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F51431B-AC8A-4B40-BF45-A5A96F63E00E}">
  <a:tblStyle styleId="{3F51431B-AC8A-4B40-BF45-A5A96F63E00E}" styleName="Table_0">
    <a:wholeTbl>
      <a:tcTxStyle b="off" i="off">
        <a:font>
          <a:latin typeface="Tw Cen MT"/>
          <a:ea typeface="Tw Cen MT"/>
          <a:cs typeface="Tw Cen M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FF5E8"/>
          </a:solidFill>
        </a:fill>
      </a:tcStyle>
    </a:wholeTbl>
    <a:band1H>
      <a:tcTxStyle/>
      <a:tcStyle>
        <a:fill>
          <a:solidFill>
            <a:srgbClr val="DDEACD"/>
          </a:solidFill>
        </a:fill>
      </a:tcStyle>
    </a:band1H>
    <a:band2H>
      <a:tcTxStyle/>
    </a:band2H>
    <a:band1V>
      <a:tcTxStyle/>
      <a:tcStyle>
        <a:fill>
          <a:solidFill>
            <a:srgbClr val="DDEACD"/>
          </a:solidFill>
        </a:fill>
      </a:tcStyle>
    </a:band1V>
    <a:band2V>
      <a:tcTxStyle/>
    </a:band2V>
    <a:lastCol>
      <a:tcTxStyle b="on" i="off">
        <a:font>
          <a:latin typeface="Tw Cen MT"/>
          <a:ea typeface="Tw Cen MT"/>
          <a:cs typeface="Tw Cen MT"/>
        </a:font>
        <a:schemeClr val="lt1"/>
      </a:tcTxStyle>
      <a:tcStyle>
        <a:fill>
          <a:solidFill>
            <a:schemeClr val="accent1"/>
          </a:solidFill>
        </a:fill>
      </a:tcStyle>
    </a:lastCol>
    <a:firstCol>
      <a:tcTxStyle b="on" i="off">
        <a:font>
          <a:latin typeface="Tw Cen MT"/>
          <a:ea typeface="Tw Cen MT"/>
          <a:cs typeface="Tw Cen MT"/>
        </a:font>
        <a:schemeClr val="lt1"/>
      </a:tcTxStyle>
      <a:tcStyle>
        <a:fill>
          <a:solidFill>
            <a:schemeClr val="accent1"/>
          </a:solidFill>
        </a:fill>
      </a:tcStyle>
    </a:firstCol>
    <a:lastRow>
      <a:tcTxStyle b="on" i="off">
        <a:font>
          <a:latin typeface="Tw Cen MT"/>
          <a:ea typeface="Tw Cen MT"/>
          <a:cs typeface="Tw Cen MT"/>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Tw Cen MT"/>
          <a:ea typeface="Tw Cen MT"/>
          <a:cs typeface="Tw Cen MT"/>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0943C526-7F3E-4A12-86E9-86EC3F5792A0}"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33FFB13-FAA7-4D35-83A2-431F8AC7CA20}" styleName="Table_2">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slide" Target="slides/slide4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dfe5d2fe9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dfe5d2fe9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dfe5d2fe95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dfe5d2fe9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dfe5d2fe95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dfe5d2fe9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dfe5d2fe95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dfe5d2fe9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dfe5d2fe95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dfe5d2fe9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dfe5d2fe95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dfe5d2fe9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dfe5d2fe95_0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dfe5d2fe95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dfe5d2fe95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dfe5d2fe9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dfe5d2fe95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dfe5d2fe9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dfe5d2fe95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dfe5d2fe95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dfe5d2fe95_0_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dfe5d2fe95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dfe5d2fe95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dfe5d2fe9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dfe5d2fe95_0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dfe5d2fe9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e0ddd517da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e0ddd517d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e0ddd517d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e0ddd517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e0ddd517da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e0ddd517d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e0ddd517da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e0ddd517d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dfe5d2fe95_0_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dfe5d2fe95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e0ddd517da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e0ddd517d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e0cd228907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e0cd22890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e0cd228907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e0cd22890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e0cd228907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e0cd22890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e0f224a816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e0f224a81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e0ff10361d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e0ff10361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e0f224a816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e0f224a81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e0f224a816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e0f224a81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2" name="Shape 12"/>
        <p:cNvGrpSpPr/>
        <p:nvPr/>
      </p:nvGrpSpPr>
      <p:grpSpPr>
        <a:xfrm>
          <a:off x="0" y="0"/>
          <a:ext cx="0" cy="0"/>
          <a:chOff x="0" y="0"/>
          <a:chExt cx="0" cy="0"/>
        </a:xfrm>
      </p:grpSpPr>
      <p:pic>
        <p:nvPicPr>
          <p:cNvPr descr="Droplets-HD-Title-R1d.png" id="13" name="Google Shape;13;p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 name="Google Shape;14;p2"/>
          <p:cNvSpPr txBox="1"/>
          <p:nvPr>
            <p:ph type="ctrTitle"/>
          </p:nvPr>
        </p:nvSpPr>
        <p:spPr>
          <a:xfrm>
            <a:off x="1751012" y="1300785"/>
            <a:ext cx="8689976" cy="2509213"/>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800"/>
              <a:buFont typeface="Twentieth Centur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2"/>
          <p:cNvSpPr txBox="1"/>
          <p:nvPr>
            <p:ph idx="1" type="subTitle"/>
          </p:nvPr>
        </p:nvSpPr>
        <p:spPr>
          <a:xfrm>
            <a:off x="1751012" y="3886200"/>
            <a:ext cx="8689976" cy="1371599"/>
          </a:xfrm>
          <a:prstGeom prst="rect">
            <a:avLst/>
          </a:prstGeom>
          <a:noFill/>
          <a:ln>
            <a:noFill/>
          </a:ln>
        </p:spPr>
        <p:txBody>
          <a:bodyPr anchorCtr="0" anchor="t" bIns="45700" lIns="91425" spcFirstLastPara="1" rIns="91425" wrap="square" tIns="45700">
            <a:normAutofit/>
          </a:bodyPr>
          <a:lstStyle>
            <a:lvl1pPr lvl="0" algn="ctr">
              <a:lnSpc>
                <a:spcPct val="120000"/>
              </a:lnSpc>
              <a:spcBef>
                <a:spcPts val="1000"/>
              </a:spcBef>
              <a:spcAft>
                <a:spcPts val="0"/>
              </a:spcAft>
              <a:buSzPts val="2200"/>
              <a:buNone/>
              <a:defRPr sz="2200">
                <a:solidFill>
                  <a:srgbClr val="BFBFBF"/>
                </a:solidFill>
              </a:defRPr>
            </a:lvl1pPr>
            <a:lvl2pPr lvl="1" algn="ctr">
              <a:lnSpc>
                <a:spcPct val="120000"/>
              </a:lnSpc>
              <a:spcBef>
                <a:spcPts val="500"/>
              </a:spcBef>
              <a:spcAft>
                <a:spcPts val="0"/>
              </a:spcAft>
              <a:buSzPts val="2000"/>
              <a:buNone/>
              <a:defRPr sz="20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p:txBody>
      </p:sp>
      <p:sp>
        <p:nvSpPr>
          <p:cNvPr id="16" name="Google Shape;16;p2"/>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panorámica con descripción">
  <p:cSld name="Imagen panorámica con descripción">
    <p:spTree>
      <p:nvGrpSpPr>
        <p:cNvPr id="78" name="Shape 78"/>
        <p:cNvGrpSpPr/>
        <p:nvPr/>
      </p:nvGrpSpPr>
      <p:grpSpPr>
        <a:xfrm>
          <a:off x="0" y="0"/>
          <a:ext cx="0" cy="0"/>
          <a:chOff x="0" y="0"/>
          <a:chExt cx="0" cy="0"/>
        </a:xfrm>
      </p:grpSpPr>
      <p:pic>
        <p:nvPicPr>
          <p:cNvPr descr="Droplets-HD-Content-R1d.png" id="79" name="Google Shape;79;p1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0" name="Google Shape;80;p11"/>
          <p:cNvSpPr txBox="1"/>
          <p:nvPr>
            <p:ph type="title"/>
          </p:nvPr>
        </p:nvSpPr>
        <p:spPr>
          <a:xfrm>
            <a:off x="913794" y="4289374"/>
            <a:ext cx="10364432" cy="81161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11"/>
          <p:cNvSpPr/>
          <p:nvPr>
            <p:ph idx="2" type="pic"/>
          </p:nvPr>
        </p:nvSpPr>
        <p:spPr>
          <a:xfrm>
            <a:off x="1184744" y="698261"/>
            <a:ext cx="9822532" cy="3214136"/>
          </a:xfrm>
          <a:prstGeom prst="roundRect">
            <a:avLst>
              <a:gd fmla="val 4944" name="adj"/>
            </a:avLst>
          </a:prstGeom>
          <a:noFill/>
          <a:ln cap="sq" cmpd="sng" w="82550">
            <a:solidFill>
              <a:srgbClr val="939393"/>
            </a:solidFill>
            <a:prstDash val="solid"/>
            <a:miter lim="800000"/>
            <a:headEnd len="sm" w="sm" type="none"/>
            <a:tailEnd len="sm" w="sm" type="none"/>
          </a:ln>
        </p:spPr>
        <p:txBody>
          <a:bodyPr anchorCtr="0" anchor="t" bIns="45700" lIns="91425" spcFirstLastPara="1" rIns="91425" wrap="square" tIns="45700">
            <a:noAutofit/>
          </a:bodyPr>
          <a:lstStyle>
            <a:lvl1pPr lvl="0" marR="0" rtl="0" algn="ctr">
              <a:lnSpc>
                <a:spcPct val="120000"/>
              </a:lnSpc>
              <a:spcBef>
                <a:spcPts val="1000"/>
              </a:spcBef>
              <a:spcAft>
                <a:spcPts val="0"/>
              </a:spcAft>
              <a:buClr>
                <a:schemeClr val="lt1"/>
              </a:buClr>
              <a:buSzPts val="3200"/>
              <a:buFont typeface="Arial"/>
              <a:buNone/>
              <a:defRPr b="0" i="0" sz="3200" u="none" cap="none" strike="noStrike">
                <a:solidFill>
                  <a:schemeClr val="lt1"/>
                </a:solidFill>
                <a:latin typeface="Twentieth Century"/>
                <a:ea typeface="Twentieth Century"/>
                <a:cs typeface="Twentieth Century"/>
                <a:sym typeface="Twentieth Century"/>
              </a:defRPr>
            </a:lvl1pPr>
            <a:lvl2pPr lvl="1" marR="0" rtl="0" algn="l">
              <a:lnSpc>
                <a:spcPct val="120000"/>
              </a:lnSpc>
              <a:spcBef>
                <a:spcPts val="500"/>
              </a:spcBef>
              <a:spcAft>
                <a:spcPts val="0"/>
              </a:spcAft>
              <a:buClr>
                <a:schemeClr val="lt1"/>
              </a:buClr>
              <a:buSzPts val="2800"/>
              <a:buFont typeface="Arial"/>
              <a:buNone/>
              <a:defRPr b="0" i="0" sz="2800" u="none" cap="none" strike="noStrike">
                <a:solidFill>
                  <a:schemeClr val="lt1"/>
                </a:solidFill>
                <a:latin typeface="Twentieth Century"/>
                <a:ea typeface="Twentieth Century"/>
                <a:cs typeface="Twentieth Century"/>
                <a:sym typeface="Twentieth Century"/>
              </a:defRPr>
            </a:lvl2pPr>
            <a:lvl3pPr lvl="2" marR="0" rtl="0" algn="l">
              <a:lnSpc>
                <a:spcPct val="120000"/>
              </a:lnSpc>
              <a:spcBef>
                <a:spcPts val="500"/>
              </a:spcBef>
              <a:spcAft>
                <a:spcPts val="0"/>
              </a:spcAft>
              <a:buClr>
                <a:schemeClr val="lt1"/>
              </a:buClr>
              <a:buSzPts val="2400"/>
              <a:buFont typeface="Arial"/>
              <a:buNone/>
              <a:defRPr b="0" i="0" sz="2400" u="none" cap="none" strike="noStrike">
                <a:solidFill>
                  <a:schemeClr val="lt1"/>
                </a:solidFill>
                <a:latin typeface="Twentieth Century"/>
                <a:ea typeface="Twentieth Century"/>
                <a:cs typeface="Twentieth Century"/>
                <a:sym typeface="Twentieth Century"/>
              </a:defRPr>
            </a:lvl3pPr>
            <a:lvl4pPr lvl="3" marR="0" rtl="0" algn="l">
              <a:lnSpc>
                <a:spcPct val="120000"/>
              </a:lnSpc>
              <a:spcBef>
                <a:spcPts val="500"/>
              </a:spcBef>
              <a:spcAft>
                <a:spcPts val="0"/>
              </a:spcAft>
              <a:buClr>
                <a:schemeClr val="lt1"/>
              </a:buClr>
              <a:buSzPts val="2000"/>
              <a:buFont typeface="Arial"/>
              <a:buNone/>
              <a:defRPr b="0" i="0" sz="2000" u="none" cap="none" strike="noStrike">
                <a:solidFill>
                  <a:schemeClr val="lt1"/>
                </a:solidFill>
                <a:latin typeface="Twentieth Century"/>
                <a:ea typeface="Twentieth Century"/>
                <a:cs typeface="Twentieth Century"/>
                <a:sym typeface="Twentieth Century"/>
              </a:defRPr>
            </a:lvl4pPr>
            <a:lvl5pPr lvl="4" marR="0" rtl="0" algn="l">
              <a:lnSpc>
                <a:spcPct val="120000"/>
              </a:lnSpc>
              <a:spcBef>
                <a:spcPts val="500"/>
              </a:spcBef>
              <a:spcAft>
                <a:spcPts val="0"/>
              </a:spcAft>
              <a:buClr>
                <a:schemeClr val="lt1"/>
              </a:buClr>
              <a:buSzPts val="2000"/>
              <a:buFont typeface="Arial"/>
              <a:buNone/>
              <a:defRPr b="0" i="0" sz="2000" u="none" cap="none" strike="noStrike">
                <a:solidFill>
                  <a:schemeClr val="lt1"/>
                </a:solidFill>
                <a:latin typeface="Twentieth Century"/>
                <a:ea typeface="Twentieth Century"/>
                <a:cs typeface="Twentieth Century"/>
                <a:sym typeface="Twentieth Century"/>
              </a:defRPr>
            </a:lvl5pPr>
            <a:lvl6pPr lvl="5" marR="0" rtl="0" algn="l">
              <a:lnSpc>
                <a:spcPct val="120000"/>
              </a:lnSpc>
              <a:spcBef>
                <a:spcPts val="500"/>
              </a:spcBef>
              <a:spcAft>
                <a:spcPts val="0"/>
              </a:spcAft>
              <a:buClr>
                <a:schemeClr val="lt1"/>
              </a:buClr>
              <a:buSzPts val="2000"/>
              <a:buFont typeface="Arial"/>
              <a:buNone/>
              <a:defRPr b="0" i="0" sz="2000" u="none" cap="none" strike="noStrike">
                <a:solidFill>
                  <a:schemeClr val="lt1"/>
                </a:solidFill>
                <a:latin typeface="Twentieth Century"/>
                <a:ea typeface="Twentieth Century"/>
                <a:cs typeface="Twentieth Century"/>
                <a:sym typeface="Twentieth Century"/>
              </a:defRPr>
            </a:lvl6pPr>
            <a:lvl7pPr lvl="6" marR="0" rtl="0" algn="l">
              <a:lnSpc>
                <a:spcPct val="120000"/>
              </a:lnSpc>
              <a:spcBef>
                <a:spcPts val="500"/>
              </a:spcBef>
              <a:spcAft>
                <a:spcPts val="0"/>
              </a:spcAft>
              <a:buClr>
                <a:schemeClr val="lt1"/>
              </a:buClr>
              <a:buSzPts val="2000"/>
              <a:buFont typeface="Arial"/>
              <a:buNone/>
              <a:defRPr b="0" i="0" sz="2000" u="none" cap="none" strike="noStrike">
                <a:solidFill>
                  <a:schemeClr val="lt1"/>
                </a:solidFill>
                <a:latin typeface="Twentieth Century"/>
                <a:ea typeface="Twentieth Century"/>
                <a:cs typeface="Twentieth Century"/>
                <a:sym typeface="Twentieth Century"/>
              </a:defRPr>
            </a:lvl7pPr>
            <a:lvl8pPr lvl="7" marR="0" rtl="0" algn="l">
              <a:lnSpc>
                <a:spcPct val="120000"/>
              </a:lnSpc>
              <a:spcBef>
                <a:spcPts val="500"/>
              </a:spcBef>
              <a:spcAft>
                <a:spcPts val="0"/>
              </a:spcAft>
              <a:buClr>
                <a:schemeClr val="lt1"/>
              </a:buClr>
              <a:buSzPts val="2000"/>
              <a:buFont typeface="Arial"/>
              <a:buNone/>
              <a:defRPr b="0" i="0" sz="2000" u="none" cap="none" strike="noStrike">
                <a:solidFill>
                  <a:schemeClr val="lt1"/>
                </a:solidFill>
                <a:latin typeface="Twentieth Century"/>
                <a:ea typeface="Twentieth Century"/>
                <a:cs typeface="Twentieth Century"/>
                <a:sym typeface="Twentieth Century"/>
              </a:defRPr>
            </a:lvl8pPr>
            <a:lvl9pPr lvl="8" marR="0" rtl="0" algn="l">
              <a:lnSpc>
                <a:spcPct val="120000"/>
              </a:lnSpc>
              <a:spcBef>
                <a:spcPts val="500"/>
              </a:spcBef>
              <a:spcAft>
                <a:spcPts val="0"/>
              </a:spcAft>
              <a:buClr>
                <a:schemeClr val="lt1"/>
              </a:buClr>
              <a:buSzPts val="2000"/>
              <a:buFont typeface="Arial"/>
              <a:buNone/>
              <a:defRPr b="0" i="0" sz="2000" u="none" cap="none" strike="noStrike">
                <a:solidFill>
                  <a:schemeClr val="lt1"/>
                </a:solidFill>
                <a:latin typeface="Twentieth Century"/>
                <a:ea typeface="Twentieth Century"/>
                <a:cs typeface="Twentieth Century"/>
                <a:sym typeface="Twentieth Century"/>
              </a:defRPr>
            </a:lvl9pPr>
          </a:lstStyle>
          <a:p/>
        </p:txBody>
      </p:sp>
      <p:sp>
        <p:nvSpPr>
          <p:cNvPr id="82" name="Google Shape;82;p11"/>
          <p:cNvSpPr txBox="1"/>
          <p:nvPr>
            <p:ph idx="1" type="body"/>
          </p:nvPr>
        </p:nvSpPr>
        <p:spPr>
          <a:xfrm>
            <a:off x="913774" y="5108728"/>
            <a:ext cx="10364452" cy="682472"/>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83" name="Google Shape;83;p11"/>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1"/>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1"/>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descripción">
  <p:cSld name="Título y descripción">
    <p:spTree>
      <p:nvGrpSpPr>
        <p:cNvPr id="86" name="Shape 86"/>
        <p:cNvGrpSpPr/>
        <p:nvPr/>
      </p:nvGrpSpPr>
      <p:grpSpPr>
        <a:xfrm>
          <a:off x="0" y="0"/>
          <a:ext cx="0" cy="0"/>
          <a:chOff x="0" y="0"/>
          <a:chExt cx="0" cy="0"/>
        </a:xfrm>
      </p:grpSpPr>
      <p:pic>
        <p:nvPicPr>
          <p:cNvPr descr="Droplets-HD-Content-R1d.png" id="87" name="Google Shape;87;p1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8" name="Google Shape;88;p12"/>
          <p:cNvSpPr txBox="1"/>
          <p:nvPr>
            <p:ph type="title"/>
          </p:nvPr>
        </p:nvSpPr>
        <p:spPr>
          <a:xfrm>
            <a:off x="913774" y="609599"/>
            <a:ext cx="10364452" cy="342724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12"/>
          <p:cNvSpPr txBox="1"/>
          <p:nvPr>
            <p:ph idx="1" type="body"/>
          </p:nvPr>
        </p:nvSpPr>
        <p:spPr>
          <a:xfrm>
            <a:off x="913775" y="4204821"/>
            <a:ext cx="10364452" cy="1586380"/>
          </a:xfrm>
          <a:prstGeom prst="rect">
            <a:avLst/>
          </a:prstGeom>
          <a:noFill/>
          <a:ln>
            <a:noFill/>
          </a:ln>
        </p:spPr>
        <p:txBody>
          <a:bodyPr anchorCtr="0" anchor="ctr"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90" name="Google Shape;90;p12"/>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2"/>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2"/>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 con descripción">
  <p:cSld name="Cita con descripción">
    <p:spTree>
      <p:nvGrpSpPr>
        <p:cNvPr id="93" name="Shape 93"/>
        <p:cNvGrpSpPr/>
        <p:nvPr/>
      </p:nvGrpSpPr>
      <p:grpSpPr>
        <a:xfrm>
          <a:off x="0" y="0"/>
          <a:ext cx="0" cy="0"/>
          <a:chOff x="0" y="0"/>
          <a:chExt cx="0" cy="0"/>
        </a:xfrm>
      </p:grpSpPr>
      <p:pic>
        <p:nvPicPr>
          <p:cNvPr descr="Droplets-HD-Content-R1d.png" id="94" name="Google Shape;94;p1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5" name="Google Shape;95;p13"/>
          <p:cNvSpPr txBox="1"/>
          <p:nvPr>
            <p:ph type="title"/>
          </p:nvPr>
        </p:nvSpPr>
        <p:spPr>
          <a:xfrm>
            <a:off x="1446212" y="609600"/>
            <a:ext cx="9302752" cy="299290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13"/>
          <p:cNvSpPr txBox="1"/>
          <p:nvPr>
            <p:ph idx="1" type="body"/>
          </p:nvPr>
        </p:nvSpPr>
        <p:spPr>
          <a:xfrm>
            <a:off x="1720644" y="3610032"/>
            <a:ext cx="8752299" cy="59478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97" name="Google Shape;97;p13"/>
          <p:cNvSpPr txBox="1"/>
          <p:nvPr>
            <p:ph idx="2" type="body"/>
          </p:nvPr>
        </p:nvSpPr>
        <p:spPr>
          <a:xfrm>
            <a:off x="913774" y="4372796"/>
            <a:ext cx="10364452" cy="1421053"/>
          </a:xfrm>
          <a:prstGeom prst="rect">
            <a:avLst/>
          </a:prstGeom>
          <a:noFill/>
          <a:ln>
            <a:noFill/>
          </a:ln>
        </p:spPr>
        <p:txBody>
          <a:bodyPr anchorCtr="0" anchor="ctr"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98" name="Google Shape;98;p13"/>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3"/>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3"/>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
        <p:nvSpPr>
          <p:cNvPr id="101" name="Google Shape;101;p13"/>
          <p:cNvSpPr txBox="1"/>
          <p:nvPr/>
        </p:nvSpPr>
        <p:spPr>
          <a:xfrm>
            <a:off x="1001488" y="75416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8000"/>
              <a:buFont typeface="Twentieth Century"/>
              <a:buNone/>
            </a:pPr>
            <a:r>
              <a:rPr b="0" lang="es-ES" sz="8000" cap="none">
                <a:solidFill>
                  <a:schemeClr val="lt1"/>
                </a:solidFill>
                <a:latin typeface="Twentieth Century"/>
                <a:ea typeface="Twentieth Century"/>
                <a:cs typeface="Twentieth Century"/>
                <a:sym typeface="Twentieth Century"/>
              </a:rPr>
              <a:t>“</a:t>
            </a:r>
            <a:endParaRPr/>
          </a:p>
        </p:txBody>
      </p:sp>
      <p:sp>
        <p:nvSpPr>
          <p:cNvPr id="102" name="Google Shape;102;p13"/>
          <p:cNvSpPr txBox="1"/>
          <p:nvPr/>
        </p:nvSpPr>
        <p:spPr>
          <a:xfrm>
            <a:off x="10557558" y="2993578"/>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8000"/>
              <a:buFont typeface="Twentieth Century"/>
              <a:buNone/>
            </a:pPr>
            <a:r>
              <a:rPr b="0" lang="es-ES" sz="8000" cap="none">
                <a:solidFill>
                  <a:schemeClr val="lt1"/>
                </a:solidFill>
                <a:latin typeface="Twentieth Century"/>
                <a:ea typeface="Twentieth Century"/>
                <a:cs typeface="Twentieth Century"/>
                <a:sym typeface="Twentieth Century"/>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jeta de nombre">
  <p:cSld name="Tarjeta de nombre">
    <p:spTree>
      <p:nvGrpSpPr>
        <p:cNvPr id="103" name="Shape 103"/>
        <p:cNvGrpSpPr/>
        <p:nvPr/>
      </p:nvGrpSpPr>
      <p:grpSpPr>
        <a:xfrm>
          <a:off x="0" y="0"/>
          <a:ext cx="0" cy="0"/>
          <a:chOff x="0" y="0"/>
          <a:chExt cx="0" cy="0"/>
        </a:xfrm>
      </p:grpSpPr>
      <p:pic>
        <p:nvPicPr>
          <p:cNvPr descr="Droplets-HD-Content-R1d.png" id="104" name="Google Shape;104;p1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5" name="Google Shape;105;p14"/>
          <p:cNvSpPr txBox="1"/>
          <p:nvPr>
            <p:ph type="title"/>
          </p:nvPr>
        </p:nvSpPr>
        <p:spPr>
          <a:xfrm>
            <a:off x="913775" y="2138721"/>
            <a:ext cx="10364452" cy="2511835"/>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14"/>
          <p:cNvSpPr txBox="1"/>
          <p:nvPr>
            <p:ph idx="1" type="body"/>
          </p:nvPr>
        </p:nvSpPr>
        <p:spPr>
          <a:xfrm>
            <a:off x="913775" y="4662335"/>
            <a:ext cx="10364452" cy="1140644"/>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107" name="Google Shape;107;p14"/>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4"/>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14"/>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a 3">
  <p:cSld name="Columna 3">
    <p:spTree>
      <p:nvGrpSpPr>
        <p:cNvPr id="110" name="Shape 110"/>
        <p:cNvGrpSpPr/>
        <p:nvPr/>
      </p:nvGrpSpPr>
      <p:grpSpPr>
        <a:xfrm>
          <a:off x="0" y="0"/>
          <a:ext cx="0" cy="0"/>
          <a:chOff x="0" y="0"/>
          <a:chExt cx="0" cy="0"/>
        </a:xfrm>
      </p:grpSpPr>
      <p:pic>
        <p:nvPicPr>
          <p:cNvPr descr="Droplets-HD-Content-R1d.png" id="111" name="Google Shape;111;p1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12" name="Google Shape;112;p15"/>
          <p:cNvSpPr txBox="1"/>
          <p:nvPr>
            <p:ph type="title"/>
          </p:nvPr>
        </p:nvSpPr>
        <p:spPr>
          <a:xfrm>
            <a:off x="913774" y="609600"/>
            <a:ext cx="10364452" cy="160509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15"/>
          <p:cNvSpPr txBox="1"/>
          <p:nvPr>
            <p:ph idx="1" type="body"/>
          </p:nvPr>
        </p:nvSpPr>
        <p:spPr>
          <a:xfrm>
            <a:off x="913774" y="2367093"/>
            <a:ext cx="3298976" cy="576262"/>
          </a:xfrm>
          <a:prstGeom prst="rect">
            <a:avLst/>
          </a:prstGeom>
          <a:noFill/>
          <a:ln>
            <a:noFill/>
          </a:ln>
        </p:spPr>
        <p:txBody>
          <a:bodyPr anchorCtr="0" anchor="b" bIns="45700" lIns="91425" spcFirstLastPara="1" rIns="91425" wrap="square" tIns="45700">
            <a:noAutofit/>
          </a:bodyPr>
          <a:lstStyle>
            <a:lvl1pPr indent="-228600" lvl="0" marL="457200" algn="ctr">
              <a:lnSpc>
                <a:spcPct val="85000"/>
              </a:lnSpc>
              <a:spcBef>
                <a:spcPts val="1000"/>
              </a:spcBef>
              <a:spcAft>
                <a:spcPts val="0"/>
              </a:spcAft>
              <a:buSzPts val="2400"/>
              <a:buNone/>
              <a:defRPr b="0" sz="2400">
                <a:solidFill>
                  <a:schemeClr val="lt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14" name="Google Shape;114;p15"/>
          <p:cNvSpPr txBox="1"/>
          <p:nvPr>
            <p:ph idx="2" type="body"/>
          </p:nvPr>
        </p:nvSpPr>
        <p:spPr>
          <a:xfrm>
            <a:off x="913774" y="2943355"/>
            <a:ext cx="3298976" cy="2847845"/>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115" name="Google Shape;115;p15"/>
          <p:cNvSpPr txBox="1"/>
          <p:nvPr>
            <p:ph idx="3" type="body"/>
          </p:nvPr>
        </p:nvSpPr>
        <p:spPr>
          <a:xfrm>
            <a:off x="4452389" y="2367093"/>
            <a:ext cx="3291521" cy="576262"/>
          </a:xfrm>
          <a:prstGeom prst="rect">
            <a:avLst/>
          </a:prstGeom>
          <a:noFill/>
          <a:ln>
            <a:noFill/>
          </a:ln>
        </p:spPr>
        <p:txBody>
          <a:bodyPr anchorCtr="0" anchor="b" bIns="45700" lIns="91425" spcFirstLastPara="1" rIns="91425" wrap="square" tIns="45700">
            <a:noAutofit/>
          </a:bodyPr>
          <a:lstStyle>
            <a:lvl1pPr indent="-228600" lvl="0" marL="457200" algn="ctr">
              <a:lnSpc>
                <a:spcPct val="85000"/>
              </a:lnSpc>
              <a:spcBef>
                <a:spcPts val="1000"/>
              </a:spcBef>
              <a:spcAft>
                <a:spcPts val="0"/>
              </a:spcAft>
              <a:buSzPts val="2400"/>
              <a:buNone/>
              <a:defRPr b="0" sz="2400">
                <a:solidFill>
                  <a:schemeClr val="lt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16" name="Google Shape;116;p15"/>
          <p:cNvSpPr txBox="1"/>
          <p:nvPr>
            <p:ph idx="4" type="body"/>
          </p:nvPr>
        </p:nvSpPr>
        <p:spPr>
          <a:xfrm>
            <a:off x="4441348" y="2943355"/>
            <a:ext cx="3303351" cy="2847845"/>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117" name="Google Shape;117;p15"/>
          <p:cNvSpPr txBox="1"/>
          <p:nvPr>
            <p:ph idx="5" type="body"/>
          </p:nvPr>
        </p:nvSpPr>
        <p:spPr>
          <a:xfrm>
            <a:off x="7973298" y="2367093"/>
            <a:ext cx="33049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85000"/>
              </a:lnSpc>
              <a:spcBef>
                <a:spcPts val="1000"/>
              </a:spcBef>
              <a:spcAft>
                <a:spcPts val="0"/>
              </a:spcAft>
              <a:buSzPts val="2400"/>
              <a:buNone/>
              <a:defRPr b="0" sz="2400">
                <a:solidFill>
                  <a:schemeClr val="lt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18" name="Google Shape;118;p15"/>
          <p:cNvSpPr txBox="1"/>
          <p:nvPr>
            <p:ph idx="6" type="body"/>
          </p:nvPr>
        </p:nvSpPr>
        <p:spPr>
          <a:xfrm>
            <a:off x="7973298" y="2943355"/>
            <a:ext cx="3304928" cy="2847845"/>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119" name="Google Shape;119;p15"/>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5"/>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15"/>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a de imagen 3">
  <p:cSld name="Columna de imagen 3">
    <p:spTree>
      <p:nvGrpSpPr>
        <p:cNvPr id="122" name="Shape 122"/>
        <p:cNvGrpSpPr/>
        <p:nvPr/>
      </p:nvGrpSpPr>
      <p:grpSpPr>
        <a:xfrm>
          <a:off x="0" y="0"/>
          <a:ext cx="0" cy="0"/>
          <a:chOff x="0" y="0"/>
          <a:chExt cx="0" cy="0"/>
        </a:xfrm>
      </p:grpSpPr>
      <p:pic>
        <p:nvPicPr>
          <p:cNvPr descr="Droplets-HD-Content-R1d.png" id="123" name="Google Shape;123;p1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4" name="Google Shape;124;p16"/>
          <p:cNvSpPr txBox="1"/>
          <p:nvPr>
            <p:ph type="title"/>
          </p:nvPr>
        </p:nvSpPr>
        <p:spPr>
          <a:xfrm>
            <a:off x="913774" y="610772"/>
            <a:ext cx="10364452" cy="1603922"/>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16"/>
          <p:cNvSpPr txBox="1"/>
          <p:nvPr>
            <p:ph idx="1" type="body"/>
          </p:nvPr>
        </p:nvSpPr>
        <p:spPr>
          <a:xfrm>
            <a:off x="913774" y="4204820"/>
            <a:ext cx="3296409" cy="576262"/>
          </a:xfrm>
          <a:prstGeom prst="rect">
            <a:avLst/>
          </a:prstGeom>
          <a:noFill/>
          <a:ln>
            <a:noFill/>
          </a:ln>
        </p:spPr>
        <p:txBody>
          <a:bodyPr anchorCtr="0" anchor="b" bIns="45700" lIns="91425" spcFirstLastPara="1" rIns="91425" wrap="square" tIns="45700">
            <a:noAutofit/>
          </a:bodyPr>
          <a:lstStyle>
            <a:lvl1pPr indent="-228600" lvl="0" marL="457200" algn="ctr">
              <a:lnSpc>
                <a:spcPct val="85000"/>
              </a:lnSpc>
              <a:spcBef>
                <a:spcPts val="1000"/>
              </a:spcBef>
              <a:spcAft>
                <a:spcPts val="0"/>
              </a:spcAft>
              <a:buSzPts val="2200"/>
              <a:buNone/>
              <a:defRPr b="0" sz="2200">
                <a:solidFill>
                  <a:schemeClr val="lt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26" name="Google Shape;126;p16"/>
          <p:cNvSpPr/>
          <p:nvPr>
            <p:ph idx="2" type="pic"/>
          </p:nvPr>
        </p:nvSpPr>
        <p:spPr>
          <a:xfrm>
            <a:off x="913774" y="2367093"/>
            <a:ext cx="3296409" cy="1524000"/>
          </a:xfrm>
          <a:prstGeom prst="roundRect">
            <a:avLst>
              <a:gd fmla="val 9363" name="adj"/>
            </a:avLst>
          </a:prstGeom>
          <a:noFill/>
          <a:ln cap="sq" cmpd="sng" w="82550">
            <a:solidFill>
              <a:srgbClr val="939393"/>
            </a:solidFill>
            <a:prstDash val="solid"/>
            <a:miter lim="800000"/>
            <a:headEnd len="sm" w="sm" type="none"/>
            <a:tailEnd len="sm" w="sm" type="none"/>
          </a:ln>
        </p:spPr>
        <p:txBody>
          <a:bodyPr anchorCtr="0" anchor="t" bIns="45700" lIns="91425" spcFirstLastPara="1" rIns="91425" wrap="square" tIns="45700">
            <a:noAutofit/>
          </a:bodyPr>
          <a:lstStyle>
            <a:lvl1pPr lvl="0" marR="0" rtl="0" algn="ctr">
              <a:lnSpc>
                <a:spcPct val="120000"/>
              </a:lnSpc>
              <a:spcBef>
                <a:spcPts val="10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1pPr>
            <a:lvl2pPr lvl="1"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2pPr>
            <a:lvl3pPr lvl="2"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3pPr>
            <a:lvl4pPr lvl="3"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4pPr>
            <a:lvl5pPr lvl="4"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5pPr>
            <a:lvl6pPr lvl="5"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6pPr>
            <a:lvl7pPr lvl="6"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7pPr>
            <a:lvl8pPr lvl="7"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8pPr>
            <a:lvl9pPr lvl="8"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9pPr>
          </a:lstStyle>
          <a:p/>
        </p:txBody>
      </p:sp>
      <p:sp>
        <p:nvSpPr>
          <p:cNvPr id="127" name="Google Shape;127;p16"/>
          <p:cNvSpPr txBox="1"/>
          <p:nvPr>
            <p:ph idx="3" type="body"/>
          </p:nvPr>
        </p:nvSpPr>
        <p:spPr>
          <a:xfrm>
            <a:off x="913774" y="4781082"/>
            <a:ext cx="3296409" cy="101011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128" name="Google Shape;128;p16"/>
          <p:cNvSpPr txBox="1"/>
          <p:nvPr>
            <p:ph idx="4" type="body"/>
          </p:nvPr>
        </p:nvSpPr>
        <p:spPr>
          <a:xfrm>
            <a:off x="4442759" y="4204820"/>
            <a:ext cx="33018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85000"/>
              </a:lnSpc>
              <a:spcBef>
                <a:spcPts val="1000"/>
              </a:spcBef>
              <a:spcAft>
                <a:spcPts val="0"/>
              </a:spcAft>
              <a:buSzPts val="2200"/>
              <a:buNone/>
              <a:defRPr b="0" sz="2200">
                <a:solidFill>
                  <a:schemeClr val="lt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29" name="Google Shape;129;p16"/>
          <p:cNvSpPr/>
          <p:nvPr>
            <p:ph idx="5" type="pic"/>
          </p:nvPr>
        </p:nvSpPr>
        <p:spPr>
          <a:xfrm>
            <a:off x="4441348" y="2367093"/>
            <a:ext cx="3303352" cy="1524000"/>
          </a:xfrm>
          <a:prstGeom prst="roundRect">
            <a:avLst>
              <a:gd fmla="val 8841" name="adj"/>
            </a:avLst>
          </a:prstGeom>
          <a:noFill/>
          <a:ln cap="sq" cmpd="sng" w="82550">
            <a:solidFill>
              <a:srgbClr val="939393"/>
            </a:solidFill>
            <a:prstDash val="solid"/>
            <a:miter lim="800000"/>
            <a:headEnd len="sm" w="sm" type="none"/>
            <a:tailEnd len="sm" w="sm" type="none"/>
          </a:ln>
        </p:spPr>
        <p:txBody>
          <a:bodyPr anchorCtr="0" anchor="t" bIns="45700" lIns="91425" spcFirstLastPara="1" rIns="91425" wrap="square" tIns="45700">
            <a:noAutofit/>
          </a:bodyPr>
          <a:lstStyle>
            <a:lvl1pPr lvl="0" marR="0" rtl="0" algn="ctr">
              <a:lnSpc>
                <a:spcPct val="120000"/>
              </a:lnSpc>
              <a:spcBef>
                <a:spcPts val="10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1pPr>
            <a:lvl2pPr lvl="1"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2pPr>
            <a:lvl3pPr lvl="2"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3pPr>
            <a:lvl4pPr lvl="3"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4pPr>
            <a:lvl5pPr lvl="4"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5pPr>
            <a:lvl6pPr lvl="5"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6pPr>
            <a:lvl7pPr lvl="6"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7pPr>
            <a:lvl8pPr lvl="7"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8pPr>
            <a:lvl9pPr lvl="8"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9pPr>
          </a:lstStyle>
          <a:p/>
        </p:txBody>
      </p:sp>
      <p:sp>
        <p:nvSpPr>
          <p:cNvPr id="130" name="Google Shape;130;p16"/>
          <p:cNvSpPr txBox="1"/>
          <p:nvPr>
            <p:ph idx="6" type="body"/>
          </p:nvPr>
        </p:nvSpPr>
        <p:spPr>
          <a:xfrm>
            <a:off x="4441348" y="4781080"/>
            <a:ext cx="3303352" cy="101011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131" name="Google Shape;131;p16"/>
          <p:cNvSpPr txBox="1"/>
          <p:nvPr>
            <p:ph idx="7" type="body"/>
          </p:nvPr>
        </p:nvSpPr>
        <p:spPr>
          <a:xfrm>
            <a:off x="7973298" y="4204820"/>
            <a:ext cx="3300681" cy="576262"/>
          </a:xfrm>
          <a:prstGeom prst="rect">
            <a:avLst/>
          </a:prstGeom>
          <a:noFill/>
          <a:ln>
            <a:noFill/>
          </a:ln>
        </p:spPr>
        <p:txBody>
          <a:bodyPr anchorCtr="0" anchor="b" bIns="45700" lIns="91425" spcFirstLastPara="1" rIns="91425" wrap="square" tIns="45700">
            <a:noAutofit/>
          </a:bodyPr>
          <a:lstStyle>
            <a:lvl1pPr indent="-228600" lvl="0" marL="457200" algn="ctr">
              <a:lnSpc>
                <a:spcPct val="85000"/>
              </a:lnSpc>
              <a:spcBef>
                <a:spcPts val="1000"/>
              </a:spcBef>
              <a:spcAft>
                <a:spcPts val="0"/>
              </a:spcAft>
              <a:buSzPts val="2200"/>
              <a:buNone/>
              <a:defRPr b="0" sz="2200">
                <a:solidFill>
                  <a:schemeClr val="lt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32" name="Google Shape;132;p16"/>
          <p:cNvSpPr/>
          <p:nvPr>
            <p:ph idx="8" type="pic"/>
          </p:nvPr>
        </p:nvSpPr>
        <p:spPr>
          <a:xfrm>
            <a:off x="7973298" y="2367093"/>
            <a:ext cx="3304928" cy="1524000"/>
          </a:xfrm>
          <a:prstGeom prst="roundRect">
            <a:avLst>
              <a:gd fmla="val 8841" name="adj"/>
            </a:avLst>
          </a:prstGeom>
          <a:noFill/>
          <a:ln cap="sq" cmpd="sng" w="82550">
            <a:solidFill>
              <a:srgbClr val="939393"/>
            </a:solidFill>
            <a:prstDash val="solid"/>
            <a:miter lim="800000"/>
            <a:headEnd len="sm" w="sm" type="none"/>
            <a:tailEnd len="sm" w="sm" type="none"/>
          </a:ln>
        </p:spPr>
        <p:txBody>
          <a:bodyPr anchorCtr="0" anchor="t" bIns="45700" lIns="91425" spcFirstLastPara="1" rIns="91425" wrap="square" tIns="45700">
            <a:noAutofit/>
          </a:bodyPr>
          <a:lstStyle>
            <a:lvl1pPr lvl="0" marR="0" rtl="0" algn="ctr">
              <a:lnSpc>
                <a:spcPct val="120000"/>
              </a:lnSpc>
              <a:spcBef>
                <a:spcPts val="10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1pPr>
            <a:lvl2pPr lvl="1"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2pPr>
            <a:lvl3pPr lvl="2"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3pPr>
            <a:lvl4pPr lvl="3"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4pPr>
            <a:lvl5pPr lvl="4"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5pPr>
            <a:lvl6pPr lvl="5"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6pPr>
            <a:lvl7pPr lvl="6"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7pPr>
            <a:lvl8pPr lvl="7"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8pPr>
            <a:lvl9pPr lvl="8" marR="0" rtl="0" algn="l">
              <a:lnSpc>
                <a:spcPct val="120000"/>
              </a:lnSpc>
              <a:spcBef>
                <a:spcPts val="500"/>
              </a:spcBef>
              <a:spcAft>
                <a:spcPts val="0"/>
              </a:spcAft>
              <a:buClr>
                <a:schemeClr val="lt1"/>
              </a:buClr>
              <a:buSzPts val="1600"/>
              <a:buFont typeface="Arial"/>
              <a:buNone/>
              <a:defRPr b="0" i="0" sz="1600" u="none" cap="none" strike="noStrike">
                <a:solidFill>
                  <a:schemeClr val="lt1"/>
                </a:solidFill>
                <a:latin typeface="Twentieth Century"/>
                <a:ea typeface="Twentieth Century"/>
                <a:cs typeface="Twentieth Century"/>
                <a:sym typeface="Twentieth Century"/>
              </a:defRPr>
            </a:lvl9pPr>
          </a:lstStyle>
          <a:p/>
        </p:txBody>
      </p:sp>
      <p:sp>
        <p:nvSpPr>
          <p:cNvPr id="133" name="Google Shape;133;p16"/>
          <p:cNvSpPr txBox="1"/>
          <p:nvPr>
            <p:ph idx="9" type="body"/>
          </p:nvPr>
        </p:nvSpPr>
        <p:spPr>
          <a:xfrm>
            <a:off x="7973173" y="4781078"/>
            <a:ext cx="3305053" cy="101012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400"/>
              <a:buNone/>
              <a:defRPr sz="1400"/>
            </a:lvl1pPr>
            <a:lvl2pPr indent="-228600" lvl="1" marL="914400" algn="l">
              <a:lnSpc>
                <a:spcPct val="120000"/>
              </a:lnSpc>
              <a:spcBef>
                <a:spcPts val="500"/>
              </a:spcBef>
              <a:spcAft>
                <a:spcPts val="0"/>
              </a:spcAft>
              <a:buSzPts val="1200"/>
              <a:buNone/>
              <a:defRPr sz="1200"/>
            </a:lvl2pPr>
            <a:lvl3pPr indent="-228600" lvl="2" marL="1371600" algn="l">
              <a:lnSpc>
                <a:spcPct val="120000"/>
              </a:lnSpc>
              <a:spcBef>
                <a:spcPts val="500"/>
              </a:spcBef>
              <a:spcAft>
                <a:spcPts val="0"/>
              </a:spcAft>
              <a:buSzPts val="1000"/>
              <a:buNone/>
              <a:defRPr sz="1000"/>
            </a:lvl3pPr>
            <a:lvl4pPr indent="-228600" lvl="3" marL="1828800" algn="l">
              <a:lnSpc>
                <a:spcPct val="120000"/>
              </a:lnSpc>
              <a:spcBef>
                <a:spcPts val="500"/>
              </a:spcBef>
              <a:spcAft>
                <a:spcPts val="0"/>
              </a:spcAft>
              <a:buSzPts val="900"/>
              <a:buNone/>
              <a:defRPr sz="900"/>
            </a:lvl4pPr>
            <a:lvl5pPr indent="-228600" lvl="4" marL="2286000" algn="l">
              <a:lnSpc>
                <a:spcPct val="120000"/>
              </a:lnSpc>
              <a:spcBef>
                <a:spcPts val="500"/>
              </a:spcBef>
              <a:spcAft>
                <a:spcPts val="0"/>
              </a:spcAft>
              <a:buSzPts val="900"/>
              <a:buNone/>
              <a:defRPr sz="900"/>
            </a:lvl5pPr>
            <a:lvl6pPr indent="-228600" lvl="5" marL="2743200" algn="l">
              <a:lnSpc>
                <a:spcPct val="120000"/>
              </a:lnSpc>
              <a:spcBef>
                <a:spcPts val="500"/>
              </a:spcBef>
              <a:spcAft>
                <a:spcPts val="0"/>
              </a:spcAft>
              <a:buSzPts val="900"/>
              <a:buNone/>
              <a:defRPr sz="900"/>
            </a:lvl6pPr>
            <a:lvl7pPr indent="-228600" lvl="6" marL="3200400" algn="l">
              <a:lnSpc>
                <a:spcPct val="120000"/>
              </a:lnSpc>
              <a:spcBef>
                <a:spcPts val="500"/>
              </a:spcBef>
              <a:spcAft>
                <a:spcPts val="0"/>
              </a:spcAft>
              <a:buSzPts val="900"/>
              <a:buNone/>
              <a:defRPr sz="900"/>
            </a:lvl7pPr>
            <a:lvl8pPr indent="-228600" lvl="7" marL="3657600" algn="l">
              <a:lnSpc>
                <a:spcPct val="120000"/>
              </a:lnSpc>
              <a:spcBef>
                <a:spcPts val="500"/>
              </a:spcBef>
              <a:spcAft>
                <a:spcPts val="0"/>
              </a:spcAft>
              <a:buSzPts val="900"/>
              <a:buNone/>
              <a:defRPr sz="900"/>
            </a:lvl8pPr>
            <a:lvl9pPr indent="-228600" lvl="8" marL="4114800" algn="l">
              <a:lnSpc>
                <a:spcPct val="120000"/>
              </a:lnSpc>
              <a:spcBef>
                <a:spcPts val="500"/>
              </a:spcBef>
              <a:spcAft>
                <a:spcPts val="0"/>
              </a:spcAft>
              <a:buSzPts val="900"/>
              <a:buNone/>
              <a:defRPr sz="900"/>
            </a:lvl9pPr>
          </a:lstStyle>
          <a:p/>
        </p:txBody>
      </p:sp>
      <p:sp>
        <p:nvSpPr>
          <p:cNvPr id="134" name="Google Shape;134;p16"/>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16"/>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16"/>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137" name="Shape 137"/>
        <p:cNvGrpSpPr/>
        <p:nvPr/>
      </p:nvGrpSpPr>
      <p:grpSpPr>
        <a:xfrm>
          <a:off x="0" y="0"/>
          <a:ext cx="0" cy="0"/>
          <a:chOff x="0" y="0"/>
          <a:chExt cx="0" cy="0"/>
        </a:xfrm>
      </p:grpSpPr>
      <p:pic>
        <p:nvPicPr>
          <p:cNvPr descr="Droplets-HD-Content-R1d.png" id="138" name="Google Shape;138;p1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9" name="Google Shape;139;p17"/>
          <p:cNvSpPr txBox="1"/>
          <p:nvPr>
            <p:ph type="title"/>
          </p:nvPr>
        </p:nvSpPr>
        <p:spPr>
          <a:xfrm>
            <a:off x="913775" y="618517"/>
            <a:ext cx="10364451" cy="159617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 name="Google Shape;140;p17"/>
          <p:cNvSpPr txBox="1"/>
          <p:nvPr>
            <p:ph idx="1" type="body"/>
          </p:nvPr>
        </p:nvSpPr>
        <p:spPr>
          <a:xfrm rot="5400000">
            <a:off x="4383948" y="-1103079"/>
            <a:ext cx="3424107" cy="10364452"/>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141" name="Google Shape;141;p17"/>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17"/>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17"/>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144" name="Shape 144"/>
        <p:cNvGrpSpPr/>
        <p:nvPr/>
      </p:nvGrpSpPr>
      <p:grpSpPr>
        <a:xfrm>
          <a:off x="0" y="0"/>
          <a:ext cx="0" cy="0"/>
          <a:chOff x="0" y="0"/>
          <a:chExt cx="0" cy="0"/>
        </a:xfrm>
      </p:grpSpPr>
      <p:pic>
        <p:nvPicPr>
          <p:cNvPr descr="Droplets-HD-Content-R1d.png" id="145" name="Google Shape;145;p1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6" name="Google Shape;146;p18"/>
          <p:cNvSpPr txBox="1"/>
          <p:nvPr>
            <p:ph type="title"/>
          </p:nvPr>
        </p:nvSpPr>
        <p:spPr>
          <a:xfrm rot="5400000">
            <a:off x="7410763" y="1923737"/>
            <a:ext cx="5181599" cy="255332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18"/>
          <p:cNvSpPr txBox="1"/>
          <p:nvPr>
            <p:ph idx="1" type="body"/>
          </p:nvPr>
        </p:nvSpPr>
        <p:spPr>
          <a:xfrm rot="5400000">
            <a:off x="2152338" y="-628961"/>
            <a:ext cx="5181599" cy="7658724"/>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148" name="Google Shape;148;p18"/>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18"/>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18"/>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19" name="Shape 19"/>
        <p:cNvGrpSpPr/>
        <p:nvPr/>
      </p:nvGrpSpPr>
      <p:grpSpPr>
        <a:xfrm>
          <a:off x="0" y="0"/>
          <a:ext cx="0" cy="0"/>
          <a:chOff x="0" y="0"/>
          <a:chExt cx="0" cy="0"/>
        </a:xfrm>
      </p:grpSpPr>
      <p:pic>
        <p:nvPicPr>
          <p:cNvPr descr="Droplets-HD-Content-R1d.png" id="20" name="Google Shape;20;p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1" name="Google Shape;21;p3"/>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24" name="Shape 24"/>
        <p:cNvGrpSpPr/>
        <p:nvPr/>
      </p:nvGrpSpPr>
      <p:grpSpPr>
        <a:xfrm>
          <a:off x="0" y="0"/>
          <a:ext cx="0" cy="0"/>
          <a:chOff x="0" y="0"/>
          <a:chExt cx="0" cy="0"/>
        </a:xfrm>
      </p:grpSpPr>
      <p:pic>
        <p:nvPicPr>
          <p:cNvPr descr="Droplets-HD-Content-R1d.png" id="25" name="Google Shape;25;p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6" name="Google Shape;26;p4"/>
          <p:cNvSpPr txBox="1"/>
          <p:nvPr>
            <p:ph type="title"/>
          </p:nvPr>
        </p:nvSpPr>
        <p:spPr>
          <a:xfrm>
            <a:off x="913775" y="618517"/>
            <a:ext cx="10364451" cy="159617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913774" y="2367092"/>
            <a:ext cx="5106026" cy="342410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28" name="Google Shape;28;p4"/>
          <p:cNvSpPr txBox="1"/>
          <p:nvPr>
            <p:ph idx="2" type="body"/>
          </p:nvPr>
        </p:nvSpPr>
        <p:spPr>
          <a:xfrm>
            <a:off x="6172200" y="2367092"/>
            <a:ext cx="5105400" cy="342410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29" name="Google Shape;29;p4"/>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32" name="Shape 32"/>
        <p:cNvGrpSpPr/>
        <p:nvPr/>
      </p:nvGrpSpPr>
      <p:grpSpPr>
        <a:xfrm>
          <a:off x="0" y="0"/>
          <a:ext cx="0" cy="0"/>
          <a:chOff x="0" y="0"/>
          <a:chExt cx="0" cy="0"/>
        </a:xfrm>
      </p:grpSpPr>
      <p:pic>
        <p:nvPicPr>
          <p:cNvPr descr="Droplets-HD-Content-R1d.png" id="33" name="Google Shape;33;p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4" name="Google Shape;34;p5"/>
          <p:cNvSpPr txBox="1"/>
          <p:nvPr>
            <p:ph type="title"/>
          </p:nvPr>
        </p:nvSpPr>
        <p:spPr>
          <a:xfrm>
            <a:off x="913775" y="618517"/>
            <a:ext cx="10364451" cy="159617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913774" y="2367092"/>
            <a:ext cx="10363826" cy="342410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36" name="Google Shape;36;p5"/>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5"/>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39" name="Shape 39"/>
        <p:cNvGrpSpPr/>
        <p:nvPr/>
      </p:nvGrpSpPr>
      <p:grpSpPr>
        <a:xfrm>
          <a:off x="0" y="0"/>
          <a:ext cx="0" cy="0"/>
          <a:chOff x="0" y="0"/>
          <a:chExt cx="0" cy="0"/>
        </a:xfrm>
      </p:grpSpPr>
      <p:pic>
        <p:nvPicPr>
          <p:cNvPr descr="Droplets-HD-Content-R1d.png" id="40" name="Google Shape;40;p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1" name="Google Shape;41;p6"/>
          <p:cNvSpPr txBox="1"/>
          <p:nvPr>
            <p:ph type="title"/>
          </p:nvPr>
        </p:nvSpPr>
        <p:spPr>
          <a:xfrm>
            <a:off x="913774" y="828563"/>
            <a:ext cx="10351752" cy="2736819"/>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913774" y="3657457"/>
            <a:ext cx="10351752" cy="136818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000"/>
              <a:buNone/>
              <a:defRPr sz="2000">
                <a:solidFill>
                  <a:srgbClr val="BFBFBF"/>
                </a:solidFill>
              </a:defRPr>
            </a:lvl1pPr>
            <a:lvl2pPr indent="-228600" lvl="1" marL="914400" algn="l">
              <a:lnSpc>
                <a:spcPct val="120000"/>
              </a:lnSpc>
              <a:spcBef>
                <a:spcPts val="500"/>
              </a:spcBef>
              <a:spcAft>
                <a:spcPts val="0"/>
              </a:spcAft>
              <a:buSzPts val="2000"/>
              <a:buNone/>
              <a:defRPr sz="2000">
                <a:solidFill>
                  <a:schemeClr val="lt1"/>
                </a:solidFill>
              </a:defRPr>
            </a:lvl2pPr>
            <a:lvl3pPr indent="-228600" lvl="2" marL="1371600" algn="l">
              <a:lnSpc>
                <a:spcPct val="120000"/>
              </a:lnSpc>
              <a:spcBef>
                <a:spcPts val="500"/>
              </a:spcBef>
              <a:spcAft>
                <a:spcPts val="0"/>
              </a:spcAft>
              <a:buSzPts val="1800"/>
              <a:buNone/>
              <a:defRPr sz="1800">
                <a:solidFill>
                  <a:schemeClr val="lt1"/>
                </a:solidFill>
              </a:defRPr>
            </a:lvl3pPr>
            <a:lvl4pPr indent="-228600" lvl="3" marL="1828800" algn="l">
              <a:lnSpc>
                <a:spcPct val="120000"/>
              </a:lnSpc>
              <a:spcBef>
                <a:spcPts val="500"/>
              </a:spcBef>
              <a:spcAft>
                <a:spcPts val="0"/>
              </a:spcAft>
              <a:buSzPts val="1600"/>
              <a:buNone/>
              <a:defRPr sz="1600">
                <a:solidFill>
                  <a:schemeClr val="lt1"/>
                </a:solidFill>
              </a:defRPr>
            </a:lvl4pPr>
            <a:lvl5pPr indent="-228600" lvl="4" marL="2286000" algn="l">
              <a:lnSpc>
                <a:spcPct val="120000"/>
              </a:lnSpc>
              <a:spcBef>
                <a:spcPts val="500"/>
              </a:spcBef>
              <a:spcAft>
                <a:spcPts val="0"/>
              </a:spcAft>
              <a:buSzPts val="1600"/>
              <a:buNone/>
              <a:defRPr sz="1600">
                <a:solidFill>
                  <a:schemeClr val="lt1"/>
                </a:solidFill>
              </a:defRPr>
            </a:lvl5pPr>
            <a:lvl6pPr indent="-228600" lvl="5" marL="2743200" algn="l">
              <a:lnSpc>
                <a:spcPct val="120000"/>
              </a:lnSpc>
              <a:spcBef>
                <a:spcPts val="500"/>
              </a:spcBef>
              <a:spcAft>
                <a:spcPts val="0"/>
              </a:spcAft>
              <a:buSzPts val="1600"/>
              <a:buNone/>
              <a:defRPr sz="1600">
                <a:solidFill>
                  <a:schemeClr val="lt1"/>
                </a:solidFill>
              </a:defRPr>
            </a:lvl6pPr>
            <a:lvl7pPr indent="-228600" lvl="6" marL="3200400" algn="l">
              <a:lnSpc>
                <a:spcPct val="120000"/>
              </a:lnSpc>
              <a:spcBef>
                <a:spcPts val="500"/>
              </a:spcBef>
              <a:spcAft>
                <a:spcPts val="0"/>
              </a:spcAft>
              <a:buSzPts val="1600"/>
              <a:buNone/>
              <a:defRPr sz="1600">
                <a:solidFill>
                  <a:schemeClr val="lt1"/>
                </a:solidFill>
              </a:defRPr>
            </a:lvl7pPr>
            <a:lvl8pPr indent="-228600" lvl="7" marL="3657600" algn="l">
              <a:lnSpc>
                <a:spcPct val="120000"/>
              </a:lnSpc>
              <a:spcBef>
                <a:spcPts val="500"/>
              </a:spcBef>
              <a:spcAft>
                <a:spcPts val="0"/>
              </a:spcAft>
              <a:buSzPts val="1600"/>
              <a:buNone/>
              <a:defRPr sz="1600">
                <a:solidFill>
                  <a:schemeClr val="lt1"/>
                </a:solidFill>
              </a:defRPr>
            </a:lvl8pPr>
            <a:lvl9pPr indent="-228600" lvl="8" marL="4114800" algn="l">
              <a:lnSpc>
                <a:spcPct val="120000"/>
              </a:lnSpc>
              <a:spcBef>
                <a:spcPts val="500"/>
              </a:spcBef>
              <a:spcAft>
                <a:spcPts val="0"/>
              </a:spcAft>
              <a:buSzPts val="1600"/>
              <a:buNone/>
              <a:defRPr sz="1600">
                <a:solidFill>
                  <a:schemeClr val="lt1"/>
                </a:solidFill>
              </a:defRPr>
            </a:lvl9pPr>
          </a:lstStyle>
          <a:p/>
        </p:txBody>
      </p:sp>
      <p:sp>
        <p:nvSpPr>
          <p:cNvPr id="43" name="Google Shape;43;p6"/>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6" name="Shape 46"/>
        <p:cNvGrpSpPr/>
        <p:nvPr/>
      </p:nvGrpSpPr>
      <p:grpSpPr>
        <a:xfrm>
          <a:off x="0" y="0"/>
          <a:ext cx="0" cy="0"/>
          <a:chOff x="0" y="0"/>
          <a:chExt cx="0" cy="0"/>
        </a:xfrm>
      </p:grpSpPr>
      <p:pic>
        <p:nvPicPr>
          <p:cNvPr descr="Droplets-HD-Content-R1d.png" id="47" name="Google Shape;47;p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8" name="Google Shape;48;p7"/>
          <p:cNvSpPr txBox="1"/>
          <p:nvPr>
            <p:ph type="title"/>
          </p:nvPr>
        </p:nvSpPr>
        <p:spPr>
          <a:xfrm>
            <a:off x="913775" y="618517"/>
            <a:ext cx="10364451" cy="159617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7"/>
          <p:cNvSpPr txBox="1"/>
          <p:nvPr>
            <p:ph idx="1" type="body"/>
          </p:nvPr>
        </p:nvSpPr>
        <p:spPr>
          <a:xfrm>
            <a:off x="1146328" y="2371018"/>
            <a:ext cx="4873474" cy="679994"/>
          </a:xfrm>
          <a:prstGeom prst="rect">
            <a:avLst/>
          </a:prstGeom>
          <a:noFill/>
          <a:ln>
            <a:noFill/>
          </a:ln>
        </p:spPr>
        <p:txBody>
          <a:bodyPr anchorCtr="0" anchor="b" bIns="45700" lIns="91425" spcFirstLastPara="1" rIns="91425" wrap="square" tIns="45700">
            <a:noAutofit/>
          </a:bodyPr>
          <a:lstStyle>
            <a:lvl1pPr indent="-228600" lvl="0" marL="457200" algn="l">
              <a:lnSpc>
                <a:spcPct val="85000"/>
              </a:lnSpc>
              <a:spcBef>
                <a:spcPts val="1000"/>
              </a:spcBef>
              <a:spcAft>
                <a:spcPts val="0"/>
              </a:spcAft>
              <a:buSzPts val="2600"/>
              <a:buNone/>
              <a:defRPr b="0" sz="2600">
                <a:solidFill>
                  <a:schemeClr val="lt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50" name="Google Shape;50;p7"/>
          <p:cNvSpPr txBox="1"/>
          <p:nvPr>
            <p:ph idx="2" type="body"/>
          </p:nvPr>
        </p:nvSpPr>
        <p:spPr>
          <a:xfrm>
            <a:off x="913774" y="3051012"/>
            <a:ext cx="5106027" cy="274018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51" name="Google Shape;51;p7"/>
          <p:cNvSpPr txBox="1"/>
          <p:nvPr>
            <p:ph idx="3" type="body"/>
          </p:nvPr>
        </p:nvSpPr>
        <p:spPr>
          <a:xfrm>
            <a:off x="6396423" y="2371018"/>
            <a:ext cx="4881804" cy="679994"/>
          </a:xfrm>
          <a:prstGeom prst="rect">
            <a:avLst/>
          </a:prstGeom>
          <a:noFill/>
          <a:ln>
            <a:noFill/>
          </a:ln>
        </p:spPr>
        <p:txBody>
          <a:bodyPr anchorCtr="0" anchor="b" bIns="45700" lIns="91425" spcFirstLastPara="1" rIns="91425" wrap="square" tIns="45700">
            <a:noAutofit/>
          </a:bodyPr>
          <a:lstStyle>
            <a:lvl1pPr indent="-228600" lvl="0" marL="457200" algn="l">
              <a:lnSpc>
                <a:spcPct val="85000"/>
              </a:lnSpc>
              <a:spcBef>
                <a:spcPts val="1000"/>
              </a:spcBef>
              <a:spcAft>
                <a:spcPts val="0"/>
              </a:spcAft>
              <a:buSzPts val="2600"/>
              <a:buNone/>
              <a:defRPr b="0" sz="2600">
                <a:solidFill>
                  <a:schemeClr val="lt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52" name="Google Shape;52;p7"/>
          <p:cNvSpPr txBox="1"/>
          <p:nvPr>
            <p:ph idx="4" type="body"/>
          </p:nvPr>
        </p:nvSpPr>
        <p:spPr>
          <a:xfrm>
            <a:off x="6172200" y="3051012"/>
            <a:ext cx="5105401" cy="274018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53" name="Google Shape;53;p7"/>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7"/>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7"/>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56" name="Shape 56"/>
        <p:cNvGrpSpPr/>
        <p:nvPr/>
      </p:nvGrpSpPr>
      <p:grpSpPr>
        <a:xfrm>
          <a:off x="0" y="0"/>
          <a:ext cx="0" cy="0"/>
          <a:chOff x="0" y="0"/>
          <a:chExt cx="0" cy="0"/>
        </a:xfrm>
      </p:grpSpPr>
      <p:pic>
        <p:nvPicPr>
          <p:cNvPr descr="Droplets-HD-Content-R1d.png" id="57" name="Google Shape;57;p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8" name="Google Shape;58;p8"/>
          <p:cNvSpPr txBox="1"/>
          <p:nvPr>
            <p:ph type="title"/>
          </p:nvPr>
        </p:nvSpPr>
        <p:spPr>
          <a:xfrm>
            <a:off x="913775" y="618517"/>
            <a:ext cx="10364451" cy="159617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8"/>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8"/>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8"/>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62" name="Shape 62"/>
        <p:cNvGrpSpPr/>
        <p:nvPr/>
      </p:nvGrpSpPr>
      <p:grpSpPr>
        <a:xfrm>
          <a:off x="0" y="0"/>
          <a:ext cx="0" cy="0"/>
          <a:chOff x="0" y="0"/>
          <a:chExt cx="0" cy="0"/>
        </a:xfrm>
      </p:grpSpPr>
      <p:pic>
        <p:nvPicPr>
          <p:cNvPr descr="Droplets-HD-Content-R1d.png" id="63" name="Google Shape;63;p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4" name="Google Shape;64;p9"/>
          <p:cNvSpPr txBox="1"/>
          <p:nvPr>
            <p:ph type="title"/>
          </p:nvPr>
        </p:nvSpPr>
        <p:spPr>
          <a:xfrm>
            <a:off x="913775" y="609600"/>
            <a:ext cx="3935688" cy="202325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9"/>
          <p:cNvSpPr txBox="1"/>
          <p:nvPr>
            <p:ph idx="1" type="body"/>
          </p:nvPr>
        </p:nvSpPr>
        <p:spPr>
          <a:xfrm>
            <a:off x="5078062" y="609600"/>
            <a:ext cx="6200163" cy="5181599"/>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66" name="Google Shape;66;p9"/>
          <p:cNvSpPr txBox="1"/>
          <p:nvPr>
            <p:ph idx="2" type="body"/>
          </p:nvPr>
        </p:nvSpPr>
        <p:spPr>
          <a:xfrm>
            <a:off x="913774" y="2632852"/>
            <a:ext cx="3935689" cy="315834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67" name="Google Shape;67;p9"/>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9"/>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9"/>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70" name="Shape 70"/>
        <p:cNvGrpSpPr/>
        <p:nvPr/>
      </p:nvGrpSpPr>
      <p:grpSpPr>
        <a:xfrm>
          <a:off x="0" y="0"/>
          <a:ext cx="0" cy="0"/>
          <a:chOff x="0" y="0"/>
          <a:chExt cx="0" cy="0"/>
        </a:xfrm>
      </p:grpSpPr>
      <p:pic>
        <p:nvPicPr>
          <p:cNvPr descr="Droplets-HD-Content-R1d.png" id="71" name="Google Shape;71;p1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2" name="Google Shape;72;p10"/>
          <p:cNvSpPr txBox="1"/>
          <p:nvPr>
            <p:ph type="title"/>
          </p:nvPr>
        </p:nvSpPr>
        <p:spPr>
          <a:xfrm>
            <a:off x="913774" y="609600"/>
            <a:ext cx="5934969" cy="2023254"/>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0"/>
          <p:cNvSpPr/>
          <p:nvPr>
            <p:ph idx="2" type="pic"/>
          </p:nvPr>
        </p:nvSpPr>
        <p:spPr>
          <a:xfrm>
            <a:off x="7424803" y="609601"/>
            <a:ext cx="3255358" cy="5181600"/>
          </a:xfrm>
          <a:prstGeom prst="roundRect">
            <a:avLst>
              <a:gd fmla="val 4943" name="adj"/>
            </a:avLst>
          </a:prstGeom>
          <a:noFill/>
          <a:ln cap="sq" cmpd="sng" w="82550">
            <a:solidFill>
              <a:srgbClr val="939393"/>
            </a:solidFill>
            <a:prstDash val="solid"/>
            <a:miter lim="800000"/>
            <a:headEnd len="sm" w="sm" type="none"/>
            <a:tailEnd len="sm" w="sm" type="none"/>
          </a:ln>
        </p:spPr>
        <p:txBody>
          <a:bodyPr anchorCtr="0" anchor="t" bIns="45700" lIns="91425" spcFirstLastPara="1" rIns="91425" wrap="square" tIns="45700">
            <a:noAutofit/>
          </a:bodyPr>
          <a:lstStyle>
            <a:lvl1pPr lvl="0" marR="0" rtl="0" algn="l">
              <a:lnSpc>
                <a:spcPct val="120000"/>
              </a:lnSpc>
              <a:spcBef>
                <a:spcPts val="1000"/>
              </a:spcBef>
              <a:spcAft>
                <a:spcPts val="0"/>
              </a:spcAft>
              <a:buClr>
                <a:schemeClr val="lt1"/>
              </a:buClr>
              <a:buSzPts val="3200"/>
              <a:buFont typeface="Arial"/>
              <a:buNone/>
              <a:defRPr b="0" i="0" sz="3200" u="none" cap="none" strike="noStrike">
                <a:solidFill>
                  <a:schemeClr val="lt1"/>
                </a:solidFill>
                <a:latin typeface="Twentieth Century"/>
                <a:ea typeface="Twentieth Century"/>
                <a:cs typeface="Twentieth Century"/>
                <a:sym typeface="Twentieth Century"/>
              </a:defRPr>
            </a:lvl1pPr>
            <a:lvl2pPr lvl="1" marR="0" rtl="0" algn="l">
              <a:lnSpc>
                <a:spcPct val="120000"/>
              </a:lnSpc>
              <a:spcBef>
                <a:spcPts val="500"/>
              </a:spcBef>
              <a:spcAft>
                <a:spcPts val="0"/>
              </a:spcAft>
              <a:buClr>
                <a:schemeClr val="lt1"/>
              </a:buClr>
              <a:buSzPts val="2800"/>
              <a:buFont typeface="Arial"/>
              <a:buNone/>
              <a:defRPr b="0" i="0" sz="2800" u="none" cap="none" strike="noStrike">
                <a:solidFill>
                  <a:schemeClr val="lt1"/>
                </a:solidFill>
                <a:latin typeface="Twentieth Century"/>
                <a:ea typeface="Twentieth Century"/>
                <a:cs typeface="Twentieth Century"/>
                <a:sym typeface="Twentieth Century"/>
              </a:defRPr>
            </a:lvl2pPr>
            <a:lvl3pPr lvl="2" marR="0" rtl="0" algn="l">
              <a:lnSpc>
                <a:spcPct val="120000"/>
              </a:lnSpc>
              <a:spcBef>
                <a:spcPts val="500"/>
              </a:spcBef>
              <a:spcAft>
                <a:spcPts val="0"/>
              </a:spcAft>
              <a:buClr>
                <a:schemeClr val="lt1"/>
              </a:buClr>
              <a:buSzPts val="2400"/>
              <a:buFont typeface="Arial"/>
              <a:buNone/>
              <a:defRPr b="0" i="0" sz="2400" u="none" cap="none" strike="noStrike">
                <a:solidFill>
                  <a:schemeClr val="lt1"/>
                </a:solidFill>
                <a:latin typeface="Twentieth Century"/>
                <a:ea typeface="Twentieth Century"/>
                <a:cs typeface="Twentieth Century"/>
                <a:sym typeface="Twentieth Century"/>
              </a:defRPr>
            </a:lvl3pPr>
            <a:lvl4pPr lvl="3" marR="0" rtl="0" algn="l">
              <a:lnSpc>
                <a:spcPct val="120000"/>
              </a:lnSpc>
              <a:spcBef>
                <a:spcPts val="500"/>
              </a:spcBef>
              <a:spcAft>
                <a:spcPts val="0"/>
              </a:spcAft>
              <a:buClr>
                <a:schemeClr val="lt1"/>
              </a:buClr>
              <a:buSzPts val="2000"/>
              <a:buFont typeface="Arial"/>
              <a:buNone/>
              <a:defRPr b="0" i="0" sz="2000" u="none" cap="none" strike="noStrike">
                <a:solidFill>
                  <a:schemeClr val="lt1"/>
                </a:solidFill>
                <a:latin typeface="Twentieth Century"/>
                <a:ea typeface="Twentieth Century"/>
                <a:cs typeface="Twentieth Century"/>
                <a:sym typeface="Twentieth Century"/>
              </a:defRPr>
            </a:lvl4pPr>
            <a:lvl5pPr lvl="4" marR="0" rtl="0" algn="l">
              <a:lnSpc>
                <a:spcPct val="120000"/>
              </a:lnSpc>
              <a:spcBef>
                <a:spcPts val="500"/>
              </a:spcBef>
              <a:spcAft>
                <a:spcPts val="0"/>
              </a:spcAft>
              <a:buClr>
                <a:schemeClr val="lt1"/>
              </a:buClr>
              <a:buSzPts val="2000"/>
              <a:buFont typeface="Arial"/>
              <a:buNone/>
              <a:defRPr b="0" i="0" sz="2000" u="none" cap="none" strike="noStrike">
                <a:solidFill>
                  <a:schemeClr val="lt1"/>
                </a:solidFill>
                <a:latin typeface="Twentieth Century"/>
                <a:ea typeface="Twentieth Century"/>
                <a:cs typeface="Twentieth Century"/>
                <a:sym typeface="Twentieth Century"/>
              </a:defRPr>
            </a:lvl5pPr>
            <a:lvl6pPr lvl="5" marR="0" rtl="0" algn="l">
              <a:lnSpc>
                <a:spcPct val="120000"/>
              </a:lnSpc>
              <a:spcBef>
                <a:spcPts val="500"/>
              </a:spcBef>
              <a:spcAft>
                <a:spcPts val="0"/>
              </a:spcAft>
              <a:buClr>
                <a:schemeClr val="lt1"/>
              </a:buClr>
              <a:buSzPts val="2000"/>
              <a:buFont typeface="Arial"/>
              <a:buNone/>
              <a:defRPr b="0" i="0" sz="2000" u="none" cap="none" strike="noStrike">
                <a:solidFill>
                  <a:schemeClr val="lt1"/>
                </a:solidFill>
                <a:latin typeface="Twentieth Century"/>
                <a:ea typeface="Twentieth Century"/>
                <a:cs typeface="Twentieth Century"/>
                <a:sym typeface="Twentieth Century"/>
              </a:defRPr>
            </a:lvl6pPr>
            <a:lvl7pPr lvl="6" marR="0" rtl="0" algn="l">
              <a:lnSpc>
                <a:spcPct val="120000"/>
              </a:lnSpc>
              <a:spcBef>
                <a:spcPts val="500"/>
              </a:spcBef>
              <a:spcAft>
                <a:spcPts val="0"/>
              </a:spcAft>
              <a:buClr>
                <a:schemeClr val="lt1"/>
              </a:buClr>
              <a:buSzPts val="2000"/>
              <a:buFont typeface="Arial"/>
              <a:buNone/>
              <a:defRPr b="0" i="0" sz="2000" u="none" cap="none" strike="noStrike">
                <a:solidFill>
                  <a:schemeClr val="lt1"/>
                </a:solidFill>
                <a:latin typeface="Twentieth Century"/>
                <a:ea typeface="Twentieth Century"/>
                <a:cs typeface="Twentieth Century"/>
                <a:sym typeface="Twentieth Century"/>
              </a:defRPr>
            </a:lvl7pPr>
            <a:lvl8pPr lvl="7" marR="0" rtl="0" algn="l">
              <a:lnSpc>
                <a:spcPct val="120000"/>
              </a:lnSpc>
              <a:spcBef>
                <a:spcPts val="500"/>
              </a:spcBef>
              <a:spcAft>
                <a:spcPts val="0"/>
              </a:spcAft>
              <a:buClr>
                <a:schemeClr val="lt1"/>
              </a:buClr>
              <a:buSzPts val="2000"/>
              <a:buFont typeface="Arial"/>
              <a:buNone/>
              <a:defRPr b="0" i="0" sz="2000" u="none" cap="none" strike="noStrike">
                <a:solidFill>
                  <a:schemeClr val="lt1"/>
                </a:solidFill>
                <a:latin typeface="Twentieth Century"/>
                <a:ea typeface="Twentieth Century"/>
                <a:cs typeface="Twentieth Century"/>
                <a:sym typeface="Twentieth Century"/>
              </a:defRPr>
            </a:lvl8pPr>
            <a:lvl9pPr lvl="8" marR="0" rtl="0" algn="l">
              <a:lnSpc>
                <a:spcPct val="120000"/>
              </a:lnSpc>
              <a:spcBef>
                <a:spcPts val="500"/>
              </a:spcBef>
              <a:spcAft>
                <a:spcPts val="0"/>
              </a:spcAft>
              <a:buClr>
                <a:schemeClr val="lt1"/>
              </a:buClr>
              <a:buSzPts val="2000"/>
              <a:buFont typeface="Arial"/>
              <a:buNone/>
              <a:defRPr b="0" i="0" sz="2000" u="none" cap="none" strike="noStrike">
                <a:solidFill>
                  <a:schemeClr val="lt1"/>
                </a:solidFill>
                <a:latin typeface="Twentieth Century"/>
                <a:ea typeface="Twentieth Century"/>
                <a:cs typeface="Twentieth Century"/>
                <a:sym typeface="Twentieth Century"/>
              </a:defRPr>
            </a:lvl9pPr>
          </a:lstStyle>
          <a:p/>
        </p:txBody>
      </p:sp>
      <p:sp>
        <p:nvSpPr>
          <p:cNvPr id="74" name="Google Shape;74;p10"/>
          <p:cNvSpPr txBox="1"/>
          <p:nvPr>
            <p:ph idx="1" type="body"/>
          </p:nvPr>
        </p:nvSpPr>
        <p:spPr>
          <a:xfrm>
            <a:off x="913794" y="2632852"/>
            <a:ext cx="5934949" cy="3158347"/>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75" name="Google Shape;75;p10"/>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0"/>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0"/>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pic>
        <p:nvPicPr>
          <p:cNvPr descr="\\DROBO-FS\QuickDrops\JB\PPTX NG\Droplets\LightingOverlay.png" id="6" name="Google Shape;6;p1"/>
          <p:cNvPicPr preferRelativeResize="0"/>
          <p:nvPr/>
        </p:nvPicPr>
        <p:blipFill rotWithShape="1">
          <a:blip r:embed="rId1">
            <a:alphaModFix amt="40000"/>
          </a:blip>
          <a:srcRect b="0" l="0" r="0" t="0"/>
          <a:stretch/>
        </p:blipFill>
        <p:spPr>
          <a:xfrm>
            <a:off x="0" y="0"/>
            <a:ext cx="12192003" cy="6858001"/>
          </a:xfrm>
          <a:prstGeom prst="rect">
            <a:avLst/>
          </a:prstGeom>
          <a:noFill/>
          <a:ln>
            <a:noFill/>
          </a:ln>
        </p:spPr>
      </p:pic>
      <p:sp>
        <p:nvSpPr>
          <p:cNvPr id="7" name="Google Shape;7;p1"/>
          <p:cNvSpPr txBox="1"/>
          <p:nvPr>
            <p:ph type="title"/>
          </p:nvPr>
        </p:nvSpPr>
        <p:spPr>
          <a:xfrm>
            <a:off x="913775" y="618517"/>
            <a:ext cx="10364451" cy="1596177"/>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3600"/>
              <a:buFont typeface="Twentieth Century"/>
              <a:buNone/>
              <a:defRPr b="0" i="0" sz="3600" u="none" cap="none" strike="noStrike">
                <a:solidFill>
                  <a:schemeClr val="lt1"/>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913775" y="2367093"/>
            <a:ext cx="10364452" cy="3424107"/>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120000"/>
              </a:lnSpc>
              <a:spcBef>
                <a:spcPts val="1000"/>
              </a:spcBef>
              <a:spcAft>
                <a:spcPts val="0"/>
              </a:spcAft>
              <a:buClr>
                <a:schemeClr val="lt1"/>
              </a:buClr>
              <a:buSzPts val="2000"/>
              <a:buFont typeface="Arial"/>
              <a:buChar char="•"/>
              <a:defRPr b="0" i="0" sz="2000" u="none" cap="none" strike="noStrike">
                <a:solidFill>
                  <a:schemeClr val="lt1"/>
                </a:solidFill>
                <a:latin typeface="Twentieth Century"/>
                <a:ea typeface="Twentieth Century"/>
                <a:cs typeface="Twentieth Century"/>
                <a:sym typeface="Twentieth Century"/>
              </a:defRPr>
            </a:lvl1pPr>
            <a:lvl2pPr indent="-342900" lvl="1" marL="914400" marR="0" rtl="0" algn="l">
              <a:lnSpc>
                <a:spcPct val="120000"/>
              </a:lnSpc>
              <a:spcBef>
                <a:spcPts val="500"/>
              </a:spcBef>
              <a:spcAft>
                <a:spcPts val="0"/>
              </a:spcAft>
              <a:buClr>
                <a:schemeClr val="lt1"/>
              </a:buClr>
              <a:buSzPts val="1800"/>
              <a:buFont typeface="Arial"/>
              <a:buChar char="•"/>
              <a:defRPr b="0" i="0" sz="1800" u="none" cap="none" strike="noStrike">
                <a:solidFill>
                  <a:schemeClr val="lt1"/>
                </a:solidFill>
                <a:latin typeface="Twentieth Century"/>
                <a:ea typeface="Twentieth Century"/>
                <a:cs typeface="Twentieth Century"/>
                <a:sym typeface="Twentieth Century"/>
              </a:defRPr>
            </a:lvl2pPr>
            <a:lvl3pPr indent="-330200" lvl="2" marL="1371600" marR="0" rtl="0" algn="l">
              <a:lnSpc>
                <a:spcPct val="120000"/>
              </a:lnSpc>
              <a:spcBef>
                <a:spcPts val="500"/>
              </a:spcBef>
              <a:spcAft>
                <a:spcPts val="0"/>
              </a:spcAft>
              <a:buClr>
                <a:schemeClr val="lt1"/>
              </a:buClr>
              <a:buSzPts val="1600"/>
              <a:buFont typeface="Arial"/>
              <a:buChar char="•"/>
              <a:defRPr b="0" i="0" sz="1600" u="none" cap="none" strike="noStrike">
                <a:solidFill>
                  <a:schemeClr val="lt1"/>
                </a:solidFill>
                <a:latin typeface="Twentieth Century"/>
                <a:ea typeface="Twentieth Century"/>
                <a:cs typeface="Twentieth Century"/>
                <a:sym typeface="Twentieth Century"/>
              </a:defRPr>
            </a:lvl3pPr>
            <a:lvl4pPr indent="-317500" lvl="3" marL="1828800" marR="0" rtl="0" algn="l">
              <a:lnSpc>
                <a:spcPct val="120000"/>
              </a:lnSpc>
              <a:spcBef>
                <a:spcPts val="500"/>
              </a:spcBef>
              <a:spcAft>
                <a:spcPts val="0"/>
              </a:spcAft>
              <a:buClr>
                <a:schemeClr val="lt1"/>
              </a:buClr>
              <a:buSzPts val="1400"/>
              <a:buFont typeface="Arial"/>
              <a:buChar char="•"/>
              <a:defRPr b="0" i="0" sz="1400" u="none" cap="none" strike="noStrike">
                <a:solidFill>
                  <a:schemeClr val="lt1"/>
                </a:solidFill>
                <a:latin typeface="Twentieth Century"/>
                <a:ea typeface="Twentieth Century"/>
                <a:cs typeface="Twentieth Century"/>
                <a:sym typeface="Twentieth Century"/>
              </a:defRPr>
            </a:lvl4pPr>
            <a:lvl5pPr indent="-317500" lvl="4" marL="2286000" marR="0" rtl="0" algn="l">
              <a:lnSpc>
                <a:spcPct val="120000"/>
              </a:lnSpc>
              <a:spcBef>
                <a:spcPts val="500"/>
              </a:spcBef>
              <a:spcAft>
                <a:spcPts val="0"/>
              </a:spcAft>
              <a:buClr>
                <a:schemeClr val="lt1"/>
              </a:buClr>
              <a:buSzPts val="1400"/>
              <a:buFont typeface="Arial"/>
              <a:buChar char="•"/>
              <a:defRPr b="0" i="0" sz="1400" u="none" cap="none" strike="noStrike">
                <a:solidFill>
                  <a:schemeClr val="lt1"/>
                </a:solidFill>
                <a:latin typeface="Twentieth Century"/>
                <a:ea typeface="Twentieth Century"/>
                <a:cs typeface="Twentieth Century"/>
                <a:sym typeface="Twentieth Century"/>
              </a:defRPr>
            </a:lvl5pPr>
            <a:lvl6pPr indent="-317500" lvl="5" marL="2743200" marR="0" rtl="0" algn="l">
              <a:lnSpc>
                <a:spcPct val="120000"/>
              </a:lnSpc>
              <a:spcBef>
                <a:spcPts val="500"/>
              </a:spcBef>
              <a:spcAft>
                <a:spcPts val="0"/>
              </a:spcAft>
              <a:buClr>
                <a:schemeClr val="lt1"/>
              </a:buClr>
              <a:buSzPts val="1400"/>
              <a:buFont typeface="Arial"/>
              <a:buChar char="•"/>
              <a:defRPr b="0" i="0" sz="1400" u="none" cap="none" strike="noStrike">
                <a:solidFill>
                  <a:schemeClr val="lt1"/>
                </a:solidFill>
                <a:latin typeface="Twentieth Century"/>
                <a:ea typeface="Twentieth Century"/>
                <a:cs typeface="Twentieth Century"/>
                <a:sym typeface="Twentieth Century"/>
              </a:defRPr>
            </a:lvl6pPr>
            <a:lvl7pPr indent="-317500" lvl="6" marL="3200400" marR="0" rtl="0" algn="l">
              <a:lnSpc>
                <a:spcPct val="120000"/>
              </a:lnSpc>
              <a:spcBef>
                <a:spcPts val="500"/>
              </a:spcBef>
              <a:spcAft>
                <a:spcPts val="0"/>
              </a:spcAft>
              <a:buClr>
                <a:schemeClr val="lt1"/>
              </a:buClr>
              <a:buSzPts val="1400"/>
              <a:buFont typeface="Arial"/>
              <a:buChar char="•"/>
              <a:defRPr b="0" i="0" sz="1400" u="none" cap="none" strike="noStrike">
                <a:solidFill>
                  <a:schemeClr val="lt1"/>
                </a:solidFill>
                <a:latin typeface="Twentieth Century"/>
                <a:ea typeface="Twentieth Century"/>
                <a:cs typeface="Twentieth Century"/>
                <a:sym typeface="Twentieth Century"/>
              </a:defRPr>
            </a:lvl7pPr>
            <a:lvl8pPr indent="-317500" lvl="7" marL="3657600" marR="0" rtl="0" algn="l">
              <a:lnSpc>
                <a:spcPct val="120000"/>
              </a:lnSpc>
              <a:spcBef>
                <a:spcPts val="500"/>
              </a:spcBef>
              <a:spcAft>
                <a:spcPts val="0"/>
              </a:spcAft>
              <a:buClr>
                <a:schemeClr val="lt1"/>
              </a:buClr>
              <a:buSzPts val="1400"/>
              <a:buFont typeface="Arial"/>
              <a:buChar char="•"/>
              <a:defRPr b="0" i="0" sz="1400" u="none" cap="none" strike="noStrike">
                <a:solidFill>
                  <a:schemeClr val="lt1"/>
                </a:solidFill>
                <a:latin typeface="Twentieth Century"/>
                <a:ea typeface="Twentieth Century"/>
                <a:cs typeface="Twentieth Century"/>
                <a:sym typeface="Twentieth Century"/>
              </a:defRPr>
            </a:lvl8pPr>
            <a:lvl9pPr indent="-317500" lvl="8" marL="4114800" marR="0" rtl="0" algn="l">
              <a:lnSpc>
                <a:spcPct val="120000"/>
              </a:lnSpc>
              <a:spcBef>
                <a:spcPts val="500"/>
              </a:spcBef>
              <a:spcAft>
                <a:spcPts val="0"/>
              </a:spcAft>
              <a:buClr>
                <a:schemeClr val="lt1"/>
              </a:buClr>
              <a:buSzPts val="1400"/>
              <a:buFont typeface="Arial"/>
              <a:buChar char="•"/>
              <a:defRPr b="0" i="0" sz="1400" u="none" cap="none" strike="noStrike">
                <a:solidFill>
                  <a:schemeClr val="lt1"/>
                </a:solidFill>
                <a:latin typeface="Twentieth Century"/>
                <a:ea typeface="Twentieth Century"/>
                <a:cs typeface="Twentieth Century"/>
                <a:sym typeface="Twentieth Century"/>
              </a:defRPr>
            </a:lvl9pPr>
          </a:lstStyle>
          <a:p/>
        </p:txBody>
      </p:sp>
      <p:sp>
        <p:nvSpPr>
          <p:cNvPr id="9" name="Google Shape;9;p1"/>
          <p:cNvSpPr txBox="1"/>
          <p:nvPr>
            <p:ph idx="10" type="dt"/>
          </p:nvPr>
        </p:nvSpPr>
        <p:spPr>
          <a:xfrm>
            <a:off x="7678737" y="5883275"/>
            <a:ext cx="27432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9pPr>
          </a:lstStyle>
          <a:p/>
        </p:txBody>
      </p:sp>
      <p:sp>
        <p:nvSpPr>
          <p:cNvPr id="10" name="Google Shape;10;p1"/>
          <p:cNvSpPr txBox="1"/>
          <p:nvPr>
            <p:ph idx="11" type="ftr"/>
          </p:nvPr>
        </p:nvSpPr>
        <p:spPr>
          <a:xfrm>
            <a:off x="913774" y="5883275"/>
            <a:ext cx="6672887"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chemeClr val="lt1"/>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9pPr>
          </a:lstStyle>
          <a:p/>
        </p:txBody>
      </p:sp>
      <p:sp>
        <p:nvSpPr>
          <p:cNvPr id="11" name="Google Shape;11;p1"/>
          <p:cNvSpPr txBox="1"/>
          <p:nvPr>
            <p:ph idx="12" type="sldNum"/>
          </p:nvPr>
        </p:nvSpPr>
        <p:spPr>
          <a:xfrm>
            <a:off x="10514011" y="5883275"/>
            <a:ext cx="76421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Twentieth Century"/>
                <a:ea typeface="Twentieth Century"/>
                <a:cs typeface="Twentieth Century"/>
                <a:sym typeface="Twentieth Century"/>
              </a:defRPr>
            </a:lvl1pPr>
            <a:lvl2pPr indent="0" lvl="1" marL="0" marR="0" rtl="0" algn="r">
              <a:spcBef>
                <a:spcPts val="0"/>
              </a:spcBef>
              <a:buNone/>
              <a:defRPr b="0" i="0" sz="1000" u="none" cap="none" strike="noStrike">
                <a:solidFill>
                  <a:schemeClr val="lt1"/>
                </a:solidFill>
                <a:latin typeface="Twentieth Century"/>
                <a:ea typeface="Twentieth Century"/>
                <a:cs typeface="Twentieth Century"/>
                <a:sym typeface="Twentieth Century"/>
              </a:defRPr>
            </a:lvl2pPr>
            <a:lvl3pPr indent="0" lvl="2" marL="0" marR="0" rtl="0" algn="r">
              <a:spcBef>
                <a:spcPts val="0"/>
              </a:spcBef>
              <a:buNone/>
              <a:defRPr b="0" i="0" sz="1000" u="none" cap="none" strike="noStrike">
                <a:solidFill>
                  <a:schemeClr val="lt1"/>
                </a:solidFill>
                <a:latin typeface="Twentieth Century"/>
                <a:ea typeface="Twentieth Century"/>
                <a:cs typeface="Twentieth Century"/>
                <a:sym typeface="Twentieth Century"/>
              </a:defRPr>
            </a:lvl3pPr>
            <a:lvl4pPr indent="0" lvl="3" marL="0" marR="0" rtl="0" algn="r">
              <a:spcBef>
                <a:spcPts val="0"/>
              </a:spcBef>
              <a:buNone/>
              <a:defRPr b="0" i="0" sz="1000" u="none" cap="none" strike="noStrike">
                <a:solidFill>
                  <a:schemeClr val="lt1"/>
                </a:solidFill>
                <a:latin typeface="Twentieth Century"/>
                <a:ea typeface="Twentieth Century"/>
                <a:cs typeface="Twentieth Century"/>
                <a:sym typeface="Twentieth Century"/>
              </a:defRPr>
            </a:lvl4pPr>
            <a:lvl5pPr indent="0" lvl="4" marL="0" marR="0" rtl="0" algn="r">
              <a:spcBef>
                <a:spcPts val="0"/>
              </a:spcBef>
              <a:buNone/>
              <a:defRPr b="0" i="0" sz="1000" u="none" cap="none" strike="noStrike">
                <a:solidFill>
                  <a:schemeClr val="lt1"/>
                </a:solidFill>
                <a:latin typeface="Twentieth Century"/>
                <a:ea typeface="Twentieth Century"/>
                <a:cs typeface="Twentieth Century"/>
                <a:sym typeface="Twentieth Century"/>
              </a:defRPr>
            </a:lvl5pPr>
            <a:lvl6pPr indent="0" lvl="5" marL="0" marR="0" rtl="0" algn="r">
              <a:spcBef>
                <a:spcPts val="0"/>
              </a:spcBef>
              <a:buNone/>
              <a:defRPr b="0" i="0" sz="1000" u="none" cap="none" strike="noStrike">
                <a:solidFill>
                  <a:schemeClr val="lt1"/>
                </a:solidFill>
                <a:latin typeface="Twentieth Century"/>
                <a:ea typeface="Twentieth Century"/>
                <a:cs typeface="Twentieth Century"/>
                <a:sym typeface="Twentieth Century"/>
              </a:defRPr>
            </a:lvl6pPr>
            <a:lvl7pPr indent="0" lvl="6" marL="0" marR="0" rtl="0" algn="r">
              <a:spcBef>
                <a:spcPts val="0"/>
              </a:spcBef>
              <a:buNone/>
              <a:defRPr b="0" i="0" sz="1000" u="none" cap="none" strike="noStrike">
                <a:solidFill>
                  <a:schemeClr val="lt1"/>
                </a:solidFill>
                <a:latin typeface="Twentieth Century"/>
                <a:ea typeface="Twentieth Century"/>
                <a:cs typeface="Twentieth Century"/>
                <a:sym typeface="Twentieth Century"/>
              </a:defRPr>
            </a:lvl7pPr>
            <a:lvl8pPr indent="0" lvl="7" marL="0" marR="0" rtl="0" algn="r">
              <a:spcBef>
                <a:spcPts val="0"/>
              </a:spcBef>
              <a:buNone/>
              <a:defRPr b="0" i="0" sz="1000" u="none" cap="none" strike="noStrike">
                <a:solidFill>
                  <a:schemeClr val="lt1"/>
                </a:solidFill>
                <a:latin typeface="Twentieth Century"/>
                <a:ea typeface="Twentieth Century"/>
                <a:cs typeface="Twentieth Century"/>
                <a:sym typeface="Twentieth Century"/>
              </a:defRPr>
            </a:lvl8pPr>
            <a:lvl9pPr indent="0" lvl="8" marL="0" marR="0" rtl="0" algn="r">
              <a:spcBef>
                <a:spcPts val="0"/>
              </a:spcBef>
              <a:buNone/>
              <a:defRPr b="0" i="0" sz="100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9.jpg"/><Relationship Id="rId5" Type="http://schemas.openxmlformats.org/officeDocument/2006/relationships/image" Target="../media/image13.jpg"/><Relationship Id="rId6"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11.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2.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gif"/><Relationship Id="rId4" Type="http://schemas.openxmlformats.org/officeDocument/2006/relationships/image" Target="../media/image15.png"/><Relationship Id="rId5"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hyperlink" Target="http://drive.google.com/file/d/1-z2Cd6rfCxW_BhasM0SYn9wPx7tFgtW5/view" TargetMode="Externa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hyperlink" Target="https://youtu.be/KyrzYb_zsuo" TargetMode="External"/><Relationship Id="rId4" Type="http://schemas.openxmlformats.org/officeDocument/2006/relationships/hyperlink" Target="https://youtu.be/KyrzYb_zsuo"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18.pn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8.jp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4" name="Shape 154"/>
        <p:cNvGrpSpPr/>
        <p:nvPr/>
      </p:nvGrpSpPr>
      <p:grpSpPr>
        <a:xfrm>
          <a:off x="0" y="0"/>
          <a:ext cx="0" cy="0"/>
          <a:chOff x="0" y="0"/>
          <a:chExt cx="0" cy="0"/>
        </a:xfrm>
      </p:grpSpPr>
      <p:sp>
        <p:nvSpPr>
          <p:cNvPr id="155" name="Google Shape;155;p19"/>
          <p:cNvSpPr txBox="1"/>
          <p:nvPr>
            <p:ph type="ctrTitle"/>
          </p:nvPr>
        </p:nvSpPr>
        <p:spPr>
          <a:xfrm>
            <a:off x="1509009" y="2353455"/>
            <a:ext cx="10288249" cy="202367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Twentieth Century"/>
              <a:buNone/>
            </a:pPr>
            <a:r>
              <a:rPr lang="es-ES">
                <a:solidFill>
                  <a:schemeClr val="dk2"/>
                </a:solidFill>
              </a:rPr>
              <a:t>“</a:t>
            </a:r>
            <a:r>
              <a:rPr lang="es-ES">
                <a:solidFill>
                  <a:schemeClr val="dk2"/>
                </a:solidFill>
              </a:rPr>
              <a:t>Entre virus te veas”</a:t>
            </a:r>
            <a:endParaRPr>
              <a:solidFill>
                <a:schemeClr val="dk2"/>
              </a:solidFill>
            </a:endParaRPr>
          </a:p>
          <a:p>
            <a:pPr indent="0" lvl="0" marL="0" rtl="0" algn="ctr">
              <a:lnSpc>
                <a:spcPct val="90000"/>
              </a:lnSpc>
              <a:spcBef>
                <a:spcPts val="0"/>
              </a:spcBef>
              <a:spcAft>
                <a:spcPts val="0"/>
              </a:spcAft>
              <a:buClr>
                <a:schemeClr val="lt1"/>
              </a:buClr>
              <a:buSzPts val="4800"/>
              <a:buFont typeface="Twentieth Century"/>
              <a:buNone/>
            </a:pPr>
            <a:r>
              <a:rPr lang="es-ES">
                <a:solidFill>
                  <a:schemeClr val="dk2"/>
                </a:solidFill>
              </a:rPr>
              <a:t>Equipo 4</a:t>
            </a:r>
            <a:endParaRPr>
              <a:solidFill>
                <a:schemeClr val="dk2"/>
              </a:solidFill>
            </a:endParaRPr>
          </a:p>
        </p:txBody>
      </p:sp>
      <p:pic>
        <p:nvPicPr>
          <p:cNvPr id="156" name="Google Shape;156;p19"/>
          <p:cNvPicPr preferRelativeResize="0"/>
          <p:nvPr/>
        </p:nvPicPr>
        <p:blipFill>
          <a:blip r:embed="rId3">
            <a:alphaModFix/>
          </a:blip>
          <a:stretch>
            <a:fillRect/>
          </a:stretch>
        </p:blipFill>
        <p:spPr>
          <a:xfrm>
            <a:off x="9212350" y="250675"/>
            <a:ext cx="2890125" cy="1504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64" name="Shape 264"/>
        <p:cNvGrpSpPr/>
        <p:nvPr/>
      </p:nvGrpSpPr>
      <p:grpSpPr>
        <a:xfrm>
          <a:off x="0" y="0"/>
          <a:ext cx="0" cy="0"/>
          <a:chOff x="0" y="0"/>
          <a:chExt cx="0" cy="0"/>
        </a:xfrm>
      </p:grpSpPr>
      <p:sp>
        <p:nvSpPr>
          <p:cNvPr id="265" name="Google Shape;265;p28"/>
          <p:cNvSpPr/>
          <p:nvPr/>
        </p:nvSpPr>
        <p:spPr>
          <a:xfrm>
            <a:off x="228600" y="324535"/>
            <a:ext cx="1175385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1800">
                <a:solidFill>
                  <a:schemeClr val="lt1"/>
                </a:solidFill>
                <a:latin typeface="Twentieth Century"/>
                <a:ea typeface="Twentieth Century"/>
                <a:cs typeface="Twentieth Century"/>
                <a:sym typeface="Twentieth Century"/>
              </a:rPr>
              <a:t>III. Objetivo general del proyecto. </a:t>
            </a:r>
            <a:r>
              <a:rPr lang="es-ES" sz="1800">
                <a:solidFill>
                  <a:schemeClr val="lt1"/>
                </a:solidFill>
                <a:latin typeface="Twentieth Century"/>
                <a:ea typeface="Twentieth Century"/>
                <a:cs typeface="Twentieth Century"/>
                <a:sym typeface="Twentieth Century"/>
              </a:rPr>
              <a:t>Tomar en cuenta todas las asignaturas  involucradas.</a:t>
            </a:r>
            <a:endParaRPr sz="1800">
              <a:solidFill>
                <a:schemeClr val="lt1"/>
              </a:solidFill>
              <a:latin typeface="Twentieth Century"/>
              <a:ea typeface="Twentieth Century"/>
              <a:cs typeface="Twentieth Century"/>
              <a:sym typeface="Twentieth Century"/>
            </a:endParaRPr>
          </a:p>
        </p:txBody>
      </p:sp>
      <p:graphicFrame>
        <p:nvGraphicFramePr>
          <p:cNvPr id="266" name="Google Shape;266;p28"/>
          <p:cNvGraphicFramePr/>
          <p:nvPr/>
        </p:nvGraphicFramePr>
        <p:xfrm>
          <a:off x="228600" y="1316830"/>
          <a:ext cx="3000000" cy="3000000"/>
        </p:xfrm>
        <a:graphic>
          <a:graphicData uri="http://schemas.openxmlformats.org/drawingml/2006/table">
            <a:tbl>
              <a:tblPr>
                <a:noFill/>
                <a:tableStyleId>{0943C526-7F3E-4A12-86E9-86EC3F5792A0}</a:tableStyleId>
              </a:tblPr>
              <a:tblGrid>
                <a:gridCol w="11753850"/>
              </a:tblGrid>
              <a:tr h="4112425">
                <a:tc>
                  <a:txBody>
                    <a:bodyPr/>
                    <a:lstStyle/>
                    <a:p>
                      <a:pPr indent="0" lvl="0" marL="0" marR="114300" rtl="0" algn="l">
                        <a:lnSpc>
                          <a:spcPct val="115000"/>
                        </a:lnSpc>
                        <a:spcBef>
                          <a:spcPts val="0"/>
                        </a:spcBef>
                        <a:spcAft>
                          <a:spcPts val="0"/>
                        </a:spcAft>
                        <a:buNone/>
                      </a:pPr>
                      <a:r>
                        <a:t/>
                      </a:r>
                      <a:endParaRPr sz="1100">
                        <a:solidFill>
                          <a:srgbClr val="000000"/>
                        </a:solidFill>
                        <a:latin typeface="Arial"/>
                        <a:ea typeface="Arial"/>
                        <a:cs typeface="Arial"/>
                        <a:sym typeface="Arial"/>
                      </a:endParaRPr>
                    </a:p>
                  </a:txBody>
                  <a:tcPr marT="63500" marB="63500" marR="63500" marL="63500"/>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70" name="Shape 270"/>
        <p:cNvGrpSpPr/>
        <p:nvPr/>
      </p:nvGrpSpPr>
      <p:grpSpPr>
        <a:xfrm>
          <a:off x="0" y="0"/>
          <a:ext cx="0" cy="0"/>
          <a:chOff x="0" y="0"/>
          <a:chExt cx="0" cy="0"/>
        </a:xfrm>
      </p:grpSpPr>
      <p:sp>
        <p:nvSpPr>
          <p:cNvPr id="271" name="Google Shape;271;p29"/>
          <p:cNvSpPr/>
          <p:nvPr/>
        </p:nvSpPr>
        <p:spPr>
          <a:xfrm>
            <a:off x="252220" y="329684"/>
            <a:ext cx="584377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1800">
                <a:solidFill>
                  <a:schemeClr val="lt1"/>
                </a:solidFill>
                <a:latin typeface="Twentieth Century"/>
                <a:ea typeface="Twentieth Century"/>
                <a:cs typeface="Twentieth Century"/>
                <a:sym typeface="Twentieth Century"/>
              </a:rPr>
              <a:t>IV. Disciplinas involucradas en el  trabajo interdisciplinario.</a:t>
            </a:r>
            <a:endParaRPr sz="1800">
              <a:solidFill>
                <a:schemeClr val="lt1"/>
              </a:solidFill>
              <a:latin typeface="Twentieth Century"/>
              <a:ea typeface="Twentieth Century"/>
              <a:cs typeface="Twentieth Century"/>
              <a:sym typeface="Twentieth Century"/>
            </a:endParaRPr>
          </a:p>
        </p:txBody>
      </p:sp>
      <p:graphicFrame>
        <p:nvGraphicFramePr>
          <p:cNvPr id="272" name="Google Shape;272;p29"/>
          <p:cNvGraphicFramePr/>
          <p:nvPr/>
        </p:nvGraphicFramePr>
        <p:xfrm>
          <a:off x="252220" y="699016"/>
          <a:ext cx="3000000" cy="3000000"/>
        </p:xfrm>
        <a:graphic>
          <a:graphicData uri="http://schemas.openxmlformats.org/drawingml/2006/table">
            <a:tbl>
              <a:tblPr>
                <a:noFill/>
                <a:tableStyleId>{0943C526-7F3E-4A12-86E9-86EC3F5792A0}</a:tableStyleId>
              </a:tblPr>
              <a:tblGrid>
                <a:gridCol w="2046000"/>
                <a:gridCol w="2164600"/>
                <a:gridCol w="2144825"/>
                <a:gridCol w="2677250"/>
                <a:gridCol w="2677250"/>
              </a:tblGrid>
              <a:tr h="780975">
                <a:tc>
                  <a:txBody>
                    <a:bodyPr/>
                    <a:lstStyle/>
                    <a:p>
                      <a:pPr indent="0" lvl="0" marL="0" marR="0" rtl="0" algn="ctr">
                        <a:lnSpc>
                          <a:spcPct val="115000"/>
                        </a:lnSpc>
                        <a:spcBef>
                          <a:spcPts val="0"/>
                        </a:spcBef>
                        <a:spcAft>
                          <a:spcPts val="0"/>
                        </a:spcAft>
                        <a:buNone/>
                      </a:pPr>
                      <a:r>
                        <a:rPr b="1" lang="es-ES" sz="1400">
                          <a:latin typeface="Calibri"/>
                          <a:ea typeface="Calibri"/>
                          <a:cs typeface="Calibri"/>
                          <a:sym typeface="Calibri"/>
                        </a:rPr>
                        <a:t>Disciplinas:Epidemiología</a:t>
                      </a:r>
                      <a:endParaRPr b="1" sz="1400">
                        <a:solidFill>
                          <a:srgbClr val="000000"/>
                        </a:solidFill>
                        <a:latin typeface="Calibri"/>
                        <a:ea typeface="Calibri"/>
                        <a:cs typeface="Calibri"/>
                        <a:sym typeface="Calibri"/>
                      </a:endParaRPr>
                    </a:p>
                  </a:txBody>
                  <a:tcPr marT="45150" marB="45150" marR="45150" marL="45150"/>
                </a:tc>
                <a:tc>
                  <a:txBody>
                    <a:bodyPr/>
                    <a:lstStyle/>
                    <a:p>
                      <a:pPr indent="0" lvl="0" marL="0" marR="0" rtl="0" algn="ctr">
                        <a:lnSpc>
                          <a:spcPct val="115000"/>
                        </a:lnSpc>
                        <a:spcBef>
                          <a:spcPts val="0"/>
                        </a:spcBef>
                        <a:spcAft>
                          <a:spcPts val="0"/>
                        </a:spcAft>
                        <a:buNone/>
                      </a:pPr>
                      <a:r>
                        <a:rPr b="1" lang="es-ES" sz="1400">
                          <a:latin typeface="Calibri"/>
                          <a:ea typeface="Calibri"/>
                          <a:cs typeface="Calibri"/>
                          <a:sym typeface="Calibri"/>
                        </a:rPr>
                        <a:t>Disciplina 1. _____</a:t>
                      </a:r>
                      <a:r>
                        <a:rPr b="1" lang="es-ES" sz="1400" u="sng">
                          <a:latin typeface="Calibri"/>
                          <a:ea typeface="Calibri"/>
                          <a:cs typeface="Calibri"/>
                          <a:sym typeface="Calibri"/>
                        </a:rPr>
                        <a:t>Etimologías______</a:t>
                      </a:r>
                      <a:endParaRPr b="1" sz="1400">
                        <a:solidFill>
                          <a:srgbClr val="000000"/>
                        </a:solidFill>
                        <a:latin typeface="Calibri"/>
                        <a:ea typeface="Calibri"/>
                        <a:cs typeface="Calibri"/>
                        <a:sym typeface="Calibri"/>
                      </a:endParaRPr>
                    </a:p>
                  </a:txBody>
                  <a:tcPr marT="45150" marB="45150" marR="45150" marL="45150"/>
                </a:tc>
                <a:tc>
                  <a:txBody>
                    <a:bodyPr/>
                    <a:lstStyle/>
                    <a:p>
                      <a:pPr indent="0" lvl="0" marL="0" marR="0" rtl="0" algn="ctr">
                        <a:lnSpc>
                          <a:spcPct val="115000"/>
                        </a:lnSpc>
                        <a:spcBef>
                          <a:spcPts val="0"/>
                        </a:spcBef>
                        <a:spcAft>
                          <a:spcPts val="0"/>
                        </a:spcAft>
                        <a:buNone/>
                      </a:pPr>
                      <a:r>
                        <a:rPr b="1" lang="es-ES" sz="1400">
                          <a:latin typeface="Calibri"/>
                          <a:ea typeface="Calibri"/>
                          <a:cs typeface="Calibri"/>
                          <a:sym typeface="Calibri"/>
                        </a:rPr>
                        <a:t>Disciplina 2. </a:t>
                      </a:r>
                      <a:endParaRPr b="1" sz="1400">
                        <a:latin typeface="Calibri"/>
                        <a:ea typeface="Calibri"/>
                        <a:cs typeface="Calibri"/>
                        <a:sym typeface="Calibri"/>
                      </a:endParaRPr>
                    </a:p>
                    <a:p>
                      <a:pPr indent="0" lvl="0" marL="0" marR="0" rtl="0" algn="ctr">
                        <a:lnSpc>
                          <a:spcPct val="115000"/>
                        </a:lnSpc>
                        <a:spcBef>
                          <a:spcPts val="0"/>
                        </a:spcBef>
                        <a:spcAft>
                          <a:spcPts val="0"/>
                        </a:spcAft>
                        <a:buNone/>
                      </a:pPr>
                      <a:r>
                        <a:rPr b="1" lang="es-ES" sz="1400" u="sng">
                          <a:latin typeface="Calibri"/>
                          <a:ea typeface="Calibri"/>
                          <a:cs typeface="Calibri"/>
                          <a:sym typeface="Calibri"/>
                        </a:rPr>
                        <a:t>________Literatura</a:t>
                      </a:r>
                      <a:r>
                        <a:rPr b="1" lang="es-ES" sz="1400">
                          <a:latin typeface="Calibri"/>
                          <a:ea typeface="Calibri"/>
                          <a:cs typeface="Calibri"/>
                          <a:sym typeface="Calibri"/>
                        </a:rPr>
                        <a:t>______</a:t>
                      </a:r>
                      <a:endParaRPr b="1" sz="1400">
                        <a:solidFill>
                          <a:srgbClr val="000000"/>
                        </a:solidFill>
                        <a:latin typeface="Calibri"/>
                        <a:ea typeface="Calibri"/>
                        <a:cs typeface="Calibri"/>
                        <a:sym typeface="Calibri"/>
                      </a:endParaRPr>
                    </a:p>
                  </a:txBody>
                  <a:tcPr marT="45150" marB="45150" marR="45150" marL="45150"/>
                </a:tc>
                <a:tc>
                  <a:txBody>
                    <a:bodyPr/>
                    <a:lstStyle/>
                    <a:p>
                      <a:pPr indent="0" lvl="0" marL="0" marR="0" rtl="0" algn="ctr">
                        <a:lnSpc>
                          <a:spcPct val="115000"/>
                        </a:lnSpc>
                        <a:spcBef>
                          <a:spcPts val="0"/>
                        </a:spcBef>
                        <a:spcAft>
                          <a:spcPts val="0"/>
                        </a:spcAft>
                        <a:buNone/>
                      </a:pPr>
                      <a:r>
                        <a:rPr b="1" lang="es-ES" sz="1400">
                          <a:latin typeface="Calibri"/>
                          <a:ea typeface="Calibri"/>
                          <a:cs typeface="Calibri"/>
                          <a:sym typeface="Calibri"/>
                        </a:rPr>
                        <a:t>Disciplina 3. </a:t>
                      </a:r>
                      <a:endParaRPr b="1" sz="1400">
                        <a:latin typeface="Calibri"/>
                        <a:ea typeface="Calibri"/>
                        <a:cs typeface="Calibri"/>
                        <a:sym typeface="Calibri"/>
                      </a:endParaRPr>
                    </a:p>
                    <a:p>
                      <a:pPr indent="0" lvl="0" marL="0" marR="0" rtl="0" algn="ctr">
                        <a:lnSpc>
                          <a:spcPct val="115000"/>
                        </a:lnSpc>
                        <a:spcBef>
                          <a:spcPts val="0"/>
                        </a:spcBef>
                        <a:spcAft>
                          <a:spcPts val="0"/>
                        </a:spcAft>
                        <a:buNone/>
                      </a:pPr>
                      <a:r>
                        <a:rPr b="1" lang="es-ES" sz="1400" u="sng">
                          <a:latin typeface="Calibri"/>
                          <a:ea typeface="Calibri"/>
                          <a:cs typeface="Calibri"/>
                          <a:sym typeface="Calibri"/>
                        </a:rPr>
                        <a:t>_Educación para la salud </a:t>
                      </a:r>
                      <a:r>
                        <a:rPr b="1" lang="es-ES" sz="1400">
                          <a:latin typeface="Calibri"/>
                          <a:ea typeface="Calibri"/>
                          <a:cs typeface="Calibri"/>
                          <a:sym typeface="Calibri"/>
                        </a:rPr>
                        <a:t> </a:t>
                      </a:r>
                      <a:endParaRPr b="1" sz="1400">
                        <a:solidFill>
                          <a:srgbClr val="000000"/>
                        </a:solidFill>
                        <a:latin typeface="Calibri"/>
                        <a:ea typeface="Calibri"/>
                        <a:cs typeface="Calibri"/>
                        <a:sym typeface="Calibri"/>
                      </a:endParaRPr>
                    </a:p>
                  </a:txBody>
                  <a:tcPr marT="45150" marB="45150" marR="45150" marL="45150"/>
                </a:tc>
                <a:tc>
                  <a:txBody>
                    <a:bodyPr/>
                    <a:lstStyle/>
                    <a:p>
                      <a:pPr indent="0" lvl="0" marL="0" marR="0" rtl="0" algn="ctr">
                        <a:lnSpc>
                          <a:spcPct val="115000"/>
                        </a:lnSpc>
                        <a:spcBef>
                          <a:spcPts val="0"/>
                        </a:spcBef>
                        <a:spcAft>
                          <a:spcPts val="0"/>
                        </a:spcAft>
                        <a:buNone/>
                      </a:pPr>
                      <a:r>
                        <a:rPr b="1" lang="es-ES" sz="1400">
                          <a:latin typeface="Calibri"/>
                          <a:ea typeface="Calibri"/>
                          <a:cs typeface="Calibri"/>
                          <a:sym typeface="Calibri"/>
                        </a:rPr>
                        <a:t>Disciplina </a:t>
                      </a:r>
                      <a:r>
                        <a:rPr b="1" lang="es-ES">
                          <a:latin typeface="Calibri"/>
                          <a:ea typeface="Calibri"/>
                          <a:cs typeface="Calibri"/>
                          <a:sym typeface="Calibri"/>
                        </a:rPr>
                        <a:t>4</a:t>
                      </a:r>
                      <a:r>
                        <a:rPr b="1" lang="es-ES" sz="1400">
                          <a:latin typeface="Calibri"/>
                          <a:ea typeface="Calibri"/>
                          <a:cs typeface="Calibri"/>
                          <a:sym typeface="Calibri"/>
                        </a:rPr>
                        <a:t>.</a:t>
                      </a:r>
                      <a:endParaRPr b="1" sz="1400">
                        <a:latin typeface="Calibri"/>
                        <a:ea typeface="Calibri"/>
                        <a:cs typeface="Calibri"/>
                        <a:sym typeface="Calibri"/>
                      </a:endParaRPr>
                    </a:p>
                    <a:p>
                      <a:pPr indent="0" lvl="0" marL="0" marR="0" rtl="0" algn="l">
                        <a:lnSpc>
                          <a:spcPct val="115000"/>
                        </a:lnSpc>
                        <a:spcBef>
                          <a:spcPts val="0"/>
                        </a:spcBef>
                        <a:spcAft>
                          <a:spcPts val="0"/>
                        </a:spcAft>
                        <a:buNone/>
                      </a:pPr>
                      <a:r>
                        <a:rPr b="1" lang="es-ES" sz="1400">
                          <a:latin typeface="Calibri"/>
                          <a:ea typeface="Calibri"/>
                          <a:cs typeface="Calibri"/>
                          <a:sym typeface="Calibri"/>
                        </a:rPr>
                        <a:t>______</a:t>
                      </a:r>
                      <a:r>
                        <a:rPr b="1" lang="es-ES" sz="1400" u="sng">
                          <a:latin typeface="Calibri"/>
                          <a:ea typeface="Calibri"/>
                          <a:cs typeface="Calibri"/>
                          <a:sym typeface="Calibri"/>
                        </a:rPr>
                        <a:t>Historia de México</a:t>
                      </a:r>
                      <a:r>
                        <a:rPr b="1" lang="es-ES" sz="1400">
                          <a:latin typeface="Calibri"/>
                          <a:ea typeface="Calibri"/>
                          <a:cs typeface="Calibri"/>
                          <a:sym typeface="Calibri"/>
                        </a:rPr>
                        <a:t>__</a:t>
                      </a:r>
                      <a:endParaRPr b="1" sz="1400">
                        <a:solidFill>
                          <a:srgbClr val="000000"/>
                        </a:solidFill>
                        <a:latin typeface="Calibri"/>
                        <a:ea typeface="Calibri"/>
                        <a:cs typeface="Calibri"/>
                        <a:sym typeface="Calibri"/>
                      </a:endParaRPr>
                    </a:p>
                  </a:txBody>
                  <a:tcPr marT="45150" marB="45150" marR="45150" marL="45150"/>
                </a:tc>
              </a:tr>
              <a:tr h="2148525">
                <a:tc>
                  <a:txBody>
                    <a:bodyPr/>
                    <a:lstStyle/>
                    <a:p>
                      <a:pPr indent="0" lvl="0" marL="0" marR="0" rtl="0" algn="just">
                        <a:lnSpc>
                          <a:spcPct val="115000"/>
                        </a:lnSpc>
                        <a:spcBef>
                          <a:spcPts val="0"/>
                        </a:spcBef>
                        <a:spcAft>
                          <a:spcPts val="0"/>
                        </a:spcAft>
                        <a:buNone/>
                      </a:pPr>
                      <a:r>
                        <a:rPr lang="es-ES" sz="1400">
                          <a:latin typeface="Calibri"/>
                          <a:ea typeface="Calibri"/>
                          <a:cs typeface="Calibri"/>
                          <a:sym typeface="Calibri"/>
                        </a:rPr>
                        <a:t>1. Contenidos/Temas</a:t>
                      </a:r>
                      <a:endParaRPr sz="1400">
                        <a:latin typeface="Calibri"/>
                        <a:ea typeface="Calibri"/>
                        <a:cs typeface="Calibri"/>
                        <a:sym typeface="Calibri"/>
                      </a:endParaRPr>
                    </a:p>
                    <a:p>
                      <a:pPr indent="0" lvl="0" marL="0" marR="0" rtl="0" algn="just">
                        <a:lnSpc>
                          <a:spcPct val="115000"/>
                        </a:lnSpc>
                        <a:spcBef>
                          <a:spcPts val="0"/>
                        </a:spcBef>
                        <a:spcAft>
                          <a:spcPts val="0"/>
                        </a:spcAft>
                        <a:buNone/>
                      </a:pPr>
                      <a:r>
                        <a:rPr lang="es-ES" sz="1400">
                          <a:latin typeface="Calibri"/>
                          <a:ea typeface="Calibri"/>
                          <a:cs typeface="Calibri"/>
                          <a:sym typeface="Calibri"/>
                        </a:rPr>
                        <a:t>    Involucrados</a:t>
                      </a:r>
                      <a:endParaRPr sz="1400">
                        <a:latin typeface="Calibri"/>
                        <a:ea typeface="Calibri"/>
                        <a:cs typeface="Calibri"/>
                        <a:sym typeface="Calibri"/>
                      </a:endParaRPr>
                    </a:p>
                    <a:p>
                      <a:pPr indent="0" lvl="0" marL="180340" marR="0" rtl="0" algn="just">
                        <a:lnSpc>
                          <a:spcPct val="115000"/>
                        </a:lnSpc>
                        <a:spcBef>
                          <a:spcPts val="0"/>
                        </a:spcBef>
                        <a:spcAft>
                          <a:spcPts val="0"/>
                        </a:spcAft>
                        <a:buNone/>
                      </a:pPr>
                      <a:r>
                        <a:rPr lang="es-ES" sz="1400">
                          <a:latin typeface="Calibri"/>
                          <a:ea typeface="Calibri"/>
                          <a:cs typeface="Calibri"/>
                          <a:sym typeface="Calibri"/>
                        </a:rPr>
                        <a:t>del  programa, que se consideran.</a:t>
                      </a:r>
                      <a:endParaRPr sz="1400">
                        <a:latin typeface="Calibri"/>
                        <a:ea typeface="Calibri"/>
                        <a:cs typeface="Calibri"/>
                        <a:sym typeface="Calibri"/>
                      </a:endParaRPr>
                    </a:p>
                    <a:p>
                      <a:pPr indent="0" lvl="0" marL="180340" marR="0" rtl="0" algn="just">
                        <a:lnSpc>
                          <a:spcPct val="115000"/>
                        </a:lnSpc>
                        <a:spcBef>
                          <a:spcPts val="0"/>
                        </a:spcBef>
                        <a:spcAft>
                          <a:spcPts val="0"/>
                        </a:spcAft>
                        <a:buNone/>
                      </a:pPr>
                      <a:r>
                        <a:rPr lang="es-ES" sz="1400">
                          <a:latin typeface="Calibri"/>
                          <a:ea typeface="Calibri"/>
                          <a:cs typeface="Calibri"/>
                          <a:sym typeface="Calibri"/>
                        </a:rPr>
                        <a:t> </a:t>
                      </a:r>
                      <a:endParaRPr sz="1400">
                        <a:solidFill>
                          <a:srgbClr val="000000"/>
                        </a:solidFill>
                        <a:latin typeface="Calibri"/>
                        <a:ea typeface="Calibri"/>
                        <a:cs typeface="Calibri"/>
                        <a:sym typeface="Calibri"/>
                      </a:endParaRPr>
                    </a:p>
                  </a:txBody>
                  <a:tcPr marT="45150" marB="45150" marR="45150" marL="45150"/>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Concepto de etimología</a:t>
                      </a:r>
                      <a:endParaRPr>
                        <a:latin typeface="Calibri"/>
                        <a:ea typeface="Calibri"/>
                        <a:cs typeface="Calibri"/>
                        <a:sym typeface="Calibri"/>
                      </a:endParaRPr>
                    </a:p>
                    <a:p>
                      <a:pPr indent="0" lvl="0" marL="0" marR="0" rtl="0" algn="l">
                        <a:lnSpc>
                          <a:spcPct val="115000"/>
                        </a:lnSpc>
                        <a:spcBef>
                          <a:spcPts val="0"/>
                        </a:spcBef>
                        <a:spcAft>
                          <a:spcPts val="0"/>
                        </a:spcAft>
                        <a:buNone/>
                      </a:pPr>
                      <a:r>
                        <a:rPr lang="es-ES">
                          <a:latin typeface="Calibri"/>
                          <a:ea typeface="Calibri"/>
                          <a:cs typeface="Calibri"/>
                          <a:sym typeface="Calibri"/>
                        </a:rPr>
                        <a:t>Importancia y utilidad de en las ciencias y las humanidades.</a:t>
                      </a:r>
                      <a:endParaRPr>
                        <a:latin typeface="Calibri"/>
                        <a:ea typeface="Calibri"/>
                        <a:cs typeface="Calibri"/>
                        <a:sym typeface="Calibri"/>
                      </a:endParaRPr>
                    </a:p>
                    <a:p>
                      <a:pPr indent="0" lvl="0" marL="0" marR="0" rtl="0" algn="l">
                        <a:lnSpc>
                          <a:spcPct val="115000"/>
                        </a:lnSpc>
                        <a:spcBef>
                          <a:spcPts val="0"/>
                        </a:spcBef>
                        <a:spcAft>
                          <a:spcPts val="0"/>
                        </a:spcAft>
                        <a:buNone/>
                      </a:pPr>
                      <a:r>
                        <a:rPr lang="es-ES">
                          <a:latin typeface="Calibri"/>
                          <a:ea typeface="Calibri"/>
                          <a:cs typeface="Calibri"/>
                          <a:sym typeface="Calibri"/>
                        </a:rPr>
                        <a:t>Reconocer los cambios que experimentó la lengua latina al español </a:t>
                      </a:r>
                      <a:endParaRPr>
                        <a:latin typeface="Calibri"/>
                        <a:ea typeface="Calibri"/>
                        <a:cs typeface="Calibri"/>
                        <a:sym typeface="Calibri"/>
                      </a:endParaRPr>
                    </a:p>
                    <a:p>
                      <a:pPr indent="0" lvl="0" marL="0" marR="0" rtl="0" algn="l">
                        <a:lnSpc>
                          <a:spcPct val="115000"/>
                        </a:lnSpc>
                        <a:spcBef>
                          <a:spcPts val="0"/>
                        </a:spcBef>
                        <a:spcAft>
                          <a:spcPts val="0"/>
                        </a:spcAft>
                        <a:buNone/>
                      </a:pPr>
                      <a:r>
                        <a:t/>
                      </a:r>
                      <a:endParaRPr>
                        <a:latin typeface="Calibri"/>
                        <a:ea typeface="Calibri"/>
                        <a:cs typeface="Calibri"/>
                        <a:sym typeface="Calibri"/>
                      </a:endParaRPr>
                    </a:p>
                    <a:p>
                      <a:pPr indent="0" lvl="0" marL="0" marR="0" rtl="0" algn="l">
                        <a:lnSpc>
                          <a:spcPct val="115000"/>
                        </a:lnSpc>
                        <a:spcBef>
                          <a:spcPts val="0"/>
                        </a:spcBef>
                        <a:spcAft>
                          <a:spcPts val="0"/>
                        </a:spcAft>
                        <a:buNone/>
                      </a:pPr>
                      <a:r>
                        <a:t/>
                      </a:r>
                      <a:endParaRPr>
                        <a:latin typeface="Calibri"/>
                        <a:ea typeface="Calibri"/>
                        <a:cs typeface="Calibri"/>
                        <a:sym typeface="Calibri"/>
                      </a:endParaRPr>
                    </a:p>
                  </a:txBody>
                  <a:tcPr marT="45150" marB="45150" marR="45150" marL="45150"/>
                </a:tc>
                <a:tc>
                  <a:txBody>
                    <a:bodyPr/>
                    <a:lstStyle/>
                    <a:p>
                      <a:pPr indent="0" lvl="0" marL="0" marR="0" rtl="0" algn="ctr">
                        <a:lnSpc>
                          <a:spcPct val="115000"/>
                        </a:lnSpc>
                        <a:spcBef>
                          <a:spcPts val="0"/>
                        </a:spcBef>
                        <a:spcAft>
                          <a:spcPts val="0"/>
                        </a:spcAft>
                        <a:buNone/>
                      </a:pPr>
                      <a:r>
                        <a:rPr lang="es-ES">
                          <a:latin typeface="Calibri"/>
                          <a:ea typeface="Calibri"/>
                          <a:cs typeface="Calibri"/>
                          <a:sym typeface="Calibri"/>
                        </a:rPr>
                        <a:t>     La Edad Media en Europa</a:t>
                      </a:r>
                      <a:endParaRPr>
                        <a:latin typeface="Calibri"/>
                        <a:ea typeface="Calibri"/>
                        <a:cs typeface="Calibri"/>
                        <a:sym typeface="Calibri"/>
                      </a:endParaRPr>
                    </a:p>
                    <a:p>
                      <a:pPr indent="0" lvl="0" marL="0" marR="0" rtl="0" algn="ctr">
                        <a:lnSpc>
                          <a:spcPct val="115000"/>
                        </a:lnSpc>
                        <a:spcBef>
                          <a:spcPts val="0"/>
                        </a:spcBef>
                        <a:spcAft>
                          <a:spcPts val="0"/>
                        </a:spcAft>
                        <a:buNone/>
                      </a:pPr>
                      <a:r>
                        <a:rPr lang="es-ES">
                          <a:latin typeface="Calibri"/>
                          <a:ea typeface="Calibri"/>
                          <a:cs typeface="Calibri"/>
                          <a:sym typeface="Calibri"/>
                        </a:rPr>
                        <a:t>     Los textos medievales</a:t>
                      </a:r>
                      <a:endParaRPr>
                        <a:latin typeface="Calibri"/>
                        <a:ea typeface="Calibri"/>
                        <a:cs typeface="Calibri"/>
                        <a:sym typeface="Calibri"/>
                      </a:endParaRPr>
                    </a:p>
                    <a:p>
                      <a:pPr indent="0" lvl="0" marL="0" marR="0" rtl="0" algn="ctr">
                        <a:lnSpc>
                          <a:spcPct val="115000"/>
                        </a:lnSpc>
                        <a:spcBef>
                          <a:spcPts val="0"/>
                        </a:spcBef>
                        <a:spcAft>
                          <a:spcPts val="0"/>
                        </a:spcAft>
                        <a:buNone/>
                      </a:pPr>
                      <a:r>
                        <a:rPr lang="es-ES">
                          <a:latin typeface="Calibri"/>
                          <a:ea typeface="Calibri"/>
                          <a:cs typeface="Calibri"/>
                          <a:sym typeface="Calibri"/>
                        </a:rPr>
                        <a:t>  El texto literario en la                literatura medieval</a:t>
                      </a:r>
                      <a:endParaRPr>
                        <a:latin typeface="Calibri"/>
                        <a:ea typeface="Calibri"/>
                        <a:cs typeface="Calibri"/>
                        <a:sym typeface="Calibri"/>
                      </a:endParaRPr>
                    </a:p>
                    <a:p>
                      <a:pPr indent="0" lvl="0" marL="0" marR="0" rtl="0" algn="ctr">
                        <a:lnSpc>
                          <a:spcPct val="115000"/>
                        </a:lnSpc>
                        <a:spcBef>
                          <a:spcPts val="0"/>
                        </a:spcBef>
                        <a:spcAft>
                          <a:spcPts val="0"/>
                        </a:spcAft>
                        <a:buNone/>
                      </a:pPr>
                      <a:r>
                        <a:rPr lang="es-ES">
                          <a:latin typeface="Calibri"/>
                          <a:ea typeface="Calibri"/>
                          <a:cs typeface="Calibri"/>
                          <a:sym typeface="Calibri"/>
                        </a:rPr>
                        <a:t>     Narrativa medieval</a:t>
                      </a:r>
                      <a:endParaRPr>
                        <a:latin typeface="Calibri"/>
                        <a:ea typeface="Calibri"/>
                        <a:cs typeface="Calibri"/>
                        <a:sym typeface="Calibri"/>
                      </a:endParaRPr>
                    </a:p>
                    <a:p>
                      <a:pPr indent="0" lvl="0" marL="0" marR="0" rtl="0" algn="ctr">
                        <a:lnSpc>
                          <a:spcPct val="115000"/>
                        </a:lnSpc>
                        <a:spcBef>
                          <a:spcPts val="0"/>
                        </a:spcBef>
                        <a:spcAft>
                          <a:spcPts val="0"/>
                        </a:spcAft>
                        <a:buNone/>
                      </a:pPr>
                      <a:r>
                        <a:rPr lang="es-ES">
                          <a:latin typeface="Calibri"/>
                          <a:ea typeface="Calibri"/>
                          <a:cs typeface="Calibri"/>
                          <a:sym typeface="Calibri"/>
                        </a:rPr>
                        <a:t>   Contexto cultural del texto   medieval</a:t>
                      </a:r>
                      <a:endParaRPr>
                        <a:latin typeface="Calibri"/>
                        <a:ea typeface="Calibri"/>
                        <a:cs typeface="Calibri"/>
                        <a:sym typeface="Calibri"/>
                      </a:endParaRPr>
                    </a:p>
                    <a:p>
                      <a:pPr indent="0" lvl="0" marL="0" marR="0" rtl="0" algn="ctr">
                        <a:lnSpc>
                          <a:spcPct val="115000"/>
                        </a:lnSpc>
                        <a:spcBef>
                          <a:spcPts val="0"/>
                        </a:spcBef>
                        <a:spcAft>
                          <a:spcPts val="0"/>
                        </a:spcAft>
                        <a:buNone/>
                      </a:pPr>
                      <a:r>
                        <a:rPr lang="es-ES">
                          <a:latin typeface="Calibri"/>
                          <a:ea typeface="Calibri"/>
                          <a:cs typeface="Calibri"/>
                          <a:sym typeface="Calibri"/>
                        </a:rPr>
                        <a:t>     Bocaccio y </a:t>
                      </a:r>
                      <a:r>
                        <a:rPr i="1" lang="es-ES">
                          <a:latin typeface="Calibri"/>
                          <a:ea typeface="Calibri"/>
                          <a:cs typeface="Calibri"/>
                          <a:sym typeface="Calibri"/>
                        </a:rPr>
                        <a:t>El Decamerón </a:t>
                      </a:r>
                      <a:endParaRPr>
                        <a:latin typeface="Calibri"/>
                        <a:ea typeface="Calibri"/>
                        <a:cs typeface="Calibri"/>
                        <a:sym typeface="Calibri"/>
                      </a:endParaRPr>
                    </a:p>
                  </a:txBody>
                  <a:tcPr marT="45150" marB="45150" marR="45150" marL="45150"/>
                </a:tc>
                <a:tc>
                  <a:txBody>
                    <a:bodyPr/>
                    <a:lstStyle/>
                    <a:p>
                      <a:pPr indent="0" lvl="0" marL="40005" marR="104775" rtl="0" algn="l">
                        <a:lnSpc>
                          <a:spcPct val="115000"/>
                        </a:lnSpc>
                        <a:spcBef>
                          <a:spcPts val="0"/>
                        </a:spcBef>
                        <a:spcAft>
                          <a:spcPts val="0"/>
                        </a:spcAft>
                        <a:buNone/>
                      </a:pPr>
                      <a:r>
                        <a:rPr lang="es-ES">
                          <a:latin typeface="Calibri"/>
                          <a:ea typeface="Calibri"/>
                          <a:cs typeface="Calibri"/>
                          <a:sym typeface="Calibri"/>
                        </a:rPr>
                        <a:t>Problemas de Salud Pública en México.</a:t>
                      </a:r>
                      <a:endParaRPr>
                        <a:latin typeface="Calibri"/>
                        <a:ea typeface="Calibri"/>
                        <a:cs typeface="Calibri"/>
                        <a:sym typeface="Calibri"/>
                      </a:endParaRPr>
                    </a:p>
                    <a:p>
                      <a:pPr indent="0" lvl="0" marL="40005" marR="104775" rtl="0" algn="l">
                        <a:lnSpc>
                          <a:spcPct val="115000"/>
                        </a:lnSpc>
                        <a:spcBef>
                          <a:spcPts val="0"/>
                        </a:spcBef>
                        <a:spcAft>
                          <a:spcPts val="0"/>
                        </a:spcAft>
                        <a:buNone/>
                      </a:pPr>
                      <a:r>
                        <a:rPr lang="es-ES">
                          <a:latin typeface="Calibri"/>
                          <a:ea typeface="Calibri"/>
                          <a:cs typeface="Calibri"/>
                          <a:sym typeface="Calibri"/>
                        </a:rPr>
                        <a:t>Génesis y evolución  de las enfermedades en México. Repercusiones sociales y económicas a nivel  nacional.</a:t>
                      </a:r>
                      <a:endParaRPr>
                        <a:latin typeface="Calibri"/>
                        <a:ea typeface="Calibri"/>
                        <a:cs typeface="Calibri"/>
                        <a:sym typeface="Calibri"/>
                      </a:endParaRPr>
                    </a:p>
                    <a:p>
                      <a:pPr indent="0" lvl="0" marL="40005" marR="104775" rtl="0" algn="l">
                        <a:lnSpc>
                          <a:spcPct val="115000"/>
                        </a:lnSpc>
                        <a:spcBef>
                          <a:spcPts val="0"/>
                        </a:spcBef>
                        <a:spcAft>
                          <a:spcPts val="0"/>
                        </a:spcAft>
                        <a:buNone/>
                      </a:pPr>
                      <a:r>
                        <a:rPr lang="es-ES">
                          <a:latin typeface="Calibri"/>
                          <a:ea typeface="Calibri"/>
                          <a:cs typeface="Calibri"/>
                          <a:sym typeface="Calibri"/>
                        </a:rPr>
                        <a:t>Interacción  del ambiente y los agentes causantes de la enfermedades en el individuo.</a:t>
                      </a:r>
                      <a:endParaRPr>
                        <a:latin typeface="Calibri"/>
                        <a:ea typeface="Calibri"/>
                        <a:cs typeface="Calibri"/>
                        <a:sym typeface="Calibri"/>
                      </a:endParaRPr>
                    </a:p>
                    <a:p>
                      <a:pPr indent="0" lvl="0" marL="40005" marR="104775" rtl="0" algn="l">
                        <a:lnSpc>
                          <a:spcPct val="115000"/>
                        </a:lnSpc>
                        <a:spcBef>
                          <a:spcPts val="0"/>
                        </a:spcBef>
                        <a:spcAft>
                          <a:spcPts val="0"/>
                        </a:spcAft>
                        <a:buNone/>
                      </a:pPr>
                      <a:r>
                        <a:rPr lang="es-ES">
                          <a:latin typeface="Calibri"/>
                          <a:ea typeface="Calibri"/>
                          <a:cs typeface="Calibri"/>
                          <a:sym typeface="Calibri"/>
                        </a:rPr>
                        <a:t>Relación entre las epidemias, endemias y pandemias y las causas de morbilidad y mortalidad en México. </a:t>
                      </a:r>
                      <a:endParaRPr>
                        <a:latin typeface="Calibri"/>
                        <a:ea typeface="Calibri"/>
                        <a:cs typeface="Calibri"/>
                        <a:sym typeface="Calibri"/>
                      </a:endParaRPr>
                    </a:p>
                    <a:p>
                      <a:pPr indent="0" lvl="0" marL="40005" marR="104775" rtl="0" algn="l">
                        <a:lnSpc>
                          <a:spcPct val="115000"/>
                        </a:lnSpc>
                        <a:spcBef>
                          <a:spcPts val="0"/>
                        </a:spcBef>
                        <a:spcAft>
                          <a:spcPts val="0"/>
                        </a:spcAft>
                        <a:buNone/>
                      </a:pPr>
                      <a:r>
                        <a:t/>
                      </a:r>
                      <a:endParaRPr>
                        <a:latin typeface="Calibri"/>
                        <a:ea typeface="Calibri"/>
                        <a:cs typeface="Calibri"/>
                        <a:sym typeface="Calibri"/>
                      </a:endParaRPr>
                    </a:p>
                  </a:txBody>
                  <a:tcPr marT="45150" marB="45150" marR="45150" marL="45150"/>
                </a:tc>
                <a:tc>
                  <a:txBody>
                    <a:bodyPr/>
                    <a:lstStyle/>
                    <a:p>
                      <a:pPr indent="0" lvl="0" marL="40005" marR="104775" rtl="0" algn="l">
                        <a:lnSpc>
                          <a:spcPct val="115000"/>
                        </a:lnSpc>
                        <a:spcBef>
                          <a:spcPts val="0"/>
                        </a:spcBef>
                        <a:spcAft>
                          <a:spcPts val="0"/>
                        </a:spcAft>
                        <a:buNone/>
                      </a:pPr>
                      <a:r>
                        <a:rPr lang="es-ES">
                          <a:latin typeface="Calibri"/>
                          <a:ea typeface="Calibri"/>
                          <a:cs typeface="Calibri"/>
                          <a:sym typeface="Calibri"/>
                        </a:rPr>
                        <a:t>Formas de gobierno, proyectos de nación y luchas por el poder.</a:t>
                      </a:r>
                      <a:endParaRPr>
                        <a:latin typeface="Calibri"/>
                        <a:ea typeface="Calibri"/>
                        <a:cs typeface="Calibri"/>
                        <a:sym typeface="Calibri"/>
                      </a:endParaRPr>
                    </a:p>
                    <a:p>
                      <a:pPr indent="0" lvl="0" marL="40005" marR="104775" rtl="0" algn="l">
                        <a:lnSpc>
                          <a:spcPct val="115000"/>
                        </a:lnSpc>
                        <a:spcBef>
                          <a:spcPts val="0"/>
                        </a:spcBef>
                        <a:spcAft>
                          <a:spcPts val="0"/>
                        </a:spcAft>
                        <a:buNone/>
                      </a:pPr>
                      <a:r>
                        <a:rPr lang="es-ES">
                          <a:latin typeface="Calibri"/>
                          <a:ea typeface="Calibri"/>
                          <a:cs typeface="Calibri"/>
                          <a:sym typeface="Calibri"/>
                        </a:rPr>
                        <a:t>Desafíos en la consolidación del Estado.</a:t>
                      </a:r>
                      <a:endParaRPr>
                        <a:latin typeface="Calibri"/>
                        <a:ea typeface="Calibri"/>
                        <a:cs typeface="Calibri"/>
                        <a:sym typeface="Calibri"/>
                      </a:endParaRPr>
                    </a:p>
                    <a:p>
                      <a:pPr indent="0" lvl="0" marL="40005" marR="104775" rtl="0" algn="l">
                        <a:lnSpc>
                          <a:spcPct val="115000"/>
                        </a:lnSpc>
                        <a:spcBef>
                          <a:spcPts val="0"/>
                        </a:spcBef>
                        <a:spcAft>
                          <a:spcPts val="0"/>
                        </a:spcAft>
                        <a:buNone/>
                      </a:pPr>
                      <a:r>
                        <a:rPr lang="es-ES">
                          <a:latin typeface="Calibri"/>
                          <a:ea typeface="Calibri"/>
                          <a:cs typeface="Calibri"/>
                          <a:sym typeface="Calibri"/>
                        </a:rPr>
                        <a:t>Garantías individuales y derechos sociales desde la perspectiva del Estado.</a:t>
                      </a:r>
                      <a:endParaRPr>
                        <a:latin typeface="Calibri"/>
                        <a:ea typeface="Calibri"/>
                        <a:cs typeface="Calibri"/>
                        <a:sym typeface="Calibri"/>
                      </a:endParaRPr>
                    </a:p>
                  </a:txBody>
                  <a:tcPr marT="45150" marB="45150" marR="45150" marL="45150"/>
                </a:tc>
              </a:tr>
              <a:tr h="2982150">
                <a:tc>
                  <a:txBody>
                    <a:bodyPr/>
                    <a:lstStyle/>
                    <a:p>
                      <a:pPr indent="0" lvl="0" marL="0" marR="0" rtl="0" algn="l">
                        <a:lnSpc>
                          <a:spcPct val="115000"/>
                        </a:lnSpc>
                        <a:spcBef>
                          <a:spcPts val="0"/>
                        </a:spcBef>
                        <a:spcAft>
                          <a:spcPts val="0"/>
                        </a:spcAft>
                        <a:buNone/>
                      </a:pPr>
                      <a:r>
                        <a:rPr lang="es-ES" sz="1400">
                          <a:latin typeface="Calibri"/>
                          <a:ea typeface="Calibri"/>
                          <a:cs typeface="Calibri"/>
                          <a:sym typeface="Calibri"/>
                        </a:rPr>
                        <a:t>2. Conceptos clave,</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     Trascendentales.</a:t>
                      </a:r>
                      <a:endParaRPr sz="1400">
                        <a:latin typeface="Calibri"/>
                        <a:ea typeface="Calibri"/>
                        <a:cs typeface="Calibri"/>
                        <a:sym typeface="Calibri"/>
                      </a:endParaRPr>
                    </a:p>
                    <a:p>
                      <a:pPr indent="0" lvl="0" marL="176530" marR="0" rtl="0" algn="l">
                        <a:lnSpc>
                          <a:spcPct val="115000"/>
                        </a:lnSpc>
                        <a:spcBef>
                          <a:spcPts val="0"/>
                        </a:spcBef>
                        <a:spcAft>
                          <a:spcPts val="0"/>
                        </a:spcAft>
                        <a:buNone/>
                      </a:pPr>
                      <a:r>
                        <a:rPr lang="es-ES" sz="1400">
                          <a:latin typeface="Calibri"/>
                          <a:ea typeface="Calibri"/>
                          <a:cs typeface="Calibri"/>
                          <a:sym typeface="Calibri"/>
                        </a:rPr>
                        <a:t>Conceptos básicos que surgen  del proyecto,  permiten la comprensión del mismo y  pueden ser transferibles a otros ámbitos.</a:t>
                      </a:r>
                      <a:endParaRPr sz="1400">
                        <a:latin typeface="Calibri"/>
                        <a:ea typeface="Calibri"/>
                        <a:cs typeface="Calibri"/>
                        <a:sym typeface="Calibri"/>
                      </a:endParaRPr>
                    </a:p>
                    <a:p>
                      <a:pPr indent="0" lvl="0" marL="176530" marR="0" rtl="0" algn="l">
                        <a:lnSpc>
                          <a:spcPct val="115000"/>
                        </a:lnSpc>
                        <a:spcBef>
                          <a:spcPts val="0"/>
                        </a:spcBef>
                        <a:spcAft>
                          <a:spcPts val="0"/>
                        </a:spcAft>
                        <a:buNone/>
                      </a:pPr>
                      <a:r>
                        <a:rPr lang="es-ES" sz="1400">
                          <a:latin typeface="Calibri"/>
                          <a:ea typeface="Calibri"/>
                          <a:cs typeface="Calibri"/>
                          <a:sym typeface="Calibri"/>
                        </a:rPr>
                        <a:t>Se consideran parte de un  Glosario.</a:t>
                      </a:r>
                      <a:endParaRPr sz="1400">
                        <a:latin typeface="Calibri"/>
                        <a:ea typeface="Calibri"/>
                        <a:cs typeface="Calibri"/>
                        <a:sym typeface="Calibri"/>
                      </a:endParaRPr>
                    </a:p>
                    <a:p>
                      <a:pPr indent="0" lvl="0" marL="0" marR="0" rtl="0" algn="just">
                        <a:lnSpc>
                          <a:spcPct val="115000"/>
                        </a:lnSpc>
                        <a:spcBef>
                          <a:spcPts val="0"/>
                        </a:spcBef>
                        <a:spcAft>
                          <a:spcPts val="0"/>
                        </a:spcAft>
                        <a:buNone/>
                      </a:pPr>
                      <a:r>
                        <a:rPr lang="es-ES" sz="1400">
                          <a:latin typeface="Calibri"/>
                          <a:ea typeface="Calibri"/>
                          <a:cs typeface="Calibri"/>
                          <a:sym typeface="Calibri"/>
                        </a:rPr>
                        <a:t> </a:t>
                      </a:r>
                      <a:endParaRPr sz="1400">
                        <a:solidFill>
                          <a:srgbClr val="000000"/>
                        </a:solidFill>
                        <a:latin typeface="Calibri"/>
                        <a:ea typeface="Calibri"/>
                        <a:cs typeface="Calibri"/>
                        <a:sym typeface="Calibri"/>
                      </a:endParaRPr>
                    </a:p>
                  </a:txBody>
                  <a:tcPr marT="45150" marB="45150" marR="45150" marL="45150"/>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Etimología, cambio sincrónico; cultura latina y griega; la comprensión de la palabra pandemia (del griego </a:t>
                      </a:r>
                      <a:r>
                        <a:rPr i="1" lang="es-ES">
                          <a:latin typeface="Calibri"/>
                          <a:ea typeface="Calibri"/>
                          <a:cs typeface="Calibri"/>
                          <a:sym typeface="Calibri"/>
                        </a:rPr>
                        <a:t>pandemon nosema </a:t>
                      </a:r>
                      <a:r>
                        <a:rPr lang="es-ES">
                          <a:latin typeface="Calibri"/>
                          <a:ea typeface="Calibri"/>
                          <a:cs typeface="Calibri"/>
                          <a:sym typeface="Calibri"/>
                        </a:rPr>
                        <a:t>´el pueblo entero´). La comprensión del fenómeno de la pandemia en varias épocas ayudará al alumn@ a comprender el contexto actual. Un ejemplo concreto es la figura del “médico de la peste”. Quien, a lo largo de varios siglos, apareció en las pandemias de “La peste bubónica” tenía una máscara que  asemejaba una la cabeza de  un cuervo y en su “pico” podía llevar paja o especias de olor para disimular el olor de la enfermedad, esto podría asemejar el cubrebocas.</a:t>
                      </a:r>
                      <a:endParaRPr sz="1400">
                        <a:solidFill>
                          <a:srgbClr val="000000"/>
                        </a:solidFill>
                        <a:latin typeface="Calibri"/>
                        <a:ea typeface="Calibri"/>
                        <a:cs typeface="Calibri"/>
                        <a:sym typeface="Calibri"/>
                      </a:endParaRPr>
                    </a:p>
                  </a:txBody>
                  <a:tcPr marT="45150" marB="45150" marR="45150" marL="45150"/>
                </a:tc>
                <a:tc>
                  <a:txBody>
                    <a:bodyPr/>
                    <a:lstStyle/>
                    <a:p>
                      <a:pPr indent="0" lvl="0" marL="0" marR="0" rtl="0" algn="ctr">
                        <a:lnSpc>
                          <a:spcPct val="115000"/>
                        </a:lnSpc>
                        <a:spcBef>
                          <a:spcPts val="0"/>
                        </a:spcBef>
                        <a:spcAft>
                          <a:spcPts val="0"/>
                        </a:spcAft>
                        <a:buNone/>
                      </a:pPr>
                      <a:r>
                        <a:rPr lang="es-ES">
                          <a:latin typeface="Calibri"/>
                          <a:ea typeface="Calibri"/>
                          <a:cs typeface="Calibri"/>
                          <a:sym typeface="Calibri"/>
                        </a:rPr>
                        <a:t>    Edad Media</a:t>
                      </a:r>
                      <a:endParaRPr>
                        <a:latin typeface="Calibri"/>
                        <a:ea typeface="Calibri"/>
                        <a:cs typeface="Calibri"/>
                        <a:sym typeface="Calibri"/>
                      </a:endParaRPr>
                    </a:p>
                    <a:p>
                      <a:pPr indent="0" lvl="0" marL="0" marR="0" rtl="0" algn="ctr">
                        <a:lnSpc>
                          <a:spcPct val="115000"/>
                        </a:lnSpc>
                        <a:spcBef>
                          <a:spcPts val="0"/>
                        </a:spcBef>
                        <a:spcAft>
                          <a:spcPts val="0"/>
                        </a:spcAft>
                        <a:buNone/>
                      </a:pPr>
                      <a:r>
                        <a:rPr lang="es-ES">
                          <a:latin typeface="Calibri"/>
                          <a:ea typeface="Calibri"/>
                          <a:cs typeface="Calibri"/>
                          <a:sym typeface="Calibri"/>
                        </a:rPr>
                        <a:t>    Relato</a:t>
                      </a:r>
                      <a:endParaRPr>
                        <a:latin typeface="Calibri"/>
                        <a:ea typeface="Calibri"/>
                        <a:cs typeface="Calibri"/>
                        <a:sym typeface="Calibri"/>
                      </a:endParaRPr>
                    </a:p>
                    <a:p>
                      <a:pPr indent="0" lvl="0" marL="0" marR="0" rtl="0" algn="ctr">
                        <a:lnSpc>
                          <a:spcPct val="115000"/>
                        </a:lnSpc>
                        <a:spcBef>
                          <a:spcPts val="0"/>
                        </a:spcBef>
                        <a:spcAft>
                          <a:spcPts val="0"/>
                        </a:spcAft>
                        <a:buNone/>
                      </a:pPr>
                      <a:r>
                        <a:rPr lang="es-ES">
                          <a:latin typeface="Calibri"/>
                          <a:ea typeface="Calibri"/>
                          <a:cs typeface="Calibri"/>
                          <a:sym typeface="Calibri"/>
                        </a:rPr>
                        <a:t>    Decamerón</a:t>
                      </a:r>
                      <a:endParaRPr>
                        <a:latin typeface="Calibri"/>
                        <a:ea typeface="Calibri"/>
                        <a:cs typeface="Calibri"/>
                        <a:sym typeface="Calibri"/>
                      </a:endParaRPr>
                    </a:p>
                    <a:p>
                      <a:pPr indent="0" lvl="0" marL="0" marR="0" rtl="0" algn="ctr">
                        <a:lnSpc>
                          <a:spcPct val="115000"/>
                        </a:lnSpc>
                        <a:spcBef>
                          <a:spcPts val="0"/>
                        </a:spcBef>
                        <a:spcAft>
                          <a:spcPts val="0"/>
                        </a:spcAft>
                        <a:buNone/>
                      </a:pPr>
                      <a:r>
                        <a:rPr lang="es-ES">
                          <a:latin typeface="Calibri"/>
                          <a:ea typeface="Calibri"/>
                          <a:cs typeface="Calibri"/>
                          <a:sym typeface="Calibri"/>
                        </a:rPr>
                        <a:t>    Imaginarios colectivos</a:t>
                      </a:r>
                      <a:endParaRPr>
                        <a:latin typeface="Calibri"/>
                        <a:ea typeface="Calibri"/>
                        <a:cs typeface="Calibri"/>
                        <a:sym typeface="Calibri"/>
                      </a:endParaRPr>
                    </a:p>
                    <a:p>
                      <a:pPr indent="0" lvl="0" marL="0" marR="0" rtl="0" algn="ctr">
                        <a:lnSpc>
                          <a:spcPct val="115000"/>
                        </a:lnSpc>
                        <a:spcBef>
                          <a:spcPts val="0"/>
                        </a:spcBef>
                        <a:spcAft>
                          <a:spcPts val="0"/>
                        </a:spcAft>
                        <a:buNone/>
                      </a:pPr>
                      <a:r>
                        <a:rPr lang="es-ES">
                          <a:latin typeface="Calibri"/>
                          <a:ea typeface="Calibri"/>
                          <a:cs typeface="Calibri"/>
                          <a:sym typeface="Calibri"/>
                        </a:rPr>
                        <a:t>    Texto</a:t>
                      </a:r>
                      <a:endParaRPr>
                        <a:latin typeface="Calibri"/>
                        <a:ea typeface="Calibri"/>
                        <a:cs typeface="Calibri"/>
                        <a:sym typeface="Calibri"/>
                      </a:endParaRPr>
                    </a:p>
                    <a:p>
                      <a:pPr indent="0" lvl="0" marL="0" marR="0" rtl="0" algn="l">
                        <a:lnSpc>
                          <a:spcPct val="115000"/>
                        </a:lnSpc>
                        <a:spcBef>
                          <a:spcPts val="0"/>
                        </a:spcBef>
                        <a:spcAft>
                          <a:spcPts val="0"/>
                        </a:spcAft>
                        <a:buNone/>
                      </a:pPr>
                      <a:r>
                        <a:t/>
                      </a:r>
                      <a:endParaRPr>
                        <a:latin typeface="Calibri"/>
                        <a:ea typeface="Calibri"/>
                        <a:cs typeface="Calibri"/>
                        <a:sym typeface="Calibri"/>
                      </a:endParaRPr>
                    </a:p>
                  </a:txBody>
                  <a:tcPr marT="45150" marB="45150" marR="45150" marL="45150"/>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Historia Natural de la Enfermedad.</a:t>
                      </a:r>
                      <a:endParaRPr>
                        <a:latin typeface="Calibri"/>
                        <a:ea typeface="Calibri"/>
                        <a:cs typeface="Calibri"/>
                        <a:sym typeface="Calibri"/>
                      </a:endParaRPr>
                    </a:p>
                    <a:p>
                      <a:pPr indent="0" lvl="0" marL="0" marR="0" rtl="0" algn="l">
                        <a:lnSpc>
                          <a:spcPct val="115000"/>
                        </a:lnSpc>
                        <a:spcBef>
                          <a:spcPts val="0"/>
                        </a:spcBef>
                        <a:spcAft>
                          <a:spcPts val="0"/>
                        </a:spcAft>
                        <a:buNone/>
                      </a:pPr>
                      <a:r>
                        <a:rPr lang="es-ES">
                          <a:latin typeface="Calibri"/>
                          <a:ea typeface="Calibri"/>
                          <a:cs typeface="Calibri"/>
                          <a:sym typeface="Calibri"/>
                        </a:rPr>
                        <a:t>Triada Ecológica</a:t>
                      </a:r>
                      <a:endParaRPr>
                        <a:latin typeface="Calibri"/>
                        <a:ea typeface="Calibri"/>
                        <a:cs typeface="Calibri"/>
                        <a:sym typeface="Calibri"/>
                      </a:endParaRPr>
                    </a:p>
                    <a:p>
                      <a:pPr indent="0" lvl="0" marL="0" marR="0" rtl="0" algn="l">
                        <a:lnSpc>
                          <a:spcPct val="115000"/>
                        </a:lnSpc>
                        <a:spcBef>
                          <a:spcPts val="0"/>
                        </a:spcBef>
                        <a:spcAft>
                          <a:spcPts val="0"/>
                        </a:spcAft>
                        <a:buNone/>
                      </a:pPr>
                      <a:r>
                        <a:rPr lang="es-ES">
                          <a:latin typeface="Calibri"/>
                          <a:ea typeface="Calibri"/>
                          <a:cs typeface="Calibri"/>
                          <a:sym typeface="Calibri"/>
                        </a:rPr>
                        <a:t>Niveles de Prevención </a:t>
                      </a:r>
                      <a:endParaRPr>
                        <a:latin typeface="Calibri"/>
                        <a:ea typeface="Calibri"/>
                        <a:cs typeface="Calibri"/>
                        <a:sym typeface="Calibri"/>
                      </a:endParaRPr>
                    </a:p>
                    <a:p>
                      <a:pPr indent="0" lvl="0" marL="0" marR="0" rtl="0" algn="l">
                        <a:lnSpc>
                          <a:spcPct val="115000"/>
                        </a:lnSpc>
                        <a:spcBef>
                          <a:spcPts val="0"/>
                        </a:spcBef>
                        <a:spcAft>
                          <a:spcPts val="0"/>
                        </a:spcAft>
                        <a:buNone/>
                      </a:pPr>
                      <a:r>
                        <a:rPr lang="es-ES">
                          <a:latin typeface="Calibri"/>
                          <a:ea typeface="Calibri"/>
                          <a:cs typeface="Calibri"/>
                          <a:sym typeface="Calibri"/>
                        </a:rPr>
                        <a:t>Proceso Salud - Enfermedad</a:t>
                      </a:r>
                      <a:endParaRPr>
                        <a:latin typeface="Calibri"/>
                        <a:ea typeface="Calibri"/>
                        <a:cs typeface="Calibri"/>
                        <a:sym typeface="Calibri"/>
                      </a:endParaRPr>
                    </a:p>
                    <a:p>
                      <a:pPr indent="0" lvl="0" marL="0" marR="0" rtl="0" algn="l">
                        <a:lnSpc>
                          <a:spcPct val="115000"/>
                        </a:lnSpc>
                        <a:spcBef>
                          <a:spcPts val="0"/>
                        </a:spcBef>
                        <a:spcAft>
                          <a:spcPts val="0"/>
                        </a:spcAft>
                        <a:buNone/>
                      </a:pPr>
                      <a:r>
                        <a:rPr lang="es-ES">
                          <a:latin typeface="Calibri"/>
                          <a:ea typeface="Calibri"/>
                          <a:cs typeface="Calibri"/>
                          <a:sym typeface="Calibri"/>
                        </a:rPr>
                        <a:t>Epidemiología</a:t>
                      </a:r>
                      <a:endParaRPr>
                        <a:latin typeface="Calibri"/>
                        <a:ea typeface="Calibri"/>
                        <a:cs typeface="Calibri"/>
                        <a:sym typeface="Calibri"/>
                      </a:endParaRPr>
                    </a:p>
                    <a:p>
                      <a:pPr indent="0" lvl="0" marL="0" marR="0" rtl="0" algn="l">
                        <a:lnSpc>
                          <a:spcPct val="115000"/>
                        </a:lnSpc>
                        <a:spcBef>
                          <a:spcPts val="0"/>
                        </a:spcBef>
                        <a:spcAft>
                          <a:spcPts val="0"/>
                        </a:spcAft>
                        <a:buNone/>
                      </a:pPr>
                      <a:r>
                        <a:rPr lang="es-ES">
                          <a:latin typeface="Calibri"/>
                          <a:ea typeface="Calibri"/>
                          <a:cs typeface="Calibri"/>
                          <a:sym typeface="Calibri"/>
                        </a:rPr>
                        <a:t>Higiene y tipos de higiene.</a:t>
                      </a:r>
                      <a:endParaRPr>
                        <a:latin typeface="Calibri"/>
                        <a:ea typeface="Calibri"/>
                        <a:cs typeface="Calibri"/>
                        <a:sym typeface="Calibri"/>
                      </a:endParaRPr>
                    </a:p>
                  </a:txBody>
                  <a:tcPr marT="45150" marB="45150" marR="45150" marL="45150"/>
                </a:tc>
                <a:tc>
                  <a:txBody>
                    <a:bodyPr/>
                    <a:lstStyle/>
                    <a:p>
                      <a:pPr indent="0" lvl="0" marL="0" marR="0" rtl="0" algn="just">
                        <a:lnSpc>
                          <a:spcPct val="115000"/>
                        </a:lnSpc>
                        <a:spcBef>
                          <a:spcPts val="0"/>
                        </a:spcBef>
                        <a:spcAft>
                          <a:spcPts val="0"/>
                        </a:spcAft>
                        <a:buNone/>
                      </a:pPr>
                      <a:r>
                        <a:rPr lang="es-ES">
                          <a:latin typeface="Calibri"/>
                          <a:ea typeface="Calibri"/>
                          <a:cs typeface="Calibri"/>
                          <a:sym typeface="Calibri"/>
                        </a:rPr>
                        <a:t>Garantías Individuales.</a:t>
                      </a:r>
                      <a:endParaRPr>
                        <a:latin typeface="Calibri"/>
                        <a:ea typeface="Calibri"/>
                        <a:cs typeface="Calibri"/>
                        <a:sym typeface="Calibri"/>
                      </a:endParaRPr>
                    </a:p>
                    <a:p>
                      <a:pPr indent="0" lvl="0" marL="0" marR="0" rtl="0" algn="just">
                        <a:lnSpc>
                          <a:spcPct val="115000"/>
                        </a:lnSpc>
                        <a:spcBef>
                          <a:spcPts val="0"/>
                        </a:spcBef>
                        <a:spcAft>
                          <a:spcPts val="0"/>
                        </a:spcAft>
                        <a:buNone/>
                      </a:pPr>
                      <a:r>
                        <a:rPr lang="es-ES">
                          <a:latin typeface="Calibri"/>
                          <a:ea typeface="Calibri"/>
                          <a:cs typeface="Calibri"/>
                          <a:sym typeface="Calibri"/>
                        </a:rPr>
                        <a:t>Proyectos de nación.</a:t>
                      </a:r>
                      <a:endParaRPr>
                        <a:latin typeface="Calibri"/>
                        <a:ea typeface="Calibri"/>
                        <a:cs typeface="Calibri"/>
                        <a:sym typeface="Calibri"/>
                      </a:endParaRPr>
                    </a:p>
                    <a:p>
                      <a:pPr indent="0" lvl="0" marL="0" marR="0" rtl="0" algn="just">
                        <a:lnSpc>
                          <a:spcPct val="115000"/>
                        </a:lnSpc>
                        <a:spcBef>
                          <a:spcPts val="0"/>
                        </a:spcBef>
                        <a:spcAft>
                          <a:spcPts val="0"/>
                        </a:spcAft>
                        <a:buNone/>
                      </a:pPr>
                      <a:r>
                        <a:rPr lang="es-ES">
                          <a:latin typeface="Calibri"/>
                          <a:ea typeface="Calibri"/>
                          <a:cs typeface="Calibri"/>
                          <a:sym typeface="Calibri"/>
                        </a:rPr>
                        <a:t>Economía Nacional</a:t>
                      </a:r>
                      <a:endParaRPr>
                        <a:latin typeface="Calibri"/>
                        <a:ea typeface="Calibri"/>
                        <a:cs typeface="Calibri"/>
                        <a:sym typeface="Calibri"/>
                      </a:endParaRPr>
                    </a:p>
                    <a:p>
                      <a:pPr indent="0" lvl="0" marL="0" marR="0" rtl="0" algn="just">
                        <a:lnSpc>
                          <a:spcPct val="115000"/>
                        </a:lnSpc>
                        <a:spcBef>
                          <a:spcPts val="0"/>
                        </a:spcBef>
                        <a:spcAft>
                          <a:spcPts val="0"/>
                        </a:spcAft>
                        <a:buNone/>
                      </a:pPr>
                      <a:r>
                        <a:rPr lang="es-ES">
                          <a:latin typeface="Calibri"/>
                          <a:ea typeface="Calibri"/>
                          <a:cs typeface="Calibri"/>
                          <a:sym typeface="Calibri"/>
                        </a:rPr>
                        <a:t>Procesos de identidad.</a:t>
                      </a:r>
                      <a:endParaRPr>
                        <a:latin typeface="Calibri"/>
                        <a:ea typeface="Calibri"/>
                        <a:cs typeface="Calibri"/>
                        <a:sym typeface="Calibri"/>
                      </a:endParaRPr>
                    </a:p>
                    <a:p>
                      <a:pPr indent="0" lvl="0" marL="0" marR="0" rtl="0" algn="just">
                        <a:lnSpc>
                          <a:spcPct val="115000"/>
                        </a:lnSpc>
                        <a:spcBef>
                          <a:spcPts val="0"/>
                        </a:spcBef>
                        <a:spcAft>
                          <a:spcPts val="0"/>
                        </a:spcAft>
                        <a:buNone/>
                      </a:pPr>
                      <a:r>
                        <a:t/>
                      </a:r>
                      <a:endParaRPr>
                        <a:latin typeface="Calibri"/>
                        <a:ea typeface="Calibri"/>
                        <a:cs typeface="Calibri"/>
                        <a:sym typeface="Calibri"/>
                      </a:endParaRPr>
                    </a:p>
                    <a:p>
                      <a:pPr indent="0" lvl="0" marL="0" marR="0" rtl="0" algn="just">
                        <a:lnSpc>
                          <a:spcPct val="115000"/>
                        </a:lnSpc>
                        <a:spcBef>
                          <a:spcPts val="0"/>
                        </a:spcBef>
                        <a:spcAft>
                          <a:spcPts val="0"/>
                        </a:spcAft>
                        <a:buNone/>
                      </a:pPr>
                      <a:r>
                        <a:t/>
                      </a:r>
                      <a:endParaRPr>
                        <a:latin typeface="Calibri"/>
                        <a:ea typeface="Calibri"/>
                        <a:cs typeface="Calibri"/>
                        <a:sym typeface="Calibri"/>
                      </a:endParaRPr>
                    </a:p>
                  </a:txBody>
                  <a:tcPr marT="45150" marB="45150" marR="45150" marL="45150"/>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76" name="Shape 276"/>
        <p:cNvGrpSpPr/>
        <p:nvPr/>
      </p:nvGrpSpPr>
      <p:grpSpPr>
        <a:xfrm>
          <a:off x="0" y="0"/>
          <a:ext cx="0" cy="0"/>
          <a:chOff x="0" y="0"/>
          <a:chExt cx="0" cy="0"/>
        </a:xfrm>
      </p:grpSpPr>
      <p:graphicFrame>
        <p:nvGraphicFramePr>
          <p:cNvPr id="277" name="Google Shape;277;p30"/>
          <p:cNvGraphicFramePr/>
          <p:nvPr/>
        </p:nvGraphicFramePr>
        <p:xfrm>
          <a:off x="247649" y="310815"/>
          <a:ext cx="3000000" cy="3000000"/>
        </p:xfrm>
        <a:graphic>
          <a:graphicData uri="http://schemas.openxmlformats.org/drawingml/2006/table">
            <a:tbl>
              <a:tblPr>
                <a:noFill/>
                <a:tableStyleId>{0943C526-7F3E-4A12-86E9-86EC3F5792A0}</a:tableStyleId>
              </a:tblPr>
              <a:tblGrid>
                <a:gridCol w="1450225"/>
                <a:gridCol w="2588975"/>
                <a:gridCol w="561200"/>
                <a:gridCol w="2026425"/>
                <a:gridCol w="2402475"/>
                <a:gridCol w="2648325"/>
              </a:tblGrid>
              <a:tr h="2432375">
                <a:tc>
                  <a:txBody>
                    <a:bodyPr/>
                    <a:lstStyle/>
                    <a:p>
                      <a:pPr indent="-342900" lvl="0" marL="342900" marR="0" rtl="0" algn="l">
                        <a:lnSpc>
                          <a:spcPct val="115000"/>
                        </a:lnSpc>
                        <a:spcBef>
                          <a:spcPts val="0"/>
                        </a:spcBef>
                        <a:spcAft>
                          <a:spcPts val="0"/>
                        </a:spcAft>
                        <a:buClr>
                          <a:schemeClr val="lt1"/>
                        </a:buClr>
                        <a:buSzPts val="1400"/>
                        <a:buFont typeface="Twentieth Century"/>
                        <a:buAutoNum type="arabicPeriod" startAt="3"/>
                      </a:pPr>
                      <a:r>
                        <a:rPr lang="es-ES" sz="1400">
                          <a:latin typeface="Calibri"/>
                          <a:ea typeface="Calibri"/>
                          <a:cs typeface="Calibri"/>
                          <a:sym typeface="Calibri"/>
                        </a:rPr>
                        <a:t>Objetivos o propósitos</a:t>
                      </a:r>
                      <a:endParaRPr sz="1400">
                        <a:latin typeface="Calibri"/>
                        <a:ea typeface="Calibri"/>
                        <a:cs typeface="Calibri"/>
                        <a:sym typeface="Calibri"/>
                      </a:endParaRPr>
                    </a:p>
                    <a:p>
                      <a:pPr indent="0" lvl="0" marL="180340" marR="0" rtl="0" algn="l">
                        <a:lnSpc>
                          <a:spcPct val="115000"/>
                        </a:lnSpc>
                        <a:spcBef>
                          <a:spcPts val="0"/>
                        </a:spcBef>
                        <a:spcAft>
                          <a:spcPts val="0"/>
                        </a:spcAft>
                        <a:buNone/>
                      </a:pPr>
                      <a:r>
                        <a:rPr lang="es-ES" sz="1400">
                          <a:latin typeface="Calibri"/>
                          <a:ea typeface="Calibri"/>
                          <a:cs typeface="Calibri"/>
                          <a:sym typeface="Calibri"/>
                        </a:rPr>
                        <a:t>a alcanzar. </a:t>
                      </a:r>
                      <a:endParaRPr sz="1400">
                        <a:latin typeface="Calibri"/>
                        <a:ea typeface="Calibri"/>
                        <a:cs typeface="Calibri"/>
                        <a:sym typeface="Calibri"/>
                      </a:endParaRPr>
                    </a:p>
                    <a:p>
                      <a:pPr indent="0" lvl="0" marL="0" marR="0" rtl="0" algn="just">
                        <a:lnSpc>
                          <a:spcPct val="115000"/>
                        </a:lnSpc>
                        <a:spcBef>
                          <a:spcPts val="0"/>
                        </a:spcBef>
                        <a:spcAft>
                          <a:spcPts val="0"/>
                        </a:spcAft>
                        <a:buNone/>
                      </a:pPr>
                      <a:r>
                        <a:rPr lang="es-ES" sz="1400">
                          <a:latin typeface="Calibri"/>
                          <a:ea typeface="Calibri"/>
                          <a:cs typeface="Calibri"/>
                          <a:sym typeface="Calibri"/>
                        </a:rPr>
                        <a:t>   </a:t>
                      </a:r>
                      <a:endParaRPr sz="1400">
                        <a:latin typeface="Calibri"/>
                        <a:ea typeface="Calibri"/>
                        <a:cs typeface="Calibri"/>
                        <a:sym typeface="Calibri"/>
                      </a:endParaRPr>
                    </a:p>
                    <a:p>
                      <a:pPr indent="0" lvl="0" marL="0" marR="0" rtl="0" algn="just">
                        <a:lnSpc>
                          <a:spcPct val="115000"/>
                        </a:lnSpc>
                        <a:spcBef>
                          <a:spcPts val="0"/>
                        </a:spcBef>
                        <a:spcAft>
                          <a:spcPts val="0"/>
                        </a:spcAft>
                        <a:buNone/>
                      </a:pPr>
                      <a:r>
                        <a:rPr lang="es-ES" sz="1400">
                          <a:latin typeface="Calibri"/>
                          <a:ea typeface="Calibri"/>
                          <a:cs typeface="Calibri"/>
                          <a:sym typeface="Calibri"/>
                        </a:rPr>
                        <a:t> </a:t>
                      </a:r>
                      <a:endParaRPr sz="1400">
                        <a:latin typeface="Calibri"/>
                        <a:ea typeface="Calibri"/>
                        <a:cs typeface="Calibri"/>
                        <a:sym typeface="Calibri"/>
                      </a:endParaRPr>
                    </a:p>
                    <a:p>
                      <a:pPr indent="0" lvl="0" marL="0" marR="0" rtl="0" algn="just">
                        <a:lnSpc>
                          <a:spcPct val="115000"/>
                        </a:lnSpc>
                        <a:spcBef>
                          <a:spcPts val="0"/>
                        </a:spcBef>
                        <a:spcAft>
                          <a:spcPts val="0"/>
                        </a:spcAft>
                        <a:buNone/>
                      </a:pPr>
                      <a:r>
                        <a:rPr lang="es-ES" sz="1400">
                          <a:latin typeface="Calibri"/>
                          <a:ea typeface="Calibri"/>
                          <a:cs typeface="Calibri"/>
                          <a:sym typeface="Calibri"/>
                        </a:rPr>
                        <a:t> </a:t>
                      </a:r>
                      <a:endParaRPr sz="1400">
                        <a:solidFill>
                          <a:srgbClr val="000000"/>
                        </a:solidFill>
                        <a:latin typeface="Calibri"/>
                        <a:ea typeface="Calibri"/>
                        <a:cs typeface="Calibri"/>
                        <a:sym typeface="Calibri"/>
                      </a:endParaRPr>
                    </a:p>
                  </a:txBody>
                  <a:tcPr marT="31250" marB="31250" marR="31250" marL="31250"/>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Sensibilizar</a:t>
                      </a:r>
                      <a:r>
                        <a:rPr lang="es-ES">
                          <a:latin typeface="Calibri"/>
                          <a:ea typeface="Calibri"/>
                          <a:cs typeface="Calibri"/>
                          <a:sym typeface="Calibri"/>
                        </a:rPr>
                        <a:t> al alumno sobre las pandemias a lo  largo de  historia a través de la lengua y sus significado.</a:t>
                      </a:r>
                      <a:endParaRPr>
                        <a:latin typeface="Calibri"/>
                        <a:ea typeface="Calibri"/>
                        <a:cs typeface="Calibri"/>
                        <a:sym typeface="Calibri"/>
                      </a:endParaRPr>
                    </a:p>
                    <a:p>
                      <a:pPr indent="0" lvl="0" marL="0" marR="0" rtl="0" algn="l">
                        <a:lnSpc>
                          <a:spcPct val="115000"/>
                        </a:lnSpc>
                        <a:spcBef>
                          <a:spcPts val="0"/>
                        </a:spcBef>
                        <a:spcAft>
                          <a:spcPts val="0"/>
                        </a:spcAft>
                        <a:buNone/>
                      </a:pPr>
                      <a:r>
                        <a:rPr lang="es-ES">
                          <a:latin typeface="Calibri"/>
                          <a:ea typeface="Calibri"/>
                          <a:cs typeface="Calibri"/>
                          <a:sym typeface="Calibri"/>
                        </a:rPr>
                        <a:t>Observar cómo fue el impacto de estas enfermedades en la sociedad y como cambio la cultura, economía, literatura, etimología, religión.               </a:t>
                      </a:r>
                      <a:endParaRPr>
                        <a:latin typeface="Calibri"/>
                        <a:ea typeface="Calibri"/>
                        <a:cs typeface="Calibri"/>
                        <a:sym typeface="Calibri"/>
                      </a:endParaRPr>
                    </a:p>
                  </a:txBody>
                  <a:tcPr marT="31250" marB="31250" marR="31250" marL="31250"/>
                </a:tc>
                <a:tc>
                  <a:txBody>
                    <a:bodyPr/>
                    <a:lstStyle/>
                    <a:p>
                      <a:pPr indent="0" lvl="0" marL="0" rtl="0" algn="l">
                        <a:spcBef>
                          <a:spcPts val="0"/>
                        </a:spcBef>
                        <a:spcAft>
                          <a:spcPts val="0"/>
                        </a:spcAft>
                        <a:buNone/>
                      </a:pPr>
                      <a:r>
                        <a:t/>
                      </a:r>
                      <a:endParaRPr/>
                    </a:p>
                  </a:txBody>
                  <a:tcPr marT="31250" marB="31250" marR="31250" marL="31250"/>
                </a:tc>
                <a:tc>
                  <a:txBody>
                    <a:bodyPr/>
                    <a:lstStyle/>
                    <a:p>
                      <a:pPr indent="0" lvl="0" marL="0" marR="0" rtl="0" algn="just">
                        <a:lnSpc>
                          <a:spcPct val="115000"/>
                        </a:lnSpc>
                        <a:spcBef>
                          <a:spcPts val="0"/>
                        </a:spcBef>
                        <a:spcAft>
                          <a:spcPts val="0"/>
                        </a:spcAft>
                        <a:buNone/>
                      </a:pPr>
                      <a:r>
                        <a:rPr lang="es-ES">
                          <a:latin typeface="Calibri"/>
                          <a:ea typeface="Calibri"/>
                          <a:cs typeface="Calibri"/>
                          <a:sym typeface="Calibri"/>
                        </a:rPr>
                        <a:t>Comprender a través del texto literario los diversos procesos sociales  acaecidos durante una pandemia.</a:t>
                      </a:r>
                      <a:endParaRPr>
                        <a:latin typeface="Calibri"/>
                        <a:ea typeface="Calibri"/>
                        <a:cs typeface="Calibri"/>
                        <a:sym typeface="Calibri"/>
                      </a:endParaRPr>
                    </a:p>
                    <a:p>
                      <a:pPr indent="0" lvl="0" marL="0" marR="0" rtl="0" algn="just">
                        <a:lnSpc>
                          <a:spcPct val="115000"/>
                        </a:lnSpc>
                        <a:spcBef>
                          <a:spcPts val="0"/>
                        </a:spcBef>
                        <a:spcAft>
                          <a:spcPts val="0"/>
                        </a:spcAft>
                        <a:buNone/>
                      </a:pPr>
                      <a:r>
                        <a:t/>
                      </a:r>
                      <a:endParaRPr>
                        <a:latin typeface="Calibri"/>
                        <a:ea typeface="Calibri"/>
                        <a:cs typeface="Calibri"/>
                        <a:sym typeface="Calibri"/>
                      </a:endParaRPr>
                    </a:p>
                  </a:txBody>
                  <a:tcPr marT="31250" marB="31250" marR="31250" marL="31250"/>
                </a:tc>
                <a:tc>
                  <a:txBody>
                    <a:bodyPr/>
                    <a:lstStyle/>
                    <a:p>
                      <a:pPr indent="0" lvl="0" marL="0" marR="0" rtl="0" algn="just">
                        <a:lnSpc>
                          <a:spcPct val="115000"/>
                        </a:lnSpc>
                        <a:spcBef>
                          <a:spcPts val="0"/>
                        </a:spcBef>
                        <a:spcAft>
                          <a:spcPts val="0"/>
                        </a:spcAft>
                        <a:buNone/>
                      </a:pPr>
                      <a:r>
                        <a:rPr lang="es-ES">
                          <a:latin typeface="Calibri"/>
                          <a:ea typeface="Calibri"/>
                          <a:cs typeface="Calibri"/>
                          <a:sym typeface="Calibri"/>
                        </a:rPr>
                        <a:t>Observar la aplicación práctica los los conceptos aprendidos de Epidemiología y Pandemia.</a:t>
                      </a:r>
                      <a:endParaRPr>
                        <a:latin typeface="Calibri"/>
                        <a:ea typeface="Calibri"/>
                        <a:cs typeface="Calibri"/>
                        <a:sym typeface="Calibri"/>
                      </a:endParaRPr>
                    </a:p>
                    <a:p>
                      <a:pPr indent="0" lvl="0" marL="0" marR="0" rtl="0" algn="just">
                        <a:lnSpc>
                          <a:spcPct val="115000"/>
                        </a:lnSpc>
                        <a:spcBef>
                          <a:spcPts val="0"/>
                        </a:spcBef>
                        <a:spcAft>
                          <a:spcPts val="0"/>
                        </a:spcAft>
                        <a:buNone/>
                      </a:pPr>
                      <a:r>
                        <a:t/>
                      </a:r>
                      <a:endParaRPr>
                        <a:latin typeface="Calibri"/>
                        <a:ea typeface="Calibri"/>
                        <a:cs typeface="Calibri"/>
                        <a:sym typeface="Calibri"/>
                      </a:endParaRPr>
                    </a:p>
                    <a:p>
                      <a:pPr indent="0" lvl="0" marL="0" marR="0" rtl="0" algn="just">
                        <a:lnSpc>
                          <a:spcPct val="115000"/>
                        </a:lnSpc>
                        <a:spcBef>
                          <a:spcPts val="0"/>
                        </a:spcBef>
                        <a:spcAft>
                          <a:spcPts val="0"/>
                        </a:spcAft>
                        <a:buNone/>
                      </a:pPr>
                      <a:r>
                        <a:t/>
                      </a:r>
                      <a:endParaRPr>
                        <a:latin typeface="Calibri"/>
                        <a:ea typeface="Calibri"/>
                        <a:cs typeface="Calibri"/>
                        <a:sym typeface="Calibri"/>
                      </a:endParaRPr>
                    </a:p>
                    <a:p>
                      <a:pPr indent="0" lvl="0" marL="0" marR="0" rtl="0" algn="just">
                        <a:lnSpc>
                          <a:spcPct val="115000"/>
                        </a:lnSpc>
                        <a:spcBef>
                          <a:spcPts val="0"/>
                        </a:spcBef>
                        <a:spcAft>
                          <a:spcPts val="0"/>
                        </a:spcAft>
                        <a:buNone/>
                      </a:pPr>
                      <a:r>
                        <a:t/>
                      </a:r>
                      <a:endParaRPr>
                        <a:latin typeface="Calibri"/>
                        <a:ea typeface="Calibri"/>
                        <a:cs typeface="Calibri"/>
                        <a:sym typeface="Calibri"/>
                      </a:endParaRPr>
                    </a:p>
                    <a:p>
                      <a:pPr indent="0" lvl="0" marL="0" marR="0" rtl="0" algn="just">
                        <a:lnSpc>
                          <a:spcPct val="115000"/>
                        </a:lnSpc>
                        <a:spcBef>
                          <a:spcPts val="0"/>
                        </a:spcBef>
                        <a:spcAft>
                          <a:spcPts val="0"/>
                        </a:spcAft>
                        <a:buNone/>
                      </a:pPr>
                      <a:r>
                        <a:t/>
                      </a:r>
                      <a:endParaRPr>
                        <a:latin typeface="Calibri"/>
                        <a:ea typeface="Calibri"/>
                        <a:cs typeface="Calibri"/>
                        <a:sym typeface="Calibri"/>
                      </a:endParaRPr>
                    </a:p>
                  </a:txBody>
                  <a:tcPr marT="31250" marB="31250" marR="31250" marL="31250"/>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Analizar los procesos socio económicos y sociales de las epidemias en México en distintos periodos.</a:t>
                      </a:r>
                      <a:endParaRPr>
                        <a:latin typeface="Calibri"/>
                        <a:ea typeface="Calibri"/>
                        <a:cs typeface="Calibri"/>
                        <a:sym typeface="Calibri"/>
                      </a:endParaRPr>
                    </a:p>
                    <a:p>
                      <a:pPr indent="0" lvl="0" marL="0" marR="0" rtl="0" algn="l">
                        <a:lnSpc>
                          <a:spcPct val="115000"/>
                        </a:lnSpc>
                        <a:spcBef>
                          <a:spcPts val="0"/>
                        </a:spcBef>
                        <a:spcAft>
                          <a:spcPts val="0"/>
                        </a:spcAft>
                        <a:buNone/>
                      </a:pPr>
                      <a:r>
                        <a:t/>
                      </a:r>
                      <a:endParaRPr>
                        <a:latin typeface="Calibri"/>
                        <a:ea typeface="Calibri"/>
                        <a:cs typeface="Calibri"/>
                        <a:sym typeface="Calibri"/>
                      </a:endParaRPr>
                    </a:p>
                    <a:p>
                      <a:pPr indent="0" lvl="0" marL="0" marR="0" rtl="0" algn="l">
                        <a:lnSpc>
                          <a:spcPct val="115000"/>
                        </a:lnSpc>
                        <a:spcBef>
                          <a:spcPts val="0"/>
                        </a:spcBef>
                        <a:spcAft>
                          <a:spcPts val="0"/>
                        </a:spcAft>
                        <a:buNone/>
                      </a:pPr>
                      <a:r>
                        <a:rPr lang="es-ES">
                          <a:latin typeface="Calibri"/>
                          <a:ea typeface="Calibri"/>
                          <a:cs typeface="Calibri"/>
                          <a:sym typeface="Calibri"/>
                        </a:rPr>
                        <a:t> </a:t>
                      </a:r>
                      <a:endParaRPr sz="1400">
                        <a:solidFill>
                          <a:srgbClr val="000000"/>
                        </a:solidFill>
                        <a:latin typeface="Calibri"/>
                        <a:ea typeface="Calibri"/>
                        <a:cs typeface="Calibri"/>
                        <a:sym typeface="Calibri"/>
                      </a:endParaRPr>
                    </a:p>
                  </a:txBody>
                  <a:tcPr marT="31250" marB="31250" marR="31250" marL="31250"/>
                </a:tc>
              </a:tr>
              <a:tr h="1756600">
                <a:tc>
                  <a:txBody>
                    <a:bodyPr/>
                    <a:lstStyle/>
                    <a:p>
                      <a:pPr indent="0" lvl="0" marL="0" marR="0" rtl="0" algn="l">
                        <a:lnSpc>
                          <a:spcPct val="115000"/>
                        </a:lnSpc>
                        <a:spcBef>
                          <a:spcPts val="0"/>
                        </a:spcBef>
                        <a:spcAft>
                          <a:spcPts val="0"/>
                        </a:spcAft>
                        <a:buNone/>
                      </a:pPr>
                      <a:r>
                        <a:rPr lang="es-ES" sz="1400">
                          <a:latin typeface="Calibri"/>
                          <a:ea typeface="Calibri"/>
                          <a:cs typeface="Calibri"/>
                          <a:sym typeface="Calibri"/>
                        </a:rPr>
                        <a:t>4. Evaluación.</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    Productos /evidencias</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    de aprendizaje para </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    demostrar el</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    avance del  proceso  y </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    el logro del  objetivo</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    propuesto. </a:t>
                      </a:r>
                      <a:endParaRPr sz="1400">
                        <a:solidFill>
                          <a:srgbClr val="000000"/>
                        </a:solidFill>
                        <a:latin typeface="Calibri"/>
                        <a:ea typeface="Calibri"/>
                        <a:cs typeface="Calibri"/>
                        <a:sym typeface="Calibri"/>
                      </a:endParaRPr>
                    </a:p>
                  </a:txBody>
                  <a:tcPr marT="31250" marB="31250" marR="31250" marL="31250"/>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Elaboración de una máscara a emulando “La del médico de la peste”, a base de periodico, yeso y pinturas pinturas.</a:t>
                      </a:r>
                      <a:endParaRPr>
                        <a:latin typeface="Calibri"/>
                        <a:ea typeface="Calibri"/>
                        <a:cs typeface="Calibri"/>
                        <a:sym typeface="Calibri"/>
                      </a:endParaRPr>
                    </a:p>
                    <a:p>
                      <a:pPr indent="0" lvl="0" marL="0" marR="0" rtl="0" algn="l">
                        <a:lnSpc>
                          <a:spcPct val="115000"/>
                        </a:lnSpc>
                        <a:spcBef>
                          <a:spcPts val="0"/>
                        </a:spcBef>
                        <a:spcAft>
                          <a:spcPts val="0"/>
                        </a:spcAft>
                        <a:buNone/>
                      </a:pPr>
                      <a:r>
                        <a:rPr lang="es-ES">
                          <a:latin typeface="Calibri"/>
                          <a:ea typeface="Calibri"/>
                          <a:cs typeface="Calibri"/>
                          <a:sym typeface="Calibri"/>
                        </a:rPr>
                        <a:t>Videos donde se muestra la historia de este médico y cómo era su atuendo.  </a:t>
                      </a:r>
                      <a:endParaRPr>
                        <a:latin typeface="Calibri"/>
                        <a:ea typeface="Calibri"/>
                        <a:cs typeface="Calibri"/>
                        <a:sym typeface="Calibri"/>
                      </a:endParaRPr>
                    </a:p>
                    <a:p>
                      <a:pPr indent="0" lvl="0" marL="0" marR="0" rtl="0" algn="l">
                        <a:lnSpc>
                          <a:spcPct val="115000"/>
                        </a:lnSpc>
                        <a:spcBef>
                          <a:spcPts val="0"/>
                        </a:spcBef>
                        <a:spcAft>
                          <a:spcPts val="0"/>
                        </a:spcAft>
                        <a:buNone/>
                      </a:pPr>
                      <a:r>
                        <a:t/>
                      </a:r>
                      <a:endParaRPr>
                        <a:latin typeface="Calibri"/>
                        <a:ea typeface="Calibri"/>
                        <a:cs typeface="Calibri"/>
                        <a:sym typeface="Calibri"/>
                      </a:endParaRPr>
                    </a:p>
                    <a:p>
                      <a:pPr indent="0" lvl="0" marL="0" marR="0" rtl="0" algn="l">
                        <a:lnSpc>
                          <a:spcPct val="115000"/>
                        </a:lnSpc>
                        <a:spcBef>
                          <a:spcPts val="0"/>
                        </a:spcBef>
                        <a:spcAft>
                          <a:spcPts val="0"/>
                        </a:spcAft>
                        <a:buNone/>
                      </a:pPr>
                      <a:r>
                        <a:t/>
                      </a:r>
                      <a:endParaRPr>
                        <a:latin typeface="Calibri"/>
                        <a:ea typeface="Calibri"/>
                        <a:cs typeface="Calibri"/>
                        <a:sym typeface="Calibri"/>
                      </a:endParaRPr>
                    </a:p>
                    <a:p>
                      <a:pPr indent="0" lvl="0" marL="0" marR="0" rtl="0" algn="l">
                        <a:lnSpc>
                          <a:spcPct val="115000"/>
                        </a:lnSpc>
                        <a:spcBef>
                          <a:spcPts val="0"/>
                        </a:spcBef>
                        <a:spcAft>
                          <a:spcPts val="0"/>
                        </a:spcAft>
                        <a:buNone/>
                      </a:pPr>
                      <a:r>
                        <a:t/>
                      </a:r>
                      <a:endParaRPr>
                        <a:latin typeface="Calibri"/>
                        <a:ea typeface="Calibri"/>
                        <a:cs typeface="Calibri"/>
                        <a:sym typeface="Calibri"/>
                      </a:endParaRPr>
                    </a:p>
                    <a:p>
                      <a:pPr indent="0" lvl="0" marL="0" marR="0" rtl="0" algn="l">
                        <a:lnSpc>
                          <a:spcPct val="115000"/>
                        </a:lnSpc>
                        <a:spcBef>
                          <a:spcPts val="0"/>
                        </a:spcBef>
                        <a:spcAft>
                          <a:spcPts val="0"/>
                        </a:spcAft>
                        <a:buNone/>
                      </a:pPr>
                      <a:r>
                        <a:t/>
                      </a:r>
                      <a:endParaRPr>
                        <a:latin typeface="Calibri"/>
                        <a:ea typeface="Calibri"/>
                        <a:cs typeface="Calibri"/>
                        <a:sym typeface="Calibri"/>
                      </a:endParaRPr>
                    </a:p>
                    <a:p>
                      <a:pPr indent="0" lvl="0" marL="0" marR="0" rtl="0" algn="l">
                        <a:lnSpc>
                          <a:spcPct val="115000"/>
                        </a:lnSpc>
                        <a:spcBef>
                          <a:spcPts val="0"/>
                        </a:spcBef>
                        <a:spcAft>
                          <a:spcPts val="0"/>
                        </a:spcAft>
                        <a:buNone/>
                      </a:pPr>
                      <a:r>
                        <a:t/>
                      </a:r>
                      <a:endParaRPr>
                        <a:latin typeface="Calibri"/>
                        <a:ea typeface="Calibri"/>
                        <a:cs typeface="Calibri"/>
                        <a:sym typeface="Calibri"/>
                      </a:endParaRPr>
                    </a:p>
                  </a:txBody>
                  <a:tcPr marT="31250" marB="31250" marR="31250" marL="31250"/>
                </a:tc>
                <a:tc>
                  <a:txBody>
                    <a:bodyPr/>
                    <a:lstStyle/>
                    <a:p>
                      <a:pPr indent="0" lvl="0" marL="0" marR="0" rtl="0" algn="l">
                        <a:lnSpc>
                          <a:spcPct val="115000"/>
                        </a:lnSpc>
                        <a:spcBef>
                          <a:spcPts val="0"/>
                        </a:spcBef>
                        <a:spcAft>
                          <a:spcPts val="0"/>
                        </a:spcAft>
                        <a:buNone/>
                      </a:pPr>
                      <a:r>
                        <a:t/>
                      </a:r>
                      <a:endParaRPr sz="1400">
                        <a:solidFill>
                          <a:srgbClr val="000000"/>
                        </a:solidFill>
                        <a:latin typeface="Calibri"/>
                        <a:ea typeface="Calibri"/>
                        <a:cs typeface="Calibri"/>
                        <a:sym typeface="Calibri"/>
                      </a:endParaRPr>
                    </a:p>
                  </a:txBody>
                  <a:tcPr marT="31250" marB="31250" marR="31250" marL="31250"/>
                </a:tc>
                <a:tc>
                  <a:txBody>
                    <a:bodyPr/>
                    <a:lstStyle/>
                    <a:p>
                      <a:pPr indent="0" lvl="0" marL="0" marR="0" rtl="0" algn="just">
                        <a:lnSpc>
                          <a:spcPct val="115000"/>
                        </a:lnSpc>
                        <a:spcBef>
                          <a:spcPts val="0"/>
                        </a:spcBef>
                        <a:spcAft>
                          <a:spcPts val="0"/>
                        </a:spcAft>
                        <a:buNone/>
                      </a:pPr>
                      <a:r>
                        <a:rPr lang="es-ES">
                          <a:latin typeface="Calibri"/>
                          <a:ea typeface="Calibri"/>
                          <a:cs typeface="Calibri"/>
                          <a:sym typeface="Calibri"/>
                        </a:rPr>
                        <a:t>Elaboración de un relato inédito donde los alumnos se sitúen como protagonistas en tiempos de la Peste Bubónica.</a:t>
                      </a:r>
                      <a:endParaRPr sz="1400">
                        <a:solidFill>
                          <a:srgbClr val="000000"/>
                        </a:solidFill>
                        <a:latin typeface="Calibri"/>
                        <a:ea typeface="Calibri"/>
                        <a:cs typeface="Calibri"/>
                        <a:sym typeface="Calibri"/>
                      </a:endParaRPr>
                    </a:p>
                  </a:txBody>
                  <a:tcPr marT="31250" marB="31250" marR="31250" marL="31250"/>
                </a:tc>
                <a:tc>
                  <a:txBody>
                    <a:bodyPr/>
                    <a:lstStyle/>
                    <a:p>
                      <a:pPr indent="0" lvl="0" marL="0" marR="0" rtl="0" algn="just">
                        <a:lnSpc>
                          <a:spcPct val="115000"/>
                        </a:lnSpc>
                        <a:spcBef>
                          <a:spcPts val="0"/>
                        </a:spcBef>
                        <a:spcAft>
                          <a:spcPts val="0"/>
                        </a:spcAft>
                        <a:buNone/>
                      </a:pPr>
                      <a:r>
                        <a:rPr lang="es-ES">
                          <a:latin typeface="Calibri"/>
                          <a:ea typeface="Calibri"/>
                          <a:cs typeface="Calibri"/>
                          <a:sym typeface="Calibri"/>
                        </a:rPr>
                        <a:t>Exposición en una Feria de Ciencias con el tema “Entre virus te veas”.</a:t>
                      </a:r>
                      <a:endParaRPr>
                        <a:latin typeface="Calibri"/>
                        <a:ea typeface="Calibri"/>
                        <a:cs typeface="Calibri"/>
                        <a:sym typeface="Calibri"/>
                      </a:endParaRPr>
                    </a:p>
                    <a:p>
                      <a:pPr indent="0" lvl="0" marL="0" marR="0" rtl="0" algn="just">
                        <a:lnSpc>
                          <a:spcPct val="115000"/>
                        </a:lnSpc>
                        <a:spcBef>
                          <a:spcPts val="0"/>
                        </a:spcBef>
                        <a:spcAft>
                          <a:spcPts val="0"/>
                        </a:spcAft>
                        <a:buNone/>
                      </a:pPr>
                      <a:r>
                        <a:rPr lang="es-ES">
                          <a:latin typeface="Calibri"/>
                          <a:ea typeface="Calibri"/>
                          <a:cs typeface="Calibri"/>
                          <a:sym typeface="Calibri"/>
                        </a:rPr>
                        <a:t>Grabación de un video en donde se da un breve explicación de cómo se vivió determinada pandemia de la mano de un personaje histórico. </a:t>
                      </a:r>
                      <a:endParaRPr sz="1400">
                        <a:solidFill>
                          <a:srgbClr val="000000"/>
                        </a:solidFill>
                        <a:latin typeface="Calibri"/>
                        <a:ea typeface="Calibri"/>
                        <a:cs typeface="Calibri"/>
                        <a:sym typeface="Calibri"/>
                      </a:endParaRPr>
                    </a:p>
                  </a:txBody>
                  <a:tcPr marT="31250" marB="31250" marR="31250" marL="31250"/>
                </a:tc>
                <a:tc>
                  <a:txBody>
                    <a:bodyPr/>
                    <a:lstStyle/>
                    <a:p>
                      <a:pPr indent="0" lvl="0" marL="0" rtl="0" algn="l">
                        <a:spcBef>
                          <a:spcPts val="0"/>
                        </a:spcBef>
                        <a:spcAft>
                          <a:spcPts val="0"/>
                        </a:spcAft>
                        <a:buNone/>
                      </a:pPr>
                      <a:r>
                        <a:rPr lang="es-ES"/>
                        <a:t>Elaboración de una pintura con los elementos más representativos de las </a:t>
                      </a:r>
                      <a:endParaRPr/>
                    </a:p>
                    <a:p>
                      <a:pPr indent="0" lvl="0" marL="0" rtl="0" algn="l">
                        <a:spcBef>
                          <a:spcPts val="0"/>
                        </a:spcBef>
                        <a:spcAft>
                          <a:spcPts val="0"/>
                        </a:spcAft>
                        <a:buNone/>
                      </a:pPr>
                      <a:r>
                        <a:rPr lang="es-ES"/>
                        <a:t>epidemias en México</a:t>
                      </a:r>
                      <a:endParaRPr/>
                    </a:p>
                  </a:txBody>
                  <a:tcPr marT="31250" marB="31250" marR="31250" marL="31250"/>
                </a:tc>
              </a:tr>
              <a:tr h="1824525">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5. </a:t>
                      </a:r>
                      <a:r>
                        <a:rPr lang="es-ES" sz="1400">
                          <a:latin typeface="Calibri"/>
                          <a:ea typeface="Calibri"/>
                          <a:cs typeface="Calibri"/>
                          <a:sym typeface="Calibri"/>
                        </a:rPr>
                        <a:t>Tipos y herramientas de evaluación.</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 </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 </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 </a:t>
                      </a:r>
                      <a:endParaRPr sz="1400">
                        <a:solidFill>
                          <a:srgbClr val="000000"/>
                        </a:solidFill>
                        <a:latin typeface="Calibri"/>
                        <a:ea typeface="Calibri"/>
                        <a:cs typeface="Calibri"/>
                        <a:sym typeface="Calibri"/>
                      </a:endParaRPr>
                    </a:p>
                  </a:txBody>
                  <a:tcPr marT="31250" marB="31250" marR="31250" marL="31250"/>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Evaluación</a:t>
                      </a:r>
                      <a:r>
                        <a:rPr b="1" lang="es-ES">
                          <a:latin typeface="Calibri"/>
                          <a:ea typeface="Calibri"/>
                          <a:cs typeface="Calibri"/>
                          <a:sym typeface="Calibri"/>
                        </a:rPr>
                        <a:t> formativa y sumativa</a:t>
                      </a:r>
                      <a:r>
                        <a:rPr lang="es-ES">
                          <a:latin typeface="Calibri"/>
                          <a:ea typeface="Calibri"/>
                          <a:cs typeface="Calibri"/>
                          <a:sym typeface="Calibri"/>
                        </a:rPr>
                        <a:t> (docente -alumnos) y </a:t>
                      </a:r>
                      <a:r>
                        <a:rPr b="1" lang="es-ES">
                          <a:latin typeface="Calibri"/>
                          <a:ea typeface="Calibri"/>
                          <a:cs typeface="Calibri"/>
                          <a:sym typeface="Calibri"/>
                        </a:rPr>
                        <a:t>coevaluación</a:t>
                      </a:r>
                      <a:r>
                        <a:rPr lang="es-ES">
                          <a:latin typeface="Calibri"/>
                          <a:ea typeface="Calibri"/>
                          <a:cs typeface="Calibri"/>
                          <a:sym typeface="Calibri"/>
                        </a:rPr>
                        <a:t> (alumnos con sus compañeros). Rúbrica.</a:t>
                      </a:r>
                      <a:endParaRPr sz="1400">
                        <a:solidFill>
                          <a:srgbClr val="000000"/>
                        </a:solidFill>
                        <a:latin typeface="Calibri"/>
                        <a:ea typeface="Calibri"/>
                        <a:cs typeface="Calibri"/>
                        <a:sym typeface="Calibri"/>
                      </a:endParaRPr>
                    </a:p>
                  </a:txBody>
                  <a:tcPr marT="31250" marB="31250" marR="31250" marL="31250"/>
                </a:tc>
                <a:tc>
                  <a:txBody>
                    <a:bodyPr/>
                    <a:lstStyle/>
                    <a:p>
                      <a:pPr indent="0" lvl="0" marL="0" marR="0" rtl="0" algn="l">
                        <a:lnSpc>
                          <a:spcPct val="115000"/>
                        </a:lnSpc>
                        <a:spcBef>
                          <a:spcPts val="0"/>
                        </a:spcBef>
                        <a:spcAft>
                          <a:spcPts val="0"/>
                        </a:spcAft>
                        <a:buNone/>
                      </a:pPr>
                      <a:r>
                        <a:t/>
                      </a:r>
                      <a:endParaRPr sz="1400">
                        <a:solidFill>
                          <a:srgbClr val="000000"/>
                        </a:solidFill>
                        <a:latin typeface="Calibri"/>
                        <a:ea typeface="Calibri"/>
                        <a:cs typeface="Calibri"/>
                        <a:sym typeface="Calibri"/>
                      </a:endParaRPr>
                    </a:p>
                  </a:txBody>
                  <a:tcPr marT="31250" marB="31250" marR="31250" marL="31250"/>
                </a:tc>
                <a:tc>
                  <a:txBody>
                    <a:bodyPr/>
                    <a:lstStyle/>
                    <a:p>
                      <a:pPr indent="0" lvl="0" marL="0" marR="0" rtl="0" algn="just">
                        <a:lnSpc>
                          <a:spcPct val="115000"/>
                        </a:lnSpc>
                        <a:spcBef>
                          <a:spcPts val="0"/>
                        </a:spcBef>
                        <a:spcAft>
                          <a:spcPts val="0"/>
                        </a:spcAft>
                        <a:buNone/>
                      </a:pPr>
                      <a:r>
                        <a:rPr lang="es-ES">
                          <a:latin typeface="Calibri"/>
                          <a:ea typeface="Calibri"/>
                          <a:cs typeface="Calibri"/>
                          <a:sym typeface="Calibri"/>
                        </a:rPr>
                        <a:t>Evaluación formativa y sumativa</a:t>
                      </a:r>
                      <a:endParaRPr>
                        <a:latin typeface="Calibri"/>
                        <a:ea typeface="Calibri"/>
                        <a:cs typeface="Calibri"/>
                        <a:sym typeface="Calibri"/>
                      </a:endParaRPr>
                    </a:p>
                    <a:p>
                      <a:pPr indent="0" lvl="0" marL="0" marR="0" rtl="0" algn="just">
                        <a:lnSpc>
                          <a:spcPct val="115000"/>
                        </a:lnSpc>
                        <a:spcBef>
                          <a:spcPts val="0"/>
                        </a:spcBef>
                        <a:spcAft>
                          <a:spcPts val="0"/>
                        </a:spcAft>
                        <a:buNone/>
                      </a:pPr>
                      <a:r>
                        <a:rPr lang="es-ES">
                          <a:latin typeface="Calibri"/>
                          <a:ea typeface="Calibri"/>
                          <a:cs typeface="Calibri"/>
                          <a:sym typeface="Calibri"/>
                        </a:rPr>
                        <a:t>Rúbrica</a:t>
                      </a:r>
                      <a:endParaRPr sz="1400">
                        <a:solidFill>
                          <a:srgbClr val="000000"/>
                        </a:solidFill>
                        <a:latin typeface="Calibri"/>
                        <a:ea typeface="Calibri"/>
                        <a:cs typeface="Calibri"/>
                        <a:sym typeface="Calibri"/>
                      </a:endParaRPr>
                    </a:p>
                  </a:txBody>
                  <a:tcPr marT="31250" marB="31250" marR="31250" marL="31250"/>
                </a:tc>
                <a:tc>
                  <a:txBody>
                    <a:bodyPr/>
                    <a:lstStyle/>
                    <a:p>
                      <a:pPr indent="0" lvl="0" marL="0" marR="0" rtl="0" algn="just">
                        <a:lnSpc>
                          <a:spcPct val="115000"/>
                        </a:lnSpc>
                        <a:spcBef>
                          <a:spcPts val="0"/>
                        </a:spcBef>
                        <a:spcAft>
                          <a:spcPts val="0"/>
                        </a:spcAft>
                        <a:buNone/>
                      </a:pPr>
                      <a:r>
                        <a:rPr lang="es-ES">
                          <a:latin typeface="Calibri"/>
                          <a:ea typeface="Calibri"/>
                          <a:cs typeface="Calibri"/>
                          <a:sym typeface="Calibri"/>
                        </a:rPr>
                        <a:t>Evaluación Formativa y Sumativa</a:t>
                      </a:r>
                      <a:endParaRPr>
                        <a:latin typeface="Calibri"/>
                        <a:ea typeface="Calibri"/>
                        <a:cs typeface="Calibri"/>
                        <a:sym typeface="Calibri"/>
                      </a:endParaRPr>
                    </a:p>
                    <a:p>
                      <a:pPr indent="0" lvl="0" marL="0" marR="0" rtl="0" algn="just">
                        <a:lnSpc>
                          <a:spcPct val="115000"/>
                        </a:lnSpc>
                        <a:spcBef>
                          <a:spcPts val="0"/>
                        </a:spcBef>
                        <a:spcAft>
                          <a:spcPts val="0"/>
                        </a:spcAft>
                        <a:buNone/>
                      </a:pPr>
                      <a:r>
                        <a:rPr lang="es-ES">
                          <a:latin typeface="Calibri"/>
                          <a:ea typeface="Calibri"/>
                          <a:cs typeface="Calibri"/>
                          <a:sym typeface="Calibri"/>
                        </a:rPr>
                        <a:t>Rúbrica</a:t>
                      </a:r>
                      <a:endParaRPr>
                        <a:latin typeface="Calibri"/>
                        <a:ea typeface="Calibri"/>
                        <a:cs typeface="Calibri"/>
                        <a:sym typeface="Calibri"/>
                      </a:endParaRPr>
                    </a:p>
                  </a:txBody>
                  <a:tcPr marT="31250" marB="31250" marR="31250" marL="31250"/>
                </a:tc>
                <a:tc>
                  <a:txBody>
                    <a:bodyPr/>
                    <a:lstStyle/>
                    <a:p>
                      <a:pPr indent="0" lvl="0" marL="0" rtl="0" algn="l">
                        <a:spcBef>
                          <a:spcPts val="0"/>
                        </a:spcBef>
                        <a:spcAft>
                          <a:spcPts val="0"/>
                        </a:spcAft>
                        <a:buNone/>
                      </a:pPr>
                      <a:r>
                        <a:rPr lang="es-ES"/>
                        <a:t>Formativa y sumativa</a:t>
                      </a:r>
                      <a:endParaRPr/>
                    </a:p>
                    <a:p>
                      <a:pPr indent="0" lvl="0" marL="0" rtl="0" algn="l">
                        <a:spcBef>
                          <a:spcPts val="0"/>
                        </a:spcBef>
                        <a:spcAft>
                          <a:spcPts val="0"/>
                        </a:spcAft>
                        <a:buNone/>
                      </a:pPr>
                      <a:r>
                        <a:rPr lang="es-ES"/>
                        <a:t>Rúbrica</a:t>
                      </a:r>
                      <a:endParaRPr/>
                    </a:p>
                  </a:txBody>
                  <a:tcPr marT="31250" marB="31250" marR="31250" marL="31250"/>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81" name="Shape 281"/>
        <p:cNvGrpSpPr/>
        <p:nvPr/>
      </p:nvGrpSpPr>
      <p:grpSpPr>
        <a:xfrm>
          <a:off x="0" y="0"/>
          <a:ext cx="0" cy="0"/>
          <a:chOff x="0" y="0"/>
          <a:chExt cx="0" cy="0"/>
        </a:xfrm>
      </p:grpSpPr>
      <p:sp>
        <p:nvSpPr>
          <p:cNvPr id="282" name="Google Shape;282;p31"/>
          <p:cNvSpPr/>
          <p:nvPr/>
        </p:nvSpPr>
        <p:spPr>
          <a:xfrm>
            <a:off x="352926" y="218256"/>
            <a:ext cx="1165459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1800">
                <a:solidFill>
                  <a:schemeClr val="lt1"/>
                </a:solidFill>
                <a:latin typeface="Twentieth Century"/>
                <a:ea typeface="Twentieth Century"/>
                <a:cs typeface="Twentieth Century"/>
                <a:sym typeface="Twentieth Century"/>
              </a:rPr>
              <a:t>V. Esquema del proceso de construcción del proyecto por disciplinas.</a:t>
            </a:r>
            <a:endParaRPr sz="1800">
              <a:solidFill>
                <a:schemeClr val="lt1"/>
              </a:solidFill>
              <a:latin typeface="Twentieth Century"/>
              <a:ea typeface="Twentieth Century"/>
              <a:cs typeface="Twentieth Century"/>
              <a:sym typeface="Twentieth Century"/>
            </a:endParaRPr>
          </a:p>
        </p:txBody>
      </p:sp>
      <p:graphicFrame>
        <p:nvGraphicFramePr>
          <p:cNvPr id="283" name="Google Shape;283;p31"/>
          <p:cNvGraphicFramePr/>
          <p:nvPr/>
        </p:nvGraphicFramePr>
        <p:xfrm>
          <a:off x="247994" y="710061"/>
          <a:ext cx="3000000" cy="3000000"/>
        </p:xfrm>
        <a:graphic>
          <a:graphicData uri="http://schemas.openxmlformats.org/drawingml/2006/table">
            <a:tbl>
              <a:tblPr>
                <a:noFill/>
                <a:tableStyleId>{0943C526-7F3E-4A12-86E9-86EC3F5792A0}</a:tableStyleId>
              </a:tblPr>
              <a:tblGrid>
                <a:gridCol w="1811325"/>
                <a:gridCol w="2497700"/>
                <a:gridCol w="2449250"/>
                <a:gridCol w="2692850"/>
                <a:gridCol w="2203500"/>
              </a:tblGrid>
              <a:tr h="384000">
                <a:tc>
                  <a:txBody>
                    <a:bodyPr/>
                    <a:lstStyle/>
                    <a:p>
                      <a:pPr indent="0" lvl="0" marL="0" marR="0" rtl="0" algn="l">
                        <a:lnSpc>
                          <a:spcPct val="115000"/>
                        </a:lnSpc>
                        <a:spcBef>
                          <a:spcPts val="0"/>
                        </a:spcBef>
                        <a:spcAft>
                          <a:spcPts val="0"/>
                        </a:spcAft>
                        <a:buNone/>
                      </a:pPr>
                      <a:r>
                        <a:rPr lang="es-ES" sz="1400"/>
                        <a:t> </a:t>
                      </a:r>
                      <a:endParaRPr sz="1400">
                        <a:solidFill>
                          <a:srgbClr val="000000"/>
                        </a:solidFill>
                        <a:latin typeface="Calibri"/>
                        <a:ea typeface="Calibri"/>
                        <a:cs typeface="Calibri"/>
                        <a:sym typeface="Calibri"/>
                      </a:endParaRPr>
                    </a:p>
                  </a:txBody>
                  <a:tcPr marT="45775" marB="45775" marR="45775" marL="45775"/>
                </a:tc>
                <a:tc>
                  <a:txBody>
                    <a:bodyPr/>
                    <a:lstStyle/>
                    <a:p>
                      <a:pPr indent="0" lvl="0" marL="0" marR="0" rtl="0" algn="ctr">
                        <a:lnSpc>
                          <a:spcPct val="115000"/>
                        </a:lnSpc>
                        <a:spcBef>
                          <a:spcPts val="0"/>
                        </a:spcBef>
                        <a:spcAft>
                          <a:spcPts val="0"/>
                        </a:spcAft>
                        <a:buNone/>
                      </a:pPr>
                      <a:r>
                        <a:rPr lang="es-ES" sz="1400"/>
                        <a:t>Disciplina 1.</a:t>
                      </a:r>
                      <a:endParaRPr sz="1400">
                        <a:solidFill>
                          <a:srgbClr val="000000"/>
                        </a:solidFill>
                        <a:latin typeface="Calibri"/>
                        <a:ea typeface="Calibri"/>
                        <a:cs typeface="Calibri"/>
                        <a:sym typeface="Calibri"/>
                      </a:endParaRPr>
                    </a:p>
                  </a:txBody>
                  <a:tcPr marT="45775" marB="45775" marR="45775" marL="45775"/>
                </a:tc>
                <a:tc>
                  <a:txBody>
                    <a:bodyPr/>
                    <a:lstStyle/>
                    <a:p>
                      <a:pPr indent="0" lvl="0" marL="0" marR="0" rtl="0" algn="ctr">
                        <a:lnSpc>
                          <a:spcPct val="115000"/>
                        </a:lnSpc>
                        <a:spcBef>
                          <a:spcPts val="0"/>
                        </a:spcBef>
                        <a:spcAft>
                          <a:spcPts val="0"/>
                        </a:spcAft>
                        <a:buClr>
                          <a:schemeClr val="lt1"/>
                        </a:buClr>
                        <a:buSzPts val="1400"/>
                        <a:buFont typeface="Twentieth Century"/>
                        <a:buNone/>
                      </a:pPr>
                      <a:r>
                        <a:rPr lang="es-ES" sz="1400"/>
                        <a:t>Disciplina 2.</a:t>
                      </a:r>
                      <a:endParaRPr sz="1400">
                        <a:solidFill>
                          <a:srgbClr val="000000"/>
                        </a:solidFill>
                        <a:latin typeface="Calibri"/>
                        <a:ea typeface="Calibri"/>
                        <a:cs typeface="Calibri"/>
                        <a:sym typeface="Calibri"/>
                      </a:endParaRPr>
                    </a:p>
                    <a:p>
                      <a:pPr indent="0" lvl="0" marL="0" marR="0" rtl="0" algn="ctr">
                        <a:lnSpc>
                          <a:spcPct val="115000"/>
                        </a:lnSpc>
                        <a:spcBef>
                          <a:spcPts val="0"/>
                        </a:spcBef>
                        <a:spcAft>
                          <a:spcPts val="0"/>
                        </a:spcAft>
                        <a:buNone/>
                      </a:pPr>
                      <a:r>
                        <a:t/>
                      </a:r>
                      <a:endParaRPr sz="1400">
                        <a:solidFill>
                          <a:srgbClr val="000000"/>
                        </a:solidFill>
                        <a:latin typeface="Calibri"/>
                        <a:ea typeface="Calibri"/>
                        <a:cs typeface="Calibri"/>
                        <a:sym typeface="Calibri"/>
                      </a:endParaRPr>
                    </a:p>
                  </a:txBody>
                  <a:tcPr marT="45775" marB="45775" marR="45775" marL="45775"/>
                </a:tc>
                <a:tc>
                  <a:txBody>
                    <a:bodyPr/>
                    <a:lstStyle/>
                    <a:p>
                      <a:pPr indent="0" lvl="0" marL="0" marR="0" rtl="0" algn="ctr">
                        <a:lnSpc>
                          <a:spcPct val="115000"/>
                        </a:lnSpc>
                        <a:spcBef>
                          <a:spcPts val="0"/>
                        </a:spcBef>
                        <a:spcAft>
                          <a:spcPts val="0"/>
                        </a:spcAft>
                        <a:buClr>
                          <a:schemeClr val="lt1"/>
                        </a:buClr>
                        <a:buSzPts val="1400"/>
                        <a:buFont typeface="Twentieth Century"/>
                        <a:buNone/>
                      </a:pPr>
                      <a:r>
                        <a:rPr lang="es-ES" sz="1400"/>
                        <a:t>Disciplina 3.</a:t>
                      </a:r>
                      <a:endParaRPr sz="1400">
                        <a:solidFill>
                          <a:srgbClr val="000000"/>
                        </a:solidFill>
                        <a:latin typeface="Calibri"/>
                        <a:ea typeface="Calibri"/>
                        <a:cs typeface="Calibri"/>
                        <a:sym typeface="Calibri"/>
                      </a:endParaRPr>
                    </a:p>
                    <a:p>
                      <a:pPr indent="0" lvl="0" marL="0" marR="0" rtl="0" algn="ctr">
                        <a:lnSpc>
                          <a:spcPct val="115000"/>
                        </a:lnSpc>
                        <a:spcBef>
                          <a:spcPts val="0"/>
                        </a:spcBef>
                        <a:spcAft>
                          <a:spcPts val="0"/>
                        </a:spcAft>
                        <a:buNone/>
                      </a:pPr>
                      <a:r>
                        <a:t/>
                      </a:r>
                      <a:endParaRPr>
                        <a:latin typeface="Calibri"/>
                        <a:ea typeface="Calibri"/>
                        <a:cs typeface="Calibri"/>
                        <a:sym typeface="Calibri"/>
                      </a:endParaRPr>
                    </a:p>
                    <a:p>
                      <a:pPr indent="0" lvl="0" marL="0" marR="0" rtl="0" algn="l">
                        <a:lnSpc>
                          <a:spcPct val="115000"/>
                        </a:lnSpc>
                        <a:spcBef>
                          <a:spcPts val="0"/>
                        </a:spcBef>
                        <a:spcAft>
                          <a:spcPts val="0"/>
                        </a:spcAft>
                        <a:buNone/>
                      </a:pPr>
                      <a:r>
                        <a:rPr lang="es-ES">
                          <a:latin typeface="Calibri"/>
                          <a:ea typeface="Calibri"/>
                          <a:cs typeface="Calibri"/>
                          <a:sym typeface="Calibri"/>
                        </a:rPr>
                        <a:t> </a:t>
                      </a:r>
                      <a:endParaRPr sz="1400">
                        <a:solidFill>
                          <a:srgbClr val="000000"/>
                        </a:solidFill>
                        <a:latin typeface="Calibri"/>
                        <a:ea typeface="Calibri"/>
                        <a:cs typeface="Calibri"/>
                        <a:sym typeface="Calibri"/>
                      </a:endParaRPr>
                    </a:p>
                  </a:txBody>
                  <a:tcPr marT="45775" marB="45775" marR="45775" marL="45775"/>
                </a:tc>
                <a:tc>
                  <a:txBody>
                    <a:bodyPr/>
                    <a:lstStyle/>
                    <a:p>
                      <a:pPr indent="0" lvl="0" marL="0" marR="0" rtl="0" algn="ctr">
                        <a:lnSpc>
                          <a:spcPct val="115000"/>
                        </a:lnSpc>
                        <a:spcBef>
                          <a:spcPts val="0"/>
                        </a:spcBef>
                        <a:spcAft>
                          <a:spcPts val="0"/>
                        </a:spcAft>
                        <a:buClr>
                          <a:schemeClr val="lt1"/>
                        </a:buClr>
                        <a:buSzPts val="1400"/>
                        <a:buFont typeface="Twentieth Century"/>
                        <a:buNone/>
                      </a:pPr>
                      <a:r>
                        <a:rPr lang="es-ES" sz="1400"/>
                        <a:t>Disciplina 4.</a:t>
                      </a:r>
                      <a:endParaRPr sz="1400">
                        <a:solidFill>
                          <a:srgbClr val="000000"/>
                        </a:solidFill>
                        <a:latin typeface="Calibri"/>
                        <a:ea typeface="Calibri"/>
                        <a:cs typeface="Calibri"/>
                        <a:sym typeface="Calibri"/>
                      </a:endParaRPr>
                    </a:p>
                    <a:p>
                      <a:pPr indent="0" lvl="0" marL="0" marR="0" rtl="0" algn="ctr">
                        <a:lnSpc>
                          <a:spcPct val="115000"/>
                        </a:lnSpc>
                        <a:spcBef>
                          <a:spcPts val="0"/>
                        </a:spcBef>
                        <a:spcAft>
                          <a:spcPts val="0"/>
                        </a:spcAft>
                        <a:buNone/>
                      </a:pPr>
                      <a:r>
                        <a:t/>
                      </a:r>
                      <a:endParaRPr sz="1400">
                        <a:solidFill>
                          <a:srgbClr val="000000"/>
                        </a:solidFill>
                        <a:latin typeface="Calibri"/>
                        <a:ea typeface="Calibri"/>
                        <a:cs typeface="Calibri"/>
                        <a:sym typeface="Calibri"/>
                      </a:endParaRPr>
                    </a:p>
                  </a:txBody>
                  <a:tcPr marT="45775" marB="45775" marR="45775" marL="45775"/>
                </a:tc>
              </a:tr>
              <a:tr h="987600">
                <a:tc>
                  <a:txBody>
                    <a:bodyPr/>
                    <a:lstStyle/>
                    <a:p>
                      <a:pPr indent="-180340" lvl="0" marL="275590" marR="0" rtl="0" algn="l">
                        <a:lnSpc>
                          <a:spcPct val="115000"/>
                        </a:lnSpc>
                        <a:spcBef>
                          <a:spcPts val="0"/>
                        </a:spcBef>
                        <a:spcAft>
                          <a:spcPts val="0"/>
                        </a:spcAft>
                        <a:buNone/>
                      </a:pPr>
                      <a:r>
                        <a:rPr lang="es-ES" sz="1400"/>
                        <a:t>1.  Preguntar y cuestionar.</a:t>
                      </a:r>
                      <a:endParaRPr sz="1400"/>
                    </a:p>
                    <a:p>
                      <a:pPr indent="0" lvl="0" marL="0" marR="0" rtl="0" algn="l">
                        <a:lnSpc>
                          <a:spcPct val="115000"/>
                        </a:lnSpc>
                        <a:spcBef>
                          <a:spcPts val="0"/>
                        </a:spcBef>
                        <a:spcAft>
                          <a:spcPts val="0"/>
                        </a:spcAft>
                        <a:buNone/>
                      </a:pPr>
                      <a:r>
                        <a:rPr lang="es-ES" sz="1400"/>
                        <a:t>     Preguntas para dirigir  la Investigación Interdisciplinaria</a:t>
                      </a:r>
                      <a:endParaRPr sz="1400">
                        <a:solidFill>
                          <a:srgbClr val="000000"/>
                        </a:solidFill>
                        <a:latin typeface="Calibri"/>
                        <a:ea typeface="Calibri"/>
                        <a:cs typeface="Calibri"/>
                        <a:sym typeface="Calibri"/>
                      </a:endParaRPr>
                    </a:p>
                  </a:txBody>
                  <a:tcPr marT="45775" marB="45775" marR="45775" marL="45775"/>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¿Qué tienen en común las pandemias de siglos pasados con la que vivimos hoy?</a:t>
                      </a:r>
                      <a:endParaRPr>
                        <a:latin typeface="Calibri"/>
                        <a:ea typeface="Calibri"/>
                        <a:cs typeface="Calibri"/>
                        <a:sym typeface="Calibri"/>
                      </a:endParaRPr>
                    </a:p>
                    <a:p>
                      <a:pPr indent="0" lvl="0" marL="0" marR="0" rtl="0" algn="ctr">
                        <a:lnSpc>
                          <a:spcPct val="115000"/>
                        </a:lnSpc>
                        <a:spcBef>
                          <a:spcPts val="0"/>
                        </a:spcBef>
                        <a:spcAft>
                          <a:spcPts val="0"/>
                        </a:spcAft>
                        <a:buNone/>
                      </a:pPr>
                      <a:r>
                        <a:t/>
                      </a:r>
                      <a:endParaRPr>
                        <a:latin typeface="Calibri"/>
                        <a:ea typeface="Calibri"/>
                        <a:cs typeface="Calibri"/>
                        <a:sym typeface="Calibri"/>
                      </a:endParaRPr>
                    </a:p>
                  </a:txBody>
                  <a:tcPr marT="45775" marB="45775" marR="45775" marL="45775"/>
                </a:tc>
                <a:tc>
                  <a:txBody>
                    <a:bodyPr/>
                    <a:lstStyle/>
                    <a:p>
                      <a:pPr indent="0" lvl="0" marL="0" marR="0" rtl="0" algn="just">
                        <a:lnSpc>
                          <a:spcPct val="115000"/>
                        </a:lnSpc>
                        <a:spcBef>
                          <a:spcPts val="0"/>
                        </a:spcBef>
                        <a:spcAft>
                          <a:spcPts val="0"/>
                        </a:spcAft>
                        <a:buNone/>
                      </a:pPr>
                      <a:r>
                        <a:rPr lang="es-ES">
                          <a:latin typeface="Calibri"/>
                          <a:ea typeface="Calibri"/>
                          <a:cs typeface="Calibri"/>
                          <a:sym typeface="Calibri"/>
                        </a:rPr>
                        <a:t>¿Qué estrategias y modo de vida llevarían a cabo durante una pandemia?</a:t>
                      </a:r>
                      <a:endParaRPr>
                        <a:latin typeface="Calibri"/>
                        <a:ea typeface="Calibri"/>
                        <a:cs typeface="Calibri"/>
                        <a:sym typeface="Calibri"/>
                      </a:endParaRPr>
                    </a:p>
                    <a:p>
                      <a:pPr indent="0" lvl="0" marL="0" marR="0" rtl="0" algn="just">
                        <a:lnSpc>
                          <a:spcPct val="115000"/>
                        </a:lnSpc>
                        <a:spcBef>
                          <a:spcPts val="0"/>
                        </a:spcBef>
                        <a:spcAft>
                          <a:spcPts val="0"/>
                        </a:spcAft>
                        <a:buNone/>
                      </a:pPr>
                      <a:r>
                        <a:rPr lang="es-ES">
                          <a:latin typeface="Calibri"/>
                          <a:ea typeface="Calibri"/>
                          <a:cs typeface="Calibri"/>
                          <a:sym typeface="Calibri"/>
                        </a:rPr>
                        <a:t>¿Podrían adaptarse a las condiciones de vida en una sociedad donde no hay luz eléctrica o servicios como hoy los conocemos?</a:t>
                      </a:r>
                      <a:endParaRPr>
                        <a:latin typeface="Calibri"/>
                        <a:ea typeface="Calibri"/>
                        <a:cs typeface="Calibri"/>
                        <a:sym typeface="Calibri"/>
                      </a:endParaRPr>
                    </a:p>
                  </a:txBody>
                  <a:tcPr marT="45775" marB="45775" marR="45775" marL="45775"/>
                </a:tc>
                <a:tc>
                  <a:txBody>
                    <a:bodyPr/>
                    <a:lstStyle/>
                    <a:p>
                      <a:pPr indent="0" lvl="0" marL="0" rtl="0" algn="just">
                        <a:lnSpc>
                          <a:spcPct val="115000"/>
                        </a:lnSpc>
                        <a:spcBef>
                          <a:spcPts val="0"/>
                        </a:spcBef>
                        <a:spcAft>
                          <a:spcPts val="0"/>
                        </a:spcAft>
                        <a:buClr>
                          <a:schemeClr val="dk1"/>
                        </a:buClr>
                        <a:buFont typeface="Arial"/>
                        <a:buNone/>
                      </a:pPr>
                      <a:r>
                        <a:rPr lang="es-ES">
                          <a:solidFill>
                            <a:schemeClr val="dk1"/>
                          </a:solidFill>
                          <a:latin typeface="Calibri"/>
                          <a:ea typeface="Calibri"/>
                          <a:cs typeface="Calibri"/>
                          <a:sym typeface="Calibri"/>
                        </a:rPr>
                        <a:t>¿</a:t>
                      </a:r>
                      <a:r>
                        <a:rPr lang="es-ES">
                          <a:solidFill>
                            <a:schemeClr val="dk1"/>
                          </a:solidFill>
                          <a:latin typeface="Calibri"/>
                          <a:ea typeface="Calibri"/>
                          <a:cs typeface="Calibri"/>
                          <a:sym typeface="Calibri"/>
                        </a:rPr>
                        <a:t>Cómo se manifestaron las pandemias en otras épocas?</a:t>
                      </a:r>
                      <a:endParaRPr>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Font typeface="Arial"/>
                        <a:buNone/>
                      </a:pPr>
                      <a:r>
                        <a:rPr lang="es-ES">
                          <a:solidFill>
                            <a:schemeClr val="dk1"/>
                          </a:solidFill>
                          <a:latin typeface="Calibri"/>
                          <a:ea typeface="Calibri"/>
                          <a:cs typeface="Calibri"/>
                          <a:sym typeface="Calibri"/>
                        </a:rPr>
                        <a:t>¿Cuál fue la distribución y mortalidad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Font typeface="Arial"/>
                        <a:buNone/>
                      </a:pPr>
                      <a:r>
                        <a:t/>
                      </a:r>
                      <a:endParaRPr>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t/>
                      </a:r>
                      <a:endParaRPr>
                        <a:latin typeface="Calibri"/>
                        <a:ea typeface="Calibri"/>
                        <a:cs typeface="Calibri"/>
                        <a:sym typeface="Calibri"/>
                      </a:endParaRPr>
                    </a:p>
                  </a:txBody>
                  <a:tcPr marT="45775" marB="45775" marR="45775" marL="45775"/>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¿cuáles son los puntos de ruptura y continuidad en el tratamientos de las epidemis as que han azotado a México?</a:t>
                      </a:r>
                      <a:endParaRPr sz="1400">
                        <a:solidFill>
                          <a:srgbClr val="000000"/>
                        </a:solidFill>
                        <a:latin typeface="Calibri"/>
                        <a:ea typeface="Calibri"/>
                        <a:cs typeface="Calibri"/>
                        <a:sym typeface="Calibri"/>
                      </a:endParaRPr>
                    </a:p>
                  </a:txBody>
                  <a:tcPr marT="45775" marB="45775" marR="45775" marL="45775"/>
                </a:tc>
              </a:tr>
              <a:tr h="1773000">
                <a:tc>
                  <a:txBody>
                    <a:bodyPr/>
                    <a:lstStyle/>
                    <a:p>
                      <a:pPr indent="-180340" lvl="0" marL="275590" marR="0" rtl="0" algn="l">
                        <a:lnSpc>
                          <a:spcPct val="115000"/>
                        </a:lnSpc>
                        <a:spcBef>
                          <a:spcPts val="0"/>
                        </a:spcBef>
                        <a:spcAft>
                          <a:spcPts val="0"/>
                        </a:spcAft>
                        <a:buNone/>
                      </a:pPr>
                      <a:r>
                        <a:rPr lang="es-ES" sz="1400"/>
                        <a:t>2. Despertar el interés (detonar).</a:t>
                      </a:r>
                      <a:endParaRPr sz="1400"/>
                    </a:p>
                    <a:p>
                      <a:pPr indent="-180339" lvl="0" marL="270510" marR="0" rtl="0" algn="l">
                        <a:lnSpc>
                          <a:spcPct val="115000"/>
                        </a:lnSpc>
                        <a:spcBef>
                          <a:spcPts val="0"/>
                        </a:spcBef>
                        <a:spcAft>
                          <a:spcPts val="0"/>
                        </a:spcAft>
                        <a:buNone/>
                      </a:pPr>
                      <a:r>
                        <a:rPr lang="es-ES" sz="1400"/>
                        <a:t>    Estrategias para involucrar a los estudiantes con la problemática planteada, en el salón de clase</a:t>
                      </a:r>
                      <a:endParaRPr sz="1400"/>
                    </a:p>
                    <a:p>
                      <a:pPr indent="-180340" lvl="0" marL="275590" marR="0" rtl="0" algn="l">
                        <a:lnSpc>
                          <a:spcPct val="115000"/>
                        </a:lnSpc>
                        <a:spcBef>
                          <a:spcPts val="0"/>
                        </a:spcBef>
                        <a:spcAft>
                          <a:spcPts val="0"/>
                        </a:spcAft>
                        <a:buNone/>
                      </a:pPr>
                      <a:r>
                        <a:rPr lang="es-ES" sz="1400"/>
                        <a:t> </a:t>
                      </a:r>
                      <a:endParaRPr sz="1400">
                        <a:solidFill>
                          <a:srgbClr val="000000"/>
                        </a:solidFill>
                        <a:latin typeface="Calibri"/>
                        <a:ea typeface="Calibri"/>
                        <a:cs typeface="Calibri"/>
                        <a:sym typeface="Calibri"/>
                      </a:endParaRPr>
                    </a:p>
                  </a:txBody>
                  <a:tcPr marT="45775" marB="45775" marR="45775" marL="45775"/>
                </a:tc>
                <a:tc>
                  <a:txBody>
                    <a:bodyPr/>
                    <a:lstStyle/>
                    <a:p>
                      <a:pPr indent="0" lvl="0" marL="0" marR="0" rtl="0" algn="ctr">
                        <a:lnSpc>
                          <a:spcPct val="115000"/>
                        </a:lnSpc>
                        <a:spcBef>
                          <a:spcPts val="0"/>
                        </a:spcBef>
                        <a:spcAft>
                          <a:spcPts val="0"/>
                        </a:spcAft>
                        <a:buNone/>
                      </a:pPr>
                      <a:r>
                        <a:rPr lang="es-ES">
                          <a:latin typeface="Calibri"/>
                          <a:ea typeface="Calibri"/>
                          <a:cs typeface="Calibri"/>
                          <a:sym typeface="Calibri"/>
                        </a:rPr>
                        <a:t>Se les mostraron videos sobre la “Peste bubónica y sus consecuencias” y después se comparó, lo anterior, con noticias actuales. Vía meet se realizó la máscara base, para que ell@s presenciarán cómo se hacía la manualidad.</a:t>
                      </a:r>
                      <a:endParaRPr>
                        <a:latin typeface="Calibri"/>
                        <a:ea typeface="Calibri"/>
                        <a:cs typeface="Calibri"/>
                        <a:sym typeface="Calibri"/>
                      </a:endParaRPr>
                    </a:p>
                    <a:p>
                      <a:pPr indent="0" lvl="0" marL="0" marR="0" rtl="0" algn="l">
                        <a:lnSpc>
                          <a:spcPct val="115000"/>
                        </a:lnSpc>
                        <a:spcBef>
                          <a:spcPts val="0"/>
                        </a:spcBef>
                        <a:spcAft>
                          <a:spcPts val="0"/>
                        </a:spcAft>
                        <a:buNone/>
                      </a:pPr>
                      <a:r>
                        <a:t/>
                      </a:r>
                      <a:endParaRPr>
                        <a:latin typeface="Calibri"/>
                        <a:ea typeface="Calibri"/>
                        <a:cs typeface="Calibri"/>
                        <a:sym typeface="Calibri"/>
                      </a:endParaRPr>
                    </a:p>
                  </a:txBody>
                  <a:tcPr marT="45775" marB="45775" marR="45775" marL="45775"/>
                </a:tc>
                <a:tc>
                  <a:txBody>
                    <a:bodyPr/>
                    <a:lstStyle/>
                    <a:p>
                      <a:pPr indent="0" lvl="0" marL="0" marR="0" rtl="0" algn="just">
                        <a:lnSpc>
                          <a:spcPct val="115000"/>
                        </a:lnSpc>
                        <a:spcBef>
                          <a:spcPts val="0"/>
                        </a:spcBef>
                        <a:spcAft>
                          <a:spcPts val="0"/>
                        </a:spcAft>
                        <a:buNone/>
                      </a:pPr>
                      <a:r>
                        <a:rPr lang="es-ES">
                          <a:latin typeface="Calibri"/>
                          <a:ea typeface="Calibri"/>
                          <a:cs typeface="Calibri"/>
                          <a:sym typeface="Calibri"/>
                        </a:rPr>
                        <a:t>Se leyeron de manera grupal diversos relatos de </a:t>
                      </a:r>
                      <a:r>
                        <a:rPr i="1" lang="es-ES">
                          <a:latin typeface="Calibri"/>
                          <a:ea typeface="Calibri"/>
                          <a:cs typeface="Calibri"/>
                          <a:sym typeface="Calibri"/>
                        </a:rPr>
                        <a:t>El Decamerón </a:t>
                      </a:r>
                      <a:r>
                        <a:rPr lang="es-ES">
                          <a:latin typeface="Calibri"/>
                          <a:ea typeface="Calibri"/>
                          <a:cs typeface="Calibri"/>
                          <a:sym typeface="Calibri"/>
                        </a:rPr>
                        <a:t>para su discusión posterior. También se contextualizó a los alumnos a través de una serie de videos sobre la Edad Media y la Peste Bubónica y la reflexión grupal.</a:t>
                      </a:r>
                      <a:endParaRPr sz="1400">
                        <a:solidFill>
                          <a:srgbClr val="000000"/>
                        </a:solidFill>
                        <a:latin typeface="Calibri"/>
                        <a:ea typeface="Calibri"/>
                        <a:cs typeface="Calibri"/>
                        <a:sym typeface="Calibri"/>
                      </a:endParaRPr>
                    </a:p>
                  </a:txBody>
                  <a:tcPr marT="45775" marB="45775" marR="45775" marL="45775"/>
                </a:tc>
                <a:tc>
                  <a:txBody>
                    <a:bodyPr/>
                    <a:lstStyle/>
                    <a:p>
                      <a:pPr indent="0" lvl="0" marL="0" marR="0" rtl="0" algn="just">
                        <a:lnSpc>
                          <a:spcPct val="115000"/>
                        </a:lnSpc>
                        <a:spcBef>
                          <a:spcPts val="0"/>
                        </a:spcBef>
                        <a:spcAft>
                          <a:spcPts val="0"/>
                        </a:spcAft>
                        <a:buNone/>
                      </a:pPr>
                      <a:r>
                        <a:rPr lang="es-ES">
                          <a:latin typeface="Calibri"/>
                          <a:ea typeface="Calibri"/>
                          <a:cs typeface="Calibri"/>
                          <a:sym typeface="Calibri"/>
                        </a:rPr>
                        <a:t>Se tomó como ejemplo el COVID 19 tanto su impacto biopsicosocial.</a:t>
                      </a:r>
                      <a:endParaRPr>
                        <a:latin typeface="Calibri"/>
                        <a:ea typeface="Calibri"/>
                        <a:cs typeface="Calibri"/>
                        <a:sym typeface="Calibri"/>
                      </a:endParaRPr>
                    </a:p>
                    <a:p>
                      <a:pPr indent="0" lvl="0" marL="0" marR="0" rtl="0" algn="just">
                        <a:lnSpc>
                          <a:spcPct val="115000"/>
                        </a:lnSpc>
                        <a:spcBef>
                          <a:spcPts val="0"/>
                        </a:spcBef>
                        <a:spcAft>
                          <a:spcPts val="0"/>
                        </a:spcAft>
                        <a:buNone/>
                      </a:pPr>
                      <a:r>
                        <a:rPr lang="es-ES">
                          <a:latin typeface="Calibri"/>
                          <a:ea typeface="Calibri"/>
                          <a:cs typeface="Calibri"/>
                          <a:sym typeface="Calibri"/>
                        </a:rPr>
                        <a:t>Se integraron equipos de trabajo y a cada uno se le asignó una tarea específica que iba de la recopilación de la información hasta la elaboración  y edición del video.</a:t>
                      </a:r>
                      <a:endParaRPr>
                        <a:latin typeface="Calibri"/>
                        <a:ea typeface="Calibri"/>
                        <a:cs typeface="Calibri"/>
                        <a:sym typeface="Calibri"/>
                      </a:endParaRPr>
                    </a:p>
                  </a:txBody>
                  <a:tcPr marT="45775" marB="45775" marR="45775" marL="45775"/>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Se mostraron las acciones gubernamentales y los espacios que sirvieron para tratar las distintas epidemias qur tuvieron lugar en el país.</a:t>
                      </a:r>
                      <a:endParaRPr sz="1400">
                        <a:solidFill>
                          <a:srgbClr val="000000"/>
                        </a:solidFill>
                        <a:latin typeface="Calibri"/>
                        <a:ea typeface="Calibri"/>
                        <a:cs typeface="Calibri"/>
                        <a:sym typeface="Calibri"/>
                      </a:endParaRPr>
                    </a:p>
                  </a:txBody>
                  <a:tcPr marT="45775" marB="45775" marR="45775" marL="45775"/>
                </a:tc>
              </a:tr>
              <a:tr h="1541500">
                <a:tc>
                  <a:txBody>
                    <a:bodyPr/>
                    <a:lstStyle/>
                    <a:p>
                      <a:pPr indent="-180340" lvl="0" marL="275590" marR="0" rtl="0" algn="l">
                        <a:lnSpc>
                          <a:spcPct val="115000"/>
                        </a:lnSpc>
                        <a:spcBef>
                          <a:spcPts val="0"/>
                        </a:spcBef>
                        <a:spcAft>
                          <a:spcPts val="0"/>
                        </a:spcAft>
                        <a:buNone/>
                      </a:pPr>
                      <a:r>
                        <a:rPr lang="es-ES" sz="1400"/>
                        <a:t>3. Recopilar información a través de la investigación.</a:t>
                      </a:r>
                      <a:endParaRPr sz="1400"/>
                    </a:p>
                    <a:p>
                      <a:pPr indent="-175259" lvl="0" marL="270510" marR="0" rtl="0" algn="l">
                        <a:lnSpc>
                          <a:spcPct val="115000"/>
                        </a:lnSpc>
                        <a:spcBef>
                          <a:spcPts val="0"/>
                        </a:spcBef>
                        <a:spcAft>
                          <a:spcPts val="0"/>
                        </a:spcAft>
                        <a:buNone/>
                      </a:pPr>
                      <a:r>
                        <a:rPr lang="es-ES" sz="1400"/>
                        <a:t>    Propuestas a investigar y sus fuentes. </a:t>
                      </a:r>
                      <a:endParaRPr sz="1400">
                        <a:solidFill>
                          <a:srgbClr val="000000"/>
                        </a:solidFill>
                        <a:latin typeface="Calibri"/>
                        <a:ea typeface="Calibri"/>
                        <a:cs typeface="Calibri"/>
                        <a:sym typeface="Calibri"/>
                      </a:endParaRPr>
                    </a:p>
                  </a:txBody>
                  <a:tcPr marT="45775" marB="45775" marR="45775" marL="45775"/>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Se  tomaron fotos del avance de la máscara, en sus diferentes fases y se subió  a plataforma. </a:t>
                      </a:r>
                      <a:endParaRPr>
                        <a:latin typeface="Calibri"/>
                        <a:ea typeface="Calibri"/>
                        <a:cs typeface="Calibri"/>
                        <a:sym typeface="Calibri"/>
                      </a:endParaRPr>
                    </a:p>
                    <a:p>
                      <a:pPr indent="0" lvl="0" marL="0" marR="0" rtl="0" algn="l">
                        <a:lnSpc>
                          <a:spcPct val="115000"/>
                        </a:lnSpc>
                        <a:spcBef>
                          <a:spcPts val="0"/>
                        </a:spcBef>
                        <a:spcAft>
                          <a:spcPts val="0"/>
                        </a:spcAft>
                        <a:buNone/>
                      </a:pPr>
                      <a:r>
                        <a:rPr lang="es-ES">
                          <a:latin typeface="Calibri"/>
                          <a:ea typeface="Calibri"/>
                          <a:cs typeface="Calibri"/>
                          <a:sym typeface="Calibri"/>
                        </a:rPr>
                        <a:t>Bibliografía consultada en sitios académicos como: Google académico, Escopus, Biblioteca Central UNAM y VidiUAMI. </a:t>
                      </a:r>
                      <a:endParaRPr>
                        <a:latin typeface="Calibri"/>
                        <a:ea typeface="Calibri"/>
                        <a:cs typeface="Calibri"/>
                        <a:sym typeface="Calibri"/>
                      </a:endParaRPr>
                    </a:p>
                    <a:p>
                      <a:pPr indent="0" lvl="0" marL="0" marR="0" rtl="0" algn="l">
                        <a:lnSpc>
                          <a:spcPct val="115000"/>
                        </a:lnSpc>
                        <a:spcBef>
                          <a:spcPts val="0"/>
                        </a:spcBef>
                        <a:spcAft>
                          <a:spcPts val="0"/>
                        </a:spcAft>
                        <a:buNone/>
                      </a:pPr>
                      <a:r>
                        <a:rPr lang="es-ES">
                          <a:latin typeface="Calibri"/>
                          <a:ea typeface="Calibri"/>
                          <a:cs typeface="Calibri"/>
                          <a:sym typeface="Calibri"/>
                        </a:rPr>
                        <a:t>Se les proporcionaron tutoriales para realizar la máscara colgados en Youtube y también se dio asesoría personalizada a quien lo solicitó. </a:t>
                      </a:r>
                      <a:endParaRPr>
                        <a:latin typeface="Calibri"/>
                        <a:ea typeface="Calibri"/>
                        <a:cs typeface="Calibri"/>
                        <a:sym typeface="Calibri"/>
                      </a:endParaRPr>
                    </a:p>
                  </a:txBody>
                  <a:tcPr marT="45775" marB="45775" marR="45775" marL="45775"/>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Recopilación de textos medievales y videos sobre la Peste Bubónica.</a:t>
                      </a:r>
                      <a:endParaRPr sz="1400">
                        <a:solidFill>
                          <a:srgbClr val="000000"/>
                        </a:solidFill>
                        <a:latin typeface="Calibri"/>
                        <a:ea typeface="Calibri"/>
                        <a:cs typeface="Calibri"/>
                        <a:sym typeface="Calibri"/>
                      </a:endParaRPr>
                    </a:p>
                  </a:txBody>
                  <a:tcPr marT="45775" marB="45775" marR="45775" marL="45775"/>
                </a:tc>
                <a:tc>
                  <a:txBody>
                    <a:bodyPr/>
                    <a:lstStyle/>
                    <a:p>
                      <a:pPr indent="0" lvl="0" marL="0" marR="0" rtl="0" algn="just">
                        <a:lnSpc>
                          <a:spcPct val="115000"/>
                        </a:lnSpc>
                        <a:spcBef>
                          <a:spcPts val="0"/>
                        </a:spcBef>
                        <a:spcAft>
                          <a:spcPts val="0"/>
                        </a:spcAft>
                        <a:buNone/>
                      </a:pPr>
                      <a:r>
                        <a:rPr lang="es-ES">
                          <a:latin typeface="Calibri"/>
                          <a:ea typeface="Calibri"/>
                          <a:cs typeface="Calibri"/>
                          <a:sym typeface="Calibri"/>
                        </a:rPr>
                        <a:t>En fuentes de Investigación Primaria como páginas de la OMS, UNAM y algunos PDF. Bibliografía básica de la materia y elaboración del cuadro de la Historia Natural de la Enfermedad.</a:t>
                      </a:r>
                      <a:endParaRPr sz="1400">
                        <a:solidFill>
                          <a:srgbClr val="000000"/>
                        </a:solidFill>
                        <a:latin typeface="Calibri"/>
                        <a:ea typeface="Calibri"/>
                        <a:cs typeface="Calibri"/>
                        <a:sym typeface="Calibri"/>
                      </a:endParaRPr>
                    </a:p>
                  </a:txBody>
                  <a:tcPr marT="45775" marB="45775" marR="45775" marL="45775"/>
                </a:tc>
                <a:tc>
                  <a:txBody>
                    <a:bodyPr/>
                    <a:lstStyle/>
                    <a:p>
                      <a:pPr indent="0" lvl="0" marL="0" marR="0" rtl="0" algn="just">
                        <a:lnSpc>
                          <a:spcPct val="115000"/>
                        </a:lnSpc>
                        <a:spcBef>
                          <a:spcPts val="0"/>
                        </a:spcBef>
                        <a:spcAft>
                          <a:spcPts val="0"/>
                        </a:spcAft>
                        <a:buNone/>
                      </a:pPr>
                      <a:r>
                        <a:rPr lang="es-ES">
                          <a:latin typeface="Calibri"/>
                          <a:ea typeface="Calibri"/>
                          <a:cs typeface="Calibri"/>
                          <a:sym typeface="Calibri"/>
                        </a:rPr>
                        <a:t>Documentos como las división de cuarteles y creación de lazaretos del AGN.</a:t>
                      </a:r>
                      <a:endParaRPr sz="1400">
                        <a:solidFill>
                          <a:srgbClr val="000000"/>
                        </a:solidFill>
                        <a:latin typeface="Calibri"/>
                        <a:ea typeface="Calibri"/>
                        <a:cs typeface="Calibri"/>
                        <a:sym typeface="Calibri"/>
                      </a:endParaRPr>
                    </a:p>
                  </a:txBody>
                  <a:tcPr marT="45775" marB="45775" marR="45775" marL="45775"/>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87" name="Shape 287"/>
        <p:cNvGrpSpPr/>
        <p:nvPr/>
      </p:nvGrpSpPr>
      <p:grpSpPr>
        <a:xfrm>
          <a:off x="0" y="0"/>
          <a:ext cx="0" cy="0"/>
          <a:chOff x="0" y="0"/>
          <a:chExt cx="0" cy="0"/>
        </a:xfrm>
      </p:grpSpPr>
      <p:graphicFrame>
        <p:nvGraphicFramePr>
          <p:cNvPr id="288" name="Google Shape;288;p32"/>
          <p:cNvGraphicFramePr/>
          <p:nvPr/>
        </p:nvGraphicFramePr>
        <p:xfrm>
          <a:off x="64957" y="46208"/>
          <a:ext cx="3000000" cy="3000000"/>
        </p:xfrm>
        <a:graphic>
          <a:graphicData uri="http://schemas.openxmlformats.org/drawingml/2006/table">
            <a:tbl>
              <a:tblPr>
                <a:noFill/>
                <a:tableStyleId>{0943C526-7F3E-4A12-86E9-86EC3F5792A0}</a:tableStyleId>
              </a:tblPr>
              <a:tblGrid>
                <a:gridCol w="1937900"/>
                <a:gridCol w="2788275"/>
                <a:gridCol w="2684050"/>
                <a:gridCol w="2565100"/>
                <a:gridCol w="2216700"/>
              </a:tblGrid>
              <a:tr h="3221575">
                <a:tc>
                  <a:txBody>
                    <a:bodyPr/>
                    <a:lstStyle/>
                    <a:p>
                      <a:pPr indent="-180340" lvl="0" marL="275590" marR="0" rtl="0" algn="l">
                        <a:lnSpc>
                          <a:spcPct val="115000"/>
                        </a:lnSpc>
                        <a:spcBef>
                          <a:spcPts val="0"/>
                        </a:spcBef>
                        <a:spcAft>
                          <a:spcPts val="0"/>
                        </a:spcAft>
                        <a:buNone/>
                      </a:pPr>
                      <a:r>
                        <a:rPr lang="es-ES" sz="1400"/>
                        <a:t>4. Organizar la información.</a:t>
                      </a:r>
                      <a:endParaRPr sz="1400"/>
                    </a:p>
                    <a:p>
                      <a:pPr indent="-180340" lvl="0" marL="275590" marR="0" rtl="0" algn="l">
                        <a:lnSpc>
                          <a:spcPct val="115000"/>
                        </a:lnSpc>
                        <a:spcBef>
                          <a:spcPts val="0"/>
                        </a:spcBef>
                        <a:spcAft>
                          <a:spcPts val="0"/>
                        </a:spcAft>
                        <a:buNone/>
                      </a:pPr>
                      <a:r>
                        <a:rPr lang="es-ES" sz="1400"/>
                        <a:t>    Implica:</a:t>
                      </a:r>
                      <a:endParaRPr sz="1400"/>
                    </a:p>
                    <a:p>
                      <a:pPr indent="-180340" lvl="0" marL="275590" marR="0" rtl="0" algn="l">
                        <a:lnSpc>
                          <a:spcPct val="115000"/>
                        </a:lnSpc>
                        <a:spcBef>
                          <a:spcPts val="0"/>
                        </a:spcBef>
                        <a:spcAft>
                          <a:spcPts val="0"/>
                        </a:spcAft>
                        <a:buNone/>
                      </a:pPr>
                      <a:r>
                        <a:rPr lang="es-ES" sz="1400"/>
                        <a:t>    clasificación de datos obtenidos,</a:t>
                      </a:r>
                      <a:endParaRPr sz="1400"/>
                    </a:p>
                    <a:p>
                      <a:pPr indent="-180340" lvl="0" marL="275590" marR="0" rtl="0" algn="l">
                        <a:lnSpc>
                          <a:spcPct val="115000"/>
                        </a:lnSpc>
                        <a:spcBef>
                          <a:spcPts val="0"/>
                        </a:spcBef>
                        <a:spcAft>
                          <a:spcPts val="0"/>
                        </a:spcAft>
                        <a:buNone/>
                      </a:pPr>
                      <a:r>
                        <a:rPr lang="es-ES" sz="1400"/>
                        <a:t>    análisis de los datos obtenidos,            registro de la información.</a:t>
                      </a:r>
                      <a:endParaRPr sz="1400"/>
                    </a:p>
                    <a:p>
                      <a:pPr indent="-180340" lvl="0" marL="275590" marR="0" rtl="0" algn="l">
                        <a:lnSpc>
                          <a:spcPct val="115000"/>
                        </a:lnSpc>
                        <a:spcBef>
                          <a:spcPts val="0"/>
                        </a:spcBef>
                        <a:spcAft>
                          <a:spcPts val="0"/>
                        </a:spcAft>
                        <a:buNone/>
                      </a:pPr>
                      <a:r>
                        <a:rPr lang="es-ES" sz="1400"/>
                        <a:t>    conclusiones por disciplina,</a:t>
                      </a:r>
                      <a:endParaRPr sz="1400"/>
                    </a:p>
                    <a:p>
                      <a:pPr indent="-180340" lvl="0" marL="275590" marR="0" rtl="0" algn="l">
                        <a:lnSpc>
                          <a:spcPct val="115000"/>
                        </a:lnSpc>
                        <a:spcBef>
                          <a:spcPts val="0"/>
                        </a:spcBef>
                        <a:spcAft>
                          <a:spcPts val="0"/>
                        </a:spcAft>
                        <a:buNone/>
                      </a:pPr>
                      <a:r>
                        <a:rPr lang="es-ES" sz="1400"/>
                        <a:t>    conclusiones conjuntas</a:t>
                      </a:r>
                      <a:endParaRPr sz="1400">
                        <a:solidFill>
                          <a:srgbClr val="000000"/>
                        </a:solidFill>
                        <a:latin typeface="Calibri"/>
                        <a:ea typeface="Calibri"/>
                        <a:cs typeface="Calibri"/>
                        <a:sym typeface="Calibri"/>
                      </a:endParaRPr>
                    </a:p>
                  </a:txBody>
                  <a:tcPr marT="31925" marB="31925" marR="31925" marL="31925"/>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Se organizará la información  de acuerdo a las fuentes que se consulten. Se hará una </a:t>
                      </a:r>
                      <a:r>
                        <a:rPr lang="es-ES">
                          <a:latin typeface="Calibri"/>
                          <a:ea typeface="Calibri"/>
                          <a:cs typeface="Calibri"/>
                          <a:sym typeface="Calibri"/>
                        </a:rPr>
                        <a:t>apreciación de las máscaras y de las fichas que las acompañan y así integrar los resultados con las otras disciplinas.</a:t>
                      </a:r>
                      <a:r>
                        <a:rPr lang="es-ES">
                          <a:latin typeface="Calibri"/>
                          <a:ea typeface="Calibri"/>
                          <a:cs typeface="Calibri"/>
                          <a:sym typeface="Calibri"/>
                        </a:rPr>
                        <a:t> </a:t>
                      </a:r>
                      <a:endParaRPr sz="1400">
                        <a:solidFill>
                          <a:srgbClr val="000000"/>
                        </a:solidFill>
                        <a:latin typeface="Calibri"/>
                        <a:ea typeface="Calibri"/>
                        <a:cs typeface="Calibri"/>
                        <a:sym typeface="Calibri"/>
                      </a:endParaRPr>
                    </a:p>
                  </a:txBody>
                  <a:tcPr marT="31925" marB="31925" marR="31925" marL="31925"/>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La información se clasificará de acuerdo a la calidad de los relatos y la información que ofrezcan. </a:t>
                      </a:r>
                      <a:endParaRPr>
                        <a:latin typeface="Calibri"/>
                        <a:ea typeface="Calibri"/>
                        <a:cs typeface="Calibri"/>
                        <a:sym typeface="Calibri"/>
                      </a:endParaRPr>
                    </a:p>
                    <a:p>
                      <a:pPr indent="0" lvl="0" marL="0" marR="0" rtl="0" algn="l">
                        <a:lnSpc>
                          <a:spcPct val="115000"/>
                        </a:lnSpc>
                        <a:spcBef>
                          <a:spcPts val="0"/>
                        </a:spcBef>
                        <a:spcAft>
                          <a:spcPts val="0"/>
                        </a:spcAft>
                        <a:buNone/>
                      </a:pPr>
                      <a:r>
                        <a:rPr lang="es-ES">
                          <a:latin typeface="Calibri"/>
                          <a:ea typeface="Calibri"/>
                          <a:cs typeface="Calibri"/>
                          <a:sym typeface="Calibri"/>
                        </a:rPr>
                        <a:t>Las conclusiones deberán atender a una evaluación interdisciplinaria que contemple el total de las asignaturas que integran el proyecto.</a:t>
                      </a:r>
                      <a:endParaRPr>
                        <a:latin typeface="Calibri"/>
                        <a:ea typeface="Calibri"/>
                        <a:cs typeface="Calibri"/>
                        <a:sym typeface="Calibri"/>
                      </a:endParaRPr>
                    </a:p>
                    <a:p>
                      <a:pPr indent="0" lvl="0" marL="0" marR="0" rtl="0" algn="l">
                        <a:lnSpc>
                          <a:spcPct val="115000"/>
                        </a:lnSpc>
                        <a:spcBef>
                          <a:spcPts val="0"/>
                        </a:spcBef>
                        <a:spcAft>
                          <a:spcPts val="0"/>
                        </a:spcAft>
                        <a:buNone/>
                      </a:pPr>
                      <a:r>
                        <a:t/>
                      </a:r>
                      <a:endParaRPr>
                        <a:latin typeface="Calibri"/>
                        <a:ea typeface="Calibri"/>
                        <a:cs typeface="Calibri"/>
                        <a:sym typeface="Calibri"/>
                      </a:endParaRPr>
                    </a:p>
                    <a:p>
                      <a:pPr indent="0" lvl="0" marL="0" marR="0" rtl="0" algn="l">
                        <a:lnSpc>
                          <a:spcPct val="115000"/>
                        </a:lnSpc>
                        <a:spcBef>
                          <a:spcPts val="0"/>
                        </a:spcBef>
                        <a:spcAft>
                          <a:spcPts val="0"/>
                        </a:spcAft>
                        <a:buNone/>
                      </a:pPr>
                      <a:r>
                        <a:t/>
                      </a:r>
                      <a:endParaRPr>
                        <a:latin typeface="Calibri"/>
                        <a:ea typeface="Calibri"/>
                        <a:cs typeface="Calibri"/>
                        <a:sym typeface="Calibri"/>
                      </a:endParaRPr>
                    </a:p>
                    <a:p>
                      <a:pPr indent="0" lvl="0" marL="0" marR="0" rtl="0" algn="l">
                        <a:lnSpc>
                          <a:spcPct val="115000"/>
                        </a:lnSpc>
                        <a:spcBef>
                          <a:spcPts val="0"/>
                        </a:spcBef>
                        <a:spcAft>
                          <a:spcPts val="0"/>
                        </a:spcAft>
                        <a:buNone/>
                      </a:pPr>
                      <a:r>
                        <a:t/>
                      </a:r>
                      <a:endParaRPr>
                        <a:latin typeface="Calibri"/>
                        <a:ea typeface="Calibri"/>
                        <a:cs typeface="Calibri"/>
                        <a:sym typeface="Calibri"/>
                      </a:endParaRPr>
                    </a:p>
                    <a:p>
                      <a:pPr indent="0" lvl="0" marL="0" marR="0" rtl="0" algn="l">
                        <a:lnSpc>
                          <a:spcPct val="115000"/>
                        </a:lnSpc>
                        <a:spcBef>
                          <a:spcPts val="0"/>
                        </a:spcBef>
                        <a:spcAft>
                          <a:spcPts val="0"/>
                        </a:spcAft>
                        <a:buNone/>
                      </a:pPr>
                      <a:r>
                        <a:t/>
                      </a:r>
                      <a:endParaRPr>
                        <a:latin typeface="Calibri"/>
                        <a:ea typeface="Calibri"/>
                        <a:cs typeface="Calibri"/>
                        <a:sym typeface="Calibri"/>
                      </a:endParaRPr>
                    </a:p>
                    <a:p>
                      <a:pPr indent="0" lvl="0" marL="0" marR="0" rtl="0" algn="l">
                        <a:lnSpc>
                          <a:spcPct val="115000"/>
                        </a:lnSpc>
                        <a:spcBef>
                          <a:spcPts val="0"/>
                        </a:spcBef>
                        <a:spcAft>
                          <a:spcPts val="0"/>
                        </a:spcAft>
                        <a:buNone/>
                      </a:pPr>
                      <a:r>
                        <a:t/>
                      </a:r>
                      <a:endParaRPr>
                        <a:latin typeface="Calibri"/>
                        <a:ea typeface="Calibri"/>
                        <a:cs typeface="Calibri"/>
                        <a:sym typeface="Calibri"/>
                      </a:endParaRPr>
                    </a:p>
                    <a:p>
                      <a:pPr indent="0" lvl="0" marL="0" marR="0" rtl="0" algn="l">
                        <a:lnSpc>
                          <a:spcPct val="115000"/>
                        </a:lnSpc>
                        <a:spcBef>
                          <a:spcPts val="0"/>
                        </a:spcBef>
                        <a:spcAft>
                          <a:spcPts val="0"/>
                        </a:spcAft>
                        <a:buNone/>
                      </a:pPr>
                      <a:r>
                        <a:t/>
                      </a:r>
                      <a:endParaRPr>
                        <a:latin typeface="Calibri"/>
                        <a:ea typeface="Calibri"/>
                        <a:cs typeface="Calibri"/>
                        <a:sym typeface="Calibri"/>
                      </a:endParaRPr>
                    </a:p>
                  </a:txBody>
                  <a:tcPr marT="31925" marB="31925" marR="31925" marL="31925"/>
                </a:tc>
                <a:tc>
                  <a:txBody>
                    <a:bodyPr/>
                    <a:lstStyle/>
                    <a:p>
                      <a:pPr indent="0" lvl="0" marL="0" marR="0" rtl="0" algn="just">
                        <a:lnSpc>
                          <a:spcPct val="115000"/>
                        </a:lnSpc>
                        <a:spcBef>
                          <a:spcPts val="0"/>
                        </a:spcBef>
                        <a:spcAft>
                          <a:spcPts val="0"/>
                        </a:spcAft>
                        <a:buNone/>
                      </a:pPr>
                      <a:r>
                        <a:rPr lang="es-ES">
                          <a:latin typeface="Calibri"/>
                          <a:ea typeface="Calibri"/>
                          <a:cs typeface="Calibri"/>
                          <a:sym typeface="Calibri"/>
                        </a:rPr>
                        <a:t>La información se clasificará de acuerdo a la fuente de donde la obtengan y tomando en cuenta el lugar que ocupará de acuerdo al cuadro de la Historia Natural de la Enfermedad.</a:t>
                      </a:r>
                      <a:endParaRPr sz="1400">
                        <a:solidFill>
                          <a:srgbClr val="000000"/>
                        </a:solidFill>
                        <a:latin typeface="Calibri"/>
                        <a:ea typeface="Calibri"/>
                        <a:cs typeface="Calibri"/>
                        <a:sym typeface="Calibri"/>
                      </a:endParaRPr>
                    </a:p>
                  </a:txBody>
                  <a:tcPr marT="31925" marB="31925" marR="31925" marL="31925"/>
                </a:tc>
                <a:tc>
                  <a:txBody>
                    <a:bodyPr/>
                    <a:lstStyle/>
                    <a:p>
                      <a:pPr indent="0" lvl="0" marL="0" rtl="0" algn="l">
                        <a:lnSpc>
                          <a:spcPct val="115000"/>
                        </a:lnSpc>
                        <a:spcBef>
                          <a:spcPts val="0"/>
                        </a:spcBef>
                        <a:spcAft>
                          <a:spcPts val="0"/>
                        </a:spcAft>
                        <a:buClr>
                          <a:schemeClr val="dk1"/>
                        </a:buClr>
                        <a:buSzPts val="1100"/>
                        <a:buFont typeface="Arial"/>
                        <a:buNone/>
                      </a:pPr>
                      <a:r>
                        <a:rPr lang="es-ES">
                          <a:solidFill>
                            <a:schemeClr val="dk1"/>
                          </a:solidFill>
                          <a:latin typeface="Calibri"/>
                          <a:ea typeface="Calibri"/>
                          <a:cs typeface="Calibri"/>
                          <a:sym typeface="Calibri"/>
                        </a:rPr>
                        <a:t>La información se clasificará por su tipo de fuente de origen, la calidad de la información y veracidad.</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s-ES">
                          <a:solidFill>
                            <a:schemeClr val="dk1"/>
                          </a:solidFill>
                          <a:latin typeface="Calibri"/>
                          <a:ea typeface="Calibri"/>
                          <a:cs typeface="Calibri"/>
                          <a:sym typeface="Calibri"/>
                        </a:rPr>
                        <a:t>Las conclusiones oscilarán en la implementación de modelos interdisciplinarios, mismos que se fortalecerán con el impacto del resto de las asignaturas que ciernen el proyecto.</a:t>
                      </a:r>
                      <a:endParaRPr>
                        <a:latin typeface="Calibri"/>
                        <a:ea typeface="Calibri"/>
                        <a:cs typeface="Calibri"/>
                        <a:sym typeface="Calibri"/>
                      </a:endParaRPr>
                    </a:p>
                  </a:txBody>
                  <a:tcPr marT="31925" marB="31925" marR="31925" marL="31925"/>
                </a:tc>
              </a:tr>
              <a:tr h="3957675">
                <a:tc>
                  <a:txBody>
                    <a:bodyPr/>
                    <a:lstStyle/>
                    <a:p>
                      <a:pPr indent="0" lvl="0" marL="90170" marR="0" rtl="0" algn="l">
                        <a:lnSpc>
                          <a:spcPct val="115000"/>
                        </a:lnSpc>
                        <a:spcBef>
                          <a:spcPts val="0"/>
                        </a:spcBef>
                        <a:spcAft>
                          <a:spcPts val="0"/>
                        </a:spcAft>
                        <a:buNone/>
                      </a:pPr>
                      <a:r>
                        <a:rPr lang="es-ES" sz="1400"/>
                        <a:t>5.  Llegar a conclusiones parciales</a:t>
                      </a:r>
                      <a:endParaRPr sz="1400"/>
                    </a:p>
                    <a:p>
                      <a:pPr indent="0" lvl="0" marL="90170" marR="0" rtl="0" algn="l">
                        <a:lnSpc>
                          <a:spcPct val="115000"/>
                        </a:lnSpc>
                        <a:spcBef>
                          <a:spcPts val="0"/>
                        </a:spcBef>
                        <a:spcAft>
                          <a:spcPts val="0"/>
                        </a:spcAft>
                        <a:buNone/>
                      </a:pPr>
                      <a:r>
                        <a:rPr lang="es-ES" sz="1400"/>
                        <a:t>     (por disciplina).</a:t>
                      </a:r>
                      <a:endParaRPr sz="1400"/>
                    </a:p>
                    <a:p>
                      <a:pPr indent="0" lvl="0" marL="90170" marR="0" rtl="0" algn="l">
                        <a:lnSpc>
                          <a:spcPct val="115000"/>
                        </a:lnSpc>
                        <a:spcBef>
                          <a:spcPts val="0"/>
                        </a:spcBef>
                        <a:spcAft>
                          <a:spcPts val="0"/>
                        </a:spcAft>
                        <a:buNone/>
                      </a:pPr>
                      <a:r>
                        <a:rPr lang="es-ES" sz="1400"/>
                        <a:t>     Preguntas útiles para el </a:t>
                      </a:r>
                      <a:endParaRPr sz="1400"/>
                    </a:p>
                    <a:p>
                      <a:pPr indent="0" lvl="0" marL="90170" marR="0" rtl="0" algn="l">
                        <a:lnSpc>
                          <a:spcPct val="115000"/>
                        </a:lnSpc>
                        <a:spcBef>
                          <a:spcPts val="0"/>
                        </a:spcBef>
                        <a:spcAft>
                          <a:spcPts val="0"/>
                        </a:spcAft>
                        <a:buNone/>
                      </a:pPr>
                      <a:r>
                        <a:rPr lang="es-ES" sz="1400"/>
                        <a:t>     proyecto, de tal forma que lo </a:t>
                      </a:r>
                      <a:endParaRPr sz="1400"/>
                    </a:p>
                    <a:p>
                      <a:pPr indent="0" lvl="0" marL="90170" marR="0" rtl="0" algn="l">
                        <a:lnSpc>
                          <a:spcPct val="115000"/>
                        </a:lnSpc>
                        <a:spcBef>
                          <a:spcPts val="0"/>
                        </a:spcBef>
                        <a:spcAft>
                          <a:spcPts val="0"/>
                        </a:spcAft>
                        <a:buNone/>
                      </a:pPr>
                      <a:r>
                        <a:rPr lang="es-ES" sz="1400"/>
                        <a:t>     aclaren, describan o descifren  </a:t>
                      </a:r>
                      <a:endParaRPr sz="1400"/>
                    </a:p>
                    <a:p>
                      <a:pPr indent="0" lvl="0" marL="90170" marR="0" rtl="0" algn="l">
                        <a:lnSpc>
                          <a:spcPct val="115000"/>
                        </a:lnSpc>
                        <a:spcBef>
                          <a:spcPts val="0"/>
                        </a:spcBef>
                        <a:spcAft>
                          <a:spcPts val="0"/>
                        </a:spcAft>
                        <a:buNone/>
                      </a:pPr>
                      <a:r>
                        <a:rPr lang="es-ES" sz="1400"/>
                        <a:t>    (para la  reflexión colaborativa</a:t>
                      </a:r>
                      <a:endParaRPr sz="1400"/>
                    </a:p>
                    <a:p>
                      <a:pPr indent="0" lvl="0" marL="90170" marR="0" rtl="0" algn="l">
                        <a:lnSpc>
                          <a:spcPct val="115000"/>
                        </a:lnSpc>
                        <a:spcBef>
                          <a:spcPts val="0"/>
                        </a:spcBef>
                        <a:spcAft>
                          <a:spcPts val="0"/>
                        </a:spcAft>
                        <a:buNone/>
                      </a:pPr>
                      <a:r>
                        <a:rPr lang="es-ES" sz="1400"/>
                        <a:t>     de los estudiantes).</a:t>
                      </a:r>
                      <a:endParaRPr sz="1400"/>
                    </a:p>
                    <a:p>
                      <a:pPr indent="0" lvl="0" marL="90170" marR="0" rtl="0" algn="l">
                        <a:lnSpc>
                          <a:spcPct val="115000"/>
                        </a:lnSpc>
                        <a:spcBef>
                          <a:spcPts val="0"/>
                        </a:spcBef>
                        <a:spcAft>
                          <a:spcPts val="0"/>
                        </a:spcAft>
                        <a:buNone/>
                      </a:pPr>
                      <a:r>
                        <a:rPr lang="es-ES" sz="1400"/>
                        <a:t>     ¿Cómo se lograrán?</a:t>
                      </a:r>
                      <a:endParaRPr sz="1400"/>
                    </a:p>
                  </a:txBody>
                  <a:tcPr marT="31925" marB="31925" marR="31925" marL="31925"/>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Se pondrán algunas pregunta para instigar los alumnos a que participen: ¿cómo era la vida del médico de la Edad Media?, ¿habrá tenido de atender a sus pacientes? y finalmente, ¿  te hubiera gustado ser médico de la muerte por auxiliar a los demás? Y así sabrán cómo fue el impacto de la pandemia de peste bubónica  ycómo se proyecta en la actual. </a:t>
                      </a:r>
                      <a:endParaRPr sz="1400">
                        <a:solidFill>
                          <a:srgbClr val="000000"/>
                        </a:solidFill>
                        <a:latin typeface="Calibri"/>
                        <a:ea typeface="Calibri"/>
                        <a:cs typeface="Calibri"/>
                        <a:sym typeface="Calibri"/>
                      </a:endParaRPr>
                    </a:p>
                  </a:txBody>
                  <a:tcPr marT="31925" marB="31925" marR="31925" marL="31925"/>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Se propondrán algunas </a:t>
                      </a:r>
                      <a:r>
                        <a:rPr lang="es-ES">
                          <a:latin typeface="Calibri"/>
                          <a:ea typeface="Calibri"/>
                          <a:cs typeface="Calibri"/>
                          <a:sym typeface="Calibri"/>
                        </a:rPr>
                        <a:t>preguntas</a:t>
                      </a:r>
                      <a:r>
                        <a:rPr lang="es-ES">
                          <a:latin typeface="Calibri"/>
                          <a:ea typeface="Calibri"/>
                          <a:cs typeface="Calibri"/>
                          <a:sym typeface="Calibri"/>
                        </a:rPr>
                        <a:t> que coadyuven a la participación y el interés de los estudiantes: ¿cómo podrán adaptarse al modo de vida generado durante una pandemia?, ¿qué estrategias desarrollarían durante una pandemia en un medio donde no cuentan con los adelantos tecnológicos actuales?, ¿cómo los relatos orales contribuirían a comprender y sobrellevar la vida durante una pandemia?</a:t>
                      </a:r>
                      <a:endParaRPr>
                        <a:latin typeface="Calibri"/>
                        <a:ea typeface="Calibri"/>
                        <a:cs typeface="Calibri"/>
                        <a:sym typeface="Calibri"/>
                      </a:endParaRPr>
                    </a:p>
                  </a:txBody>
                  <a:tcPr marT="31925" marB="31925" marR="31925" marL="31925"/>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Se plantearán algunas preguntas inviten a los alumnos a participar: ¿Cómo te imaginas que viviríamos la pandemia sin los avances tecnológicos, en el sentido  de conocer las cifras de muertos, casos sospechosos y sobrevivientes?, ¿Crees que en pandemias anteriores los tratamientos actuales hubieran hecho alguna diferencia? Sí, No y ¿Por qué?, ¿Qué consecuencias crees que habría en las pandemias sino se toma en serio el tema de la higiene?</a:t>
                      </a:r>
                      <a:endParaRPr sz="1400">
                        <a:solidFill>
                          <a:srgbClr val="000000"/>
                        </a:solidFill>
                        <a:latin typeface="Calibri"/>
                        <a:ea typeface="Calibri"/>
                        <a:cs typeface="Calibri"/>
                        <a:sym typeface="Calibri"/>
                      </a:endParaRPr>
                    </a:p>
                  </a:txBody>
                  <a:tcPr marT="31925" marB="31925" marR="31925" marL="31925"/>
                </a:tc>
                <a:tc>
                  <a:txBody>
                    <a:bodyPr/>
                    <a:lstStyle/>
                    <a:p>
                      <a:pPr indent="0" lvl="0" marL="0" rtl="0" algn="l">
                        <a:lnSpc>
                          <a:spcPct val="115000"/>
                        </a:lnSpc>
                        <a:spcBef>
                          <a:spcPts val="0"/>
                        </a:spcBef>
                        <a:spcAft>
                          <a:spcPts val="0"/>
                        </a:spcAft>
                        <a:buClr>
                          <a:schemeClr val="dk1"/>
                        </a:buClr>
                        <a:buSzPts val="1100"/>
                        <a:buFont typeface="Arial"/>
                        <a:buNone/>
                      </a:pPr>
                      <a:r>
                        <a:rPr lang="es-ES">
                          <a:solidFill>
                            <a:schemeClr val="dk1"/>
                          </a:solidFill>
                          <a:latin typeface="Calibri"/>
                          <a:ea typeface="Calibri"/>
                          <a:cs typeface="Calibri"/>
                          <a:sym typeface="Calibri"/>
                        </a:rPr>
                        <a:t>Existen algunas preguntas que pueden motivar la participación de los alumnos como: ¿se puede plasmar el caos social?</a:t>
                      </a:r>
                      <a:endParaRPr>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lang="es-ES">
                          <a:solidFill>
                            <a:schemeClr val="dk1"/>
                          </a:solidFill>
                          <a:latin typeface="Calibri"/>
                          <a:ea typeface="Calibri"/>
                          <a:cs typeface="Calibri"/>
                          <a:sym typeface="Calibri"/>
                        </a:rPr>
                        <a:t>¿qué manifestaciones artísticas y culturales ha generado el ser humano para mostrar el caos social?</a:t>
                      </a:r>
                      <a:endParaRPr>
                        <a:latin typeface="Calibri"/>
                        <a:ea typeface="Calibri"/>
                        <a:cs typeface="Calibri"/>
                        <a:sym typeface="Calibri"/>
                      </a:endParaRPr>
                    </a:p>
                  </a:txBody>
                  <a:tcPr marT="31925" marB="31925" marR="31925" marL="319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2" name="Shape 292"/>
        <p:cNvGrpSpPr/>
        <p:nvPr/>
      </p:nvGrpSpPr>
      <p:grpSpPr>
        <a:xfrm>
          <a:off x="0" y="0"/>
          <a:ext cx="0" cy="0"/>
          <a:chOff x="0" y="0"/>
          <a:chExt cx="0" cy="0"/>
        </a:xfrm>
      </p:grpSpPr>
      <p:graphicFrame>
        <p:nvGraphicFramePr>
          <p:cNvPr id="293" name="Google Shape;293;p33"/>
          <p:cNvGraphicFramePr/>
          <p:nvPr/>
        </p:nvGraphicFramePr>
        <p:xfrm>
          <a:off x="258380" y="201279"/>
          <a:ext cx="3000000" cy="3000000"/>
        </p:xfrm>
        <a:graphic>
          <a:graphicData uri="http://schemas.openxmlformats.org/drawingml/2006/table">
            <a:tbl>
              <a:tblPr>
                <a:noFill/>
                <a:tableStyleId>{0943C526-7F3E-4A12-86E9-86EC3F5792A0}</a:tableStyleId>
              </a:tblPr>
              <a:tblGrid>
                <a:gridCol w="2516675"/>
                <a:gridCol w="2432400"/>
                <a:gridCol w="2432400"/>
                <a:gridCol w="1852175"/>
                <a:gridCol w="2298950"/>
              </a:tblGrid>
              <a:tr h="1916275">
                <a:tc>
                  <a:txBody>
                    <a:bodyPr/>
                    <a:lstStyle/>
                    <a:p>
                      <a:pPr indent="0" lvl="0" marL="0" marR="0" rtl="0" algn="l">
                        <a:lnSpc>
                          <a:spcPct val="115000"/>
                        </a:lnSpc>
                        <a:spcBef>
                          <a:spcPts val="0"/>
                        </a:spcBef>
                        <a:spcAft>
                          <a:spcPts val="0"/>
                        </a:spcAft>
                        <a:buNone/>
                      </a:pPr>
                      <a:r>
                        <a:rPr lang="es-ES" sz="1400"/>
                        <a:t>6. Conectar.</a:t>
                      </a:r>
                      <a:endParaRPr sz="1400"/>
                    </a:p>
                    <a:p>
                      <a:pPr indent="0" lvl="0" marL="0" marR="0" rtl="0" algn="l">
                        <a:lnSpc>
                          <a:spcPct val="115000"/>
                        </a:lnSpc>
                        <a:spcBef>
                          <a:spcPts val="0"/>
                        </a:spcBef>
                        <a:spcAft>
                          <a:spcPts val="0"/>
                        </a:spcAft>
                        <a:buNone/>
                      </a:pPr>
                      <a:r>
                        <a:rPr lang="es-ES" sz="1400"/>
                        <a:t>    ¿De qué manera  las </a:t>
                      </a:r>
                      <a:endParaRPr sz="1400"/>
                    </a:p>
                    <a:p>
                      <a:pPr indent="0" lvl="0" marL="0" marR="0" rtl="0" algn="l">
                        <a:lnSpc>
                          <a:spcPct val="115000"/>
                        </a:lnSpc>
                        <a:spcBef>
                          <a:spcPts val="0"/>
                        </a:spcBef>
                        <a:spcAft>
                          <a:spcPts val="0"/>
                        </a:spcAft>
                        <a:buNone/>
                      </a:pPr>
                      <a:r>
                        <a:rPr lang="es-ES" sz="1400"/>
                        <a:t>     conclusiones de cada disciplina</a:t>
                      </a:r>
                      <a:endParaRPr sz="1400"/>
                    </a:p>
                    <a:p>
                      <a:pPr indent="0" lvl="0" marL="0" marR="0" rtl="0" algn="l">
                        <a:lnSpc>
                          <a:spcPct val="115000"/>
                        </a:lnSpc>
                        <a:spcBef>
                          <a:spcPts val="0"/>
                        </a:spcBef>
                        <a:spcAft>
                          <a:spcPts val="0"/>
                        </a:spcAft>
                        <a:buNone/>
                      </a:pPr>
                      <a:r>
                        <a:rPr lang="es-ES" sz="1400"/>
                        <a:t>     se vincularán, para dar respuesta</a:t>
                      </a:r>
                      <a:endParaRPr sz="1400"/>
                    </a:p>
                    <a:p>
                      <a:pPr indent="0" lvl="0" marL="0" marR="0" rtl="0" algn="l">
                        <a:lnSpc>
                          <a:spcPct val="115000"/>
                        </a:lnSpc>
                        <a:spcBef>
                          <a:spcPts val="0"/>
                        </a:spcBef>
                        <a:spcAft>
                          <a:spcPts val="0"/>
                        </a:spcAft>
                        <a:buNone/>
                      </a:pPr>
                      <a:r>
                        <a:rPr lang="es-ES" sz="1400"/>
                        <a:t>     a  la pregunta disparadora del  proyecto? </a:t>
                      </a:r>
                      <a:endParaRPr sz="1400"/>
                    </a:p>
                    <a:p>
                      <a:pPr indent="0" lvl="0" marL="0" marR="0" rtl="0" algn="l">
                        <a:lnSpc>
                          <a:spcPct val="115000"/>
                        </a:lnSpc>
                        <a:spcBef>
                          <a:spcPts val="0"/>
                        </a:spcBef>
                        <a:spcAft>
                          <a:spcPts val="0"/>
                        </a:spcAft>
                        <a:buNone/>
                      </a:pPr>
                      <a:r>
                        <a:rPr lang="es-ES" sz="1400"/>
                        <a:t>     ¿Cuál será la   estrategia o</a:t>
                      </a:r>
                      <a:endParaRPr sz="1400"/>
                    </a:p>
                    <a:p>
                      <a:pPr indent="0" lvl="0" marL="0" marR="0" rtl="0" algn="l">
                        <a:lnSpc>
                          <a:spcPct val="115000"/>
                        </a:lnSpc>
                        <a:spcBef>
                          <a:spcPts val="0"/>
                        </a:spcBef>
                        <a:spcAft>
                          <a:spcPts val="0"/>
                        </a:spcAft>
                        <a:buNone/>
                      </a:pPr>
                      <a:r>
                        <a:rPr lang="es-ES" sz="1400"/>
                        <a:t>     actividad  que se utilizará para </a:t>
                      </a:r>
                      <a:endParaRPr sz="1400"/>
                    </a:p>
                    <a:p>
                      <a:pPr indent="0" lvl="0" marL="0" marR="0" rtl="0" algn="l">
                        <a:lnSpc>
                          <a:spcPct val="115000"/>
                        </a:lnSpc>
                        <a:spcBef>
                          <a:spcPts val="0"/>
                        </a:spcBef>
                        <a:spcAft>
                          <a:spcPts val="0"/>
                        </a:spcAft>
                        <a:buNone/>
                      </a:pPr>
                      <a:r>
                        <a:rPr lang="es-ES" sz="1400"/>
                        <a:t>     lograr que haya conciencia de </a:t>
                      </a:r>
                      <a:endParaRPr sz="1400"/>
                    </a:p>
                    <a:p>
                      <a:pPr indent="-180339" lvl="0" marL="270510" marR="0" rtl="0" algn="l">
                        <a:lnSpc>
                          <a:spcPct val="115000"/>
                        </a:lnSpc>
                        <a:spcBef>
                          <a:spcPts val="0"/>
                        </a:spcBef>
                        <a:spcAft>
                          <a:spcPts val="0"/>
                        </a:spcAft>
                        <a:buNone/>
                      </a:pPr>
                      <a:r>
                        <a:rPr lang="es-ES" sz="1400"/>
                        <a:t>     ello?</a:t>
                      </a:r>
                      <a:endParaRPr sz="1400"/>
                    </a:p>
                    <a:p>
                      <a:pPr indent="0" lvl="0" marL="0" marR="0" rtl="0" algn="l">
                        <a:lnSpc>
                          <a:spcPct val="115000"/>
                        </a:lnSpc>
                        <a:spcBef>
                          <a:spcPts val="0"/>
                        </a:spcBef>
                        <a:spcAft>
                          <a:spcPts val="0"/>
                        </a:spcAft>
                        <a:buNone/>
                      </a:pPr>
                      <a:r>
                        <a:rPr lang="es-ES" sz="1400"/>
                        <a:t> </a:t>
                      </a:r>
                      <a:endParaRPr sz="1400">
                        <a:solidFill>
                          <a:srgbClr val="000000"/>
                        </a:solidFill>
                        <a:latin typeface="Calibri"/>
                        <a:ea typeface="Calibri"/>
                        <a:cs typeface="Calibri"/>
                        <a:sym typeface="Calibri"/>
                      </a:endParaRPr>
                    </a:p>
                  </a:txBody>
                  <a:tcPr marT="36025" marB="36025" marR="36025" marL="36025"/>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La conclusión se esta asignatura guardará  correspondencia con las de las demás disciplinas que están contenidos en este proyecto. Se hizo una investigación que era afín con las disciplinas  que integran el proyecto (Historia, Educación para la salud y Literatura). </a:t>
                      </a:r>
                      <a:endParaRPr sz="1400">
                        <a:solidFill>
                          <a:srgbClr val="000000"/>
                        </a:solidFill>
                        <a:latin typeface="Calibri"/>
                        <a:ea typeface="Calibri"/>
                        <a:cs typeface="Calibri"/>
                        <a:sym typeface="Calibri"/>
                      </a:endParaRPr>
                    </a:p>
                  </a:txBody>
                  <a:tcPr marT="36025" marB="36025" marR="36025" marL="36025"/>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Las conclusiones se hallarán asociadas de acuerdo al trabajo realizado en cada asignatura, pues se previó inicialmente que todos los trabajos con los estudiantes mostraran una conexión entre las diversas asignaturas y no se presentaran como aislados. </a:t>
                      </a:r>
                      <a:endParaRPr sz="1400">
                        <a:solidFill>
                          <a:srgbClr val="000000"/>
                        </a:solidFill>
                        <a:latin typeface="Calibri"/>
                        <a:ea typeface="Calibri"/>
                        <a:cs typeface="Calibri"/>
                        <a:sym typeface="Calibri"/>
                      </a:endParaRPr>
                    </a:p>
                  </a:txBody>
                  <a:tcPr marT="36025" marB="36025" marR="36025" marL="36025"/>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La conclusión obtenida en ésta asignatura guarda interrelación con las demás asignaturas, ya que desde el inicio se planteó investigar el tema de las pandemias pero con un enfoque interdisciplinario, para que cada una mostrara información pertinente que a su vez se relacionara con las otras.</a:t>
                      </a:r>
                      <a:endParaRPr sz="1400">
                        <a:solidFill>
                          <a:srgbClr val="000000"/>
                        </a:solidFill>
                        <a:latin typeface="Calibri"/>
                        <a:ea typeface="Calibri"/>
                        <a:cs typeface="Calibri"/>
                        <a:sym typeface="Calibri"/>
                      </a:endParaRPr>
                    </a:p>
                  </a:txBody>
                  <a:tcPr marT="36025" marB="36025" marR="36025" marL="36025"/>
                </a:tc>
                <a:tc>
                  <a:txBody>
                    <a:bodyPr/>
                    <a:lstStyle/>
                    <a:p>
                      <a:pPr indent="0" lvl="0" marL="0" rtl="0" algn="just">
                        <a:lnSpc>
                          <a:spcPct val="115000"/>
                        </a:lnSpc>
                        <a:spcBef>
                          <a:spcPts val="0"/>
                        </a:spcBef>
                        <a:spcAft>
                          <a:spcPts val="0"/>
                        </a:spcAft>
                        <a:buClr>
                          <a:schemeClr val="dk1"/>
                        </a:buClr>
                        <a:buSzPts val="1100"/>
                        <a:buFont typeface="Arial"/>
                        <a:buNone/>
                      </a:pPr>
                      <a:r>
                        <a:rPr lang="es-ES">
                          <a:solidFill>
                            <a:schemeClr val="dk1"/>
                          </a:solidFill>
                          <a:latin typeface="Calibri"/>
                          <a:ea typeface="Calibri"/>
                          <a:cs typeface="Calibri"/>
                          <a:sym typeface="Calibri"/>
                        </a:rPr>
                        <a:t>Las conclusiones se concatenan de tal manera que muestran no sólo el manejo de la información, criterios, términos y metodología de cada asignatura por separado, sino que exponen la forma en que las asignaturas se entrelazan entre sí para determinar una porción de la realidad y con ella, resolver los problemas que los estudiantes se planearon al inicio del proceso de investigación.</a:t>
                      </a:r>
                      <a:endParaRPr>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None/>
                      </a:pPr>
                      <a:r>
                        <a:t/>
                      </a:r>
                      <a:endParaRPr>
                        <a:latin typeface="Calibri"/>
                        <a:ea typeface="Calibri"/>
                        <a:cs typeface="Calibri"/>
                        <a:sym typeface="Calibri"/>
                      </a:endParaRPr>
                    </a:p>
                  </a:txBody>
                  <a:tcPr marT="36025" marB="36025" marR="36025" marL="36025"/>
                </a:tc>
              </a:tr>
              <a:tr h="1522000">
                <a:tc>
                  <a:txBody>
                    <a:bodyPr/>
                    <a:lstStyle/>
                    <a:p>
                      <a:pPr indent="0" lvl="0" marL="0" marR="0" rtl="0" algn="l">
                        <a:lnSpc>
                          <a:spcPct val="115000"/>
                        </a:lnSpc>
                        <a:spcBef>
                          <a:spcPts val="0"/>
                        </a:spcBef>
                        <a:spcAft>
                          <a:spcPts val="0"/>
                        </a:spcAft>
                        <a:buNone/>
                      </a:pPr>
                      <a:r>
                        <a:rPr lang="es-ES" sz="1400"/>
                        <a:t>7. Evaluar la información generada.</a:t>
                      </a:r>
                      <a:endParaRPr sz="1400"/>
                    </a:p>
                    <a:p>
                      <a:pPr indent="0" lvl="0" marL="270510" marR="0" rtl="0" algn="l">
                        <a:lnSpc>
                          <a:spcPct val="115000"/>
                        </a:lnSpc>
                        <a:spcBef>
                          <a:spcPts val="0"/>
                        </a:spcBef>
                        <a:spcAft>
                          <a:spcPts val="0"/>
                        </a:spcAft>
                        <a:buNone/>
                      </a:pPr>
                      <a:r>
                        <a:rPr lang="es-ES" sz="1400"/>
                        <a:t>¿Qué otras investigaciones o asignaturas se pueden  proponer para complementar el proyecto?</a:t>
                      </a:r>
                      <a:endParaRPr sz="1400"/>
                    </a:p>
                    <a:p>
                      <a:pPr indent="0" lvl="0" marL="0" marR="0" rtl="0" algn="l">
                        <a:lnSpc>
                          <a:spcPct val="115000"/>
                        </a:lnSpc>
                        <a:spcBef>
                          <a:spcPts val="0"/>
                        </a:spcBef>
                        <a:spcAft>
                          <a:spcPts val="0"/>
                        </a:spcAft>
                        <a:buNone/>
                      </a:pPr>
                      <a:r>
                        <a:rPr lang="es-ES" sz="1400"/>
                        <a:t> </a:t>
                      </a:r>
                      <a:endParaRPr sz="1400">
                        <a:solidFill>
                          <a:srgbClr val="000000"/>
                        </a:solidFill>
                        <a:latin typeface="Calibri"/>
                        <a:ea typeface="Calibri"/>
                        <a:cs typeface="Calibri"/>
                        <a:sym typeface="Calibri"/>
                      </a:endParaRPr>
                    </a:p>
                  </a:txBody>
                  <a:tcPr marT="36025" marB="36025" marR="36025" marL="36025"/>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Teatro, filosofía pueden auxiliar a afianzar el contenido de la materia de Etimologías.</a:t>
                      </a:r>
                      <a:endParaRPr sz="1400">
                        <a:solidFill>
                          <a:srgbClr val="000000"/>
                        </a:solidFill>
                        <a:latin typeface="Calibri"/>
                        <a:ea typeface="Calibri"/>
                        <a:cs typeface="Calibri"/>
                        <a:sym typeface="Calibri"/>
                      </a:endParaRPr>
                    </a:p>
                  </a:txBody>
                  <a:tcPr marT="36025" marB="36025" marR="36025" marL="36025"/>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La sociología y la filosofía podrán brindar otras perspectivas y puntos de análisis al proyecto.</a:t>
                      </a:r>
                      <a:endParaRPr sz="1400">
                        <a:solidFill>
                          <a:srgbClr val="000000"/>
                        </a:solidFill>
                        <a:latin typeface="Calibri"/>
                        <a:ea typeface="Calibri"/>
                        <a:cs typeface="Calibri"/>
                        <a:sym typeface="Calibri"/>
                      </a:endParaRPr>
                    </a:p>
                  </a:txBody>
                  <a:tcPr marT="36025" marB="36025" marR="36025" marL="36025"/>
                </a:tc>
                <a:tc>
                  <a:txBody>
                    <a:bodyPr/>
                    <a:lstStyle/>
                    <a:p>
                      <a:pPr indent="0" lvl="0" marL="0" marR="0" rtl="0" algn="l">
                        <a:lnSpc>
                          <a:spcPct val="115000"/>
                        </a:lnSpc>
                        <a:spcBef>
                          <a:spcPts val="0"/>
                        </a:spcBef>
                        <a:spcAft>
                          <a:spcPts val="0"/>
                        </a:spcAft>
                        <a:buNone/>
                      </a:pPr>
                      <a:r>
                        <a:rPr lang="es-ES">
                          <a:latin typeface="Calibri"/>
                          <a:ea typeface="Calibri"/>
                          <a:cs typeface="Calibri"/>
                          <a:sym typeface="Calibri"/>
                        </a:rPr>
                        <a:t>Psicología, Temas Selectos de Morfología y Fisiología y Biología, ya que aportarían más información de índole biopsicosocial al proyecto.</a:t>
                      </a:r>
                      <a:endParaRPr sz="1400">
                        <a:solidFill>
                          <a:srgbClr val="000000"/>
                        </a:solidFill>
                        <a:latin typeface="Calibri"/>
                        <a:ea typeface="Calibri"/>
                        <a:cs typeface="Calibri"/>
                        <a:sym typeface="Calibri"/>
                      </a:endParaRPr>
                    </a:p>
                  </a:txBody>
                  <a:tcPr marT="36025" marB="36025" marR="36025" marL="36025"/>
                </a:tc>
                <a:tc>
                  <a:txBody>
                    <a:bodyPr/>
                    <a:lstStyle/>
                    <a:p>
                      <a:pPr indent="0" lvl="0" marL="0" rtl="0" algn="just">
                        <a:lnSpc>
                          <a:spcPct val="115000"/>
                        </a:lnSpc>
                        <a:spcBef>
                          <a:spcPts val="0"/>
                        </a:spcBef>
                        <a:spcAft>
                          <a:spcPts val="0"/>
                        </a:spcAft>
                        <a:buClr>
                          <a:schemeClr val="dk1"/>
                        </a:buClr>
                        <a:buSzPts val="1100"/>
                        <a:buFont typeface="Arial"/>
                        <a:buNone/>
                      </a:pPr>
                      <a:r>
                        <a:rPr lang="es-ES">
                          <a:solidFill>
                            <a:schemeClr val="dk1"/>
                          </a:solidFill>
                          <a:latin typeface="Calibri"/>
                          <a:ea typeface="Calibri"/>
                          <a:cs typeface="Calibri"/>
                          <a:sym typeface="Calibri"/>
                        </a:rPr>
                        <a:t>Tal vez la filosofía o la informática serían de gran ayuda, dado que ambas asignaturas exponen puntos de referencia y marcos metodológicos que enriquecerían el proyecto.</a:t>
                      </a:r>
                      <a:endParaRPr>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None/>
                      </a:pPr>
                      <a:r>
                        <a:t/>
                      </a:r>
                      <a:endParaRPr>
                        <a:latin typeface="Calibri"/>
                        <a:ea typeface="Calibri"/>
                        <a:cs typeface="Calibri"/>
                        <a:sym typeface="Calibri"/>
                      </a:endParaRPr>
                    </a:p>
                  </a:txBody>
                  <a:tcPr marT="36025" marB="36025" marR="36025" marL="36025"/>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7" name="Shape 297"/>
        <p:cNvGrpSpPr/>
        <p:nvPr/>
      </p:nvGrpSpPr>
      <p:grpSpPr>
        <a:xfrm>
          <a:off x="0" y="0"/>
          <a:ext cx="0" cy="0"/>
          <a:chOff x="0" y="0"/>
          <a:chExt cx="0" cy="0"/>
        </a:xfrm>
      </p:grpSpPr>
      <p:sp>
        <p:nvSpPr>
          <p:cNvPr id="298" name="Google Shape;298;p34"/>
          <p:cNvSpPr/>
          <p:nvPr/>
        </p:nvSpPr>
        <p:spPr>
          <a:xfrm>
            <a:off x="512868" y="260502"/>
            <a:ext cx="558313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1800">
                <a:solidFill>
                  <a:schemeClr val="lt1"/>
                </a:solidFill>
                <a:latin typeface="Twentieth Century"/>
                <a:ea typeface="Twentieth Century"/>
                <a:cs typeface="Twentieth Century"/>
                <a:sym typeface="Twentieth Century"/>
              </a:rPr>
              <a:t>VI. Tiempos que se dedicarán al proyecto cada semana.</a:t>
            </a:r>
            <a:r>
              <a:rPr lang="es-ES" sz="1800">
                <a:solidFill>
                  <a:schemeClr val="lt1"/>
                </a:solidFill>
                <a:latin typeface="Twentieth Century"/>
                <a:ea typeface="Twentieth Century"/>
                <a:cs typeface="Twentieth Century"/>
                <a:sym typeface="Twentieth Century"/>
              </a:rPr>
              <a:t> </a:t>
            </a:r>
            <a:endParaRPr sz="1800">
              <a:solidFill>
                <a:schemeClr val="lt1"/>
              </a:solidFill>
              <a:latin typeface="Twentieth Century"/>
              <a:ea typeface="Twentieth Century"/>
              <a:cs typeface="Twentieth Century"/>
              <a:sym typeface="Twentieth Century"/>
            </a:endParaRPr>
          </a:p>
        </p:txBody>
      </p:sp>
      <p:graphicFrame>
        <p:nvGraphicFramePr>
          <p:cNvPr id="299" name="Google Shape;299;p34"/>
          <p:cNvGraphicFramePr/>
          <p:nvPr/>
        </p:nvGraphicFramePr>
        <p:xfrm>
          <a:off x="1550570" y="2122158"/>
          <a:ext cx="3000000" cy="3000000"/>
        </p:xfrm>
        <a:graphic>
          <a:graphicData uri="http://schemas.openxmlformats.org/drawingml/2006/table">
            <a:tbl>
              <a:tblPr>
                <a:noFill/>
                <a:tableStyleId>{0943C526-7F3E-4A12-86E9-86EC3F5792A0}</a:tableStyleId>
              </a:tblPr>
              <a:tblGrid>
                <a:gridCol w="4862375"/>
                <a:gridCol w="5034200"/>
              </a:tblGrid>
              <a:tr h="831100">
                <a:tc>
                  <a:txBody>
                    <a:bodyPr/>
                    <a:lstStyle/>
                    <a:p>
                      <a:pPr indent="-342900" lvl="0" marL="342900" marR="0" rtl="0" algn="ctr">
                        <a:lnSpc>
                          <a:spcPct val="115000"/>
                        </a:lnSpc>
                        <a:spcBef>
                          <a:spcPts val="0"/>
                        </a:spcBef>
                        <a:spcAft>
                          <a:spcPts val="0"/>
                        </a:spcAft>
                        <a:buClr>
                          <a:schemeClr val="lt1"/>
                        </a:buClr>
                        <a:buSzPts val="1400"/>
                        <a:buFont typeface="Twentieth Century"/>
                        <a:buAutoNum type="arabicPeriod"/>
                      </a:pPr>
                      <a:r>
                        <a:rPr lang="es-ES" sz="1400">
                          <a:latin typeface="Calibri"/>
                          <a:ea typeface="Calibri"/>
                          <a:cs typeface="Calibri"/>
                          <a:sym typeface="Calibri"/>
                        </a:rPr>
                        <a:t>¿Cuántas horas se trabajarán de manera  </a:t>
                      </a:r>
                      <a:endParaRPr sz="1400">
                        <a:latin typeface="Calibri"/>
                        <a:ea typeface="Calibri"/>
                        <a:cs typeface="Calibri"/>
                        <a:sym typeface="Calibri"/>
                      </a:endParaRPr>
                    </a:p>
                    <a:p>
                      <a:pPr indent="0" lvl="0" marL="457200" marR="0" rtl="0" algn="ctr">
                        <a:lnSpc>
                          <a:spcPct val="115000"/>
                        </a:lnSpc>
                        <a:spcBef>
                          <a:spcPts val="0"/>
                        </a:spcBef>
                        <a:spcAft>
                          <a:spcPts val="0"/>
                        </a:spcAft>
                        <a:buNone/>
                      </a:pPr>
                      <a:r>
                        <a:rPr lang="es-ES" sz="1400">
                          <a:latin typeface="Calibri"/>
                          <a:ea typeface="Calibri"/>
                          <a:cs typeface="Calibri"/>
                          <a:sym typeface="Calibri"/>
                        </a:rPr>
                        <a:t>disciplinaria ?</a:t>
                      </a:r>
                      <a:endParaRPr sz="1400">
                        <a:solidFill>
                          <a:srgbClr val="000000"/>
                        </a:solidFill>
                        <a:latin typeface="Calibri"/>
                        <a:ea typeface="Calibri"/>
                        <a:cs typeface="Calibri"/>
                        <a:sym typeface="Calibri"/>
                      </a:endParaRPr>
                    </a:p>
                  </a:txBody>
                  <a:tcPr marT="63500" marB="63500" marR="63500" marL="63500"/>
                </a:tc>
                <a:tc>
                  <a:txBody>
                    <a:bodyPr/>
                    <a:lstStyle/>
                    <a:p>
                      <a:pPr indent="0" lvl="0" marL="0" marR="0" rtl="0" algn="ctr">
                        <a:lnSpc>
                          <a:spcPct val="115000"/>
                        </a:lnSpc>
                        <a:spcBef>
                          <a:spcPts val="0"/>
                        </a:spcBef>
                        <a:spcAft>
                          <a:spcPts val="0"/>
                        </a:spcAft>
                        <a:buNone/>
                      </a:pPr>
                      <a:r>
                        <a:rPr lang="es-ES" sz="1400">
                          <a:latin typeface="Calibri"/>
                          <a:ea typeface="Calibri"/>
                          <a:cs typeface="Calibri"/>
                          <a:sym typeface="Calibri"/>
                        </a:rPr>
                        <a:t>2.  ¿Cuántas horas se trabajarán de manera interdisciplinaria?</a:t>
                      </a:r>
                      <a:endParaRPr sz="1400">
                        <a:latin typeface="Calibri"/>
                        <a:ea typeface="Calibri"/>
                        <a:cs typeface="Calibri"/>
                        <a:sym typeface="Calibri"/>
                      </a:endParaRPr>
                    </a:p>
                    <a:p>
                      <a:pPr indent="0" lvl="0" marL="0" marR="0" rtl="0" algn="ctr">
                        <a:lnSpc>
                          <a:spcPct val="115000"/>
                        </a:lnSpc>
                        <a:spcBef>
                          <a:spcPts val="0"/>
                        </a:spcBef>
                        <a:spcAft>
                          <a:spcPts val="0"/>
                        </a:spcAft>
                        <a:buNone/>
                      </a:pPr>
                      <a:r>
                        <a:rPr lang="es-ES" sz="1400">
                          <a:latin typeface="Calibri"/>
                          <a:ea typeface="Calibri"/>
                          <a:cs typeface="Calibri"/>
                          <a:sym typeface="Calibri"/>
                        </a:rPr>
                        <a:t> </a:t>
                      </a:r>
                      <a:endParaRPr sz="1400">
                        <a:solidFill>
                          <a:srgbClr val="000000"/>
                        </a:solidFill>
                        <a:latin typeface="Calibri"/>
                        <a:ea typeface="Calibri"/>
                        <a:cs typeface="Calibri"/>
                        <a:sym typeface="Calibri"/>
                      </a:endParaRPr>
                    </a:p>
                  </a:txBody>
                  <a:tcPr marT="63500" marB="63500" marR="63500" marL="63500"/>
                </a:tc>
              </a:tr>
              <a:tr h="1567175">
                <a:tc>
                  <a:txBody>
                    <a:bodyPr/>
                    <a:lstStyle/>
                    <a:p>
                      <a:pPr indent="0" lvl="0" marL="0" marR="0" rtl="0" algn="l">
                        <a:lnSpc>
                          <a:spcPct val="115000"/>
                        </a:lnSpc>
                        <a:spcBef>
                          <a:spcPts val="0"/>
                        </a:spcBef>
                        <a:spcAft>
                          <a:spcPts val="0"/>
                        </a:spcAft>
                        <a:buNone/>
                      </a:pPr>
                      <a:r>
                        <a:rPr lang="es-ES" sz="1400">
                          <a:latin typeface="Calibri"/>
                          <a:ea typeface="Calibri"/>
                          <a:cs typeface="Calibri"/>
                          <a:sym typeface="Calibri"/>
                        </a:rPr>
                        <a:t>3 sesiones de 50 minutos cada una </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 </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 </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 </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 </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 </a:t>
                      </a:r>
                      <a:endParaRPr sz="1400">
                        <a:solidFill>
                          <a:srgbClr val="000000"/>
                        </a:solidFill>
                        <a:latin typeface="Calibri"/>
                        <a:ea typeface="Calibri"/>
                        <a:cs typeface="Calibri"/>
                        <a:sym typeface="Calibri"/>
                      </a:endParaRPr>
                    </a:p>
                  </a:txBody>
                  <a:tcPr marT="63500" marB="63500" marR="63500" marL="63500"/>
                </a:tc>
                <a:tc>
                  <a:txBody>
                    <a:bodyPr/>
                    <a:lstStyle/>
                    <a:p>
                      <a:pPr indent="0" lvl="0" marL="0" marR="0" rtl="0" algn="l">
                        <a:lnSpc>
                          <a:spcPct val="115000"/>
                        </a:lnSpc>
                        <a:spcBef>
                          <a:spcPts val="0"/>
                        </a:spcBef>
                        <a:spcAft>
                          <a:spcPts val="0"/>
                        </a:spcAft>
                        <a:buNone/>
                      </a:pPr>
                      <a:r>
                        <a:rPr lang="es-ES" sz="1400">
                          <a:latin typeface="Calibri"/>
                          <a:ea typeface="Calibri"/>
                          <a:cs typeface="Calibri"/>
                          <a:sym typeface="Calibri"/>
                        </a:rPr>
                        <a:t>1 por semana</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 </a:t>
                      </a:r>
                      <a:endParaRPr sz="1400">
                        <a:solidFill>
                          <a:srgbClr val="000000"/>
                        </a:solidFill>
                        <a:latin typeface="Calibri"/>
                        <a:ea typeface="Calibri"/>
                        <a:cs typeface="Calibri"/>
                        <a:sym typeface="Calibri"/>
                      </a:endParaRPr>
                    </a:p>
                  </a:txBody>
                  <a:tcPr marT="63500" marB="63500" marR="63500" marL="63500"/>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3" name="Shape 303"/>
        <p:cNvGrpSpPr/>
        <p:nvPr/>
      </p:nvGrpSpPr>
      <p:grpSpPr>
        <a:xfrm>
          <a:off x="0" y="0"/>
          <a:ext cx="0" cy="0"/>
          <a:chOff x="0" y="0"/>
          <a:chExt cx="0" cy="0"/>
        </a:xfrm>
      </p:grpSpPr>
      <p:sp>
        <p:nvSpPr>
          <p:cNvPr id="304" name="Google Shape;304;p35"/>
          <p:cNvSpPr/>
          <p:nvPr/>
        </p:nvSpPr>
        <p:spPr>
          <a:xfrm>
            <a:off x="3726686" y="380818"/>
            <a:ext cx="411298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1800">
                <a:solidFill>
                  <a:schemeClr val="lt1"/>
                </a:solidFill>
                <a:latin typeface="Twentieth Century"/>
                <a:ea typeface="Twentieth Century"/>
                <a:cs typeface="Twentieth Century"/>
                <a:sym typeface="Twentieth Century"/>
              </a:rPr>
              <a:t>VII. Presentación del proyecto (producto).</a:t>
            </a:r>
            <a:endParaRPr sz="1800">
              <a:solidFill>
                <a:schemeClr val="lt1"/>
              </a:solidFill>
              <a:latin typeface="Twentieth Century"/>
              <a:ea typeface="Twentieth Century"/>
              <a:cs typeface="Twentieth Century"/>
              <a:sym typeface="Twentieth Century"/>
            </a:endParaRPr>
          </a:p>
        </p:txBody>
      </p:sp>
      <p:graphicFrame>
        <p:nvGraphicFramePr>
          <p:cNvPr id="305" name="Google Shape;305;p35"/>
          <p:cNvGraphicFramePr/>
          <p:nvPr/>
        </p:nvGraphicFramePr>
        <p:xfrm>
          <a:off x="1839327" y="1471891"/>
          <a:ext cx="3000000" cy="3000000"/>
        </p:xfrm>
        <a:graphic>
          <a:graphicData uri="http://schemas.openxmlformats.org/drawingml/2006/table">
            <a:tbl>
              <a:tblPr>
                <a:noFill/>
                <a:tableStyleId>{0943C526-7F3E-4A12-86E9-86EC3F5792A0}</a:tableStyleId>
              </a:tblPr>
              <a:tblGrid>
                <a:gridCol w="8705850"/>
              </a:tblGrid>
              <a:tr h="266700">
                <a:tc>
                  <a:txBody>
                    <a:bodyPr/>
                    <a:lstStyle/>
                    <a:p>
                      <a:pPr indent="-342900" lvl="0" marL="342900" marR="0" rtl="0" algn="ctr">
                        <a:lnSpc>
                          <a:spcPct val="115000"/>
                        </a:lnSpc>
                        <a:spcBef>
                          <a:spcPts val="0"/>
                        </a:spcBef>
                        <a:spcAft>
                          <a:spcPts val="0"/>
                        </a:spcAft>
                        <a:buClr>
                          <a:schemeClr val="lt1"/>
                        </a:buClr>
                        <a:buSzPts val="1400"/>
                        <a:buFont typeface="Twentieth Century"/>
                        <a:buAutoNum type="arabicPeriod"/>
                      </a:pPr>
                      <a:r>
                        <a:rPr lang="es-ES" sz="1400" u="none" strike="noStrike">
                          <a:latin typeface="Calibri"/>
                          <a:ea typeface="Calibri"/>
                          <a:cs typeface="Calibri"/>
                          <a:sym typeface="Calibri"/>
                        </a:rPr>
                        <a:t>¿Qué se presentará?   2. ¿Cuándo?   3. ¿Cómo?  4. ¿Dónde?   4. ¿Con qué?</a:t>
                      </a:r>
                      <a:endParaRPr sz="1400" u="none" strike="noStrike">
                        <a:latin typeface="Calibri"/>
                        <a:ea typeface="Calibri"/>
                        <a:cs typeface="Calibri"/>
                        <a:sym typeface="Calibri"/>
                      </a:endParaRPr>
                    </a:p>
                    <a:p>
                      <a:pPr indent="0" lvl="0" marL="457200" marR="0" rtl="0" algn="ctr">
                        <a:lnSpc>
                          <a:spcPct val="115000"/>
                        </a:lnSpc>
                        <a:spcBef>
                          <a:spcPts val="0"/>
                        </a:spcBef>
                        <a:spcAft>
                          <a:spcPts val="0"/>
                        </a:spcAft>
                        <a:buNone/>
                      </a:pPr>
                      <a:r>
                        <a:rPr lang="es-ES" sz="1400">
                          <a:latin typeface="Calibri"/>
                          <a:ea typeface="Calibri"/>
                          <a:cs typeface="Calibri"/>
                          <a:sym typeface="Calibri"/>
                        </a:rPr>
                        <a:t>5. ¿A quién, por qué y para qué?  </a:t>
                      </a:r>
                      <a:endParaRPr sz="1400">
                        <a:solidFill>
                          <a:srgbClr val="000000"/>
                        </a:solidFill>
                        <a:latin typeface="Calibri"/>
                        <a:ea typeface="Calibri"/>
                        <a:cs typeface="Calibri"/>
                        <a:sym typeface="Calibri"/>
                      </a:endParaRPr>
                    </a:p>
                  </a:txBody>
                  <a:tcPr marT="63500" marB="63500" marR="63500" marL="63500"/>
                </a:tc>
              </a:tr>
              <a:tr h="533400">
                <a:tc>
                  <a:txBody>
                    <a:bodyPr/>
                    <a:lstStyle/>
                    <a:p>
                      <a:pPr indent="0" lvl="0" marL="0" marR="0" rtl="0" algn="l">
                        <a:lnSpc>
                          <a:spcPct val="115000"/>
                        </a:lnSpc>
                        <a:spcBef>
                          <a:spcPts val="0"/>
                        </a:spcBef>
                        <a:spcAft>
                          <a:spcPts val="0"/>
                        </a:spcAft>
                        <a:buNone/>
                      </a:pPr>
                      <a:r>
                        <a:rPr lang="es-ES" sz="1400">
                          <a:latin typeface="Calibri"/>
                          <a:ea typeface="Calibri"/>
                          <a:cs typeface="Calibri"/>
                          <a:sym typeface="Calibri"/>
                        </a:rPr>
                        <a:t> </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 Trabajo de investigación con todas las fases que esto implica</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Final del año escolar</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En una presentación con sus compañeros de clase, para escoger el mejor trabajo.</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Universidad Insurgentes, plantel Tlalpan</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Utilizando  TICS</a:t>
                      </a:r>
                      <a:endParaRPr sz="1400">
                        <a:latin typeface="Calibri"/>
                        <a:ea typeface="Calibri"/>
                        <a:cs typeface="Calibri"/>
                        <a:sym typeface="Calibri"/>
                      </a:endParaRPr>
                    </a:p>
                    <a:p>
                      <a:pPr indent="0" lvl="0" marL="0" marR="0" rtl="0" algn="l">
                        <a:lnSpc>
                          <a:spcPct val="115000"/>
                        </a:lnSpc>
                        <a:spcBef>
                          <a:spcPts val="0"/>
                        </a:spcBef>
                        <a:spcAft>
                          <a:spcPts val="0"/>
                        </a:spcAft>
                        <a:buNone/>
                      </a:pPr>
                      <a:r>
                        <a:rPr lang="es-ES" sz="1400">
                          <a:latin typeface="Calibri"/>
                          <a:ea typeface="Calibri"/>
                          <a:cs typeface="Calibri"/>
                          <a:sym typeface="Calibri"/>
                        </a:rPr>
                        <a:t>Primero que nada a sus  compañeros, seguidamente a algunos profesores que no sean de la materia, para que nos complementen en alguna observación referente al trabajo elaborado a través de diversas  asignaturas.</a:t>
                      </a:r>
                      <a:endParaRPr sz="1400">
                        <a:solidFill>
                          <a:srgbClr val="000000"/>
                        </a:solidFill>
                        <a:latin typeface="Calibri"/>
                        <a:ea typeface="Calibri"/>
                        <a:cs typeface="Calibri"/>
                        <a:sym typeface="Calibri"/>
                      </a:endParaRPr>
                    </a:p>
                  </a:txBody>
                  <a:tcPr marT="63500" marB="63500" marR="63500" marL="63500"/>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9" name="Shape 309"/>
        <p:cNvGrpSpPr/>
        <p:nvPr/>
      </p:nvGrpSpPr>
      <p:grpSpPr>
        <a:xfrm>
          <a:off x="0" y="0"/>
          <a:ext cx="0" cy="0"/>
          <a:chOff x="0" y="0"/>
          <a:chExt cx="0" cy="0"/>
        </a:xfrm>
      </p:grpSpPr>
      <p:sp>
        <p:nvSpPr>
          <p:cNvPr id="310" name="Google Shape;310;p36"/>
          <p:cNvSpPr/>
          <p:nvPr/>
        </p:nvSpPr>
        <p:spPr>
          <a:xfrm>
            <a:off x="4616619" y="284566"/>
            <a:ext cx="295875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1800">
                <a:solidFill>
                  <a:schemeClr val="lt1"/>
                </a:solidFill>
                <a:latin typeface="Twentieth Century"/>
                <a:ea typeface="Twentieth Century"/>
                <a:cs typeface="Twentieth Century"/>
                <a:sym typeface="Twentieth Century"/>
              </a:rPr>
              <a:t>VIII. Evaluación del Proyecto.</a:t>
            </a:r>
            <a:endParaRPr sz="1800">
              <a:solidFill>
                <a:schemeClr val="lt1"/>
              </a:solidFill>
              <a:latin typeface="Twentieth Century"/>
              <a:ea typeface="Twentieth Century"/>
              <a:cs typeface="Twentieth Century"/>
              <a:sym typeface="Twentieth Century"/>
            </a:endParaRPr>
          </a:p>
        </p:txBody>
      </p:sp>
      <p:graphicFrame>
        <p:nvGraphicFramePr>
          <p:cNvPr id="311" name="Google Shape;311;p36"/>
          <p:cNvGraphicFramePr/>
          <p:nvPr/>
        </p:nvGraphicFramePr>
        <p:xfrm>
          <a:off x="1082844" y="1251285"/>
          <a:ext cx="3000000" cy="3000000"/>
        </p:xfrm>
        <a:graphic>
          <a:graphicData uri="http://schemas.openxmlformats.org/drawingml/2006/table">
            <a:tbl>
              <a:tblPr>
                <a:noFill/>
                <a:tableStyleId>{0943C526-7F3E-4A12-86E9-86EC3F5792A0}</a:tableStyleId>
              </a:tblPr>
              <a:tblGrid>
                <a:gridCol w="3215350"/>
                <a:gridCol w="3215350"/>
                <a:gridCol w="3772075"/>
              </a:tblGrid>
              <a:tr h="809000">
                <a:tc>
                  <a:txBody>
                    <a:bodyPr/>
                    <a:lstStyle/>
                    <a:p>
                      <a:pPr indent="0" lvl="0" marL="0" marR="0" rtl="0" algn="ctr">
                        <a:lnSpc>
                          <a:spcPct val="115000"/>
                        </a:lnSpc>
                        <a:spcBef>
                          <a:spcPts val="0"/>
                        </a:spcBef>
                        <a:spcAft>
                          <a:spcPts val="0"/>
                        </a:spcAft>
                        <a:buNone/>
                      </a:pPr>
                      <a:r>
                        <a:rPr lang="es-ES" sz="1400"/>
                        <a:t>1. ¿Qué aspectos se evaluarán?</a:t>
                      </a:r>
                      <a:endParaRPr sz="1400">
                        <a:solidFill>
                          <a:srgbClr val="000000"/>
                        </a:solidFill>
                        <a:latin typeface="Calibri"/>
                        <a:ea typeface="Calibri"/>
                        <a:cs typeface="Calibri"/>
                        <a:sym typeface="Calibri"/>
                      </a:endParaRPr>
                    </a:p>
                  </a:txBody>
                  <a:tcPr marT="63500" marB="63500" marR="63500" marL="63500"/>
                </a:tc>
                <a:tc>
                  <a:txBody>
                    <a:bodyPr/>
                    <a:lstStyle/>
                    <a:p>
                      <a:pPr indent="0" lvl="0" marL="0" marR="0" rtl="0" algn="ctr">
                        <a:lnSpc>
                          <a:spcPct val="115000"/>
                        </a:lnSpc>
                        <a:spcBef>
                          <a:spcPts val="0"/>
                        </a:spcBef>
                        <a:spcAft>
                          <a:spcPts val="0"/>
                        </a:spcAft>
                        <a:buNone/>
                      </a:pPr>
                      <a:r>
                        <a:rPr lang="es-ES" sz="1400"/>
                        <a:t>2. ¿Cuáles son los criterios que se utilizarán para evaluar cada aspecto?</a:t>
                      </a:r>
                      <a:endParaRPr sz="1400">
                        <a:solidFill>
                          <a:srgbClr val="000000"/>
                        </a:solidFill>
                        <a:latin typeface="Calibri"/>
                        <a:ea typeface="Calibri"/>
                        <a:cs typeface="Calibri"/>
                        <a:sym typeface="Calibri"/>
                      </a:endParaRPr>
                    </a:p>
                  </a:txBody>
                  <a:tcPr marT="63500" marB="63500" marR="63500" marL="63500"/>
                </a:tc>
                <a:tc>
                  <a:txBody>
                    <a:bodyPr/>
                    <a:lstStyle/>
                    <a:p>
                      <a:pPr indent="0" lvl="0" marL="0" marR="0" rtl="0" algn="ctr">
                        <a:lnSpc>
                          <a:spcPct val="115000"/>
                        </a:lnSpc>
                        <a:spcBef>
                          <a:spcPts val="0"/>
                        </a:spcBef>
                        <a:spcAft>
                          <a:spcPts val="0"/>
                        </a:spcAft>
                        <a:buNone/>
                      </a:pPr>
                      <a:r>
                        <a:rPr lang="es-ES" sz="1400"/>
                        <a:t>3. Herramientas e instrumentos de evaluación que se utilizarán.</a:t>
                      </a:r>
                      <a:endParaRPr sz="1400">
                        <a:solidFill>
                          <a:srgbClr val="000000"/>
                        </a:solidFill>
                        <a:latin typeface="Calibri"/>
                        <a:ea typeface="Calibri"/>
                        <a:cs typeface="Calibri"/>
                        <a:sym typeface="Calibri"/>
                      </a:endParaRPr>
                    </a:p>
                  </a:txBody>
                  <a:tcPr marT="63500" marB="63500" marR="63500" marL="63500"/>
                </a:tc>
              </a:tr>
              <a:tr h="2680150">
                <a:tc>
                  <a:txBody>
                    <a:bodyPr/>
                    <a:lstStyle/>
                    <a:p>
                      <a:pPr indent="-342900" lvl="0" marL="342900" marR="0" rtl="0" algn="just">
                        <a:lnSpc>
                          <a:spcPct val="115000"/>
                        </a:lnSpc>
                        <a:spcBef>
                          <a:spcPts val="0"/>
                        </a:spcBef>
                        <a:spcAft>
                          <a:spcPts val="0"/>
                        </a:spcAft>
                        <a:buClr>
                          <a:schemeClr val="lt1"/>
                        </a:buClr>
                        <a:buSzPts val="1400"/>
                        <a:buFont typeface="Twentieth Century"/>
                        <a:buAutoNum type="arabicPeriod"/>
                      </a:pPr>
                      <a:r>
                        <a:rPr lang="es-ES" sz="1400" u="none" strike="noStrike"/>
                        <a:t>La entrega oportuna de los avances del proyecto.</a:t>
                      </a:r>
                      <a:endParaRPr sz="1400" u="none" strike="noStrike"/>
                    </a:p>
                    <a:p>
                      <a:pPr indent="-342900" lvl="0" marL="342900" marR="0" rtl="0" algn="just">
                        <a:lnSpc>
                          <a:spcPct val="115000"/>
                        </a:lnSpc>
                        <a:spcBef>
                          <a:spcPts val="0"/>
                        </a:spcBef>
                        <a:spcAft>
                          <a:spcPts val="0"/>
                        </a:spcAft>
                        <a:buClr>
                          <a:schemeClr val="lt1"/>
                        </a:buClr>
                        <a:buSzPts val="1400"/>
                        <a:buFont typeface="Twentieth Century"/>
                        <a:buAutoNum type="arabicPeriod"/>
                      </a:pPr>
                      <a:r>
                        <a:rPr lang="es-ES" sz="1400" u="none" strike="noStrike"/>
                        <a:t> La construcción de elementos que les permitan identificar el </a:t>
                      </a:r>
                      <a:r>
                        <a:rPr lang="es-ES"/>
                        <a:t>las epidemias a través del tiempo  </a:t>
                      </a:r>
                      <a:r>
                        <a:rPr lang="es-ES" sz="1400"/>
                        <a:t> </a:t>
                      </a:r>
                      <a:endParaRPr sz="1400"/>
                    </a:p>
                    <a:p>
                      <a:pPr indent="0" lvl="0" marL="0" marR="0" rtl="0" algn="l">
                        <a:lnSpc>
                          <a:spcPct val="115000"/>
                        </a:lnSpc>
                        <a:spcBef>
                          <a:spcPts val="0"/>
                        </a:spcBef>
                        <a:spcAft>
                          <a:spcPts val="0"/>
                        </a:spcAft>
                        <a:buNone/>
                      </a:pPr>
                      <a:r>
                        <a:rPr lang="es-ES" sz="1400"/>
                        <a:t> </a:t>
                      </a:r>
                      <a:endParaRPr sz="1400"/>
                    </a:p>
                    <a:p>
                      <a:pPr indent="0" lvl="0" marL="0" marR="0" rtl="0" algn="l">
                        <a:lnSpc>
                          <a:spcPct val="115000"/>
                        </a:lnSpc>
                        <a:spcBef>
                          <a:spcPts val="0"/>
                        </a:spcBef>
                        <a:spcAft>
                          <a:spcPts val="0"/>
                        </a:spcAft>
                        <a:buNone/>
                      </a:pPr>
                      <a:r>
                        <a:rPr lang="es-ES" sz="1400"/>
                        <a:t> </a:t>
                      </a:r>
                      <a:endParaRPr sz="1400"/>
                    </a:p>
                    <a:p>
                      <a:pPr indent="0" lvl="0" marL="0" marR="0" rtl="0" algn="l">
                        <a:lnSpc>
                          <a:spcPct val="115000"/>
                        </a:lnSpc>
                        <a:spcBef>
                          <a:spcPts val="0"/>
                        </a:spcBef>
                        <a:spcAft>
                          <a:spcPts val="0"/>
                        </a:spcAft>
                        <a:buNone/>
                      </a:pPr>
                      <a:r>
                        <a:rPr lang="es-ES" sz="1400"/>
                        <a:t> </a:t>
                      </a:r>
                      <a:endParaRPr sz="1400"/>
                    </a:p>
                    <a:p>
                      <a:pPr indent="0" lvl="0" marL="0" marR="0" rtl="0" algn="l">
                        <a:lnSpc>
                          <a:spcPct val="115000"/>
                        </a:lnSpc>
                        <a:spcBef>
                          <a:spcPts val="0"/>
                        </a:spcBef>
                        <a:spcAft>
                          <a:spcPts val="0"/>
                        </a:spcAft>
                        <a:buNone/>
                      </a:pPr>
                      <a:r>
                        <a:rPr lang="es-ES" sz="1400"/>
                        <a:t> </a:t>
                      </a:r>
                      <a:endParaRPr sz="1400"/>
                    </a:p>
                    <a:p>
                      <a:pPr indent="0" lvl="0" marL="0" marR="0" rtl="0" algn="l">
                        <a:lnSpc>
                          <a:spcPct val="115000"/>
                        </a:lnSpc>
                        <a:spcBef>
                          <a:spcPts val="0"/>
                        </a:spcBef>
                        <a:spcAft>
                          <a:spcPts val="0"/>
                        </a:spcAft>
                        <a:buNone/>
                      </a:pPr>
                      <a:r>
                        <a:rPr lang="es-ES" sz="1400"/>
                        <a:t> </a:t>
                      </a:r>
                      <a:endParaRPr sz="1400">
                        <a:solidFill>
                          <a:srgbClr val="000000"/>
                        </a:solidFill>
                        <a:latin typeface="Calibri"/>
                        <a:ea typeface="Calibri"/>
                        <a:cs typeface="Calibri"/>
                        <a:sym typeface="Calibri"/>
                      </a:endParaRPr>
                    </a:p>
                  </a:txBody>
                  <a:tcPr marT="63500" marB="63500" marR="63500" marL="63500"/>
                </a:tc>
                <a:tc>
                  <a:txBody>
                    <a:bodyPr/>
                    <a:lstStyle/>
                    <a:p>
                      <a:pPr indent="-342900" lvl="0" marL="342900" marR="0" rtl="0" algn="l">
                        <a:lnSpc>
                          <a:spcPct val="115000"/>
                        </a:lnSpc>
                        <a:spcBef>
                          <a:spcPts val="0"/>
                        </a:spcBef>
                        <a:spcAft>
                          <a:spcPts val="0"/>
                        </a:spcAft>
                        <a:buClr>
                          <a:schemeClr val="lt1"/>
                        </a:buClr>
                        <a:buSzPts val="1400"/>
                        <a:buFont typeface="Twentieth Century"/>
                        <a:buAutoNum type="arabicPeriod"/>
                      </a:pPr>
                      <a:r>
                        <a:rPr lang="es-ES" sz="1400" u="none" strike="noStrike"/>
                        <a:t>La puntualidad en la entrega de los avances del proyecto.</a:t>
                      </a:r>
                      <a:endParaRPr sz="1400" u="none" strike="noStrike"/>
                    </a:p>
                    <a:p>
                      <a:pPr indent="-342900" lvl="0" marL="342900" marR="0" rtl="0" algn="l">
                        <a:lnSpc>
                          <a:spcPct val="115000"/>
                        </a:lnSpc>
                        <a:spcBef>
                          <a:spcPts val="0"/>
                        </a:spcBef>
                        <a:spcAft>
                          <a:spcPts val="0"/>
                        </a:spcAft>
                        <a:buClr>
                          <a:schemeClr val="lt1"/>
                        </a:buClr>
                        <a:buSzPts val="1400"/>
                        <a:buFont typeface="Twentieth Century"/>
                        <a:buAutoNum type="arabicPeriod"/>
                      </a:pPr>
                      <a:r>
                        <a:rPr lang="es-ES" sz="1400" u="none" strike="noStrike"/>
                        <a:t>La calidad de la información contenida en los organizadores gráficos, fichas y materiales propuestos para la actividad.</a:t>
                      </a:r>
                      <a:endParaRPr sz="1400" u="none" strike="noStrike"/>
                    </a:p>
                    <a:p>
                      <a:pPr indent="-342900" lvl="0" marL="342900" marR="0" rtl="0" algn="l">
                        <a:lnSpc>
                          <a:spcPct val="115000"/>
                        </a:lnSpc>
                        <a:spcBef>
                          <a:spcPts val="0"/>
                        </a:spcBef>
                        <a:spcAft>
                          <a:spcPts val="0"/>
                        </a:spcAft>
                        <a:buClr>
                          <a:schemeClr val="lt1"/>
                        </a:buClr>
                        <a:buSzPts val="1400"/>
                        <a:buFont typeface="Twentieth Century"/>
                        <a:buAutoNum type="arabicPeriod"/>
                      </a:pPr>
                      <a:r>
                        <a:rPr lang="es-ES" sz="1400" u="none" strike="noStrike"/>
                        <a:t>La creación de propuestas personales consignadas en ensayos. </a:t>
                      </a:r>
                      <a:endParaRPr sz="1400" u="none" strike="noStrike"/>
                    </a:p>
                    <a:p>
                      <a:pPr indent="0" lvl="0" marL="0" marR="0" rtl="0" algn="l">
                        <a:lnSpc>
                          <a:spcPct val="115000"/>
                        </a:lnSpc>
                        <a:spcBef>
                          <a:spcPts val="0"/>
                        </a:spcBef>
                        <a:spcAft>
                          <a:spcPts val="0"/>
                        </a:spcAft>
                        <a:buNone/>
                      </a:pPr>
                      <a:r>
                        <a:rPr lang="es-ES" sz="1400"/>
                        <a:t> </a:t>
                      </a:r>
                      <a:endParaRPr sz="1400"/>
                    </a:p>
                    <a:p>
                      <a:pPr indent="0" lvl="0" marL="0" marR="0" rtl="0" algn="l">
                        <a:lnSpc>
                          <a:spcPct val="115000"/>
                        </a:lnSpc>
                        <a:spcBef>
                          <a:spcPts val="0"/>
                        </a:spcBef>
                        <a:spcAft>
                          <a:spcPts val="0"/>
                        </a:spcAft>
                        <a:buNone/>
                      </a:pPr>
                      <a:r>
                        <a:rPr lang="es-ES" sz="1400"/>
                        <a:t> </a:t>
                      </a:r>
                      <a:endParaRPr sz="1400">
                        <a:solidFill>
                          <a:srgbClr val="000000"/>
                        </a:solidFill>
                        <a:latin typeface="Calibri"/>
                        <a:ea typeface="Calibri"/>
                        <a:cs typeface="Calibri"/>
                        <a:sym typeface="Calibri"/>
                      </a:endParaRPr>
                    </a:p>
                  </a:txBody>
                  <a:tcPr marT="63500" marB="63500" marR="63500" marL="63500"/>
                </a:tc>
                <a:tc>
                  <a:txBody>
                    <a:bodyPr/>
                    <a:lstStyle/>
                    <a:p>
                      <a:pPr indent="-342900" lvl="0" marL="342900" marR="0" rtl="0" algn="l">
                        <a:lnSpc>
                          <a:spcPct val="115000"/>
                        </a:lnSpc>
                        <a:spcBef>
                          <a:spcPts val="0"/>
                        </a:spcBef>
                        <a:spcAft>
                          <a:spcPts val="0"/>
                        </a:spcAft>
                        <a:buClr>
                          <a:schemeClr val="lt1"/>
                        </a:buClr>
                        <a:buSzPts val="1400"/>
                        <a:buFont typeface="Twentieth Century"/>
                        <a:buAutoNum type="arabicPeriod"/>
                      </a:pPr>
                      <a:r>
                        <a:rPr lang="es-ES" sz="1400"/>
                        <a:t>Resolución de casos bajo la metodología adquirida.</a:t>
                      </a:r>
                      <a:endParaRPr sz="1400"/>
                    </a:p>
                    <a:p>
                      <a:pPr indent="-342900" lvl="0" marL="342900" marR="0" rtl="0" algn="l">
                        <a:lnSpc>
                          <a:spcPct val="115000"/>
                        </a:lnSpc>
                        <a:spcBef>
                          <a:spcPts val="0"/>
                        </a:spcBef>
                        <a:spcAft>
                          <a:spcPts val="0"/>
                        </a:spcAft>
                        <a:buClr>
                          <a:schemeClr val="lt1"/>
                        </a:buClr>
                        <a:buSzPts val="1400"/>
                        <a:buFont typeface="Twentieth Century"/>
                        <a:buAutoNum type="arabicPeriod"/>
                      </a:pPr>
                      <a:r>
                        <a:rPr lang="es-ES" sz="1400"/>
                        <a:t>La instrumentación del proyecto con las pautas metodológicas y normas de investigación documental.</a:t>
                      </a:r>
                      <a:endParaRPr sz="1400"/>
                    </a:p>
                    <a:p>
                      <a:pPr indent="-342900" lvl="0" marL="342900" marR="0" rtl="0" algn="l">
                        <a:lnSpc>
                          <a:spcPct val="115000"/>
                        </a:lnSpc>
                        <a:spcBef>
                          <a:spcPts val="0"/>
                        </a:spcBef>
                        <a:spcAft>
                          <a:spcPts val="0"/>
                        </a:spcAft>
                        <a:buClr>
                          <a:schemeClr val="lt1"/>
                        </a:buClr>
                        <a:buSzPts val="1400"/>
                        <a:buFont typeface="Twentieth Century"/>
                        <a:buAutoNum type="arabicPeriod"/>
                      </a:pPr>
                      <a:r>
                        <a:rPr lang="es-ES" sz="1400"/>
                        <a:t>Portafolios de evidencias.</a:t>
                      </a:r>
                      <a:endParaRPr sz="1400"/>
                    </a:p>
                    <a:p>
                      <a:pPr indent="0" lvl="0" marL="0" marR="0" rtl="0" algn="l">
                        <a:lnSpc>
                          <a:spcPct val="115000"/>
                        </a:lnSpc>
                        <a:spcBef>
                          <a:spcPts val="0"/>
                        </a:spcBef>
                        <a:spcAft>
                          <a:spcPts val="0"/>
                        </a:spcAft>
                        <a:buNone/>
                      </a:pPr>
                      <a:r>
                        <a:rPr lang="es-ES" sz="1400"/>
                        <a:t> </a:t>
                      </a:r>
                      <a:endParaRPr sz="1400">
                        <a:solidFill>
                          <a:srgbClr val="000000"/>
                        </a:solidFill>
                        <a:latin typeface="Calibri"/>
                        <a:ea typeface="Calibri"/>
                        <a:cs typeface="Calibri"/>
                        <a:sym typeface="Calibri"/>
                      </a:endParaRPr>
                    </a:p>
                  </a:txBody>
                  <a:tcPr marT="63500" marB="63500" marR="63500" marL="63500"/>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15" name="Shape 315"/>
        <p:cNvGrpSpPr/>
        <p:nvPr/>
      </p:nvGrpSpPr>
      <p:grpSpPr>
        <a:xfrm>
          <a:off x="0" y="0"/>
          <a:ext cx="0" cy="0"/>
          <a:chOff x="0" y="0"/>
          <a:chExt cx="0" cy="0"/>
        </a:xfrm>
      </p:grpSpPr>
      <p:graphicFrame>
        <p:nvGraphicFramePr>
          <p:cNvPr id="316" name="Google Shape;316;p37"/>
          <p:cNvGraphicFramePr/>
          <p:nvPr/>
        </p:nvGraphicFramePr>
        <p:xfrm>
          <a:off x="838200" y="1052175"/>
          <a:ext cx="3000000" cy="3000000"/>
        </p:xfrm>
        <a:graphic>
          <a:graphicData uri="http://schemas.openxmlformats.org/drawingml/2006/table">
            <a:tbl>
              <a:tblPr bandRow="1" firstRow="1">
                <a:noFill/>
                <a:tableStyleId>{0943C526-7F3E-4A12-86E9-86EC3F5792A0}</a:tableStyleId>
              </a:tblPr>
              <a:tblGrid>
                <a:gridCol w="2628900"/>
                <a:gridCol w="2628900"/>
                <a:gridCol w="5257800"/>
              </a:tblGrid>
              <a:tr h="542300">
                <a:tc gridSpan="3">
                  <a:txBody>
                    <a:bodyPr/>
                    <a:lstStyle/>
                    <a:p>
                      <a:pPr indent="0" lvl="0" marL="0" marR="0" rtl="0" algn="ctr">
                        <a:spcBef>
                          <a:spcPts val="0"/>
                        </a:spcBef>
                        <a:spcAft>
                          <a:spcPts val="0"/>
                        </a:spcAft>
                        <a:buNone/>
                      </a:pPr>
                      <a:r>
                        <a:rPr lang="es-ES" sz="1800"/>
                        <a:t>Nombre del Proyecto:</a:t>
                      </a:r>
                      <a:endParaRPr sz="1800"/>
                    </a:p>
                  </a:txBody>
                  <a:tcPr marT="45725" marB="45725" marR="91450" marL="91450"/>
                </a:tc>
                <a:tc hMerge="1"/>
                <a:tc hMerge="1"/>
              </a:tr>
              <a:tr h="542300">
                <a:tc gridSpan="2">
                  <a:txBody>
                    <a:bodyPr/>
                    <a:lstStyle/>
                    <a:p>
                      <a:pPr indent="0" lvl="0" marL="0" marR="0" rtl="0" algn="l">
                        <a:spcBef>
                          <a:spcPts val="0"/>
                        </a:spcBef>
                        <a:spcAft>
                          <a:spcPts val="0"/>
                        </a:spcAft>
                        <a:buNone/>
                      </a:pPr>
                      <a:r>
                        <a:rPr lang="es-ES" sz="1800"/>
                        <a:t>Actividad:</a:t>
                      </a:r>
                      <a:endParaRPr sz="1800"/>
                    </a:p>
                  </a:txBody>
                  <a:tcPr marT="45725" marB="45725" marR="91450" marL="91450"/>
                </a:tc>
                <a:tc hMerge="1"/>
                <a:tc>
                  <a:txBody>
                    <a:bodyPr/>
                    <a:lstStyle/>
                    <a:p>
                      <a:pPr indent="0" lvl="0" marL="0" marR="0" rtl="0" algn="just">
                        <a:spcBef>
                          <a:spcPts val="0"/>
                        </a:spcBef>
                        <a:spcAft>
                          <a:spcPts val="0"/>
                        </a:spcAft>
                        <a:buNone/>
                      </a:pPr>
                      <a:r>
                        <a:rPr lang="es-ES" sz="1800"/>
                        <a:t>Fecha de aplicación:</a:t>
                      </a:r>
                      <a:r>
                        <a:rPr lang="es-ES" sz="1800"/>
                        <a:t>.</a:t>
                      </a:r>
                      <a:endParaRPr sz="1800"/>
                    </a:p>
                  </a:txBody>
                  <a:tcPr marT="45725" marB="45725" marR="91450" marL="91450"/>
                </a:tc>
              </a:tr>
              <a:tr h="542300">
                <a:tc gridSpan="2">
                  <a:txBody>
                    <a:bodyPr/>
                    <a:lstStyle/>
                    <a:p>
                      <a:pPr indent="0" lvl="0" marL="0" marR="0" rtl="0" algn="l">
                        <a:spcBef>
                          <a:spcPts val="0"/>
                        </a:spcBef>
                        <a:spcAft>
                          <a:spcPts val="0"/>
                        </a:spcAft>
                        <a:buNone/>
                      </a:pPr>
                      <a:r>
                        <a:rPr lang="es-ES" sz="1800"/>
                        <a:t>Tiempo de desarrollo:</a:t>
                      </a:r>
                      <a:endParaRPr sz="1800"/>
                    </a:p>
                  </a:txBody>
                  <a:tcPr marT="45725" marB="45725" marR="91450" marL="91450"/>
                </a:tc>
                <a:tc hMerge="1"/>
                <a:tc>
                  <a:txBody>
                    <a:bodyPr/>
                    <a:lstStyle/>
                    <a:p>
                      <a:pPr indent="0" lvl="0" marL="0" marR="0" rtl="0" algn="l">
                        <a:spcBef>
                          <a:spcPts val="0"/>
                        </a:spcBef>
                        <a:spcAft>
                          <a:spcPts val="0"/>
                        </a:spcAft>
                        <a:buNone/>
                      </a:pPr>
                      <a:r>
                        <a:rPr lang="es-ES" sz="1800"/>
                        <a:t>Asignaturas:</a:t>
                      </a:r>
                      <a:endParaRPr sz="1800"/>
                    </a:p>
                  </a:txBody>
                  <a:tcPr marT="45725" marB="45725" marR="91450" marL="91450"/>
                </a:tc>
              </a:tr>
              <a:tr h="542300">
                <a:tc>
                  <a:txBody>
                    <a:bodyPr/>
                    <a:lstStyle/>
                    <a:p>
                      <a:pPr indent="0" lvl="0" marL="0" marR="0" rtl="0" algn="l">
                        <a:spcBef>
                          <a:spcPts val="0"/>
                        </a:spcBef>
                        <a:spcAft>
                          <a:spcPts val="0"/>
                        </a:spcAft>
                        <a:buNone/>
                      </a:pPr>
                      <a:r>
                        <a:rPr lang="es-ES" sz="1800"/>
                        <a:t>Inicio</a:t>
                      </a:r>
                      <a:r>
                        <a:rPr lang="es-ES" sz="1800"/>
                        <a:t>:</a:t>
                      </a:r>
                      <a:endParaRPr sz="1800"/>
                    </a:p>
                  </a:txBody>
                  <a:tcPr marT="45725" marB="45725" marR="91450" marL="91450"/>
                </a:tc>
                <a:tc gridSpan="2">
                  <a:txBody>
                    <a:bodyPr/>
                    <a:lstStyle/>
                    <a:p>
                      <a:pPr indent="0" lvl="0" marL="0" marR="0" rtl="0" algn="just">
                        <a:spcBef>
                          <a:spcPts val="0"/>
                        </a:spcBef>
                        <a:spcAft>
                          <a:spcPts val="0"/>
                        </a:spcAft>
                        <a:buNone/>
                      </a:pPr>
                      <a:r>
                        <a:t/>
                      </a:r>
                      <a:endParaRPr sz="1800"/>
                    </a:p>
                  </a:txBody>
                  <a:tcPr marT="45725" marB="45725" marR="91450" marL="91450"/>
                </a:tc>
                <a:tc hMerge="1"/>
              </a:tr>
              <a:tr h="542300">
                <a:tc>
                  <a:txBody>
                    <a:bodyPr/>
                    <a:lstStyle/>
                    <a:p>
                      <a:pPr indent="0" lvl="0" marL="0" marR="0" rtl="0" algn="l">
                        <a:spcBef>
                          <a:spcPts val="0"/>
                        </a:spcBef>
                        <a:spcAft>
                          <a:spcPts val="0"/>
                        </a:spcAft>
                        <a:buNone/>
                      </a:pPr>
                      <a:r>
                        <a:rPr lang="es-ES" sz="1800"/>
                        <a:t>Desarrollo:</a:t>
                      </a:r>
                      <a:endParaRPr sz="1800"/>
                    </a:p>
                  </a:txBody>
                  <a:tcPr marT="45725" marB="45725" marR="91450" marL="91450"/>
                </a:tc>
                <a:tc gridSpan="2">
                  <a:txBody>
                    <a:bodyPr/>
                    <a:lstStyle/>
                    <a:p>
                      <a:pPr indent="0" lvl="0" marL="0" marR="0" rtl="0" algn="l">
                        <a:spcBef>
                          <a:spcPts val="0"/>
                        </a:spcBef>
                        <a:spcAft>
                          <a:spcPts val="0"/>
                        </a:spcAft>
                        <a:buNone/>
                      </a:pPr>
                      <a:r>
                        <a:t/>
                      </a:r>
                      <a:endParaRPr sz="1800"/>
                    </a:p>
                  </a:txBody>
                  <a:tcPr marT="45725" marB="45725" marR="91450" marL="91450"/>
                </a:tc>
                <a:tc hMerge="1"/>
              </a:tr>
              <a:tr h="542300">
                <a:tc>
                  <a:txBody>
                    <a:bodyPr/>
                    <a:lstStyle/>
                    <a:p>
                      <a:pPr indent="0" lvl="0" marL="0" marR="0" rtl="0" algn="l">
                        <a:spcBef>
                          <a:spcPts val="0"/>
                        </a:spcBef>
                        <a:spcAft>
                          <a:spcPts val="0"/>
                        </a:spcAft>
                        <a:buNone/>
                      </a:pPr>
                      <a:r>
                        <a:rPr lang="es-ES" sz="1800"/>
                        <a:t>Cierre: </a:t>
                      </a:r>
                      <a:endParaRPr sz="1800"/>
                    </a:p>
                  </a:txBody>
                  <a:tcPr marT="45725" marB="45725" marR="91450" marL="91450"/>
                </a:tc>
                <a:tc gridSpan="2">
                  <a:txBody>
                    <a:bodyPr/>
                    <a:lstStyle/>
                    <a:p>
                      <a:pPr indent="0" lvl="0" marL="0" marR="0" rtl="0" algn="l">
                        <a:spcBef>
                          <a:spcPts val="0"/>
                        </a:spcBef>
                        <a:spcAft>
                          <a:spcPts val="0"/>
                        </a:spcAft>
                        <a:buNone/>
                      </a:pPr>
                      <a:r>
                        <a:t/>
                      </a:r>
                      <a:endParaRPr sz="1800"/>
                    </a:p>
                  </a:txBody>
                  <a:tcPr marT="45725" marB="45725" marR="91450" marL="91450"/>
                </a:tc>
                <a:tc hMerge="1"/>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grpSp>
        <p:nvGrpSpPr>
          <p:cNvPr id="161" name="Google Shape;161;p20"/>
          <p:cNvGrpSpPr/>
          <p:nvPr/>
        </p:nvGrpSpPr>
        <p:grpSpPr>
          <a:xfrm>
            <a:off x="1000133" y="841866"/>
            <a:ext cx="10255087" cy="5468994"/>
            <a:chOff x="2392" y="0"/>
            <a:chExt cx="10255087" cy="5468994"/>
          </a:xfrm>
        </p:grpSpPr>
        <p:sp>
          <p:nvSpPr>
            <p:cNvPr id="162" name="Google Shape;162;p20"/>
            <p:cNvSpPr/>
            <p:nvPr/>
          </p:nvSpPr>
          <p:spPr>
            <a:xfrm>
              <a:off x="2392" y="0"/>
              <a:ext cx="2507356" cy="5468994"/>
            </a:xfrm>
            <a:prstGeom prst="roundRect">
              <a:avLst>
                <a:gd fmla="val 10000" name="adj"/>
              </a:avLst>
            </a:prstGeom>
            <a:solidFill>
              <a:srgbClr val="42BA97"/>
            </a:solidFill>
            <a:ln>
              <a:noFill/>
            </a:ln>
            <a:effectLst>
              <a:outerShdw blurRad="50800" rotWithShape="0" dir="5400000" dist="25400">
                <a:srgbClr val="000000">
                  <a:alpha val="2784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0"/>
            <p:cNvSpPr txBox="1"/>
            <p:nvPr/>
          </p:nvSpPr>
          <p:spPr>
            <a:xfrm>
              <a:off x="2392" y="2187597"/>
              <a:ext cx="2507356" cy="2187597"/>
            </a:xfrm>
            <a:prstGeom prst="rect">
              <a:avLst/>
            </a:prstGeom>
            <a:noFill/>
            <a:ln>
              <a:noFill/>
            </a:ln>
          </p:spPr>
          <p:txBody>
            <a:bodyPr anchorCtr="0" anchor="ctr" bIns="192000" lIns="192000" spcFirstLastPara="1" rIns="192000" wrap="square" tIns="192000">
              <a:noAutofit/>
            </a:bodyPr>
            <a:lstStyle/>
            <a:p>
              <a:pPr indent="0" lvl="0" marL="0" marR="0" rtl="0" algn="ctr">
                <a:lnSpc>
                  <a:spcPct val="90000"/>
                </a:lnSpc>
                <a:spcBef>
                  <a:spcPts val="0"/>
                </a:spcBef>
                <a:spcAft>
                  <a:spcPts val="0"/>
                </a:spcAft>
                <a:buNone/>
              </a:pPr>
              <a:r>
                <a:rPr b="0" i="0" lang="es-ES" sz="2700" u="none" cap="none" strike="noStrike">
                  <a:solidFill>
                    <a:schemeClr val="lt1"/>
                  </a:solidFill>
                  <a:latin typeface="Arial"/>
                  <a:ea typeface="Arial"/>
                  <a:cs typeface="Arial"/>
                  <a:sym typeface="Arial"/>
                </a:rPr>
                <a:t>XOCHIQUETZALLI CRUZ</a:t>
              </a:r>
              <a:endParaRPr/>
            </a:p>
            <a:p>
              <a:pPr indent="0" lvl="0" marL="0" marR="0" rtl="0" algn="ctr">
                <a:lnSpc>
                  <a:spcPct val="90000"/>
                </a:lnSpc>
                <a:spcBef>
                  <a:spcPts val="945"/>
                </a:spcBef>
                <a:spcAft>
                  <a:spcPts val="0"/>
                </a:spcAft>
                <a:buNone/>
              </a:pPr>
              <a:r>
                <a:rPr b="0" i="0" lang="es-ES" sz="2700" u="none" cap="none" strike="noStrike">
                  <a:solidFill>
                    <a:schemeClr val="dk1"/>
                  </a:solidFill>
                  <a:latin typeface="Arial"/>
                  <a:ea typeface="Arial"/>
                  <a:cs typeface="Arial"/>
                  <a:sym typeface="Arial"/>
                </a:rPr>
                <a:t>ETIMOLOGÍAS</a:t>
              </a:r>
              <a:endParaRPr/>
            </a:p>
          </p:txBody>
        </p:sp>
        <p:sp>
          <p:nvSpPr>
            <p:cNvPr id="164" name="Google Shape;164;p20"/>
            <p:cNvSpPr/>
            <p:nvPr/>
          </p:nvSpPr>
          <p:spPr>
            <a:xfrm>
              <a:off x="345482" y="357788"/>
              <a:ext cx="1821175" cy="1821175"/>
            </a:xfrm>
            <a:prstGeom prst="ellipse">
              <a:avLst/>
            </a:prstGeom>
            <a:blipFill rotWithShape="1">
              <a:blip r:embed="rId3">
                <a:alphaModFix/>
              </a:blip>
              <a:stretch>
                <a:fillRect b="-1999" l="0" r="0" t="-199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0"/>
            <p:cNvSpPr/>
            <p:nvPr/>
          </p:nvSpPr>
          <p:spPr>
            <a:xfrm>
              <a:off x="2584969" y="0"/>
              <a:ext cx="2507356" cy="5468994"/>
            </a:xfrm>
            <a:prstGeom prst="roundRect">
              <a:avLst>
                <a:gd fmla="val 10000" name="adj"/>
              </a:avLst>
            </a:prstGeom>
            <a:solidFill>
              <a:srgbClr val="40C5B9"/>
            </a:solidFill>
            <a:ln>
              <a:noFill/>
            </a:ln>
            <a:effectLst>
              <a:outerShdw blurRad="50800" rotWithShape="0" dir="5400000" dist="25400">
                <a:srgbClr val="000000">
                  <a:alpha val="2784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0"/>
            <p:cNvSpPr txBox="1"/>
            <p:nvPr/>
          </p:nvSpPr>
          <p:spPr>
            <a:xfrm>
              <a:off x="2584969" y="2187597"/>
              <a:ext cx="2507356" cy="2187597"/>
            </a:xfrm>
            <a:prstGeom prst="rect">
              <a:avLst/>
            </a:prstGeom>
            <a:noFill/>
            <a:ln>
              <a:noFill/>
            </a:ln>
          </p:spPr>
          <p:txBody>
            <a:bodyPr anchorCtr="0" anchor="ctr" bIns="192000" lIns="192000" spcFirstLastPara="1" rIns="192000" wrap="square" tIns="192000">
              <a:noAutofit/>
            </a:bodyPr>
            <a:lstStyle/>
            <a:p>
              <a:pPr indent="0" lvl="0" marL="0" marR="0" rtl="0" algn="ctr">
                <a:lnSpc>
                  <a:spcPct val="90000"/>
                </a:lnSpc>
                <a:spcBef>
                  <a:spcPts val="0"/>
                </a:spcBef>
                <a:spcAft>
                  <a:spcPts val="0"/>
                </a:spcAft>
                <a:buNone/>
              </a:pPr>
              <a:r>
                <a:rPr b="0" i="0" lang="es-ES" sz="2700" u="none" cap="none" strike="noStrike">
                  <a:solidFill>
                    <a:schemeClr val="lt1"/>
                  </a:solidFill>
                  <a:latin typeface="Arial"/>
                  <a:ea typeface="Arial"/>
                  <a:cs typeface="Arial"/>
                  <a:sym typeface="Arial"/>
                </a:rPr>
                <a:t>ÁNGELES NAVARRO</a:t>
              </a:r>
              <a:endParaRPr/>
            </a:p>
            <a:p>
              <a:pPr indent="0" lvl="0" marL="0" marR="0" rtl="0" algn="ctr">
                <a:lnSpc>
                  <a:spcPct val="90000"/>
                </a:lnSpc>
                <a:spcBef>
                  <a:spcPts val="945"/>
                </a:spcBef>
                <a:spcAft>
                  <a:spcPts val="0"/>
                </a:spcAft>
                <a:buNone/>
              </a:pPr>
              <a:r>
                <a:rPr b="1" i="0" lang="es-ES" sz="2700" u="none" cap="none" strike="noStrike">
                  <a:solidFill>
                    <a:schemeClr val="lt1"/>
                  </a:solidFill>
                  <a:latin typeface="Arial"/>
                  <a:ea typeface="Arial"/>
                  <a:cs typeface="Arial"/>
                  <a:sym typeface="Arial"/>
                </a:rPr>
                <a:t>LITERATURA UNIVERSAL </a:t>
              </a:r>
              <a:endParaRPr b="1" i="0" sz="2700" u="none" cap="none" strike="noStrike">
                <a:solidFill>
                  <a:schemeClr val="lt1"/>
                </a:solidFill>
                <a:latin typeface="Arial"/>
                <a:ea typeface="Arial"/>
                <a:cs typeface="Arial"/>
                <a:sym typeface="Arial"/>
              </a:endParaRPr>
            </a:p>
          </p:txBody>
        </p:sp>
        <p:sp>
          <p:nvSpPr>
            <p:cNvPr id="167" name="Google Shape;167;p20"/>
            <p:cNvSpPr/>
            <p:nvPr/>
          </p:nvSpPr>
          <p:spPr>
            <a:xfrm>
              <a:off x="2928059" y="328139"/>
              <a:ext cx="1821175" cy="1821175"/>
            </a:xfrm>
            <a:prstGeom prst="ellipse">
              <a:avLst/>
            </a:prstGeom>
            <a:blipFill rotWithShape="1">
              <a:blip r:embed="rId4">
                <a:alphaModFix/>
              </a:blip>
              <a:stretch>
                <a:fillRect b="0" l="-38998" r="-38997"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0"/>
            <p:cNvSpPr/>
            <p:nvPr/>
          </p:nvSpPr>
          <p:spPr>
            <a:xfrm>
              <a:off x="5175519" y="0"/>
              <a:ext cx="2507356" cy="5468994"/>
            </a:xfrm>
            <a:prstGeom prst="roundRect">
              <a:avLst>
                <a:gd fmla="val 10000" name="adj"/>
              </a:avLst>
            </a:prstGeom>
            <a:solidFill>
              <a:srgbClr val="40BECF"/>
            </a:solidFill>
            <a:ln>
              <a:noFill/>
            </a:ln>
            <a:effectLst>
              <a:outerShdw blurRad="50800" rotWithShape="0" dir="5400000" dist="25400">
                <a:srgbClr val="000000">
                  <a:alpha val="2784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0"/>
            <p:cNvSpPr txBox="1"/>
            <p:nvPr/>
          </p:nvSpPr>
          <p:spPr>
            <a:xfrm>
              <a:off x="5175519" y="2187597"/>
              <a:ext cx="2507356" cy="2187597"/>
            </a:xfrm>
            <a:prstGeom prst="rect">
              <a:avLst/>
            </a:prstGeom>
            <a:noFill/>
            <a:ln>
              <a:noFill/>
            </a:ln>
          </p:spPr>
          <p:txBody>
            <a:bodyPr anchorCtr="0" anchor="ctr" bIns="192000" lIns="192000" spcFirstLastPara="1" rIns="192000" wrap="square" tIns="192000">
              <a:noAutofit/>
            </a:bodyPr>
            <a:lstStyle/>
            <a:p>
              <a:pPr indent="0" lvl="0" marL="0" marR="0" rtl="0" algn="ctr">
                <a:lnSpc>
                  <a:spcPct val="90000"/>
                </a:lnSpc>
                <a:spcBef>
                  <a:spcPts val="0"/>
                </a:spcBef>
                <a:spcAft>
                  <a:spcPts val="0"/>
                </a:spcAft>
                <a:buNone/>
              </a:pPr>
              <a:r>
                <a:rPr b="0" i="0" lang="es-ES" sz="2700" u="none" cap="none" strike="noStrike">
                  <a:solidFill>
                    <a:schemeClr val="lt1"/>
                  </a:solidFill>
                  <a:latin typeface="Arial"/>
                  <a:ea typeface="Arial"/>
                  <a:cs typeface="Arial"/>
                  <a:sym typeface="Arial"/>
                </a:rPr>
                <a:t>ALFREDO PARRA LÓPEZ </a:t>
              </a:r>
              <a:endParaRPr/>
            </a:p>
            <a:p>
              <a:pPr indent="0" lvl="0" marL="0" marR="0" rtl="0" algn="ctr">
                <a:lnSpc>
                  <a:spcPct val="90000"/>
                </a:lnSpc>
                <a:spcBef>
                  <a:spcPts val="945"/>
                </a:spcBef>
                <a:spcAft>
                  <a:spcPts val="0"/>
                </a:spcAft>
                <a:buNone/>
              </a:pPr>
              <a:r>
                <a:rPr b="1" i="0" lang="es-ES" sz="2700" u="none" cap="none" strike="noStrike">
                  <a:solidFill>
                    <a:schemeClr val="lt1"/>
                  </a:solidFill>
                  <a:latin typeface="Arial"/>
                  <a:ea typeface="Arial"/>
                  <a:cs typeface="Arial"/>
                  <a:sym typeface="Arial"/>
                </a:rPr>
                <a:t>HISTORIA</a:t>
              </a:r>
              <a:endParaRPr b="1" i="0" sz="2700" u="none" cap="none" strike="noStrike">
                <a:solidFill>
                  <a:schemeClr val="lt1"/>
                </a:solidFill>
                <a:latin typeface="Arial"/>
                <a:ea typeface="Arial"/>
                <a:cs typeface="Arial"/>
                <a:sym typeface="Arial"/>
              </a:endParaRPr>
            </a:p>
          </p:txBody>
        </p:sp>
        <p:sp>
          <p:nvSpPr>
            <p:cNvPr id="170" name="Google Shape;170;p20"/>
            <p:cNvSpPr/>
            <p:nvPr/>
          </p:nvSpPr>
          <p:spPr>
            <a:xfrm>
              <a:off x="5510637" y="328139"/>
              <a:ext cx="1821175" cy="1821175"/>
            </a:xfrm>
            <a:prstGeom prst="ellipse">
              <a:avLst/>
            </a:prstGeom>
            <a:blipFill rotWithShape="1">
              <a:blip r:embed="rId5">
                <a:alphaModFix/>
              </a:blip>
              <a:stretch>
                <a:fillRect b="0" l="-31998" r="-31997"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0"/>
            <p:cNvSpPr/>
            <p:nvPr/>
          </p:nvSpPr>
          <p:spPr>
            <a:xfrm>
              <a:off x="7750123" y="0"/>
              <a:ext cx="2507356" cy="5468994"/>
            </a:xfrm>
            <a:prstGeom prst="roundRect">
              <a:avLst>
                <a:gd fmla="val 10000" name="adj"/>
              </a:avLst>
            </a:prstGeom>
            <a:solidFill>
              <a:srgbClr val="40A9D9"/>
            </a:solidFill>
            <a:ln>
              <a:noFill/>
            </a:ln>
            <a:effectLst>
              <a:outerShdw blurRad="50800" rotWithShape="0" dir="5400000" dist="25400">
                <a:srgbClr val="000000">
                  <a:alpha val="2784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0"/>
            <p:cNvSpPr txBox="1"/>
            <p:nvPr/>
          </p:nvSpPr>
          <p:spPr>
            <a:xfrm>
              <a:off x="7750123" y="2187597"/>
              <a:ext cx="2507356" cy="2187597"/>
            </a:xfrm>
            <a:prstGeom prst="rect">
              <a:avLst/>
            </a:prstGeom>
            <a:noFill/>
            <a:ln>
              <a:noFill/>
            </a:ln>
          </p:spPr>
          <p:txBody>
            <a:bodyPr anchorCtr="0" anchor="ctr" bIns="192000" lIns="192000" spcFirstLastPara="1" rIns="192000" wrap="square" tIns="192000">
              <a:noAutofit/>
            </a:bodyPr>
            <a:lstStyle/>
            <a:p>
              <a:pPr indent="0" lvl="0" marL="0" marR="0" rtl="0" algn="ctr">
                <a:lnSpc>
                  <a:spcPct val="90000"/>
                </a:lnSpc>
                <a:spcBef>
                  <a:spcPts val="0"/>
                </a:spcBef>
                <a:spcAft>
                  <a:spcPts val="0"/>
                </a:spcAft>
                <a:buNone/>
              </a:pPr>
              <a:r>
                <a:rPr b="0" i="0" lang="es-ES" sz="2700" u="none" cap="none" strike="noStrike">
                  <a:solidFill>
                    <a:schemeClr val="lt1"/>
                  </a:solidFill>
                  <a:latin typeface="Arial"/>
                  <a:ea typeface="Arial"/>
                  <a:cs typeface="Arial"/>
                  <a:sym typeface="Arial"/>
                </a:rPr>
                <a:t>ISABEL HERNÁNDEZ</a:t>
              </a:r>
              <a:endParaRPr/>
            </a:p>
            <a:p>
              <a:pPr indent="0" lvl="0" marL="0" marR="0" rtl="0" algn="ctr">
                <a:lnSpc>
                  <a:spcPct val="90000"/>
                </a:lnSpc>
                <a:spcBef>
                  <a:spcPts val="945"/>
                </a:spcBef>
                <a:spcAft>
                  <a:spcPts val="0"/>
                </a:spcAft>
                <a:buNone/>
              </a:pPr>
              <a:r>
                <a:rPr b="1" i="0" lang="es-ES" sz="2700" u="none" cap="none" strike="noStrike">
                  <a:solidFill>
                    <a:schemeClr val="lt1"/>
                  </a:solidFill>
                  <a:latin typeface="Arial"/>
                  <a:ea typeface="Arial"/>
                  <a:cs typeface="Arial"/>
                  <a:sym typeface="Arial"/>
                </a:rPr>
                <a:t>EDUCACIÓN PARA LA SALUD</a:t>
              </a:r>
              <a:endParaRPr b="1" i="0" sz="2700" u="none" cap="none" strike="noStrike">
                <a:solidFill>
                  <a:schemeClr val="lt1"/>
                </a:solidFill>
                <a:latin typeface="Arial"/>
                <a:ea typeface="Arial"/>
                <a:cs typeface="Arial"/>
                <a:sym typeface="Arial"/>
              </a:endParaRPr>
            </a:p>
          </p:txBody>
        </p:sp>
        <p:sp>
          <p:nvSpPr>
            <p:cNvPr id="173" name="Google Shape;173;p20"/>
            <p:cNvSpPr/>
            <p:nvPr/>
          </p:nvSpPr>
          <p:spPr>
            <a:xfrm>
              <a:off x="8093214" y="328139"/>
              <a:ext cx="1821175" cy="1821175"/>
            </a:xfrm>
            <a:prstGeom prst="ellipse">
              <a:avLst/>
            </a:prstGeom>
            <a:blipFill rotWithShape="1">
              <a:blip r:embed="rId6">
                <a:alphaModFix/>
              </a:blip>
              <a:stretch>
                <a:fillRect b="-3999" l="0" r="0" t="-399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p:nvPr/>
          </p:nvSpPr>
          <p:spPr>
            <a:xfrm>
              <a:off x="410394" y="4375195"/>
              <a:ext cx="9439082" cy="820349"/>
            </a:xfrm>
            <a:prstGeom prst="leftRightArrow">
              <a:avLst>
                <a:gd fmla="val 50000" name="adj1"/>
                <a:gd fmla="val 50000" name="adj2"/>
              </a:avLst>
            </a:prstGeom>
            <a:solidFill>
              <a:srgbClr val="CDE5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5" name="Google Shape;175;p20"/>
          <p:cNvSpPr txBox="1"/>
          <p:nvPr/>
        </p:nvSpPr>
        <p:spPr>
          <a:xfrm>
            <a:off x="3790586" y="230298"/>
            <a:ext cx="3999621" cy="461665"/>
          </a:xfrm>
          <a:prstGeom prst="rect">
            <a:avLst/>
          </a:prstGeom>
          <a:solidFill>
            <a:srgbClr val="D0E3B4"/>
          </a:solidFill>
          <a:ln cap="flat" cmpd="sng" w="9525">
            <a:solidFill>
              <a:srgbClr val="7A9B3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ES" sz="2400" u="none" cap="none" strike="noStrike">
                <a:solidFill>
                  <a:schemeClr val="dk1"/>
                </a:solidFill>
                <a:latin typeface="Calibri"/>
                <a:ea typeface="Calibri"/>
                <a:cs typeface="Calibri"/>
                <a:sym typeface="Calibri"/>
              </a:rPr>
              <a:t>INTEGRANTES Y ASIGNATURAS</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20" name="Shape 320"/>
        <p:cNvGrpSpPr/>
        <p:nvPr/>
      </p:nvGrpSpPr>
      <p:grpSpPr>
        <a:xfrm>
          <a:off x="0" y="0"/>
          <a:ext cx="0" cy="0"/>
          <a:chOff x="0" y="0"/>
          <a:chExt cx="0" cy="0"/>
        </a:xfrm>
      </p:grpSpPr>
      <p:graphicFrame>
        <p:nvGraphicFramePr>
          <p:cNvPr id="321" name="Google Shape;321;p38"/>
          <p:cNvGraphicFramePr/>
          <p:nvPr/>
        </p:nvGraphicFramePr>
        <p:xfrm>
          <a:off x="86750" y="-8"/>
          <a:ext cx="3000000" cy="3000000"/>
        </p:xfrm>
        <a:graphic>
          <a:graphicData uri="http://schemas.openxmlformats.org/drawingml/2006/table">
            <a:tbl>
              <a:tblPr>
                <a:noFill/>
                <a:tableStyleId>{933FFB13-FAA7-4D35-83A2-431F8AC7CA20}</a:tableStyleId>
              </a:tblPr>
              <a:tblGrid>
                <a:gridCol w="1595825"/>
                <a:gridCol w="1595825"/>
                <a:gridCol w="1595825"/>
                <a:gridCol w="1595825"/>
                <a:gridCol w="1595825"/>
                <a:gridCol w="1595825"/>
                <a:gridCol w="2373875"/>
              </a:tblGrid>
              <a:tr h="731400">
                <a:tc gridSpan="7">
                  <a:txBody>
                    <a:bodyPr/>
                    <a:lstStyle/>
                    <a:p>
                      <a:pPr indent="0" lvl="0" marL="0" rtl="0" algn="l">
                        <a:spcBef>
                          <a:spcPts val="0"/>
                        </a:spcBef>
                        <a:spcAft>
                          <a:spcPts val="0"/>
                        </a:spcAft>
                        <a:buNone/>
                      </a:pPr>
                      <a:r>
                        <a:rPr lang="es-ES"/>
                        <a:t>Planeación didáctica para proyecto </a:t>
                      </a:r>
                      <a:r>
                        <a:rPr lang="es-ES"/>
                        <a:t>interdisciplinario</a:t>
                      </a:r>
                      <a:r>
                        <a:rPr lang="es-ES"/>
                        <a:t>:</a:t>
                      </a:r>
                      <a:endParaRPr/>
                    </a:p>
                    <a:p>
                      <a:pPr indent="0" lvl="0" marL="0" rtl="0" algn="l">
                        <a:spcBef>
                          <a:spcPts val="0"/>
                        </a:spcBef>
                        <a:spcAft>
                          <a:spcPts val="0"/>
                        </a:spcAft>
                        <a:buNone/>
                      </a:pPr>
                      <a:r>
                        <a:rPr lang="es-ES"/>
                        <a:t>Nombre de la asignatura: Etimologías grecolatinas del español.</a:t>
                      </a:r>
                      <a:endParaRPr/>
                    </a:p>
                  </a:txBody>
                  <a:tcPr marT="91425" marB="91425" marR="91425" marL="91425"/>
                </a:tc>
                <a:tc hMerge="1"/>
                <a:tc hMerge="1"/>
                <a:tc hMerge="1"/>
                <a:tc hMerge="1"/>
                <a:tc hMerge="1"/>
                <a:tc hMerge="1"/>
              </a:tr>
              <a:tr h="1050425">
                <a:tc gridSpan="7">
                  <a:txBody>
                    <a:bodyPr/>
                    <a:lstStyle/>
                    <a:p>
                      <a:pPr indent="0" lvl="0" marL="0" rtl="0" algn="l">
                        <a:spcBef>
                          <a:spcPts val="0"/>
                        </a:spcBef>
                        <a:spcAft>
                          <a:spcPts val="0"/>
                        </a:spcAft>
                        <a:buNone/>
                      </a:pPr>
                      <a:r>
                        <a:rPr lang="es-ES"/>
                        <a:t>Objetivo General del Proyecto: </a:t>
                      </a:r>
                      <a:endParaRPr/>
                    </a:p>
                    <a:p>
                      <a:pPr indent="0" lvl="0" marL="0" rtl="0" algn="just">
                        <a:spcBef>
                          <a:spcPts val="0"/>
                        </a:spcBef>
                        <a:spcAft>
                          <a:spcPts val="0"/>
                        </a:spcAft>
                        <a:buClr>
                          <a:schemeClr val="dk1"/>
                        </a:buClr>
                        <a:buSzPts val="1100"/>
                        <a:buFont typeface="Arial"/>
                        <a:buNone/>
                      </a:pPr>
                      <a:r>
                        <a:rPr lang="es-ES">
                          <a:solidFill>
                            <a:schemeClr val="dk1"/>
                          </a:solidFill>
                        </a:rPr>
                        <a:t>Objetivo General de la asignatura:</a:t>
                      </a:r>
                      <a:endParaRPr/>
                    </a:p>
                    <a:p>
                      <a:pPr indent="0" lvl="0" marL="0" rtl="0" algn="l">
                        <a:spcBef>
                          <a:spcPts val="0"/>
                        </a:spcBef>
                        <a:spcAft>
                          <a:spcPts val="0"/>
                        </a:spcAft>
                        <a:buNone/>
                      </a:pPr>
                      <a:r>
                        <a:rPr lang="es-ES"/>
                        <a:t>Abordar la historia de las pandemias desde la Antigüedad grecolatina (cultura y vocabulario)  y ver cómo se proyectan estas en nuestro contexto actual.</a:t>
                      </a:r>
                      <a:endParaRPr/>
                    </a:p>
                  </a:txBody>
                  <a:tcPr marT="91425" marB="91425" marR="91425" marL="91425"/>
                </a:tc>
                <a:tc hMerge="1"/>
                <a:tc hMerge="1"/>
                <a:tc hMerge="1"/>
                <a:tc hMerge="1"/>
                <a:tc hMerge="1"/>
                <a:tc hMerge="1"/>
              </a:tr>
              <a:tr h="1567400">
                <a:tc gridSpan="7">
                  <a:txBody>
                    <a:bodyPr/>
                    <a:lstStyle/>
                    <a:p>
                      <a:pPr indent="0" lvl="0" marL="0" rtl="0" algn="l">
                        <a:spcBef>
                          <a:spcPts val="0"/>
                        </a:spcBef>
                        <a:spcAft>
                          <a:spcPts val="0"/>
                        </a:spcAft>
                        <a:buNone/>
                      </a:pPr>
                      <a:r>
                        <a:rPr lang="es-ES"/>
                        <a:t>Momento de retroalimentación.</a:t>
                      </a:r>
                      <a:endParaRPr/>
                    </a:p>
                    <a:p>
                      <a:pPr indent="0" lvl="0" marL="0" rtl="0" algn="l">
                        <a:spcBef>
                          <a:spcPts val="0"/>
                        </a:spcBef>
                        <a:spcAft>
                          <a:spcPts val="0"/>
                        </a:spcAft>
                        <a:buNone/>
                      </a:pPr>
                      <a:r>
                        <a:rPr lang="es-ES"/>
                        <a:t>Diagnóstica: </a:t>
                      </a:r>
                      <a:r>
                        <a:rPr lang="es-ES">
                          <a:solidFill>
                            <a:schemeClr val="dk1"/>
                          </a:solidFill>
                        </a:rPr>
                        <a:t>Se aplicó un cuestionario preguntando a los alumnos: ¿qué sabían sobre la peste bubónica?, ¿si veían algunas cosas parecidas con la pandemia actual? y si sabían algunas palabras en latín y griego relacionadas con esto.</a:t>
                      </a:r>
                      <a:endParaRPr>
                        <a:solidFill>
                          <a:schemeClr val="dk1"/>
                        </a:solidFill>
                      </a:endParaRPr>
                    </a:p>
                    <a:p>
                      <a:pPr indent="0" lvl="0" marL="0" rtl="0" algn="l">
                        <a:spcBef>
                          <a:spcPts val="0"/>
                        </a:spcBef>
                        <a:spcAft>
                          <a:spcPts val="0"/>
                        </a:spcAft>
                        <a:buNone/>
                      </a:pPr>
                      <a:r>
                        <a:rPr lang="es-ES">
                          <a:solidFill>
                            <a:schemeClr val="dk1"/>
                          </a:solidFill>
                        </a:rPr>
                        <a:t>Formativa: se realizó un minitaller en streaming donde se mostró paso a paso cómo hacer la máscara.</a:t>
                      </a:r>
                      <a:endParaRPr>
                        <a:solidFill>
                          <a:schemeClr val="dk1"/>
                        </a:solidFill>
                      </a:endParaRPr>
                    </a:p>
                    <a:p>
                      <a:pPr indent="0" lvl="0" marL="0" rtl="0" algn="l">
                        <a:spcBef>
                          <a:spcPts val="0"/>
                        </a:spcBef>
                        <a:spcAft>
                          <a:spcPts val="0"/>
                        </a:spcAft>
                        <a:buNone/>
                      </a:pPr>
                      <a:r>
                        <a:rPr lang="es-ES"/>
                        <a:t>Sumativa: resultado construcción de “Máscara del médico de la peste”. Se expusieron las máscaras individuales subiendo el resultado a plataforma a través de una fotografía.</a:t>
                      </a:r>
                      <a:endParaRPr/>
                    </a:p>
                    <a:p>
                      <a:pPr indent="0" lvl="0" marL="0" rtl="0" algn="l">
                        <a:spcBef>
                          <a:spcPts val="0"/>
                        </a:spcBef>
                        <a:spcAft>
                          <a:spcPts val="0"/>
                        </a:spcAft>
                        <a:buNone/>
                      </a:pPr>
                      <a:r>
                        <a:t/>
                      </a:r>
                      <a:endParaRPr/>
                    </a:p>
                  </a:txBody>
                  <a:tcPr marT="91425" marB="91425" marR="91425" marL="91425"/>
                </a:tc>
                <a:tc hMerge="1"/>
                <a:tc hMerge="1"/>
                <a:tc hMerge="1"/>
                <a:tc hMerge="1"/>
                <a:tc hMerge="1"/>
                <a:tc hMerge="1"/>
              </a:tr>
              <a:tr h="325800">
                <a:tc gridSpan="7">
                  <a:txBody>
                    <a:bodyPr/>
                    <a:lstStyle/>
                    <a:p>
                      <a:pPr indent="0" lvl="0" marL="0" rtl="0" algn="ctr">
                        <a:spcBef>
                          <a:spcPts val="0"/>
                        </a:spcBef>
                        <a:spcAft>
                          <a:spcPts val="0"/>
                        </a:spcAft>
                        <a:buNone/>
                      </a:pPr>
                      <a:r>
                        <a:rPr lang="es-ES"/>
                        <a:t>Inicio</a:t>
                      </a:r>
                      <a:endParaRPr/>
                    </a:p>
                  </a:txBody>
                  <a:tcPr marT="91425" marB="91425" marR="91425" marL="91425"/>
                </a:tc>
                <a:tc hMerge="1"/>
                <a:tc hMerge="1"/>
                <a:tc hMerge="1"/>
                <a:tc hMerge="1"/>
                <a:tc hMerge="1"/>
                <a:tc hMerge="1"/>
              </a:tr>
              <a:tr h="501225">
                <a:tc gridSpan="2">
                  <a:txBody>
                    <a:bodyPr/>
                    <a:lstStyle/>
                    <a:p>
                      <a:pPr indent="0" lvl="0" marL="0" rtl="0" algn="l">
                        <a:spcBef>
                          <a:spcPts val="0"/>
                        </a:spcBef>
                        <a:spcAft>
                          <a:spcPts val="0"/>
                        </a:spcAft>
                        <a:buNone/>
                      </a:pPr>
                      <a:r>
                        <a:rPr lang="es-ES"/>
                        <a:t>Contenidos de la Unidad  de trabajo</a:t>
                      </a:r>
                      <a:endParaRPr/>
                    </a:p>
                  </a:txBody>
                  <a:tcPr marT="91425" marB="91425" marR="91425" marL="91425"/>
                </a:tc>
                <a:tc hMerge="1"/>
                <a:tc gridSpan="2">
                  <a:txBody>
                    <a:bodyPr/>
                    <a:lstStyle/>
                    <a:p>
                      <a:pPr indent="0" lvl="0" marL="0" rtl="0" algn="l">
                        <a:spcBef>
                          <a:spcPts val="0"/>
                        </a:spcBef>
                        <a:spcAft>
                          <a:spcPts val="0"/>
                        </a:spcAft>
                        <a:buNone/>
                      </a:pPr>
                      <a:r>
                        <a:rPr lang="es-ES"/>
                        <a:t>Estrategia de Aprendizaje</a:t>
                      </a:r>
                      <a:endParaRPr/>
                    </a:p>
                  </a:txBody>
                  <a:tcPr marT="91425" marB="91425" marR="91425" marL="91425"/>
                </a:tc>
                <a:tc hMerge="1"/>
                <a:tc gridSpan="2">
                  <a:txBody>
                    <a:bodyPr/>
                    <a:lstStyle/>
                    <a:p>
                      <a:pPr indent="0" lvl="0" marL="0" rtl="0" algn="l">
                        <a:spcBef>
                          <a:spcPts val="0"/>
                        </a:spcBef>
                        <a:spcAft>
                          <a:spcPts val="0"/>
                        </a:spcAft>
                        <a:buNone/>
                      </a:pPr>
                      <a:r>
                        <a:rPr lang="es-ES"/>
                        <a:t>Productos y Tipos de evaluación </a:t>
                      </a:r>
                      <a:endParaRPr/>
                    </a:p>
                  </a:txBody>
                  <a:tcPr marT="91425" marB="91425" marR="91425" marL="91425"/>
                </a:tc>
                <a:tc hMerge="1"/>
                <a:tc>
                  <a:txBody>
                    <a:bodyPr/>
                    <a:lstStyle/>
                    <a:p>
                      <a:pPr indent="0" lvl="0" marL="0" rtl="0" algn="l">
                        <a:spcBef>
                          <a:spcPts val="0"/>
                        </a:spcBef>
                        <a:spcAft>
                          <a:spcPts val="0"/>
                        </a:spcAft>
                        <a:buNone/>
                      </a:pPr>
                      <a:r>
                        <a:rPr lang="es-ES"/>
                        <a:t>Recursos </a:t>
                      </a:r>
                      <a:endParaRPr/>
                    </a:p>
                  </a:txBody>
                  <a:tcPr marT="91425" marB="91425" marR="91425" marL="91425"/>
                </a:tc>
              </a:tr>
              <a:tr h="649350">
                <a:tc gridSpan="2">
                  <a:txBody>
                    <a:bodyPr/>
                    <a:lstStyle/>
                    <a:p>
                      <a:pPr indent="0" lvl="0" marL="0" rtl="0" algn="l">
                        <a:lnSpc>
                          <a:spcPct val="115000"/>
                        </a:lnSpc>
                        <a:spcBef>
                          <a:spcPts val="0"/>
                        </a:spcBef>
                        <a:spcAft>
                          <a:spcPts val="0"/>
                        </a:spcAft>
                        <a:buClr>
                          <a:schemeClr val="dk1"/>
                        </a:buClr>
                        <a:buFont typeface="Arial"/>
                        <a:buNone/>
                      </a:pPr>
                      <a:r>
                        <a:rPr lang="es-ES"/>
                        <a:t> “Peste bubónica” medieval y el léxico asociado.</a:t>
                      </a:r>
                      <a:endParaRPr/>
                    </a:p>
                  </a:txBody>
                  <a:tcPr marT="91425" marB="91425" marR="91425" marL="91425"/>
                </a:tc>
                <a:tc hMerge="1"/>
                <a:tc gridSpan="2">
                  <a:txBody>
                    <a:bodyPr/>
                    <a:lstStyle/>
                    <a:p>
                      <a:pPr indent="0" lvl="0" marL="0" rtl="0" algn="l">
                        <a:spcBef>
                          <a:spcPts val="0"/>
                        </a:spcBef>
                        <a:spcAft>
                          <a:spcPts val="0"/>
                        </a:spcAft>
                        <a:buNone/>
                      </a:pPr>
                      <a:r>
                        <a:rPr lang="es-ES"/>
                        <a:t>Individual y grupal.</a:t>
                      </a:r>
                      <a:endParaRPr/>
                    </a:p>
                  </a:txBody>
                  <a:tcPr marT="91425" marB="91425" marR="91425" marL="91425"/>
                </a:tc>
                <a:tc hMerge="1"/>
                <a:tc gridSpan="2">
                  <a:txBody>
                    <a:bodyPr/>
                    <a:lstStyle/>
                    <a:p>
                      <a:pPr indent="0" lvl="0" marL="0" rtl="0" algn="l">
                        <a:spcBef>
                          <a:spcPts val="0"/>
                        </a:spcBef>
                        <a:spcAft>
                          <a:spcPts val="0"/>
                        </a:spcAft>
                        <a:buNone/>
                      </a:pPr>
                      <a:r>
                        <a:rPr lang="es-ES"/>
                        <a:t>Fichas de resumen. Diagnóstica</a:t>
                      </a:r>
                      <a:endParaRPr/>
                    </a:p>
                  </a:txBody>
                  <a:tcPr marT="91425" marB="91425" marR="91425" marL="91425"/>
                </a:tc>
                <a:tc hMerge="1"/>
                <a:tc>
                  <a:txBody>
                    <a:bodyPr/>
                    <a:lstStyle/>
                    <a:p>
                      <a:pPr indent="0" lvl="0" marL="0" rtl="0" algn="l">
                        <a:spcBef>
                          <a:spcPts val="0"/>
                        </a:spcBef>
                        <a:spcAft>
                          <a:spcPts val="0"/>
                        </a:spcAft>
                        <a:buNone/>
                      </a:pPr>
                      <a:r>
                        <a:rPr lang="es-ES"/>
                        <a:t>Videos y podscats.</a:t>
                      </a:r>
                      <a:endParaRPr/>
                    </a:p>
                  </a:txBody>
                  <a:tcPr marT="91425" marB="91425" marR="91425" marL="91425"/>
                </a:tc>
              </a:tr>
              <a:tr h="325800">
                <a:tc gridSpan="7">
                  <a:txBody>
                    <a:bodyPr/>
                    <a:lstStyle/>
                    <a:p>
                      <a:pPr indent="0" lvl="0" marL="0" rtl="0" algn="ctr">
                        <a:spcBef>
                          <a:spcPts val="0"/>
                        </a:spcBef>
                        <a:spcAft>
                          <a:spcPts val="0"/>
                        </a:spcAft>
                        <a:buNone/>
                      </a:pPr>
                      <a:r>
                        <a:rPr lang="es-ES"/>
                        <a:t>Desarrollo</a:t>
                      </a:r>
                      <a:endParaRPr/>
                    </a:p>
                  </a:txBody>
                  <a:tcPr marT="91425" marB="91425" marR="91425" marL="91425"/>
                </a:tc>
                <a:tc hMerge="1"/>
                <a:tc hMerge="1"/>
                <a:tc hMerge="1"/>
                <a:tc hMerge="1"/>
                <a:tc hMerge="1"/>
                <a:tc hMerge="1"/>
              </a:tr>
              <a:tr h="501225">
                <a:tc gridSpan="2">
                  <a:txBody>
                    <a:bodyPr/>
                    <a:lstStyle/>
                    <a:p>
                      <a:pPr indent="0" lvl="0" marL="0" rtl="0" algn="l">
                        <a:spcBef>
                          <a:spcPts val="0"/>
                        </a:spcBef>
                        <a:spcAft>
                          <a:spcPts val="0"/>
                        </a:spcAft>
                        <a:buClr>
                          <a:schemeClr val="dk1"/>
                        </a:buClr>
                        <a:buSzPts val="1100"/>
                        <a:buFont typeface="Arial"/>
                        <a:buNone/>
                      </a:pPr>
                      <a:r>
                        <a:rPr lang="es-ES">
                          <a:solidFill>
                            <a:schemeClr val="dk1"/>
                          </a:solidFill>
                        </a:rPr>
                        <a:t>Contenidos de la Unidad  de trabajo</a:t>
                      </a:r>
                      <a:endParaRPr/>
                    </a:p>
                  </a:txBody>
                  <a:tcPr marT="91425" marB="91425" marR="91425" marL="91425"/>
                </a:tc>
                <a:tc hMerge="1"/>
                <a:tc gridSpan="2">
                  <a:txBody>
                    <a:bodyPr/>
                    <a:lstStyle/>
                    <a:p>
                      <a:pPr indent="0" lvl="0" marL="0" rtl="0" algn="l">
                        <a:spcBef>
                          <a:spcPts val="0"/>
                        </a:spcBef>
                        <a:spcAft>
                          <a:spcPts val="0"/>
                        </a:spcAft>
                        <a:buClr>
                          <a:schemeClr val="dk1"/>
                        </a:buClr>
                        <a:buSzPts val="1100"/>
                        <a:buFont typeface="Arial"/>
                        <a:buNone/>
                      </a:pPr>
                      <a:r>
                        <a:rPr lang="es-ES">
                          <a:solidFill>
                            <a:schemeClr val="dk1"/>
                          </a:solidFill>
                        </a:rPr>
                        <a:t>Estrategia de Aprendizaje </a:t>
                      </a:r>
                      <a:endParaRPr/>
                    </a:p>
                  </a:txBody>
                  <a:tcPr marT="91425" marB="91425" marR="91425" marL="91425"/>
                </a:tc>
                <a:tc hMerge="1"/>
                <a:tc gridSpan="2">
                  <a:txBody>
                    <a:bodyPr/>
                    <a:lstStyle/>
                    <a:p>
                      <a:pPr indent="0" lvl="0" marL="0" rtl="0" algn="l">
                        <a:spcBef>
                          <a:spcPts val="0"/>
                        </a:spcBef>
                        <a:spcAft>
                          <a:spcPts val="0"/>
                        </a:spcAft>
                        <a:buClr>
                          <a:schemeClr val="dk1"/>
                        </a:buClr>
                        <a:buSzPts val="1100"/>
                        <a:buFont typeface="Arial"/>
                        <a:buNone/>
                      </a:pPr>
                      <a:r>
                        <a:rPr lang="es-ES">
                          <a:solidFill>
                            <a:schemeClr val="dk1"/>
                          </a:solidFill>
                        </a:rPr>
                        <a:t>Productos y Tipos de evaluación </a:t>
                      </a:r>
                      <a:endParaRPr>
                        <a:solidFill>
                          <a:schemeClr val="dk1"/>
                        </a:solidFill>
                      </a:endParaRPr>
                    </a:p>
                    <a:p>
                      <a:pPr indent="0" lvl="0" marL="0" rtl="0" algn="l">
                        <a:spcBef>
                          <a:spcPts val="0"/>
                        </a:spcBef>
                        <a:spcAft>
                          <a:spcPts val="0"/>
                        </a:spcAft>
                        <a:buNone/>
                      </a:pPr>
                      <a:r>
                        <a:t/>
                      </a:r>
                      <a:endParaRPr/>
                    </a:p>
                  </a:txBody>
                  <a:tcPr marT="91425" marB="91425" marR="91425" marL="91425"/>
                </a:tc>
                <a:tc hMerge="1"/>
                <a:tc>
                  <a:txBody>
                    <a:bodyPr/>
                    <a:lstStyle/>
                    <a:p>
                      <a:pPr indent="0" lvl="0" marL="0" rtl="0" algn="l">
                        <a:spcBef>
                          <a:spcPts val="0"/>
                        </a:spcBef>
                        <a:spcAft>
                          <a:spcPts val="0"/>
                        </a:spcAft>
                        <a:buClr>
                          <a:schemeClr val="dk1"/>
                        </a:buClr>
                        <a:buSzPts val="1100"/>
                        <a:buFont typeface="Arial"/>
                        <a:buNone/>
                      </a:pPr>
                      <a:r>
                        <a:rPr lang="es-ES">
                          <a:solidFill>
                            <a:schemeClr val="dk1"/>
                          </a:solidFill>
                        </a:rPr>
                        <a:t>Recursos </a:t>
                      </a:r>
                      <a:endParaRPr/>
                    </a:p>
                  </a:txBody>
                  <a:tcPr marT="91425" marB="91425" marR="91425" marL="91425"/>
                </a:tc>
              </a:tr>
              <a:tr h="676675">
                <a:tc gridSpan="2">
                  <a:txBody>
                    <a:bodyPr/>
                    <a:lstStyle/>
                    <a:p>
                      <a:pPr indent="0" lvl="0" marL="0" rtl="0" algn="l">
                        <a:lnSpc>
                          <a:spcPct val="115000"/>
                        </a:lnSpc>
                        <a:spcBef>
                          <a:spcPts val="0"/>
                        </a:spcBef>
                        <a:spcAft>
                          <a:spcPts val="0"/>
                        </a:spcAft>
                        <a:buClr>
                          <a:schemeClr val="dk1"/>
                        </a:buClr>
                        <a:buFont typeface="Arial"/>
                        <a:buNone/>
                      </a:pPr>
                      <a:r>
                        <a:rPr lang="es-ES">
                          <a:solidFill>
                            <a:schemeClr val="dk1"/>
                          </a:solidFill>
                        </a:rPr>
                        <a:t> “Peste bubónica” medieval y el léxico asociado.</a:t>
                      </a:r>
                      <a:endParaRPr>
                        <a:solidFill>
                          <a:schemeClr val="dk1"/>
                        </a:solidFill>
                      </a:endParaRPr>
                    </a:p>
                    <a:p>
                      <a:pPr indent="0" lvl="0" marL="0" rtl="0" algn="l">
                        <a:spcBef>
                          <a:spcPts val="0"/>
                        </a:spcBef>
                        <a:spcAft>
                          <a:spcPts val="0"/>
                        </a:spcAft>
                        <a:buNone/>
                      </a:pPr>
                      <a:r>
                        <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Grupal.</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Máscara del médico de la muerte en proceso. Formativa.</a:t>
                      </a:r>
                      <a:endParaRPr>
                        <a:solidFill>
                          <a:schemeClr val="dk1"/>
                        </a:solidFill>
                      </a:endParaRPr>
                    </a:p>
                  </a:txBody>
                  <a:tcPr marT="91425" marB="91425" marR="91425" marL="91425"/>
                </a:tc>
                <a:tc hMerge="1"/>
                <a:tc>
                  <a:txBody>
                    <a:bodyPr/>
                    <a:lstStyle/>
                    <a:p>
                      <a:pPr indent="0" lvl="0" marL="0" rtl="0" algn="l">
                        <a:spcBef>
                          <a:spcPts val="0"/>
                        </a:spcBef>
                        <a:spcAft>
                          <a:spcPts val="0"/>
                        </a:spcAft>
                        <a:buClr>
                          <a:schemeClr val="dk1"/>
                        </a:buClr>
                        <a:buSzPts val="1100"/>
                        <a:buFont typeface="Arial"/>
                        <a:buNone/>
                      </a:pPr>
                      <a:r>
                        <a:rPr lang="es-ES">
                          <a:solidFill>
                            <a:schemeClr val="dk1"/>
                          </a:solidFill>
                        </a:rPr>
                        <a:t>“Minitaller</a:t>
                      </a:r>
                      <a:r>
                        <a:rPr lang="es-ES">
                          <a:solidFill>
                            <a:schemeClr val="dk1"/>
                          </a:solidFill>
                        </a:rPr>
                        <a:t>"</a:t>
                      </a:r>
                      <a:r>
                        <a:rPr lang="es-ES">
                          <a:solidFill>
                            <a:schemeClr val="dk1"/>
                          </a:solidFill>
                        </a:rPr>
                        <a:t> de máscara en vivo. Vídeos tutoriales de internet.</a:t>
                      </a:r>
                      <a:endParaRPr>
                        <a:solidFill>
                          <a:schemeClr val="dk1"/>
                        </a:solidFill>
                      </a:endParaRPr>
                    </a:p>
                  </a:txBody>
                  <a:tcPr marT="91425" marB="91425" marR="91425" marL="91425"/>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25" name="Shape 325"/>
        <p:cNvGrpSpPr/>
        <p:nvPr/>
      </p:nvGrpSpPr>
      <p:grpSpPr>
        <a:xfrm>
          <a:off x="0" y="0"/>
          <a:ext cx="0" cy="0"/>
          <a:chOff x="0" y="0"/>
          <a:chExt cx="0" cy="0"/>
        </a:xfrm>
      </p:grpSpPr>
      <p:graphicFrame>
        <p:nvGraphicFramePr>
          <p:cNvPr id="326" name="Google Shape;326;p39"/>
          <p:cNvGraphicFramePr/>
          <p:nvPr/>
        </p:nvGraphicFramePr>
        <p:xfrm>
          <a:off x="184400" y="567225"/>
          <a:ext cx="3000000" cy="3000000"/>
        </p:xfrm>
        <a:graphic>
          <a:graphicData uri="http://schemas.openxmlformats.org/drawingml/2006/table">
            <a:tbl>
              <a:tblPr>
                <a:noFill/>
                <a:tableStyleId>{933FFB13-FAA7-4D35-83A2-431F8AC7CA20}</a:tableStyleId>
              </a:tblPr>
              <a:tblGrid>
                <a:gridCol w="1680225"/>
                <a:gridCol w="1680225"/>
                <a:gridCol w="1680225"/>
                <a:gridCol w="1680225"/>
                <a:gridCol w="1680225"/>
                <a:gridCol w="1680225"/>
                <a:gridCol w="1569950"/>
              </a:tblGrid>
              <a:tr h="396200">
                <a:tc gridSpan="7">
                  <a:txBody>
                    <a:bodyPr/>
                    <a:lstStyle/>
                    <a:p>
                      <a:pPr indent="0" lvl="0" marL="0" rtl="0" algn="ctr">
                        <a:spcBef>
                          <a:spcPts val="0"/>
                        </a:spcBef>
                        <a:spcAft>
                          <a:spcPts val="0"/>
                        </a:spcAft>
                        <a:buNone/>
                      </a:pPr>
                      <a:r>
                        <a:rPr lang="es-ES"/>
                        <a:t>Cierre</a:t>
                      </a:r>
                      <a:endParaRPr/>
                    </a:p>
                  </a:txBody>
                  <a:tcPr marT="91425" marB="91425" marR="91425" marL="91425"/>
                </a:tc>
                <a:tc hMerge="1"/>
                <a:tc hMerge="1"/>
                <a:tc hMerge="1"/>
                <a:tc hMerge="1"/>
                <a:tc hMerge="1"/>
                <a:tc hMerge="1"/>
              </a:tr>
              <a:tr h="396200">
                <a:tc gridSpan="2">
                  <a:txBody>
                    <a:bodyPr/>
                    <a:lstStyle/>
                    <a:p>
                      <a:pPr indent="0" lvl="0" marL="0" rtl="0" algn="l">
                        <a:spcBef>
                          <a:spcPts val="0"/>
                        </a:spcBef>
                        <a:spcAft>
                          <a:spcPts val="0"/>
                        </a:spcAft>
                        <a:buClr>
                          <a:schemeClr val="dk1"/>
                        </a:buClr>
                        <a:buSzPts val="1100"/>
                        <a:buFont typeface="Arial"/>
                        <a:buNone/>
                      </a:pPr>
                      <a:r>
                        <a:rPr lang="es-ES">
                          <a:solidFill>
                            <a:schemeClr val="dk1"/>
                          </a:solidFill>
                        </a:rPr>
                        <a:t>Contenidos de la Unidad  de trabajo</a:t>
                      </a:r>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Estrategia de Aprendizaje </a:t>
                      </a:r>
                      <a:endParaRPr/>
                    </a:p>
                  </a:txBody>
                  <a:tcPr marT="91425" marB="91425" marR="91425" marL="91425"/>
                </a:tc>
                <a:tc hMerge="1"/>
                <a:tc gridSpan="2">
                  <a:txBody>
                    <a:bodyPr/>
                    <a:lstStyle/>
                    <a:p>
                      <a:pPr indent="0" lvl="0" marL="0" rtl="0" algn="l">
                        <a:spcBef>
                          <a:spcPts val="0"/>
                        </a:spcBef>
                        <a:spcAft>
                          <a:spcPts val="0"/>
                        </a:spcAft>
                        <a:buClr>
                          <a:schemeClr val="dk1"/>
                        </a:buClr>
                        <a:buSzPts val="1100"/>
                        <a:buFont typeface="Arial"/>
                        <a:buNone/>
                      </a:pPr>
                      <a:r>
                        <a:rPr lang="es-ES">
                          <a:solidFill>
                            <a:schemeClr val="dk1"/>
                          </a:solidFill>
                        </a:rPr>
                        <a:t>Productos y Tipos de evaluación</a:t>
                      </a:r>
                      <a:endParaRPr/>
                    </a:p>
                  </a:txBody>
                  <a:tcPr marT="91425" marB="91425" marR="91425" marL="91425"/>
                </a:tc>
                <a:tc hMerge="1"/>
                <a:tc>
                  <a:txBody>
                    <a:bodyPr/>
                    <a:lstStyle/>
                    <a:p>
                      <a:pPr indent="0" lvl="0" marL="0" rtl="0" algn="l">
                        <a:spcBef>
                          <a:spcPts val="0"/>
                        </a:spcBef>
                        <a:spcAft>
                          <a:spcPts val="0"/>
                        </a:spcAft>
                        <a:buNone/>
                      </a:pPr>
                      <a:r>
                        <a:rPr lang="es-ES"/>
                        <a:t>Recursos</a:t>
                      </a:r>
                      <a:endParaRPr/>
                    </a:p>
                  </a:txBody>
                  <a:tcPr marT="91425" marB="91425" marR="91425" marL="91425"/>
                </a:tc>
              </a:tr>
              <a:tr h="1249650">
                <a:tc gridSpan="2">
                  <a:txBody>
                    <a:bodyPr/>
                    <a:lstStyle/>
                    <a:p>
                      <a:pPr indent="0" lvl="0" marL="0" rtl="0" algn="l">
                        <a:spcBef>
                          <a:spcPts val="0"/>
                        </a:spcBef>
                        <a:spcAft>
                          <a:spcPts val="0"/>
                        </a:spcAft>
                        <a:buNone/>
                      </a:pPr>
                      <a:r>
                        <a:rPr lang="es-ES">
                          <a:solidFill>
                            <a:schemeClr val="dk1"/>
                          </a:solidFill>
                        </a:rPr>
                        <a:t>Cultura griega y latina con respecto a las pandemias consecuencias y cuidados, reflejada en la Edad Media y proyectada en la época actual. </a:t>
                      </a:r>
                      <a:r>
                        <a:rPr lang="es-ES">
                          <a:solidFill>
                            <a:schemeClr val="dk1"/>
                          </a:solidFill>
                        </a:rPr>
                        <a:t>Se mostró  la máscara terminada y se tomaron fotos.</a:t>
                      </a:r>
                      <a:endParaRPr>
                        <a:solidFill>
                          <a:schemeClr val="dk1"/>
                        </a:solidFill>
                      </a:endParaRPr>
                    </a:p>
                    <a:p>
                      <a:pPr indent="0" lvl="0" marL="0" rtl="0" algn="l">
                        <a:spcBef>
                          <a:spcPts val="0"/>
                        </a:spcBef>
                        <a:spcAft>
                          <a:spcPts val="0"/>
                        </a:spcAft>
                        <a:buNone/>
                      </a:pPr>
                      <a:r>
                        <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Clr>
                          <a:schemeClr val="dk1"/>
                        </a:buClr>
                        <a:buSzPts val="1100"/>
                        <a:buFont typeface="Arial"/>
                        <a:buNone/>
                      </a:pPr>
                      <a:r>
                        <a:rPr lang="es-ES">
                          <a:solidFill>
                            <a:schemeClr val="dk1"/>
                          </a:solidFill>
                        </a:rPr>
                        <a:t>Grupal.</a:t>
                      </a:r>
                      <a:endParaRPr>
                        <a:solidFill>
                          <a:schemeClr val="dk1"/>
                        </a:solidFill>
                      </a:endParaRPr>
                    </a:p>
                    <a:p>
                      <a:pPr indent="0" lvl="0" marL="0" rtl="0" algn="l">
                        <a:spcBef>
                          <a:spcPts val="0"/>
                        </a:spcBef>
                        <a:spcAft>
                          <a:spcPts val="0"/>
                        </a:spcAft>
                        <a:buClr>
                          <a:schemeClr val="dk1"/>
                        </a:buClr>
                        <a:buSzPts val="1100"/>
                        <a:buFont typeface="Arial"/>
                        <a:buNone/>
                      </a:pPr>
                      <a:r>
                        <a:rPr lang="es-ES">
                          <a:solidFill>
                            <a:schemeClr val="dk1"/>
                          </a:solidFill>
                        </a:rPr>
                        <a:t>A través de la exposición de la misma y emular el atuendo del “médico de la peste” se concientizo a los alumnos de las consecuencias y precauciones que deberían tomar.</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“Máscara del médico de la peste” terminada. Integradora.</a:t>
                      </a:r>
                      <a:endParaRPr>
                        <a:solidFill>
                          <a:schemeClr val="dk1"/>
                        </a:solidFill>
                      </a:endParaRPr>
                    </a:p>
                  </a:txBody>
                  <a:tcPr marT="91425" marB="91425" marR="91425" marL="91425"/>
                </a:tc>
                <a:tc hMerge="1"/>
                <a:tc>
                  <a:txBody>
                    <a:bodyPr/>
                    <a:lstStyle/>
                    <a:p>
                      <a:pPr indent="0" lvl="0" marL="0" rtl="0" algn="l">
                        <a:spcBef>
                          <a:spcPts val="0"/>
                        </a:spcBef>
                        <a:spcAft>
                          <a:spcPts val="0"/>
                        </a:spcAft>
                        <a:buNone/>
                      </a:pPr>
                      <a:r>
                        <a:rPr lang="es-ES"/>
                        <a:t>Plataforma escolar, vídeos y celulares.</a:t>
                      </a:r>
                      <a:endParaRPr/>
                    </a:p>
                  </a:txBody>
                  <a:tcPr marT="91425" marB="91425" marR="91425" marL="91425"/>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30" name="Shape 330"/>
        <p:cNvGrpSpPr/>
        <p:nvPr/>
      </p:nvGrpSpPr>
      <p:grpSpPr>
        <a:xfrm>
          <a:off x="0" y="0"/>
          <a:ext cx="0" cy="0"/>
          <a:chOff x="0" y="0"/>
          <a:chExt cx="0" cy="0"/>
        </a:xfrm>
      </p:grpSpPr>
      <p:graphicFrame>
        <p:nvGraphicFramePr>
          <p:cNvPr id="331" name="Google Shape;331;p40"/>
          <p:cNvGraphicFramePr/>
          <p:nvPr/>
        </p:nvGraphicFramePr>
        <p:xfrm>
          <a:off x="173513" y="284485"/>
          <a:ext cx="3000000" cy="3000000"/>
        </p:xfrm>
        <a:graphic>
          <a:graphicData uri="http://schemas.openxmlformats.org/drawingml/2006/table">
            <a:tbl>
              <a:tblPr>
                <a:noFill/>
                <a:tableStyleId>{933FFB13-FAA7-4D35-83A2-431F8AC7CA20}</a:tableStyleId>
              </a:tblPr>
              <a:tblGrid>
                <a:gridCol w="1688275"/>
                <a:gridCol w="1688275"/>
                <a:gridCol w="1688275"/>
                <a:gridCol w="1688275"/>
                <a:gridCol w="1688275"/>
                <a:gridCol w="1688275"/>
                <a:gridCol w="1688275"/>
              </a:tblGrid>
              <a:tr h="885125">
                <a:tc gridSpan="7">
                  <a:txBody>
                    <a:bodyPr/>
                    <a:lstStyle/>
                    <a:p>
                      <a:pPr indent="0" lvl="0" marL="0" rtl="0" algn="l">
                        <a:spcBef>
                          <a:spcPts val="0"/>
                        </a:spcBef>
                        <a:spcAft>
                          <a:spcPts val="0"/>
                        </a:spcAft>
                        <a:buNone/>
                      </a:pPr>
                      <a:r>
                        <a:rPr lang="es-ES"/>
                        <a:t>Planeación didáctica para proyecto interdisciplinario:</a:t>
                      </a:r>
                      <a:endParaRPr/>
                    </a:p>
                    <a:p>
                      <a:pPr indent="0" lvl="0" marL="0" rtl="0" algn="l">
                        <a:spcBef>
                          <a:spcPts val="0"/>
                        </a:spcBef>
                        <a:spcAft>
                          <a:spcPts val="0"/>
                        </a:spcAft>
                        <a:buNone/>
                      </a:pPr>
                      <a:r>
                        <a:rPr lang="es-ES"/>
                        <a:t>Nombre de la asignatura: Literatura Universal</a:t>
                      </a:r>
                      <a:endParaRPr/>
                    </a:p>
                  </a:txBody>
                  <a:tcPr marT="91425" marB="91425" marR="91425" marL="91425"/>
                </a:tc>
                <a:tc hMerge="1"/>
                <a:tc hMerge="1"/>
                <a:tc hMerge="1"/>
                <a:tc hMerge="1"/>
                <a:tc hMerge="1"/>
                <a:tc hMerge="1"/>
              </a:tr>
              <a:tr h="885125">
                <a:tc gridSpan="7">
                  <a:txBody>
                    <a:bodyPr/>
                    <a:lstStyle/>
                    <a:p>
                      <a:pPr indent="0" lvl="0" marL="0" rtl="0" algn="l">
                        <a:spcBef>
                          <a:spcPts val="0"/>
                        </a:spcBef>
                        <a:spcAft>
                          <a:spcPts val="0"/>
                        </a:spcAft>
                        <a:buNone/>
                      </a:pPr>
                      <a:r>
                        <a:rPr lang="es-ES"/>
                        <a:t>Objetivo General del Proyecto:</a:t>
                      </a:r>
                      <a:endParaRPr/>
                    </a:p>
                    <a:p>
                      <a:pPr indent="0" lvl="0" marL="0" rtl="0" algn="l">
                        <a:spcBef>
                          <a:spcPts val="0"/>
                        </a:spcBef>
                        <a:spcAft>
                          <a:spcPts val="0"/>
                        </a:spcAft>
                        <a:buNone/>
                      </a:pPr>
                      <a:r>
                        <a:rPr lang="es-ES"/>
                        <a:t>Objetivo General de la asignatura: Se pretende que el alumno conozca y reflexione sobre la producción y la intención literaria durante la Edad Media</a:t>
                      </a:r>
                      <a:endParaRPr/>
                    </a:p>
                  </a:txBody>
                  <a:tcPr marT="91425" marB="91425" marR="91425" marL="91425"/>
                </a:tc>
                <a:tc hMerge="1"/>
                <a:tc hMerge="1"/>
                <a:tc hMerge="1"/>
                <a:tc hMerge="1"/>
                <a:tc hMerge="1"/>
                <a:tc hMerge="1"/>
              </a:tr>
              <a:tr h="806425">
                <a:tc gridSpan="7">
                  <a:txBody>
                    <a:bodyPr/>
                    <a:lstStyle/>
                    <a:p>
                      <a:pPr indent="0" lvl="0" marL="0" rtl="0" algn="l">
                        <a:spcBef>
                          <a:spcPts val="0"/>
                        </a:spcBef>
                        <a:spcAft>
                          <a:spcPts val="0"/>
                        </a:spcAft>
                        <a:buNone/>
                      </a:pPr>
                      <a:r>
                        <a:rPr lang="es-ES"/>
                        <a:t>Momento de retroalimentación.</a:t>
                      </a:r>
                      <a:endParaRPr/>
                    </a:p>
                    <a:p>
                      <a:pPr indent="0" lvl="0" marL="0" rtl="0" algn="l">
                        <a:spcBef>
                          <a:spcPts val="0"/>
                        </a:spcBef>
                        <a:spcAft>
                          <a:spcPts val="0"/>
                        </a:spcAft>
                        <a:buNone/>
                      </a:pPr>
                      <a:r>
                        <a:rPr lang="es-ES"/>
                        <a:t>Diagnóstica: Se revisarán los conocimientos previos sobre el contexto sociopolítico de la Edad Media que poseen  los estudiantes. </a:t>
                      </a:r>
                      <a:endParaRPr/>
                    </a:p>
                    <a:p>
                      <a:pPr indent="0" lvl="0" marL="0" rtl="0" algn="l">
                        <a:spcBef>
                          <a:spcPts val="0"/>
                        </a:spcBef>
                        <a:spcAft>
                          <a:spcPts val="0"/>
                        </a:spcAft>
                        <a:buNone/>
                      </a:pPr>
                      <a:r>
                        <a:rPr lang="es-ES"/>
                        <a:t>Formativa: Los alumnos, con ayuda del docente, reflexionarán diversos textos medievales en su forma y fondo.</a:t>
                      </a:r>
                      <a:endParaRPr/>
                    </a:p>
                    <a:p>
                      <a:pPr indent="0" lvl="0" marL="0" rtl="0" algn="l">
                        <a:spcBef>
                          <a:spcPts val="0"/>
                        </a:spcBef>
                        <a:spcAft>
                          <a:spcPts val="0"/>
                        </a:spcAft>
                        <a:buNone/>
                      </a:pPr>
                      <a:r>
                        <a:rPr lang="es-ES"/>
                        <a:t>Sumativa: Se tomarán en cuenta los criterios establecidos en la rúbrica para la evaluación del producto.</a:t>
                      </a:r>
                      <a:endParaRPr/>
                    </a:p>
                  </a:txBody>
                  <a:tcPr marT="91425" marB="91425" marR="91425" marL="91425"/>
                </a:tc>
                <a:tc hMerge="1"/>
                <a:tc hMerge="1"/>
                <a:tc hMerge="1"/>
                <a:tc hMerge="1"/>
                <a:tc hMerge="1"/>
                <a:tc hMerge="1"/>
              </a:tr>
              <a:tr h="522650">
                <a:tc gridSpan="7">
                  <a:txBody>
                    <a:bodyPr/>
                    <a:lstStyle/>
                    <a:p>
                      <a:pPr indent="0" lvl="0" marL="0" rtl="0" algn="ctr">
                        <a:spcBef>
                          <a:spcPts val="0"/>
                        </a:spcBef>
                        <a:spcAft>
                          <a:spcPts val="0"/>
                        </a:spcAft>
                        <a:buNone/>
                      </a:pPr>
                      <a:r>
                        <a:rPr lang="es-ES"/>
                        <a:t>Inicio</a:t>
                      </a:r>
                      <a:endParaRPr/>
                    </a:p>
                  </a:txBody>
                  <a:tcPr marT="91425" marB="91425" marR="91425" marL="91425"/>
                </a:tc>
                <a:tc hMerge="1"/>
                <a:tc hMerge="1"/>
                <a:tc hMerge="1"/>
                <a:tc hMerge="1"/>
                <a:tc hMerge="1"/>
                <a:tc hMerge="1"/>
              </a:tr>
              <a:tr h="553225">
                <a:tc gridSpan="2">
                  <a:txBody>
                    <a:bodyPr/>
                    <a:lstStyle/>
                    <a:p>
                      <a:pPr indent="0" lvl="0" marL="0" rtl="0" algn="l">
                        <a:spcBef>
                          <a:spcPts val="0"/>
                        </a:spcBef>
                        <a:spcAft>
                          <a:spcPts val="0"/>
                        </a:spcAft>
                        <a:buNone/>
                      </a:pPr>
                      <a:r>
                        <a:rPr lang="es-ES"/>
                        <a:t>Contenidos de la Unidad  de trabajo</a:t>
                      </a:r>
                      <a:endParaRPr/>
                    </a:p>
                  </a:txBody>
                  <a:tcPr marT="91425" marB="91425" marR="91425" marL="91425"/>
                </a:tc>
                <a:tc hMerge="1"/>
                <a:tc gridSpan="2">
                  <a:txBody>
                    <a:bodyPr/>
                    <a:lstStyle/>
                    <a:p>
                      <a:pPr indent="0" lvl="0" marL="0" rtl="0" algn="l">
                        <a:spcBef>
                          <a:spcPts val="0"/>
                        </a:spcBef>
                        <a:spcAft>
                          <a:spcPts val="0"/>
                        </a:spcAft>
                        <a:buNone/>
                      </a:pPr>
                      <a:r>
                        <a:rPr lang="es-ES"/>
                        <a:t>Estrategia de Aprendizaje </a:t>
                      </a:r>
                      <a:endParaRPr/>
                    </a:p>
                  </a:txBody>
                  <a:tcPr marT="91425" marB="91425" marR="91425" marL="91425"/>
                </a:tc>
                <a:tc hMerge="1"/>
                <a:tc gridSpan="2">
                  <a:txBody>
                    <a:bodyPr/>
                    <a:lstStyle/>
                    <a:p>
                      <a:pPr indent="0" lvl="0" marL="0" rtl="0" algn="l">
                        <a:spcBef>
                          <a:spcPts val="0"/>
                        </a:spcBef>
                        <a:spcAft>
                          <a:spcPts val="0"/>
                        </a:spcAft>
                        <a:buNone/>
                      </a:pPr>
                      <a:r>
                        <a:rPr lang="es-ES"/>
                        <a:t>Productos y Tipos de evaluación </a:t>
                      </a:r>
                      <a:endParaRPr/>
                    </a:p>
                  </a:txBody>
                  <a:tcPr marT="91425" marB="91425" marR="91425" marL="91425"/>
                </a:tc>
                <a:tc hMerge="1"/>
                <a:tc>
                  <a:txBody>
                    <a:bodyPr/>
                    <a:lstStyle/>
                    <a:p>
                      <a:pPr indent="0" lvl="0" marL="0" rtl="0" algn="l">
                        <a:spcBef>
                          <a:spcPts val="0"/>
                        </a:spcBef>
                        <a:spcAft>
                          <a:spcPts val="0"/>
                        </a:spcAft>
                        <a:buNone/>
                      </a:pPr>
                      <a:r>
                        <a:rPr lang="es-ES"/>
                        <a:t>Recursos </a:t>
                      </a:r>
                      <a:endParaRPr/>
                    </a:p>
                  </a:txBody>
                  <a:tcPr marT="91425" marB="91425" marR="91425" marL="91425"/>
                </a:tc>
              </a:tr>
              <a:tr h="575300">
                <a:tc gridSpan="2">
                  <a:txBody>
                    <a:bodyPr/>
                    <a:lstStyle/>
                    <a:p>
                      <a:pPr indent="0" lvl="0" marL="0" rtl="0" algn="l">
                        <a:spcBef>
                          <a:spcPts val="0"/>
                        </a:spcBef>
                        <a:spcAft>
                          <a:spcPts val="0"/>
                        </a:spcAft>
                        <a:buNone/>
                      </a:pPr>
                      <a:r>
                        <a:t/>
                      </a:r>
                      <a:endParaRPr/>
                    </a:p>
                    <a:p>
                      <a:pPr indent="0" lvl="0" marL="0" rtl="0" algn="l">
                        <a:spcBef>
                          <a:spcPts val="0"/>
                        </a:spcBef>
                        <a:spcAft>
                          <a:spcPts val="0"/>
                        </a:spcAft>
                        <a:buNone/>
                      </a:pPr>
                      <a:r>
                        <a:rPr lang="es-ES"/>
                        <a:t>Contexto cultural del texto medieval</a:t>
                      </a:r>
                      <a:endParaRPr/>
                    </a:p>
                    <a:p>
                      <a:pPr indent="0" lvl="0" marL="0" rtl="0" algn="l">
                        <a:spcBef>
                          <a:spcPts val="0"/>
                        </a:spcBef>
                        <a:spcAft>
                          <a:spcPts val="0"/>
                        </a:spcAft>
                        <a:buNone/>
                      </a:pPr>
                      <a:r>
                        <a:t/>
                      </a:r>
                      <a:endParaRPr/>
                    </a:p>
                  </a:txBody>
                  <a:tcPr marT="91425" marB="91425" marR="91425" marL="91425"/>
                </a:tc>
                <a:tc hMerge="1"/>
                <a:tc gridSpan="2">
                  <a:txBody>
                    <a:bodyPr/>
                    <a:lstStyle/>
                    <a:p>
                      <a:pPr indent="0" lvl="0" marL="0" rtl="0" algn="l">
                        <a:spcBef>
                          <a:spcPts val="0"/>
                        </a:spcBef>
                        <a:spcAft>
                          <a:spcPts val="0"/>
                        </a:spcAft>
                        <a:buNone/>
                      </a:pPr>
                      <a:r>
                        <a:rPr lang="es-ES"/>
                        <a:t>Revisión de diversos videos que muestran</a:t>
                      </a:r>
                      <a:endParaRPr/>
                    </a:p>
                  </a:txBody>
                  <a:tcPr marT="91425" marB="91425" marR="91425" marL="91425"/>
                </a:tc>
                <a:tc hMerge="1"/>
                <a:tc gridSpan="2">
                  <a:txBody>
                    <a:bodyPr/>
                    <a:lstStyle/>
                    <a:p>
                      <a:pPr indent="0" lvl="0" marL="0" rtl="0" algn="l">
                        <a:spcBef>
                          <a:spcPts val="0"/>
                        </a:spcBef>
                        <a:spcAft>
                          <a:spcPts val="0"/>
                        </a:spcAft>
                        <a:buNone/>
                      </a:pPr>
                      <a:r>
                        <a:rPr lang="es-ES"/>
                        <a:t>Diagnóstica: Se llevó a cabo una lluvia de ideas que permitió a los estudiantes autoevaluar sus conocimientos sobre la Edad Media.</a:t>
                      </a:r>
                      <a:endParaRPr/>
                    </a:p>
                  </a:txBody>
                  <a:tcPr marT="91425" marB="91425" marR="91425" marL="91425"/>
                </a:tc>
                <a:tc hMerge="1"/>
                <a:tc>
                  <a:txBody>
                    <a:bodyPr/>
                    <a:lstStyle/>
                    <a:p>
                      <a:pPr indent="0" lvl="0" marL="0" rtl="0" algn="l">
                        <a:spcBef>
                          <a:spcPts val="0"/>
                        </a:spcBef>
                        <a:spcAft>
                          <a:spcPts val="0"/>
                        </a:spcAft>
                        <a:buNone/>
                      </a:pPr>
                      <a:r>
                        <a:rPr lang="es-ES"/>
                        <a:t>Videos</a:t>
                      </a:r>
                      <a:endParaRPr/>
                    </a:p>
                  </a:txBody>
                  <a:tcPr marT="91425" marB="91425" marR="91425" marL="91425"/>
                </a:tc>
              </a:tr>
              <a:tr h="553225">
                <a:tc gridSpan="7">
                  <a:txBody>
                    <a:bodyPr/>
                    <a:lstStyle/>
                    <a:p>
                      <a:pPr indent="0" lvl="0" marL="0" rtl="0" algn="ctr">
                        <a:spcBef>
                          <a:spcPts val="0"/>
                        </a:spcBef>
                        <a:spcAft>
                          <a:spcPts val="0"/>
                        </a:spcAft>
                        <a:buNone/>
                      </a:pPr>
                      <a:r>
                        <a:rPr lang="es-ES"/>
                        <a:t>Desarrollo</a:t>
                      </a:r>
                      <a:endParaRPr/>
                    </a:p>
                  </a:txBody>
                  <a:tcPr marT="91425" marB="91425" marR="91425" marL="91425"/>
                </a:tc>
                <a:tc hMerge="1"/>
                <a:tc hMerge="1"/>
                <a:tc hMerge="1"/>
                <a:tc hMerge="1"/>
                <a:tc hMerge="1"/>
                <a:tc hMerge="1"/>
              </a:tr>
              <a:tr h="553225">
                <a:tc gridSpan="2">
                  <a:txBody>
                    <a:bodyPr/>
                    <a:lstStyle/>
                    <a:p>
                      <a:pPr indent="0" lvl="0" marL="0" rtl="0" algn="l">
                        <a:spcBef>
                          <a:spcPts val="0"/>
                        </a:spcBef>
                        <a:spcAft>
                          <a:spcPts val="0"/>
                        </a:spcAft>
                        <a:buNone/>
                      </a:pPr>
                      <a:r>
                        <a:rPr lang="es-ES">
                          <a:solidFill>
                            <a:schemeClr val="dk1"/>
                          </a:solidFill>
                        </a:rPr>
                        <a:t>Contenidos de la Unidad  de trabajo</a:t>
                      </a:r>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Estrategia de Aprendizaje </a:t>
                      </a:r>
                      <a:endParaRPr/>
                    </a:p>
                  </a:txBody>
                  <a:tcPr marT="91425" marB="91425" marR="91425" marL="91425"/>
                </a:tc>
                <a:tc hMerge="1"/>
                <a:tc gridSpan="2">
                  <a:txBody>
                    <a:bodyPr/>
                    <a:lstStyle/>
                    <a:p>
                      <a:pPr indent="0" lvl="0" marL="0" rtl="0" algn="l">
                        <a:spcBef>
                          <a:spcPts val="0"/>
                        </a:spcBef>
                        <a:spcAft>
                          <a:spcPts val="0"/>
                        </a:spcAft>
                        <a:buClr>
                          <a:schemeClr val="dk1"/>
                        </a:buClr>
                        <a:buSzPts val="1100"/>
                        <a:buFont typeface="Arial"/>
                        <a:buNone/>
                      </a:pPr>
                      <a:r>
                        <a:rPr lang="es-ES">
                          <a:solidFill>
                            <a:schemeClr val="dk1"/>
                          </a:solidFill>
                        </a:rPr>
                        <a:t>Productos y Tipos de evaluación </a:t>
                      </a:r>
                      <a:endParaRPr>
                        <a:solidFill>
                          <a:schemeClr val="dk1"/>
                        </a:solidFill>
                      </a:endParaRPr>
                    </a:p>
                    <a:p>
                      <a:pPr indent="0" lvl="0" marL="0" rtl="0" algn="l">
                        <a:spcBef>
                          <a:spcPts val="0"/>
                        </a:spcBef>
                        <a:spcAft>
                          <a:spcPts val="0"/>
                        </a:spcAft>
                        <a:buNone/>
                      </a:pPr>
                      <a:r>
                        <a:t/>
                      </a:r>
                      <a:endParaRPr/>
                    </a:p>
                  </a:txBody>
                  <a:tcPr marT="91425" marB="91425" marR="91425" marL="91425"/>
                </a:tc>
                <a:tc hMerge="1"/>
                <a:tc>
                  <a:txBody>
                    <a:bodyPr/>
                    <a:lstStyle/>
                    <a:p>
                      <a:pPr indent="0" lvl="0" marL="0" rtl="0" algn="l">
                        <a:spcBef>
                          <a:spcPts val="0"/>
                        </a:spcBef>
                        <a:spcAft>
                          <a:spcPts val="0"/>
                        </a:spcAft>
                        <a:buNone/>
                      </a:pPr>
                      <a:r>
                        <a:rPr lang="es-ES">
                          <a:solidFill>
                            <a:schemeClr val="dk1"/>
                          </a:solidFill>
                        </a:rPr>
                        <a:t>Recursos </a:t>
                      </a:r>
                      <a:endParaRPr/>
                    </a:p>
                  </a:txBody>
                  <a:tcPr marT="91425" marB="91425" marR="91425" marL="91425"/>
                </a:tc>
              </a:tr>
              <a:tr h="553225">
                <a:tc gridSpan="2">
                  <a:txBody>
                    <a:bodyPr/>
                    <a:lstStyle/>
                    <a:p>
                      <a:pPr indent="0" lvl="0" marL="0" rtl="0" algn="l">
                        <a:spcBef>
                          <a:spcPts val="0"/>
                        </a:spcBef>
                        <a:spcAft>
                          <a:spcPts val="0"/>
                        </a:spcAft>
                        <a:buClr>
                          <a:schemeClr val="dk1"/>
                        </a:buClr>
                        <a:buSzPts val="1100"/>
                        <a:buFont typeface="Arial"/>
                        <a:buNone/>
                      </a:pPr>
                      <a:r>
                        <a:rPr lang="es-ES">
                          <a:solidFill>
                            <a:schemeClr val="dk1"/>
                          </a:solidFill>
                        </a:rPr>
                        <a:t>Los textos medievales: la lírica, la épica y la narrativa </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Clr>
                          <a:schemeClr val="dk1"/>
                        </a:buClr>
                        <a:buSzPts val="1100"/>
                        <a:buFont typeface="Arial"/>
                        <a:buNone/>
                      </a:pPr>
                      <a:r>
                        <a:rPr lang="es-ES">
                          <a:solidFill>
                            <a:schemeClr val="dk1"/>
                          </a:solidFill>
                        </a:rPr>
                        <a:t>Lectura y reflexión grupal de un texto medieval</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Formativa. Dramatización de un fragmento de un relato de </a:t>
                      </a:r>
                      <a:r>
                        <a:rPr i="1" lang="es-ES">
                          <a:solidFill>
                            <a:schemeClr val="dk1"/>
                          </a:solidFill>
                        </a:rPr>
                        <a:t>El Decamerón</a:t>
                      </a:r>
                      <a:endParaRPr i="1">
                        <a:solidFill>
                          <a:schemeClr val="dk1"/>
                        </a:solidFill>
                      </a:endParaRPr>
                    </a:p>
                  </a:txBody>
                  <a:tcPr marT="91425" marB="91425" marR="91425" marL="91425"/>
                </a:tc>
                <a:tc hMerge="1"/>
                <a:tc>
                  <a:txBody>
                    <a:bodyPr/>
                    <a:lstStyle/>
                    <a:p>
                      <a:pPr indent="0" lvl="0" marL="0" rtl="0" algn="l">
                        <a:spcBef>
                          <a:spcPts val="0"/>
                        </a:spcBef>
                        <a:spcAft>
                          <a:spcPts val="0"/>
                        </a:spcAft>
                        <a:buNone/>
                      </a:pPr>
                      <a:r>
                        <a:rPr lang="es-ES">
                          <a:solidFill>
                            <a:schemeClr val="dk1"/>
                          </a:solidFill>
                        </a:rPr>
                        <a:t>Obra digital de </a:t>
                      </a:r>
                      <a:r>
                        <a:rPr i="1" lang="es-ES">
                          <a:solidFill>
                            <a:schemeClr val="dk1"/>
                          </a:solidFill>
                        </a:rPr>
                        <a:t>El Decamerón</a:t>
                      </a:r>
                      <a:endParaRPr i="1">
                        <a:solidFill>
                          <a:schemeClr val="dk1"/>
                        </a:solidFill>
                      </a:endParaRPr>
                    </a:p>
                  </a:txBody>
                  <a:tcPr marT="91425" marB="91425" marR="91425" marL="91425"/>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35" name="Shape 335"/>
        <p:cNvGrpSpPr/>
        <p:nvPr/>
      </p:nvGrpSpPr>
      <p:grpSpPr>
        <a:xfrm>
          <a:off x="0" y="0"/>
          <a:ext cx="0" cy="0"/>
          <a:chOff x="0" y="0"/>
          <a:chExt cx="0" cy="0"/>
        </a:xfrm>
      </p:grpSpPr>
      <p:graphicFrame>
        <p:nvGraphicFramePr>
          <p:cNvPr id="336" name="Google Shape;336;p41"/>
          <p:cNvGraphicFramePr/>
          <p:nvPr/>
        </p:nvGraphicFramePr>
        <p:xfrm>
          <a:off x="540650" y="630700"/>
          <a:ext cx="3000000" cy="3000000"/>
        </p:xfrm>
        <a:graphic>
          <a:graphicData uri="http://schemas.openxmlformats.org/drawingml/2006/table">
            <a:tbl>
              <a:tblPr>
                <a:noFill/>
                <a:tableStyleId>{933FFB13-FAA7-4D35-83A2-431F8AC7CA20}</a:tableStyleId>
              </a:tblPr>
              <a:tblGrid>
                <a:gridCol w="1634550"/>
                <a:gridCol w="1634550"/>
                <a:gridCol w="1634550"/>
                <a:gridCol w="1634550"/>
                <a:gridCol w="1634550"/>
                <a:gridCol w="1634550"/>
                <a:gridCol w="1527275"/>
              </a:tblGrid>
              <a:tr h="381000">
                <a:tc gridSpan="7">
                  <a:txBody>
                    <a:bodyPr/>
                    <a:lstStyle/>
                    <a:p>
                      <a:pPr indent="0" lvl="0" marL="0" rtl="0" algn="ctr">
                        <a:spcBef>
                          <a:spcPts val="0"/>
                        </a:spcBef>
                        <a:spcAft>
                          <a:spcPts val="0"/>
                        </a:spcAft>
                        <a:buNone/>
                      </a:pPr>
                      <a:r>
                        <a:rPr lang="es-ES"/>
                        <a:t>Cierre</a:t>
                      </a:r>
                      <a:endParaRPr/>
                    </a:p>
                  </a:txBody>
                  <a:tcPr marT="91425" marB="91425" marR="91425" marL="91425"/>
                </a:tc>
                <a:tc hMerge="1"/>
                <a:tc hMerge="1"/>
                <a:tc hMerge="1"/>
                <a:tc hMerge="1"/>
                <a:tc hMerge="1"/>
                <a:tc hMerge="1"/>
              </a:tr>
              <a:tr h="381000">
                <a:tc gridSpan="2">
                  <a:txBody>
                    <a:bodyPr/>
                    <a:lstStyle/>
                    <a:p>
                      <a:pPr indent="0" lvl="0" marL="0" rtl="0" algn="l">
                        <a:spcBef>
                          <a:spcPts val="0"/>
                        </a:spcBef>
                        <a:spcAft>
                          <a:spcPts val="0"/>
                        </a:spcAft>
                        <a:buNone/>
                      </a:pPr>
                      <a:r>
                        <a:rPr lang="es-ES">
                          <a:solidFill>
                            <a:schemeClr val="dk1"/>
                          </a:solidFill>
                        </a:rPr>
                        <a:t>Contenidos de la Unidad  de trabajo</a:t>
                      </a:r>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Estrategia de Aprendizaje </a:t>
                      </a:r>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Productos y Tipos de evaluación</a:t>
                      </a:r>
                      <a:endParaRPr/>
                    </a:p>
                  </a:txBody>
                  <a:tcPr marT="91425" marB="91425" marR="91425" marL="91425"/>
                </a:tc>
                <a:tc hMerge="1"/>
                <a:tc>
                  <a:txBody>
                    <a:bodyPr/>
                    <a:lstStyle/>
                    <a:p>
                      <a:pPr indent="0" lvl="0" marL="0" rtl="0" algn="l">
                        <a:spcBef>
                          <a:spcPts val="0"/>
                        </a:spcBef>
                        <a:spcAft>
                          <a:spcPts val="0"/>
                        </a:spcAft>
                        <a:buNone/>
                      </a:pPr>
                      <a:r>
                        <a:rPr lang="es-ES"/>
                        <a:t>Recursos</a:t>
                      </a:r>
                      <a:endParaRPr/>
                    </a:p>
                  </a:txBody>
                  <a:tcPr marT="91425" marB="91425" marR="91425" marL="91425"/>
                </a:tc>
              </a:tr>
              <a:tr h="381000">
                <a:tc gridSpan="2">
                  <a:txBody>
                    <a:bodyPr/>
                    <a:lstStyle/>
                    <a:p>
                      <a:pPr indent="0" lvl="0" marL="0" rtl="0" algn="l">
                        <a:spcBef>
                          <a:spcPts val="0"/>
                        </a:spcBef>
                        <a:spcAft>
                          <a:spcPts val="0"/>
                        </a:spcAft>
                        <a:buClr>
                          <a:schemeClr val="dk1"/>
                        </a:buClr>
                        <a:buSzPts val="1100"/>
                        <a:buFont typeface="Arial"/>
                        <a:buNone/>
                      </a:pPr>
                      <a:r>
                        <a:rPr lang="es-ES">
                          <a:solidFill>
                            <a:schemeClr val="dk1"/>
                          </a:solidFill>
                        </a:rPr>
                        <a:t>La intencionalidad del texto medieval</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Apreciación y ejercicio de algunos recursos narrativos que permitan imprimir mayor verosimilitud al relato (1° persona).</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Formativa y sumativa.Relato donde el estudiante se sitúa como protagonista en un contexto medieval (durante la Peste Bubónica), mismo donde resuelve una serie de situaciones asociadas a  las características de la época.</a:t>
                      </a:r>
                      <a:endParaRPr>
                        <a:solidFill>
                          <a:schemeClr val="dk1"/>
                        </a:solidFill>
                      </a:endParaRPr>
                    </a:p>
                  </a:txBody>
                  <a:tcPr marT="91425" marB="91425" marR="91425" marL="91425"/>
                </a:tc>
                <a:tc hMerge="1"/>
                <a:tc>
                  <a:txBody>
                    <a:bodyPr/>
                    <a:lstStyle/>
                    <a:p>
                      <a:pPr indent="0" lvl="0" marL="0" rtl="0" algn="l">
                        <a:spcBef>
                          <a:spcPts val="0"/>
                        </a:spcBef>
                        <a:spcAft>
                          <a:spcPts val="0"/>
                        </a:spcAft>
                        <a:buNone/>
                      </a:pPr>
                      <a:r>
                        <a:rPr lang="es-ES"/>
                        <a:t>Rúbrica de evaluación</a:t>
                      </a:r>
                      <a:endParaRPr/>
                    </a:p>
                    <a:p>
                      <a:pPr indent="0" lvl="0" marL="0" rtl="0" algn="l">
                        <a:spcBef>
                          <a:spcPts val="0"/>
                        </a:spcBef>
                        <a:spcAft>
                          <a:spcPts val="0"/>
                        </a:spcAft>
                        <a:buNone/>
                      </a:pPr>
                      <a:r>
                        <a:rPr lang="es-ES"/>
                        <a:t>Hojas</a:t>
                      </a:r>
                      <a:endParaRPr/>
                    </a:p>
                    <a:p>
                      <a:pPr indent="0" lvl="0" marL="0" rtl="0" algn="l">
                        <a:spcBef>
                          <a:spcPts val="0"/>
                        </a:spcBef>
                        <a:spcAft>
                          <a:spcPts val="0"/>
                        </a:spcAft>
                        <a:buNone/>
                      </a:pPr>
                      <a:r>
                        <a:rPr lang="es-ES"/>
                        <a:t>Bolígrafo</a:t>
                      </a:r>
                      <a:endParaRPr/>
                    </a:p>
                    <a:p>
                      <a:pPr indent="0" lvl="0" marL="0" rtl="0" algn="l">
                        <a:spcBef>
                          <a:spcPts val="0"/>
                        </a:spcBef>
                        <a:spcAft>
                          <a:spcPts val="0"/>
                        </a:spcAft>
                        <a:buNone/>
                      </a:pPr>
                      <a:r>
                        <a:rPr lang="es-ES"/>
                        <a:t>Diccionario</a:t>
                      </a:r>
                      <a:endParaRPr/>
                    </a:p>
                  </a:txBody>
                  <a:tcPr marT="91425" marB="91425" marR="91425" marL="91425"/>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40" name="Shape 340"/>
        <p:cNvGrpSpPr/>
        <p:nvPr/>
      </p:nvGrpSpPr>
      <p:grpSpPr>
        <a:xfrm>
          <a:off x="0" y="0"/>
          <a:ext cx="0" cy="0"/>
          <a:chOff x="0" y="0"/>
          <a:chExt cx="0" cy="0"/>
        </a:xfrm>
      </p:grpSpPr>
      <p:graphicFrame>
        <p:nvGraphicFramePr>
          <p:cNvPr id="341" name="Google Shape;341;p42"/>
          <p:cNvGraphicFramePr/>
          <p:nvPr/>
        </p:nvGraphicFramePr>
        <p:xfrm>
          <a:off x="173513" y="284485"/>
          <a:ext cx="3000000" cy="3000000"/>
        </p:xfrm>
        <a:graphic>
          <a:graphicData uri="http://schemas.openxmlformats.org/drawingml/2006/table">
            <a:tbl>
              <a:tblPr>
                <a:noFill/>
                <a:tableStyleId>{933FFB13-FAA7-4D35-83A2-431F8AC7CA20}</a:tableStyleId>
              </a:tblPr>
              <a:tblGrid>
                <a:gridCol w="1688275"/>
                <a:gridCol w="1688275"/>
                <a:gridCol w="1688275"/>
                <a:gridCol w="1688275"/>
                <a:gridCol w="1688275"/>
                <a:gridCol w="1688275"/>
                <a:gridCol w="1688275"/>
              </a:tblGrid>
              <a:tr h="885125">
                <a:tc gridSpan="7">
                  <a:txBody>
                    <a:bodyPr/>
                    <a:lstStyle/>
                    <a:p>
                      <a:pPr indent="0" lvl="0" marL="0" rtl="0" algn="l">
                        <a:spcBef>
                          <a:spcPts val="0"/>
                        </a:spcBef>
                        <a:spcAft>
                          <a:spcPts val="0"/>
                        </a:spcAft>
                        <a:buNone/>
                      </a:pPr>
                      <a:r>
                        <a:rPr lang="es-ES"/>
                        <a:t>Planeación didáctica para proyecto interdisciplinario:</a:t>
                      </a:r>
                      <a:endParaRPr/>
                    </a:p>
                    <a:p>
                      <a:pPr indent="0" lvl="0" marL="0" rtl="0" algn="l">
                        <a:spcBef>
                          <a:spcPts val="0"/>
                        </a:spcBef>
                        <a:spcAft>
                          <a:spcPts val="0"/>
                        </a:spcAft>
                        <a:buNone/>
                      </a:pPr>
                      <a:r>
                        <a:rPr lang="es-ES"/>
                        <a:t>Nombre de la asignatura: Educación para la Salud</a:t>
                      </a:r>
                      <a:endParaRPr/>
                    </a:p>
                  </a:txBody>
                  <a:tcPr marT="91425" marB="91425" marR="91425" marL="91425"/>
                </a:tc>
                <a:tc hMerge="1"/>
                <a:tc hMerge="1"/>
                <a:tc hMerge="1"/>
                <a:tc hMerge="1"/>
                <a:tc hMerge="1"/>
                <a:tc hMerge="1"/>
              </a:tr>
              <a:tr h="885125">
                <a:tc gridSpan="7">
                  <a:txBody>
                    <a:bodyPr/>
                    <a:lstStyle/>
                    <a:p>
                      <a:pPr indent="0" lvl="0" marL="0" rtl="0" algn="l">
                        <a:spcBef>
                          <a:spcPts val="0"/>
                        </a:spcBef>
                        <a:spcAft>
                          <a:spcPts val="0"/>
                        </a:spcAft>
                        <a:buNone/>
                      </a:pPr>
                      <a:r>
                        <a:rPr lang="es-ES"/>
                        <a:t>Objetivo General del Proyecto:</a:t>
                      </a:r>
                      <a:endParaRPr/>
                    </a:p>
                    <a:p>
                      <a:pPr indent="0" lvl="0" marL="0" rtl="0" algn="l">
                        <a:spcBef>
                          <a:spcPts val="0"/>
                        </a:spcBef>
                        <a:spcAft>
                          <a:spcPts val="0"/>
                        </a:spcAft>
                        <a:buNone/>
                      </a:pPr>
                      <a:r>
                        <a:rPr lang="es-ES"/>
                        <a:t>Objetivo General de la asignatura: Conocer el impacto epidemiológico de una pandemia a través de la Historia Natural de la Enfermedad.</a:t>
                      </a:r>
                      <a:endParaRPr/>
                    </a:p>
                  </a:txBody>
                  <a:tcPr marT="91425" marB="91425" marR="91425" marL="91425"/>
                </a:tc>
                <a:tc hMerge="1"/>
                <a:tc hMerge="1"/>
                <a:tc hMerge="1"/>
                <a:tc hMerge="1"/>
                <a:tc hMerge="1"/>
                <a:tc hMerge="1"/>
              </a:tr>
              <a:tr h="806425">
                <a:tc gridSpan="7">
                  <a:txBody>
                    <a:bodyPr/>
                    <a:lstStyle/>
                    <a:p>
                      <a:pPr indent="0" lvl="0" marL="0" rtl="0" algn="l">
                        <a:spcBef>
                          <a:spcPts val="0"/>
                        </a:spcBef>
                        <a:spcAft>
                          <a:spcPts val="0"/>
                        </a:spcAft>
                        <a:buNone/>
                      </a:pPr>
                      <a:r>
                        <a:rPr lang="es-ES"/>
                        <a:t>Momento de retroalimentación.</a:t>
                      </a:r>
                      <a:endParaRPr/>
                    </a:p>
                    <a:p>
                      <a:pPr indent="0" lvl="0" marL="0" rtl="0" algn="l">
                        <a:spcBef>
                          <a:spcPts val="0"/>
                        </a:spcBef>
                        <a:spcAft>
                          <a:spcPts val="0"/>
                        </a:spcAft>
                        <a:buNone/>
                      </a:pPr>
                      <a:r>
                        <a:rPr lang="es-ES"/>
                        <a:t>Diagnóstica: Se realizó un examen diagnóstico indagando qué tanto saben los alumnos sobre epidemiología e historia natural de la enfermedad.</a:t>
                      </a:r>
                      <a:endParaRPr/>
                    </a:p>
                    <a:p>
                      <a:pPr indent="0" lvl="0" marL="0" rtl="0" algn="l">
                        <a:spcBef>
                          <a:spcPts val="0"/>
                        </a:spcBef>
                        <a:spcAft>
                          <a:spcPts val="0"/>
                        </a:spcAft>
                        <a:buNone/>
                      </a:pPr>
                      <a:r>
                        <a:rPr lang="es-ES"/>
                        <a:t>Formativa: Los alumnos con base en la información que poseen elaborarán un cuadro de la historia natural de la enfermedad y un video sobre el cólera morbus.</a:t>
                      </a:r>
                      <a:endParaRPr/>
                    </a:p>
                    <a:p>
                      <a:pPr indent="0" lvl="0" marL="0" rtl="0" algn="l">
                        <a:spcBef>
                          <a:spcPts val="0"/>
                        </a:spcBef>
                        <a:spcAft>
                          <a:spcPts val="0"/>
                        </a:spcAft>
                        <a:buNone/>
                      </a:pPr>
                      <a:r>
                        <a:rPr lang="es-ES"/>
                        <a:t>Sumativa: Se tomará en cuenta los criterios asignados en la Rúbrica para la evaluación del video.</a:t>
                      </a:r>
                      <a:endParaRPr/>
                    </a:p>
                  </a:txBody>
                  <a:tcPr marT="91425" marB="91425" marR="91425" marL="91425"/>
                </a:tc>
                <a:tc hMerge="1"/>
                <a:tc hMerge="1"/>
                <a:tc hMerge="1"/>
                <a:tc hMerge="1"/>
                <a:tc hMerge="1"/>
                <a:tc hMerge="1"/>
              </a:tr>
              <a:tr h="522650">
                <a:tc gridSpan="7">
                  <a:txBody>
                    <a:bodyPr/>
                    <a:lstStyle/>
                    <a:p>
                      <a:pPr indent="0" lvl="0" marL="0" rtl="0" algn="ctr">
                        <a:spcBef>
                          <a:spcPts val="0"/>
                        </a:spcBef>
                        <a:spcAft>
                          <a:spcPts val="0"/>
                        </a:spcAft>
                        <a:buNone/>
                      </a:pPr>
                      <a:r>
                        <a:rPr lang="es-ES"/>
                        <a:t>Inicio</a:t>
                      </a:r>
                      <a:endParaRPr/>
                    </a:p>
                  </a:txBody>
                  <a:tcPr marT="91425" marB="91425" marR="91425" marL="91425"/>
                </a:tc>
                <a:tc hMerge="1"/>
                <a:tc hMerge="1"/>
                <a:tc hMerge="1"/>
                <a:tc hMerge="1"/>
                <a:tc hMerge="1"/>
                <a:tc hMerge="1"/>
              </a:tr>
              <a:tr h="553225">
                <a:tc gridSpan="2">
                  <a:txBody>
                    <a:bodyPr/>
                    <a:lstStyle/>
                    <a:p>
                      <a:pPr indent="0" lvl="0" marL="0" rtl="0" algn="l">
                        <a:spcBef>
                          <a:spcPts val="0"/>
                        </a:spcBef>
                        <a:spcAft>
                          <a:spcPts val="0"/>
                        </a:spcAft>
                        <a:buNone/>
                      </a:pPr>
                      <a:r>
                        <a:rPr lang="es-ES"/>
                        <a:t>Contenidos de la Unidad  de trabajo</a:t>
                      </a:r>
                      <a:endParaRPr/>
                    </a:p>
                  </a:txBody>
                  <a:tcPr marT="91425" marB="91425" marR="91425" marL="91425"/>
                </a:tc>
                <a:tc hMerge="1"/>
                <a:tc gridSpan="2">
                  <a:txBody>
                    <a:bodyPr/>
                    <a:lstStyle/>
                    <a:p>
                      <a:pPr indent="0" lvl="0" marL="0" rtl="0" algn="l">
                        <a:spcBef>
                          <a:spcPts val="0"/>
                        </a:spcBef>
                        <a:spcAft>
                          <a:spcPts val="0"/>
                        </a:spcAft>
                        <a:buNone/>
                      </a:pPr>
                      <a:r>
                        <a:rPr lang="es-ES"/>
                        <a:t>Estrategia de Aprendizaje </a:t>
                      </a:r>
                      <a:endParaRPr/>
                    </a:p>
                  </a:txBody>
                  <a:tcPr marT="91425" marB="91425" marR="91425" marL="91425"/>
                </a:tc>
                <a:tc hMerge="1"/>
                <a:tc gridSpan="2">
                  <a:txBody>
                    <a:bodyPr/>
                    <a:lstStyle/>
                    <a:p>
                      <a:pPr indent="0" lvl="0" marL="0" rtl="0" algn="l">
                        <a:spcBef>
                          <a:spcPts val="0"/>
                        </a:spcBef>
                        <a:spcAft>
                          <a:spcPts val="0"/>
                        </a:spcAft>
                        <a:buNone/>
                      </a:pPr>
                      <a:r>
                        <a:rPr lang="es-ES"/>
                        <a:t>Productos y Tipos de evaluación </a:t>
                      </a:r>
                      <a:endParaRPr/>
                    </a:p>
                  </a:txBody>
                  <a:tcPr marT="91425" marB="91425" marR="91425" marL="91425"/>
                </a:tc>
                <a:tc hMerge="1"/>
                <a:tc>
                  <a:txBody>
                    <a:bodyPr/>
                    <a:lstStyle/>
                    <a:p>
                      <a:pPr indent="0" lvl="0" marL="0" rtl="0" algn="l">
                        <a:spcBef>
                          <a:spcPts val="0"/>
                        </a:spcBef>
                        <a:spcAft>
                          <a:spcPts val="0"/>
                        </a:spcAft>
                        <a:buNone/>
                      </a:pPr>
                      <a:r>
                        <a:rPr lang="es-ES"/>
                        <a:t>Recursos </a:t>
                      </a:r>
                      <a:endParaRPr/>
                    </a:p>
                  </a:txBody>
                  <a:tcPr marT="91425" marB="91425" marR="91425" marL="91425"/>
                </a:tc>
              </a:tr>
              <a:tr h="575300">
                <a:tc gridSpan="2">
                  <a:txBody>
                    <a:bodyPr/>
                    <a:lstStyle/>
                    <a:p>
                      <a:pPr indent="0" lvl="0" marL="40005" marR="104775" rtl="0" algn="l">
                        <a:lnSpc>
                          <a:spcPct val="115000"/>
                        </a:lnSpc>
                        <a:spcBef>
                          <a:spcPts val="0"/>
                        </a:spcBef>
                        <a:spcAft>
                          <a:spcPts val="0"/>
                        </a:spcAft>
                        <a:buClr>
                          <a:schemeClr val="dk1"/>
                        </a:buClr>
                        <a:buFont typeface="Arial"/>
                        <a:buNone/>
                      </a:pPr>
                      <a:r>
                        <a:rPr lang="es-ES">
                          <a:solidFill>
                            <a:schemeClr val="dk1"/>
                          </a:solidFill>
                          <a:latin typeface="Calibri"/>
                          <a:ea typeface="Calibri"/>
                          <a:cs typeface="Calibri"/>
                          <a:sym typeface="Calibri"/>
                        </a:rPr>
                        <a:t>Problemas de Salud Pública en México.</a:t>
                      </a:r>
                      <a:endParaRPr>
                        <a:solidFill>
                          <a:schemeClr val="dk1"/>
                        </a:solidFill>
                        <a:latin typeface="Calibri"/>
                        <a:ea typeface="Calibri"/>
                        <a:cs typeface="Calibri"/>
                        <a:sym typeface="Calibri"/>
                      </a:endParaRPr>
                    </a:p>
                    <a:p>
                      <a:pPr indent="0" lvl="0" marL="40005" marR="104775" rtl="0" algn="l">
                        <a:lnSpc>
                          <a:spcPct val="115000"/>
                        </a:lnSpc>
                        <a:spcBef>
                          <a:spcPts val="0"/>
                        </a:spcBef>
                        <a:spcAft>
                          <a:spcPts val="0"/>
                        </a:spcAft>
                        <a:buClr>
                          <a:schemeClr val="dk1"/>
                        </a:buClr>
                        <a:buFont typeface="Arial"/>
                        <a:buNone/>
                      </a:pPr>
                      <a:r>
                        <a:rPr lang="es-ES">
                          <a:solidFill>
                            <a:schemeClr val="dk1"/>
                          </a:solidFill>
                          <a:latin typeface="Calibri"/>
                          <a:ea typeface="Calibri"/>
                          <a:cs typeface="Calibri"/>
                          <a:sym typeface="Calibri"/>
                        </a:rPr>
                        <a:t>Génesis y evolución  de las enfermedades en México. </a:t>
                      </a:r>
                      <a:endParaRPr/>
                    </a:p>
                  </a:txBody>
                  <a:tcPr marT="91425" marB="91425" marR="91425" marL="91425"/>
                </a:tc>
                <a:tc hMerge="1"/>
                <a:tc gridSpan="2">
                  <a:txBody>
                    <a:bodyPr/>
                    <a:lstStyle/>
                    <a:p>
                      <a:pPr indent="0" lvl="0" marL="0" rtl="0" algn="l">
                        <a:spcBef>
                          <a:spcPts val="0"/>
                        </a:spcBef>
                        <a:spcAft>
                          <a:spcPts val="0"/>
                        </a:spcAft>
                        <a:buNone/>
                      </a:pPr>
                      <a:r>
                        <a:rPr lang="es-ES"/>
                        <a:t>Examen Individual</a:t>
                      </a:r>
                      <a:endParaRPr/>
                    </a:p>
                  </a:txBody>
                  <a:tcPr marT="91425" marB="91425" marR="91425" marL="91425"/>
                </a:tc>
                <a:tc hMerge="1"/>
                <a:tc gridSpan="2">
                  <a:txBody>
                    <a:bodyPr/>
                    <a:lstStyle/>
                    <a:p>
                      <a:pPr indent="0" lvl="0" marL="0" rtl="0" algn="l">
                        <a:spcBef>
                          <a:spcPts val="0"/>
                        </a:spcBef>
                        <a:spcAft>
                          <a:spcPts val="0"/>
                        </a:spcAft>
                        <a:buNone/>
                      </a:pPr>
                      <a:r>
                        <a:rPr lang="es-ES"/>
                        <a:t>Diagnóstica: Aplicación de un examen diagnóstico de 10 preguntas</a:t>
                      </a:r>
                      <a:endParaRPr/>
                    </a:p>
                  </a:txBody>
                  <a:tcPr marT="91425" marB="91425" marR="91425" marL="91425"/>
                </a:tc>
                <a:tc hMerge="1"/>
                <a:tc>
                  <a:txBody>
                    <a:bodyPr/>
                    <a:lstStyle/>
                    <a:p>
                      <a:pPr indent="0" lvl="0" marL="0" rtl="0" algn="l">
                        <a:spcBef>
                          <a:spcPts val="0"/>
                        </a:spcBef>
                        <a:spcAft>
                          <a:spcPts val="0"/>
                        </a:spcAft>
                        <a:buNone/>
                      </a:pPr>
                      <a:r>
                        <a:rPr lang="es-ES"/>
                        <a:t>Bolígrafo</a:t>
                      </a:r>
                      <a:endParaRPr/>
                    </a:p>
                    <a:p>
                      <a:pPr indent="0" lvl="0" marL="0" rtl="0" algn="l">
                        <a:spcBef>
                          <a:spcPts val="0"/>
                        </a:spcBef>
                        <a:spcAft>
                          <a:spcPts val="0"/>
                        </a:spcAft>
                        <a:buNone/>
                      </a:pPr>
                      <a:r>
                        <a:rPr lang="es-ES"/>
                        <a:t>Examen</a:t>
                      </a:r>
                      <a:endParaRPr/>
                    </a:p>
                  </a:txBody>
                  <a:tcPr marT="91425" marB="91425" marR="91425" marL="91425"/>
                </a:tc>
              </a:tr>
              <a:tr h="553225">
                <a:tc gridSpan="7">
                  <a:txBody>
                    <a:bodyPr/>
                    <a:lstStyle/>
                    <a:p>
                      <a:pPr indent="0" lvl="0" marL="0" rtl="0" algn="ctr">
                        <a:spcBef>
                          <a:spcPts val="0"/>
                        </a:spcBef>
                        <a:spcAft>
                          <a:spcPts val="0"/>
                        </a:spcAft>
                        <a:buNone/>
                      </a:pPr>
                      <a:r>
                        <a:rPr lang="es-ES"/>
                        <a:t>Desarrollo</a:t>
                      </a:r>
                      <a:endParaRPr/>
                    </a:p>
                  </a:txBody>
                  <a:tcPr marT="91425" marB="91425" marR="91425" marL="91425"/>
                </a:tc>
                <a:tc hMerge="1"/>
                <a:tc hMerge="1"/>
                <a:tc hMerge="1"/>
                <a:tc hMerge="1"/>
                <a:tc hMerge="1"/>
                <a:tc hMerge="1"/>
              </a:tr>
              <a:tr h="553225">
                <a:tc gridSpan="2">
                  <a:txBody>
                    <a:bodyPr/>
                    <a:lstStyle/>
                    <a:p>
                      <a:pPr indent="0" lvl="0" marL="0" rtl="0" algn="l">
                        <a:spcBef>
                          <a:spcPts val="0"/>
                        </a:spcBef>
                        <a:spcAft>
                          <a:spcPts val="0"/>
                        </a:spcAft>
                        <a:buNone/>
                      </a:pPr>
                      <a:r>
                        <a:rPr lang="es-ES">
                          <a:solidFill>
                            <a:schemeClr val="dk1"/>
                          </a:solidFill>
                        </a:rPr>
                        <a:t>Contenidos de la Unidad  de trabajo</a:t>
                      </a:r>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Estrategia de Aprendizaje </a:t>
                      </a:r>
                      <a:endParaRPr/>
                    </a:p>
                  </a:txBody>
                  <a:tcPr marT="91425" marB="91425" marR="91425" marL="91425"/>
                </a:tc>
                <a:tc hMerge="1"/>
                <a:tc gridSpan="2">
                  <a:txBody>
                    <a:bodyPr/>
                    <a:lstStyle/>
                    <a:p>
                      <a:pPr indent="0" lvl="0" marL="0" rtl="0" algn="l">
                        <a:spcBef>
                          <a:spcPts val="0"/>
                        </a:spcBef>
                        <a:spcAft>
                          <a:spcPts val="0"/>
                        </a:spcAft>
                        <a:buClr>
                          <a:schemeClr val="dk1"/>
                        </a:buClr>
                        <a:buSzPts val="1100"/>
                        <a:buFont typeface="Arial"/>
                        <a:buNone/>
                      </a:pPr>
                      <a:r>
                        <a:rPr lang="es-ES">
                          <a:solidFill>
                            <a:schemeClr val="dk1"/>
                          </a:solidFill>
                        </a:rPr>
                        <a:t>Productos y Tipos de evaluación </a:t>
                      </a:r>
                      <a:endParaRPr>
                        <a:solidFill>
                          <a:schemeClr val="dk1"/>
                        </a:solidFill>
                      </a:endParaRPr>
                    </a:p>
                    <a:p>
                      <a:pPr indent="0" lvl="0" marL="0" rtl="0" algn="l">
                        <a:spcBef>
                          <a:spcPts val="0"/>
                        </a:spcBef>
                        <a:spcAft>
                          <a:spcPts val="0"/>
                        </a:spcAft>
                        <a:buNone/>
                      </a:pPr>
                      <a:r>
                        <a:t/>
                      </a:r>
                      <a:endParaRPr/>
                    </a:p>
                  </a:txBody>
                  <a:tcPr marT="91425" marB="91425" marR="91425" marL="91425"/>
                </a:tc>
                <a:tc hMerge="1"/>
                <a:tc>
                  <a:txBody>
                    <a:bodyPr/>
                    <a:lstStyle/>
                    <a:p>
                      <a:pPr indent="0" lvl="0" marL="0" rtl="0" algn="l">
                        <a:spcBef>
                          <a:spcPts val="0"/>
                        </a:spcBef>
                        <a:spcAft>
                          <a:spcPts val="0"/>
                        </a:spcAft>
                        <a:buNone/>
                      </a:pPr>
                      <a:r>
                        <a:rPr lang="es-ES">
                          <a:solidFill>
                            <a:schemeClr val="dk1"/>
                          </a:solidFill>
                        </a:rPr>
                        <a:t>Recursos </a:t>
                      </a:r>
                      <a:endParaRPr/>
                    </a:p>
                  </a:txBody>
                  <a:tcPr marT="91425" marB="91425" marR="91425" marL="91425"/>
                </a:tc>
              </a:tr>
              <a:tr h="553225">
                <a:tc gridSpan="2">
                  <a:txBody>
                    <a:bodyPr/>
                    <a:lstStyle/>
                    <a:p>
                      <a:pPr indent="0" lvl="0" marL="40005" marR="104775" rtl="0" algn="l">
                        <a:lnSpc>
                          <a:spcPct val="115000"/>
                        </a:lnSpc>
                        <a:spcBef>
                          <a:spcPts val="0"/>
                        </a:spcBef>
                        <a:spcAft>
                          <a:spcPts val="0"/>
                        </a:spcAft>
                        <a:buClr>
                          <a:schemeClr val="dk1"/>
                        </a:buClr>
                        <a:buFont typeface="Arial"/>
                        <a:buNone/>
                      </a:pPr>
                      <a:r>
                        <a:rPr lang="es-ES">
                          <a:solidFill>
                            <a:schemeClr val="dk1"/>
                          </a:solidFill>
                          <a:latin typeface="Calibri"/>
                          <a:ea typeface="Calibri"/>
                          <a:cs typeface="Calibri"/>
                          <a:sym typeface="Calibri"/>
                        </a:rPr>
                        <a:t>Problemas de Salud Pública en México.</a:t>
                      </a:r>
                      <a:endParaRPr>
                        <a:solidFill>
                          <a:schemeClr val="dk1"/>
                        </a:solidFill>
                        <a:latin typeface="Calibri"/>
                        <a:ea typeface="Calibri"/>
                        <a:cs typeface="Calibri"/>
                        <a:sym typeface="Calibri"/>
                      </a:endParaRPr>
                    </a:p>
                    <a:p>
                      <a:pPr indent="0" lvl="0" marL="40005" marR="104775" rtl="0" algn="l">
                        <a:lnSpc>
                          <a:spcPct val="115000"/>
                        </a:lnSpc>
                        <a:spcBef>
                          <a:spcPts val="0"/>
                        </a:spcBef>
                        <a:spcAft>
                          <a:spcPts val="0"/>
                        </a:spcAft>
                        <a:buClr>
                          <a:schemeClr val="dk1"/>
                        </a:buClr>
                        <a:buFont typeface="Arial"/>
                        <a:buNone/>
                      </a:pPr>
                      <a:r>
                        <a:rPr lang="es-ES">
                          <a:solidFill>
                            <a:schemeClr val="dk1"/>
                          </a:solidFill>
                          <a:latin typeface="Calibri"/>
                          <a:ea typeface="Calibri"/>
                          <a:cs typeface="Calibri"/>
                          <a:sym typeface="Calibri"/>
                        </a:rPr>
                        <a:t>Génesis y evolución  de las enfermedades en México. </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Equipos de trabajo.</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Cuadro de la Historia Natural de la Enfermedad.</a:t>
                      </a:r>
                      <a:endParaRPr>
                        <a:solidFill>
                          <a:schemeClr val="dk1"/>
                        </a:solidFill>
                      </a:endParaRPr>
                    </a:p>
                  </a:txBody>
                  <a:tcPr marT="91425" marB="91425" marR="91425" marL="91425"/>
                </a:tc>
                <a:tc hMerge="1"/>
                <a:tc>
                  <a:txBody>
                    <a:bodyPr/>
                    <a:lstStyle/>
                    <a:p>
                      <a:pPr indent="0" lvl="0" marL="0" rtl="0" algn="l">
                        <a:spcBef>
                          <a:spcPts val="0"/>
                        </a:spcBef>
                        <a:spcAft>
                          <a:spcPts val="0"/>
                        </a:spcAft>
                        <a:buNone/>
                      </a:pPr>
                      <a:r>
                        <a:rPr lang="es-ES">
                          <a:solidFill>
                            <a:schemeClr val="dk1"/>
                          </a:solidFill>
                        </a:rPr>
                        <a:t>Hojas de color</a:t>
                      </a:r>
                      <a:endParaRPr>
                        <a:solidFill>
                          <a:schemeClr val="dk1"/>
                        </a:solidFill>
                      </a:endParaRPr>
                    </a:p>
                    <a:p>
                      <a:pPr indent="0" lvl="0" marL="0" rtl="0" algn="l">
                        <a:spcBef>
                          <a:spcPts val="0"/>
                        </a:spcBef>
                        <a:spcAft>
                          <a:spcPts val="0"/>
                        </a:spcAft>
                        <a:buNone/>
                      </a:pPr>
                      <a:r>
                        <a:rPr lang="es-ES">
                          <a:solidFill>
                            <a:schemeClr val="dk1"/>
                          </a:solidFill>
                        </a:rPr>
                        <a:t>Cuaderno</a:t>
                      </a:r>
                      <a:endParaRPr>
                        <a:solidFill>
                          <a:schemeClr val="dk1"/>
                        </a:solidFill>
                      </a:endParaRPr>
                    </a:p>
                    <a:p>
                      <a:pPr indent="0" lvl="0" marL="0" rtl="0" algn="l">
                        <a:spcBef>
                          <a:spcPts val="0"/>
                        </a:spcBef>
                        <a:spcAft>
                          <a:spcPts val="0"/>
                        </a:spcAft>
                        <a:buNone/>
                      </a:pPr>
                      <a:r>
                        <a:rPr lang="es-ES">
                          <a:solidFill>
                            <a:schemeClr val="dk1"/>
                          </a:solidFill>
                        </a:rPr>
                        <a:t>Prit</a:t>
                      </a:r>
                      <a:endParaRPr>
                        <a:solidFill>
                          <a:schemeClr val="dk1"/>
                        </a:solidFill>
                      </a:endParaRPr>
                    </a:p>
                    <a:p>
                      <a:pPr indent="0" lvl="0" marL="0" rtl="0" algn="l">
                        <a:spcBef>
                          <a:spcPts val="0"/>
                        </a:spcBef>
                        <a:spcAft>
                          <a:spcPts val="0"/>
                        </a:spcAft>
                        <a:buNone/>
                      </a:pPr>
                      <a:r>
                        <a:rPr lang="es-ES">
                          <a:solidFill>
                            <a:schemeClr val="dk1"/>
                          </a:solidFill>
                        </a:rPr>
                        <a:t>Bolígrafo</a:t>
                      </a:r>
                      <a:endParaRPr>
                        <a:solidFill>
                          <a:schemeClr val="dk1"/>
                        </a:solidFill>
                      </a:endParaRPr>
                    </a:p>
                    <a:p>
                      <a:pPr indent="0" lvl="0" marL="0" rtl="0" algn="l">
                        <a:spcBef>
                          <a:spcPts val="0"/>
                        </a:spcBef>
                        <a:spcAft>
                          <a:spcPts val="0"/>
                        </a:spcAft>
                        <a:buNone/>
                      </a:pPr>
                      <a:r>
                        <a:t/>
                      </a:r>
                      <a:endParaRPr>
                        <a:solidFill>
                          <a:schemeClr val="dk1"/>
                        </a:solidFill>
                      </a:endParaRPr>
                    </a:p>
                  </a:txBody>
                  <a:tcPr marT="91425" marB="91425" marR="91425" marL="91425"/>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45" name="Shape 345"/>
        <p:cNvGrpSpPr/>
        <p:nvPr/>
      </p:nvGrpSpPr>
      <p:grpSpPr>
        <a:xfrm>
          <a:off x="0" y="0"/>
          <a:ext cx="0" cy="0"/>
          <a:chOff x="0" y="0"/>
          <a:chExt cx="0" cy="0"/>
        </a:xfrm>
      </p:grpSpPr>
      <p:graphicFrame>
        <p:nvGraphicFramePr>
          <p:cNvPr id="346" name="Google Shape;346;p43"/>
          <p:cNvGraphicFramePr/>
          <p:nvPr/>
        </p:nvGraphicFramePr>
        <p:xfrm>
          <a:off x="540650" y="630700"/>
          <a:ext cx="3000000" cy="3000000"/>
        </p:xfrm>
        <a:graphic>
          <a:graphicData uri="http://schemas.openxmlformats.org/drawingml/2006/table">
            <a:tbl>
              <a:tblPr>
                <a:noFill/>
                <a:tableStyleId>{933FFB13-FAA7-4D35-83A2-431F8AC7CA20}</a:tableStyleId>
              </a:tblPr>
              <a:tblGrid>
                <a:gridCol w="1634550"/>
                <a:gridCol w="1634550"/>
                <a:gridCol w="1634550"/>
                <a:gridCol w="1634550"/>
                <a:gridCol w="1634550"/>
                <a:gridCol w="1634550"/>
                <a:gridCol w="1527275"/>
              </a:tblGrid>
              <a:tr h="381000">
                <a:tc gridSpan="7">
                  <a:txBody>
                    <a:bodyPr/>
                    <a:lstStyle/>
                    <a:p>
                      <a:pPr indent="0" lvl="0" marL="0" rtl="0" algn="ctr">
                        <a:spcBef>
                          <a:spcPts val="0"/>
                        </a:spcBef>
                        <a:spcAft>
                          <a:spcPts val="0"/>
                        </a:spcAft>
                        <a:buNone/>
                      </a:pPr>
                      <a:r>
                        <a:rPr lang="es-ES"/>
                        <a:t>Cierre</a:t>
                      </a:r>
                      <a:endParaRPr/>
                    </a:p>
                  </a:txBody>
                  <a:tcPr marT="91425" marB="91425" marR="91425" marL="91425"/>
                </a:tc>
                <a:tc hMerge="1"/>
                <a:tc hMerge="1"/>
                <a:tc hMerge="1"/>
                <a:tc hMerge="1"/>
                <a:tc hMerge="1"/>
                <a:tc hMerge="1"/>
              </a:tr>
              <a:tr h="381000">
                <a:tc gridSpan="2">
                  <a:txBody>
                    <a:bodyPr/>
                    <a:lstStyle/>
                    <a:p>
                      <a:pPr indent="0" lvl="0" marL="0" rtl="0" algn="l">
                        <a:spcBef>
                          <a:spcPts val="0"/>
                        </a:spcBef>
                        <a:spcAft>
                          <a:spcPts val="0"/>
                        </a:spcAft>
                        <a:buNone/>
                      </a:pPr>
                      <a:r>
                        <a:rPr lang="es-ES">
                          <a:solidFill>
                            <a:schemeClr val="dk1"/>
                          </a:solidFill>
                        </a:rPr>
                        <a:t>Contenidos de la Unidad  de trabajo</a:t>
                      </a:r>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Estrategia de Aprendizaje </a:t>
                      </a:r>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Productos y Tipos de evaluación</a:t>
                      </a:r>
                      <a:endParaRPr/>
                    </a:p>
                  </a:txBody>
                  <a:tcPr marT="91425" marB="91425" marR="91425" marL="91425"/>
                </a:tc>
                <a:tc hMerge="1"/>
                <a:tc>
                  <a:txBody>
                    <a:bodyPr/>
                    <a:lstStyle/>
                    <a:p>
                      <a:pPr indent="0" lvl="0" marL="0" rtl="0" algn="l">
                        <a:spcBef>
                          <a:spcPts val="0"/>
                        </a:spcBef>
                        <a:spcAft>
                          <a:spcPts val="0"/>
                        </a:spcAft>
                        <a:buNone/>
                      </a:pPr>
                      <a:r>
                        <a:rPr lang="es-ES"/>
                        <a:t>Recursos</a:t>
                      </a:r>
                      <a:endParaRPr/>
                    </a:p>
                  </a:txBody>
                  <a:tcPr marT="91425" marB="91425" marR="91425" marL="91425"/>
                </a:tc>
              </a:tr>
              <a:tr h="381000">
                <a:tc gridSpan="2">
                  <a:txBody>
                    <a:bodyPr/>
                    <a:lstStyle/>
                    <a:p>
                      <a:pPr indent="0" lvl="0" marL="40005" marR="104775" rtl="0" algn="l">
                        <a:lnSpc>
                          <a:spcPct val="115000"/>
                        </a:lnSpc>
                        <a:spcBef>
                          <a:spcPts val="0"/>
                        </a:spcBef>
                        <a:spcAft>
                          <a:spcPts val="0"/>
                        </a:spcAft>
                        <a:buClr>
                          <a:schemeClr val="dk1"/>
                        </a:buClr>
                        <a:buFont typeface="Arial"/>
                        <a:buNone/>
                      </a:pPr>
                      <a:r>
                        <a:rPr lang="es-ES">
                          <a:solidFill>
                            <a:schemeClr val="dk1"/>
                          </a:solidFill>
                          <a:latin typeface="Calibri"/>
                          <a:ea typeface="Calibri"/>
                          <a:cs typeface="Calibri"/>
                          <a:sym typeface="Calibri"/>
                        </a:rPr>
                        <a:t>Problemas de Salud Pública en México.</a:t>
                      </a:r>
                      <a:endParaRPr>
                        <a:solidFill>
                          <a:schemeClr val="dk1"/>
                        </a:solidFill>
                        <a:latin typeface="Calibri"/>
                        <a:ea typeface="Calibri"/>
                        <a:cs typeface="Calibri"/>
                        <a:sym typeface="Calibri"/>
                      </a:endParaRPr>
                    </a:p>
                    <a:p>
                      <a:pPr indent="0" lvl="0" marL="40005" marR="104775" rtl="0" algn="l">
                        <a:lnSpc>
                          <a:spcPct val="115000"/>
                        </a:lnSpc>
                        <a:spcBef>
                          <a:spcPts val="0"/>
                        </a:spcBef>
                        <a:spcAft>
                          <a:spcPts val="0"/>
                        </a:spcAft>
                        <a:buClr>
                          <a:schemeClr val="dk1"/>
                        </a:buClr>
                        <a:buFont typeface="Arial"/>
                        <a:buNone/>
                      </a:pPr>
                      <a:r>
                        <a:rPr lang="es-ES">
                          <a:solidFill>
                            <a:schemeClr val="dk1"/>
                          </a:solidFill>
                          <a:latin typeface="Calibri"/>
                          <a:ea typeface="Calibri"/>
                          <a:cs typeface="Calibri"/>
                          <a:sym typeface="Calibri"/>
                        </a:rPr>
                        <a:t>Génesis y evolución  de las enfermedades en México. </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Sumativa: Exposición</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Presentación del Video sobre el Cólera Morbus en la Feria de Ciencias.</a:t>
                      </a:r>
                      <a:endParaRPr>
                        <a:solidFill>
                          <a:schemeClr val="dk1"/>
                        </a:solidFill>
                      </a:endParaRPr>
                    </a:p>
                  </a:txBody>
                  <a:tcPr marT="91425" marB="91425" marR="91425" marL="91425"/>
                </a:tc>
                <a:tc hMerge="1"/>
                <a:tc>
                  <a:txBody>
                    <a:bodyPr/>
                    <a:lstStyle/>
                    <a:p>
                      <a:pPr indent="0" lvl="0" marL="0" rtl="0" algn="l">
                        <a:spcBef>
                          <a:spcPts val="0"/>
                        </a:spcBef>
                        <a:spcAft>
                          <a:spcPts val="0"/>
                        </a:spcAft>
                        <a:buNone/>
                      </a:pPr>
                      <a:r>
                        <a:rPr lang="es-ES"/>
                        <a:t>Celular</a:t>
                      </a:r>
                      <a:endParaRPr/>
                    </a:p>
                    <a:p>
                      <a:pPr indent="0" lvl="0" marL="0" rtl="0" algn="l">
                        <a:spcBef>
                          <a:spcPts val="0"/>
                        </a:spcBef>
                        <a:spcAft>
                          <a:spcPts val="0"/>
                        </a:spcAft>
                        <a:buNone/>
                      </a:pPr>
                      <a:r>
                        <a:rPr lang="es-ES"/>
                        <a:t>Plataforma Classroom</a:t>
                      </a:r>
                      <a:endParaRPr/>
                    </a:p>
                    <a:p>
                      <a:pPr indent="0" lvl="0" marL="0" rtl="0" algn="l">
                        <a:spcBef>
                          <a:spcPts val="0"/>
                        </a:spcBef>
                        <a:spcAft>
                          <a:spcPts val="0"/>
                        </a:spcAft>
                        <a:buNone/>
                      </a:pPr>
                      <a:r>
                        <a:rPr lang="es-ES"/>
                        <a:t>Vestuario</a:t>
                      </a:r>
                      <a:endParaRPr/>
                    </a:p>
                    <a:p>
                      <a:pPr indent="0" lvl="0" marL="0" rtl="0" algn="l">
                        <a:spcBef>
                          <a:spcPts val="0"/>
                        </a:spcBef>
                        <a:spcAft>
                          <a:spcPts val="0"/>
                        </a:spcAft>
                        <a:buNone/>
                      </a:pPr>
                      <a:r>
                        <a:rPr lang="es-ES"/>
                        <a:t>Computadora</a:t>
                      </a:r>
                      <a:endParaRPr/>
                    </a:p>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50" name="Shape 350"/>
        <p:cNvGrpSpPr/>
        <p:nvPr/>
      </p:nvGrpSpPr>
      <p:grpSpPr>
        <a:xfrm>
          <a:off x="0" y="0"/>
          <a:ext cx="0" cy="0"/>
          <a:chOff x="0" y="0"/>
          <a:chExt cx="0" cy="0"/>
        </a:xfrm>
      </p:grpSpPr>
      <p:graphicFrame>
        <p:nvGraphicFramePr>
          <p:cNvPr id="351" name="Google Shape;351;p44"/>
          <p:cNvGraphicFramePr/>
          <p:nvPr/>
        </p:nvGraphicFramePr>
        <p:xfrm>
          <a:off x="173513" y="284485"/>
          <a:ext cx="3000000" cy="3000000"/>
        </p:xfrm>
        <a:graphic>
          <a:graphicData uri="http://schemas.openxmlformats.org/drawingml/2006/table">
            <a:tbl>
              <a:tblPr>
                <a:noFill/>
                <a:tableStyleId>{933FFB13-FAA7-4D35-83A2-431F8AC7CA20}</a:tableStyleId>
              </a:tblPr>
              <a:tblGrid>
                <a:gridCol w="1688275"/>
                <a:gridCol w="1688275"/>
                <a:gridCol w="1688275"/>
                <a:gridCol w="1688275"/>
                <a:gridCol w="1688275"/>
                <a:gridCol w="1688275"/>
                <a:gridCol w="1688275"/>
              </a:tblGrid>
              <a:tr h="885125">
                <a:tc gridSpan="7">
                  <a:txBody>
                    <a:bodyPr/>
                    <a:lstStyle/>
                    <a:p>
                      <a:pPr indent="0" lvl="0" marL="0" rtl="0" algn="l">
                        <a:spcBef>
                          <a:spcPts val="0"/>
                        </a:spcBef>
                        <a:spcAft>
                          <a:spcPts val="0"/>
                        </a:spcAft>
                        <a:buNone/>
                      </a:pPr>
                      <a:r>
                        <a:rPr lang="es-ES"/>
                        <a:t>Planeación didáctica para proyecto interdisciplinario:</a:t>
                      </a:r>
                      <a:endParaRPr/>
                    </a:p>
                    <a:p>
                      <a:pPr indent="0" lvl="0" marL="0" rtl="0" algn="l">
                        <a:spcBef>
                          <a:spcPts val="0"/>
                        </a:spcBef>
                        <a:spcAft>
                          <a:spcPts val="0"/>
                        </a:spcAft>
                        <a:buNone/>
                      </a:pPr>
                      <a:r>
                        <a:rPr lang="es-ES"/>
                        <a:t>Nombre de la asignatura:</a:t>
                      </a:r>
                      <a:endParaRPr/>
                    </a:p>
                  </a:txBody>
                  <a:tcPr marT="91425" marB="91425" marR="91425" marL="91425"/>
                </a:tc>
                <a:tc hMerge="1"/>
                <a:tc hMerge="1"/>
                <a:tc hMerge="1"/>
                <a:tc hMerge="1"/>
                <a:tc hMerge="1"/>
                <a:tc hMerge="1"/>
              </a:tr>
              <a:tr h="885125">
                <a:tc gridSpan="7">
                  <a:txBody>
                    <a:bodyPr/>
                    <a:lstStyle/>
                    <a:p>
                      <a:pPr indent="0" lvl="0" marL="0" rtl="0" algn="l">
                        <a:spcBef>
                          <a:spcPts val="0"/>
                        </a:spcBef>
                        <a:spcAft>
                          <a:spcPts val="0"/>
                        </a:spcAft>
                        <a:buNone/>
                      </a:pPr>
                      <a:r>
                        <a:rPr lang="es-ES"/>
                        <a:t>Objetivo General del Proyecto:</a:t>
                      </a:r>
                      <a:endParaRPr/>
                    </a:p>
                    <a:p>
                      <a:pPr indent="0" lvl="0" marL="0" rtl="0" algn="l">
                        <a:spcBef>
                          <a:spcPts val="0"/>
                        </a:spcBef>
                        <a:spcAft>
                          <a:spcPts val="0"/>
                        </a:spcAft>
                        <a:buNone/>
                      </a:pPr>
                      <a:r>
                        <a:rPr lang="es-ES"/>
                        <a:t>Objetivo General de la asignatura:</a:t>
                      </a:r>
                      <a:endParaRPr/>
                    </a:p>
                  </a:txBody>
                  <a:tcPr marT="91425" marB="91425" marR="91425" marL="91425"/>
                </a:tc>
                <a:tc hMerge="1"/>
                <a:tc hMerge="1"/>
                <a:tc hMerge="1"/>
                <a:tc hMerge="1"/>
                <a:tc hMerge="1"/>
                <a:tc hMerge="1"/>
              </a:tr>
              <a:tr h="806425">
                <a:tc gridSpan="7">
                  <a:txBody>
                    <a:bodyPr/>
                    <a:lstStyle/>
                    <a:p>
                      <a:pPr indent="0" lvl="0" marL="0" rtl="0" algn="l">
                        <a:spcBef>
                          <a:spcPts val="0"/>
                        </a:spcBef>
                        <a:spcAft>
                          <a:spcPts val="0"/>
                        </a:spcAft>
                        <a:buNone/>
                      </a:pPr>
                      <a:r>
                        <a:rPr lang="es-ES"/>
                        <a:t>Momento de retroalimentación.</a:t>
                      </a:r>
                      <a:endParaRPr/>
                    </a:p>
                    <a:p>
                      <a:pPr indent="0" lvl="0" marL="0" rtl="0" algn="l">
                        <a:spcBef>
                          <a:spcPts val="0"/>
                        </a:spcBef>
                        <a:spcAft>
                          <a:spcPts val="0"/>
                        </a:spcAft>
                        <a:buNone/>
                      </a:pPr>
                      <a:r>
                        <a:rPr lang="es-ES"/>
                        <a:t>Diagnóstica</a:t>
                      </a:r>
                      <a:endParaRPr/>
                    </a:p>
                    <a:p>
                      <a:pPr indent="0" lvl="0" marL="0" rtl="0" algn="l">
                        <a:spcBef>
                          <a:spcPts val="0"/>
                        </a:spcBef>
                        <a:spcAft>
                          <a:spcPts val="0"/>
                        </a:spcAft>
                        <a:buNone/>
                      </a:pPr>
                      <a:r>
                        <a:rPr lang="es-ES"/>
                        <a:t>Formativa</a:t>
                      </a:r>
                      <a:endParaRPr/>
                    </a:p>
                    <a:p>
                      <a:pPr indent="0" lvl="0" marL="0" rtl="0" algn="l">
                        <a:spcBef>
                          <a:spcPts val="0"/>
                        </a:spcBef>
                        <a:spcAft>
                          <a:spcPts val="0"/>
                        </a:spcAft>
                        <a:buNone/>
                      </a:pPr>
                      <a:r>
                        <a:rPr lang="es-ES"/>
                        <a:t>Sumativa</a:t>
                      </a:r>
                      <a:endParaRPr/>
                    </a:p>
                  </a:txBody>
                  <a:tcPr marT="91425" marB="91425" marR="91425" marL="91425"/>
                </a:tc>
                <a:tc hMerge="1"/>
                <a:tc hMerge="1"/>
                <a:tc hMerge="1"/>
                <a:tc hMerge="1"/>
                <a:tc hMerge="1"/>
                <a:tc hMerge="1"/>
              </a:tr>
              <a:tr h="522650">
                <a:tc gridSpan="7">
                  <a:txBody>
                    <a:bodyPr/>
                    <a:lstStyle/>
                    <a:p>
                      <a:pPr indent="0" lvl="0" marL="0" rtl="0" algn="ctr">
                        <a:spcBef>
                          <a:spcPts val="0"/>
                        </a:spcBef>
                        <a:spcAft>
                          <a:spcPts val="0"/>
                        </a:spcAft>
                        <a:buNone/>
                      </a:pPr>
                      <a:r>
                        <a:rPr lang="es-ES"/>
                        <a:t>Inicio</a:t>
                      </a:r>
                      <a:endParaRPr/>
                    </a:p>
                  </a:txBody>
                  <a:tcPr marT="91425" marB="91425" marR="91425" marL="91425"/>
                </a:tc>
                <a:tc hMerge="1"/>
                <a:tc hMerge="1"/>
                <a:tc hMerge="1"/>
                <a:tc hMerge="1"/>
                <a:tc hMerge="1"/>
                <a:tc hMerge="1"/>
              </a:tr>
              <a:tr h="553225">
                <a:tc gridSpan="2">
                  <a:txBody>
                    <a:bodyPr/>
                    <a:lstStyle/>
                    <a:p>
                      <a:pPr indent="0" lvl="0" marL="0" rtl="0" algn="l">
                        <a:spcBef>
                          <a:spcPts val="0"/>
                        </a:spcBef>
                        <a:spcAft>
                          <a:spcPts val="0"/>
                        </a:spcAft>
                        <a:buNone/>
                      </a:pPr>
                      <a:r>
                        <a:rPr lang="es-ES"/>
                        <a:t>Contenidos de la Unidad  de trabajo</a:t>
                      </a:r>
                      <a:endParaRPr/>
                    </a:p>
                  </a:txBody>
                  <a:tcPr marT="91425" marB="91425" marR="91425" marL="91425"/>
                </a:tc>
                <a:tc hMerge="1"/>
                <a:tc gridSpan="2">
                  <a:txBody>
                    <a:bodyPr/>
                    <a:lstStyle/>
                    <a:p>
                      <a:pPr indent="0" lvl="0" marL="0" rtl="0" algn="l">
                        <a:spcBef>
                          <a:spcPts val="0"/>
                        </a:spcBef>
                        <a:spcAft>
                          <a:spcPts val="0"/>
                        </a:spcAft>
                        <a:buNone/>
                      </a:pPr>
                      <a:r>
                        <a:rPr lang="es-ES"/>
                        <a:t>Estrategia de Aprendizaje </a:t>
                      </a:r>
                      <a:endParaRPr/>
                    </a:p>
                  </a:txBody>
                  <a:tcPr marT="91425" marB="91425" marR="91425" marL="91425"/>
                </a:tc>
                <a:tc hMerge="1"/>
                <a:tc gridSpan="2">
                  <a:txBody>
                    <a:bodyPr/>
                    <a:lstStyle/>
                    <a:p>
                      <a:pPr indent="0" lvl="0" marL="0" rtl="0" algn="l">
                        <a:spcBef>
                          <a:spcPts val="0"/>
                        </a:spcBef>
                        <a:spcAft>
                          <a:spcPts val="0"/>
                        </a:spcAft>
                        <a:buNone/>
                      </a:pPr>
                      <a:r>
                        <a:rPr lang="es-ES"/>
                        <a:t>Productos y Tipos de evaluación </a:t>
                      </a:r>
                      <a:endParaRPr/>
                    </a:p>
                  </a:txBody>
                  <a:tcPr marT="91425" marB="91425" marR="91425" marL="91425"/>
                </a:tc>
                <a:tc hMerge="1"/>
                <a:tc>
                  <a:txBody>
                    <a:bodyPr/>
                    <a:lstStyle/>
                    <a:p>
                      <a:pPr indent="0" lvl="0" marL="0" rtl="0" algn="l">
                        <a:spcBef>
                          <a:spcPts val="0"/>
                        </a:spcBef>
                        <a:spcAft>
                          <a:spcPts val="0"/>
                        </a:spcAft>
                        <a:buNone/>
                      </a:pPr>
                      <a:r>
                        <a:rPr lang="es-ES"/>
                        <a:t>Recursos </a:t>
                      </a:r>
                      <a:endParaRPr/>
                    </a:p>
                  </a:txBody>
                  <a:tcPr marT="91425" marB="91425" marR="91425" marL="91425"/>
                </a:tc>
              </a:tr>
              <a:tr h="575300">
                <a:tc gridSpan="2">
                  <a:txBody>
                    <a:bodyPr/>
                    <a:lstStyle/>
                    <a:p>
                      <a:pPr indent="0" lvl="0" marL="0" rtl="0" algn="l">
                        <a:spcBef>
                          <a:spcPts val="0"/>
                        </a:spcBef>
                        <a:spcAft>
                          <a:spcPts val="0"/>
                        </a:spcAft>
                        <a:buNone/>
                      </a:pPr>
                      <a:r>
                        <a:t/>
                      </a:r>
                      <a:endParaRPr/>
                    </a:p>
                  </a:txBody>
                  <a:tcPr marT="91425" marB="91425" marR="91425" marL="91425"/>
                </a:tc>
                <a:tc hMerge="1"/>
                <a:tc gridSpan="2">
                  <a:txBody>
                    <a:bodyPr/>
                    <a:lstStyle/>
                    <a:p>
                      <a:pPr indent="0" lvl="0" marL="0" rtl="0" algn="l">
                        <a:spcBef>
                          <a:spcPts val="0"/>
                        </a:spcBef>
                        <a:spcAft>
                          <a:spcPts val="0"/>
                        </a:spcAft>
                        <a:buNone/>
                      </a:pPr>
                      <a:r>
                        <a:t/>
                      </a:r>
                      <a:endParaRPr/>
                    </a:p>
                  </a:txBody>
                  <a:tcPr marT="91425" marB="91425" marR="91425" marL="91425"/>
                </a:tc>
                <a:tc hMerge="1"/>
                <a:tc gridSpan="2">
                  <a:txBody>
                    <a:bodyPr/>
                    <a:lstStyle/>
                    <a:p>
                      <a:pPr indent="0" lvl="0" marL="0" rtl="0" algn="l">
                        <a:spcBef>
                          <a:spcPts val="0"/>
                        </a:spcBef>
                        <a:spcAft>
                          <a:spcPts val="0"/>
                        </a:spcAft>
                        <a:buNone/>
                      </a:pPr>
                      <a:r>
                        <a:t/>
                      </a:r>
                      <a:endParaRPr/>
                    </a:p>
                  </a:txBody>
                  <a:tcPr marT="91425" marB="91425" marR="91425" marL="91425"/>
                </a:tc>
                <a:tc hMerge="1"/>
                <a:tc>
                  <a:txBody>
                    <a:bodyPr/>
                    <a:lstStyle/>
                    <a:p>
                      <a:pPr indent="0" lvl="0" marL="0" rtl="0" algn="l">
                        <a:spcBef>
                          <a:spcPts val="0"/>
                        </a:spcBef>
                        <a:spcAft>
                          <a:spcPts val="0"/>
                        </a:spcAft>
                        <a:buNone/>
                      </a:pPr>
                      <a:r>
                        <a:t/>
                      </a:r>
                      <a:endParaRPr/>
                    </a:p>
                  </a:txBody>
                  <a:tcPr marT="91425" marB="91425" marR="91425" marL="91425"/>
                </a:tc>
              </a:tr>
              <a:tr h="553225">
                <a:tc gridSpan="7">
                  <a:txBody>
                    <a:bodyPr/>
                    <a:lstStyle/>
                    <a:p>
                      <a:pPr indent="0" lvl="0" marL="0" rtl="0" algn="ctr">
                        <a:spcBef>
                          <a:spcPts val="0"/>
                        </a:spcBef>
                        <a:spcAft>
                          <a:spcPts val="0"/>
                        </a:spcAft>
                        <a:buNone/>
                      </a:pPr>
                      <a:r>
                        <a:rPr lang="es-ES"/>
                        <a:t>Desarrollo</a:t>
                      </a:r>
                      <a:endParaRPr/>
                    </a:p>
                  </a:txBody>
                  <a:tcPr marT="91425" marB="91425" marR="91425" marL="91425"/>
                </a:tc>
                <a:tc hMerge="1"/>
                <a:tc hMerge="1"/>
                <a:tc hMerge="1"/>
                <a:tc hMerge="1"/>
                <a:tc hMerge="1"/>
                <a:tc hMerge="1"/>
              </a:tr>
              <a:tr h="553225">
                <a:tc gridSpan="2">
                  <a:txBody>
                    <a:bodyPr/>
                    <a:lstStyle/>
                    <a:p>
                      <a:pPr indent="0" lvl="0" marL="0" rtl="0" algn="l">
                        <a:spcBef>
                          <a:spcPts val="0"/>
                        </a:spcBef>
                        <a:spcAft>
                          <a:spcPts val="0"/>
                        </a:spcAft>
                        <a:buNone/>
                      </a:pPr>
                      <a:r>
                        <a:rPr lang="es-ES">
                          <a:solidFill>
                            <a:schemeClr val="dk1"/>
                          </a:solidFill>
                        </a:rPr>
                        <a:t>Contenidos de la Unidad  de trabajo</a:t>
                      </a:r>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Estrategia de Aprendizaje </a:t>
                      </a:r>
                      <a:endParaRPr/>
                    </a:p>
                  </a:txBody>
                  <a:tcPr marT="91425" marB="91425" marR="91425" marL="91425"/>
                </a:tc>
                <a:tc hMerge="1"/>
                <a:tc gridSpan="2">
                  <a:txBody>
                    <a:bodyPr/>
                    <a:lstStyle/>
                    <a:p>
                      <a:pPr indent="0" lvl="0" marL="0" rtl="0" algn="l">
                        <a:spcBef>
                          <a:spcPts val="0"/>
                        </a:spcBef>
                        <a:spcAft>
                          <a:spcPts val="0"/>
                        </a:spcAft>
                        <a:buClr>
                          <a:schemeClr val="dk1"/>
                        </a:buClr>
                        <a:buSzPts val="1100"/>
                        <a:buFont typeface="Arial"/>
                        <a:buNone/>
                      </a:pPr>
                      <a:r>
                        <a:rPr lang="es-ES">
                          <a:solidFill>
                            <a:schemeClr val="dk1"/>
                          </a:solidFill>
                        </a:rPr>
                        <a:t>Productos y Tipos de evaluación </a:t>
                      </a:r>
                      <a:endParaRPr>
                        <a:solidFill>
                          <a:schemeClr val="dk1"/>
                        </a:solidFill>
                      </a:endParaRPr>
                    </a:p>
                    <a:p>
                      <a:pPr indent="0" lvl="0" marL="0" rtl="0" algn="l">
                        <a:spcBef>
                          <a:spcPts val="0"/>
                        </a:spcBef>
                        <a:spcAft>
                          <a:spcPts val="0"/>
                        </a:spcAft>
                        <a:buNone/>
                      </a:pPr>
                      <a:r>
                        <a:t/>
                      </a:r>
                      <a:endParaRPr/>
                    </a:p>
                  </a:txBody>
                  <a:tcPr marT="91425" marB="91425" marR="91425" marL="91425"/>
                </a:tc>
                <a:tc hMerge="1"/>
                <a:tc>
                  <a:txBody>
                    <a:bodyPr/>
                    <a:lstStyle/>
                    <a:p>
                      <a:pPr indent="0" lvl="0" marL="0" rtl="0" algn="l">
                        <a:spcBef>
                          <a:spcPts val="0"/>
                        </a:spcBef>
                        <a:spcAft>
                          <a:spcPts val="0"/>
                        </a:spcAft>
                        <a:buNone/>
                      </a:pPr>
                      <a:r>
                        <a:rPr lang="es-ES">
                          <a:solidFill>
                            <a:schemeClr val="dk1"/>
                          </a:solidFill>
                        </a:rPr>
                        <a:t>Recursos </a:t>
                      </a:r>
                      <a:endParaRPr/>
                    </a:p>
                  </a:txBody>
                  <a:tcPr marT="91425" marB="91425" marR="91425" marL="91425"/>
                </a:tc>
              </a:tr>
              <a:tr h="553225">
                <a:tc gridSpan="2">
                  <a:txBody>
                    <a:bodyPr/>
                    <a:lstStyle/>
                    <a:p>
                      <a:pPr indent="0" lvl="0" marL="0" rtl="0" algn="l">
                        <a:spcBef>
                          <a:spcPts val="0"/>
                        </a:spcBef>
                        <a:spcAft>
                          <a:spcPts val="0"/>
                        </a:spcAft>
                        <a:buNone/>
                      </a:pPr>
                      <a:r>
                        <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t/>
                      </a:r>
                      <a:endParaRPr>
                        <a:solidFill>
                          <a:schemeClr val="dk1"/>
                        </a:solidFill>
                      </a:endParaRPr>
                    </a:p>
                  </a:txBody>
                  <a:tcPr marT="91425" marB="91425" marR="91425" marL="91425"/>
                </a:tc>
                <a:tc hMerge="1"/>
                <a:tc>
                  <a:txBody>
                    <a:bodyPr/>
                    <a:lstStyle/>
                    <a:p>
                      <a:pPr indent="0" lvl="0" marL="0" rtl="0" algn="l">
                        <a:spcBef>
                          <a:spcPts val="0"/>
                        </a:spcBef>
                        <a:spcAft>
                          <a:spcPts val="0"/>
                        </a:spcAft>
                        <a:buNone/>
                      </a:pPr>
                      <a:r>
                        <a:t/>
                      </a:r>
                      <a:endParaRPr>
                        <a:solidFill>
                          <a:schemeClr val="dk1"/>
                        </a:solidFill>
                      </a:endParaRPr>
                    </a:p>
                  </a:txBody>
                  <a:tcPr marT="91425" marB="91425" marR="91425" marL="91425"/>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55" name="Shape 355"/>
        <p:cNvGrpSpPr/>
        <p:nvPr/>
      </p:nvGrpSpPr>
      <p:grpSpPr>
        <a:xfrm>
          <a:off x="0" y="0"/>
          <a:ext cx="0" cy="0"/>
          <a:chOff x="0" y="0"/>
          <a:chExt cx="0" cy="0"/>
        </a:xfrm>
      </p:grpSpPr>
      <p:graphicFrame>
        <p:nvGraphicFramePr>
          <p:cNvPr id="356" name="Google Shape;356;p45"/>
          <p:cNvGraphicFramePr/>
          <p:nvPr/>
        </p:nvGraphicFramePr>
        <p:xfrm>
          <a:off x="540650" y="630700"/>
          <a:ext cx="3000000" cy="3000000"/>
        </p:xfrm>
        <a:graphic>
          <a:graphicData uri="http://schemas.openxmlformats.org/drawingml/2006/table">
            <a:tbl>
              <a:tblPr>
                <a:noFill/>
                <a:tableStyleId>{933FFB13-FAA7-4D35-83A2-431F8AC7CA20}</a:tableStyleId>
              </a:tblPr>
              <a:tblGrid>
                <a:gridCol w="1634550"/>
                <a:gridCol w="1634550"/>
                <a:gridCol w="1634550"/>
                <a:gridCol w="1634550"/>
                <a:gridCol w="1634550"/>
                <a:gridCol w="1634550"/>
                <a:gridCol w="1527275"/>
              </a:tblGrid>
              <a:tr h="381000">
                <a:tc gridSpan="7">
                  <a:txBody>
                    <a:bodyPr/>
                    <a:lstStyle/>
                    <a:p>
                      <a:pPr indent="0" lvl="0" marL="0" rtl="0" algn="ctr">
                        <a:spcBef>
                          <a:spcPts val="0"/>
                        </a:spcBef>
                        <a:spcAft>
                          <a:spcPts val="0"/>
                        </a:spcAft>
                        <a:buNone/>
                      </a:pPr>
                      <a:r>
                        <a:rPr lang="es-ES"/>
                        <a:t>Cierre</a:t>
                      </a:r>
                      <a:endParaRPr/>
                    </a:p>
                  </a:txBody>
                  <a:tcPr marT="91425" marB="91425" marR="91425" marL="91425"/>
                </a:tc>
                <a:tc hMerge="1"/>
                <a:tc hMerge="1"/>
                <a:tc hMerge="1"/>
                <a:tc hMerge="1"/>
                <a:tc hMerge="1"/>
                <a:tc hMerge="1"/>
              </a:tr>
              <a:tr h="381000">
                <a:tc gridSpan="2">
                  <a:txBody>
                    <a:bodyPr/>
                    <a:lstStyle/>
                    <a:p>
                      <a:pPr indent="0" lvl="0" marL="0" rtl="0" algn="l">
                        <a:spcBef>
                          <a:spcPts val="0"/>
                        </a:spcBef>
                        <a:spcAft>
                          <a:spcPts val="0"/>
                        </a:spcAft>
                        <a:buNone/>
                      </a:pPr>
                      <a:r>
                        <a:rPr lang="es-ES">
                          <a:solidFill>
                            <a:schemeClr val="dk1"/>
                          </a:solidFill>
                        </a:rPr>
                        <a:t>Contenidos de la Unidad  de trabajo</a:t>
                      </a:r>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Estrategia de Aprendizaje </a:t>
                      </a:r>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Productos y Tipos de evaluación</a:t>
                      </a:r>
                      <a:endParaRPr/>
                    </a:p>
                  </a:txBody>
                  <a:tcPr marT="91425" marB="91425" marR="91425" marL="91425"/>
                </a:tc>
                <a:tc hMerge="1"/>
                <a:tc>
                  <a:txBody>
                    <a:bodyPr/>
                    <a:lstStyle/>
                    <a:p>
                      <a:pPr indent="0" lvl="0" marL="0" rtl="0" algn="l">
                        <a:spcBef>
                          <a:spcPts val="0"/>
                        </a:spcBef>
                        <a:spcAft>
                          <a:spcPts val="0"/>
                        </a:spcAft>
                        <a:buNone/>
                      </a:pPr>
                      <a:r>
                        <a:rPr lang="es-ES"/>
                        <a:t>Recursos</a:t>
                      </a:r>
                      <a:endParaRPr/>
                    </a:p>
                  </a:txBody>
                  <a:tcPr marT="91425" marB="91425" marR="91425" marL="91425"/>
                </a:tc>
              </a:tr>
              <a:tr h="381000">
                <a:tc gridSpan="2">
                  <a:txBody>
                    <a:bodyPr/>
                    <a:lstStyle/>
                    <a:p>
                      <a:pPr indent="0" lvl="0" marL="0" rtl="0" algn="l">
                        <a:spcBef>
                          <a:spcPts val="0"/>
                        </a:spcBef>
                        <a:spcAft>
                          <a:spcPts val="0"/>
                        </a:spcAft>
                        <a:buNone/>
                      </a:pPr>
                      <a:r>
                        <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t/>
                      </a:r>
                      <a:endParaRPr>
                        <a:solidFill>
                          <a:schemeClr val="dk1"/>
                        </a:solidFill>
                      </a:endParaRPr>
                    </a:p>
                  </a:txBody>
                  <a:tcPr marT="91425" marB="91425" marR="91425" marL="91425"/>
                </a:tc>
                <a:tc hMerge="1"/>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60" name="Shape 360"/>
        <p:cNvGrpSpPr/>
        <p:nvPr/>
      </p:nvGrpSpPr>
      <p:grpSpPr>
        <a:xfrm>
          <a:off x="0" y="0"/>
          <a:ext cx="0" cy="0"/>
          <a:chOff x="0" y="0"/>
          <a:chExt cx="0" cy="0"/>
        </a:xfrm>
      </p:grpSpPr>
      <p:graphicFrame>
        <p:nvGraphicFramePr>
          <p:cNvPr id="361" name="Google Shape;361;p46"/>
          <p:cNvGraphicFramePr/>
          <p:nvPr/>
        </p:nvGraphicFramePr>
        <p:xfrm>
          <a:off x="187025" y="252347"/>
          <a:ext cx="3000000" cy="3000000"/>
        </p:xfrm>
        <a:graphic>
          <a:graphicData uri="http://schemas.openxmlformats.org/drawingml/2006/table">
            <a:tbl>
              <a:tblPr>
                <a:noFill/>
                <a:tableStyleId>{933FFB13-FAA7-4D35-83A2-431F8AC7CA20}</a:tableStyleId>
              </a:tblPr>
              <a:tblGrid>
                <a:gridCol w="1688275"/>
                <a:gridCol w="1688275"/>
                <a:gridCol w="1688275"/>
                <a:gridCol w="1688275"/>
                <a:gridCol w="1688275"/>
                <a:gridCol w="1688275"/>
                <a:gridCol w="1688275"/>
              </a:tblGrid>
              <a:tr h="544900">
                <a:tc gridSpan="7">
                  <a:txBody>
                    <a:bodyPr/>
                    <a:lstStyle/>
                    <a:p>
                      <a:pPr indent="0" lvl="0" marL="0" rtl="0" algn="l">
                        <a:spcBef>
                          <a:spcPts val="0"/>
                        </a:spcBef>
                        <a:spcAft>
                          <a:spcPts val="0"/>
                        </a:spcAft>
                        <a:buNone/>
                      </a:pPr>
                      <a:r>
                        <a:rPr lang="es-ES"/>
                        <a:t>Planeación didáctica para proyecto interdisciplinario:</a:t>
                      </a:r>
                      <a:endParaRPr/>
                    </a:p>
                    <a:p>
                      <a:pPr indent="0" lvl="0" marL="0" rtl="0" algn="l">
                        <a:spcBef>
                          <a:spcPts val="0"/>
                        </a:spcBef>
                        <a:spcAft>
                          <a:spcPts val="0"/>
                        </a:spcAft>
                        <a:buNone/>
                      </a:pPr>
                      <a:r>
                        <a:rPr lang="es-ES"/>
                        <a:t>Nombre de la asignatura: Historia de México</a:t>
                      </a:r>
                      <a:endParaRPr/>
                    </a:p>
                  </a:txBody>
                  <a:tcPr marT="91425" marB="91425" marR="91425" marL="91425"/>
                </a:tc>
                <a:tc hMerge="1"/>
                <a:tc hMerge="1"/>
                <a:tc hMerge="1"/>
                <a:tc hMerge="1"/>
                <a:tc hMerge="1"/>
                <a:tc hMerge="1"/>
              </a:tr>
              <a:tr h="580725">
                <a:tc gridSpan="7">
                  <a:txBody>
                    <a:bodyPr/>
                    <a:lstStyle/>
                    <a:p>
                      <a:pPr indent="0" lvl="0" marL="0" rtl="0" algn="l">
                        <a:spcBef>
                          <a:spcPts val="0"/>
                        </a:spcBef>
                        <a:spcAft>
                          <a:spcPts val="0"/>
                        </a:spcAft>
                        <a:buNone/>
                      </a:pPr>
                      <a:r>
                        <a:rPr lang="es-ES"/>
                        <a:t>Objetivo General del Proyecto:</a:t>
                      </a:r>
                      <a:endParaRPr/>
                    </a:p>
                    <a:p>
                      <a:pPr indent="0" lvl="0" marL="0" rtl="0" algn="l">
                        <a:spcBef>
                          <a:spcPts val="0"/>
                        </a:spcBef>
                        <a:spcAft>
                          <a:spcPts val="0"/>
                        </a:spcAft>
                        <a:buNone/>
                      </a:pPr>
                      <a:r>
                        <a:rPr lang="es-ES"/>
                        <a:t>Objetivo General de la asignatura: Analizar los puntos de ruptura y continuidad de la epidemias que tuvieron lugar en México</a:t>
                      </a:r>
                      <a:endParaRPr/>
                    </a:p>
                  </a:txBody>
                  <a:tcPr marT="91425" marB="91425" marR="91425" marL="91425"/>
                </a:tc>
                <a:tc hMerge="1"/>
                <a:tc hMerge="1"/>
                <a:tc hMerge="1"/>
                <a:tc hMerge="1"/>
                <a:tc hMerge="1"/>
                <a:tc hMerge="1"/>
              </a:tr>
              <a:tr h="806425">
                <a:tc gridSpan="7">
                  <a:txBody>
                    <a:bodyPr/>
                    <a:lstStyle/>
                    <a:p>
                      <a:pPr indent="0" lvl="0" marL="0" rtl="0" algn="l">
                        <a:spcBef>
                          <a:spcPts val="0"/>
                        </a:spcBef>
                        <a:spcAft>
                          <a:spcPts val="0"/>
                        </a:spcAft>
                        <a:buNone/>
                      </a:pPr>
                      <a:r>
                        <a:rPr lang="es-ES"/>
                        <a:t>Momento de retroalimentación.</a:t>
                      </a:r>
                      <a:endParaRPr/>
                    </a:p>
                    <a:p>
                      <a:pPr indent="0" lvl="0" marL="0" rtl="0" algn="l">
                        <a:spcBef>
                          <a:spcPts val="0"/>
                        </a:spcBef>
                        <a:spcAft>
                          <a:spcPts val="0"/>
                        </a:spcAft>
                        <a:buNone/>
                      </a:pPr>
                      <a:r>
                        <a:rPr lang="es-ES"/>
                        <a:t>Diagnóstica: Para introducir el tema se realizará un diagrama S-Q-A, para aproximar a los y las estudiantes a los temas a estudiar.</a:t>
                      </a:r>
                      <a:endParaRPr/>
                    </a:p>
                    <a:p>
                      <a:pPr indent="0" lvl="0" marL="0" rtl="0" algn="l">
                        <a:spcBef>
                          <a:spcPts val="0"/>
                        </a:spcBef>
                        <a:spcAft>
                          <a:spcPts val="0"/>
                        </a:spcAft>
                        <a:buNone/>
                      </a:pPr>
                      <a:r>
                        <a:rPr lang="es-ES"/>
                        <a:t>Formativa: Se revisarán avances de la entrega de las obras de arte seleccionadas para modificar su composición y actualizarlas. </a:t>
                      </a:r>
                      <a:endParaRPr/>
                    </a:p>
                    <a:p>
                      <a:pPr indent="0" lvl="0" marL="0" rtl="0" algn="l">
                        <a:spcBef>
                          <a:spcPts val="0"/>
                        </a:spcBef>
                        <a:spcAft>
                          <a:spcPts val="0"/>
                        </a:spcAft>
                        <a:buNone/>
                      </a:pPr>
                      <a:r>
                        <a:rPr lang="es-ES"/>
                        <a:t>Sumativa:Se tomará en cuenta los criterios de consignados en la rúbrica para la entrega del cuadro modificado.</a:t>
                      </a:r>
                      <a:endParaRPr/>
                    </a:p>
                  </a:txBody>
                  <a:tcPr marT="91425" marB="91425" marR="91425" marL="91425"/>
                </a:tc>
                <a:tc hMerge="1"/>
                <a:tc hMerge="1"/>
                <a:tc hMerge="1"/>
                <a:tc hMerge="1"/>
                <a:tc hMerge="1"/>
                <a:tc hMerge="1"/>
              </a:tr>
              <a:tr h="522650">
                <a:tc gridSpan="7">
                  <a:txBody>
                    <a:bodyPr/>
                    <a:lstStyle/>
                    <a:p>
                      <a:pPr indent="0" lvl="0" marL="0" rtl="0" algn="ctr">
                        <a:spcBef>
                          <a:spcPts val="0"/>
                        </a:spcBef>
                        <a:spcAft>
                          <a:spcPts val="0"/>
                        </a:spcAft>
                        <a:buNone/>
                      </a:pPr>
                      <a:r>
                        <a:rPr lang="es-ES"/>
                        <a:t>Inicio</a:t>
                      </a:r>
                      <a:endParaRPr/>
                    </a:p>
                  </a:txBody>
                  <a:tcPr marT="91425" marB="91425" marR="91425" marL="91425"/>
                </a:tc>
                <a:tc hMerge="1"/>
                <a:tc hMerge="1"/>
                <a:tc hMerge="1"/>
                <a:tc hMerge="1"/>
                <a:tc hMerge="1"/>
                <a:tc hMerge="1"/>
              </a:tr>
              <a:tr h="553225">
                <a:tc gridSpan="2">
                  <a:txBody>
                    <a:bodyPr/>
                    <a:lstStyle/>
                    <a:p>
                      <a:pPr indent="0" lvl="0" marL="0" rtl="0" algn="l">
                        <a:spcBef>
                          <a:spcPts val="0"/>
                        </a:spcBef>
                        <a:spcAft>
                          <a:spcPts val="0"/>
                        </a:spcAft>
                        <a:buNone/>
                      </a:pPr>
                      <a:r>
                        <a:rPr lang="es-ES"/>
                        <a:t>Contenidos de la Unidad  de trabajo</a:t>
                      </a:r>
                      <a:endParaRPr/>
                    </a:p>
                  </a:txBody>
                  <a:tcPr marT="91425" marB="91425" marR="91425" marL="91425"/>
                </a:tc>
                <a:tc hMerge="1"/>
                <a:tc gridSpan="2">
                  <a:txBody>
                    <a:bodyPr/>
                    <a:lstStyle/>
                    <a:p>
                      <a:pPr indent="0" lvl="0" marL="0" rtl="0" algn="l">
                        <a:spcBef>
                          <a:spcPts val="0"/>
                        </a:spcBef>
                        <a:spcAft>
                          <a:spcPts val="0"/>
                        </a:spcAft>
                        <a:buNone/>
                      </a:pPr>
                      <a:r>
                        <a:rPr lang="es-ES"/>
                        <a:t>Estrategia de Aprendizaje </a:t>
                      </a:r>
                      <a:endParaRPr/>
                    </a:p>
                  </a:txBody>
                  <a:tcPr marT="91425" marB="91425" marR="91425" marL="91425"/>
                </a:tc>
                <a:tc hMerge="1"/>
                <a:tc gridSpan="2">
                  <a:txBody>
                    <a:bodyPr/>
                    <a:lstStyle/>
                    <a:p>
                      <a:pPr indent="0" lvl="0" marL="0" rtl="0" algn="l">
                        <a:spcBef>
                          <a:spcPts val="0"/>
                        </a:spcBef>
                        <a:spcAft>
                          <a:spcPts val="0"/>
                        </a:spcAft>
                        <a:buNone/>
                      </a:pPr>
                      <a:r>
                        <a:rPr lang="es-ES"/>
                        <a:t>Productos y Tipos de evaluación </a:t>
                      </a:r>
                      <a:endParaRPr/>
                    </a:p>
                  </a:txBody>
                  <a:tcPr marT="91425" marB="91425" marR="91425" marL="91425"/>
                </a:tc>
                <a:tc hMerge="1"/>
                <a:tc>
                  <a:txBody>
                    <a:bodyPr/>
                    <a:lstStyle/>
                    <a:p>
                      <a:pPr indent="0" lvl="0" marL="0" rtl="0" algn="l">
                        <a:spcBef>
                          <a:spcPts val="0"/>
                        </a:spcBef>
                        <a:spcAft>
                          <a:spcPts val="0"/>
                        </a:spcAft>
                        <a:buNone/>
                      </a:pPr>
                      <a:r>
                        <a:rPr lang="es-ES"/>
                        <a:t>Recursos </a:t>
                      </a:r>
                      <a:endParaRPr/>
                    </a:p>
                  </a:txBody>
                  <a:tcPr marT="91425" marB="91425" marR="91425" marL="91425"/>
                </a:tc>
              </a:tr>
              <a:tr h="575300">
                <a:tc gridSpan="2">
                  <a:txBody>
                    <a:bodyPr/>
                    <a:lstStyle/>
                    <a:p>
                      <a:pPr indent="0" lvl="0" marL="0" rtl="0" algn="l">
                        <a:spcBef>
                          <a:spcPts val="0"/>
                        </a:spcBef>
                        <a:spcAft>
                          <a:spcPts val="0"/>
                        </a:spcAft>
                        <a:buNone/>
                      </a:pPr>
                      <a:r>
                        <a:rPr lang="es-ES"/>
                        <a:t>Primeros intentos de la consolidación de México</a:t>
                      </a:r>
                      <a:endParaRPr/>
                    </a:p>
                  </a:txBody>
                  <a:tcPr marT="91425" marB="91425" marR="91425" marL="91425"/>
                </a:tc>
                <a:tc hMerge="1"/>
                <a:tc gridSpan="2">
                  <a:txBody>
                    <a:bodyPr/>
                    <a:lstStyle/>
                    <a:p>
                      <a:pPr indent="0" lvl="0" marL="0" rtl="0" algn="l">
                        <a:spcBef>
                          <a:spcPts val="0"/>
                        </a:spcBef>
                        <a:spcAft>
                          <a:spcPts val="0"/>
                        </a:spcAft>
                        <a:buNone/>
                      </a:pPr>
                      <a:r>
                        <a:rPr lang="es-ES"/>
                        <a:t>Trabajo colaborativo</a:t>
                      </a:r>
                      <a:endParaRPr/>
                    </a:p>
                  </a:txBody>
                  <a:tcPr marT="91425" marB="91425" marR="91425" marL="91425"/>
                </a:tc>
                <a:tc hMerge="1"/>
                <a:tc gridSpan="2">
                  <a:txBody>
                    <a:bodyPr/>
                    <a:lstStyle/>
                    <a:p>
                      <a:pPr indent="0" lvl="0" marL="0" rtl="0" algn="l">
                        <a:spcBef>
                          <a:spcPts val="0"/>
                        </a:spcBef>
                        <a:spcAft>
                          <a:spcPts val="0"/>
                        </a:spcAft>
                        <a:buNone/>
                      </a:pPr>
                      <a:r>
                        <a:rPr lang="es-ES"/>
                        <a:t>Diagnóstica: Por tratarse del primer momento, se </a:t>
                      </a:r>
                      <a:r>
                        <a:rPr lang="es-ES"/>
                        <a:t>utilizó</a:t>
                      </a:r>
                      <a:r>
                        <a:rPr lang="es-ES"/>
                        <a:t> un diagrama S-Q-A para sensibilización de los estudiantes con el tema.</a:t>
                      </a:r>
                      <a:endParaRPr/>
                    </a:p>
                  </a:txBody>
                  <a:tcPr marT="91425" marB="91425" marR="91425" marL="91425"/>
                </a:tc>
                <a:tc hMerge="1"/>
                <a:tc>
                  <a:txBody>
                    <a:bodyPr/>
                    <a:lstStyle/>
                    <a:p>
                      <a:pPr indent="0" lvl="0" marL="0" rtl="0" algn="l">
                        <a:spcBef>
                          <a:spcPts val="0"/>
                        </a:spcBef>
                        <a:spcAft>
                          <a:spcPts val="0"/>
                        </a:spcAft>
                        <a:buNone/>
                      </a:pPr>
                      <a:r>
                        <a:rPr lang="es-ES"/>
                        <a:t>Cuaderno</a:t>
                      </a:r>
                      <a:endParaRPr/>
                    </a:p>
                    <a:p>
                      <a:pPr indent="0" lvl="0" marL="0" rtl="0" algn="l">
                        <a:spcBef>
                          <a:spcPts val="0"/>
                        </a:spcBef>
                        <a:spcAft>
                          <a:spcPts val="0"/>
                        </a:spcAft>
                        <a:buNone/>
                      </a:pPr>
                      <a:r>
                        <a:rPr lang="es-ES"/>
                        <a:t>Bolígrafo</a:t>
                      </a:r>
                      <a:endParaRPr/>
                    </a:p>
                    <a:p>
                      <a:pPr indent="0" lvl="0" marL="0" rtl="0" algn="l">
                        <a:spcBef>
                          <a:spcPts val="0"/>
                        </a:spcBef>
                        <a:spcAft>
                          <a:spcPts val="0"/>
                        </a:spcAft>
                        <a:buNone/>
                      </a:pPr>
                      <a:r>
                        <a:t/>
                      </a:r>
                      <a:endParaRPr/>
                    </a:p>
                  </a:txBody>
                  <a:tcPr marT="91425" marB="91425" marR="91425" marL="91425"/>
                </a:tc>
              </a:tr>
              <a:tr h="553225">
                <a:tc gridSpan="7">
                  <a:txBody>
                    <a:bodyPr/>
                    <a:lstStyle/>
                    <a:p>
                      <a:pPr indent="0" lvl="0" marL="0" rtl="0" algn="ctr">
                        <a:spcBef>
                          <a:spcPts val="0"/>
                        </a:spcBef>
                        <a:spcAft>
                          <a:spcPts val="0"/>
                        </a:spcAft>
                        <a:buNone/>
                      </a:pPr>
                      <a:r>
                        <a:rPr lang="es-ES"/>
                        <a:t>Desarrollo</a:t>
                      </a:r>
                      <a:endParaRPr/>
                    </a:p>
                  </a:txBody>
                  <a:tcPr marT="91425" marB="91425" marR="91425" marL="91425"/>
                </a:tc>
                <a:tc hMerge="1"/>
                <a:tc hMerge="1"/>
                <a:tc hMerge="1"/>
                <a:tc hMerge="1"/>
                <a:tc hMerge="1"/>
                <a:tc hMerge="1"/>
              </a:tr>
              <a:tr h="553225">
                <a:tc gridSpan="2">
                  <a:txBody>
                    <a:bodyPr/>
                    <a:lstStyle/>
                    <a:p>
                      <a:pPr indent="0" lvl="0" marL="0" rtl="0" algn="l">
                        <a:spcBef>
                          <a:spcPts val="0"/>
                        </a:spcBef>
                        <a:spcAft>
                          <a:spcPts val="0"/>
                        </a:spcAft>
                        <a:buNone/>
                      </a:pPr>
                      <a:r>
                        <a:rPr lang="es-ES">
                          <a:solidFill>
                            <a:schemeClr val="dk1"/>
                          </a:solidFill>
                        </a:rPr>
                        <a:t>Contenidos de la Unidad  de trabajo</a:t>
                      </a:r>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Estrategia de Aprendizaje </a:t>
                      </a:r>
                      <a:endParaRPr/>
                    </a:p>
                  </a:txBody>
                  <a:tcPr marT="91425" marB="91425" marR="91425" marL="91425"/>
                </a:tc>
                <a:tc hMerge="1"/>
                <a:tc gridSpan="2">
                  <a:txBody>
                    <a:bodyPr/>
                    <a:lstStyle/>
                    <a:p>
                      <a:pPr indent="0" lvl="0" marL="0" rtl="0" algn="l">
                        <a:spcBef>
                          <a:spcPts val="0"/>
                        </a:spcBef>
                        <a:spcAft>
                          <a:spcPts val="0"/>
                        </a:spcAft>
                        <a:buClr>
                          <a:schemeClr val="dk1"/>
                        </a:buClr>
                        <a:buSzPts val="1100"/>
                        <a:buFont typeface="Arial"/>
                        <a:buNone/>
                      </a:pPr>
                      <a:r>
                        <a:rPr lang="es-ES">
                          <a:solidFill>
                            <a:schemeClr val="dk1"/>
                          </a:solidFill>
                        </a:rPr>
                        <a:t>Productos y Tipos de evaluación </a:t>
                      </a:r>
                      <a:endParaRPr>
                        <a:solidFill>
                          <a:schemeClr val="dk1"/>
                        </a:solidFill>
                      </a:endParaRPr>
                    </a:p>
                    <a:p>
                      <a:pPr indent="0" lvl="0" marL="0" rtl="0" algn="l">
                        <a:spcBef>
                          <a:spcPts val="0"/>
                        </a:spcBef>
                        <a:spcAft>
                          <a:spcPts val="0"/>
                        </a:spcAft>
                        <a:buNone/>
                      </a:pPr>
                      <a:r>
                        <a:t/>
                      </a:r>
                      <a:endParaRPr/>
                    </a:p>
                  </a:txBody>
                  <a:tcPr marT="91425" marB="91425" marR="91425" marL="91425"/>
                </a:tc>
                <a:tc hMerge="1"/>
                <a:tc>
                  <a:txBody>
                    <a:bodyPr/>
                    <a:lstStyle/>
                    <a:p>
                      <a:pPr indent="0" lvl="0" marL="0" rtl="0" algn="l">
                        <a:spcBef>
                          <a:spcPts val="0"/>
                        </a:spcBef>
                        <a:spcAft>
                          <a:spcPts val="0"/>
                        </a:spcAft>
                        <a:buNone/>
                      </a:pPr>
                      <a:r>
                        <a:rPr lang="es-ES">
                          <a:solidFill>
                            <a:schemeClr val="dk1"/>
                          </a:solidFill>
                        </a:rPr>
                        <a:t>Recursos </a:t>
                      </a:r>
                      <a:endParaRPr/>
                    </a:p>
                  </a:txBody>
                  <a:tcPr marT="91425" marB="91425" marR="91425" marL="91425"/>
                </a:tc>
              </a:tr>
              <a:tr h="553225">
                <a:tc gridSpan="2">
                  <a:txBody>
                    <a:bodyPr/>
                    <a:lstStyle/>
                    <a:p>
                      <a:pPr indent="0" lvl="0" marL="0" rtl="0" algn="l">
                        <a:spcBef>
                          <a:spcPts val="0"/>
                        </a:spcBef>
                        <a:spcAft>
                          <a:spcPts val="0"/>
                        </a:spcAft>
                        <a:buClr>
                          <a:schemeClr val="dk1"/>
                        </a:buClr>
                        <a:buSzPts val="1100"/>
                        <a:buFont typeface="Arial"/>
                        <a:buNone/>
                      </a:pPr>
                      <a:r>
                        <a:rPr lang="es-ES">
                          <a:solidFill>
                            <a:schemeClr val="dk1"/>
                          </a:solidFill>
                        </a:rPr>
                        <a:t>Primeros intentos de la consolidación de México</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Grupos T, bajo esta estrategia los y las estudiantes podrán exponer qué y por qué </a:t>
                      </a:r>
                      <a:r>
                        <a:rPr lang="es-ES">
                          <a:solidFill>
                            <a:schemeClr val="dk1"/>
                          </a:solidFill>
                        </a:rPr>
                        <a:t>seleccionaron</a:t>
                      </a:r>
                      <a:r>
                        <a:rPr lang="es-ES">
                          <a:solidFill>
                            <a:schemeClr val="dk1"/>
                          </a:solidFill>
                        </a:rPr>
                        <a:t> sus obras de arte. </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Formativa:Se privilegia la información expuesta y las motivaciones para la selección del material. Se tomarán en cuenta los valores mostrados.</a:t>
                      </a:r>
                      <a:endParaRPr>
                        <a:solidFill>
                          <a:schemeClr val="dk1"/>
                        </a:solidFill>
                      </a:endParaRPr>
                    </a:p>
                  </a:txBody>
                  <a:tcPr marT="91425" marB="91425" marR="91425" marL="91425"/>
                </a:tc>
                <a:tc hMerge="1"/>
                <a:tc>
                  <a:txBody>
                    <a:bodyPr/>
                    <a:lstStyle/>
                    <a:p>
                      <a:pPr indent="0" lvl="0" marL="0" rtl="0" algn="l">
                        <a:spcBef>
                          <a:spcPts val="0"/>
                        </a:spcBef>
                        <a:spcAft>
                          <a:spcPts val="0"/>
                        </a:spcAft>
                        <a:buNone/>
                      </a:pPr>
                      <a:r>
                        <a:rPr lang="es-ES">
                          <a:solidFill>
                            <a:schemeClr val="dk1"/>
                          </a:solidFill>
                        </a:rPr>
                        <a:t>Cañón,</a:t>
                      </a:r>
                      <a:endParaRPr>
                        <a:solidFill>
                          <a:schemeClr val="dk1"/>
                        </a:solidFill>
                      </a:endParaRPr>
                    </a:p>
                    <a:p>
                      <a:pPr indent="0" lvl="0" marL="0" rtl="0" algn="l">
                        <a:spcBef>
                          <a:spcPts val="0"/>
                        </a:spcBef>
                        <a:spcAft>
                          <a:spcPts val="0"/>
                        </a:spcAft>
                        <a:buNone/>
                      </a:pPr>
                      <a:r>
                        <a:rPr lang="es-ES">
                          <a:solidFill>
                            <a:schemeClr val="dk1"/>
                          </a:solidFill>
                        </a:rPr>
                        <a:t>Computadora</a:t>
                      </a:r>
                      <a:endParaRPr>
                        <a:solidFill>
                          <a:schemeClr val="dk1"/>
                        </a:solidFill>
                      </a:endParaRPr>
                    </a:p>
                    <a:p>
                      <a:pPr indent="0" lvl="0" marL="0" rtl="0" algn="l">
                        <a:spcBef>
                          <a:spcPts val="0"/>
                        </a:spcBef>
                        <a:spcAft>
                          <a:spcPts val="0"/>
                        </a:spcAft>
                        <a:buNone/>
                      </a:pPr>
                      <a:r>
                        <a:rPr lang="es-ES">
                          <a:solidFill>
                            <a:schemeClr val="dk1"/>
                          </a:solidFill>
                        </a:rPr>
                        <a:t>Hojas</a:t>
                      </a:r>
                      <a:endParaRPr>
                        <a:solidFill>
                          <a:schemeClr val="dk1"/>
                        </a:solidFill>
                      </a:endParaRPr>
                    </a:p>
                    <a:p>
                      <a:pPr indent="0" lvl="0" marL="0" rtl="0" algn="l">
                        <a:spcBef>
                          <a:spcPts val="0"/>
                        </a:spcBef>
                        <a:spcAft>
                          <a:spcPts val="0"/>
                        </a:spcAft>
                        <a:buNone/>
                      </a:pPr>
                      <a:r>
                        <a:rPr lang="es-ES">
                          <a:solidFill>
                            <a:schemeClr val="dk1"/>
                          </a:solidFill>
                        </a:rPr>
                        <a:t>bolígrafo</a:t>
                      </a:r>
                      <a:endParaRPr>
                        <a:solidFill>
                          <a:schemeClr val="dk1"/>
                        </a:solidFill>
                      </a:endParaRPr>
                    </a:p>
                  </a:txBody>
                  <a:tcPr marT="91425" marB="91425" marR="91425" marL="91425"/>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65" name="Shape 365"/>
        <p:cNvGrpSpPr/>
        <p:nvPr/>
      </p:nvGrpSpPr>
      <p:grpSpPr>
        <a:xfrm>
          <a:off x="0" y="0"/>
          <a:ext cx="0" cy="0"/>
          <a:chOff x="0" y="0"/>
          <a:chExt cx="0" cy="0"/>
        </a:xfrm>
      </p:grpSpPr>
      <p:graphicFrame>
        <p:nvGraphicFramePr>
          <p:cNvPr id="366" name="Google Shape;366;p47"/>
          <p:cNvGraphicFramePr/>
          <p:nvPr/>
        </p:nvGraphicFramePr>
        <p:xfrm>
          <a:off x="540650" y="630700"/>
          <a:ext cx="3000000" cy="3000000"/>
        </p:xfrm>
        <a:graphic>
          <a:graphicData uri="http://schemas.openxmlformats.org/drawingml/2006/table">
            <a:tbl>
              <a:tblPr>
                <a:noFill/>
                <a:tableStyleId>{933FFB13-FAA7-4D35-83A2-431F8AC7CA20}</a:tableStyleId>
              </a:tblPr>
              <a:tblGrid>
                <a:gridCol w="1634550"/>
                <a:gridCol w="1634550"/>
                <a:gridCol w="1634550"/>
                <a:gridCol w="1634550"/>
                <a:gridCol w="1634550"/>
                <a:gridCol w="1634550"/>
                <a:gridCol w="1527275"/>
              </a:tblGrid>
              <a:tr h="381000">
                <a:tc gridSpan="7">
                  <a:txBody>
                    <a:bodyPr/>
                    <a:lstStyle/>
                    <a:p>
                      <a:pPr indent="0" lvl="0" marL="0" rtl="0" algn="ctr">
                        <a:spcBef>
                          <a:spcPts val="0"/>
                        </a:spcBef>
                        <a:spcAft>
                          <a:spcPts val="0"/>
                        </a:spcAft>
                        <a:buNone/>
                      </a:pPr>
                      <a:r>
                        <a:rPr lang="es-ES"/>
                        <a:t>Cierre</a:t>
                      </a:r>
                      <a:endParaRPr/>
                    </a:p>
                  </a:txBody>
                  <a:tcPr marT="91425" marB="91425" marR="91425" marL="91425"/>
                </a:tc>
                <a:tc hMerge="1"/>
                <a:tc hMerge="1"/>
                <a:tc hMerge="1"/>
                <a:tc hMerge="1"/>
                <a:tc hMerge="1"/>
                <a:tc hMerge="1"/>
              </a:tr>
              <a:tr h="381000">
                <a:tc gridSpan="2">
                  <a:txBody>
                    <a:bodyPr/>
                    <a:lstStyle/>
                    <a:p>
                      <a:pPr indent="0" lvl="0" marL="0" rtl="0" algn="l">
                        <a:spcBef>
                          <a:spcPts val="0"/>
                        </a:spcBef>
                        <a:spcAft>
                          <a:spcPts val="0"/>
                        </a:spcAft>
                        <a:buNone/>
                      </a:pPr>
                      <a:r>
                        <a:rPr lang="es-ES">
                          <a:solidFill>
                            <a:schemeClr val="dk1"/>
                          </a:solidFill>
                        </a:rPr>
                        <a:t>Contenidos de la Unidad  de trabajo</a:t>
                      </a:r>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Estrategia de Aprendizaje </a:t>
                      </a:r>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Productos y Tipos de evaluación</a:t>
                      </a:r>
                      <a:endParaRPr/>
                    </a:p>
                  </a:txBody>
                  <a:tcPr marT="91425" marB="91425" marR="91425" marL="91425"/>
                </a:tc>
                <a:tc hMerge="1"/>
                <a:tc>
                  <a:txBody>
                    <a:bodyPr/>
                    <a:lstStyle/>
                    <a:p>
                      <a:pPr indent="0" lvl="0" marL="0" rtl="0" algn="l">
                        <a:spcBef>
                          <a:spcPts val="0"/>
                        </a:spcBef>
                        <a:spcAft>
                          <a:spcPts val="0"/>
                        </a:spcAft>
                        <a:buNone/>
                      </a:pPr>
                      <a:r>
                        <a:rPr lang="es-ES"/>
                        <a:t>Recursos</a:t>
                      </a:r>
                      <a:endParaRPr/>
                    </a:p>
                  </a:txBody>
                  <a:tcPr marT="91425" marB="91425" marR="91425" marL="91425"/>
                </a:tc>
              </a:tr>
              <a:tr h="381000">
                <a:tc gridSpan="2">
                  <a:txBody>
                    <a:bodyPr/>
                    <a:lstStyle/>
                    <a:p>
                      <a:pPr indent="0" lvl="0" marL="0" rtl="0" algn="l">
                        <a:spcBef>
                          <a:spcPts val="0"/>
                        </a:spcBef>
                        <a:spcAft>
                          <a:spcPts val="0"/>
                        </a:spcAft>
                        <a:buClr>
                          <a:schemeClr val="dk1"/>
                        </a:buClr>
                        <a:buSzPts val="1100"/>
                        <a:buFont typeface="Arial"/>
                        <a:buNone/>
                      </a:pPr>
                      <a:r>
                        <a:rPr lang="es-ES">
                          <a:solidFill>
                            <a:schemeClr val="dk1"/>
                          </a:solidFill>
                        </a:rPr>
                        <a:t>Primeros intentos de la consolidación de México</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Exposición </a:t>
                      </a:r>
                      <a:r>
                        <a:rPr lang="es-ES">
                          <a:solidFill>
                            <a:schemeClr val="dk1"/>
                          </a:solidFill>
                        </a:rPr>
                        <a:t>individual, donde los y las estudiantes mostrarán sus motivaciones </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Formativa y Sumativa, los y las </a:t>
                      </a:r>
                      <a:r>
                        <a:rPr lang="es-ES">
                          <a:solidFill>
                            <a:schemeClr val="dk1"/>
                          </a:solidFill>
                        </a:rPr>
                        <a:t>estudiantes</a:t>
                      </a:r>
                      <a:r>
                        <a:rPr lang="es-ES">
                          <a:solidFill>
                            <a:schemeClr val="dk1"/>
                          </a:solidFill>
                        </a:rPr>
                        <a:t> harán entre sus obras de arte modificadas</a:t>
                      </a:r>
                      <a:endParaRPr>
                        <a:solidFill>
                          <a:schemeClr val="dk1"/>
                        </a:solidFill>
                      </a:endParaRPr>
                    </a:p>
                  </a:txBody>
                  <a:tcPr marT="91425" marB="91425" marR="91425" marL="91425"/>
                </a:tc>
                <a:tc hMerge="1"/>
                <a:tc>
                  <a:txBody>
                    <a:bodyPr/>
                    <a:lstStyle/>
                    <a:p>
                      <a:pPr indent="0" lvl="0" marL="0" rtl="0" algn="l">
                        <a:spcBef>
                          <a:spcPts val="0"/>
                        </a:spcBef>
                        <a:spcAft>
                          <a:spcPts val="0"/>
                        </a:spcAft>
                        <a:buNone/>
                      </a:pPr>
                      <a:r>
                        <a:rPr lang="es-ES"/>
                        <a:t>Cañón</a:t>
                      </a:r>
                      <a:endParaRPr/>
                    </a:p>
                    <a:p>
                      <a:pPr indent="0" lvl="0" marL="0" rtl="0" algn="l">
                        <a:spcBef>
                          <a:spcPts val="0"/>
                        </a:spcBef>
                        <a:spcAft>
                          <a:spcPts val="0"/>
                        </a:spcAft>
                        <a:buNone/>
                      </a:pPr>
                      <a:r>
                        <a:rPr lang="es-ES"/>
                        <a:t>Computadora</a:t>
                      </a:r>
                      <a:endParaRPr/>
                    </a:p>
                    <a:p>
                      <a:pPr indent="0" lvl="0" marL="0" rtl="0" algn="l">
                        <a:spcBef>
                          <a:spcPts val="0"/>
                        </a:spcBef>
                        <a:spcAft>
                          <a:spcPts val="0"/>
                        </a:spcAft>
                        <a:buNone/>
                      </a:pPr>
                      <a:r>
                        <a:rPr lang="es-ES"/>
                        <a:t>Pizarrón</a:t>
                      </a:r>
                      <a:endParaRPr/>
                    </a:p>
                    <a:p>
                      <a:pPr indent="0" lvl="0" marL="0" rtl="0" algn="l">
                        <a:spcBef>
                          <a:spcPts val="0"/>
                        </a:spcBef>
                        <a:spcAft>
                          <a:spcPts val="0"/>
                        </a:spcAft>
                        <a:buNone/>
                      </a:pPr>
                      <a:r>
                        <a:rPr lang="es-ES"/>
                        <a:t>Rúbrica</a:t>
                      </a:r>
                      <a:r>
                        <a:rPr lang="es-ES"/>
                        <a:t> de evaluación </a:t>
                      </a:r>
                      <a:endParaRPr/>
                    </a:p>
                  </a:txBody>
                  <a:tcPr marT="91425" marB="91425" marR="91425" marL="91425"/>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79" name="Shape 179"/>
        <p:cNvGrpSpPr/>
        <p:nvPr/>
      </p:nvGrpSpPr>
      <p:grpSpPr>
        <a:xfrm>
          <a:off x="0" y="0"/>
          <a:ext cx="0" cy="0"/>
          <a:chOff x="0" y="0"/>
          <a:chExt cx="0" cy="0"/>
        </a:xfrm>
      </p:grpSpPr>
      <p:pic>
        <p:nvPicPr>
          <p:cNvPr descr="Imagen relacionada" id="180" name="Google Shape;180;p21"/>
          <p:cNvPicPr preferRelativeResize="0"/>
          <p:nvPr/>
        </p:nvPicPr>
        <p:blipFill rotWithShape="1">
          <a:blip r:embed="rId3">
            <a:alphaModFix/>
          </a:blip>
          <a:srcRect b="0" l="0" r="0" t="0"/>
          <a:stretch/>
        </p:blipFill>
        <p:spPr>
          <a:xfrm>
            <a:off x="11600004" y="9267"/>
            <a:ext cx="591996" cy="239105"/>
          </a:xfrm>
          <a:prstGeom prst="rect">
            <a:avLst/>
          </a:prstGeom>
          <a:noFill/>
          <a:ln>
            <a:noFill/>
          </a:ln>
        </p:spPr>
      </p:pic>
      <p:grpSp>
        <p:nvGrpSpPr>
          <p:cNvPr id="181" name="Google Shape;181;p21"/>
          <p:cNvGrpSpPr/>
          <p:nvPr/>
        </p:nvGrpSpPr>
        <p:grpSpPr>
          <a:xfrm>
            <a:off x="2583997" y="2824222"/>
            <a:ext cx="7788600" cy="3115440"/>
            <a:chOff x="432202" y="0"/>
            <a:chExt cx="7788600" cy="3115440"/>
          </a:xfrm>
        </p:grpSpPr>
        <p:sp>
          <p:nvSpPr>
            <p:cNvPr id="182" name="Google Shape;182;p21"/>
            <p:cNvSpPr/>
            <p:nvPr/>
          </p:nvSpPr>
          <p:spPr>
            <a:xfrm>
              <a:off x="432202" y="0"/>
              <a:ext cx="7788600" cy="3115440"/>
            </a:xfrm>
            <a:custGeom>
              <a:rect b="b" l="l" r="r" t="t"/>
              <a:pathLst>
                <a:path extrusionOk="0" h="120000" w="120000">
                  <a:moveTo>
                    <a:pt x="0" y="50000"/>
                  </a:moveTo>
                  <a:lnTo>
                    <a:pt x="24000" y="0"/>
                  </a:lnTo>
                  <a:lnTo>
                    <a:pt x="24000" y="20000"/>
                  </a:lnTo>
                  <a:lnTo>
                    <a:pt x="60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extrusionOk="0" fill="darkenLess" h="120000" w="12000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extrusionOk="0" fill="none" h="120000" w="120000">
                  <a:moveTo>
                    <a:pt x="0" y="50000"/>
                  </a:moveTo>
                  <a:lnTo>
                    <a:pt x="24000" y="0"/>
                  </a:lnTo>
                  <a:lnTo>
                    <a:pt x="24000" y="20000"/>
                  </a:lnTo>
                  <a:lnTo>
                    <a:pt x="60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solidFill>
              <a:schemeClr val="accent2"/>
            </a:solidFill>
            <a:ln>
              <a:noFill/>
            </a:ln>
            <a:effectLst>
              <a:outerShdw blurRad="50800" rotWithShape="0" dir="5400000" dist="25400">
                <a:srgbClr val="000000">
                  <a:alpha val="2784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1"/>
            <p:cNvSpPr/>
            <p:nvPr/>
          </p:nvSpPr>
          <p:spPr>
            <a:xfrm>
              <a:off x="1366834" y="545201"/>
              <a:ext cx="2570238" cy="1526565"/>
            </a:xfrm>
            <a:prstGeom prst="rect">
              <a:avLst/>
            </a:prstGeom>
            <a:noFill/>
            <a:ln>
              <a:noFill/>
            </a:ln>
            <a:effectLst>
              <a:outerShdw blurRad="50800" rotWithShape="0" dir="5400000" dist="25400">
                <a:srgbClr val="000000">
                  <a:alpha val="2784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1"/>
            <p:cNvSpPr txBox="1"/>
            <p:nvPr/>
          </p:nvSpPr>
          <p:spPr>
            <a:xfrm>
              <a:off x="1366834" y="545201"/>
              <a:ext cx="2570238" cy="1526565"/>
            </a:xfrm>
            <a:prstGeom prst="rect">
              <a:avLst/>
            </a:prstGeom>
            <a:solidFill>
              <a:schemeClr val="accent2"/>
            </a:solidFill>
            <a:ln>
              <a:noFill/>
            </a:ln>
          </p:spPr>
          <p:txBody>
            <a:bodyPr anchorCtr="0" anchor="ctr" bIns="163825" lIns="0" spcFirstLastPara="1" rIns="0" wrap="square" tIns="152900">
              <a:noAutofit/>
            </a:bodyPr>
            <a:lstStyle/>
            <a:p>
              <a:pPr indent="0" lvl="0" marL="0" marR="0" rtl="0" algn="ctr">
                <a:lnSpc>
                  <a:spcPct val="90000"/>
                </a:lnSpc>
                <a:spcBef>
                  <a:spcPts val="0"/>
                </a:spcBef>
                <a:spcAft>
                  <a:spcPts val="0"/>
                </a:spcAft>
                <a:buNone/>
              </a:pPr>
              <a:r>
                <a:rPr lang="es-ES" sz="4300">
                  <a:solidFill>
                    <a:schemeClr val="lt1"/>
                  </a:solidFill>
                </a:rPr>
                <a:t>8 de</a:t>
              </a:r>
              <a:r>
                <a:rPr b="0" i="0" lang="es-ES" sz="4300" u="none" cap="none" strike="noStrike">
                  <a:solidFill>
                    <a:schemeClr val="lt1"/>
                  </a:solidFill>
                  <a:latin typeface="Arial"/>
                  <a:ea typeface="Arial"/>
                  <a:cs typeface="Arial"/>
                  <a:sym typeface="Arial"/>
                </a:rPr>
                <a:t> </a:t>
              </a:r>
              <a:r>
                <a:rPr lang="es-ES" sz="4300">
                  <a:solidFill>
                    <a:schemeClr val="lt1"/>
                  </a:solidFill>
                </a:rPr>
                <a:t>marzo</a:t>
              </a:r>
              <a:r>
                <a:rPr b="0" i="0" lang="es-ES" sz="4300" u="none" cap="none" strike="noStrike">
                  <a:solidFill>
                    <a:schemeClr val="lt1"/>
                  </a:solidFill>
                  <a:latin typeface="Arial"/>
                  <a:ea typeface="Arial"/>
                  <a:cs typeface="Arial"/>
                  <a:sym typeface="Arial"/>
                </a:rPr>
                <a:t> 20</a:t>
              </a:r>
              <a:r>
                <a:rPr lang="es-ES" sz="4300">
                  <a:solidFill>
                    <a:schemeClr val="lt1"/>
                  </a:solidFill>
                </a:rPr>
                <a:t>21</a:t>
              </a:r>
              <a:endParaRPr b="0" i="0" sz="4300" u="none" cap="none" strike="noStrike">
                <a:solidFill>
                  <a:schemeClr val="lt1"/>
                </a:solidFill>
                <a:latin typeface="Arial"/>
                <a:ea typeface="Arial"/>
                <a:cs typeface="Arial"/>
                <a:sym typeface="Arial"/>
              </a:endParaRPr>
            </a:p>
          </p:txBody>
        </p:sp>
        <p:sp>
          <p:nvSpPr>
            <p:cNvPr id="185" name="Google Shape;185;p21"/>
            <p:cNvSpPr/>
            <p:nvPr/>
          </p:nvSpPr>
          <p:spPr>
            <a:xfrm>
              <a:off x="4326502" y="1043672"/>
              <a:ext cx="3037554" cy="1526565"/>
            </a:xfrm>
            <a:prstGeom prst="rect">
              <a:avLst/>
            </a:prstGeom>
            <a:noFill/>
            <a:ln>
              <a:noFill/>
            </a:ln>
            <a:effectLst>
              <a:outerShdw blurRad="50800" rotWithShape="0" dir="5400000" dist="25400">
                <a:srgbClr val="000000">
                  <a:alpha val="2784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1"/>
            <p:cNvSpPr txBox="1"/>
            <p:nvPr/>
          </p:nvSpPr>
          <p:spPr>
            <a:xfrm>
              <a:off x="4326502" y="1043672"/>
              <a:ext cx="3037554" cy="1526565"/>
            </a:xfrm>
            <a:prstGeom prst="rect">
              <a:avLst/>
            </a:prstGeom>
            <a:noFill/>
            <a:ln>
              <a:noFill/>
            </a:ln>
          </p:spPr>
          <p:txBody>
            <a:bodyPr anchorCtr="0" anchor="ctr" bIns="163825" lIns="0" spcFirstLastPara="1" rIns="0" wrap="square" tIns="152900">
              <a:noAutofit/>
            </a:bodyPr>
            <a:lstStyle/>
            <a:p>
              <a:pPr indent="0" lvl="0" marL="0" marR="0" rtl="0" algn="ctr">
                <a:lnSpc>
                  <a:spcPct val="90000"/>
                </a:lnSpc>
                <a:spcBef>
                  <a:spcPts val="0"/>
                </a:spcBef>
                <a:spcAft>
                  <a:spcPts val="0"/>
                </a:spcAft>
                <a:buNone/>
              </a:pPr>
              <a:r>
                <a:rPr b="0" i="0" lang="es-ES" sz="4300" u="none" cap="none" strike="noStrike">
                  <a:solidFill>
                    <a:schemeClr val="lt1"/>
                  </a:solidFill>
                  <a:latin typeface="Arial"/>
                  <a:ea typeface="Arial"/>
                  <a:cs typeface="Arial"/>
                  <a:sym typeface="Arial"/>
                </a:rPr>
                <a:t>13 de Abril 202</a:t>
              </a:r>
              <a:r>
                <a:rPr lang="es-ES" sz="4300">
                  <a:solidFill>
                    <a:schemeClr val="lt1"/>
                  </a:solidFill>
                </a:rPr>
                <a:t>1</a:t>
              </a:r>
              <a:endParaRPr b="0" i="0" sz="4300" u="none" cap="none" strike="noStrike">
                <a:solidFill>
                  <a:schemeClr val="lt1"/>
                </a:solidFill>
                <a:latin typeface="Arial"/>
                <a:ea typeface="Arial"/>
                <a:cs typeface="Arial"/>
                <a:sym typeface="Arial"/>
              </a:endParaRPr>
            </a:p>
          </p:txBody>
        </p:sp>
      </p:grpSp>
      <p:sp>
        <p:nvSpPr>
          <p:cNvPr id="187" name="Google Shape;187;p21"/>
          <p:cNvSpPr/>
          <p:nvPr/>
        </p:nvSpPr>
        <p:spPr>
          <a:xfrm>
            <a:off x="2763084" y="858716"/>
            <a:ext cx="7083188" cy="1488699"/>
          </a:xfrm>
          <a:prstGeom prst="roundRect">
            <a:avLst>
              <a:gd fmla="val 16667" name="adj"/>
            </a:avLst>
          </a:prstGeom>
          <a:noFill/>
          <a:ln cap="flat" cmpd="sng" w="952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1800" u="none" cap="none" strike="noStrike">
              <a:solidFill>
                <a:schemeClr val="accent1"/>
              </a:solidFill>
              <a:latin typeface="Arial"/>
              <a:ea typeface="Arial"/>
              <a:cs typeface="Arial"/>
              <a:sym typeface="Arial"/>
            </a:endParaRPr>
          </a:p>
          <a:p>
            <a:pPr indent="0" lvl="0" marL="0" marR="0" rtl="0" algn="ctr">
              <a:spcBef>
                <a:spcPts val="0"/>
              </a:spcBef>
              <a:spcAft>
                <a:spcPts val="0"/>
              </a:spcAft>
              <a:buNone/>
            </a:pPr>
            <a:r>
              <a:rPr b="1" i="0" lang="es-ES" sz="3200" u="none" cap="none" strike="noStrike">
                <a:solidFill>
                  <a:schemeClr val="accent2"/>
                </a:solidFill>
                <a:latin typeface="Arial"/>
                <a:ea typeface="Arial"/>
                <a:cs typeface="Arial"/>
                <a:sym typeface="Arial"/>
              </a:rPr>
              <a:t>CICLO ESCOLAR EN EL QUE SE PLANEA LLEVAR A CABO EL PROYECTO</a:t>
            </a:r>
            <a:endParaRPr>
              <a:solidFill>
                <a:schemeClr val="accent2"/>
              </a:solidFill>
            </a:endParaRPr>
          </a:p>
          <a:p>
            <a:pPr indent="0" lvl="0" marL="0" marR="0" rtl="0" algn="ctr">
              <a:spcBef>
                <a:spcPts val="0"/>
              </a:spcBef>
              <a:spcAft>
                <a:spcPts val="0"/>
              </a:spcAft>
              <a:buNone/>
            </a:pPr>
            <a:r>
              <a:t/>
            </a:r>
            <a:endParaRPr b="0" i="0" sz="1800" u="none" cap="none" strike="noStrike">
              <a:solidFill>
                <a:schemeClr val="accent2"/>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70" name="Shape 370"/>
        <p:cNvGrpSpPr/>
        <p:nvPr/>
      </p:nvGrpSpPr>
      <p:grpSpPr>
        <a:xfrm>
          <a:off x="0" y="0"/>
          <a:ext cx="0" cy="0"/>
          <a:chOff x="0" y="0"/>
          <a:chExt cx="0" cy="0"/>
        </a:xfrm>
      </p:grpSpPr>
      <p:graphicFrame>
        <p:nvGraphicFramePr>
          <p:cNvPr id="371" name="Google Shape;371;p48"/>
          <p:cNvGraphicFramePr/>
          <p:nvPr/>
        </p:nvGraphicFramePr>
        <p:xfrm>
          <a:off x="187025" y="84298"/>
          <a:ext cx="3000000" cy="3000000"/>
        </p:xfrm>
        <a:graphic>
          <a:graphicData uri="http://schemas.openxmlformats.org/drawingml/2006/table">
            <a:tbl>
              <a:tblPr>
                <a:noFill/>
                <a:tableStyleId>{933FFB13-FAA7-4D35-83A2-431F8AC7CA20}</a:tableStyleId>
              </a:tblPr>
              <a:tblGrid>
                <a:gridCol w="1688275"/>
                <a:gridCol w="1688275"/>
                <a:gridCol w="1688275"/>
                <a:gridCol w="1688275"/>
                <a:gridCol w="1688275"/>
                <a:gridCol w="1688275"/>
                <a:gridCol w="1688275"/>
              </a:tblGrid>
              <a:tr h="562825">
                <a:tc gridSpan="7">
                  <a:txBody>
                    <a:bodyPr/>
                    <a:lstStyle/>
                    <a:p>
                      <a:pPr indent="0" lvl="0" marL="0" rtl="0" algn="l">
                        <a:spcBef>
                          <a:spcPts val="0"/>
                        </a:spcBef>
                        <a:spcAft>
                          <a:spcPts val="0"/>
                        </a:spcAft>
                        <a:buNone/>
                      </a:pPr>
                      <a:r>
                        <a:rPr lang="es-ES"/>
                        <a:t>Planeación didáctica para proyecto interdisciplinario:</a:t>
                      </a:r>
                      <a:endParaRPr/>
                    </a:p>
                    <a:p>
                      <a:pPr indent="0" lvl="0" marL="0" rtl="0" algn="l">
                        <a:spcBef>
                          <a:spcPts val="0"/>
                        </a:spcBef>
                        <a:spcAft>
                          <a:spcPts val="0"/>
                        </a:spcAft>
                        <a:buNone/>
                      </a:pPr>
                      <a:r>
                        <a:rPr lang="es-ES"/>
                        <a:t>Feria de Ciencias:</a:t>
                      </a:r>
                      <a:endParaRPr/>
                    </a:p>
                  </a:txBody>
                  <a:tcPr marT="91425" marB="91425" marR="91425" marL="91425"/>
                </a:tc>
                <a:tc hMerge="1"/>
                <a:tc hMerge="1"/>
                <a:tc hMerge="1"/>
                <a:tc hMerge="1"/>
                <a:tc hMerge="1"/>
                <a:tc hMerge="1"/>
              </a:tr>
              <a:tr h="509075">
                <a:tc gridSpan="7">
                  <a:txBody>
                    <a:bodyPr/>
                    <a:lstStyle/>
                    <a:p>
                      <a:pPr indent="0" lvl="0" marL="0" rtl="0" algn="l">
                        <a:spcBef>
                          <a:spcPts val="0"/>
                        </a:spcBef>
                        <a:spcAft>
                          <a:spcPts val="0"/>
                        </a:spcAft>
                        <a:buNone/>
                      </a:pPr>
                      <a:r>
                        <a:rPr lang="es-ES"/>
                        <a:t>Objetivo General del Proyecto:</a:t>
                      </a:r>
                      <a:endParaRPr/>
                    </a:p>
                    <a:p>
                      <a:pPr indent="0" lvl="0" marL="0" rtl="0" algn="l">
                        <a:spcBef>
                          <a:spcPts val="0"/>
                        </a:spcBef>
                        <a:spcAft>
                          <a:spcPts val="0"/>
                        </a:spcAft>
                        <a:buNone/>
                      </a:pPr>
                      <a:r>
                        <a:rPr lang="es-ES"/>
                        <a:t>Objetivo General de las asignaturas:</a:t>
                      </a:r>
                      <a:endParaRPr/>
                    </a:p>
                    <a:p>
                      <a:pPr indent="0" lvl="0" marL="0" rtl="0" algn="l">
                        <a:spcBef>
                          <a:spcPts val="0"/>
                        </a:spcBef>
                        <a:spcAft>
                          <a:spcPts val="0"/>
                        </a:spcAft>
                        <a:buNone/>
                      </a:pPr>
                      <a:r>
                        <a:rPr lang="es-ES"/>
                        <a:t>1.</a:t>
                      </a:r>
                      <a:r>
                        <a:rPr lang="es-ES">
                          <a:solidFill>
                            <a:schemeClr val="dk1"/>
                          </a:solidFill>
                        </a:rPr>
                        <a:t>abordar la historia de las pandemias desde la Antigüedad grecolatina (cultura y vocabulario)  y ver cómo se proyectan estas en nuestro contexto actual.</a:t>
                      </a:r>
                      <a:endParaRPr/>
                    </a:p>
                    <a:p>
                      <a:pPr indent="0" lvl="0" marL="0" rtl="0" algn="l">
                        <a:spcBef>
                          <a:spcPts val="0"/>
                        </a:spcBef>
                        <a:spcAft>
                          <a:spcPts val="0"/>
                        </a:spcAft>
                        <a:buNone/>
                      </a:pPr>
                      <a:r>
                        <a:rPr lang="es-ES"/>
                        <a:t>2. </a:t>
                      </a:r>
                      <a:r>
                        <a:rPr lang="es-ES">
                          <a:solidFill>
                            <a:schemeClr val="dk1"/>
                          </a:solidFill>
                        </a:rPr>
                        <a:t>Se pretende que el alumno conozca y reflexione sobre la producción y la intención literaria durante la Edad Media.</a:t>
                      </a:r>
                      <a:endParaRPr/>
                    </a:p>
                    <a:p>
                      <a:pPr indent="0" lvl="0" marL="0" rtl="0" algn="l">
                        <a:spcBef>
                          <a:spcPts val="0"/>
                        </a:spcBef>
                        <a:spcAft>
                          <a:spcPts val="0"/>
                        </a:spcAft>
                        <a:buNone/>
                      </a:pPr>
                      <a:r>
                        <a:rPr lang="es-ES"/>
                        <a:t>3.</a:t>
                      </a:r>
                      <a:endParaRPr/>
                    </a:p>
                    <a:p>
                      <a:pPr indent="0" lvl="0" marL="0" rtl="0" algn="l">
                        <a:spcBef>
                          <a:spcPts val="0"/>
                        </a:spcBef>
                        <a:spcAft>
                          <a:spcPts val="0"/>
                        </a:spcAft>
                        <a:buNone/>
                      </a:pPr>
                      <a:r>
                        <a:rPr lang="es-ES"/>
                        <a:t>4. </a:t>
                      </a:r>
                      <a:r>
                        <a:rPr lang="es-ES">
                          <a:solidFill>
                            <a:schemeClr val="dk1"/>
                          </a:solidFill>
                        </a:rPr>
                        <a:t>Analizar los puntos de ruptura y continuidad de la epidemias que tuvieron lugar en México</a:t>
                      </a:r>
                      <a:endParaRPr/>
                    </a:p>
                  </a:txBody>
                  <a:tcPr marT="91425" marB="91425" marR="91425" marL="91425"/>
                </a:tc>
                <a:tc hMerge="1"/>
                <a:tc hMerge="1"/>
                <a:tc hMerge="1"/>
                <a:tc hMerge="1"/>
                <a:tc hMerge="1"/>
                <a:tc hMerge="1"/>
              </a:tr>
              <a:tr h="806425">
                <a:tc gridSpan="7">
                  <a:txBody>
                    <a:bodyPr/>
                    <a:lstStyle/>
                    <a:p>
                      <a:pPr indent="0" lvl="0" marL="0" rtl="0" algn="l">
                        <a:spcBef>
                          <a:spcPts val="0"/>
                        </a:spcBef>
                        <a:spcAft>
                          <a:spcPts val="0"/>
                        </a:spcAft>
                        <a:buNone/>
                      </a:pPr>
                      <a:r>
                        <a:rPr lang="es-ES"/>
                        <a:t>Momento de retroalimentación.</a:t>
                      </a:r>
                      <a:endParaRPr/>
                    </a:p>
                    <a:p>
                      <a:pPr indent="0" lvl="0" marL="0" rtl="0" algn="l">
                        <a:spcBef>
                          <a:spcPts val="0"/>
                        </a:spcBef>
                        <a:spcAft>
                          <a:spcPts val="0"/>
                        </a:spcAft>
                        <a:buNone/>
                      </a:pPr>
                      <a:r>
                        <a:rPr lang="es-ES"/>
                        <a:t>Diagnóstica</a:t>
                      </a:r>
                      <a:endParaRPr/>
                    </a:p>
                    <a:p>
                      <a:pPr indent="0" lvl="0" marL="0" rtl="0" algn="l">
                        <a:spcBef>
                          <a:spcPts val="0"/>
                        </a:spcBef>
                        <a:spcAft>
                          <a:spcPts val="0"/>
                        </a:spcAft>
                        <a:buNone/>
                      </a:pPr>
                      <a:r>
                        <a:rPr lang="es-ES"/>
                        <a:t>Formativa</a:t>
                      </a:r>
                      <a:endParaRPr/>
                    </a:p>
                    <a:p>
                      <a:pPr indent="0" lvl="0" marL="0" rtl="0" algn="l">
                        <a:spcBef>
                          <a:spcPts val="0"/>
                        </a:spcBef>
                        <a:spcAft>
                          <a:spcPts val="0"/>
                        </a:spcAft>
                        <a:buNone/>
                      </a:pPr>
                      <a:r>
                        <a:rPr lang="es-ES"/>
                        <a:t>Sumativa</a:t>
                      </a:r>
                      <a:endParaRPr/>
                    </a:p>
                  </a:txBody>
                  <a:tcPr marT="91425" marB="91425" marR="91425" marL="91425"/>
                </a:tc>
                <a:tc hMerge="1"/>
                <a:tc hMerge="1"/>
                <a:tc hMerge="1"/>
                <a:tc hMerge="1"/>
                <a:tc hMerge="1"/>
                <a:tc hMerge="1"/>
              </a:tr>
              <a:tr h="307775">
                <a:tc gridSpan="7">
                  <a:txBody>
                    <a:bodyPr/>
                    <a:lstStyle/>
                    <a:p>
                      <a:pPr indent="0" lvl="0" marL="0" rtl="0" algn="ctr">
                        <a:spcBef>
                          <a:spcPts val="0"/>
                        </a:spcBef>
                        <a:spcAft>
                          <a:spcPts val="0"/>
                        </a:spcAft>
                        <a:buNone/>
                      </a:pPr>
                      <a:r>
                        <a:rPr lang="es-ES"/>
                        <a:t>Inicio</a:t>
                      </a:r>
                      <a:endParaRPr/>
                    </a:p>
                  </a:txBody>
                  <a:tcPr marT="91425" marB="91425" marR="91425" marL="91425"/>
                </a:tc>
                <a:tc hMerge="1"/>
                <a:tc hMerge="1"/>
                <a:tc hMerge="1"/>
                <a:tc hMerge="1"/>
                <a:tc hMerge="1"/>
                <a:tc hMerge="1"/>
              </a:tr>
              <a:tr h="284650">
                <a:tc gridSpan="2">
                  <a:txBody>
                    <a:bodyPr/>
                    <a:lstStyle/>
                    <a:p>
                      <a:pPr indent="0" lvl="0" marL="0" rtl="0" algn="l">
                        <a:spcBef>
                          <a:spcPts val="0"/>
                        </a:spcBef>
                        <a:spcAft>
                          <a:spcPts val="0"/>
                        </a:spcAft>
                        <a:buNone/>
                      </a:pPr>
                      <a:r>
                        <a:rPr lang="es-ES"/>
                        <a:t>Contenidos de la Unidad  de trabajo</a:t>
                      </a:r>
                      <a:endParaRPr/>
                    </a:p>
                  </a:txBody>
                  <a:tcPr marT="91425" marB="91425" marR="91425" marL="91425"/>
                </a:tc>
                <a:tc hMerge="1"/>
                <a:tc gridSpan="2">
                  <a:txBody>
                    <a:bodyPr/>
                    <a:lstStyle/>
                    <a:p>
                      <a:pPr indent="0" lvl="0" marL="0" rtl="0" algn="l">
                        <a:spcBef>
                          <a:spcPts val="0"/>
                        </a:spcBef>
                        <a:spcAft>
                          <a:spcPts val="0"/>
                        </a:spcAft>
                        <a:buNone/>
                      </a:pPr>
                      <a:r>
                        <a:rPr lang="es-ES"/>
                        <a:t>Estrategia de Aprendizaje </a:t>
                      </a:r>
                      <a:endParaRPr/>
                    </a:p>
                  </a:txBody>
                  <a:tcPr marT="91425" marB="91425" marR="91425" marL="91425"/>
                </a:tc>
                <a:tc hMerge="1"/>
                <a:tc gridSpan="2">
                  <a:txBody>
                    <a:bodyPr/>
                    <a:lstStyle/>
                    <a:p>
                      <a:pPr indent="0" lvl="0" marL="0" rtl="0" algn="l">
                        <a:spcBef>
                          <a:spcPts val="0"/>
                        </a:spcBef>
                        <a:spcAft>
                          <a:spcPts val="0"/>
                        </a:spcAft>
                        <a:buNone/>
                      </a:pPr>
                      <a:r>
                        <a:rPr lang="es-ES"/>
                        <a:t>Productos y Tipos de evaluación </a:t>
                      </a:r>
                      <a:endParaRPr/>
                    </a:p>
                  </a:txBody>
                  <a:tcPr marT="91425" marB="91425" marR="91425" marL="91425"/>
                </a:tc>
                <a:tc hMerge="1"/>
                <a:tc>
                  <a:txBody>
                    <a:bodyPr/>
                    <a:lstStyle/>
                    <a:p>
                      <a:pPr indent="0" lvl="0" marL="0" rtl="0" algn="l">
                        <a:spcBef>
                          <a:spcPts val="0"/>
                        </a:spcBef>
                        <a:spcAft>
                          <a:spcPts val="0"/>
                        </a:spcAft>
                        <a:buNone/>
                      </a:pPr>
                      <a:r>
                        <a:rPr lang="es-ES"/>
                        <a:t>Recursos </a:t>
                      </a:r>
                      <a:endParaRPr/>
                    </a:p>
                  </a:txBody>
                  <a:tcPr marT="91425" marB="91425" marR="91425" marL="91425"/>
                </a:tc>
              </a:tr>
              <a:tr h="575300">
                <a:tc gridSpan="2">
                  <a:txBody>
                    <a:bodyPr/>
                    <a:lstStyle/>
                    <a:p>
                      <a:pPr indent="0" lvl="0" marL="0" rtl="0" algn="l">
                        <a:spcBef>
                          <a:spcPts val="0"/>
                        </a:spcBef>
                        <a:spcAft>
                          <a:spcPts val="0"/>
                        </a:spcAft>
                        <a:buNone/>
                      </a:pPr>
                      <a:r>
                        <a:rPr lang="es-ES"/>
                        <a:t>El COVID-19 a la luz de las grandes pandemias</a:t>
                      </a:r>
                      <a:endParaRPr/>
                    </a:p>
                  </a:txBody>
                  <a:tcPr marT="91425" marB="91425" marR="91425" marL="91425"/>
                </a:tc>
                <a:tc hMerge="1"/>
                <a:tc gridSpan="2">
                  <a:txBody>
                    <a:bodyPr/>
                    <a:lstStyle/>
                    <a:p>
                      <a:pPr indent="0" lvl="0" marL="0" rtl="0" algn="l">
                        <a:spcBef>
                          <a:spcPts val="0"/>
                        </a:spcBef>
                        <a:spcAft>
                          <a:spcPts val="0"/>
                        </a:spcAft>
                        <a:buNone/>
                      </a:pPr>
                      <a:r>
                        <a:rPr lang="es-ES"/>
                        <a:t>Grupal</a:t>
                      </a:r>
                      <a:endParaRPr/>
                    </a:p>
                  </a:txBody>
                  <a:tcPr marT="91425" marB="91425" marR="91425" marL="91425"/>
                </a:tc>
                <a:tc hMerge="1"/>
                <a:tc gridSpan="2">
                  <a:txBody>
                    <a:bodyPr/>
                    <a:lstStyle/>
                    <a:p>
                      <a:pPr indent="0" lvl="0" marL="0" rtl="0" algn="l">
                        <a:spcBef>
                          <a:spcPts val="0"/>
                        </a:spcBef>
                        <a:spcAft>
                          <a:spcPts val="0"/>
                        </a:spcAft>
                        <a:buNone/>
                      </a:pPr>
                      <a:r>
                        <a:rPr lang="es-ES"/>
                        <a:t>Formativa. Se  </a:t>
                      </a:r>
                      <a:r>
                        <a:rPr lang="es-ES"/>
                        <a:t>crearon</a:t>
                      </a:r>
                      <a:r>
                        <a:rPr lang="es-ES"/>
                        <a:t> comisiones para mostrar y explicar los relatos, las máscaras, los videos y los cuadros</a:t>
                      </a:r>
                      <a:endParaRPr/>
                    </a:p>
                  </a:txBody>
                  <a:tcPr marT="91425" marB="91425" marR="91425" marL="91425"/>
                </a:tc>
                <a:tc hMerge="1"/>
                <a:tc>
                  <a:txBody>
                    <a:bodyPr/>
                    <a:lstStyle/>
                    <a:p>
                      <a:pPr indent="0" lvl="0" marL="0" rtl="0" algn="l">
                        <a:spcBef>
                          <a:spcPts val="0"/>
                        </a:spcBef>
                        <a:spcAft>
                          <a:spcPts val="0"/>
                        </a:spcAft>
                        <a:buNone/>
                      </a:pPr>
                      <a:r>
                        <a:rPr lang="es-ES"/>
                        <a:t>máscaras</a:t>
                      </a:r>
                      <a:endParaRPr/>
                    </a:p>
                    <a:p>
                      <a:pPr indent="0" lvl="0" marL="0" rtl="0" algn="l">
                        <a:spcBef>
                          <a:spcPts val="0"/>
                        </a:spcBef>
                        <a:spcAft>
                          <a:spcPts val="0"/>
                        </a:spcAft>
                        <a:buNone/>
                      </a:pPr>
                      <a:r>
                        <a:rPr lang="es-ES"/>
                        <a:t>videos</a:t>
                      </a:r>
                      <a:endParaRPr/>
                    </a:p>
                    <a:p>
                      <a:pPr indent="0" lvl="0" marL="0" rtl="0" algn="l">
                        <a:spcBef>
                          <a:spcPts val="0"/>
                        </a:spcBef>
                        <a:spcAft>
                          <a:spcPts val="0"/>
                        </a:spcAft>
                        <a:buNone/>
                      </a:pPr>
                      <a:r>
                        <a:rPr lang="es-ES"/>
                        <a:t>fotografías</a:t>
                      </a:r>
                      <a:endParaRPr/>
                    </a:p>
                    <a:p>
                      <a:pPr indent="0" lvl="0" marL="0" rtl="0" algn="l">
                        <a:spcBef>
                          <a:spcPts val="0"/>
                        </a:spcBef>
                        <a:spcAft>
                          <a:spcPts val="0"/>
                        </a:spcAft>
                        <a:buNone/>
                      </a:pPr>
                      <a:r>
                        <a:rPr lang="es-ES"/>
                        <a:t>teléfonos</a:t>
                      </a:r>
                      <a:endParaRPr/>
                    </a:p>
                  </a:txBody>
                  <a:tcPr marT="91425" marB="91425" marR="91425" marL="91425"/>
                </a:tc>
              </a:tr>
              <a:tr h="213000">
                <a:tc gridSpan="7">
                  <a:txBody>
                    <a:bodyPr/>
                    <a:lstStyle/>
                    <a:p>
                      <a:pPr indent="0" lvl="0" marL="0" rtl="0" algn="ctr">
                        <a:spcBef>
                          <a:spcPts val="0"/>
                        </a:spcBef>
                        <a:spcAft>
                          <a:spcPts val="0"/>
                        </a:spcAft>
                        <a:buNone/>
                      </a:pPr>
                      <a:r>
                        <a:rPr lang="es-ES"/>
                        <a:t>Desarrollo</a:t>
                      </a:r>
                      <a:endParaRPr/>
                    </a:p>
                  </a:txBody>
                  <a:tcPr marT="91425" marB="91425" marR="91425" marL="91425"/>
                </a:tc>
                <a:tc hMerge="1"/>
                <a:tc hMerge="1"/>
                <a:tc hMerge="1"/>
                <a:tc hMerge="1"/>
                <a:tc hMerge="1"/>
                <a:tc hMerge="1"/>
              </a:tr>
              <a:tr h="251450">
                <a:tc gridSpan="2">
                  <a:txBody>
                    <a:bodyPr/>
                    <a:lstStyle/>
                    <a:p>
                      <a:pPr indent="0" lvl="0" marL="0" rtl="0" algn="l">
                        <a:spcBef>
                          <a:spcPts val="0"/>
                        </a:spcBef>
                        <a:spcAft>
                          <a:spcPts val="0"/>
                        </a:spcAft>
                        <a:buNone/>
                      </a:pPr>
                      <a:r>
                        <a:rPr lang="es-ES">
                          <a:solidFill>
                            <a:schemeClr val="dk1"/>
                          </a:solidFill>
                        </a:rPr>
                        <a:t>Contenidos de la Unidad  de trabajo</a:t>
                      </a:r>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Estrategia de Aprendizaje </a:t>
                      </a:r>
                      <a:endParaRPr/>
                    </a:p>
                  </a:txBody>
                  <a:tcPr marT="91425" marB="91425" marR="91425" marL="91425"/>
                </a:tc>
                <a:tc hMerge="1"/>
                <a:tc gridSpan="2">
                  <a:txBody>
                    <a:bodyPr/>
                    <a:lstStyle/>
                    <a:p>
                      <a:pPr indent="0" lvl="0" marL="0" rtl="0" algn="l">
                        <a:spcBef>
                          <a:spcPts val="0"/>
                        </a:spcBef>
                        <a:spcAft>
                          <a:spcPts val="0"/>
                        </a:spcAft>
                        <a:buClr>
                          <a:schemeClr val="dk1"/>
                        </a:buClr>
                        <a:buSzPts val="1100"/>
                        <a:buFont typeface="Arial"/>
                        <a:buNone/>
                      </a:pPr>
                      <a:r>
                        <a:rPr lang="es-ES">
                          <a:solidFill>
                            <a:schemeClr val="dk1"/>
                          </a:solidFill>
                        </a:rPr>
                        <a:t>Productos y Tipos de evaluación </a:t>
                      </a:r>
                      <a:endParaRPr/>
                    </a:p>
                  </a:txBody>
                  <a:tcPr marT="91425" marB="91425" marR="91425" marL="91425"/>
                </a:tc>
                <a:tc hMerge="1"/>
                <a:tc>
                  <a:txBody>
                    <a:bodyPr/>
                    <a:lstStyle/>
                    <a:p>
                      <a:pPr indent="0" lvl="0" marL="0" rtl="0" algn="l">
                        <a:spcBef>
                          <a:spcPts val="0"/>
                        </a:spcBef>
                        <a:spcAft>
                          <a:spcPts val="0"/>
                        </a:spcAft>
                        <a:buNone/>
                      </a:pPr>
                      <a:r>
                        <a:rPr lang="es-ES">
                          <a:solidFill>
                            <a:schemeClr val="dk1"/>
                          </a:solidFill>
                        </a:rPr>
                        <a:t>Recursos </a:t>
                      </a:r>
                      <a:endParaRPr/>
                    </a:p>
                  </a:txBody>
                  <a:tcPr marT="91425" marB="91425" marR="91425" marL="91425"/>
                </a:tc>
              </a:tr>
              <a:tr h="553225">
                <a:tc gridSpan="2">
                  <a:txBody>
                    <a:bodyPr/>
                    <a:lstStyle/>
                    <a:p>
                      <a:pPr indent="0" lvl="0" marL="0" rtl="0" algn="l">
                        <a:spcBef>
                          <a:spcPts val="0"/>
                        </a:spcBef>
                        <a:spcAft>
                          <a:spcPts val="0"/>
                        </a:spcAft>
                        <a:buClr>
                          <a:schemeClr val="dk1"/>
                        </a:buClr>
                        <a:buSzPts val="1100"/>
                        <a:buFont typeface="Arial"/>
                        <a:buNone/>
                      </a:pPr>
                      <a:r>
                        <a:rPr lang="es-ES">
                          <a:solidFill>
                            <a:schemeClr val="dk1"/>
                          </a:solidFill>
                        </a:rPr>
                        <a:t>El COVID-19 a la luz de las grandes pandemias</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Grupal</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Formativo Revisión de los productos</a:t>
                      </a:r>
                      <a:endParaRPr>
                        <a:solidFill>
                          <a:schemeClr val="dk1"/>
                        </a:solidFill>
                      </a:endParaRPr>
                    </a:p>
                  </a:txBody>
                  <a:tcPr marT="91425" marB="91425" marR="91425" marL="91425"/>
                </a:tc>
                <a:tc hMerge="1"/>
                <a:tc>
                  <a:txBody>
                    <a:bodyPr/>
                    <a:lstStyle/>
                    <a:p>
                      <a:pPr indent="0" lvl="0" marL="0" rtl="0" algn="l">
                        <a:spcBef>
                          <a:spcPts val="0"/>
                        </a:spcBef>
                        <a:spcAft>
                          <a:spcPts val="0"/>
                        </a:spcAft>
                        <a:buNone/>
                      </a:pPr>
                      <a:r>
                        <a:rPr lang="es-ES">
                          <a:solidFill>
                            <a:schemeClr val="dk1"/>
                          </a:solidFill>
                        </a:rPr>
                        <a:t>máscaras, relatos, videos y cuadros</a:t>
                      </a:r>
                      <a:endParaRPr>
                        <a:solidFill>
                          <a:schemeClr val="dk1"/>
                        </a:solidFill>
                      </a:endParaRPr>
                    </a:p>
                  </a:txBody>
                  <a:tcPr marT="91425" marB="91425" marR="91425" marL="91425"/>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75" name="Shape 375"/>
        <p:cNvGrpSpPr/>
        <p:nvPr/>
      </p:nvGrpSpPr>
      <p:grpSpPr>
        <a:xfrm>
          <a:off x="0" y="0"/>
          <a:ext cx="0" cy="0"/>
          <a:chOff x="0" y="0"/>
          <a:chExt cx="0" cy="0"/>
        </a:xfrm>
      </p:grpSpPr>
      <p:graphicFrame>
        <p:nvGraphicFramePr>
          <p:cNvPr id="376" name="Google Shape;376;p49"/>
          <p:cNvGraphicFramePr/>
          <p:nvPr/>
        </p:nvGraphicFramePr>
        <p:xfrm>
          <a:off x="540650" y="630700"/>
          <a:ext cx="3000000" cy="3000000"/>
        </p:xfrm>
        <a:graphic>
          <a:graphicData uri="http://schemas.openxmlformats.org/drawingml/2006/table">
            <a:tbl>
              <a:tblPr>
                <a:noFill/>
                <a:tableStyleId>{933FFB13-FAA7-4D35-83A2-431F8AC7CA20}</a:tableStyleId>
              </a:tblPr>
              <a:tblGrid>
                <a:gridCol w="1634550"/>
                <a:gridCol w="1634550"/>
                <a:gridCol w="1634550"/>
                <a:gridCol w="1634550"/>
                <a:gridCol w="1634550"/>
                <a:gridCol w="1634550"/>
                <a:gridCol w="1527275"/>
              </a:tblGrid>
              <a:tr h="381000">
                <a:tc gridSpan="7">
                  <a:txBody>
                    <a:bodyPr/>
                    <a:lstStyle/>
                    <a:p>
                      <a:pPr indent="0" lvl="0" marL="0" rtl="0" algn="ctr">
                        <a:spcBef>
                          <a:spcPts val="0"/>
                        </a:spcBef>
                        <a:spcAft>
                          <a:spcPts val="0"/>
                        </a:spcAft>
                        <a:buNone/>
                      </a:pPr>
                      <a:r>
                        <a:rPr lang="es-ES"/>
                        <a:t>Cierre</a:t>
                      </a:r>
                      <a:endParaRPr/>
                    </a:p>
                  </a:txBody>
                  <a:tcPr marT="91425" marB="91425" marR="91425" marL="91425"/>
                </a:tc>
                <a:tc hMerge="1"/>
                <a:tc hMerge="1"/>
                <a:tc hMerge="1"/>
                <a:tc hMerge="1"/>
                <a:tc hMerge="1"/>
                <a:tc hMerge="1"/>
              </a:tr>
              <a:tr h="381000">
                <a:tc gridSpan="2">
                  <a:txBody>
                    <a:bodyPr/>
                    <a:lstStyle/>
                    <a:p>
                      <a:pPr indent="0" lvl="0" marL="0" rtl="0" algn="l">
                        <a:spcBef>
                          <a:spcPts val="0"/>
                        </a:spcBef>
                        <a:spcAft>
                          <a:spcPts val="0"/>
                        </a:spcAft>
                        <a:buNone/>
                      </a:pPr>
                      <a:r>
                        <a:rPr lang="es-ES">
                          <a:solidFill>
                            <a:schemeClr val="dk1"/>
                          </a:solidFill>
                        </a:rPr>
                        <a:t>Contenidos de la Unidad  de trabajo</a:t>
                      </a:r>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Estrategia de Aprendizaje </a:t>
                      </a:r>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Productos y Tipos de evaluación</a:t>
                      </a:r>
                      <a:endParaRPr/>
                    </a:p>
                  </a:txBody>
                  <a:tcPr marT="91425" marB="91425" marR="91425" marL="91425"/>
                </a:tc>
                <a:tc hMerge="1"/>
                <a:tc>
                  <a:txBody>
                    <a:bodyPr/>
                    <a:lstStyle/>
                    <a:p>
                      <a:pPr indent="0" lvl="0" marL="0" rtl="0" algn="l">
                        <a:spcBef>
                          <a:spcPts val="0"/>
                        </a:spcBef>
                        <a:spcAft>
                          <a:spcPts val="0"/>
                        </a:spcAft>
                        <a:buNone/>
                      </a:pPr>
                      <a:r>
                        <a:rPr lang="es-ES"/>
                        <a:t>Recursos</a:t>
                      </a:r>
                      <a:endParaRPr/>
                    </a:p>
                  </a:txBody>
                  <a:tcPr marT="91425" marB="91425" marR="91425" marL="91425"/>
                </a:tc>
              </a:tr>
              <a:tr h="381000">
                <a:tc gridSpan="2">
                  <a:txBody>
                    <a:bodyPr/>
                    <a:lstStyle/>
                    <a:p>
                      <a:pPr indent="0" lvl="0" marL="0" rtl="0" algn="l">
                        <a:spcBef>
                          <a:spcPts val="0"/>
                        </a:spcBef>
                        <a:spcAft>
                          <a:spcPts val="0"/>
                        </a:spcAft>
                        <a:buClr>
                          <a:schemeClr val="dk1"/>
                        </a:buClr>
                        <a:buSzPts val="1100"/>
                        <a:buFont typeface="Arial"/>
                        <a:buNone/>
                      </a:pPr>
                      <a:r>
                        <a:rPr lang="es-ES">
                          <a:solidFill>
                            <a:schemeClr val="dk1"/>
                          </a:solidFill>
                        </a:rPr>
                        <a:t>El COVID-19 a la luz de las grandes pandemias</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Expositiva</a:t>
                      </a:r>
                      <a:endParaRPr>
                        <a:solidFill>
                          <a:schemeClr val="dk1"/>
                        </a:solidFill>
                      </a:endParaRPr>
                    </a:p>
                  </a:txBody>
                  <a:tcPr marT="91425" marB="91425" marR="91425" marL="91425"/>
                </a:tc>
                <a:tc hMerge="1"/>
                <a:tc gridSpan="2">
                  <a:txBody>
                    <a:bodyPr/>
                    <a:lstStyle/>
                    <a:p>
                      <a:pPr indent="0" lvl="0" marL="0" rtl="0" algn="l">
                        <a:spcBef>
                          <a:spcPts val="0"/>
                        </a:spcBef>
                        <a:spcAft>
                          <a:spcPts val="0"/>
                        </a:spcAft>
                        <a:buNone/>
                      </a:pPr>
                      <a:r>
                        <a:rPr lang="es-ES">
                          <a:solidFill>
                            <a:schemeClr val="dk1"/>
                          </a:solidFill>
                        </a:rPr>
                        <a:t>Exposición de los productos finales en el formato de una feria de ciencias. </a:t>
                      </a:r>
                      <a:endParaRPr>
                        <a:solidFill>
                          <a:schemeClr val="dk1"/>
                        </a:solidFill>
                      </a:endParaRPr>
                    </a:p>
                  </a:txBody>
                  <a:tcPr marT="91425" marB="91425" marR="91425" marL="91425"/>
                </a:tc>
                <a:tc hMerge="1"/>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80" name="Shape 380"/>
        <p:cNvGrpSpPr/>
        <p:nvPr/>
      </p:nvGrpSpPr>
      <p:grpSpPr>
        <a:xfrm>
          <a:off x="0" y="0"/>
          <a:ext cx="0" cy="0"/>
          <a:chOff x="0" y="0"/>
          <a:chExt cx="0" cy="0"/>
        </a:xfrm>
      </p:grpSpPr>
      <p:sp>
        <p:nvSpPr>
          <p:cNvPr id="381" name="Google Shape;381;p50"/>
          <p:cNvSpPr txBox="1"/>
          <p:nvPr>
            <p:ph idx="2" type="body"/>
          </p:nvPr>
        </p:nvSpPr>
        <p:spPr>
          <a:xfrm>
            <a:off x="161150" y="2367100"/>
            <a:ext cx="11116200" cy="10350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s-ES"/>
              <a:t>Instrumentos</a:t>
            </a:r>
            <a:r>
              <a:rPr lang="es-ES"/>
              <a:t> de evaluación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85" name="Shape 385"/>
        <p:cNvGrpSpPr/>
        <p:nvPr/>
      </p:nvGrpSpPr>
      <p:grpSpPr>
        <a:xfrm>
          <a:off x="0" y="0"/>
          <a:ext cx="0" cy="0"/>
          <a:chOff x="0" y="0"/>
          <a:chExt cx="0" cy="0"/>
        </a:xfrm>
      </p:grpSpPr>
      <p:sp>
        <p:nvSpPr>
          <p:cNvPr id="386" name="Google Shape;386;p51"/>
          <p:cNvSpPr txBox="1"/>
          <p:nvPr>
            <p:ph type="title"/>
          </p:nvPr>
        </p:nvSpPr>
        <p:spPr>
          <a:xfrm>
            <a:off x="913775" y="618520"/>
            <a:ext cx="10364400" cy="5811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s-ES"/>
              <a:t>Asignatura</a:t>
            </a:r>
            <a:r>
              <a:rPr lang="es-ES"/>
              <a:t> 1</a:t>
            </a:r>
            <a:endParaRPr/>
          </a:p>
        </p:txBody>
      </p:sp>
      <p:sp>
        <p:nvSpPr>
          <p:cNvPr id="387" name="Google Shape;387;p51"/>
          <p:cNvSpPr txBox="1"/>
          <p:nvPr/>
        </p:nvSpPr>
        <p:spPr>
          <a:xfrm>
            <a:off x="3826750" y="1270125"/>
            <a:ext cx="4860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ES" sz="1800">
                <a:latin typeface="Twentieth Century"/>
                <a:ea typeface="Twentieth Century"/>
                <a:cs typeface="Twentieth Century"/>
                <a:sym typeface="Twentieth Century"/>
              </a:rPr>
              <a:t>Rúbrica “Máscara del médico de la peste”</a:t>
            </a:r>
            <a:endParaRPr sz="1800">
              <a:latin typeface="Twentieth Century"/>
              <a:ea typeface="Twentieth Century"/>
              <a:cs typeface="Twentieth Century"/>
              <a:sym typeface="Twentieth Century"/>
            </a:endParaRPr>
          </a:p>
        </p:txBody>
      </p:sp>
      <p:pic>
        <p:nvPicPr>
          <p:cNvPr id="388" name="Google Shape;388;p51"/>
          <p:cNvPicPr preferRelativeResize="0"/>
          <p:nvPr/>
        </p:nvPicPr>
        <p:blipFill>
          <a:blip r:embed="rId3">
            <a:alphaModFix/>
          </a:blip>
          <a:stretch>
            <a:fillRect/>
          </a:stretch>
        </p:blipFill>
        <p:spPr>
          <a:xfrm>
            <a:off x="1200050" y="1731825"/>
            <a:ext cx="9791851" cy="47526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2" name="Shape 392"/>
        <p:cNvGrpSpPr/>
        <p:nvPr/>
      </p:nvGrpSpPr>
      <p:grpSpPr>
        <a:xfrm>
          <a:off x="0" y="0"/>
          <a:ext cx="0" cy="0"/>
          <a:chOff x="0" y="0"/>
          <a:chExt cx="0" cy="0"/>
        </a:xfrm>
      </p:grpSpPr>
      <p:sp>
        <p:nvSpPr>
          <p:cNvPr id="393" name="Google Shape;393;p52"/>
          <p:cNvSpPr txBox="1"/>
          <p:nvPr>
            <p:ph type="title"/>
          </p:nvPr>
        </p:nvSpPr>
        <p:spPr>
          <a:xfrm>
            <a:off x="913775" y="618520"/>
            <a:ext cx="10364400" cy="5991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s-ES"/>
              <a:t>Asignatura 2</a:t>
            </a:r>
            <a:endParaRPr/>
          </a:p>
        </p:txBody>
      </p:sp>
      <p:pic>
        <p:nvPicPr>
          <p:cNvPr id="394" name="Google Shape;394;p52"/>
          <p:cNvPicPr preferRelativeResize="0"/>
          <p:nvPr/>
        </p:nvPicPr>
        <p:blipFill>
          <a:blip r:embed="rId3">
            <a:alphaModFix/>
          </a:blip>
          <a:stretch>
            <a:fillRect/>
          </a:stretch>
        </p:blipFill>
        <p:spPr>
          <a:xfrm>
            <a:off x="0" y="1217625"/>
            <a:ext cx="12114527" cy="536275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8" name="Shape 398"/>
        <p:cNvGrpSpPr/>
        <p:nvPr/>
      </p:nvGrpSpPr>
      <p:grpSpPr>
        <a:xfrm>
          <a:off x="0" y="0"/>
          <a:ext cx="0" cy="0"/>
          <a:chOff x="0" y="0"/>
          <a:chExt cx="0" cy="0"/>
        </a:xfrm>
      </p:grpSpPr>
      <p:sp>
        <p:nvSpPr>
          <p:cNvPr id="399" name="Google Shape;399;p53"/>
          <p:cNvSpPr txBox="1"/>
          <p:nvPr>
            <p:ph type="title"/>
          </p:nvPr>
        </p:nvSpPr>
        <p:spPr>
          <a:xfrm>
            <a:off x="913775" y="618520"/>
            <a:ext cx="10364400" cy="5454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s-ES"/>
              <a:t>Rúbrica para la evaluación de un Video</a:t>
            </a:r>
            <a:endParaRPr/>
          </a:p>
        </p:txBody>
      </p:sp>
      <p:pic>
        <p:nvPicPr>
          <p:cNvPr id="400" name="Google Shape;400;p53"/>
          <p:cNvPicPr preferRelativeResize="0"/>
          <p:nvPr/>
        </p:nvPicPr>
        <p:blipFill>
          <a:blip r:embed="rId3">
            <a:alphaModFix/>
          </a:blip>
          <a:stretch>
            <a:fillRect/>
          </a:stretch>
        </p:blipFill>
        <p:spPr>
          <a:xfrm>
            <a:off x="546325" y="1083550"/>
            <a:ext cx="11110474" cy="53892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04" name="Shape 404"/>
        <p:cNvGrpSpPr/>
        <p:nvPr/>
      </p:nvGrpSpPr>
      <p:grpSpPr>
        <a:xfrm>
          <a:off x="0" y="0"/>
          <a:ext cx="0" cy="0"/>
          <a:chOff x="0" y="0"/>
          <a:chExt cx="0" cy="0"/>
        </a:xfrm>
      </p:grpSpPr>
      <p:sp>
        <p:nvSpPr>
          <p:cNvPr id="405" name="Google Shape;405;p54"/>
          <p:cNvSpPr txBox="1"/>
          <p:nvPr>
            <p:ph type="title"/>
          </p:nvPr>
        </p:nvSpPr>
        <p:spPr>
          <a:xfrm>
            <a:off x="913800" y="250669"/>
            <a:ext cx="10364400" cy="4020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s-ES">
                <a:solidFill>
                  <a:schemeClr val="dk2"/>
                </a:solidFill>
              </a:rPr>
              <a:t>Rúbrica para la elaboración de cuadros artísticos</a:t>
            </a:r>
            <a:r>
              <a:rPr lang="es-ES"/>
              <a:t> </a:t>
            </a:r>
            <a:endParaRPr/>
          </a:p>
        </p:txBody>
      </p:sp>
      <p:graphicFrame>
        <p:nvGraphicFramePr>
          <p:cNvPr id="406" name="Google Shape;406;p54"/>
          <p:cNvGraphicFramePr/>
          <p:nvPr/>
        </p:nvGraphicFramePr>
        <p:xfrm>
          <a:off x="152763" y="872875"/>
          <a:ext cx="3000000" cy="3000000"/>
        </p:xfrm>
        <a:graphic>
          <a:graphicData uri="http://schemas.openxmlformats.org/drawingml/2006/table">
            <a:tbl>
              <a:tblPr>
                <a:noFill/>
                <a:tableStyleId>{0943C526-7F3E-4A12-86E9-86EC3F5792A0}</a:tableStyleId>
              </a:tblPr>
              <a:tblGrid>
                <a:gridCol w="1938325"/>
                <a:gridCol w="2206825"/>
                <a:gridCol w="2828525"/>
                <a:gridCol w="2590675"/>
                <a:gridCol w="2474875"/>
              </a:tblGrid>
              <a:tr h="815575">
                <a:tc>
                  <a:txBody>
                    <a:bodyPr/>
                    <a:lstStyle/>
                    <a:p>
                      <a:pPr indent="0" lvl="0" marL="0" rtl="0" algn="just">
                        <a:lnSpc>
                          <a:spcPct val="150000"/>
                        </a:lnSpc>
                        <a:spcBef>
                          <a:spcPts val="1200"/>
                        </a:spcBef>
                        <a:spcAft>
                          <a:spcPts val="1200"/>
                        </a:spcAft>
                        <a:buNone/>
                      </a:pPr>
                      <a:r>
                        <a:rPr lang="es-ES"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T="91425" marB="91425" marR="68575" marL="68575">
                    <a:lnR cap="flat" cmpd="sng" w="12650">
                      <a:solidFill>
                        <a:srgbClr val="000000"/>
                      </a:solidFill>
                      <a:prstDash val="solid"/>
                      <a:round/>
                      <a:headEnd len="sm" w="sm" type="none"/>
                      <a:tailEnd len="sm" w="sm" type="none"/>
                    </a:lnR>
                    <a:lnB cap="flat" cmpd="sng" w="12650">
                      <a:solidFill>
                        <a:srgbClr val="000000"/>
                      </a:solidFill>
                      <a:prstDash val="solid"/>
                      <a:round/>
                      <a:headEnd len="sm" w="sm" type="none"/>
                      <a:tailEnd len="sm" w="sm" type="none"/>
                    </a:lnB>
                  </a:tcPr>
                </a:tc>
                <a:tc>
                  <a:txBody>
                    <a:bodyPr/>
                    <a:lstStyle/>
                    <a:p>
                      <a:pPr indent="0" lvl="0" marL="0" rtl="0" algn="ctr">
                        <a:lnSpc>
                          <a:spcPct val="150000"/>
                        </a:lnSpc>
                        <a:spcBef>
                          <a:spcPts val="1200"/>
                        </a:spcBef>
                        <a:spcAft>
                          <a:spcPts val="1200"/>
                        </a:spcAft>
                        <a:buNone/>
                      </a:pPr>
                      <a:r>
                        <a:rPr lang="es-ES" sz="1200"/>
                        <a:t>Excelente</a:t>
                      </a:r>
                      <a:endParaRPr sz="1200"/>
                    </a:p>
                  </a:txBody>
                  <a:tcPr marT="91425" marB="91425" marR="68575" marL="68575">
                    <a:lnL cap="flat" cmpd="sng" w="126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6E3BC"/>
                    </a:solidFill>
                  </a:tcPr>
                </a:tc>
                <a:tc>
                  <a:txBody>
                    <a:bodyPr/>
                    <a:lstStyle/>
                    <a:p>
                      <a:pPr indent="0" lvl="0" marL="0" rtl="0" algn="ctr">
                        <a:lnSpc>
                          <a:spcPct val="150000"/>
                        </a:lnSpc>
                        <a:spcBef>
                          <a:spcPts val="1200"/>
                        </a:spcBef>
                        <a:spcAft>
                          <a:spcPts val="1200"/>
                        </a:spcAft>
                        <a:buNone/>
                      </a:pPr>
                      <a:r>
                        <a:rPr lang="es-ES" sz="1200"/>
                        <a:t>Bueno</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6E3BC"/>
                    </a:solidFill>
                  </a:tcPr>
                </a:tc>
                <a:tc>
                  <a:txBody>
                    <a:bodyPr/>
                    <a:lstStyle/>
                    <a:p>
                      <a:pPr indent="0" lvl="0" marL="0" rtl="0" algn="ctr">
                        <a:lnSpc>
                          <a:spcPct val="150000"/>
                        </a:lnSpc>
                        <a:spcBef>
                          <a:spcPts val="1200"/>
                        </a:spcBef>
                        <a:spcAft>
                          <a:spcPts val="1200"/>
                        </a:spcAft>
                        <a:buNone/>
                      </a:pPr>
                      <a:r>
                        <a:rPr lang="es-ES" sz="1200"/>
                        <a:t>Regular</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6E3BC"/>
                    </a:solidFill>
                  </a:tcPr>
                </a:tc>
                <a:tc>
                  <a:txBody>
                    <a:bodyPr/>
                    <a:lstStyle/>
                    <a:p>
                      <a:pPr indent="0" lvl="0" marL="0" rtl="0" algn="ctr">
                        <a:lnSpc>
                          <a:spcPct val="150000"/>
                        </a:lnSpc>
                        <a:spcBef>
                          <a:spcPts val="1200"/>
                        </a:spcBef>
                        <a:spcAft>
                          <a:spcPts val="1200"/>
                        </a:spcAft>
                        <a:buNone/>
                      </a:pPr>
                      <a:r>
                        <a:rPr lang="es-ES" sz="1200"/>
                        <a:t>Insuficiente</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6E3BC"/>
                    </a:solidFill>
                  </a:tcPr>
                </a:tc>
              </a:tr>
              <a:tr h="1039950">
                <a:tc>
                  <a:txBody>
                    <a:bodyPr/>
                    <a:lstStyle/>
                    <a:p>
                      <a:pPr indent="0" lvl="0" marL="0" rtl="0" algn="l">
                        <a:lnSpc>
                          <a:spcPct val="100000"/>
                        </a:lnSpc>
                        <a:spcBef>
                          <a:spcPts val="1200"/>
                        </a:spcBef>
                        <a:spcAft>
                          <a:spcPts val="0"/>
                        </a:spcAft>
                        <a:buNone/>
                      </a:pPr>
                      <a:r>
                        <a:rPr lang="es-ES" sz="1200"/>
                        <a:t>Presentación</a:t>
                      </a:r>
                      <a:endParaRPr sz="1200"/>
                    </a:p>
                    <a:p>
                      <a:pPr indent="0" lvl="0" marL="0" rtl="0" algn="l">
                        <a:lnSpc>
                          <a:spcPct val="100000"/>
                        </a:lnSpc>
                        <a:spcBef>
                          <a:spcPts val="1200"/>
                        </a:spcBef>
                        <a:spcAft>
                          <a:spcPts val="1200"/>
                        </a:spcAft>
                        <a:buNone/>
                      </a:pPr>
                      <a:r>
                        <a:rPr lang="es-ES" sz="1200"/>
                        <a:t>(Procedimental y conceptual)</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6D9F1"/>
                    </a:solidFill>
                  </a:tcPr>
                </a:tc>
                <a:tc>
                  <a:txBody>
                    <a:bodyPr/>
                    <a:lstStyle/>
                    <a:p>
                      <a:pPr indent="0" lvl="0" marL="0" rtl="0" algn="just">
                        <a:lnSpc>
                          <a:spcPct val="100000"/>
                        </a:lnSpc>
                        <a:spcBef>
                          <a:spcPts val="1200"/>
                        </a:spcBef>
                        <a:spcAft>
                          <a:spcPts val="1200"/>
                        </a:spcAft>
                        <a:buNone/>
                      </a:pPr>
                      <a:r>
                        <a:rPr lang="es-ES" sz="1200"/>
                        <a:t>Muestra los elementos de la pintura original así como una transformación con puntos de la actualidad (2pts.)</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c>
                  <a:txBody>
                    <a:bodyPr/>
                    <a:lstStyle/>
                    <a:p>
                      <a:pPr indent="0" lvl="0" marL="0" rtl="0" algn="just">
                        <a:lnSpc>
                          <a:spcPct val="100000"/>
                        </a:lnSpc>
                        <a:spcBef>
                          <a:spcPts val="1200"/>
                        </a:spcBef>
                        <a:spcAft>
                          <a:spcPts val="1200"/>
                        </a:spcAft>
                        <a:buNone/>
                      </a:pPr>
                      <a:r>
                        <a:rPr lang="es-ES" sz="1200"/>
                        <a:t> Muestra algunos elementos de la pintura original así como una transformación con puntos de la actualidad (1.6 Pts.)</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c>
                  <a:txBody>
                    <a:bodyPr/>
                    <a:lstStyle/>
                    <a:p>
                      <a:pPr indent="0" lvl="0" marL="0" rtl="0" algn="just">
                        <a:lnSpc>
                          <a:spcPct val="100000"/>
                        </a:lnSpc>
                        <a:spcBef>
                          <a:spcPts val="1200"/>
                        </a:spcBef>
                        <a:spcAft>
                          <a:spcPts val="1200"/>
                        </a:spcAft>
                        <a:buNone/>
                      </a:pPr>
                      <a:r>
                        <a:rPr lang="es-ES" sz="1200"/>
                        <a:t>El cuadro apenas se pueden ver los elementos de la pintura original y no incluye una transformación con puntos de la actualidad (1.2 Pts.)</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c>
                  <a:txBody>
                    <a:bodyPr/>
                    <a:lstStyle/>
                    <a:p>
                      <a:pPr indent="0" lvl="0" marL="0" rtl="0" algn="just">
                        <a:lnSpc>
                          <a:spcPct val="100000"/>
                        </a:lnSpc>
                        <a:spcBef>
                          <a:spcPts val="1200"/>
                        </a:spcBef>
                        <a:spcAft>
                          <a:spcPts val="1200"/>
                        </a:spcAft>
                        <a:buNone/>
                      </a:pPr>
                      <a:r>
                        <a:rPr lang="es-ES" sz="1200"/>
                        <a:t>El cuadro no contiene elementos de la pintura original y no incluye una transformación con puntos de la actualidad (1pt.-0)</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r>
              <a:tr h="1042850">
                <a:tc>
                  <a:txBody>
                    <a:bodyPr/>
                    <a:lstStyle/>
                    <a:p>
                      <a:pPr indent="0" lvl="0" marL="0" rtl="0" algn="l">
                        <a:lnSpc>
                          <a:spcPct val="100000"/>
                        </a:lnSpc>
                        <a:spcBef>
                          <a:spcPts val="1200"/>
                        </a:spcBef>
                        <a:spcAft>
                          <a:spcPts val="0"/>
                        </a:spcAft>
                        <a:buNone/>
                      </a:pPr>
                      <a:r>
                        <a:rPr lang="es-ES" sz="1200"/>
                        <a:t>Descripción</a:t>
                      </a:r>
                      <a:endParaRPr sz="1200"/>
                    </a:p>
                    <a:p>
                      <a:pPr indent="0" lvl="0" marL="0" rtl="0" algn="l">
                        <a:lnSpc>
                          <a:spcPct val="100000"/>
                        </a:lnSpc>
                        <a:spcBef>
                          <a:spcPts val="1200"/>
                        </a:spcBef>
                        <a:spcAft>
                          <a:spcPts val="1200"/>
                        </a:spcAft>
                        <a:buNone/>
                      </a:pPr>
                      <a:r>
                        <a:rPr lang="es-ES" sz="1200"/>
                        <a:t>(Conceptual)</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6D9F1"/>
                    </a:solidFill>
                  </a:tcPr>
                </a:tc>
                <a:tc>
                  <a:txBody>
                    <a:bodyPr/>
                    <a:lstStyle/>
                    <a:p>
                      <a:pPr indent="0" lvl="0" marL="0" rtl="0" algn="just">
                        <a:lnSpc>
                          <a:spcPct val="100000"/>
                        </a:lnSpc>
                        <a:spcBef>
                          <a:spcPts val="1200"/>
                        </a:spcBef>
                        <a:spcAft>
                          <a:spcPts val="1200"/>
                        </a:spcAft>
                        <a:buNone/>
                      </a:pPr>
                      <a:r>
                        <a:rPr lang="es-ES" sz="1200"/>
                        <a:t>La descripción del cuadro permite observar la integración de ambos contextos  (2 pts)</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c>
                  <a:txBody>
                    <a:bodyPr/>
                    <a:lstStyle/>
                    <a:p>
                      <a:pPr indent="0" lvl="0" marL="0" rtl="0" algn="just">
                        <a:lnSpc>
                          <a:spcPct val="100000"/>
                        </a:lnSpc>
                        <a:spcBef>
                          <a:spcPts val="1200"/>
                        </a:spcBef>
                        <a:spcAft>
                          <a:spcPts val="1200"/>
                        </a:spcAft>
                        <a:buNone/>
                      </a:pPr>
                      <a:r>
                        <a:rPr lang="es-ES" sz="1200"/>
                        <a:t>La descripción del cuadro permite observar de manera parcial la integración de ambos contextos (1.6 Pts.)</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c>
                  <a:txBody>
                    <a:bodyPr/>
                    <a:lstStyle/>
                    <a:p>
                      <a:pPr indent="0" lvl="0" marL="0" rtl="0" algn="just">
                        <a:lnSpc>
                          <a:spcPct val="100000"/>
                        </a:lnSpc>
                        <a:spcBef>
                          <a:spcPts val="1200"/>
                        </a:spcBef>
                        <a:spcAft>
                          <a:spcPts val="1200"/>
                        </a:spcAft>
                        <a:buNone/>
                      </a:pPr>
                      <a:r>
                        <a:rPr lang="es-ES" sz="1200"/>
                        <a:t>La descripción del cuadro permite observar de manera poco clara la integración de ambos contextos (1.2 pts)</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c>
                  <a:txBody>
                    <a:bodyPr/>
                    <a:lstStyle/>
                    <a:p>
                      <a:pPr indent="0" lvl="0" marL="0" rtl="0" algn="just">
                        <a:lnSpc>
                          <a:spcPct val="100000"/>
                        </a:lnSpc>
                        <a:spcBef>
                          <a:spcPts val="1200"/>
                        </a:spcBef>
                        <a:spcAft>
                          <a:spcPts val="1200"/>
                        </a:spcAft>
                        <a:buNone/>
                      </a:pPr>
                      <a:r>
                        <a:rPr lang="es-ES" sz="1200"/>
                        <a:t>Nula presencia de la integración de ambos contextos. (1 pt-0.)</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r>
              <a:tr h="867550">
                <a:tc>
                  <a:txBody>
                    <a:bodyPr/>
                    <a:lstStyle/>
                    <a:p>
                      <a:pPr indent="0" lvl="0" marL="0" rtl="0" algn="l">
                        <a:lnSpc>
                          <a:spcPct val="100000"/>
                        </a:lnSpc>
                        <a:spcBef>
                          <a:spcPts val="1200"/>
                        </a:spcBef>
                        <a:spcAft>
                          <a:spcPts val="0"/>
                        </a:spcAft>
                        <a:buNone/>
                      </a:pPr>
                      <a:r>
                        <a:rPr lang="es-ES" sz="1200"/>
                        <a:t>Bibliografía</a:t>
                      </a:r>
                      <a:endParaRPr sz="1200"/>
                    </a:p>
                    <a:p>
                      <a:pPr indent="0" lvl="0" marL="0" rtl="0" algn="l">
                        <a:lnSpc>
                          <a:spcPct val="100000"/>
                        </a:lnSpc>
                        <a:spcBef>
                          <a:spcPts val="1200"/>
                        </a:spcBef>
                        <a:spcAft>
                          <a:spcPts val="1200"/>
                        </a:spcAft>
                        <a:buNone/>
                      </a:pPr>
                      <a:r>
                        <a:rPr lang="es-ES" sz="1200"/>
                        <a:t>(Procedimental)</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6D9F1"/>
                    </a:solidFill>
                  </a:tcPr>
                </a:tc>
                <a:tc>
                  <a:txBody>
                    <a:bodyPr/>
                    <a:lstStyle/>
                    <a:p>
                      <a:pPr indent="0" lvl="0" marL="0" rtl="0" algn="just">
                        <a:lnSpc>
                          <a:spcPct val="100000"/>
                        </a:lnSpc>
                        <a:spcBef>
                          <a:spcPts val="1200"/>
                        </a:spcBef>
                        <a:spcAft>
                          <a:spcPts val="0"/>
                        </a:spcAft>
                        <a:buNone/>
                      </a:pPr>
                      <a:r>
                        <a:rPr lang="es-ES" sz="1200"/>
                        <a:t>Se define la bibliografía.</a:t>
                      </a:r>
                      <a:endParaRPr sz="1200"/>
                    </a:p>
                    <a:p>
                      <a:pPr indent="0" lvl="0" marL="0" rtl="0" algn="just">
                        <a:lnSpc>
                          <a:spcPct val="100000"/>
                        </a:lnSpc>
                        <a:spcBef>
                          <a:spcPts val="1200"/>
                        </a:spcBef>
                        <a:spcAft>
                          <a:spcPts val="1200"/>
                        </a:spcAft>
                        <a:buNone/>
                      </a:pPr>
                      <a:r>
                        <a:rPr lang="es-ES" sz="1200"/>
                        <a:t>(2pts.)</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c>
                  <a:txBody>
                    <a:bodyPr/>
                    <a:lstStyle/>
                    <a:p>
                      <a:pPr indent="0" lvl="0" marL="0" rtl="0" algn="just">
                        <a:lnSpc>
                          <a:spcPct val="100000"/>
                        </a:lnSpc>
                        <a:spcBef>
                          <a:spcPts val="1200"/>
                        </a:spcBef>
                        <a:spcAft>
                          <a:spcPts val="1200"/>
                        </a:spcAft>
                        <a:buNone/>
                      </a:pPr>
                      <a:r>
                        <a:rPr lang="es-ES" sz="1200"/>
                        <a:t>Se define la bibliografía con algunos errores. . (1.6 Pts.)</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c>
                  <a:txBody>
                    <a:bodyPr/>
                    <a:lstStyle/>
                    <a:p>
                      <a:pPr indent="0" lvl="0" marL="0" rtl="0" algn="just">
                        <a:lnSpc>
                          <a:spcPct val="100000"/>
                        </a:lnSpc>
                        <a:spcBef>
                          <a:spcPts val="1200"/>
                        </a:spcBef>
                        <a:spcAft>
                          <a:spcPts val="1200"/>
                        </a:spcAft>
                        <a:buNone/>
                      </a:pPr>
                      <a:r>
                        <a:rPr lang="es-ES" sz="1200"/>
                        <a:t>Se define la bibliografía con ausencia y faltas de datos. (1.2 Pts.)</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c>
                  <a:txBody>
                    <a:bodyPr/>
                    <a:lstStyle/>
                    <a:p>
                      <a:pPr indent="0" lvl="0" marL="0" rtl="0" algn="just">
                        <a:lnSpc>
                          <a:spcPct val="100000"/>
                        </a:lnSpc>
                        <a:spcBef>
                          <a:spcPts val="1200"/>
                        </a:spcBef>
                        <a:spcAft>
                          <a:spcPts val="1200"/>
                        </a:spcAft>
                        <a:buNone/>
                      </a:pPr>
                      <a:r>
                        <a:rPr lang="es-ES" sz="1200"/>
                        <a:t>Nula bibliografía (1pt.-0)</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r>
              <a:tr h="834325">
                <a:tc>
                  <a:txBody>
                    <a:bodyPr/>
                    <a:lstStyle/>
                    <a:p>
                      <a:pPr indent="0" lvl="0" marL="0" rtl="0" algn="l">
                        <a:lnSpc>
                          <a:spcPct val="100000"/>
                        </a:lnSpc>
                        <a:spcBef>
                          <a:spcPts val="1200"/>
                        </a:spcBef>
                        <a:spcAft>
                          <a:spcPts val="0"/>
                        </a:spcAft>
                        <a:buNone/>
                      </a:pPr>
                      <a:r>
                        <a:rPr lang="es-ES" sz="1200"/>
                        <a:t>Entrega Oportuna</a:t>
                      </a:r>
                      <a:endParaRPr sz="1200"/>
                    </a:p>
                    <a:p>
                      <a:pPr indent="0" lvl="0" marL="0" rtl="0" algn="l">
                        <a:lnSpc>
                          <a:spcPct val="100000"/>
                        </a:lnSpc>
                        <a:spcBef>
                          <a:spcPts val="1200"/>
                        </a:spcBef>
                        <a:spcAft>
                          <a:spcPts val="1200"/>
                        </a:spcAft>
                        <a:buNone/>
                      </a:pPr>
                      <a:r>
                        <a:rPr lang="es-ES" sz="1200"/>
                        <a:t>(Acititudinal – Valoral)</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6D9F1"/>
                    </a:solidFill>
                  </a:tcPr>
                </a:tc>
                <a:tc>
                  <a:txBody>
                    <a:bodyPr/>
                    <a:lstStyle/>
                    <a:p>
                      <a:pPr indent="0" lvl="0" marL="0" rtl="0" algn="just">
                        <a:lnSpc>
                          <a:spcPct val="100000"/>
                        </a:lnSpc>
                        <a:spcBef>
                          <a:spcPts val="1200"/>
                        </a:spcBef>
                        <a:spcAft>
                          <a:spcPts val="0"/>
                        </a:spcAft>
                        <a:buNone/>
                      </a:pPr>
                      <a:r>
                        <a:rPr lang="es-ES" sz="1200"/>
                        <a:t>Se entrega el día solicitado </a:t>
                      </a:r>
                      <a:endParaRPr sz="1200"/>
                    </a:p>
                    <a:p>
                      <a:pPr indent="0" lvl="0" marL="0" rtl="0" algn="just">
                        <a:lnSpc>
                          <a:spcPct val="100000"/>
                        </a:lnSpc>
                        <a:spcBef>
                          <a:spcPts val="1200"/>
                        </a:spcBef>
                        <a:spcAft>
                          <a:spcPts val="1200"/>
                        </a:spcAft>
                        <a:buNone/>
                      </a:pPr>
                      <a:r>
                        <a:rPr lang="es-ES" sz="1200"/>
                        <a:t>(1 pto)</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c>
                  <a:txBody>
                    <a:bodyPr/>
                    <a:lstStyle/>
                    <a:p>
                      <a:pPr indent="0" lvl="0" marL="0" rtl="0" algn="just">
                        <a:lnSpc>
                          <a:spcPct val="100000"/>
                        </a:lnSpc>
                        <a:spcBef>
                          <a:spcPts val="1200"/>
                        </a:spcBef>
                        <a:spcAft>
                          <a:spcPts val="1200"/>
                        </a:spcAft>
                        <a:buNone/>
                      </a:pPr>
                      <a:r>
                        <a:rPr lang="es-ES" sz="1200"/>
                        <a:t>Se entrega un día después de lo solicitado (0.8 pts)</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c>
                  <a:txBody>
                    <a:bodyPr/>
                    <a:lstStyle/>
                    <a:p>
                      <a:pPr indent="0" lvl="0" marL="0" rtl="0" algn="just">
                        <a:lnSpc>
                          <a:spcPct val="100000"/>
                        </a:lnSpc>
                        <a:spcBef>
                          <a:spcPts val="1200"/>
                        </a:spcBef>
                        <a:spcAft>
                          <a:spcPts val="1200"/>
                        </a:spcAft>
                        <a:buNone/>
                      </a:pPr>
                      <a:r>
                        <a:rPr lang="es-ES" sz="1200"/>
                        <a:t>Se entrega dos días después de lo solicitado (0.6 pts)</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c>
                  <a:txBody>
                    <a:bodyPr/>
                    <a:lstStyle/>
                    <a:p>
                      <a:pPr indent="0" lvl="0" marL="0" rtl="0" algn="just">
                        <a:lnSpc>
                          <a:spcPct val="100000"/>
                        </a:lnSpc>
                        <a:spcBef>
                          <a:spcPts val="1200"/>
                        </a:spcBef>
                        <a:spcAft>
                          <a:spcPts val="1200"/>
                        </a:spcAft>
                        <a:buNone/>
                      </a:pPr>
                      <a:r>
                        <a:rPr lang="es-ES" sz="1200"/>
                        <a:t>No se entrega (0 pts)</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r>
              <a:tr h="713875">
                <a:tc>
                  <a:txBody>
                    <a:bodyPr/>
                    <a:lstStyle/>
                    <a:p>
                      <a:pPr indent="0" lvl="0" marL="0" rtl="0" algn="l">
                        <a:lnSpc>
                          <a:spcPct val="100000"/>
                        </a:lnSpc>
                        <a:spcBef>
                          <a:spcPts val="1200"/>
                        </a:spcBef>
                        <a:spcAft>
                          <a:spcPts val="1200"/>
                        </a:spcAft>
                        <a:buNone/>
                      </a:pPr>
                      <a:r>
                        <a:rPr lang="es-ES" sz="1200"/>
                        <a:t>Sumatoria.</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6D9F1"/>
                    </a:solidFill>
                  </a:tcPr>
                </a:tc>
                <a:tc>
                  <a:txBody>
                    <a:bodyPr/>
                    <a:lstStyle/>
                    <a:p>
                      <a:pPr indent="0" lvl="0" marL="0" rtl="0" algn="ctr">
                        <a:lnSpc>
                          <a:spcPct val="100000"/>
                        </a:lnSpc>
                        <a:spcBef>
                          <a:spcPts val="1200"/>
                        </a:spcBef>
                        <a:spcAft>
                          <a:spcPts val="1200"/>
                        </a:spcAft>
                        <a:buNone/>
                      </a:pPr>
                      <a:r>
                        <a:rPr lang="es-ES" sz="1200"/>
                        <a:t>10 pts.</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c>
                  <a:txBody>
                    <a:bodyPr/>
                    <a:lstStyle/>
                    <a:p>
                      <a:pPr indent="0" lvl="0" marL="0" rtl="0" algn="ctr">
                        <a:lnSpc>
                          <a:spcPct val="100000"/>
                        </a:lnSpc>
                        <a:spcBef>
                          <a:spcPts val="1200"/>
                        </a:spcBef>
                        <a:spcAft>
                          <a:spcPts val="1200"/>
                        </a:spcAft>
                        <a:buNone/>
                      </a:pPr>
                      <a:r>
                        <a:rPr lang="es-ES" sz="1200"/>
                        <a:t>8 Pts.</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c>
                  <a:txBody>
                    <a:bodyPr/>
                    <a:lstStyle/>
                    <a:p>
                      <a:pPr indent="0" lvl="0" marL="0" rtl="0" algn="ctr">
                        <a:lnSpc>
                          <a:spcPct val="100000"/>
                        </a:lnSpc>
                        <a:spcBef>
                          <a:spcPts val="1200"/>
                        </a:spcBef>
                        <a:spcAft>
                          <a:spcPts val="1200"/>
                        </a:spcAft>
                        <a:buNone/>
                      </a:pPr>
                      <a:r>
                        <a:rPr lang="es-ES" sz="1200"/>
                        <a:t>7.2 Pts.</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c>
                  <a:txBody>
                    <a:bodyPr/>
                    <a:lstStyle/>
                    <a:p>
                      <a:pPr indent="0" lvl="0" marL="0" rtl="0" algn="just">
                        <a:lnSpc>
                          <a:spcPct val="100000"/>
                        </a:lnSpc>
                        <a:spcBef>
                          <a:spcPts val="1200"/>
                        </a:spcBef>
                        <a:spcAft>
                          <a:spcPts val="1200"/>
                        </a:spcAft>
                        <a:buNone/>
                      </a:pPr>
                      <a:r>
                        <a:rPr lang="es-ES" sz="1200"/>
                        <a:t>5 pts.- 0 pts.</a:t>
                      </a:r>
                      <a:endParaRPr sz="1200"/>
                    </a:p>
                  </a:txBody>
                  <a:tcPr marT="91425" marB="91425"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DDD9C3"/>
                    </a:solidFill>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10" name="Shape 410"/>
        <p:cNvGrpSpPr/>
        <p:nvPr/>
      </p:nvGrpSpPr>
      <p:grpSpPr>
        <a:xfrm>
          <a:off x="0" y="0"/>
          <a:ext cx="0" cy="0"/>
          <a:chOff x="0" y="0"/>
          <a:chExt cx="0" cy="0"/>
        </a:xfrm>
      </p:grpSpPr>
      <p:sp>
        <p:nvSpPr>
          <p:cNvPr id="411" name="Google Shape;411;p55"/>
          <p:cNvSpPr txBox="1"/>
          <p:nvPr>
            <p:ph type="title"/>
          </p:nvPr>
        </p:nvSpPr>
        <p:spPr>
          <a:xfrm>
            <a:off x="1128650" y="2444923"/>
            <a:ext cx="10364400" cy="1190100"/>
          </a:xfrm>
          <a:prstGeom prst="rect">
            <a:avLst/>
          </a:prstGeom>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spcBef>
                <a:spcPts val="0"/>
              </a:spcBef>
              <a:spcAft>
                <a:spcPts val="0"/>
              </a:spcAft>
              <a:buNone/>
            </a:pPr>
            <a:r>
              <a:rPr lang="es-ES">
                <a:solidFill>
                  <a:schemeClr val="dk1"/>
                </a:solidFill>
              </a:rPr>
              <a:t>Anexos </a:t>
            </a:r>
            <a:endParaRPr>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15" name="Shape 415"/>
        <p:cNvGrpSpPr/>
        <p:nvPr/>
      </p:nvGrpSpPr>
      <p:grpSpPr>
        <a:xfrm>
          <a:off x="0" y="0"/>
          <a:ext cx="0" cy="0"/>
          <a:chOff x="0" y="0"/>
          <a:chExt cx="0" cy="0"/>
        </a:xfrm>
      </p:grpSpPr>
      <p:sp>
        <p:nvSpPr>
          <p:cNvPr id="416" name="Google Shape;416;p56"/>
          <p:cNvSpPr txBox="1"/>
          <p:nvPr>
            <p:ph type="title"/>
          </p:nvPr>
        </p:nvSpPr>
        <p:spPr>
          <a:xfrm>
            <a:off x="990000" y="403644"/>
            <a:ext cx="10364400" cy="455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s-ES">
                <a:solidFill>
                  <a:schemeClr val="dk2"/>
                </a:solidFill>
              </a:rPr>
              <a:t>Feria de Ciencias</a:t>
            </a:r>
            <a:r>
              <a:rPr lang="es-ES"/>
              <a:t> </a:t>
            </a:r>
            <a:endParaRPr/>
          </a:p>
        </p:txBody>
      </p:sp>
      <p:pic>
        <p:nvPicPr>
          <p:cNvPr id="417" name="Google Shape;417;p56"/>
          <p:cNvPicPr preferRelativeResize="0"/>
          <p:nvPr/>
        </p:nvPicPr>
        <p:blipFill>
          <a:blip r:embed="rId3">
            <a:alphaModFix/>
          </a:blip>
          <a:stretch>
            <a:fillRect/>
          </a:stretch>
        </p:blipFill>
        <p:spPr>
          <a:xfrm>
            <a:off x="1804750" y="1304194"/>
            <a:ext cx="3571875" cy="4762500"/>
          </a:xfrm>
          <a:prstGeom prst="rect">
            <a:avLst/>
          </a:prstGeom>
          <a:noFill/>
          <a:ln>
            <a:noFill/>
          </a:ln>
        </p:spPr>
      </p:pic>
      <p:pic>
        <p:nvPicPr>
          <p:cNvPr id="418" name="Google Shape;418;p56"/>
          <p:cNvPicPr preferRelativeResize="0"/>
          <p:nvPr/>
        </p:nvPicPr>
        <p:blipFill>
          <a:blip r:embed="rId4">
            <a:alphaModFix/>
          </a:blip>
          <a:stretch>
            <a:fillRect/>
          </a:stretch>
        </p:blipFill>
        <p:spPr>
          <a:xfrm>
            <a:off x="6304288" y="1304200"/>
            <a:ext cx="3874635" cy="4835625"/>
          </a:xfrm>
          <a:prstGeom prst="rect">
            <a:avLst/>
          </a:prstGeom>
          <a:noFill/>
          <a:ln>
            <a:noFill/>
          </a:ln>
        </p:spPr>
      </p:pic>
      <p:sp>
        <p:nvSpPr>
          <p:cNvPr id="419" name="Google Shape;419;p56"/>
          <p:cNvSpPr txBox="1"/>
          <p:nvPr/>
        </p:nvSpPr>
        <p:spPr>
          <a:xfrm>
            <a:off x="1804750" y="748450"/>
            <a:ext cx="3874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ES" sz="2400">
                <a:latin typeface="Twentieth Century"/>
                <a:ea typeface="Twentieth Century"/>
                <a:cs typeface="Twentieth Century"/>
                <a:sym typeface="Twentieth Century"/>
              </a:rPr>
              <a:t>Máscaras:</a:t>
            </a:r>
            <a:endParaRPr sz="2400">
              <a:latin typeface="Twentieth Century"/>
              <a:ea typeface="Twentieth Century"/>
              <a:cs typeface="Twentieth Century"/>
              <a:sym typeface="Twentieth Century"/>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23" name="Shape 423"/>
        <p:cNvGrpSpPr/>
        <p:nvPr/>
      </p:nvGrpSpPr>
      <p:grpSpPr>
        <a:xfrm>
          <a:off x="0" y="0"/>
          <a:ext cx="0" cy="0"/>
          <a:chOff x="0" y="0"/>
          <a:chExt cx="0" cy="0"/>
        </a:xfrm>
      </p:grpSpPr>
      <p:pic>
        <p:nvPicPr>
          <p:cNvPr id="424" name="Google Shape;424;p57"/>
          <p:cNvPicPr preferRelativeResize="0"/>
          <p:nvPr/>
        </p:nvPicPr>
        <p:blipFill>
          <a:blip r:embed="rId3">
            <a:alphaModFix/>
          </a:blip>
          <a:stretch>
            <a:fillRect/>
          </a:stretch>
        </p:blipFill>
        <p:spPr>
          <a:xfrm>
            <a:off x="2180925" y="879725"/>
            <a:ext cx="2829125" cy="4562248"/>
          </a:xfrm>
          <a:prstGeom prst="rect">
            <a:avLst/>
          </a:prstGeom>
          <a:noFill/>
          <a:ln>
            <a:noFill/>
          </a:ln>
        </p:spPr>
      </p:pic>
      <p:pic>
        <p:nvPicPr>
          <p:cNvPr id="425" name="Google Shape;425;p57"/>
          <p:cNvPicPr preferRelativeResize="0"/>
          <p:nvPr/>
        </p:nvPicPr>
        <p:blipFill>
          <a:blip r:embed="rId4">
            <a:alphaModFix/>
          </a:blip>
          <a:stretch>
            <a:fillRect/>
          </a:stretch>
        </p:blipFill>
        <p:spPr>
          <a:xfrm>
            <a:off x="6506996" y="946050"/>
            <a:ext cx="3048337" cy="4308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descr="Imagen relacionada" id="192" name="Google Shape;192;p22"/>
          <p:cNvPicPr preferRelativeResize="0"/>
          <p:nvPr/>
        </p:nvPicPr>
        <p:blipFill rotWithShape="1">
          <a:blip r:embed="rId3">
            <a:alphaModFix/>
          </a:blip>
          <a:srcRect b="0" l="0" r="0" t="0"/>
          <a:stretch/>
        </p:blipFill>
        <p:spPr>
          <a:xfrm>
            <a:off x="11600004" y="9267"/>
            <a:ext cx="591996" cy="239105"/>
          </a:xfrm>
          <a:prstGeom prst="rect">
            <a:avLst/>
          </a:prstGeom>
          <a:noFill/>
          <a:ln>
            <a:noFill/>
          </a:ln>
        </p:spPr>
      </p:pic>
      <p:pic>
        <p:nvPicPr>
          <p:cNvPr id="193" name="Google Shape;193;p22"/>
          <p:cNvPicPr preferRelativeResize="0"/>
          <p:nvPr/>
        </p:nvPicPr>
        <p:blipFill>
          <a:blip r:embed="rId4">
            <a:alphaModFix/>
          </a:blip>
          <a:stretch>
            <a:fillRect/>
          </a:stretch>
        </p:blipFill>
        <p:spPr>
          <a:xfrm>
            <a:off x="-6" y="0"/>
            <a:ext cx="12192006" cy="6858000"/>
          </a:xfrm>
          <a:prstGeom prst="rect">
            <a:avLst/>
          </a:prstGeom>
          <a:noFill/>
          <a:ln>
            <a:noFill/>
          </a:ln>
        </p:spPr>
      </p:pic>
      <p:pic>
        <p:nvPicPr>
          <p:cNvPr id="194" name="Google Shape;194;p22"/>
          <p:cNvPicPr preferRelativeResize="0"/>
          <p:nvPr/>
        </p:nvPicPr>
        <p:blipFill>
          <a:blip r:embed="rId5">
            <a:alphaModFix/>
          </a:blip>
          <a:stretch>
            <a:fillRect/>
          </a:stretch>
        </p:blipFill>
        <p:spPr>
          <a:xfrm>
            <a:off x="9301875" y="5246450"/>
            <a:ext cx="2890125" cy="15041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29" name="Shape 429"/>
        <p:cNvGrpSpPr/>
        <p:nvPr/>
      </p:nvGrpSpPr>
      <p:grpSpPr>
        <a:xfrm>
          <a:off x="0" y="0"/>
          <a:ext cx="0" cy="0"/>
          <a:chOff x="0" y="0"/>
          <a:chExt cx="0" cy="0"/>
        </a:xfrm>
      </p:grpSpPr>
      <p:pic>
        <p:nvPicPr>
          <p:cNvPr id="430" name="Google Shape;430;p58" title="2021-01-12-211324166.mp4">
            <a:hlinkClick r:id="rId3"/>
          </p:cNvPr>
          <p:cNvPicPr preferRelativeResize="0"/>
          <p:nvPr/>
        </p:nvPicPr>
        <p:blipFill>
          <a:blip r:embed="rId4">
            <a:alphaModFix/>
          </a:blip>
          <a:stretch>
            <a:fillRect/>
          </a:stretch>
        </p:blipFill>
        <p:spPr>
          <a:xfrm>
            <a:off x="966725" y="203300"/>
            <a:ext cx="10519625" cy="6232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000"/>
                                        <p:tgtEl>
                                          <p:spTgt spid="4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34" name="Shape 434"/>
        <p:cNvGrpSpPr/>
        <p:nvPr/>
      </p:nvGrpSpPr>
      <p:grpSpPr>
        <a:xfrm>
          <a:off x="0" y="0"/>
          <a:ext cx="0" cy="0"/>
          <a:chOff x="0" y="0"/>
          <a:chExt cx="0" cy="0"/>
        </a:xfrm>
      </p:grpSpPr>
      <p:sp>
        <p:nvSpPr>
          <p:cNvPr id="435" name="Google Shape;435;p59"/>
          <p:cNvSpPr txBox="1"/>
          <p:nvPr/>
        </p:nvSpPr>
        <p:spPr>
          <a:xfrm>
            <a:off x="1511075" y="1142875"/>
            <a:ext cx="92247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ES" sz="1800"/>
              <a:t>Cuentos:</a:t>
            </a:r>
            <a:endParaRPr sz="1800"/>
          </a:p>
          <a:p>
            <a:pPr indent="0" lvl="0" marL="0" rtl="0" algn="l">
              <a:spcBef>
                <a:spcPts val="0"/>
              </a:spcBef>
              <a:spcAft>
                <a:spcPts val="0"/>
              </a:spcAft>
              <a:buNone/>
            </a:pPr>
            <a:r>
              <a:t/>
            </a:r>
            <a:endParaRPr sz="1500"/>
          </a:p>
          <a:p>
            <a:pPr indent="-317500" lvl="0" marL="457200" rtl="0" algn="l">
              <a:spcBef>
                <a:spcPts val="0"/>
              </a:spcBef>
              <a:spcAft>
                <a:spcPts val="0"/>
              </a:spcAft>
              <a:buSzPts val="1400"/>
              <a:buFont typeface="Twentieth Century"/>
              <a:buAutoNum type="alphaLcParenR"/>
            </a:pPr>
            <a:r>
              <a:rPr lang="es-ES" sz="1500"/>
              <a:t>“</a:t>
            </a:r>
            <a:r>
              <a:rPr lang="es-ES" sz="1900">
                <a:solidFill>
                  <a:srgbClr val="262626"/>
                </a:solidFill>
              </a:rPr>
              <a:t>¿Podré llegar a la luna de inicio de la primavera con esta mancha negra?”</a:t>
            </a:r>
            <a:endParaRPr sz="1900">
              <a:solidFill>
                <a:srgbClr val="262626"/>
              </a:solidFill>
            </a:endParaRPr>
          </a:p>
          <a:p>
            <a:pPr indent="-349250" lvl="0" marL="457200" rtl="0" algn="l">
              <a:spcBef>
                <a:spcPts val="0"/>
              </a:spcBef>
              <a:spcAft>
                <a:spcPts val="0"/>
              </a:spcAft>
              <a:buClr>
                <a:srgbClr val="262626"/>
              </a:buClr>
              <a:buSzPts val="1900"/>
              <a:buAutoNum type="alphaLcParenR"/>
            </a:pPr>
            <a:r>
              <a:rPr lang="es-ES" sz="1900">
                <a:solidFill>
                  <a:srgbClr val="262626"/>
                </a:solidFill>
              </a:rPr>
              <a:t>Autor: Amaury González Telez.</a:t>
            </a:r>
            <a:endParaRPr sz="1900">
              <a:solidFill>
                <a:srgbClr val="262626"/>
              </a:solidFill>
            </a:endParaRPr>
          </a:p>
          <a:p>
            <a:pPr indent="0" lvl="0" marL="457200" rtl="0" algn="l">
              <a:spcBef>
                <a:spcPts val="0"/>
              </a:spcBef>
              <a:spcAft>
                <a:spcPts val="0"/>
              </a:spcAft>
              <a:buNone/>
            </a:pPr>
            <a:r>
              <a:rPr lang="es-ES" sz="1500"/>
              <a:t>https://drive.google.com/file/d/1cEVc1VVaaw-apqEDNF4ANpiSl21SNxH4/view?usp=sharing</a:t>
            </a:r>
            <a:endParaRPr sz="1500"/>
          </a:p>
        </p:txBody>
      </p:sp>
      <p:pic>
        <p:nvPicPr>
          <p:cNvPr id="436" name="Google Shape;436;p59"/>
          <p:cNvPicPr preferRelativeResize="0"/>
          <p:nvPr/>
        </p:nvPicPr>
        <p:blipFill rotWithShape="1">
          <a:blip r:embed="rId3">
            <a:alphaModFix/>
          </a:blip>
          <a:srcRect b="-9179" l="1220" r="-1219" t="9179"/>
          <a:stretch/>
        </p:blipFill>
        <p:spPr>
          <a:xfrm>
            <a:off x="1511075" y="2543425"/>
            <a:ext cx="9402700" cy="41822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40" name="Shape 440"/>
        <p:cNvGrpSpPr/>
        <p:nvPr/>
      </p:nvGrpSpPr>
      <p:grpSpPr>
        <a:xfrm>
          <a:off x="0" y="0"/>
          <a:ext cx="0" cy="0"/>
          <a:chOff x="0" y="0"/>
          <a:chExt cx="0" cy="0"/>
        </a:xfrm>
      </p:grpSpPr>
      <p:pic>
        <p:nvPicPr>
          <p:cNvPr id="441" name="Google Shape;441;p60"/>
          <p:cNvPicPr preferRelativeResize="0"/>
          <p:nvPr/>
        </p:nvPicPr>
        <p:blipFill>
          <a:blip r:embed="rId3">
            <a:alphaModFix/>
          </a:blip>
          <a:stretch>
            <a:fillRect/>
          </a:stretch>
        </p:blipFill>
        <p:spPr>
          <a:xfrm>
            <a:off x="282188" y="117500"/>
            <a:ext cx="11627632" cy="6623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45" name="Shape 445"/>
        <p:cNvGrpSpPr/>
        <p:nvPr/>
      </p:nvGrpSpPr>
      <p:grpSpPr>
        <a:xfrm>
          <a:off x="0" y="0"/>
          <a:ext cx="0" cy="0"/>
          <a:chOff x="0" y="0"/>
          <a:chExt cx="0" cy="0"/>
        </a:xfrm>
      </p:grpSpPr>
      <p:sp>
        <p:nvSpPr>
          <p:cNvPr id="446" name="Google Shape;446;p61"/>
          <p:cNvSpPr txBox="1"/>
          <p:nvPr>
            <p:ph type="title"/>
          </p:nvPr>
        </p:nvSpPr>
        <p:spPr>
          <a:xfrm>
            <a:off x="913775" y="618517"/>
            <a:ext cx="10364400" cy="1596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s-ES">
                <a:solidFill>
                  <a:schemeClr val="dk2"/>
                </a:solidFill>
              </a:rPr>
              <a:t>Cólera Morbus</a:t>
            </a:r>
            <a:endParaRPr>
              <a:solidFill>
                <a:schemeClr val="dk2"/>
              </a:solidFill>
            </a:endParaRPr>
          </a:p>
        </p:txBody>
      </p:sp>
      <p:sp>
        <p:nvSpPr>
          <p:cNvPr id="447" name="Google Shape;447;p61"/>
          <p:cNvSpPr txBox="1"/>
          <p:nvPr>
            <p:ph idx="1" type="body"/>
          </p:nvPr>
        </p:nvSpPr>
        <p:spPr>
          <a:xfrm>
            <a:off x="913774" y="2367092"/>
            <a:ext cx="10363800" cy="34242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s-ES" sz="3700" u="sng">
                <a:solidFill>
                  <a:schemeClr val="hlink"/>
                </a:solidFill>
                <a:hlinkClick r:id="rId3"/>
              </a:rPr>
              <a:t>h</a:t>
            </a:r>
            <a:r>
              <a:rPr lang="es-ES" sz="3700" u="sng">
                <a:solidFill>
                  <a:schemeClr val="accent4"/>
                </a:solidFill>
                <a:hlinkClick r:id="rId4">
                  <a:extLst>
                    <a:ext uri="{A12FA001-AC4F-418D-AE19-62706E023703}">
                      <ahyp:hlinkClr val="tx"/>
                    </a:ext>
                  </a:extLst>
                </a:hlinkClick>
              </a:rPr>
              <a:t>ttps://youtu.be/KyrzYb_zsuo</a:t>
            </a:r>
            <a:endParaRPr sz="3700">
              <a:solidFill>
                <a:schemeClr val="accent4"/>
              </a:solidFill>
            </a:endParaRPr>
          </a:p>
          <a:p>
            <a:pPr indent="0" lvl="0" marL="0" rtl="0" algn="ctr">
              <a:spcBef>
                <a:spcPts val="1000"/>
              </a:spcBef>
              <a:spcAft>
                <a:spcPts val="0"/>
              </a:spcAft>
              <a:buNone/>
            </a:pPr>
            <a:r>
              <a:rPr lang="es-ES" sz="3700">
                <a:solidFill>
                  <a:schemeClr val="dk2"/>
                </a:solidFill>
              </a:rPr>
              <a:t>Santa Anna y el Cólera</a:t>
            </a:r>
            <a:endParaRPr sz="3700">
              <a:solidFill>
                <a:schemeClr val="dk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51" name="Shape 451"/>
        <p:cNvGrpSpPr/>
        <p:nvPr/>
      </p:nvGrpSpPr>
      <p:grpSpPr>
        <a:xfrm>
          <a:off x="0" y="0"/>
          <a:ext cx="0" cy="0"/>
          <a:chOff x="0" y="0"/>
          <a:chExt cx="0" cy="0"/>
        </a:xfrm>
      </p:grpSpPr>
      <p:pic>
        <p:nvPicPr>
          <p:cNvPr id="452" name="Google Shape;452;p62"/>
          <p:cNvPicPr preferRelativeResize="0"/>
          <p:nvPr/>
        </p:nvPicPr>
        <p:blipFill>
          <a:blip r:embed="rId3">
            <a:alphaModFix/>
          </a:blip>
          <a:stretch>
            <a:fillRect/>
          </a:stretch>
        </p:blipFill>
        <p:spPr>
          <a:xfrm>
            <a:off x="327525" y="726425"/>
            <a:ext cx="4873175" cy="5544175"/>
          </a:xfrm>
          <a:prstGeom prst="rect">
            <a:avLst/>
          </a:prstGeom>
          <a:noFill/>
          <a:ln>
            <a:noFill/>
          </a:ln>
        </p:spPr>
      </p:pic>
      <p:pic>
        <p:nvPicPr>
          <p:cNvPr id="453" name="Google Shape;453;p62"/>
          <p:cNvPicPr preferRelativeResize="0"/>
          <p:nvPr/>
        </p:nvPicPr>
        <p:blipFill>
          <a:blip r:embed="rId4">
            <a:alphaModFix/>
          </a:blip>
          <a:stretch>
            <a:fillRect/>
          </a:stretch>
        </p:blipFill>
        <p:spPr>
          <a:xfrm rot="-5400000">
            <a:off x="6066103" y="992414"/>
            <a:ext cx="5405174" cy="48731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57" name="Shape 457"/>
        <p:cNvGrpSpPr/>
        <p:nvPr/>
      </p:nvGrpSpPr>
      <p:grpSpPr>
        <a:xfrm>
          <a:off x="0" y="0"/>
          <a:ext cx="0" cy="0"/>
          <a:chOff x="0" y="0"/>
          <a:chExt cx="0" cy="0"/>
        </a:xfrm>
      </p:grpSpPr>
      <p:pic>
        <p:nvPicPr>
          <p:cNvPr id="458" name="Google Shape;458;p63"/>
          <p:cNvPicPr preferRelativeResize="0"/>
          <p:nvPr/>
        </p:nvPicPr>
        <p:blipFill rotWithShape="1">
          <a:blip r:embed="rId3">
            <a:alphaModFix/>
          </a:blip>
          <a:srcRect b="0" l="0" r="6794" t="5060"/>
          <a:stretch/>
        </p:blipFill>
        <p:spPr>
          <a:xfrm>
            <a:off x="278625" y="105175"/>
            <a:ext cx="5043702" cy="6479350"/>
          </a:xfrm>
          <a:prstGeom prst="rect">
            <a:avLst/>
          </a:prstGeom>
          <a:noFill/>
          <a:ln>
            <a:noFill/>
          </a:ln>
        </p:spPr>
      </p:pic>
      <p:pic>
        <p:nvPicPr>
          <p:cNvPr id="459" name="Google Shape;459;p63"/>
          <p:cNvPicPr preferRelativeResize="0"/>
          <p:nvPr/>
        </p:nvPicPr>
        <p:blipFill>
          <a:blip r:embed="rId4">
            <a:alphaModFix/>
          </a:blip>
          <a:stretch>
            <a:fillRect/>
          </a:stretch>
        </p:blipFill>
        <p:spPr>
          <a:xfrm>
            <a:off x="6821100" y="152400"/>
            <a:ext cx="4914900" cy="63479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98" name="Shape 198"/>
        <p:cNvGrpSpPr/>
        <p:nvPr/>
      </p:nvGrpSpPr>
      <p:grpSpPr>
        <a:xfrm>
          <a:off x="0" y="0"/>
          <a:ext cx="0" cy="0"/>
          <a:chOff x="0" y="0"/>
          <a:chExt cx="0" cy="0"/>
        </a:xfrm>
      </p:grpSpPr>
      <p:graphicFrame>
        <p:nvGraphicFramePr>
          <p:cNvPr id="199" name="Google Shape;199;p23"/>
          <p:cNvGraphicFramePr/>
          <p:nvPr/>
        </p:nvGraphicFramePr>
        <p:xfrm>
          <a:off x="308471" y="811008"/>
          <a:ext cx="3000000" cy="3000000"/>
        </p:xfrm>
        <a:graphic>
          <a:graphicData uri="http://schemas.openxmlformats.org/drawingml/2006/table">
            <a:tbl>
              <a:tblPr bandRow="1" firstRow="1">
                <a:noFill/>
                <a:tableStyleId>{3F51431B-AC8A-4B40-BF45-A5A96F63E00E}</a:tableStyleId>
              </a:tblPr>
              <a:tblGrid>
                <a:gridCol w="3490250"/>
                <a:gridCol w="8077450"/>
              </a:tblGrid>
              <a:tr h="504050">
                <a:tc gridSpan="2">
                  <a:txBody>
                    <a:bodyPr/>
                    <a:lstStyle/>
                    <a:p>
                      <a:pPr indent="0" lvl="0" marL="0" marR="0" rtl="0" algn="ctr">
                        <a:spcBef>
                          <a:spcPts val="0"/>
                        </a:spcBef>
                        <a:spcAft>
                          <a:spcPts val="0"/>
                        </a:spcAft>
                        <a:buNone/>
                      </a:pPr>
                      <a:r>
                        <a:rPr lang="es-ES" sz="1800" u="none" cap="none" strike="noStrike"/>
                        <a:t>LA INTERDISCIPLINARIEDAD</a:t>
                      </a:r>
                      <a:endParaRPr sz="1800" u="none" cap="none" strike="noStrike">
                        <a:latin typeface="Calibri"/>
                        <a:ea typeface="Calibri"/>
                        <a:cs typeface="Calibri"/>
                        <a:sym typeface="Calibri"/>
                      </a:endParaRPr>
                    </a:p>
                  </a:txBody>
                  <a:tcPr marT="45725" marB="45725" marR="91450" marL="91450">
                    <a:solidFill>
                      <a:schemeClr val="accent2"/>
                    </a:solidFill>
                  </a:tcPr>
                </a:tc>
                <a:tc hMerge="1"/>
              </a:tr>
              <a:tr h="720075">
                <a:tc>
                  <a:txBody>
                    <a:bodyPr/>
                    <a:lstStyle/>
                    <a:p>
                      <a:pPr indent="0" lvl="0" marL="0" marR="0" rtl="0" algn="ctr">
                        <a:spcBef>
                          <a:spcPts val="0"/>
                        </a:spcBef>
                        <a:spcAft>
                          <a:spcPts val="0"/>
                        </a:spcAft>
                        <a:buNone/>
                      </a:pPr>
                      <a:r>
                        <a:rPr lang="es-ES" sz="1400" u="none" cap="none" strike="noStrike"/>
                        <a:t>¿Qué es?</a:t>
                      </a:r>
                      <a:endParaRPr b="1" sz="1400" u="none" cap="none" strike="noStrike">
                        <a:latin typeface="Calibri"/>
                        <a:ea typeface="Calibri"/>
                        <a:cs typeface="Calibri"/>
                        <a:sym typeface="Calibri"/>
                      </a:endParaRPr>
                    </a:p>
                  </a:txBody>
                  <a:tcPr marT="45725" marB="45725" marR="91450" marL="91450" anchor="ctr"/>
                </a:tc>
                <a:tc>
                  <a:txBody>
                    <a:bodyPr/>
                    <a:lstStyle/>
                    <a:p>
                      <a:pPr indent="0" lvl="0" marL="0" marR="0" rtl="0" algn="l">
                        <a:spcBef>
                          <a:spcPts val="0"/>
                        </a:spcBef>
                        <a:spcAft>
                          <a:spcPts val="0"/>
                        </a:spcAft>
                        <a:buNone/>
                      </a:pPr>
                      <a:r>
                        <a:rPr lang="es-ES" sz="1400" u="none" cap="none" strike="noStrike"/>
                        <a:t>La relación entre dos o más disciplinas académicas que permitan integrar los conocimientos de cada una de ellas en un proyecto  común que aporte  soluciones a su entorno.</a:t>
                      </a:r>
                      <a:endParaRPr sz="1400">
                        <a:latin typeface="Calibri"/>
                        <a:ea typeface="Calibri"/>
                        <a:cs typeface="Calibri"/>
                        <a:sym typeface="Calibri"/>
                      </a:endParaRPr>
                    </a:p>
                  </a:txBody>
                  <a:tcPr marT="45725" marB="45725" marR="91450" marL="91450"/>
                </a:tc>
              </a:tr>
              <a:tr h="720075">
                <a:tc>
                  <a:txBody>
                    <a:bodyPr/>
                    <a:lstStyle/>
                    <a:p>
                      <a:pPr indent="0" lvl="0" marL="0" marR="0" rtl="0" algn="ctr">
                        <a:spcBef>
                          <a:spcPts val="0"/>
                        </a:spcBef>
                        <a:spcAft>
                          <a:spcPts val="0"/>
                        </a:spcAft>
                        <a:buNone/>
                      </a:pPr>
                      <a:r>
                        <a:rPr lang="es-ES" sz="1400"/>
                        <a:t>¿Qué características tiene?</a:t>
                      </a:r>
                      <a:endParaRPr b="1" sz="1400">
                        <a:latin typeface="Calibri"/>
                        <a:ea typeface="Calibri"/>
                        <a:cs typeface="Calibri"/>
                        <a:sym typeface="Calibri"/>
                      </a:endParaRPr>
                    </a:p>
                  </a:txBody>
                  <a:tcPr marT="45725" marB="45725" marR="91450" marL="91450" anchor="ctr"/>
                </a:tc>
                <a:tc>
                  <a:txBody>
                    <a:bodyPr/>
                    <a:lstStyle/>
                    <a:p>
                      <a:pPr indent="0" lvl="0" marL="0" marR="0" rtl="0" algn="l">
                        <a:spcBef>
                          <a:spcPts val="0"/>
                        </a:spcBef>
                        <a:spcAft>
                          <a:spcPts val="0"/>
                        </a:spcAft>
                        <a:buNone/>
                      </a:pPr>
                      <a:r>
                        <a:rPr lang="es-ES" sz="1400"/>
                        <a:t>Integrador:</a:t>
                      </a:r>
                      <a:r>
                        <a:rPr lang="es-ES" sz="1400"/>
                        <a:t> de diferentes disciplinas </a:t>
                      </a:r>
                      <a:endParaRPr/>
                    </a:p>
                    <a:p>
                      <a:pPr indent="0" lvl="0" marL="0" marR="0" rtl="0" algn="l">
                        <a:spcBef>
                          <a:spcPts val="0"/>
                        </a:spcBef>
                        <a:spcAft>
                          <a:spcPts val="0"/>
                        </a:spcAft>
                        <a:buNone/>
                      </a:pPr>
                      <a:r>
                        <a:rPr lang="es-ES" sz="1400"/>
                        <a:t>Sistemática: utiliza métodos de investigación</a:t>
                      </a:r>
                      <a:endParaRPr/>
                    </a:p>
                    <a:p>
                      <a:pPr indent="0" lvl="0" marL="0" marR="0" rtl="0" algn="l">
                        <a:spcBef>
                          <a:spcPts val="0"/>
                        </a:spcBef>
                        <a:spcAft>
                          <a:spcPts val="0"/>
                        </a:spcAft>
                        <a:buNone/>
                      </a:pPr>
                      <a:r>
                        <a:rPr lang="es-ES" sz="1400"/>
                        <a:t>Comprometida: en la solución de problemas</a:t>
                      </a:r>
                      <a:endParaRPr/>
                    </a:p>
                    <a:p>
                      <a:pPr indent="0" lvl="0" marL="0" marR="0" rtl="0" algn="l">
                        <a:spcBef>
                          <a:spcPts val="0"/>
                        </a:spcBef>
                        <a:spcAft>
                          <a:spcPts val="0"/>
                        </a:spcAft>
                        <a:buNone/>
                      </a:pPr>
                      <a:r>
                        <a:rPr lang="es-ES" sz="1400"/>
                        <a:t>Coherente y congruente en la investigación y la práctica</a:t>
                      </a:r>
                      <a:endParaRPr sz="1400">
                        <a:latin typeface="Calibri"/>
                        <a:ea typeface="Calibri"/>
                        <a:cs typeface="Calibri"/>
                        <a:sym typeface="Calibri"/>
                      </a:endParaRPr>
                    </a:p>
                  </a:txBody>
                  <a:tcPr marT="45725" marB="45725" marR="91450" marL="91450"/>
                </a:tc>
              </a:tr>
              <a:tr h="720075">
                <a:tc>
                  <a:txBody>
                    <a:bodyPr/>
                    <a:lstStyle/>
                    <a:p>
                      <a:pPr indent="0" lvl="0" marL="0" marR="0" rtl="0" algn="ctr">
                        <a:spcBef>
                          <a:spcPts val="0"/>
                        </a:spcBef>
                        <a:spcAft>
                          <a:spcPts val="0"/>
                        </a:spcAft>
                        <a:buNone/>
                      </a:pPr>
                      <a:r>
                        <a:rPr lang="es-ES" sz="1400"/>
                        <a:t>¿Porqué</a:t>
                      </a:r>
                      <a:r>
                        <a:rPr lang="es-ES" sz="1400"/>
                        <a:t> es importante en la educación?</a:t>
                      </a:r>
                      <a:endParaRPr b="1" sz="1400">
                        <a:latin typeface="Calibri"/>
                        <a:ea typeface="Calibri"/>
                        <a:cs typeface="Calibri"/>
                        <a:sym typeface="Calibri"/>
                      </a:endParaRPr>
                    </a:p>
                  </a:txBody>
                  <a:tcPr marT="45725" marB="45725" marR="91450" marL="91450" anchor="ctr"/>
                </a:tc>
                <a:tc>
                  <a:txBody>
                    <a:bodyPr/>
                    <a:lstStyle/>
                    <a:p>
                      <a:pPr indent="0" lvl="0" marL="0" marR="0" rtl="0" algn="l">
                        <a:spcBef>
                          <a:spcPts val="0"/>
                        </a:spcBef>
                        <a:spcAft>
                          <a:spcPts val="0"/>
                        </a:spcAft>
                        <a:buNone/>
                      </a:pPr>
                      <a:r>
                        <a:rPr lang="es-ES" sz="1400"/>
                        <a:t>Permite integrar</a:t>
                      </a:r>
                      <a:r>
                        <a:rPr lang="es-ES" sz="1400"/>
                        <a:t> saberes de diversas disciplinas  permitiendo el desarrollo de las habilidades  socioemocionales  de manera implícita en la construcción de un proyecto común</a:t>
                      </a:r>
                      <a:endParaRPr sz="1400">
                        <a:latin typeface="Calibri"/>
                        <a:ea typeface="Calibri"/>
                        <a:cs typeface="Calibri"/>
                        <a:sym typeface="Calibri"/>
                      </a:endParaRPr>
                    </a:p>
                  </a:txBody>
                  <a:tcPr marT="45725" marB="45725" marR="91450" marL="91450"/>
                </a:tc>
              </a:tr>
              <a:tr h="720075">
                <a:tc>
                  <a:txBody>
                    <a:bodyPr/>
                    <a:lstStyle/>
                    <a:p>
                      <a:pPr indent="0" lvl="0" marL="0" marR="0" rtl="0" algn="ctr">
                        <a:spcBef>
                          <a:spcPts val="0"/>
                        </a:spcBef>
                        <a:spcAft>
                          <a:spcPts val="0"/>
                        </a:spcAft>
                        <a:buNone/>
                      </a:pPr>
                      <a:r>
                        <a:rPr lang="es-ES" sz="1400"/>
                        <a:t>¿Cómo motivar a los alumnos en el trabajo interdisciplinario?</a:t>
                      </a:r>
                      <a:endParaRPr b="1" sz="1400">
                        <a:latin typeface="Calibri"/>
                        <a:ea typeface="Calibri"/>
                        <a:cs typeface="Calibri"/>
                        <a:sym typeface="Calibri"/>
                      </a:endParaRPr>
                    </a:p>
                  </a:txBody>
                  <a:tcPr marT="45725" marB="45725" marR="91450" marL="91450" anchor="ctr"/>
                </a:tc>
                <a:tc>
                  <a:txBody>
                    <a:bodyPr/>
                    <a:lstStyle/>
                    <a:p>
                      <a:pPr indent="0" lvl="0" marL="0" marR="0" rtl="0" algn="l">
                        <a:spcBef>
                          <a:spcPts val="0"/>
                        </a:spcBef>
                        <a:spcAft>
                          <a:spcPts val="0"/>
                        </a:spcAft>
                        <a:buNone/>
                      </a:pPr>
                      <a:r>
                        <a:rPr lang="es-ES" sz="1400"/>
                        <a:t>Intereses en los problemas del</a:t>
                      </a:r>
                      <a:r>
                        <a:rPr lang="es-ES" sz="1400"/>
                        <a:t> entorno, lograr una comunicación acertiva, a través de las relaciones  personales, además despertando la curiosidad de lo que es en verdad  y no lo es y como les afecta directamente.</a:t>
                      </a:r>
                      <a:endParaRPr sz="1400">
                        <a:latin typeface="Calibri"/>
                        <a:ea typeface="Calibri"/>
                        <a:cs typeface="Calibri"/>
                        <a:sym typeface="Calibri"/>
                      </a:endParaRPr>
                    </a:p>
                  </a:txBody>
                  <a:tcPr marT="45725" marB="45725" marR="91450" marL="91450"/>
                </a:tc>
              </a:tr>
            </a:tbl>
          </a:graphicData>
        </a:graphic>
      </p:graphicFrame>
      <p:sp>
        <p:nvSpPr>
          <p:cNvPr id="200" name="Google Shape;200;p23"/>
          <p:cNvSpPr txBox="1"/>
          <p:nvPr/>
        </p:nvSpPr>
        <p:spPr>
          <a:xfrm>
            <a:off x="958468" y="410898"/>
            <a:ext cx="10311788"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ES" sz="2000" u="none" cap="none" strike="noStrike">
                <a:solidFill>
                  <a:schemeClr val="lt1"/>
                </a:solidFill>
                <a:latin typeface="Calibri"/>
                <a:ea typeface="Calibri"/>
                <a:cs typeface="Calibri"/>
                <a:sym typeface="Calibri"/>
              </a:rPr>
              <a:t>5a. EVIDENCIAS DE LA PRIMERA SESIÓN DE TRABAJO C.A.I.A.C.</a:t>
            </a:r>
            <a:endParaRPr b="1" i="0" sz="2000" u="none" cap="none" strike="noStrike">
              <a:solidFill>
                <a:schemeClr val="lt1"/>
              </a:solidFill>
              <a:latin typeface="Calibri"/>
              <a:ea typeface="Calibri"/>
              <a:cs typeface="Calibri"/>
              <a:sym typeface="Calibri"/>
            </a:endParaRPr>
          </a:p>
        </p:txBody>
      </p:sp>
      <p:graphicFrame>
        <p:nvGraphicFramePr>
          <p:cNvPr id="201" name="Google Shape;201;p23"/>
          <p:cNvGraphicFramePr/>
          <p:nvPr/>
        </p:nvGraphicFramePr>
        <p:xfrm>
          <a:off x="330506" y="4431624"/>
          <a:ext cx="3000000" cy="3000000"/>
        </p:xfrm>
        <a:graphic>
          <a:graphicData uri="http://schemas.openxmlformats.org/drawingml/2006/table">
            <a:tbl>
              <a:tblPr bandRow="1" firstRow="1">
                <a:noFill/>
                <a:tableStyleId>{3F51431B-AC8A-4B40-BF45-A5A96F63E00E}</a:tableStyleId>
              </a:tblPr>
              <a:tblGrid>
                <a:gridCol w="3459300"/>
                <a:gridCol w="8108425"/>
              </a:tblGrid>
              <a:tr h="720075">
                <a:tc>
                  <a:txBody>
                    <a:bodyPr/>
                    <a:lstStyle/>
                    <a:p>
                      <a:pPr indent="0" lvl="0" marL="0" marR="0" rtl="0" algn="just">
                        <a:spcBef>
                          <a:spcPts val="0"/>
                        </a:spcBef>
                        <a:spcAft>
                          <a:spcPts val="0"/>
                        </a:spcAft>
                        <a:buNone/>
                      </a:pPr>
                      <a:r>
                        <a:rPr b="0" lang="es-ES" sz="1400">
                          <a:solidFill>
                            <a:schemeClr val="lt1"/>
                          </a:solidFill>
                          <a:latin typeface="Calibri"/>
                          <a:ea typeface="Calibri"/>
                          <a:cs typeface="Calibri"/>
                          <a:sym typeface="Calibri"/>
                        </a:rPr>
                        <a:t>¿Cuáles son los prerrequisitos  materiales,</a:t>
                      </a:r>
                      <a:r>
                        <a:rPr b="0" lang="es-ES" sz="1400">
                          <a:solidFill>
                            <a:schemeClr val="lt1"/>
                          </a:solidFill>
                          <a:latin typeface="Calibri"/>
                          <a:ea typeface="Calibri"/>
                          <a:cs typeface="Calibri"/>
                          <a:sym typeface="Calibri"/>
                        </a:rPr>
                        <a:t> organizacionales y personales para la  planeación del trabajo interdisciplinario</a:t>
                      </a:r>
                      <a:r>
                        <a:rPr b="0" lang="es-ES" sz="1400">
                          <a:solidFill>
                            <a:schemeClr val="lt1"/>
                          </a:solidFill>
                          <a:latin typeface="Calibri"/>
                          <a:ea typeface="Calibri"/>
                          <a:cs typeface="Calibri"/>
                          <a:sym typeface="Calibri"/>
                        </a:rPr>
                        <a:t>?</a:t>
                      </a:r>
                      <a:endParaRPr b="0" sz="1400">
                        <a:solidFill>
                          <a:schemeClr val="lt1"/>
                        </a:solidFill>
                        <a:latin typeface="Calibri"/>
                        <a:ea typeface="Calibri"/>
                        <a:cs typeface="Calibri"/>
                        <a:sym typeface="Calibri"/>
                      </a:endParaRPr>
                    </a:p>
                  </a:txBody>
                  <a:tcPr marT="45725" marB="45725" marR="91450" marL="91450" anchor="ctr">
                    <a:solidFill>
                      <a:srgbClr val="F0F0F0"/>
                    </a:solidFill>
                  </a:tcPr>
                </a:tc>
                <a:tc>
                  <a:txBody>
                    <a:bodyPr/>
                    <a:lstStyle/>
                    <a:p>
                      <a:pPr indent="0" lvl="0" marL="0" marR="0" rtl="0" algn="l">
                        <a:spcBef>
                          <a:spcPts val="0"/>
                        </a:spcBef>
                        <a:spcAft>
                          <a:spcPts val="0"/>
                        </a:spcAft>
                        <a:buNone/>
                      </a:pPr>
                      <a:r>
                        <a:rPr b="0" lang="es-ES" sz="1400">
                          <a:solidFill>
                            <a:schemeClr val="lt1"/>
                          </a:solidFill>
                          <a:latin typeface="Calibri"/>
                          <a:ea typeface="Calibri"/>
                          <a:cs typeface="Calibri"/>
                          <a:sym typeface="Calibri"/>
                        </a:rPr>
                        <a:t>Planeación y organización</a:t>
                      </a:r>
                      <a:r>
                        <a:rPr b="0" lang="es-ES" sz="1400">
                          <a:solidFill>
                            <a:schemeClr val="lt1"/>
                          </a:solidFill>
                          <a:latin typeface="Calibri"/>
                          <a:ea typeface="Calibri"/>
                          <a:cs typeface="Calibri"/>
                          <a:sym typeface="Calibri"/>
                        </a:rPr>
                        <a:t> de los materiales </a:t>
                      </a:r>
                      <a:endParaRPr/>
                    </a:p>
                    <a:p>
                      <a:pPr indent="0" lvl="0" marL="0" marR="0" rtl="0" algn="just">
                        <a:spcBef>
                          <a:spcPts val="0"/>
                        </a:spcBef>
                        <a:spcAft>
                          <a:spcPts val="0"/>
                        </a:spcAft>
                        <a:buNone/>
                      </a:pPr>
                      <a:r>
                        <a:rPr b="0" lang="es-ES" sz="1400">
                          <a:solidFill>
                            <a:schemeClr val="lt1"/>
                          </a:solidFill>
                          <a:latin typeface="Calibri"/>
                          <a:ea typeface="Calibri"/>
                          <a:cs typeface="Calibri"/>
                          <a:sym typeface="Calibri"/>
                        </a:rPr>
                        <a:t>Discusión y aplicación de los conocimientos en la práctica </a:t>
                      </a:r>
                      <a:endParaRPr/>
                    </a:p>
                    <a:p>
                      <a:pPr indent="0" lvl="0" marL="0" marR="0" rtl="0" algn="l">
                        <a:spcBef>
                          <a:spcPts val="0"/>
                        </a:spcBef>
                        <a:spcAft>
                          <a:spcPts val="0"/>
                        </a:spcAft>
                        <a:buNone/>
                      </a:pPr>
                      <a:r>
                        <a:rPr b="0" lang="es-ES" sz="1400">
                          <a:solidFill>
                            <a:schemeClr val="lt1"/>
                          </a:solidFill>
                          <a:latin typeface="Calibri"/>
                          <a:ea typeface="Calibri"/>
                          <a:cs typeface="Calibri"/>
                          <a:sym typeface="Calibri"/>
                        </a:rPr>
                        <a:t>Organización en grupos, delinear los materiales en curso</a:t>
                      </a:r>
                      <a:endParaRPr b="0" sz="1400">
                        <a:solidFill>
                          <a:schemeClr val="lt1"/>
                        </a:solidFill>
                        <a:latin typeface="Calibri"/>
                        <a:ea typeface="Calibri"/>
                        <a:cs typeface="Calibri"/>
                        <a:sym typeface="Calibri"/>
                      </a:endParaRPr>
                    </a:p>
                  </a:txBody>
                  <a:tcPr marT="45725" marB="45725" marR="91450" marL="91450">
                    <a:solidFill>
                      <a:srgbClr val="F0F0F0"/>
                    </a:solidFill>
                  </a:tcPr>
                </a:tc>
              </a:tr>
            </a:tbl>
          </a:graphicData>
        </a:graphic>
      </p:graphicFrame>
      <p:graphicFrame>
        <p:nvGraphicFramePr>
          <p:cNvPr id="202" name="Google Shape;202;p23"/>
          <p:cNvGraphicFramePr/>
          <p:nvPr/>
        </p:nvGraphicFramePr>
        <p:xfrm>
          <a:off x="308471" y="5163144"/>
          <a:ext cx="3000000" cy="3000000"/>
        </p:xfrm>
        <a:graphic>
          <a:graphicData uri="http://schemas.openxmlformats.org/drawingml/2006/table">
            <a:tbl>
              <a:tblPr bandRow="1" firstRow="1">
                <a:noFill/>
                <a:tableStyleId>{3F51431B-AC8A-4B40-BF45-A5A96F63E00E}</a:tableStyleId>
              </a:tblPr>
              <a:tblGrid>
                <a:gridCol w="3470325"/>
                <a:gridCol w="8097400"/>
              </a:tblGrid>
              <a:tr h="720075">
                <a:tc>
                  <a:txBody>
                    <a:bodyPr/>
                    <a:lstStyle/>
                    <a:p>
                      <a:pPr indent="0" lvl="0" marL="0" marR="0" rtl="0" algn="just">
                        <a:spcBef>
                          <a:spcPts val="0"/>
                        </a:spcBef>
                        <a:spcAft>
                          <a:spcPts val="0"/>
                        </a:spcAft>
                        <a:buNone/>
                      </a:pPr>
                      <a:r>
                        <a:rPr b="0" lang="es-ES" sz="1400">
                          <a:solidFill>
                            <a:schemeClr val="lt1"/>
                          </a:solidFill>
                          <a:latin typeface="Calibri"/>
                          <a:ea typeface="Calibri"/>
                          <a:cs typeface="Calibri"/>
                          <a:sym typeface="Calibri"/>
                        </a:rPr>
                        <a:t>¿Qué papel juega la planeación en el trabajo interdisciplinario  y que características debe tener?</a:t>
                      </a:r>
                      <a:endParaRPr b="0" sz="1400">
                        <a:solidFill>
                          <a:schemeClr val="lt1"/>
                        </a:solidFill>
                        <a:latin typeface="Calibri"/>
                        <a:ea typeface="Calibri"/>
                        <a:cs typeface="Calibri"/>
                        <a:sym typeface="Calibri"/>
                      </a:endParaRPr>
                    </a:p>
                  </a:txBody>
                  <a:tcPr marT="45725" marB="45725" marR="91450" marL="91450" anchor="ctr">
                    <a:solidFill>
                      <a:schemeClr val="dk1"/>
                    </a:solidFill>
                  </a:tcPr>
                </a:tc>
                <a:tc>
                  <a:txBody>
                    <a:bodyPr/>
                    <a:lstStyle/>
                    <a:p>
                      <a:pPr indent="0" lvl="0" marL="0" marR="0" rtl="0" algn="just">
                        <a:spcBef>
                          <a:spcPts val="0"/>
                        </a:spcBef>
                        <a:spcAft>
                          <a:spcPts val="0"/>
                        </a:spcAft>
                        <a:buNone/>
                      </a:pPr>
                      <a:r>
                        <a:rPr b="0" lang="es-ES" sz="1400">
                          <a:solidFill>
                            <a:schemeClr val="lt1"/>
                          </a:solidFill>
                          <a:latin typeface="Calibri"/>
                          <a:ea typeface="Calibri"/>
                          <a:cs typeface="Calibri"/>
                          <a:sym typeface="Calibri"/>
                        </a:rPr>
                        <a:t>Papel: consiste</a:t>
                      </a:r>
                      <a:r>
                        <a:rPr b="0" lang="es-ES" sz="1400">
                          <a:solidFill>
                            <a:schemeClr val="lt1"/>
                          </a:solidFill>
                          <a:latin typeface="Calibri"/>
                          <a:ea typeface="Calibri"/>
                          <a:cs typeface="Calibri"/>
                          <a:sym typeface="Calibri"/>
                        </a:rPr>
                        <a:t> en un proceso a través del cual se analiza  la situación  actual y adonde queremos llegar  definiendo estrategias y métodos de acción , </a:t>
                      </a:r>
                      <a:r>
                        <a:rPr b="0" lang="es-ES">
                          <a:latin typeface="Calibri"/>
                          <a:ea typeface="Calibri"/>
                          <a:cs typeface="Calibri"/>
                          <a:sym typeface="Calibri"/>
                        </a:rPr>
                        <a:t>cómo</a:t>
                      </a:r>
                      <a:r>
                        <a:rPr b="0" lang="es-ES" sz="1400">
                          <a:solidFill>
                            <a:schemeClr val="lt1"/>
                          </a:solidFill>
                          <a:latin typeface="Calibri"/>
                          <a:ea typeface="Calibri"/>
                          <a:cs typeface="Calibri"/>
                          <a:sym typeface="Calibri"/>
                        </a:rPr>
                        <a:t> vamos a llegar para alcanzar un objetivo .</a:t>
                      </a:r>
                      <a:endParaRPr/>
                    </a:p>
                    <a:p>
                      <a:pPr indent="0" lvl="0" marL="0" marR="0" rtl="0" algn="just">
                        <a:spcBef>
                          <a:spcPts val="0"/>
                        </a:spcBef>
                        <a:spcAft>
                          <a:spcPts val="0"/>
                        </a:spcAft>
                        <a:buNone/>
                      </a:pPr>
                      <a:r>
                        <a:rPr b="0" lang="es-ES" sz="1400">
                          <a:solidFill>
                            <a:schemeClr val="lt1"/>
                          </a:solidFill>
                          <a:latin typeface="Calibri"/>
                          <a:ea typeface="Calibri"/>
                          <a:cs typeface="Calibri"/>
                          <a:sym typeface="Calibri"/>
                        </a:rPr>
                        <a:t>Características: Es la formación en equipo, el cual es un conjunto de partes o elementos organizados  y relacionados de forma que estratégicamente  interactúan entre sí  para lograr un objetivo.</a:t>
                      </a:r>
                      <a:endParaRPr/>
                    </a:p>
                  </a:txBody>
                  <a:tcPr marT="45725" marB="45725" marR="91450" marL="91450">
                    <a:solidFill>
                      <a:schemeClr val="dk1"/>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06" name="Shape 206"/>
        <p:cNvGrpSpPr/>
        <p:nvPr/>
      </p:nvGrpSpPr>
      <p:grpSpPr>
        <a:xfrm>
          <a:off x="0" y="0"/>
          <a:ext cx="0" cy="0"/>
          <a:chOff x="0" y="0"/>
          <a:chExt cx="0" cy="0"/>
        </a:xfrm>
      </p:grpSpPr>
      <p:graphicFrame>
        <p:nvGraphicFramePr>
          <p:cNvPr id="207" name="Google Shape;207;p24"/>
          <p:cNvGraphicFramePr/>
          <p:nvPr/>
        </p:nvGraphicFramePr>
        <p:xfrm>
          <a:off x="233418" y="803727"/>
          <a:ext cx="3000000" cy="3000000"/>
        </p:xfrm>
        <a:graphic>
          <a:graphicData uri="http://schemas.openxmlformats.org/drawingml/2006/table">
            <a:tbl>
              <a:tblPr bandRow="1" firstRow="1">
                <a:noFill/>
                <a:tableStyleId>{3F51431B-AC8A-4B40-BF45-A5A96F63E00E}</a:tableStyleId>
              </a:tblPr>
              <a:tblGrid>
                <a:gridCol w="3494325"/>
                <a:gridCol w="8086875"/>
              </a:tblGrid>
              <a:tr h="504050">
                <a:tc gridSpan="2">
                  <a:txBody>
                    <a:bodyPr/>
                    <a:lstStyle/>
                    <a:p>
                      <a:pPr indent="0" lvl="0" marL="0" marR="0" rtl="0" algn="ctr">
                        <a:spcBef>
                          <a:spcPts val="0"/>
                        </a:spcBef>
                        <a:spcAft>
                          <a:spcPts val="0"/>
                        </a:spcAft>
                        <a:buNone/>
                      </a:pPr>
                      <a:r>
                        <a:rPr lang="es-ES" sz="1800">
                          <a:latin typeface="Calibri"/>
                          <a:ea typeface="Calibri"/>
                          <a:cs typeface="Calibri"/>
                          <a:sym typeface="Calibri"/>
                        </a:rPr>
                        <a:t>EL APRENDIZAJE COOPERATIVO</a:t>
                      </a:r>
                      <a:endParaRPr sz="1800">
                        <a:latin typeface="Calibri"/>
                        <a:ea typeface="Calibri"/>
                        <a:cs typeface="Calibri"/>
                        <a:sym typeface="Calibri"/>
                      </a:endParaRPr>
                    </a:p>
                  </a:txBody>
                  <a:tcPr marT="45725" marB="45725" marR="91450" marL="91450">
                    <a:solidFill>
                      <a:schemeClr val="accent2"/>
                    </a:solidFill>
                  </a:tcPr>
                </a:tc>
                <a:tc hMerge="1"/>
              </a:tr>
              <a:tr h="720075">
                <a:tc>
                  <a:txBody>
                    <a:bodyPr/>
                    <a:lstStyle/>
                    <a:p>
                      <a:pPr indent="0" lvl="0" marL="0" marR="0" rtl="0" algn="ctr">
                        <a:spcBef>
                          <a:spcPts val="0"/>
                        </a:spcBef>
                        <a:spcAft>
                          <a:spcPts val="0"/>
                        </a:spcAft>
                        <a:buNone/>
                      </a:pPr>
                      <a:r>
                        <a:rPr b="1" lang="es-ES" sz="1400">
                          <a:latin typeface="Calibri"/>
                          <a:ea typeface="Calibri"/>
                          <a:cs typeface="Calibri"/>
                          <a:sym typeface="Calibri"/>
                        </a:rPr>
                        <a:t>¿Qué es?</a:t>
                      </a:r>
                      <a:endParaRPr b="1" sz="1400">
                        <a:latin typeface="Calibri"/>
                        <a:ea typeface="Calibri"/>
                        <a:cs typeface="Calibri"/>
                        <a:sym typeface="Calibri"/>
                      </a:endParaRPr>
                    </a:p>
                  </a:txBody>
                  <a:tcPr marT="45725" marB="45725" marR="91450" marL="91450" anchor="ctr"/>
                </a:tc>
                <a:tc>
                  <a:txBody>
                    <a:bodyPr/>
                    <a:lstStyle/>
                    <a:p>
                      <a:pPr indent="0" lvl="0" marL="0" marR="0" rtl="0" algn="l">
                        <a:spcBef>
                          <a:spcPts val="0"/>
                        </a:spcBef>
                        <a:spcAft>
                          <a:spcPts val="0"/>
                        </a:spcAft>
                        <a:buNone/>
                      </a:pPr>
                      <a:r>
                        <a:rPr lang="es-ES" sz="1400">
                          <a:latin typeface="Calibri"/>
                          <a:ea typeface="Calibri"/>
                          <a:cs typeface="Calibri"/>
                          <a:sym typeface="Calibri"/>
                        </a:rPr>
                        <a:t>Es una dinámica donde un grupo pequeño de alumnos  trabajan para un objetivo en común a la vez que incrementan sus capacidad de aprendizaje de manera individual  y colectiva  por el intercambio de conocimientos  que hay entre ellos.</a:t>
                      </a:r>
                      <a:endParaRPr sz="1400">
                        <a:latin typeface="Calibri"/>
                        <a:ea typeface="Calibri"/>
                        <a:cs typeface="Calibri"/>
                        <a:sym typeface="Calibri"/>
                      </a:endParaRPr>
                    </a:p>
                  </a:txBody>
                  <a:tcPr marT="45725" marB="45725" marR="91450" marL="91450"/>
                </a:tc>
              </a:tr>
              <a:tr h="720075">
                <a:tc>
                  <a:txBody>
                    <a:bodyPr/>
                    <a:lstStyle/>
                    <a:p>
                      <a:pPr indent="0" lvl="0" marL="0" marR="0" rtl="0" algn="ctr">
                        <a:spcBef>
                          <a:spcPts val="0"/>
                        </a:spcBef>
                        <a:spcAft>
                          <a:spcPts val="0"/>
                        </a:spcAft>
                        <a:buNone/>
                      </a:pPr>
                      <a:r>
                        <a:rPr b="1" lang="es-ES" sz="1400">
                          <a:latin typeface="Calibri"/>
                          <a:ea typeface="Calibri"/>
                          <a:cs typeface="Calibri"/>
                          <a:sym typeface="Calibri"/>
                        </a:rPr>
                        <a:t>¿Qué características tiene?</a:t>
                      </a:r>
                      <a:endParaRPr b="1" sz="1400">
                        <a:latin typeface="Calibri"/>
                        <a:ea typeface="Calibri"/>
                        <a:cs typeface="Calibri"/>
                        <a:sym typeface="Calibri"/>
                      </a:endParaRPr>
                    </a:p>
                  </a:txBody>
                  <a:tcPr marT="45725" marB="45725" marR="91450" marL="91450" anchor="ctr"/>
                </a:tc>
                <a:tc>
                  <a:txBody>
                    <a:bodyPr/>
                    <a:lstStyle/>
                    <a:p>
                      <a:pPr indent="0" lvl="0" marL="0" marR="0" rtl="0" algn="l">
                        <a:spcBef>
                          <a:spcPts val="0"/>
                        </a:spcBef>
                        <a:spcAft>
                          <a:spcPts val="0"/>
                        </a:spcAft>
                        <a:buNone/>
                      </a:pPr>
                      <a:r>
                        <a:rPr lang="es-ES" sz="1400">
                          <a:latin typeface="Calibri"/>
                          <a:ea typeface="Calibri"/>
                          <a:cs typeface="Calibri"/>
                          <a:sym typeface="Calibri"/>
                        </a:rPr>
                        <a:t>Interdependencia positiva</a:t>
                      </a:r>
                      <a:endParaRPr/>
                    </a:p>
                    <a:p>
                      <a:pPr indent="0" lvl="0" marL="0" marR="0" rtl="0" algn="l">
                        <a:spcBef>
                          <a:spcPts val="0"/>
                        </a:spcBef>
                        <a:spcAft>
                          <a:spcPts val="0"/>
                        </a:spcAft>
                        <a:buNone/>
                      </a:pPr>
                      <a:r>
                        <a:rPr lang="es-ES" sz="1400">
                          <a:latin typeface="Calibri"/>
                          <a:ea typeface="Calibri"/>
                          <a:cs typeface="Calibri"/>
                          <a:sym typeface="Calibri"/>
                        </a:rPr>
                        <a:t>Interacción cara a cara </a:t>
                      </a:r>
                      <a:endParaRPr/>
                    </a:p>
                    <a:p>
                      <a:pPr indent="0" lvl="0" marL="0" marR="0" rtl="0" algn="l">
                        <a:spcBef>
                          <a:spcPts val="0"/>
                        </a:spcBef>
                        <a:spcAft>
                          <a:spcPts val="0"/>
                        </a:spcAft>
                        <a:buNone/>
                      </a:pPr>
                      <a:r>
                        <a:rPr lang="es-ES" sz="1400">
                          <a:latin typeface="Calibri"/>
                          <a:ea typeface="Calibri"/>
                          <a:cs typeface="Calibri"/>
                          <a:sym typeface="Calibri"/>
                        </a:rPr>
                        <a:t>Responsabilidad y valoración personal</a:t>
                      </a:r>
                      <a:endParaRPr/>
                    </a:p>
                    <a:p>
                      <a:pPr indent="0" lvl="0" marL="0" marR="0" rtl="0" algn="l">
                        <a:spcBef>
                          <a:spcPts val="0"/>
                        </a:spcBef>
                        <a:spcAft>
                          <a:spcPts val="0"/>
                        </a:spcAft>
                        <a:buNone/>
                      </a:pPr>
                      <a:r>
                        <a:rPr lang="es-ES" sz="1400">
                          <a:latin typeface="Calibri"/>
                          <a:ea typeface="Calibri"/>
                          <a:cs typeface="Calibri"/>
                          <a:sym typeface="Calibri"/>
                        </a:rPr>
                        <a:t>Habilidades interpersonales  y de manejo de grupos pequeños</a:t>
                      </a:r>
                      <a:endParaRPr/>
                    </a:p>
                    <a:p>
                      <a:pPr indent="0" lvl="0" marL="0" marR="0" rtl="0" algn="l">
                        <a:spcBef>
                          <a:spcPts val="0"/>
                        </a:spcBef>
                        <a:spcAft>
                          <a:spcPts val="0"/>
                        </a:spcAft>
                        <a:buNone/>
                      </a:pPr>
                      <a:r>
                        <a:rPr lang="es-ES" sz="1400">
                          <a:latin typeface="Calibri"/>
                          <a:ea typeface="Calibri"/>
                          <a:cs typeface="Calibri"/>
                          <a:sym typeface="Calibri"/>
                        </a:rPr>
                        <a:t>Procesamiento  en grupo</a:t>
                      </a:r>
                      <a:endParaRPr/>
                    </a:p>
                  </a:txBody>
                  <a:tcPr marT="45725" marB="45725" marR="91450" marL="91450"/>
                </a:tc>
              </a:tr>
              <a:tr h="720075">
                <a:tc>
                  <a:txBody>
                    <a:bodyPr/>
                    <a:lstStyle/>
                    <a:p>
                      <a:pPr indent="0" lvl="0" marL="0" marR="0" rtl="0" algn="ctr">
                        <a:spcBef>
                          <a:spcPts val="0"/>
                        </a:spcBef>
                        <a:spcAft>
                          <a:spcPts val="0"/>
                        </a:spcAft>
                        <a:buNone/>
                      </a:pPr>
                      <a:r>
                        <a:rPr b="1" lang="es-ES" sz="1400">
                          <a:latin typeface="Calibri"/>
                          <a:ea typeface="Calibri"/>
                          <a:cs typeface="Calibri"/>
                          <a:sym typeface="Calibri"/>
                        </a:rPr>
                        <a:t>¿Cuáles son sus objetivos</a:t>
                      </a:r>
                      <a:r>
                        <a:rPr b="1" lang="es-ES" sz="1400">
                          <a:latin typeface="Calibri"/>
                          <a:ea typeface="Calibri"/>
                          <a:cs typeface="Calibri"/>
                          <a:sym typeface="Calibri"/>
                        </a:rPr>
                        <a:t>?</a:t>
                      </a:r>
                      <a:endParaRPr/>
                    </a:p>
                  </a:txBody>
                  <a:tcPr marT="45725" marB="45725" marR="91450" marL="91450" anchor="ctr"/>
                </a:tc>
                <a:tc>
                  <a:txBody>
                    <a:bodyPr/>
                    <a:lstStyle/>
                    <a:p>
                      <a:pPr indent="0" lvl="0" marL="0" marR="0" rtl="0" algn="l">
                        <a:spcBef>
                          <a:spcPts val="0"/>
                        </a:spcBef>
                        <a:spcAft>
                          <a:spcPts val="0"/>
                        </a:spcAft>
                        <a:buNone/>
                      </a:pPr>
                      <a:r>
                        <a:rPr lang="es-ES" sz="1400">
                          <a:latin typeface="Calibri"/>
                          <a:ea typeface="Calibri"/>
                          <a:cs typeface="Calibri"/>
                          <a:sym typeface="Calibri"/>
                        </a:rPr>
                        <a:t>Trabajar en una situación educativa en la que aparecen varias interacciones </a:t>
                      </a:r>
                      <a:r>
                        <a:rPr lang="es-ES" sz="1400">
                          <a:latin typeface="Calibri"/>
                          <a:ea typeface="Calibri"/>
                          <a:cs typeface="Calibri"/>
                          <a:sym typeface="Calibri"/>
                        </a:rPr>
                        <a:t> entre los estudiantes a lo largo del proceso del trabajo.</a:t>
                      </a:r>
                      <a:endParaRPr sz="1400">
                        <a:latin typeface="Calibri"/>
                        <a:ea typeface="Calibri"/>
                        <a:cs typeface="Calibri"/>
                        <a:sym typeface="Calibri"/>
                      </a:endParaRPr>
                    </a:p>
                  </a:txBody>
                  <a:tcPr marT="45725" marB="45725" marR="91450" marL="91450"/>
                </a:tc>
              </a:tr>
            </a:tbl>
          </a:graphicData>
        </a:graphic>
      </p:graphicFrame>
      <p:graphicFrame>
        <p:nvGraphicFramePr>
          <p:cNvPr id="208" name="Google Shape;208;p24"/>
          <p:cNvGraphicFramePr/>
          <p:nvPr/>
        </p:nvGraphicFramePr>
        <p:xfrm>
          <a:off x="233418" y="3917623"/>
          <a:ext cx="3000000" cy="3000000"/>
        </p:xfrm>
        <a:graphic>
          <a:graphicData uri="http://schemas.openxmlformats.org/drawingml/2006/table">
            <a:tbl>
              <a:tblPr bandRow="1" firstRow="1">
                <a:noFill/>
                <a:tableStyleId>{3F51431B-AC8A-4B40-BF45-A5A96F63E00E}</a:tableStyleId>
              </a:tblPr>
              <a:tblGrid>
                <a:gridCol w="3494325"/>
                <a:gridCol w="8086875"/>
              </a:tblGrid>
              <a:tr h="720075">
                <a:tc>
                  <a:txBody>
                    <a:bodyPr/>
                    <a:lstStyle/>
                    <a:p>
                      <a:pPr indent="0" lvl="0" marL="0" marR="0" rtl="0" algn="ctr">
                        <a:spcBef>
                          <a:spcPts val="0"/>
                        </a:spcBef>
                        <a:spcAft>
                          <a:spcPts val="0"/>
                        </a:spcAft>
                        <a:buNone/>
                      </a:pPr>
                      <a:r>
                        <a:rPr b="1" lang="es-ES" sz="1400">
                          <a:solidFill>
                            <a:schemeClr val="lt1"/>
                          </a:solidFill>
                          <a:latin typeface="Calibri"/>
                          <a:ea typeface="Calibri"/>
                          <a:cs typeface="Calibri"/>
                          <a:sym typeface="Calibri"/>
                        </a:rPr>
                        <a:t>¿Cuáles son las acciones de planeación y</a:t>
                      </a:r>
                      <a:r>
                        <a:rPr b="1" lang="es-ES" sz="1400">
                          <a:solidFill>
                            <a:schemeClr val="lt1"/>
                          </a:solidFill>
                          <a:latin typeface="Calibri"/>
                          <a:ea typeface="Calibri"/>
                          <a:cs typeface="Calibri"/>
                          <a:sym typeface="Calibri"/>
                        </a:rPr>
                        <a:t> acompañamiento, más importante del profesor en este tipo de trabajos</a:t>
                      </a:r>
                      <a:r>
                        <a:rPr b="1" lang="es-ES" sz="1400">
                          <a:solidFill>
                            <a:schemeClr val="lt1"/>
                          </a:solidFill>
                          <a:latin typeface="Calibri"/>
                          <a:ea typeface="Calibri"/>
                          <a:cs typeface="Calibri"/>
                          <a:sym typeface="Calibri"/>
                        </a:rPr>
                        <a:t>?</a:t>
                      </a:r>
                      <a:endParaRPr b="1" sz="1400">
                        <a:solidFill>
                          <a:schemeClr val="lt1"/>
                        </a:solidFill>
                        <a:latin typeface="Calibri"/>
                        <a:ea typeface="Calibri"/>
                        <a:cs typeface="Calibri"/>
                        <a:sym typeface="Calibri"/>
                      </a:endParaRPr>
                    </a:p>
                  </a:txBody>
                  <a:tcPr marT="45725" marB="45725" marR="91450" marL="91450" anchor="ctr">
                    <a:solidFill>
                      <a:schemeClr val="dk1"/>
                    </a:solidFill>
                  </a:tcPr>
                </a:tc>
                <a:tc>
                  <a:txBody>
                    <a:bodyPr/>
                    <a:lstStyle/>
                    <a:p>
                      <a:pPr indent="0" lvl="0" marL="0" marR="0" rtl="0" algn="l">
                        <a:spcBef>
                          <a:spcPts val="0"/>
                        </a:spcBef>
                        <a:spcAft>
                          <a:spcPts val="0"/>
                        </a:spcAft>
                        <a:buNone/>
                      </a:pPr>
                      <a:r>
                        <a:rPr b="0" lang="es-ES" sz="1400">
                          <a:solidFill>
                            <a:schemeClr val="lt1"/>
                          </a:solidFill>
                          <a:latin typeface="Calibri"/>
                          <a:ea typeface="Calibri"/>
                          <a:cs typeface="Calibri"/>
                          <a:sym typeface="Calibri"/>
                        </a:rPr>
                        <a:t>A los alumnos de les debe de generar</a:t>
                      </a:r>
                      <a:r>
                        <a:rPr b="0" lang="es-ES" sz="1400">
                          <a:solidFill>
                            <a:schemeClr val="lt1"/>
                          </a:solidFill>
                          <a:latin typeface="Calibri"/>
                          <a:ea typeface="Calibri"/>
                          <a:cs typeface="Calibri"/>
                          <a:sym typeface="Calibri"/>
                        </a:rPr>
                        <a:t> el trabajo  en equipo  a partir de que se vean como iguales.</a:t>
                      </a:r>
                      <a:endParaRPr/>
                    </a:p>
                    <a:p>
                      <a:pPr indent="0" lvl="0" marL="0" marR="0" rtl="0" algn="l">
                        <a:spcBef>
                          <a:spcPts val="0"/>
                        </a:spcBef>
                        <a:spcAft>
                          <a:spcPts val="0"/>
                        </a:spcAft>
                        <a:buNone/>
                      </a:pPr>
                      <a:r>
                        <a:rPr b="0" lang="es-ES" sz="1400">
                          <a:solidFill>
                            <a:schemeClr val="lt1"/>
                          </a:solidFill>
                          <a:latin typeface="Calibri"/>
                          <a:ea typeface="Calibri"/>
                          <a:cs typeface="Calibri"/>
                          <a:sym typeface="Calibri"/>
                        </a:rPr>
                        <a:t>Considerar que las metas de los alumnos deben de ser compartidas </a:t>
                      </a:r>
                      <a:endParaRPr/>
                    </a:p>
                    <a:p>
                      <a:pPr indent="0" lvl="0" marL="0" marR="0" rtl="0" algn="l">
                        <a:spcBef>
                          <a:spcPts val="0"/>
                        </a:spcBef>
                        <a:spcAft>
                          <a:spcPts val="0"/>
                        </a:spcAft>
                        <a:buNone/>
                      </a:pPr>
                      <a:r>
                        <a:rPr b="0" lang="es-ES" sz="1400">
                          <a:solidFill>
                            <a:schemeClr val="lt1"/>
                          </a:solidFill>
                          <a:latin typeface="Calibri"/>
                          <a:ea typeface="Calibri"/>
                          <a:cs typeface="Calibri"/>
                          <a:sym typeface="Calibri"/>
                        </a:rPr>
                        <a:t>Se trabaja de manera cooperativa para maximizar  el trabajo de todos</a:t>
                      </a:r>
                      <a:endParaRPr/>
                    </a:p>
                    <a:p>
                      <a:pPr indent="0" lvl="0" marL="0" marR="0" rtl="0" algn="l">
                        <a:spcBef>
                          <a:spcPts val="0"/>
                        </a:spcBef>
                        <a:spcAft>
                          <a:spcPts val="0"/>
                        </a:spcAft>
                        <a:buNone/>
                      </a:pPr>
                      <a:r>
                        <a:rPr b="0" lang="es-ES" sz="1400">
                          <a:solidFill>
                            <a:schemeClr val="lt1"/>
                          </a:solidFill>
                          <a:latin typeface="Calibri"/>
                          <a:ea typeface="Calibri"/>
                          <a:cs typeface="Calibri"/>
                          <a:sym typeface="Calibri"/>
                        </a:rPr>
                        <a:t> inculcar valores y habilidades  sociales, control de emociones e impulsos e intercambios  de punto de vista.</a:t>
                      </a:r>
                      <a:endParaRPr/>
                    </a:p>
                    <a:p>
                      <a:pPr indent="0" lvl="0" marL="0" marR="0" rtl="0" algn="just">
                        <a:spcBef>
                          <a:spcPts val="0"/>
                        </a:spcBef>
                        <a:spcAft>
                          <a:spcPts val="0"/>
                        </a:spcAft>
                        <a:buNone/>
                      </a:pPr>
                      <a:r>
                        <a:rPr b="0" lang="es-ES" sz="1400">
                          <a:solidFill>
                            <a:schemeClr val="lt1"/>
                          </a:solidFill>
                          <a:latin typeface="Calibri"/>
                          <a:ea typeface="Calibri"/>
                          <a:cs typeface="Calibri"/>
                          <a:sym typeface="Calibri"/>
                        </a:rPr>
                        <a:t>Los alumnos debe</a:t>
                      </a:r>
                      <a:r>
                        <a:rPr b="0" lang="es-ES">
                          <a:latin typeface="Calibri"/>
                          <a:ea typeface="Calibri"/>
                          <a:cs typeface="Calibri"/>
                          <a:sym typeface="Calibri"/>
                        </a:rPr>
                        <a:t>n</a:t>
                      </a:r>
                      <a:r>
                        <a:rPr b="0" lang="es-ES" sz="1400">
                          <a:solidFill>
                            <a:schemeClr val="lt1"/>
                          </a:solidFill>
                          <a:latin typeface="Calibri"/>
                          <a:ea typeface="Calibri"/>
                          <a:cs typeface="Calibri"/>
                          <a:sym typeface="Calibri"/>
                        </a:rPr>
                        <a:t> de ser </a:t>
                      </a:r>
                      <a:r>
                        <a:rPr b="0" lang="es-ES">
                          <a:latin typeface="Calibri"/>
                          <a:ea typeface="Calibri"/>
                          <a:cs typeface="Calibri"/>
                          <a:sym typeface="Calibri"/>
                        </a:rPr>
                        <a:t>conscientes</a:t>
                      </a:r>
                      <a:r>
                        <a:rPr b="0" lang="es-ES" sz="1400">
                          <a:solidFill>
                            <a:schemeClr val="lt1"/>
                          </a:solidFill>
                          <a:latin typeface="Calibri"/>
                          <a:ea typeface="Calibri"/>
                          <a:cs typeface="Calibri"/>
                          <a:sym typeface="Calibri"/>
                        </a:rPr>
                        <a:t> de que todos sus compañeros deben aportar ideas  y así mismo, todos deben de aprender.</a:t>
                      </a:r>
                      <a:endParaRPr b="0" sz="1400">
                        <a:solidFill>
                          <a:schemeClr val="lt1"/>
                        </a:solidFill>
                        <a:latin typeface="Calibri"/>
                        <a:ea typeface="Calibri"/>
                        <a:cs typeface="Calibri"/>
                        <a:sym typeface="Calibri"/>
                      </a:endParaRPr>
                    </a:p>
                  </a:txBody>
                  <a:tcPr marT="45725" marB="45725" marR="91450" marL="91450">
                    <a:solidFill>
                      <a:schemeClr val="dk1"/>
                    </a:solidFill>
                  </a:tcPr>
                </a:tc>
              </a:tr>
              <a:tr h="720075">
                <a:tc>
                  <a:txBody>
                    <a:bodyPr/>
                    <a:lstStyle/>
                    <a:p>
                      <a:pPr indent="0" lvl="0" marL="0" marR="0" rtl="0" algn="just">
                        <a:spcBef>
                          <a:spcPts val="0"/>
                        </a:spcBef>
                        <a:spcAft>
                          <a:spcPts val="0"/>
                        </a:spcAft>
                        <a:buNone/>
                      </a:pPr>
                      <a:r>
                        <a:rPr b="0" lang="es-ES" sz="1400">
                          <a:latin typeface="Calibri"/>
                          <a:ea typeface="Calibri"/>
                          <a:cs typeface="Calibri"/>
                          <a:sym typeface="Calibri"/>
                        </a:rPr>
                        <a:t>¿</a:t>
                      </a:r>
                      <a:r>
                        <a:rPr b="1" lang="es-ES" sz="1400">
                          <a:latin typeface="Calibri"/>
                          <a:ea typeface="Calibri"/>
                          <a:cs typeface="Calibri"/>
                          <a:sym typeface="Calibri"/>
                        </a:rPr>
                        <a:t>De</a:t>
                      </a:r>
                      <a:r>
                        <a:rPr b="1" lang="es-ES" sz="1400">
                          <a:latin typeface="Calibri"/>
                          <a:ea typeface="Calibri"/>
                          <a:cs typeface="Calibri"/>
                          <a:sym typeface="Calibri"/>
                        </a:rPr>
                        <a:t> qué manera  se vinculan el trabajo interdisciplinario  y el aprendizaje cooperativo</a:t>
                      </a:r>
                      <a:r>
                        <a:rPr b="1" lang="es-ES" sz="1400">
                          <a:latin typeface="Calibri"/>
                          <a:ea typeface="Calibri"/>
                          <a:cs typeface="Calibri"/>
                          <a:sym typeface="Calibri"/>
                        </a:rPr>
                        <a:t>?</a:t>
                      </a:r>
                      <a:endParaRPr b="1" sz="1400">
                        <a:latin typeface="Calibri"/>
                        <a:ea typeface="Calibri"/>
                        <a:cs typeface="Calibri"/>
                        <a:sym typeface="Calibri"/>
                      </a:endParaRPr>
                    </a:p>
                  </a:txBody>
                  <a:tcPr marT="45725" marB="45725" marR="91450" marL="91450" anchor="ctr"/>
                </a:tc>
                <a:tc>
                  <a:txBody>
                    <a:bodyPr/>
                    <a:lstStyle/>
                    <a:p>
                      <a:pPr indent="0" lvl="0" marL="0" marR="0" rtl="0" algn="just">
                        <a:spcBef>
                          <a:spcPts val="0"/>
                        </a:spcBef>
                        <a:spcAft>
                          <a:spcPts val="0"/>
                        </a:spcAft>
                        <a:buNone/>
                      </a:pPr>
                      <a:r>
                        <a:rPr b="0" lang="es-ES" sz="1400">
                          <a:latin typeface="Calibri"/>
                          <a:ea typeface="Calibri"/>
                          <a:cs typeface="Calibri"/>
                          <a:sym typeface="Calibri"/>
                        </a:rPr>
                        <a:t>Se vinculan a través de un proyecto conjunto  que posee un objetivo común y específico en el cual  los alumnos desde sus propias perspectivas , conocimientos y habilidades  se van apropiando del proyecto y el docente va perdiendo injerencia sobre el mismo modo  que el alumno sea responsable de la organización  y aprendizaje</a:t>
                      </a:r>
                      <a:endParaRPr/>
                    </a:p>
                  </a:txBody>
                  <a:tcPr marT="45725" marB="45725" marR="91450" marL="91450"/>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12" name="Shape 212"/>
        <p:cNvGrpSpPr/>
        <p:nvPr/>
      </p:nvGrpSpPr>
      <p:grpSpPr>
        <a:xfrm>
          <a:off x="0" y="0"/>
          <a:ext cx="0" cy="0"/>
          <a:chOff x="0" y="0"/>
          <a:chExt cx="0" cy="0"/>
        </a:xfrm>
      </p:grpSpPr>
      <p:sp>
        <p:nvSpPr>
          <p:cNvPr id="213" name="Google Shape;213;p25"/>
          <p:cNvSpPr txBox="1"/>
          <p:nvPr/>
        </p:nvSpPr>
        <p:spPr>
          <a:xfrm>
            <a:off x="2831169" y="3797764"/>
            <a:ext cx="2713220"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ES" sz="1800" u="sng" cap="none" strike="noStrike">
                <a:solidFill>
                  <a:srgbClr val="FFC000"/>
                </a:solidFill>
                <a:latin typeface="Twentieth Century"/>
                <a:ea typeface="Twentieth Century"/>
                <a:cs typeface="Twentieth Century"/>
                <a:sym typeface="Twentieth Century"/>
              </a:rPr>
              <a:t>Etimologías</a:t>
            </a:r>
            <a:endParaRPr/>
          </a:p>
          <a:p>
            <a:pPr indent="0" lvl="0" marL="0" marR="0" rtl="0" algn="ctr">
              <a:spcBef>
                <a:spcPts val="0"/>
              </a:spcBef>
              <a:spcAft>
                <a:spcPts val="0"/>
              </a:spcAft>
              <a:buNone/>
            </a:pPr>
            <a:r>
              <a:rPr b="0" i="0" lang="es-ES" sz="1800" u="none" cap="none" strike="noStrike">
                <a:solidFill>
                  <a:srgbClr val="FFC000"/>
                </a:solidFill>
                <a:latin typeface="Twentieth Century"/>
                <a:ea typeface="Twentieth Century"/>
                <a:cs typeface="Twentieth Century"/>
                <a:sym typeface="Twentieth Century"/>
              </a:rPr>
              <a:t>Definición</a:t>
            </a:r>
            <a:endParaRPr/>
          </a:p>
          <a:p>
            <a:pPr indent="0" lvl="0" marL="0" marR="0" rtl="0" algn="ctr">
              <a:spcBef>
                <a:spcPts val="0"/>
              </a:spcBef>
              <a:spcAft>
                <a:spcPts val="0"/>
              </a:spcAft>
              <a:buNone/>
            </a:pPr>
            <a:r>
              <a:rPr b="0" i="0" lang="es-ES" sz="1800" u="none" cap="none" strike="noStrike">
                <a:solidFill>
                  <a:srgbClr val="FFC000"/>
                </a:solidFill>
                <a:latin typeface="Twentieth Century"/>
                <a:ea typeface="Twentieth Century"/>
                <a:cs typeface="Twentieth Century"/>
                <a:sym typeface="Twentieth Century"/>
              </a:rPr>
              <a:t>Morfología</a:t>
            </a:r>
            <a:endParaRPr/>
          </a:p>
          <a:p>
            <a:pPr indent="0" lvl="0" marL="0" marR="0" rtl="0" algn="ctr">
              <a:spcBef>
                <a:spcPts val="0"/>
              </a:spcBef>
              <a:spcAft>
                <a:spcPts val="0"/>
              </a:spcAft>
              <a:buNone/>
            </a:pPr>
            <a:r>
              <a:rPr b="0" i="0" lang="es-ES" sz="1800" u="none" cap="none" strike="noStrike">
                <a:solidFill>
                  <a:srgbClr val="FFC000"/>
                </a:solidFill>
                <a:latin typeface="Twentieth Century"/>
                <a:ea typeface="Twentieth Century"/>
                <a:cs typeface="Twentieth Century"/>
                <a:sym typeface="Twentieth Century"/>
              </a:rPr>
              <a:t>Lingüística</a:t>
            </a:r>
            <a:endParaRPr/>
          </a:p>
          <a:p>
            <a:pPr indent="0" lvl="0" marL="0" marR="0" rtl="0" algn="ctr">
              <a:spcBef>
                <a:spcPts val="0"/>
              </a:spcBef>
              <a:spcAft>
                <a:spcPts val="0"/>
              </a:spcAft>
              <a:buNone/>
            </a:pPr>
            <a:r>
              <a:rPr b="0" i="0" lang="es-ES" sz="1800" u="none" cap="none" strike="noStrike">
                <a:solidFill>
                  <a:srgbClr val="FFC000"/>
                </a:solidFill>
                <a:latin typeface="Twentieth Century"/>
                <a:ea typeface="Twentieth Century"/>
                <a:cs typeface="Twentieth Century"/>
                <a:sym typeface="Twentieth Century"/>
              </a:rPr>
              <a:t>Apocalipsis</a:t>
            </a:r>
            <a:endParaRPr/>
          </a:p>
          <a:p>
            <a:pPr indent="0" lvl="0" marL="0" marR="0" rtl="0" algn="ctr">
              <a:spcBef>
                <a:spcPts val="0"/>
              </a:spcBef>
              <a:spcAft>
                <a:spcPts val="0"/>
              </a:spcAft>
              <a:buNone/>
            </a:pPr>
            <a:r>
              <a:rPr b="0" i="0" lang="es-ES" sz="1800" u="none" cap="none" strike="noStrike">
                <a:solidFill>
                  <a:srgbClr val="FFC000"/>
                </a:solidFill>
                <a:latin typeface="Twentieth Century"/>
                <a:ea typeface="Twentieth Century"/>
                <a:cs typeface="Twentieth Century"/>
                <a:sym typeface="Twentieth Century"/>
              </a:rPr>
              <a:t>Rito Funerario </a:t>
            </a:r>
            <a:endParaRPr b="0" i="0" sz="1800" u="none" cap="none" strike="noStrike">
              <a:solidFill>
                <a:srgbClr val="FFC000"/>
              </a:solidFill>
              <a:latin typeface="Twentieth Century"/>
              <a:ea typeface="Twentieth Century"/>
              <a:cs typeface="Twentieth Century"/>
              <a:sym typeface="Twentieth Century"/>
            </a:endParaRPr>
          </a:p>
        </p:txBody>
      </p:sp>
      <p:sp>
        <p:nvSpPr>
          <p:cNvPr id="214" name="Google Shape;214;p25"/>
          <p:cNvSpPr txBox="1"/>
          <p:nvPr/>
        </p:nvSpPr>
        <p:spPr>
          <a:xfrm>
            <a:off x="238264" y="3797764"/>
            <a:ext cx="2713220"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ES" sz="1800" u="sng" cap="none" strike="noStrike">
                <a:solidFill>
                  <a:schemeClr val="accent4"/>
                </a:solidFill>
                <a:latin typeface="Twentieth Century"/>
                <a:ea typeface="Twentieth Century"/>
                <a:cs typeface="Twentieth Century"/>
                <a:sym typeface="Twentieth Century"/>
              </a:rPr>
              <a:t>Literatura Universal</a:t>
            </a:r>
            <a:endParaRPr/>
          </a:p>
          <a:p>
            <a:pPr indent="0" lvl="0" marL="0" marR="0" rtl="0" algn="ctr">
              <a:spcBef>
                <a:spcPts val="0"/>
              </a:spcBef>
              <a:spcAft>
                <a:spcPts val="0"/>
              </a:spcAft>
              <a:buNone/>
            </a:pPr>
            <a:r>
              <a:rPr b="0" i="0" lang="es-ES" sz="1800" u="none" cap="none" strike="noStrike">
                <a:solidFill>
                  <a:schemeClr val="accent4"/>
                </a:solidFill>
                <a:latin typeface="Twentieth Century"/>
                <a:ea typeface="Twentieth Century"/>
                <a:cs typeface="Twentieth Century"/>
                <a:sym typeface="Twentieth Century"/>
              </a:rPr>
              <a:t>Edad Media </a:t>
            </a:r>
            <a:endParaRPr/>
          </a:p>
          <a:p>
            <a:pPr indent="0" lvl="0" marL="0" marR="0" rtl="0" algn="ctr">
              <a:spcBef>
                <a:spcPts val="0"/>
              </a:spcBef>
              <a:spcAft>
                <a:spcPts val="0"/>
              </a:spcAft>
              <a:buNone/>
            </a:pPr>
            <a:r>
              <a:rPr b="0" i="0" lang="es-ES" sz="1800" u="none" cap="none" strike="noStrike">
                <a:solidFill>
                  <a:schemeClr val="accent4"/>
                </a:solidFill>
                <a:latin typeface="Twentieth Century"/>
                <a:ea typeface="Twentieth Century"/>
                <a:cs typeface="Twentieth Century"/>
                <a:sym typeface="Twentieth Century"/>
              </a:rPr>
              <a:t>Decamerón </a:t>
            </a:r>
            <a:endParaRPr/>
          </a:p>
          <a:p>
            <a:pPr indent="0" lvl="0" marL="0" marR="0" rtl="0" algn="ctr">
              <a:spcBef>
                <a:spcPts val="0"/>
              </a:spcBef>
              <a:spcAft>
                <a:spcPts val="0"/>
              </a:spcAft>
              <a:buNone/>
            </a:pPr>
            <a:r>
              <a:rPr b="0" i="0" lang="es-ES" sz="1800" u="none" cap="none" strike="noStrike">
                <a:solidFill>
                  <a:schemeClr val="accent4"/>
                </a:solidFill>
                <a:latin typeface="Twentieth Century"/>
                <a:ea typeface="Twentieth Century"/>
                <a:cs typeface="Twentieth Century"/>
                <a:sym typeface="Twentieth Century"/>
              </a:rPr>
              <a:t>Imaginarios colectivos </a:t>
            </a:r>
            <a:endParaRPr/>
          </a:p>
          <a:p>
            <a:pPr indent="0" lvl="0" marL="0" marR="0" rtl="0" algn="ctr">
              <a:spcBef>
                <a:spcPts val="0"/>
              </a:spcBef>
              <a:spcAft>
                <a:spcPts val="0"/>
              </a:spcAft>
              <a:buNone/>
            </a:pPr>
            <a:r>
              <a:rPr b="0" i="0" lang="es-ES" sz="1800" u="none" cap="none" strike="noStrike">
                <a:solidFill>
                  <a:schemeClr val="accent4"/>
                </a:solidFill>
                <a:latin typeface="Twentieth Century"/>
                <a:ea typeface="Twentieth Century"/>
                <a:cs typeface="Twentieth Century"/>
                <a:sym typeface="Twentieth Century"/>
              </a:rPr>
              <a:t>Relato</a:t>
            </a:r>
            <a:endParaRPr b="0" i="0" sz="1800" u="none" cap="none" strike="noStrike">
              <a:solidFill>
                <a:schemeClr val="accent4"/>
              </a:solidFill>
              <a:latin typeface="Twentieth Century"/>
              <a:ea typeface="Twentieth Century"/>
              <a:cs typeface="Twentieth Century"/>
              <a:sym typeface="Twentieth Century"/>
            </a:endParaRPr>
          </a:p>
        </p:txBody>
      </p:sp>
      <p:sp>
        <p:nvSpPr>
          <p:cNvPr id="215" name="Google Shape;215;p25"/>
          <p:cNvSpPr txBox="1"/>
          <p:nvPr/>
        </p:nvSpPr>
        <p:spPr>
          <a:xfrm>
            <a:off x="5424074" y="3797764"/>
            <a:ext cx="2713220"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ES" sz="1800" u="sng" cap="none" strike="noStrike">
                <a:solidFill>
                  <a:schemeClr val="lt1"/>
                </a:solidFill>
                <a:latin typeface="Twentieth Century"/>
                <a:ea typeface="Twentieth Century"/>
                <a:cs typeface="Twentieth Century"/>
                <a:sym typeface="Twentieth Century"/>
              </a:rPr>
              <a:t>Historia de México </a:t>
            </a:r>
            <a:endParaRPr/>
          </a:p>
          <a:p>
            <a:pPr indent="0" lvl="0" marL="0" marR="0" rtl="0" algn="ctr">
              <a:spcBef>
                <a:spcPts val="0"/>
              </a:spcBef>
              <a:spcAft>
                <a:spcPts val="0"/>
              </a:spcAft>
              <a:buNone/>
            </a:pPr>
            <a:r>
              <a:rPr b="0" i="0" lang="es-ES" sz="1800" u="none" cap="none" strike="noStrike">
                <a:solidFill>
                  <a:schemeClr val="lt1"/>
                </a:solidFill>
                <a:latin typeface="Twentieth Century"/>
                <a:ea typeface="Twentieth Century"/>
                <a:cs typeface="Twentieth Century"/>
                <a:sym typeface="Twentieth Century"/>
              </a:rPr>
              <a:t>Religión </a:t>
            </a:r>
            <a:endParaRPr/>
          </a:p>
          <a:p>
            <a:pPr indent="0" lvl="0" marL="0" marR="0" rtl="0" algn="ctr">
              <a:spcBef>
                <a:spcPts val="0"/>
              </a:spcBef>
              <a:spcAft>
                <a:spcPts val="0"/>
              </a:spcAft>
              <a:buNone/>
            </a:pPr>
            <a:r>
              <a:rPr b="0" i="0" lang="es-ES" sz="1800" u="none" cap="none" strike="noStrike">
                <a:solidFill>
                  <a:schemeClr val="lt1"/>
                </a:solidFill>
                <a:latin typeface="Twentieth Century"/>
                <a:ea typeface="Twentieth Century"/>
                <a:cs typeface="Twentieth Century"/>
                <a:sym typeface="Twentieth Century"/>
              </a:rPr>
              <a:t>Cultura</a:t>
            </a:r>
            <a:endParaRPr/>
          </a:p>
          <a:p>
            <a:pPr indent="0" lvl="0" marL="0" marR="0" rtl="0" algn="ctr">
              <a:spcBef>
                <a:spcPts val="0"/>
              </a:spcBef>
              <a:spcAft>
                <a:spcPts val="0"/>
              </a:spcAft>
              <a:buNone/>
            </a:pPr>
            <a:r>
              <a:rPr b="0" i="0" lang="es-ES" sz="1800" u="none" cap="none" strike="noStrike">
                <a:solidFill>
                  <a:schemeClr val="lt1"/>
                </a:solidFill>
                <a:latin typeface="Twentieth Century"/>
                <a:ea typeface="Twentieth Century"/>
                <a:cs typeface="Twentieth Century"/>
                <a:sym typeface="Twentieth Century"/>
              </a:rPr>
              <a:t>Iconografía</a:t>
            </a:r>
            <a:endParaRPr/>
          </a:p>
          <a:p>
            <a:pPr indent="0" lvl="0" marL="0" marR="0" rtl="0" algn="ctr">
              <a:spcBef>
                <a:spcPts val="0"/>
              </a:spcBef>
              <a:spcAft>
                <a:spcPts val="0"/>
              </a:spcAft>
              <a:buNone/>
            </a:pPr>
            <a:r>
              <a:rPr b="0" i="0" lang="es-ES" sz="1800" u="none" cap="none" strike="noStrike">
                <a:solidFill>
                  <a:schemeClr val="lt1"/>
                </a:solidFill>
                <a:latin typeface="Twentieth Century"/>
                <a:ea typeface="Twentieth Century"/>
                <a:cs typeface="Twentieth Century"/>
                <a:sym typeface="Twentieth Century"/>
              </a:rPr>
              <a:t>Tiempo</a:t>
            </a:r>
            <a:endParaRPr/>
          </a:p>
          <a:p>
            <a:pPr indent="0" lvl="0" marL="0" marR="0" rtl="0" algn="ctr">
              <a:spcBef>
                <a:spcPts val="0"/>
              </a:spcBef>
              <a:spcAft>
                <a:spcPts val="0"/>
              </a:spcAft>
              <a:buNone/>
            </a:pPr>
            <a:r>
              <a:rPr b="0" i="0" lang="es-ES" sz="1800" u="none" cap="none" strike="noStrike">
                <a:solidFill>
                  <a:schemeClr val="lt1"/>
                </a:solidFill>
                <a:latin typeface="Twentieth Century"/>
                <a:ea typeface="Twentieth Century"/>
                <a:cs typeface="Twentieth Century"/>
                <a:sym typeface="Twentieth Century"/>
              </a:rPr>
              <a:t>Espacio </a:t>
            </a:r>
            <a:endParaRPr/>
          </a:p>
        </p:txBody>
      </p:sp>
      <p:sp>
        <p:nvSpPr>
          <p:cNvPr id="216" name="Google Shape;216;p25"/>
          <p:cNvSpPr txBox="1"/>
          <p:nvPr/>
        </p:nvSpPr>
        <p:spPr>
          <a:xfrm>
            <a:off x="8422764" y="3797764"/>
            <a:ext cx="3430382" cy="258532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ES" sz="1800" u="sng" cap="none" strike="noStrike">
                <a:solidFill>
                  <a:srgbClr val="4D621E"/>
                </a:solidFill>
                <a:latin typeface="Twentieth Century"/>
                <a:ea typeface="Twentieth Century"/>
                <a:cs typeface="Twentieth Century"/>
                <a:sym typeface="Twentieth Century"/>
              </a:rPr>
              <a:t>Educación para la Salud </a:t>
            </a:r>
            <a:endParaRPr/>
          </a:p>
          <a:p>
            <a:pPr indent="0" lvl="0" marL="0" marR="0" rtl="0" algn="ctr">
              <a:spcBef>
                <a:spcPts val="0"/>
              </a:spcBef>
              <a:spcAft>
                <a:spcPts val="0"/>
              </a:spcAft>
              <a:buNone/>
            </a:pPr>
            <a:r>
              <a:rPr b="0" i="0" lang="es-ES" sz="1800" u="none" cap="none" strike="noStrike">
                <a:solidFill>
                  <a:srgbClr val="4D621E"/>
                </a:solidFill>
                <a:latin typeface="Twentieth Century"/>
                <a:ea typeface="Twentieth Century"/>
                <a:cs typeface="Twentieth Century"/>
                <a:sym typeface="Twentieth Century"/>
              </a:rPr>
              <a:t>Historia natural de la enfermedad</a:t>
            </a:r>
            <a:endParaRPr/>
          </a:p>
          <a:p>
            <a:pPr indent="0" lvl="0" marL="0" marR="0" rtl="0" algn="ctr">
              <a:spcBef>
                <a:spcPts val="0"/>
              </a:spcBef>
              <a:spcAft>
                <a:spcPts val="0"/>
              </a:spcAft>
              <a:buNone/>
            </a:pPr>
            <a:r>
              <a:rPr b="0" i="0" lang="es-ES" sz="1800" u="none" cap="none" strike="noStrike">
                <a:solidFill>
                  <a:srgbClr val="4D621E"/>
                </a:solidFill>
                <a:latin typeface="Twentieth Century"/>
                <a:ea typeface="Twentieth Century"/>
                <a:cs typeface="Twentieth Century"/>
                <a:sym typeface="Twentieth Century"/>
              </a:rPr>
              <a:t>Higiene</a:t>
            </a:r>
            <a:endParaRPr/>
          </a:p>
          <a:p>
            <a:pPr indent="0" lvl="0" marL="0" marR="0" rtl="0" algn="ctr">
              <a:spcBef>
                <a:spcPts val="0"/>
              </a:spcBef>
              <a:spcAft>
                <a:spcPts val="0"/>
              </a:spcAft>
              <a:buNone/>
            </a:pPr>
            <a:r>
              <a:rPr b="0" i="0" lang="es-ES" sz="1800" u="none" cap="none" strike="noStrike">
                <a:solidFill>
                  <a:srgbClr val="4D621E"/>
                </a:solidFill>
                <a:latin typeface="Twentieth Century"/>
                <a:ea typeface="Twentieth Century"/>
                <a:cs typeface="Twentieth Century"/>
                <a:sym typeface="Twentieth Century"/>
              </a:rPr>
              <a:t>Protocolo Funerario</a:t>
            </a:r>
            <a:endParaRPr/>
          </a:p>
          <a:p>
            <a:pPr indent="0" lvl="0" marL="0" marR="0" rtl="0" algn="ctr">
              <a:spcBef>
                <a:spcPts val="0"/>
              </a:spcBef>
              <a:spcAft>
                <a:spcPts val="0"/>
              </a:spcAft>
              <a:buNone/>
            </a:pPr>
            <a:r>
              <a:rPr b="0" i="0" lang="es-ES" sz="1800" u="none" cap="none" strike="noStrike">
                <a:solidFill>
                  <a:srgbClr val="4D621E"/>
                </a:solidFill>
                <a:latin typeface="Twentieth Century"/>
                <a:ea typeface="Twentieth Century"/>
                <a:cs typeface="Twentieth Century"/>
                <a:sym typeface="Twentieth Century"/>
              </a:rPr>
              <a:t>Epidemiología</a:t>
            </a:r>
            <a:endParaRPr/>
          </a:p>
          <a:p>
            <a:pPr indent="0" lvl="0" marL="0" marR="0" rtl="0" algn="ctr">
              <a:spcBef>
                <a:spcPts val="0"/>
              </a:spcBef>
              <a:spcAft>
                <a:spcPts val="0"/>
              </a:spcAft>
              <a:buNone/>
            </a:pPr>
            <a:r>
              <a:rPr b="0" i="0" lang="es-ES" sz="1800" u="none" cap="none" strike="noStrike">
                <a:solidFill>
                  <a:srgbClr val="4D621E"/>
                </a:solidFill>
                <a:latin typeface="Twentieth Century"/>
                <a:ea typeface="Twentieth Century"/>
                <a:cs typeface="Twentieth Century"/>
                <a:sym typeface="Twentieth Century"/>
              </a:rPr>
              <a:t>Covid-19</a:t>
            </a:r>
            <a:endParaRPr/>
          </a:p>
          <a:p>
            <a:pPr indent="0" lvl="0" marL="0" marR="0" rtl="0" algn="ctr">
              <a:spcBef>
                <a:spcPts val="0"/>
              </a:spcBef>
              <a:spcAft>
                <a:spcPts val="0"/>
              </a:spcAft>
              <a:buNone/>
            </a:pPr>
            <a:r>
              <a:rPr b="0" i="0" lang="es-ES" sz="1800" u="none" cap="none" strike="noStrike">
                <a:solidFill>
                  <a:srgbClr val="4D621E"/>
                </a:solidFill>
                <a:latin typeface="Twentieth Century"/>
                <a:ea typeface="Twentieth Century"/>
                <a:cs typeface="Twentieth Century"/>
                <a:sym typeface="Twentieth Century"/>
              </a:rPr>
              <a:t>Enfermedad</a:t>
            </a:r>
            <a:endParaRPr/>
          </a:p>
          <a:p>
            <a:pPr indent="0" lvl="0" marL="0" marR="0" rtl="0" algn="ctr">
              <a:spcBef>
                <a:spcPts val="0"/>
              </a:spcBef>
              <a:spcAft>
                <a:spcPts val="0"/>
              </a:spcAft>
              <a:buNone/>
            </a:pPr>
            <a:r>
              <a:rPr b="0" i="0" lang="es-ES" sz="1800" u="none" cap="none" strike="noStrike">
                <a:solidFill>
                  <a:srgbClr val="4D621E"/>
                </a:solidFill>
                <a:latin typeface="Twentieth Century"/>
                <a:ea typeface="Twentieth Century"/>
                <a:cs typeface="Twentieth Century"/>
                <a:sym typeface="Twentieth Century"/>
              </a:rPr>
              <a:t>Prevención </a:t>
            </a:r>
            <a:endParaRPr/>
          </a:p>
          <a:p>
            <a:pPr indent="0" lvl="0" marL="0" marR="0" rtl="0" algn="ctr">
              <a:spcBef>
                <a:spcPts val="0"/>
              </a:spcBef>
              <a:spcAft>
                <a:spcPts val="0"/>
              </a:spcAft>
              <a:buNone/>
            </a:pPr>
            <a:r>
              <a:rPr b="0" i="0" lang="es-ES" sz="1800" u="none" cap="none" strike="noStrike">
                <a:solidFill>
                  <a:srgbClr val="4D621E"/>
                </a:solidFill>
                <a:latin typeface="Twentieth Century"/>
                <a:ea typeface="Twentieth Century"/>
                <a:cs typeface="Twentieth Century"/>
                <a:sym typeface="Twentieth Century"/>
              </a:rPr>
              <a:t>Pandemia</a:t>
            </a:r>
            <a:endParaRPr/>
          </a:p>
        </p:txBody>
      </p:sp>
      <p:sp>
        <p:nvSpPr>
          <p:cNvPr id="217" name="Google Shape;217;p25"/>
          <p:cNvSpPr/>
          <p:nvPr/>
        </p:nvSpPr>
        <p:spPr>
          <a:xfrm>
            <a:off x="4492121" y="106913"/>
            <a:ext cx="2329786" cy="2227214"/>
          </a:xfrm>
          <a:prstGeom prst="ellipse">
            <a:avLst/>
          </a:prstGeom>
          <a:solidFill>
            <a:srgbClr val="2383B1"/>
          </a:solidFill>
          <a:ln cap="flat" cmpd="sng" w="15875">
            <a:solidFill>
              <a:srgbClr val="708F2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s-ES" sz="1800" u="none" cap="none" strike="noStrike">
                <a:solidFill>
                  <a:schemeClr val="lt1"/>
                </a:solidFill>
                <a:latin typeface="Twentieth Century"/>
                <a:ea typeface="Twentieth Century"/>
                <a:cs typeface="Twentieth Century"/>
                <a:sym typeface="Twentieth Century"/>
              </a:rPr>
              <a:t> COVID-19: A la luz de las grandes pandemias</a:t>
            </a:r>
            <a:endParaRPr b="1" i="0" sz="1800" u="none" cap="none" strike="noStrike">
              <a:solidFill>
                <a:schemeClr val="lt1"/>
              </a:solidFill>
              <a:latin typeface="Arial"/>
              <a:ea typeface="Arial"/>
              <a:cs typeface="Arial"/>
              <a:sym typeface="Arial"/>
            </a:endParaRPr>
          </a:p>
        </p:txBody>
      </p:sp>
      <p:cxnSp>
        <p:nvCxnSpPr>
          <p:cNvPr id="218" name="Google Shape;218;p25"/>
          <p:cNvCxnSpPr>
            <a:stCxn id="217" idx="2"/>
          </p:cNvCxnSpPr>
          <p:nvPr/>
        </p:nvCxnSpPr>
        <p:spPr>
          <a:xfrm flipH="1">
            <a:off x="1491821" y="1220520"/>
            <a:ext cx="3000300" cy="2485200"/>
          </a:xfrm>
          <a:prstGeom prst="straightConnector1">
            <a:avLst/>
          </a:prstGeom>
          <a:noFill/>
          <a:ln cap="flat" cmpd="sng" w="9525">
            <a:solidFill>
              <a:srgbClr val="7A9B31"/>
            </a:solidFill>
            <a:prstDash val="solid"/>
            <a:round/>
            <a:headEnd len="sm" w="sm" type="none"/>
            <a:tailEnd len="med" w="med" type="triangle"/>
          </a:ln>
        </p:spPr>
      </p:cxnSp>
      <p:cxnSp>
        <p:nvCxnSpPr>
          <p:cNvPr id="219" name="Google Shape;219;p25"/>
          <p:cNvCxnSpPr>
            <a:stCxn id="217" idx="3"/>
            <a:endCxn id="213" idx="0"/>
          </p:cNvCxnSpPr>
          <p:nvPr/>
        </p:nvCxnSpPr>
        <p:spPr>
          <a:xfrm flipH="1">
            <a:off x="4187710" y="2007959"/>
            <a:ext cx="645600" cy="1789800"/>
          </a:xfrm>
          <a:prstGeom prst="straightConnector1">
            <a:avLst/>
          </a:prstGeom>
          <a:noFill/>
          <a:ln cap="flat" cmpd="sng" w="9525">
            <a:solidFill>
              <a:srgbClr val="7A9B31"/>
            </a:solidFill>
            <a:prstDash val="solid"/>
            <a:round/>
            <a:headEnd len="sm" w="sm" type="none"/>
            <a:tailEnd len="med" w="med" type="triangle"/>
          </a:ln>
        </p:spPr>
      </p:cxnSp>
      <p:cxnSp>
        <p:nvCxnSpPr>
          <p:cNvPr id="220" name="Google Shape;220;p25"/>
          <p:cNvCxnSpPr>
            <a:stCxn id="217" idx="5"/>
            <a:endCxn id="215" idx="0"/>
          </p:cNvCxnSpPr>
          <p:nvPr/>
        </p:nvCxnSpPr>
        <p:spPr>
          <a:xfrm>
            <a:off x="6480718" y="2007959"/>
            <a:ext cx="300000" cy="1789800"/>
          </a:xfrm>
          <a:prstGeom prst="straightConnector1">
            <a:avLst/>
          </a:prstGeom>
          <a:noFill/>
          <a:ln cap="flat" cmpd="sng" w="9525">
            <a:solidFill>
              <a:srgbClr val="7A9B31"/>
            </a:solidFill>
            <a:prstDash val="solid"/>
            <a:round/>
            <a:headEnd len="sm" w="sm" type="none"/>
            <a:tailEnd len="med" w="med" type="triangle"/>
          </a:ln>
        </p:spPr>
      </p:cxnSp>
      <p:cxnSp>
        <p:nvCxnSpPr>
          <p:cNvPr id="221" name="Google Shape;221;p25"/>
          <p:cNvCxnSpPr>
            <a:stCxn id="217" idx="6"/>
          </p:cNvCxnSpPr>
          <p:nvPr/>
        </p:nvCxnSpPr>
        <p:spPr>
          <a:xfrm>
            <a:off x="6821907" y="1220520"/>
            <a:ext cx="3429000" cy="2388900"/>
          </a:xfrm>
          <a:prstGeom prst="straightConnector1">
            <a:avLst/>
          </a:prstGeom>
          <a:noFill/>
          <a:ln cap="flat" cmpd="sng" w="9525">
            <a:solidFill>
              <a:srgbClr val="7A9B31"/>
            </a:solidFill>
            <a:prstDash val="solid"/>
            <a:round/>
            <a:headEnd len="sm" w="sm" type="none"/>
            <a:tailEnd len="med" w="med" type="triangle"/>
          </a:ln>
        </p:spPr>
      </p:cxnSp>
      <p:cxnSp>
        <p:nvCxnSpPr>
          <p:cNvPr id="222" name="Google Shape;222;p25"/>
          <p:cNvCxnSpPr/>
          <p:nvPr/>
        </p:nvCxnSpPr>
        <p:spPr>
          <a:xfrm>
            <a:off x="2249905" y="4283242"/>
            <a:ext cx="1407695" cy="807183"/>
          </a:xfrm>
          <a:prstGeom prst="straightConnector1">
            <a:avLst/>
          </a:prstGeom>
          <a:noFill/>
          <a:ln cap="flat" cmpd="sng" w="9525">
            <a:solidFill>
              <a:srgbClr val="3585AC"/>
            </a:solidFill>
            <a:prstDash val="solid"/>
            <a:round/>
            <a:headEnd len="med" w="med" type="triangle"/>
            <a:tailEnd len="med" w="med" type="triangle"/>
          </a:ln>
        </p:spPr>
      </p:cxnSp>
      <p:cxnSp>
        <p:nvCxnSpPr>
          <p:cNvPr id="223" name="Google Shape;223;p25"/>
          <p:cNvCxnSpPr/>
          <p:nvPr/>
        </p:nvCxnSpPr>
        <p:spPr>
          <a:xfrm flipH="1" rot="10800000">
            <a:off x="4704347" y="4283242"/>
            <a:ext cx="1660358" cy="807184"/>
          </a:xfrm>
          <a:prstGeom prst="straightConnector1">
            <a:avLst/>
          </a:prstGeom>
          <a:noFill/>
          <a:ln cap="flat" cmpd="sng" w="9525">
            <a:solidFill>
              <a:srgbClr val="A5482B"/>
            </a:solidFill>
            <a:prstDash val="solid"/>
            <a:round/>
            <a:headEnd len="med" w="med" type="triangle"/>
            <a:tailEnd len="med" w="med" type="triangle"/>
          </a:ln>
        </p:spPr>
      </p:cxnSp>
      <p:cxnSp>
        <p:nvCxnSpPr>
          <p:cNvPr id="224" name="Google Shape;224;p25"/>
          <p:cNvCxnSpPr/>
          <p:nvPr/>
        </p:nvCxnSpPr>
        <p:spPr>
          <a:xfrm>
            <a:off x="7200445" y="4362830"/>
            <a:ext cx="1928435" cy="360251"/>
          </a:xfrm>
          <a:prstGeom prst="straightConnector1">
            <a:avLst/>
          </a:prstGeom>
          <a:noFill/>
          <a:ln cap="flat" cmpd="sng" w="9525">
            <a:solidFill>
              <a:srgbClr val="A5482B"/>
            </a:solidFill>
            <a:prstDash val="solid"/>
            <a:round/>
            <a:headEnd len="sm" w="sm" type="none"/>
            <a:tailEnd len="med" w="med" type="triangle"/>
          </a:ln>
        </p:spPr>
      </p:cxnSp>
      <p:sp>
        <p:nvSpPr>
          <p:cNvPr id="225" name="Google Shape;225;p25"/>
          <p:cNvSpPr txBox="1"/>
          <p:nvPr/>
        </p:nvSpPr>
        <p:spPr>
          <a:xfrm>
            <a:off x="8436182" y="3797764"/>
            <a:ext cx="3430382" cy="258532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ES" sz="1800" u="sng" cap="none" strike="noStrike">
                <a:solidFill>
                  <a:srgbClr val="00B0F0"/>
                </a:solidFill>
                <a:latin typeface="Twentieth Century"/>
                <a:ea typeface="Twentieth Century"/>
                <a:cs typeface="Twentieth Century"/>
                <a:sym typeface="Twentieth Century"/>
              </a:rPr>
              <a:t>Educación para la Salud </a:t>
            </a:r>
            <a:endParaRPr/>
          </a:p>
          <a:p>
            <a:pPr indent="0" lvl="0" marL="0" marR="0" rtl="0" algn="ctr">
              <a:spcBef>
                <a:spcPts val="0"/>
              </a:spcBef>
              <a:spcAft>
                <a:spcPts val="0"/>
              </a:spcAft>
              <a:buNone/>
            </a:pPr>
            <a:r>
              <a:rPr b="0" i="0" lang="es-ES" sz="1800" u="none" cap="none" strike="noStrike">
                <a:solidFill>
                  <a:srgbClr val="00B0F0"/>
                </a:solidFill>
                <a:latin typeface="Twentieth Century"/>
                <a:ea typeface="Twentieth Century"/>
                <a:cs typeface="Twentieth Century"/>
                <a:sym typeface="Twentieth Century"/>
              </a:rPr>
              <a:t>Historia natural de la enfermedad</a:t>
            </a:r>
            <a:endParaRPr/>
          </a:p>
          <a:p>
            <a:pPr indent="0" lvl="0" marL="0" marR="0" rtl="0" algn="ctr">
              <a:spcBef>
                <a:spcPts val="0"/>
              </a:spcBef>
              <a:spcAft>
                <a:spcPts val="0"/>
              </a:spcAft>
              <a:buNone/>
            </a:pPr>
            <a:r>
              <a:rPr b="0" i="0" lang="es-ES" sz="1800" u="none" cap="none" strike="noStrike">
                <a:solidFill>
                  <a:srgbClr val="00B0F0"/>
                </a:solidFill>
                <a:latin typeface="Twentieth Century"/>
                <a:ea typeface="Twentieth Century"/>
                <a:cs typeface="Twentieth Century"/>
                <a:sym typeface="Twentieth Century"/>
              </a:rPr>
              <a:t>Higiene</a:t>
            </a:r>
            <a:endParaRPr/>
          </a:p>
          <a:p>
            <a:pPr indent="0" lvl="0" marL="0" marR="0" rtl="0" algn="ctr">
              <a:spcBef>
                <a:spcPts val="0"/>
              </a:spcBef>
              <a:spcAft>
                <a:spcPts val="0"/>
              </a:spcAft>
              <a:buNone/>
            </a:pPr>
            <a:r>
              <a:rPr b="0" i="0" lang="es-ES" sz="1800" u="none" cap="none" strike="noStrike">
                <a:solidFill>
                  <a:srgbClr val="00B0F0"/>
                </a:solidFill>
                <a:latin typeface="Twentieth Century"/>
                <a:ea typeface="Twentieth Century"/>
                <a:cs typeface="Twentieth Century"/>
                <a:sym typeface="Twentieth Century"/>
              </a:rPr>
              <a:t>Protocolo Funerario</a:t>
            </a:r>
            <a:endParaRPr/>
          </a:p>
          <a:p>
            <a:pPr indent="0" lvl="0" marL="0" marR="0" rtl="0" algn="ctr">
              <a:spcBef>
                <a:spcPts val="0"/>
              </a:spcBef>
              <a:spcAft>
                <a:spcPts val="0"/>
              </a:spcAft>
              <a:buNone/>
            </a:pPr>
            <a:r>
              <a:rPr b="0" i="0" lang="es-ES" sz="1800" u="none" cap="none" strike="noStrike">
                <a:solidFill>
                  <a:srgbClr val="00B0F0"/>
                </a:solidFill>
                <a:latin typeface="Twentieth Century"/>
                <a:ea typeface="Twentieth Century"/>
                <a:cs typeface="Twentieth Century"/>
                <a:sym typeface="Twentieth Century"/>
              </a:rPr>
              <a:t>Epidemiología</a:t>
            </a:r>
            <a:endParaRPr/>
          </a:p>
          <a:p>
            <a:pPr indent="0" lvl="0" marL="0" marR="0" rtl="0" algn="ctr">
              <a:spcBef>
                <a:spcPts val="0"/>
              </a:spcBef>
              <a:spcAft>
                <a:spcPts val="0"/>
              </a:spcAft>
              <a:buNone/>
            </a:pPr>
            <a:r>
              <a:rPr b="0" i="0" lang="es-ES" sz="1800" u="none" cap="none" strike="noStrike">
                <a:solidFill>
                  <a:srgbClr val="00B0F0"/>
                </a:solidFill>
                <a:latin typeface="Twentieth Century"/>
                <a:ea typeface="Twentieth Century"/>
                <a:cs typeface="Twentieth Century"/>
                <a:sym typeface="Twentieth Century"/>
              </a:rPr>
              <a:t>Covid-19</a:t>
            </a:r>
            <a:endParaRPr/>
          </a:p>
          <a:p>
            <a:pPr indent="0" lvl="0" marL="0" marR="0" rtl="0" algn="ctr">
              <a:spcBef>
                <a:spcPts val="0"/>
              </a:spcBef>
              <a:spcAft>
                <a:spcPts val="0"/>
              </a:spcAft>
              <a:buNone/>
            </a:pPr>
            <a:r>
              <a:rPr b="0" i="0" lang="es-ES" sz="1800" u="none" cap="none" strike="noStrike">
                <a:solidFill>
                  <a:srgbClr val="00B0F0"/>
                </a:solidFill>
                <a:latin typeface="Twentieth Century"/>
                <a:ea typeface="Twentieth Century"/>
                <a:cs typeface="Twentieth Century"/>
                <a:sym typeface="Twentieth Century"/>
              </a:rPr>
              <a:t>Enfermedad</a:t>
            </a:r>
            <a:endParaRPr/>
          </a:p>
          <a:p>
            <a:pPr indent="0" lvl="0" marL="0" marR="0" rtl="0" algn="ctr">
              <a:spcBef>
                <a:spcPts val="0"/>
              </a:spcBef>
              <a:spcAft>
                <a:spcPts val="0"/>
              </a:spcAft>
              <a:buNone/>
            </a:pPr>
            <a:r>
              <a:rPr b="0" i="0" lang="es-ES" sz="1800" u="none" cap="none" strike="noStrike">
                <a:solidFill>
                  <a:srgbClr val="00B0F0"/>
                </a:solidFill>
                <a:latin typeface="Twentieth Century"/>
                <a:ea typeface="Twentieth Century"/>
                <a:cs typeface="Twentieth Century"/>
                <a:sym typeface="Twentieth Century"/>
              </a:rPr>
              <a:t>Prevención </a:t>
            </a:r>
            <a:endParaRPr/>
          </a:p>
          <a:p>
            <a:pPr indent="0" lvl="0" marL="0" marR="0" rtl="0" algn="ctr">
              <a:spcBef>
                <a:spcPts val="0"/>
              </a:spcBef>
              <a:spcAft>
                <a:spcPts val="0"/>
              </a:spcAft>
              <a:buNone/>
            </a:pPr>
            <a:r>
              <a:rPr b="0" i="0" lang="es-ES" sz="1800" u="none" cap="none" strike="noStrike">
                <a:solidFill>
                  <a:srgbClr val="00B0F0"/>
                </a:solidFill>
                <a:latin typeface="Twentieth Century"/>
                <a:ea typeface="Twentieth Century"/>
                <a:cs typeface="Twentieth Century"/>
                <a:sym typeface="Twentieth Century"/>
              </a:rPr>
              <a:t>Pandemia</a:t>
            </a:r>
            <a:endParaRPr/>
          </a:p>
        </p:txBody>
      </p:sp>
      <p:cxnSp>
        <p:nvCxnSpPr>
          <p:cNvPr id="226" name="Google Shape;226;p25"/>
          <p:cNvCxnSpPr/>
          <p:nvPr/>
        </p:nvCxnSpPr>
        <p:spPr>
          <a:xfrm>
            <a:off x="7144410" y="4362830"/>
            <a:ext cx="2271238" cy="1097082"/>
          </a:xfrm>
          <a:prstGeom prst="straightConnector1">
            <a:avLst/>
          </a:prstGeom>
          <a:noFill/>
          <a:ln cap="flat" cmpd="sng" w="9525">
            <a:solidFill>
              <a:srgbClr val="7A9B31"/>
            </a:solidFill>
            <a:prstDash val="solid"/>
            <a:round/>
            <a:headEnd len="sm" w="sm" type="none"/>
            <a:tailEnd len="med" w="med" type="triangle"/>
          </a:ln>
        </p:spPr>
      </p:cxnSp>
      <p:cxnSp>
        <p:nvCxnSpPr>
          <p:cNvPr id="227" name="Google Shape;227;p25"/>
          <p:cNvCxnSpPr/>
          <p:nvPr/>
        </p:nvCxnSpPr>
        <p:spPr>
          <a:xfrm>
            <a:off x="7144410" y="4362830"/>
            <a:ext cx="2556708" cy="1863028"/>
          </a:xfrm>
          <a:prstGeom prst="straightConnector1">
            <a:avLst/>
          </a:prstGeom>
          <a:noFill/>
          <a:ln cap="flat" cmpd="sng" w="9525">
            <a:solidFill>
              <a:srgbClr val="7A9B31"/>
            </a:solidFill>
            <a:prstDash val="solid"/>
            <a:round/>
            <a:headEnd len="sm" w="sm" type="none"/>
            <a:tailEnd len="med" w="med" type="triangle"/>
          </a:ln>
        </p:spPr>
      </p:cxnSp>
      <p:cxnSp>
        <p:nvCxnSpPr>
          <p:cNvPr id="228" name="Google Shape;228;p25"/>
          <p:cNvCxnSpPr/>
          <p:nvPr/>
        </p:nvCxnSpPr>
        <p:spPr>
          <a:xfrm flipH="1" rot="10800000">
            <a:off x="1935126" y="4816549"/>
            <a:ext cx="1722474" cy="273876"/>
          </a:xfrm>
          <a:prstGeom prst="straightConnector1">
            <a:avLst/>
          </a:prstGeom>
          <a:noFill/>
          <a:ln cap="flat" cmpd="sng" w="9525">
            <a:solidFill>
              <a:srgbClr val="7A9B31"/>
            </a:solidFill>
            <a:prstDash val="solid"/>
            <a:round/>
            <a:headEnd len="med" w="med" type="triangle"/>
            <a:tailEnd len="med" w="med" type="triangle"/>
          </a:ln>
        </p:spPr>
      </p:cxnSp>
      <p:cxnSp>
        <p:nvCxnSpPr>
          <p:cNvPr id="229" name="Google Shape;229;p25"/>
          <p:cNvCxnSpPr/>
          <p:nvPr/>
        </p:nvCxnSpPr>
        <p:spPr>
          <a:xfrm>
            <a:off x="4704347" y="4816549"/>
            <a:ext cx="1660358" cy="273876"/>
          </a:xfrm>
          <a:prstGeom prst="straightConnector1">
            <a:avLst/>
          </a:prstGeom>
          <a:noFill/>
          <a:ln cap="flat" cmpd="sng" w="9525">
            <a:solidFill>
              <a:srgbClr val="7A9B31"/>
            </a:solidFill>
            <a:prstDash val="solid"/>
            <a:round/>
            <a:headEnd len="med" w="med" type="triangle"/>
            <a:tailEnd len="med" w="med" type="triangle"/>
          </a:ln>
        </p:spPr>
      </p:cxnSp>
      <p:cxnSp>
        <p:nvCxnSpPr>
          <p:cNvPr id="230" name="Google Shape;230;p25"/>
          <p:cNvCxnSpPr/>
          <p:nvPr/>
        </p:nvCxnSpPr>
        <p:spPr>
          <a:xfrm>
            <a:off x="4704347" y="4816548"/>
            <a:ext cx="1619747" cy="482737"/>
          </a:xfrm>
          <a:prstGeom prst="straightConnector1">
            <a:avLst/>
          </a:prstGeom>
          <a:noFill/>
          <a:ln cap="flat" cmpd="sng" w="9525">
            <a:solidFill>
              <a:srgbClr val="7A9B31"/>
            </a:solidFill>
            <a:prstDash val="solid"/>
            <a:round/>
            <a:headEnd len="med" w="med" type="triangle"/>
            <a:tailEnd len="med" w="med" type="triangle"/>
          </a:ln>
        </p:spPr>
      </p:cxnSp>
      <p:cxnSp>
        <p:nvCxnSpPr>
          <p:cNvPr id="231" name="Google Shape;231;p25"/>
          <p:cNvCxnSpPr/>
          <p:nvPr/>
        </p:nvCxnSpPr>
        <p:spPr>
          <a:xfrm flipH="1">
            <a:off x="4778692" y="4536428"/>
            <a:ext cx="1702026" cy="276999"/>
          </a:xfrm>
          <a:prstGeom prst="straightConnector1">
            <a:avLst/>
          </a:prstGeom>
          <a:noFill/>
          <a:ln cap="flat" cmpd="sng" w="9525">
            <a:solidFill>
              <a:srgbClr val="7A9B31"/>
            </a:solidFill>
            <a:prstDash val="solid"/>
            <a:round/>
            <a:headEnd len="med" w="med" type="triangle"/>
            <a:tailEnd len="med" w="med" type="triangle"/>
          </a:ln>
        </p:spPr>
      </p:cxnSp>
      <p:cxnSp>
        <p:nvCxnSpPr>
          <p:cNvPr id="232" name="Google Shape;232;p25"/>
          <p:cNvCxnSpPr/>
          <p:nvPr/>
        </p:nvCxnSpPr>
        <p:spPr>
          <a:xfrm rot="10800000">
            <a:off x="2266849" y="4302223"/>
            <a:ext cx="1390751" cy="466598"/>
          </a:xfrm>
          <a:prstGeom prst="straightConnector1">
            <a:avLst/>
          </a:prstGeom>
          <a:noFill/>
          <a:ln cap="flat" cmpd="sng" w="9525">
            <a:solidFill>
              <a:srgbClr val="3585AC"/>
            </a:solidFill>
            <a:prstDash val="solid"/>
            <a:round/>
            <a:headEnd len="med" w="med" type="triangle"/>
            <a:tailEnd len="med" w="med" type="triangle"/>
          </a:ln>
        </p:spPr>
      </p:cxnSp>
      <p:cxnSp>
        <p:nvCxnSpPr>
          <p:cNvPr id="233" name="Google Shape;233;p25"/>
          <p:cNvCxnSpPr/>
          <p:nvPr/>
        </p:nvCxnSpPr>
        <p:spPr>
          <a:xfrm rot="10800000">
            <a:off x="1935126" y="4995763"/>
            <a:ext cx="4472902" cy="405732"/>
          </a:xfrm>
          <a:prstGeom prst="straightConnector1">
            <a:avLst/>
          </a:prstGeom>
          <a:noFill/>
          <a:ln cap="flat" cmpd="sng" w="9525">
            <a:solidFill>
              <a:srgbClr val="7A9B31"/>
            </a:solidFill>
            <a:prstDash val="solid"/>
            <a:round/>
            <a:headEnd len="med" w="med" type="triangle"/>
            <a:tailEnd len="med" w="med" type="triangle"/>
          </a:ln>
        </p:spPr>
      </p:cxnSp>
      <p:cxnSp>
        <p:nvCxnSpPr>
          <p:cNvPr id="234" name="Google Shape;234;p25"/>
          <p:cNvCxnSpPr/>
          <p:nvPr/>
        </p:nvCxnSpPr>
        <p:spPr>
          <a:xfrm rot="10800000">
            <a:off x="4687851" y="5105864"/>
            <a:ext cx="5013267" cy="1107404"/>
          </a:xfrm>
          <a:prstGeom prst="straightConnector1">
            <a:avLst/>
          </a:prstGeom>
          <a:noFill/>
          <a:ln cap="flat" cmpd="sng" w="9525">
            <a:solidFill>
              <a:srgbClr val="359378"/>
            </a:solidFill>
            <a:prstDash val="solid"/>
            <a:round/>
            <a:headEnd len="med" w="med" type="triangle"/>
            <a:tailEnd len="med" w="med" type="triangle"/>
          </a:ln>
        </p:spPr>
      </p:cxnSp>
      <p:cxnSp>
        <p:nvCxnSpPr>
          <p:cNvPr id="235" name="Google Shape;235;p25"/>
          <p:cNvCxnSpPr/>
          <p:nvPr/>
        </p:nvCxnSpPr>
        <p:spPr>
          <a:xfrm>
            <a:off x="2583712" y="4813427"/>
            <a:ext cx="1073888" cy="292437"/>
          </a:xfrm>
          <a:prstGeom prst="straightConnector1">
            <a:avLst/>
          </a:prstGeom>
          <a:noFill/>
          <a:ln cap="flat" cmpd="sng" w="9525">
            <a:solidFill>
              <a:srgbClr val="359378"/>
            </a:solidFill>
            <a:prstDash val="solid"/>
            <a:round/>
            <a:headEnd len="med" w="med" type="triangle"/>
            <a:tailEnd len="med" w="med" type="triangle"/>
          </a:ln>
        </p:spPr>
      </p:cxnSp>
      <p:cxnSp>
        <p:nvCxnSpPr>
          <p:cNvPr id="236" name="Google Shape;236;p25"/>
          <p:cNvCxnSpPr/>
          <p:nvPr/>
        </p:nvCxnSpPr>
        <p:spPr>
          <a:xfrm flipH="1" rot="10800000">
            <a:off x="2583712" y="4542827"/>
            <a:ext cx="3824400" cy="270600"/>
          </a:xfrm>
          <a:prstGeom prst="bentConnector3">
            <a:avLst>
              <a:gd fmla="val 68904" name="adj1"/>
            </a:avLst>
          </a:prstGeom>
          <a:noFill/>
          <a:ln cap="flat" cmpd="sng" w="9525">
            <a:solidFill>
              <a:srgbClr val="359378"/>
            </a:solidFill>
            <a:prstDash val="solid"/>
            <a:round/>
            <a:headEnd len="med" w="med" type="triangle"/>
            <a:tailEnd len="med" w="med" type="triangle"/>
          </a:ln>
        </p:spPr>
      </p:cxnSp>
      <p:cxnSp>
        <p:nvCxnSpPr>
          <p:cNvPr id="237" name="Google Shape;237;p25"/>
          <p:cNvCxnSpPr/>
          <p:nvPr/>
        </p:nvCxnSpPr>
        <p:spPr>
          <a:xfrm flipH="1" rot="10800000">
            <a:off x="4778692" y="4911371"/>
            <a:ext cx="1420089" cy="179054"/>
          </a:xfrm>
          <a:prstGeom prst="straightConnector1">
            <a:avLst/>
          </a:prstGeom>
          <a:noFill/>
          <a:ln cap="flat" cmpd="sng" w="22225">
            <a:solidFill>
              <a:schemeClr val="accent3"/>
            </a:solidFill>
            <a:prstDash val="solid"/>
            <a:round/>
            <a:headEnd len="med" w="med" type="triangle"/>
            <a:tailEnd len="med" w="med" type="triangle"/>
          </a:ln>
          <a:effectLst>
            <a:outerShdw blurRad="50800" rotWithShape="0" dir="5400000" dist="25400">
              <a:srgbClr val="000000">
                <a:alpha val="27843"/>
              </a:srgbClr>
            </a:outerShdw>
          </a:effectLst>
        </p:spPr>
      </p:cxnSp>
      <p:cxnSp>
        <p:nvCxnSpPr>
          <p:cNvPr id="238" name="Google Shape;238;p25"/>
          <p:cNvCxnSpPr/>
          <p:nvPr/>
        </p:nvCxnSpPr>
        <p:spPr>
          <a:xfrm flipH="1">
            <a:off x="1935126" y="4535522"/>
            <a:ext cx="1722474" cy="522394"/>
          </a:xfrm>
          <a:prstGeom prst="straightConnector1">
            <a:avLst/>
          </a:prstGeom>
          <a:noFill/>
          <a:ln cap="flat" cmpd="sng" w="9525">
            <a:solidFill>
              <a:srgbClr val="3585AC"/>
            </a:solidFill>
            <a:prstDash val="solid"/>
            <a:round/>
            <a:headEnd len="med" w="med" type="triangle"/>
            <a:tailEnd len="med" w="med" type="triangle"/>
          </a:ln>
        </p:spPr>
      </p:cxnSp>
      <p:cxnSp>
        <p:nvCxnSpPr>
          <p:cNvPr id="239" name="Google Shape;239;p25"/>
          <p:cNvCxnSpPr/>
          <p:nvPr/>
        </p:nvCxnSpPr>
        <p:spPr>
          <a:xfrm>
            <a:off x="7144410" y="4535522"/>
            <a:ext cx="2467423" cy="1312385"/>
          </a:xfrm>
          <a:prstGeom prst="straightConnector1">
            <a:avLst/>
          </a:prstGeom>
          <a:noFill/>
          <a:ln cap="flat" cmpd="sng" w="9525">
            <a:solidFill>
              <a:srgbClr val="3585AC"/>
            </a:solidFill>
            <a:prstDash val="solid"/>
            <a:round/>
            <a:headEnd len="med" w="med" type="triangle"/>
            <a:tailEnd len="med" w="med" type="triangle"/>
          </a:ln>
        </p:spPr>
      </p:cxnSp>
      <p:cxnSp>
        <p:nvCxnSpPr>
          <p:cNvPr id="240" name="Google Shape;240;p25"/>
          <p:cNvCxnSpPr/>
          <p:nvPr/>
        </p:nvCxnSpPr>
        <p:spPr>
          <a:xfrm>
            <a:off x="7194484" y="4542955"/>
            <a:ext cx="2417349" cy="0"/>
          </a:xfrm>
          <a:prstGeom prst="straightConnector1">
            <a:avLst/>
          </a:prstGeom>
          <a:noFill/>
          <a:ln cap="flat" cmpd="sng" w="9525">
            <a:solidFill>
              <a:srgbClr val="359378"/>
            </a:solidFill>
            <a:prstDash val="solid"/>
            <a:round/>
            <a:headEnd len="med" w="med" type="triangle"/>
            <a:tailEnd len="med" w="med" type="triangle"/>
          </a:ln>
        </p:spPr>
      </p:cxnSp>
      <p:cxnSp>
        <p:nvCxnSpPr>
          <p:cNvPr id="241" name="Google Shape;241;p25"/>
          <p:cNvCxnSpPr/>
          <p:nvPr/>
        </p:nvCxnSpPr>
        <p:spPr>
          <a:xfrm flipH="1">
            <a:off x="2249907" y="4283241"/>
            <a:ext cx="6286500" cy="712500"/>
          </a:xfrm>
          <a:prstGeom prst="bentConnector3">
            <a:avLst>
              <a:gd fmla="val 88055" name="adj1"/>
            </a:avLst>
          </a:prstGeom>
          <a:noFill/>
          <a:ln cap="flat" cmpd="sng" w="15875">
            <a:solidFill>
              <a:schemeClr val="accent2"/>
            </a:solidFill>
            <a:prstDash val="solid"/>
            <a:round/>
            <a:headEnd len="med" w="med" type="triangle"/>
            <a:tailEnd len="med" w="med" type="triangle"/>
          </a:ln>
        </p:spPr>
      </p:cxnSp>
      <p:cxnSp>
        <p:nvCxnSpPr>
          <p:cNvPr id="242" name="Google Shape;242;p25"/>
          <p:cNvCxnSpPr/>
          <p:nvPr/>
        </p:nvCxnSpPr>
        <p:spPr>
          <a:xfrm>
            <a:off x="2115879" y="4542955"/>
            <a:ext cx="1541721" cy="270472"/>
          </a:xfrm>
          <a:prstGeom prst="straightConnector1">
            <a:avLst/>
          </a:prstGeom>
          <a:noFill/>
          <a:ln cap="flat" cmpd="sng" w="15875">
            <a:solidFill>
              <a:schemeClr val="accent2"/>
            </a:solidFill>
            <a:prstDash val="solid"/>
            <a:round/>
            <a:headEnd len="med" w="med" type="triangle"/>
            <a:tailEnd len="med" w="med" type="triangle"/>
          </a:ln>
        </p:spPr>
      </p:cxnSp>
      <p:cxnSp>
        <p:nvCxnSpPr>
          <p:cNvPr id="243" name="Google Shape;243;p25"/>
          <p:cNvCxnSpPr/>
          <p:nvPr/>
        </p:nvCxnSpPr>
        <p:spPr>
          <a:xfrm flipH="1" rot="10800000">
            <a:off x="2115879" y="4283241"/>
            <a:ext cx="1541721" cy="252281"/>
          </a:xfrm>
          <a:prstGeom prst="straightConnector1">
            <a:avLst/>
          </a:prstGeom>
          <a:noFill/>
          <a:ln cap="flat" cmpd="sng" w="9525">
            <a:solidFill>
              <a:srgbClr val="359378"/>
            </a:solidFill>
            <a:prstDash val="solid"/>
            <a:round/>
            <a:headEnd len="sm" w="sm" type="none"/>
            <a:tailEnd len="med" w="med" type="triangle"/>
          </a:ln>
        </p:spPr>
      </p:cxnSp>
      <p:cxnSp>
        <p:nvCxnSpPr>
          <p:cNvPr id="244" name="Google Shape;244;p25"/>
          <p:cNvCxnSpPr/>
          <p:nvPr/>
        </p:nvCxnSpPr>
        <p:spPr>
          <a:xfrm>
            <a:off x="2115879" y="4549895"/>
            <a:ext cx="4313700" cy="12600"/>
          </a:xfrm>
          <a:prstGeom prst="bentConnector3">
            <a:avLst>
              <a:gd fmla="val 31760" name="adj1"/>
            </a:avLst>
          </a:prstGeom>
          <a:noFill/>
          <a:ln cap="flat" cmpd="sng" w="9525">
            <a:solidFill>
              <a:srgbClr val="7A9B31"/>
            </a:solidFill>
            <a:prstDash val="solid"/>
            <a:round/>
            <a:headEnd len="med" w="med" type="triangle"/>
            <a:tailEnd len="med" w="med" type="triangle"/>
          </a:ln>
        </p:spPr>
      </p:cxnSp>
      <p:cxnSp>
        <p:nvCxnSpPr>
          <p:cNvPr id="245" name="Google Shape;245;p25"/>
          <p:cNvCxnSpPr/>
          <p:nvPr/>
        </p:nvCxnSpPr>
        <p:spPr>
          <a:xfrm>
            <a:off x="4687851" y="4302223"/>
            <a:ext cx="4727700" cy="1357200"/>
          </a:xfrm>
          <a:prstGeom prst="bentConnector3">
            <a:avLst>
              <a:gd fmla="val 50000" name="adj1"/>
            </a:avLst>
          </a:prstGeom>
          <a:noFill/>
          <a:ln cap="flat" cmpd="sng" w="15875">
            <a:solidFill>
              <a:schemeClr val="accent4"/>
            </a:solidFill>
            <a:prstDash val="solid"/>
            <a:round/>
            <a:headEnd len="med" w="med" type="triangle"/>
            <a:tailEnd len="med" w="med" type="triangle"/>
          </a:ln>
        </p:spPr>
      </p:cxnSp>
      <p:cxnSp>
        <p:nvCxnSpPr>
          <p:cNvPr id="246" name="Google Shape;246;p25"/>
          <p:cNvCxnSpPr/>
          <p:nvPr/>
        </p:nvCxnSpPr>
        <p:spPr>
          <a:xfrm>
            <a:off x="4687851" y="4283241"/>
            <a:ext cx="4727700" cy="774600"/>
          </a:xfrm>
          <a:prstGeom prst="bentConnector3">
            <a:avLst>
              <a:gd fmla="val 50000" name="adj1"/>
            </a:avLst>
          </a:prstGeom>
          <a:noFill/>
          <a:ln cap="flat" cmpd="sng" w="9525">
            <a:solidFill>
              <a:srgbClr val="359378"/>
            </a:solidFill>
            <a:prstDash val="solid"/>
            <a:round/>
            <a:headEnd len="med" w="med" type="triangle"/>
            <a:tailEnd len="med" w="med" type="triangle"/>
          </a:ln>
        </p:spPr>
      </p:cxnSp>
      <p:cxnSp>
        <p:nvCxnSpPr>
          <p:cNvPr id="247" name="Google Shape;247;p25"/>
          <p:cNvCxnSpPr/>
          <p:nvPr/>
        </p:nvCxnSpPr>
        <p:spPr>
          <a:xfrm>
            <a:off x="4704347" y="4302223"/>
            <a:ext cx="4907486" cy="997062"/>
          </a:xfrm>
          <a:prstGeom prst="straightConnector1">
            <a:avLst/>
          </a:prstGeom>
          <a:noFill/>
          <a:ln cap="flat" cmpd="sng" w="9525">
            <a:solidFill>
              <a:srgbClr val="7A9B31"/>
            </a:solidFill>
            <a:prstDash val="solid"/>
            <a:round/>
            <a:headEnd len="med" w="med" type="triangle"/>
            <a:tailEnd len="med" w="med" type="triangle"/>
          </a:ln>
        </p:spPr>
      </p:cxnSp>
      <p:cxnSp>
        <p:nvCxnSpPr>
          <p:cNvPr id="248" name="Google Shape;248;p25"/>
          <p:cNvCxnSpPr/>
          <p:nvPr/>
        </p:nvCxnSpPr>
        <p:spPr>
          <a:xfrm>
            <a:off x="4859079" y="5401495"/>
            <a:ext cx="4752754" cy="0"/>
          </a:xfrm>
          <a:prstGeom prst="straightConnector1">
            <a:avLst/>
          </a:prstGeom>
          <a:noFill/>
          <a:ln cap="flat" cmpd="sng" w="15875">
            <a:solidFill>
              <a:schemeClr val="accent3"/>
            </a:solidFill>
            <a:prstDash val="solid"/>
            <a:round/>
            <a:headEnd len="med" w="med" type="triangl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52" name="Shape 252"/>
        <p:cNvGrpSpPr/>
        <p:nvPr/>
      </p:nvGrpSpPr>
      <p:grpSpPr>
        <a:xfrm>
          <a:off x="0" y="0"/>
          <a:ext cx="0" cy="0"/>
          <a:chOff x="0" y="0"/>
          <a:chExt cx="0" cy="0"/>
        </a:xfrm>
      </p:grpSpPr>
      <p:sp>
        <p:nvSpPr>
          <p:cNvPr id="253" name="Google Shape;253;p26"/>
          <p:cNvSpPr/>
          <p:nvPr/>
        </p:nvSpPr>
        <p:spPr>
          <a:xfrm>
            <a:off x="285750" y="751344"/>
            <a:ext cx="11715750" cy="230832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s-ES" sz="1800" u="none" cap="none" strike="noStrike">
                <a:solidFill>
                  <a:srgbClr val="FF0000"/>
                </a:solidFill>
                <a:latin typeface="Twentieth Century"/>
                <a:ea typeface="Twentieth Century"/>
                <a:cs typeface="Twentieth Century"/>
                <a:sym typeface="Twentieth Century"/>
              </a:rPr>
              <a:t>Estructura Inicial de Planeación</a:t>
            </a:r>
            <a:endParaRPr b="0" i="0" sz="1800" u="none" cap="none" strike="noStrike">
              <a:solidFill>
                <a:srgbClr val="FF0000"/>
              </a:solidFill>
              <a:latin typeface="Twentieth Century"/>
              <a:ea typeface="Twentieth Century"/>
              <a:cs typeface="Twentieth Century"/>
              <a:sym typeface="Twentieth Century"/>
            </a:endParaRPr>
          </a:p>
          <a:p>
            <a:pPr indent="0" lvl="0" marL="0" marR="0" rtl="0" algn="l">
              <a:spcBef>
                <a:spcPts val="0"/>
              </a:spcBef>
              <a:spcAft>
                <a:spcPts val="0"/>
              </a:spcAft>
              <a:buNone/>
            </a:pPr>
            <a:r>
              <a:rPr b="1" i="0" lang="es-ES" sz="1800" u="none" cap="none" strike="noStrike">
                <a:solidFill>
                  <a:schemeClr val="lt1"/>
                </a:solidFill>
                <a:latin typeface="Twentieth Century"/>
                <a:ea typeface="Twentieth Century"/>
                <a:cs typeface="Twentieth Century"/>
                <a:sym typeface="Twentieth Century"/>
              </a:rPr>
              <a:t> </a:t>
            </a:r>
            <a:endParaRPr sz="1800">
              <a:solidFill>
                <a:schemeClr val="lt1"/>
              </a:solidFill>
              <a:latin typeface="Twentieth Century"/>
              <a:ea typeface="Twentieth Century"/>
              <a:cs typeface="Twentieth Century"/>
              <a:sym typeface="Twentieth Century"/>
            </a:endParaRPr>
          </a:p>
          <a:p>
            <a:pPr indent="0" lvl="0" marL="0" marR="0" rtl="0" algn="l">
              <a:spcBef>
                <a:spcPts val="0"/>
              </a:spcBef>
              <a:spcAft>
                <a:spcPts val="0"/>
              </a:spcAft>
              <a:buNone/>
            </a:pPr>
            <a:r>
              <a:rPr b="1" lang="es-ES" sz="1800">
                <a:solidFill>
                  <a:schemeClr val="dk1"/>
                </a:solidFill>
                <a:latin typeface="Twentieth Century"/>
                <a:ea typeface="Twentieth Century"/>
                <a:cs typeface="Twentieth Century"/>
                <a:sym typeface="Twentieth Century"/>
              </a:rPr>
              <a:t>Nombre del proyecto</a:t>
            </a:r>
            <a:r>
              <a:rPr b="1" lang="es-ES" sz="1800" u="sng">
                <a:solidFill>
                  <a:schemeClr val="dk1"/>
                </a:solidFill>
                <a:latin typeface="Twentieth Century"/>
                <a:ea typeface="Twentieth Century"/>
                <a:cs typeface="Twentieth Century"/>
                <a:sym typeface="Twentieth Century"/>
              </a:rPr>
              <a:t>. ___________Entre virus te veas _________________________</a:t>
            </a:r>
            <a:endParaRPr sz="1800">
              <a:solidFill>
                <a:schemeClr val="dk1"/>
              </a:solidFill>
              <a:latin typeface="Twentieth Century"/>
              <a:ea typeface="Twentieth Century"/>
              <a:cs typeface="Twentieth Century"/>
              <a:sym typeface="Twentieth Century"/>
            </a:endParaRPr>
          </a:p>
          <a:p>
            <a:pPr indent="0" lvl="0" marL="0" marR="0" rtl="0" algn="l">
              <a:spcBef>
                <a:spcPts val="0"/>
              </a:spcBef>
              <a:spcAft>
                <a:spcPts val="0"/>
              </a:spcAft>
              <a:buNone/>
            </a:pPr>
            <a:r>
              <a:rPr b="1" lang="es-ES" sz="1800">
                <a:solidFill>
                  <a:schemeClr val="dk1"/>
                </a:solidFill>
                <a:latin typeface="Twentieth Century"/>
                <a:ea typeface="Twentieth Century"/>
                <a:cs typeface="Twentieth Century"/>
                <a:sym typeface="Twentieth Century"/>
              </a:rPr>
              <a:t>Nombre de los profesores participantes y asignaturas </a:t>
            </a:r>
            <a:r>
              <a:rPr b="1" lang="es-ES" sz="1800" u="sng">
                <a:solidFill>
                  <a:schemeClr val="dk1"/>
                </a:solidFill>
                <a:latin typeface="Twentieth Century"/>
                <a:ea typeface="Twentieth Century"/>
                <a:cs typeface="Twentieth Century"/>
                <a:sym typeface="Twentieth Century"/>
              </a:rPr>
              <a:t>Xochiquetzalli Cruz (Etimologías), Ángeles Navarro (Literatura, Isabel Hernández (Educación para la salud) , Alfredo Parra López (Historia de México).</a:t>
            </a:r>
            <a:endParaRPr sz="1800">
              <a:solidFill>
                <a:schemeClr val="dk1"/>
              </a:solidFill>
              <a:latin typeface="Twentieth Century"/>
              <a:ea typeface="Twentieth Century"/>
              <a:cs typeface="Twentieth Century"/>
              <a:sym typeface="Twentieth Century"/>
            </a:endParaRPr>
          </a:p>
          <a:p>
            <a:pPr indent="0" lvl="0" marL="0" marR="0" rtl="0" algn="l">
              <a:spcBef>
                <a:spcPts val="0"/>
              </a:spcBef>
              <a:spcAft>
                <a:spcPts val="0"/>
              </a:spcAft>
              <a:buNone/>
            </a:pPr>
            <a:r>
              <a:rPr lang="es-ES" sz="1800">
                <a:solidFill>
                  <a:schemeClr val="dk1"/>
                </a:solidFill>
                <a:latin typeface="Twentieth Century"/>
                <a:ea typeface="Twentieth Century"/>
                <a:cs typeface="Twentieth Century"/>
                <a:sym typeface="Twentieth Century"/>
              </a:rPr>
              <a:t> </a:t>
            </a:r>
            <a:endParaRPr sz="1800">
              <a:solidFill>
                <a:schemeClr val="dk1"/>
              </a:solidFill>
              <a:latin typeface="Twentieth Century"/>
              <a:ea typeface="Twentieth Century"/>
              <a:cs typeface="Twentieth Century"/>
              <a:sym typeface="Twentieth Century"/>
            </a:endParaRPr>
          </a:p>
          <a:p>
            <a:pPr indent="0" lvl="0" marL="0" marR="0" rtl="0" algn="l">
              <a:spcBef>
                <a:spcPts val="0"/>
              </a:spcBef>
              <a:spcAft>
                <a:spcPts val="0"/>
              </a:spcAft>
              <a:buNone/>
            </a:pPr>
            <a:r>
              <a:rPr b="1" lang="es-ES" sz="1800">
                <a:solidFill>
                  <a:schemeClr val="dk1"/>
                </a:solidFill>
                <a:latin typeface="Twentieth Century"/>
                <a:ea typeface="Twentieth Century"/>
                <a:cs typeface="Twentieth Century"/>
                <a:sym typeface="Twentieth Century"/>
              </a:rPr>
              <a:t>Contexto. </a:t>
            </a:r>
            <a:r>
              <a:rPr lang="es-ES" sz="1800">
                <a:solidFill>
                  <a:schemeClr val="dk1"/>
                </a:solidFill>
                <a:latin typeface="Twentieth Century"/>
                <a:ea typeface="Twentieth Century"/>
                <a:cs typeface="Twentieth Century"/>
                <a:sym typeface="Twentieth Century"/>
              </a:rPr>
              <a:t>Justifica las circunstancias o elementos de la realidad en los que se da el problema.</a:t>
            </a:r>
            <a:r>
              <a:rPr b="1" lang="es-ES" sz="1800">
                <a:solidFill>
                  <a:schemeClr val="dk1"/>
                </a:solidFill>
                <a:latin typeface="Twentieth Century"/>
                <a:ea typeface="Twentieth Century"/>
                <a:cs typeface="Twentieth Century"/>
                <a:sym typeface="Twentieth Century"/>
              </a:rPr>
              <a:t> </a:t>
            </a:r>
            <a:endParaRPr sz="1800">
              <a:solidFill>
                <a:schemeClr val="dk1"/>
              </a:solidFill>
              <a:latin typeface="Twentieth Century"/>
              <a:ea typeface="Twentieth Century"/>
              <a:cs typeface="Twentieth Century"/>
              <a:sym typeface="Twentieth Century"/>
            </a:endParaRPr>
          </a:p>
          <a:p>
            <a:pPr indent="0" lvl="0" marL="0" marR="0" rtl="0" algn="l">
              <a:spcBef>
                <a:spcPts val="0"/>
              </a:spcBef>
              <a:spcAft>
                <a:spcPts val="0"/>
              </a:spcAft>
              <a:buNone/>
            </a:pPr>
            <a:r>
              <a:rPr b="1" lang="es-ES" sz="1800">
                <a:solidFill>
                  <a:schemeClr val="dk1"/>
                </a:solidFill>
                <a:latin typeface="Twentieth Century"/>
                <a:ea typeface="Twentieth Century"/>
                <a:cs typeface="Twentieth Century"/>
                <a:sym typeface="Twentieth Century"/>
              </a:rPr>
              <a:t>      Introducción y/o justificación del proyecto.</a:t>
            </a:r>
            <a:endParaRPr sz="1800">
              <a:solidFill>
                <a:schemeClr val="dk1"/>
              </a:solidFill>
              <a:latin typeface="Twentieth Century"/>
              <a:ea typeface="Twentieth Century"/>
              <a:cs typeface="Twentieth Century"/>
              <a:sym typeface="Twentieth Century"/>
            </a:endParaRPr>
          </a:p>
        </p:txBody>
      </p:sp>
      <p:graphicFrame>
        <p:nvGraphicFramePr>
          <p:cNvPr id="254" name="Google Shape;254;p26"/>
          <p:cNvGraphicFramePr/>
          <p:nvPr/>
        </p:nvGraphicFramePr>
        <p:xfrm>
          <a:off x="285750" y="3661758"/>
          <a:ext cx="3000000" cy="3000000"/>
        </p:xfrm>
        <a:graphic>
          <a:graphicData uri="http://schemas.openxmlformats.org/drawingml/2006/table">
            <a:tbl>
              <a:tblPr>
                <a:noFill/>
                <a:tableStyleId>{0943C526-7F3E-4A12-86E9-86EC3F5792A0}</a:tableStyleId>
              </a:tblPr>
              <a:tblGrid>
                <a:gridCol w="11220450"/>
              </a:tblGrid>
              <a:tr h="1729400">
                <a:tc>
                  <a:txBody>
                    <a:bodyPr/>
                    <a:lstStyle/>
                    <a:p>
                      <a:pPr indent="0" lvl="0" marL="0" marR="0" rtl="0" algn="l">
                        <a:spcBef>
                          <a:spcPts val="0"/>
                        </a:spcBef>
                        <a:spcAft>
                          <a:spcPts val="0"/>
                        </a:spcAft>
                        <a:buNone/>
                      </a:pPr>
                      <a:r>
                        <a:rPr lang="es-ES" sz="1800"/>
                        <a:t>El presente proyecto</a:t>
                      </a:r>
                      <a:endParaRPr sz="1800">
                        <a:solidFill>
                          <a:schemeClr val="dk1"/>
                        </a:solidFill>
                        <a:latin typeface="Twentieth Century"/>
                        <a:ea typeface="Twentieth Century"/>
                        <a:cs typeface="Twentieth Century"/>
                        <a:sym typeface="Twentieth Century"/>
                      </a:endParaRPr>
                    </a:p>
                  </a:txBody>
                  <a:tcPr marT="63500" marB="63500" marR="63500" marL="63500"/>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58" name="Shape 258"/>
        <p:cNvGrpSpPr/>
        <p:nvPr/>
      </p:nvGrpSpPr>
      <p:grpSpPr>
        <a:xfrm>
          <a:off x="0" y="0"/>
          <a:ext cx="0" cy="0"/>
          <a:chOff x="0" y="0"/>
          <a:chExt cx="0" cy="0"/>
        </a:xfrm>
      </p:grpSpPr>
      <p:sp>
        <p:nvSpPr>
          <p:cNvPr id="259" name="Google Shape;259;p27"/>
          <p:cNvSpPr/>
          <p:nvPr/>
        </p:nvSpPr>
        <p:spPr>
          <a:xfrm>
            <a:off x="190500" y="267385"/>
            <a:ext cx="118491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1800">
                <a:solidFill>
                  <a:schemeClr val="lt1"/>
                </a:solidFill>
                <a:latin typeface="Twentieth Century"/>
                <a:ea typeface="Twentieth Century"/>
                <a:cs typeface="Twentieth Century"/>
                <a:sym typeface="Twentieth Century"/>
              </a:rPr>
              <a:t>II. Intención. </a:t>
            </a:r>
            <a:r>
              <a:rPr lang="es-ES" sz="1800">
                <a:solidFill>
                  <a:schemeClr val="lt1"/>
                </a:solidFill>
                <a:latin typeface="Twentieth Century"/>
                <a:ea typeface="Twentieth Century"/>
                <a:cs typeface="Twentieth Century"/>
                <a:sym typeface="Twentieth Century"/>
              </a:rPr>
              <a:t> </a:t>
            </a:r>
            <a:r>
              <a:rPr b="1" lang="es-ES" sz="1800">
                <a:solidFill>
                  <a:schemeClr val="lt1"/>
                </a:solidFill>
                <a:latin typeface="Twentieth Century"/>
                <a:ea typeface="Twentieth Century"/>
                <a:cs typeface="Twentieth Century"/>
                <a:sym typeface="Twentieth Century"/>
              </a:rPr>
              <a:t>Sólo una de las propuestas da nombre al proyecto. </a:t>
            </a:r>
            <a:r>
              <a:rPr lang="es-ES" sz="1800">
                <a:solidFill>
                  <a:schemeClr val="lt1"/>
                </a:solidFill>
                <a:latin typeface="Twentieth Century"/>
                <a:ea typeface="Twentieth Century"/>
                <a:cs typeface="Twentieth Century"/>
                <a:sym typeface="Twentieth Century"/>
              </a:rPr>
              <a:t>Redactar como pregunta o premisa problematizadora. </a:t>
            </a:r>
            <a:endParaRPr sz="1800">
              <a:solidFill>
                <a:schemeClr val="lt1"/>
              </a:solidFill>
              <a:latin typeface="Twentieth Century"/>
              <a:ea typeface="Twentieth Century"/>
              <a:cs typeface="Twentieth Century"/>
              <a:sym typeface="Twentieth Century"/>
            </a:endParaRPr>
          </a:p>
        </p:txBody>
      </p:sp>
      <p:graphicFrame>
        <p:nvGraphicFramePr>
          <p:cNvPr id="260" name="Google Shape;260;p27"/>
          <p:cNvGraphicFramePr/>
          <p:nvPr/>
        </p:nvGraphicFramePr>
        <p:xfrm>
          <a:off x="866775" y="1483200"/>
          <a:ext cx="3000000" cy="3000000"/>
        </p:xfrm>
        <a:graphic>
          <a:graphicData uri="http://schemas.openxmlformats.org/drawingml/2006/table">
            <a:tbl>
              <a:tblPr>
                <a:noFill/>
                <a:tableStyleId>{0943C526-7F3E-4A12-86E9-86EC3F5792A0}</a:tableStyleId>
              </a:tblPr>
              <a:tblGrid>
                <a:gridCol w="2482600"/>
                <a:gridCol w="2482600"/>
                <a:gridCol w="2483350"/>
                <a:gridCol w="3019425"/>
              </a:tblGrid>
              <a:tr h="2281900">
                <a:tc>
                  <a:txBody>
                    <a:bodyPr/>
                    <a:lstStyle/>
                    <a:p>
                      <a:pPr indent="0" lvl="0" marL="0" marR="0" rtl="0" algn="ctr">
                        <a:lnSpc>
                          <a:spcPct val="115000"/>
                        </a:lnSpc>
                        <a:spcBef>
                          <a:spcPts val="0"/>
                        </a:spcBef>
                        <a:spcAft>
                          <a:spcPts val="0"/>
                        </a:spcAft>
                        <a:buNone/>
                      </a:pPr>
                      <a:r>
                        <a:rPr lang="es-ES" sz="1600"/>
                        <a:t>Dar explicación</a:t>
                      </a:r>
                      <a:endParaRPr sz="1600"/>
                    </a:p>
                    <a:p>
                      <a:pPr indent="0" lvl="0" marL="0" marR="0" rtl="0" algn="ctr">
                        <a:lnSpc>
                          <a:spcPct val="115000"/>
                        </a:lnSpc>
                        <a:spcBef>
                          <a:spcPts val="0"/>
                        </a:spcBef>
                        <a:spcAft>
                          <a:spcPts val="0"/>
                        </a:spcAft>
                        <a:buNone/>
                      </a:pPr>
                      <a:r>
                        <a:rPr lang="es-ES" sz="1600"/>
                        <a:t>¿Por qué algo es cómo es?</a:t>
                      </a:r>
                      <a:endParaRPr sz="1600"/>
                    </a:p>
                    <a:p>
                      <a:pPr indent="0" lvl="0" marL="0" marR="0" rtl="0" algn="ctr">
                        <a:lnSpc>
                          <a:spcPct val="115000"/>
                        </a:lnSpc>
                        <a:spcBef>
                          <a:spcPts val="0"/>
                        </a:spcBef>
                        <a:spcAft>
                          <a:spcPts val="0"/>
                        </a:spcAft>
                        <a:buNone/>
                      </a:pPr>
                      <a:r>
                        <a:rPr lang="es-ES" sz="1600"/>
                        <a:t>Determinar las razones que generan el problema o la situación.</a:t>
                      </a:r>
                      <a:endParaRPr sz="1600">
                        <a:solidFill>
                          <a:srgbClr val="000000"/>
                        </a:solidFill>
                        <a:latin typeface="Calibri"/>
                        <a:ea typeface="Calibri"/>
                        <a:cs typeface="Calibri"/>
                        <a:sym typeface="Calibri"/>
                      </a:endParaRPr>
                    </a:p>
                  </a:txBody>
                  <a:tcPr marT="63500" marB="63500" marR="63500" marL="63500"/>
                </a:tc>
                <a:tc>
                  <a:txBody>
                    <a:bodyPr/>
                    <a:lstStyle/>
                    <a:p>
                      <a:pPr indent="0" lvl="0" marL="0" marR="0" rtl="0" algn="ctr">
                        <a:lnSpc>
                          <a:spcPct val="115000"/>
                        </a:lnSpc>
                        <a:spcBef>
                          <a:spcPts val="0"/>
                        </a:spcBef>
                        <a:spcAft>
                          <a:spcPts val="0"/>
                        </a:spcAft>
                        <a:buNone/>
                      </a:pPr>
                      <a:r>
                        <a:rPr lang="es-ES" sz="1600"/>
                        <a:t>Resolver un problema</a:t>
                      </a:r>
                      <a:endParaRPr sz="1600"/>
                    </a:p>
                    <a:p>
                      <a:pPr indent="0" lvl="0" marL="0" marR="0" rtl="0" algn="ctr">
                        <a:lnSpc>
                          <a:spcPct val="115000"/>
                        </a:lnSpc>
                        <a:spcBef>
                          <a:spcPts val="0"/>
                        </a:spcBef>
                        <a:spcAft>
                          <a:spcPts val="0"/>
                        </a:spcAft>
                        <a:buNone/>
                      </a:pPr>
                      <a:r>
                        <a:rPr lang="es-ES" sz="1600"/>
                        <a:t>Explicar de manera detallada cómo se puede abordar y/o solucionar el problema.</a:t>
                      </a:r>
                      <a:endParaRPr sz="1600"/>
                    </a:p>
                    <a:p>
                      <a:pPr indent="0" lvl="0" marL="0" marR="0" rtl="0" algn="ctr">
                        <a:lnSpc>
                          <a:spcPct val="115000"/>
                        </a:lnSpc>
                        <a:spcBef>
                          <a:spcPts val="0"/>
                        </a:spcBef>
                        <a:spcAft>
                          <a:spcPts val="0"/>
                        </a:spcAft>
                        <a:buNone/>
                      </a:pPr>
                      <a:r>
                        <a:rPr lang="es-ES" sz="1600"/>
                        <a:t> </a:t>
                      </a:r>
                      <a:endParaRPr sz="1600"/>
                    </a:p>
                    <a:p>
                      <a:pPr indent="0" lvl="0" marL="0" marR="0" rtl="0" algn="ctr">
                        <a:lnSpc>
                          <a:spcPct val="115000"/>
                        </a:lnSpc>
                        <a:spcBef>
                          <a:spcPts val="0"/>
                        </a:spcBef>
                        <a:spcAft>
                          <a:spcPts val="0"/>
                        </a:spcAft>
                        <a:buNone/>
                      </a:pPr>
                      <a:r>
                        <a:rPr lang="es-ES" sz="1600">
                          <a:solidFill>
                            <a:srgbClr val="000000"/>
                          </a:solidFill>
                          <a:latin typeface="Calibri"/>
                          <a:ea typeface="Calibri"/>
                          <a:cs typeface="Calibri"/>
                          <a:sym typeface="Calibri"/>
                        </a:rPr>
                        <a:t>A través</a:t>
                      </a:r>
                      <a:r>
                        <a:rPr lang="es-ES" sz="1600">
                          <a:solidFill>
                            <a:srgbClr val="000000"/>
                          </a:solidFill>
                          <a:latin typeface="Calibri"/>
                          <a:ea typeface="Calibri"/>
                          <a:cs typeface="Calibri"/>
                          <a:sym typeface="Calibri"/>
                        </a:rPr>
                        <a:t> de un trabajo metodológico</a:t>
                      </a:r>
                      <a:endParaRPr sz="1600">
                        <a:solidFill>
                          <a:srgbClr val="000000"/>
                        </a:solidFill>
                        <a:latin typeface="Calibri"/>
                        <a:ea typeface="Calibri"/>
                        <a:cs typeface="Calibri"/>
                        <a:sym typeface="Calibri"/>
                      </a:endParaRPr>
                    </a:p>
                  </a:txBody>
                  <a:tcPr marT="63500" marB="63500" marR="63500" marL="63500"/>
                </a:tc>
                <a:tc>
                  <a:txBody>
                    <a:bodyPr/>
                    <a:lstStyle/>
                    <a:p>
                      <a:pPr indent="0" lvl="0" marL="0" marR="0" rtl="0" algn="ctr">
                        <a:lnSpc>
                          <a:spcPct val="115000"/>
                        </a:lnSpc>
                        <a:spcBef>
                          <a:spcPts val="0"/>
                        </a:spcBef>
                        <a:spcAft>
                          <a:spcPts val="0"/>
                        </a:spcAft>
                        <a:buNone/>
                      </a:pPr>
                      <a:r>
                        <a:rPr lang="es-ES" sz="1600"/>
                        <a:t>Hacer más eficiente o mejorar algo</a:t>
                      </a:r>
                      <a:endParaRPr sz="1600"/>
                    </a:p>
                    <a:p>
                      <a:pPr indent="0" lvl="0" marL="0" marR="0" rtl="0" algn="ctr">
                        <a:lnSpc>
                          <a:spcPct val="115000"/>
                        </a:lnSpc>
                        <a:spcBef>
                          <a:spcPts val="0"/>
                        </a:spcBef>
                        <a:spcAft>
                          <a:spcPts val="0"/>
                        </a:spcAft>
                        <a:buNone/>
                      </a:pPr>
                      <a:r>
                        <a:rPr lang="es-ES" sz="1600"/>
                        <a:t>¿De qué manera se pueden optimizar los procesos para alcanzar el objetivo propuesto?</a:t>
                      </a:r>
                      <a:endParaRPr/>
                    </a:p>
                    <a:p>
                      <a:pPr indent="0" lvl="0" marL="0" marR="0" rtl="0" algn="ctr">
                        <a:lnSpc>
                          <a:spcPct val="115000"/>
                        </a:lnSpc>
                        <a:spcBef>
                          <a:spcPts val="0"/>
                        </a:spcBef>
                        <a:spcAft>
                          <a:spcPts val="0"/>
                        </a:spcAft>
                        <a:buNone/>
                      </a:pPr>
                      <a:r>
                        <a:t/>
                      </a:r>
                      <a:endParaRPr sz="1600">
                        <a:solidFill>
                          <a:srgbClr val="000000"/>
                        </a:solidFill>
                        <a:latin typeface="Calibri"/>
                        <a:ea typeface="Calibri"/>
                        <a:cs typeface="Calibri"/>
                        <a:sym typeface="Calibri"/>
                      </a:endParaRPr>
                    </a:p>
                  </a:txBody>
                  <a:tcPr marT="63500" marB="63500" marR="63500" marL="63500"/>
                </a:tc>
                <a:tc>
                  <a:txBody>
                    <a:bodyPr/>
                    <a:lstStyle/>
                    <a:p>
                      <a:pPr indent="0" lvl="0" marL="0" marR="0" rtl="0" algn="ctr">
                        <a:lnSpc>
                          <a:spcPct val="115000"/>
                        </a:lnSpc>
                        <a:spcBef>
                          <a:spcPts val="0"/>
                        </a:spcBef>
                        <a:spcAft>
                          <a:spcPts val="0"/>
                        </a:spcAft>
                        <a:buNone/>
                      </a:pPr>
                      <a:r>
                        <a:rPr lang="es-ES" sz="1600"/>
                        <a:t>Inventar, innovar, diseñar o crear algo nuevo</a:t>
                      </a:r>
                      <a:endParaRPr sz="1600"/>
                    </a:p>
                    <a:p>
                      <a:pPr indent="0" lvl="0" marL="0" marR="0" rtl="0" algn="ctr">
                        <a:lnSpc>
                          <a:spcPct val="115000"/>
                        </a:lnSpc>
                        <a:spcBef>
                          <a:spcPts val="0"/>
                        </a:spcBef>
                        <a:spcAft>
                          <a:spcPts val="0"/>
                        </a:spcAft>
                        <a:buNone/>
                      </a:pPr>
                      <a:r>
                        <a:rPr lang="es-ES" sz="1600"/>
                        <a:t>¿Cómo podría ser diferente?</a:t>
                      </a:r>
                      <a:endParaRPr sz="1600"/>
                    </a:p>
                    <a:p>
                      <a:pPr indent="0" lvl="0" marL="0" marR="0" rtl="0" algn="ctr">
                        <a:lnSpc>
                          <a:spcPct val="115000"/>
                        </a:lnSpc>
                        <a:spcBef>
                          <a:spcPts val="0"/>
                        </a:spcBef>
                        <a:spcAft>
                          <a:spcPts val="0"/>
                        </a:spcAft>
                        <a:buNone/>
                      </a:pPr>
                      <a:r>
                        <a:rPr lang="es-ES" sz="1600"/>
                        <a:t>¿Qué nuevo producto o propuesta puedo hacer?</a:t>
                      </a:r>
                      <a:endParaRPr sz="1600">
                        <a:solidFill>
                          <a:srgbClr val="000000"/>
                        </a:solidFill>
                        <a:latin typeface="Calibri"/>
                        <a:ea typeface="Calibri"/>
                        <a:cs typeface="Calibri"/>
                        <a:sym typeface="Calibri"/>
                      </a:endParaRPr>
                    </a:p>
                  </a:txBody>
                  <a:tcPr marT="63500" marB="63500" marR="63500" marL="6350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Gota">
  <a:themeElements>
    <a:clrScheme name="Gota">
      <a:dk1>
        <a:srgbClr val="000000"/>
      </a:dk1>
      <a:lt1>
        <a:srgbClr val="FFFFFF"/>
      </a:lt1>
      <a:dk2>
        <a:srgbClr val="4B4B4B"/>
      </a:dk2>
      <a:lt2>
        <a:srgbClr val="B5B5B5"/>
      </a:lt2>
      <a:accent1>
        <a:srgbClr val="9AC43E"/>
      </a:accent1>
      <a:accent2>
        <a:srgbClr val="44BA98"/>
      </a:accent2>
      <a:accent3>
        <a:srgbClr val="43A9D9"/>
      </a:accent3>
      <a:accent4>
        <a:srgbClr val="6274D8"/>
      </a:accent4>
      <a:accent5>
        <a:srgbClr val="AB54D7"/>
      </a:accent5>
      <a:accent6>
        <a:srgbClr val="D15B37"/>
      </a:accent6>
      <a:hlink>
        <a:srgbClr val="BFE962"/>
      </a:hlink>
      <a:folHlink>
        <a:srgbClr val="C0D5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