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0" r:id="rId6"/>
    <p:sldId id="257" r:id="rId7"/>
    <p:sldId id="291" r:id="rId8"/>
    <p:sldId id="258" r:id="rId9"/>
    <p:sldId id="292" r:id="rId10"/>
    <p:sldId id="259" r:id="rId11"/>
    <p:sldId id="293" r:id="rId12"/>
    <p:sldId id="262" r:id="rId13"/>
    <p:sldId id="294" r:id="rId14"/>
    <p:sldId id="263" r:id="rId15"/>
    <p:sldId id="295" r:id="rId16"/>
    <p:sldId id="369" r:id="rId17"/>
    <p:sldId id="352" r:id="rId18"/>
    <p:sldId id="265" r:id="rId19"/>
    <p:sldId id="296" r:id="rId20"/>
    <p:sldId id="260" r:id="rId21"/>
    <p:sldId id="297" r:id="rId22"/>
    <p:sldId id="268" r:id="rId23"/>
    <p:sldId id="298" r:id="rId24"/>
    <p:sldId id="269" r:id="rId25"/>
    <p:sldId id="299" r:id="rId26"/>
    <p:sldId id="270" r:id="rId27"/>
    <p:sldId id="300" r:id="rId28"/>
    <p:sldId id="271" r:id="rId29"/>
    <p:sldId id="301" r:id="rId30"/>
    <p:sldId id="272" r:id="rId31"/>
    <p:sldId id="302" r:id="rId32"/>
    <p:sldId id="370" r:id="rId33"/>
    <p:sldId id="372" r:id="rId34"/>
    <p:sldId id="273" r:id="rId35"/>
    <p:sldId id="303" r:id="rId36"/>
    <p:sldId id="373" r:id="rId37"/>
    <p:sldId id="374" r:id="rId38"/>
    <p:sldId id="274" r:id="rId39"/>
    <p:sldId id="304" r:id="rId40"/>
    <p:sldId id="275" r:id="rId41"/>
    <p:sldId id="305" r:id="rId42"/>
    <p:sldId id="276" r:id="rId43"/>
    <p:sldId id="306" r:id="rId44"/>
    <p:sldId id="321" r:id="rId45"/>
    <p:sldId id="277" r:id="rId46"/>
    <p:sldId id="323" r:id="rId47"/>
    <p:sldId id="322" r:id="rId48"/>
    <p:sldId id="380" r:id="rId49"/>
    <p:sldId id="278" r:id="rId50"/>
    <p:sldId id="308" r:id="rId51"/>
    <p:sldId id="279" r:id="rId52"/>
    <p:sldId id="309" r:id="rId53"/>
    <p:sldId id="280" r:id="rId54"/>
    <p:sldId id="310" r:id="rId55"/>
    <p:sldId id="324" r:id="rId56"/>
    <p:sldId id="325" r:id="rId57"/>
    <p:sldId id="281" r:id="rId58"/>
    <p:sldId id="311" r:id="rId59"/>
    <p:sldId id="326" r:id="rId60"/>
    <p:sldId id="375" r:id="rId61"/>
    <p:sldId id="376" r:id="rId62"/>
    <p:sldId id="377" r:id="rId63"/>
    <p:sldId id="378" r:id="rId64"/>
    <p:sldId id="381" r:id="rId65"/>
    <p:sldId id="382" r:id="rId66"/>
    <p:sldId id="282" r:id="rId67"/>
    <p:sldId id="384" r:id="rId68"/>
    <p:sldId id="383" r:id="rId69"/>
    <p:sldId id="385" r:id="rId70"/>
    <p:sldId id="386" r:id="rId71"/>
    <p:sldId id="387" r:id="rId72"/>
    <p:sldId id="388" r:id="rId73"/>
    <p:sldId id="389" r:id="rId74"/>
    <p:sldId id="390" r:id="rId75"/>
    <p:sldId id="283" r:id="rId76"/>
    <p:sldId id="320" r:id="rId77"/>
    <p:sldId id="284" r:id="rId78"/>
    <p:sldId id="314" r:id="rId79"/>
    <p:sldId id="328" r:id="rId80"/>
    <p:sldId id="329" r:id="rId81"/>
    <p:sldId id="379" r:id="rId82"/>
    <p:sldId id="285" r:id="rId83"/>
    <p:sldId id="391" r:id="rId84"/>
    <p:sldId id="315" r:id="rId85"/>
    <p:sldId id="330" r:id="rId86"/>
    <p:sldId id="331" r:id="rId87"/>
    <p:sldId id="332" r:id="rId88"/>
    <p:sldId id="392" r:id="rId89"/>
    <p:sldId id="393" r:id="rId90"/>
    <p:sldId id="394" r:id="rId91"/>
    <p:sldId id="395" r:id="rId92"/>
    <p:sldId id="400" r:id="rId93"/>
    <p:sldId id="286" r:id="rId94"/>
    <p:sldId id="316" r:id="rId95"/>
    <p:sldId id="396" r:id="rId96"/>
    <p:sldId id="397" r:id="rId97"/>
    <p:sldId id="398" r:id="rId98"/>
    <p:sldId id="399" r:id="rId99"/>
    <p:sldId id="334" r:id="rId100"/>
    <p:sldId id="348" r:id="rId101"/>
    <p:sldId id="349" r:id="rId102"/>
    <p:sldId id="350" r:id="rId103"/>
    <p:sldId id="351" r:id="rId104"/>
    <p:sldId id="368"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287" r:id="rId121"/>
    <p:sldId id="317" r:id="rId122"/>
    <p:sldId id="335" r:id="rId123"/>
    <p:sldId id="288" r:id="rId124"/>
    <p:sldId id="318" r:id="rId125"/>
    <p:sldId id="341" r:id="rId126"/>
    <p:sldId id="337" r:id="rId127"/>
    <p:sldId id="340" r:id="rId128"/>
    <p:sldId id="338" r:id="rId129"/>
    <p:sldId id="342" r:id="rId130"/>
    <p:sldId id="289" r:id="rId131"/>
    <p:sldId id="319" r:id="rId132"/>
    <p:sldId id="344" r:id="rId133"/>
    <p:sldId id="343" r:id="rId1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4DC04-452F-41AE-8FCF-ACBD986422E5}" v="125" dt="2019-11-06T22:04:13.698"/>
    <p1510:client id="{2E4F6A8B-1627-4D66-A06B-66A78E24F8BC}" v="27" dt="2019-10-10T13:45:54.358"/>
    <p1510:client id="{515F4F8A-0241-4DA0-B827-9CB5FE66EA9F}" v="2" dt="2019-10-08T18:47:41.382"/>
    <p1510:client id="{667B90A3-1336-4E5A-B675-21E008747F9B}" v="86" dt="2020-10-06T17:55:20.415"/>
    <p1510:client id="{7355B2EE-7EDF-4CB2-9254-9463511DE600}" v="65" dt="2019-10-09T15:51:33.550"/>
    <p1510:client id="{7DF14B5D-4648-4966-A361-C2BE5FC04946}" v="43" dt="2019-10-26T03:56:21.011"/>
    <p1510:client id="{82556A26-CA33-4F24-A7BC-7B1C5F7E783D}" v="13" dt="2020-10-15T15:09:41.578"/>
    <p1510:client id="{9AB6DF82-8659-4C59-946C-FBA2F09C1FA4}" v="71" dt="2019-10-26T04:14:21.891"/>
    <p1510:client id="{9E2C61F0-E051-4E26-82D6-92A6F7196230}" v="220" dt="2019-10-09T15:21:59.451"/>
    <p1510:client id="{A6FEDC3F-1D48-480D-8723-10F3CA3C8218}" v="1760" dt="2020-10-06T20:08:34.173"/>
    <p1510:client id="{B512590F-3E89-46B6-8E45-24FAF7C72227}" v="173" dt="2019-10-16T16:07:33.884"/>
    <p1510:client id="{B7373D18-BBE9-481E-856F-095104683DE5}" v="732" dt="2020-10-07T13:48:54.634"/>
    <p1510:client id="{B81FB728-0922-4070-9BBC-CD881A172569}" v="1924" dt="2019-10-25T21:57:06.498"/>
    <p1510:client id="{B8D028E6-844D-4F62-BA2B-FE67827924DC}" v="2841" dt="2019-10-22T20:23:50.384"/>
    <p1510:client id="{BA2156B2-111E-4F68-BD1C-F96A7ADE9E48}" v="911" dt="2019-10-22T19:26:19.403"/>
    <p1510:client id="{BC63408B-CE7C-4FD6-BB21-E9465766565F}" v="525" dt="2020-10-06T19:35:41.012"/>
    <p1510:client id="{C644AFD9-A2CB-4EE0-969B-65078C7D4C6D}" v="152" dt="2020-10-06T18:08:44.610"/>
    <p1510:client id="{DCCFF3AC-170C-409C-BF7F-958051F6FB03}" v="145" dt="2020-09-24T16:41:53.191"/>
    <p1510:client id="{DCDABB36-9257-4E54-869B-3E46A4A81D6B}" v="18" dt="2019-10-15T20:25:49.342"/>
    <p1510:client id="{DE5EEEDD-1E37-49EA-9B64-01BF5BFE6B1F}" v="514" dt="2019-10-10T16:52:56.216"/>
    <p1510:client id="{E68856A6-985C-4706-922E-E6F7FDC554A5}" v="726" dt="2019-10-21T14:59:33.771"/>
    <p1510:client id="{F3D538BF-333A-413E-A06B-7D192285D41A}" v="27" dt="2020-08-24T13:51:07.59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Carina Muñoz Centeno" userId="S::erikamunoz@lasallistas.org.mx::d4c89a71-cd8b-462a-bf04-f884553f8e3d" providerId="AD" clId="Web-{B8D028E6-844D-4F62-BA2B-FE67827924DC}"/>
    <pc:docChg chg="modSld">
      <pc:chgData name="Erika Carina Muñoz Centeno" userId="S::erikamunoz@lasallistas.org.mx::d4c89a71-cd8b-462a-bf04-f884553f8e3d" providerId="AD" clId="Web-{B8D028E6-844D-4F62-BA2B-FE67827924DC}" dt="2019-10-22T20:23:46.447" v="2143"/>
      <pc:docMkLst>
        <pc:docMk/>
      </pc:docMkLst>
      <pc:sldChg chg="modSp">
        <pc:chgData name="Erika Carina Muñoz Centeno" userId="S::erikamunoz@lasallistas.org.mx::d4c89a71-cd8b-462a-bf04-f884553f8e3d" providerId="AD" clId="Web-{B8D028E6-844D-4F62-BA2B-FE67827924DC}" dt="2019-10-22T19:29:14.759" v="36"/>
        <pc:sldMkLst>
          <pc:docMk/>
          <pc:sldMk cId="2026103546" sldId="348"/>
        </pc:sldMkLst>
        <pc:graphicFrameChg chg="mod modGraphic">
          <ac:chgData name="Erika Carina Muñoz Centeno" userId="S::erikamunoz@lasallistas.org.mx::d4c89a71-cd8b-462a-bf04-f884553f8e3d" providerId="AD" clId="Web-{B8D028E6-844D-4F62-BA2B-FE67827924DC}" dt="2019-10-22T19:29:14.759" v="36"/>
          <ac:graphicFrameMkLst>
            <pc:docMk/>
            <pc:sldMk cId="2026103546" sldId="348"/>
            <ac:graphicFrameMk id="8"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29:06.947" v="32"/>
        <pc:sldMkLst>
          <pc:docMk/>
          <pc:sldMk cId="3606957825" sldId="349"/>
        </pc:sldMkLst>
        <pc:graphicFrameChg chg="mod modGraphic">
          <ac:chgData name="Erika Carina Muñoz Centeno" userId="S::erikamunoz@lasallistas.org.mx::d4c89a71-cd8b-462a-bf04-f884553f8e3d" providerId="AD" clId="Web-{B8D028E6-844D-4F62-BA2B-FE67827924DC}" dt="2019-10-22T19:29:06.947" v="32"/>
          <ac:graphicFrameMkLst>
            <pc:docMk/>
            <pc:sldMk cId="3606957825" sldId="349"/>
            <ac:graphicFrameMk id="3"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34:22.855" v="207"/>
        <pc:sldMkLst>
          <pc:docMk/>
          <pc:sldMk cId="4083595139" sldId="350"/>
        </pc:sldMkLst>
        <pc:graphicFrameChg chg="mod modGraphic">
          <ac:chgData name="Erika Carina Muñoz Centeno" userId="S::erikamunoz@lasallistas.org.mx::d4c89a71-cd8b-462a-bf04-f884553f8e3d" providerId="AD" clId="Web-{B8D028E6-844D-4F62-BA2B-FE67827924DC}" dt="2019-10-22T19:34:22.855" v="207"/>
          <ac:graphicFrameMkLst>
            <pc:docMk/>
            <pc:sldMk cId="4083595139" sldId="350"/>
            <ac:graphicFrameMk id="3"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34:14.761" v="205"/>
        <pc:sldMkLst>
          <pc:docMk/>
          <pc:sldMk cId="1016654103" sldId="351"/>
        </pc:sldMkLst>
        <pc:graphicFrameChg chg="mod modGraphic">
          <ac:chgData name="Erika Carina Muñoz Centeno" userId="S::erikamunoz@lasallistas.org.mx::d4c89a71-cd8b-462a-bf04-f884553f8e3d" providerId="AD" clId="Web-{B8D028E6-844D-4F62-BA2B-FE67827924DC}" dt="2019-10-22T19:34:14.761" v="205"/>
          <ac:graphicFrameMkLst>
            <pc:docMk/>
            <pc:sldMk cId="1016654103" sldId="351"/>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40:21.138" v="381"/>
        <pc:sldMkLst>
          <pc:docMk/>
          <pc:sldMk cId="2925361620" sldId="353"/>
        </pc:sldMkLst>
        <pc:graphicFrameChg chg="mod modGraphic">
          <ac:chgData name="Erika Carina Muñoz Centeno" userId="S::erikamunoz@lasallistas.org.mx::d4c89a71-cd8b-462a-bf04-f884553f8e3d" providerId="AD" clId="Web-{B8D028E6-844D-4F62-BA2B-FE67827924DC}" dt="2019-10-22T19:40:21.138" v="381"/>
          <ac:graphicFrameMkLst>
            <pc:docMk/>
            <pc:sldMk cId="2925361620" sldId="353"/>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47:58.456" v="667"/>
        <pc:sldMkLst>
          <pc:docMk/>
          <pc:sldMk cId="37394855" sldId="354"/>
        </pc:sldMkLst>
        <pc:graphicFrameChg chg="mod modGraphic">
          <ac:chgData name="Erika Carina Muñoz Centeno" userId="S::erikamunoz@lasallistas.org.mx::d4c89a71-cd8b-462a-bf04-f884553f8e3d" providerId="AD" clId="Web-{B8D028E6-844D-4F62-BA2B-FE67827924DC}" dt="2019-10-22T19:47:58.456" v="667"/>
          <ac:graphicFrameMkLst>
            <pc:docMk/>
            <pc:sldMk cId="37394855" sldId="354"/>
            <ac:graphicFrameMk id="4"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48:13.346" v="673"/>
        <pc:sldMkLst>
          <pc:docMk/>
          <pc:sldMk cId="1649369534" sldId="355"/>
        </pc:sldMkLst>
        <pc:graphicFrameChg chg="mod modGraphic">
          <ac:chgData name="Erika Carina Muñoz Centeno" userId="S::erikamunoz@lasallistas.org.mx::d4c89a71-cd8b-462a-bf04-f884553f8e3d" providerId="AD" clId="Web-{B8D028E6-844D-4F62-BA2B-FE67827924DC}" dt="2019-10-22T19:48:13.346" v="673"/>
          <ac:graphicFrameMkLst>
            <pc:docMk/>
            <pc:sldMk cId="1649369534" sldId="355"/>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57:31.399" v="1133"/>
        <pc:sldMkLst>
          <pc:docMk/>
          <pc:sldMk cId="2310557764" sldId="356"/>
        </pc:sldMkLst>
        <pc:graphicFrameChg chg="mod modGraphic">
          <ac:chgData name="Erika Carina Muñoz Centeno" userId="S::erikamunoz@lasallistas.org.mx::d4c89a71-cd8b-462a-bf04-f884553f8e3d" providerId="AD" clId="Web-{B8D028E6-844D-4F62-BA2B-FE67827924DC}" dt="2019-10-22T19:57:31.399" v="1133"/>
          <ac:graphicFrameMkLst>
            <pc:docMk/>
            <pc:sldMk cId="2310557764" sldId="356"/>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59:08.087" v="1160"/>
        <pc:sldMkLst>
          <pc:docMk/>
          <pc:sldMk cId="938859708" sldId="357"/>
        </pc:sldMkLst>
        <pc:graphicFrameChg chg="mod modGraphic">
          <ac:chgData name="Erika Carina Muñoz Centeno" userId="S::erikamunoz@lasallistas.org.mx::d4c89a71-cd8b-462a-bf04-f884553f8e3d" providerId="AD" clId="Web-{B8D028E6-844D-4F62-BA2B-FE67827924DC}" dt="2019-10-22T19:59:08.087" v="1160"/>
          <ac:graphicFrameMkLst>
            <pc:docMk/>
            <pc:sldMk cId="938859708" sldId="357"/>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02:25.343" v="1298"/>
        <pc:sldMkLst>
          <pc:docMk/>
          <pc:sldMk cId="4184999595" sldId="358"/>
        </pc:sldMkLst>
        <pc:graphicFrameChg chg="mod modGraphic">
          <ac:chgData name="Erika Carina Muñoz Centeno" userId="S::erikamunoz@lasallistas.org.mx::d4c89a71-cd8b-462a-bf04-f884553f8e3d" providerId="AD" clId="Web-{B8D028E6-844D-4F62-BA2B-FE67827924DC}" dt="2019-10-22T20:02:25.343" v="1298"/>
          <ac:graphicFrameMkLst>
            <pc:docMk/>
            <pc:sldMk cId="4184999595" sldId="358"/>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03:31.828" v="1312"/>
        <pc:sldMkLst>
          <pc:docMk/>
          <pc:sldMk cId="36698228" sldId="359"/>
        </pc:sldMkLst>
        <pc:graphicFrameChg chg="mod modGraphic">
          <ac:chgData name="Erika Carina Muñoz Centeno" userId="S::erikamunoz@lasallistas.org.mx::d4c89a71-cd8b-462a-bf04-f884553f8e3d" providerId="AD" clId="Web-{B8D028E6-844D-4F62-BA2B-FE67827924DC}" dt="2019-10-22T20:03:31.828" v="1312"/>
          <ac:graphicFrameMkLst>
            <pc:docMk/>
            <pc:sldMk cId="36698228" sldId="359"/>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06:40.954" v="1438"/>
        <pc:sldMkLst>
          <pc:docMk/>
          <pc:sldMk cId="592250829" sldId="360"/>
        </pc:sldMkLst>
        <pc:graphicFrameChg chg="mod modGraphic">
          <ac:chgData name="Erika Carina Muñoz Centeno" userId="S::erikamunoz@lasallistas.org.mx::d4c89a71-cd8b-462a-bf04-f884553f8e3d" providerId="AD" clId="Web-{B8D028E6-844D-4F62-BA2B-FE67827924DC}" dt="2019-10-22T20:06:40.954" v="1438"/>
          <ac:graphicFrameMkLst>
            <pc:docMk/>
            <pc:sldMk cId="592250829" sldId="360"/>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07:41.579" v="1450"/>
        <pc:sldMkLst>
          <pc:docMk/>
          <pc:sldMk cId="1588166596" sldId="361"/>
        </pc:sldMkLst>
        <pc:graphicFrameChg chg="mod modGraphic">
          <ac:chgData name="Erika Carina Muñoz Centeno" userId="S::erikamunoz@lasallistas.org.mx::d4c89a71-cd8b-462a-bf04-f884553f8e3d" providerId="AD" clId="Web-{B8D028E6-844D-4F62-BA2B-FE67827924DC}" dt="2019-10-22T20:07:41.579" v="1450"/>
          <ac:graphicFrameMkLst>
            <pc:docMk/>
            <pc:sldMk cId="1588166596" sldId="361"/>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09:34.002" v="1530"/>
        <pc:sldMkLst>
          <pc:docMk/>
          <pc:sldMk cId="113017966" sldId="362"/>
        </pc:sldMkLst>
        <pc:graphicFrameChg chg="mod modGraphic">
          <ac:chgData name="Erika Carina Muñoz Centeno" userId="S::erikamunoz@lasallistas.org.mx::d4c89a71-cd8b-462a-bf04-f884553f8e3d" providerId="AD" clId="Web-{B8D028E6-844D-4F62-BA2B-FE67827924DC}" dt="2019-10-22T20:09:34.002" v="1530"/>
          <ac:graphicFrameMkLst>
            <pc:docMk/>
            <pc:sldMk cId="113017966" sldId="362"/>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10:23.846" v="1548"/>
        <pc:sldMkLst>
          <pc:docMk/>
          <pc:sldMk cId="1618898247" sldId="363"/>
        </pc:sldMkLst>
        <pc:graphicFrameChg chg="mod modGraphic">
          <ac:chgData name="Erika Carina Muñoz Centeno" userId="S::erikamunoz@lasallistas.org.mx::d4c89a71-cd8b-462a-bf04-f884553f8e3d" providerId="AD" clId="Web-{B8D028E6-844D-4F62-BA2B-FE67827924DC}" dt="2019-10-22T20:10:23.846" v="1548"/>
          <ac:graphicFrameMkLst>
            <pc:docMk/>
            <pc:sldMk cId="1618898247" sldId="363"/>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14:54.631" v="1782"/>
        <pc:sldMkLst>
          <pc:docMk/>
          <pc:sldMk cId="3912218141" sldId="364"/>
        </pc:sldMkLst>
        <pc:graphicFrameChg chg="mod modGraphic">
          <ac:chgData name="Erika Carina Muñoz Centeno" userId="S::erikamunoz@lasallistas.org.mx::d4c89a71-cd8b-462a-bf04-f884553f8e3d" providerId="AD" clId="Web-{B8D028E6-844D-4F62-BA2B-FE67827924DC}" dt="2019-10-22T20:14:54.631" v="1782"/>
          <ac:graphicFrameMkLst>
            <pc:docMk/>
            <pc:sldMk cId="3912218141" sldId="364"/>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16:02.553" v="1795"/>
        <pc:sldMkLst>
          <pc:docMk/>
          <pc:sldMk cId="3331120706" sldId="365"/>
        </pc:sldMkLst>
        <pc:graphicFrameChg chg="mod modGraphic">
          <ac:chgData name="Erika Carina Muñoz Centeno" userId="S::erikamunoz@lasallistas.org.mx::d4c89a71-cd8b-462a-bf04-f884553f8e3d" providerId="AD" clId="Web-{B8D028E6-844D-4F62-BA2B-FE67827924DC}" dt="2019-10-22T20:16:02.553" v="1795"/>
          <ac:graphicFrameMkLst>
            <pc:docMk/>
            <pc:sldMk cId="3331120706" sldId="365"/>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22:44.806" v="2131"/>
        <pc:sldMkLst>
          <pc:docMk/>
          <pc:sldMk cId="3459039989" sldId="366"/>
        </pc:sldMkLst>
        <pc:graphicFrameChg chg="mod modGraphic">
          <ac:chgData name="Erika Carina Muñoz Centeno" userId="S::erikamunoz@lasallistas.org.mx::d4c89a71-cd8b-462a-bf04-f884553f8e3d" providerId="AD" clId="Web-{B8D028E6-844D-4F62-BA2B-FE67827924DC}" dt="2019-10-22T20:22:44.806" v="2131"/>
          <ac:graphicFrameMkLst>
            <pc:docMk/>
            <pc:sldMk cId="3459039989" sldId="366"/>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20:23:46.447" v="2143"/>
        <pc:sldMkLst>
          <pc:docMk/>
          <pc:sldMk cId="3006271444" sldId="367"/>
        </pc:sldMkLst>
        <pc:graphicFrameChg chg="mod modGraphic">
          <ac:chgData name="Erika Carina Muñoz Centeno" userId="S::erikamunoz@lasallistas.org.mx::d4c89a71-cd8b-462a-bf04-f884553f8e3d" providerId="AD" clId="Web-{B8D028E6-844D-4F62-BA2B-FE67827924DC}" dt="2019-10-22T20:23:46.447" v="2143"/>
          <ac:graphicFrameMkLst>
            <pc:docMk/>
            <pc:sldMk cId="3006271444" sldId="367"/>
            <ac:graphicFrameMk id="2" creationId="{00000000-0000-0000-0000-000000000000}"/>
          </ac:graphicFrameMkLst>
        </pc:graphicFrameChg>
      </pc:sldChg>
      <pc:sldChg chg="modSp">
        <pc:chgData name="Erika Carina Muñoz Centeno" userId="S::erikamunoz@lasallistas.org.mx::d4c89a71-cd8b-462a-bf04-f884553f8e3d" providerId="AD" clId="Web-{B8D028E6-844D-4F62-BA2B-FE67827924DC}" dt="2019-10-22T19:37:37.340" v="363"/>
        <pc:sldMkLst>
          <pc:docMk/>
          <pc:sldMk cId="3336669300" sldId="368"/>
        </pc:sldMkLst>
        <pc:graphicFrameChg chg="mod modGraphic">
          <ac:chgData name="Erika Carina Muñoz Centeno" userId="S::erikamunoz@lasallistas.org.mx::d4c89a71-cd8b-462a-bf04-f884553f8e3d" providerId="AD" clId="Web-{B8D028E6-844D-4F62-BA2B-FE67827924DC}" dt="2019-10-22T19:37:37.340" v="363"/>
          <ac:graphicFrameMkLst>
            <pc:docMk/>
            <pc:sldMk cId="3336669300" sldId="368"/>
            <ac:graphicFrameMk id="2" creationId="{00000000-0000-0000-0000-000000000000}"/>
          </ac:graphicFrameMkLst>
        </pc:graphicFrameChg>
      </pc:sldChg>
    </pc:docChg>
  </pc:docChgLst>
  <pc:docChgLst>
    <pc:chgData name="Erika Carina Muñoz Centeno" userId="S::erikamunoz@lasallistas.org.mx::d4c89a71-cd8b-462a-bf04-f884553f8e3d" providerId="AD" clId="Web-{9AB6DF82-8659-4C59-946C-FBA2F09C1FA4}"/>
    <pc:docChg chg="delSld modSld">
      <pc:chgData name="Erika Carina Muñoz Centeno" userId="S::erikamunoz@lasallistas.org.mx::d4c89a71-cd8b-462a-bf04-f884553f8e3d" providerId="AD" clId="Web-{9AB6DF82-8659-4C59-946C-FBA2F09C1FA4}" dt="2019-10-26T04:14:21.891" v="52" actId="1076"/>
      <pc:docMkLst>
        <pc:docMk/>
      </pc:docMkLst>
      <pc:sldChg chg="modSp">
        <pc:chgData name="Erika Carina Muñoz Centeno" userId="S::erikamunoz@lasallistas.org.mx::d4c89a71-cd8b-462a-bf04-f884553f8e3d" providerId="AD" clId="Web-{9AB6DF82-8659-4C59-946C-FBA2F09C1FA4}" dt="2019-10-26T04:03:56.926" v="17" actId="20577"/>
        <pc:sldMkLst>
          <pc:docMk/>
          <pc:sldMk cId="1840209813" sldId="286"/>
        </pc:sldMkLst>
        <pc:spChg chg="mod">
          <ac:chgData name="Erika Carina Muñoz Centeno" userId="S::erikamunoz@lasallistas.org.mx::d4c89a71-cd8b-462a-bf04-f884553f8e3d" providerId="AD" clId="Web-{9AB6DF82-8659-4C59-946C-FBA2F09C1FA4}" dt="2019-10-26T04:03:56.926" v="17" actId="20577"/>
          <ac:spMkLst>
            <pc:docMk/>
            <pc:sldMk cId="1840209813" sldId="286"/>
            <ac:spMk id="5" creationId="{00000000-0000-0000-0000-000000000000}"/>
          </ac:spMkLst>
        </pc:spChg>
      </pc:sldChg>
      <pc:sldChg chg="addSp delSp modSp">
        <pc:chgData name="Erika Carina Muñoz Centeno" userId="S::erikamunoz@lasallistas.org.mx::d4c89a71-cd8b-462a-bf04-f884553f8e3d" providerId="AD" clId="Web-{9AB6DF82-8659-4C59-946C-FBA2F09C1FA4}" dt="2019-10-26T04:13:55.958" v="50" actId="1076"/>
        <pc:sldMkLst>
          <pc:docMk/>
          <pc:sldMk cId="2038648955" sldId="319"/>
        </pc:sldMkLst>
        <pc:spChg chg="add del mod">
          <ac:chgData name="Erika Carina Muñoz Centeno" userId="S::erikamunoz@lasallistas.org.mx::d4c89a71-cd8b-462a-bf04-f884553f8e3d" providerId="AD" clId="Web-{9AB6DF82-8659-4C59-946C-FBA2F09C1FA4}" dt="2019-10-26T04:13:00.124" v="33"/>
          <ac:spMkLst>
            <pc:docMk/>
            <pc:sldMk cId="2038648955" sldId="319"/>
            <ac:spMk id="3" creationId="{320C4D40-7D1F-4CF4-9BDF-0768B6C0B820}"/>
          </ac:spMkLst>
        </pc:spChg>
        <pc:picChg chg="del mod">
          <ac:chgData name="Erika Carina Muñoz Centeno" userId="S::erikamunoz@lasallistas.org.mx::d4c89a71-cd8b-462a-bf04-f884553f8e3d" providerId="AD" clId="Web-{9AB6DF82-8659-4C59-946C-FBA2F09C1FA4}" dt="2019-10-26T04:11:20.105" v="32"/>
          <ac:picMkLst>
            <pc:docMk/>
            <pc:sldMk cId="2038648955" sldId="319"/>
            <ac:picMk id="4" creationId="{00000000-0000-0000-0000-000000000000}"/>
          </ac:picMkLst>
        </pc:picChg>
        <pc:picChg chg="add mod ord">
          <ac:chgData name="Erika Carina Muñoz Centeno" userId="S::erikamunoz@lasallistas.org.mx::d4c89a71-cd8b-462a-bf04-f884553f8e3d" providerId="AD" clId="Web-{9AB6DF82-8659-4C59-946C-FBA2F09C1FA4}" dt="2019-10-26T04:13:55.958" v="50" actId="1076"/>
          <ac:picMkLst>
            <pc:docMk/>
            <pc:sldMk cId="2038648955" sldId="319"/>
            <ac:picMk id="7" creationId="{CB10CDA5-E8C7-4B61-ACC3-4C804602FBEB}"/>
          </ac:picMkLst>
        </pc:picChg>
        <pc:picChg chg="add mod">
          <ac:chgData name="Erika Carina Muñoz Centeno" userId="S::erikamunoz@lasallistas.org.mx::d4c89a71-cd8b-462a-bf04-f884553f8e3d" providerId="AD" clId="Web-{9AB6DF82-8659-4C59-946C-FBA2F09C1FA4}" dt="2019-10-26T04:13:41.777" v="47" actId="14100"/>
          <ac:picMkLst>
            <pc:docMk/>
            <pc:sldMk cId="2038648955" sldId="319"/>
            <ac:picMk id="9" creationId="{1A14C2A5-236C-4E7A-9764-65CB32CB8284}"/>
          </ac:picMkLst>
        </pc:picChg>
      </pc:sldChg>
      <pc:sldChg chg="addSp delSp modSp">
        <pc:chgData name="Erika Carina Muñoz Centeno" userId="S::erikamunoz@lasallistas.org.mx::d4c89a71-cd8b-462a-bf04-f884553f8e3d" providerId="AD" clId="Web-{9AB6DF82-8659-4C59-946C-FBA2F09C1FA4}" dt="2019-10-26T04:14:21.891" v="52" actId="1076"/>
        <pc:sldMkLst>
          <pc:docMk/>
          <pc:sldMk cId="1718215700" sldId="343"/>
        </pc:sldMkLst>
        <pc:picChg chg="del">
          <ac:chgData name="Erika Carina Muñoz Centeno" userId="S::erikamunoz@lasallistas.org.mx::d4c89a71-cd8b-462a-bf04-f884553f8e3d" providerId="AD" clId="Web-{9AB6DF82-8659-4C59-946C-FBA2F09C1FA4}" dt="2019-10-26T04:06:57.449" v="22"/>
          <ac:picMkLst>
            <pc:docMk/>
            <pc:sldMk cId="1718215700" sldId="343"/>
            <ac:picMk id="2" creationId="{00000000-0000-0000-0000-000000000000}"/>
          </ac:picMkLst>
        </pc:picChg>
        <pc:picChg chg="add mod modCrop">
          <ac:chgData name="Erika Carina Muñoz Centeno" userId="S::erikamunoz@lasallistas.org.mx::d4c89a71-cd8b-462a-bf04-f884553f8e3d" providerId="AD" clId="Web-{9AB6DF82-8659-4C59-946C-FBA2F09C1FA4}" dt="2019-10-26T04:14:21.891" v="52" actId="1076"/>
          <ac:picMkLst>
            <pc:docMk/>
            <pc:sldMk cId="1718215700" sldId="343"/>
            <ac:picMk id="4" creationId="{B4B6149F-81C5-4A26-B8E0-8B0221A51789}"/>
          </ac:picMkLst>
        </pc:picChg>
      </pc:sldChg>
      <pc:sldChg chg="modSp">
        <pc:chgData name="Erika Carina Muñoz Centeno" userId="S::erikamunoz@lasallistas.org.mx::d4c89a71-cd8b-462a-bf04-f884553f8e3d" providerId="AD" clId="Web-{9AB6DF82-8659-4C59-946C-FBA2F09C1FA4}" dt="2019-10-26T04:14:15.344" v="51" actId="14100"/>
        <pc:sldMkLst>
          <pc:docMk/>
          <pc:sldMk cId="630532296" sldId="344"/>
        </pc:sldMkLst>
        <pc:picChg chg="mod">
          <ac:chgData name="Erika Carina Muñoz Centeno" userId="S::erikamunoz@lasallistas.org.mx::d4c89a71-cd8b-462a-bf04-f884553f8e3d" providerId="AD" clId="Web-{9AB6DF82-8659-4C59-946C-FBA2F09C1FA4}" dt="2019-10-26T04:14:15.344" v="51" actId="14100"/>
          <ac:picMkLst>
            <pc:docMk/>
            <pc:sldMk cId="630532296" sldId="344"/>
            <ac:picMk id="2" creationId="{00000000-0000-0000-0000-000000000000}"/>
          </ac:picMkLst>
        </pc:picChg>
      </pc:sldChg>
      <pc:sldChg chg="del">
        <pc:chgData name="Erika Carina Muñoz Centeno" userId="S::erikamunoz@lasallistas.org.mx::d4c89a71-cd8b-462a-bf04-f884553f8e3d" providerId="AD" clId="Web-{9AB6DF82-8659-4C59-946C-FBA2F09C1FA4}" dt="2019-10-26T04:06:27.176" v="21"/>
        <pc:sldMkLst>
          <pc:docMk/>
          <pc:sldMk cId="498152752" sldId="345"/>
        </pc:sldMkLst>
      </pc:sldChg>
      <pc:sldChg chg="modSp">
        <pc:chgData name="Erika Carina Muñoz Centeno" userId="S::erikamunoz@lasallistas.org.mx::d4c89a71-cd8b-462a-bf04-f884553f8e3d" providerId="AD" clId="Web-{9AB6DF82-8659-4C59-946C-FBA2F09C1FA4}" dt="2019-10-26T04:03:25.894" v="11"/>
        <pc:sldMkLst>
          <pc:docMk/>
          <pc:sldMk cId="809055249" sldId="390"/>
        </pc:sldMkLst>
        <pc:graphicFrameChg chg="mod modGraphic">
          <ac:chgData name="Erika Carina Muñoz Centeno" userId="S::erikamunoz@lasallistas.org.mx::d4c89a71-cd8b-462a-bf04-f884553f8e3d" providerId="AD" clId="Web-{9AB6DF82-8659-4C59-946C-FBA2F09C1FA4}" dt="2019-10-26T04:03:25.894" v="11"/>
          <ac:graphicFrameMkLst>
            <pc:docMk/>
            <pc:sldMk cId="809055249" sldId="390"/>
            <ac:graphicFrameMk id="5" creationId="{3D4D2D8C-9F5F-493E-A6E1-49BC3B264A25}"/>
          </ac:graphicFrameMkLst>
        </pc:graphicFrameChg>
      </pc:sldChg>
    </pc:docChg>
  </pc:docChgLst>
  <pc:docChgLst>
    <pc:chgData name="Erika Carina Muñoz Centeno" userId="S::erikamunoz@lasallistas.org.mx::d4c89a71-cd8b-462a-bf04-f884553f8e3d" providerId="AD" clId="Web-{B81FB728-0922-4070-9BBC-CD881A172569}"/>
    <pc:docChg chg="addSld delSld modSld">
      <pc:chgData name="Erika Carina Muñoz Centeno" userId="S::erikamunoz@lasallistas.org.mx::d4c89a71-cd8b-462a-bf04-f884553f8e3d" providerId="AD" clId="Web-{B81FB728-0922-4070-9BBC-CD881A172569}" dt="2019-10-25T21:57:00.810" v="1800" actId="14100"/>
      <pc:docMkLst>
        <pc:docMk/>
      </pc:docMkLst>
      <pc:sldChg chg="addSp delSp modSp">
        <pc:chgData name="Erika Carina Muñoz Centeno" userId="S::erikamunoz@lasallistas.org.mx::d4c89a71-cd8b-462a-bf04-f884553f8e3d" providerId="AD" clId="Web-{B81FB728-0922-4070-9BBC-CD881A172569}" dt="2019-10-25T19:59:51.329" v="8" actId="14100"/>
        <pc:sldMkLst>
          <pc:docMk/>
          <pc:sldMk cId="2311896000" sldId="302"/>
        </pc:sldMkLst>
        <pc:picChg chg="add mod">
          <ac:chgData name="Erika Carina Muñoz Centeno" userId="S::erikamunoz@lasallistas.org.mx::d4c89a71-cd8b-462a-bf04-f884553f8e3d" providerId="AD" clId="Web-{B81FB728-0922-4070-9BBC-CD881A172569}" dt="2019-10-25T19:59:51.329" v="8" actId="14100"/>
          <ac:picMkLst>
            <pc:docMk/>
            <pc:sldMk cId="2311896000" sldId="302"/>
            <ac:picMk id="2" creationId="{CB41ADEF-1458-4B5E-BE54-87BF4A28BEAA}"/>
          </ac:picMkLst>
        </pc:picChg>
        <pc:picChg chg="del">
          <ac:chgData name="Erika Carina Muñoz Centeno" userId="S::erikamunoz@lasallistas.org.mx::d4c89a71-cd8b-462a-bf04-f884553f8e3d" providerId="AD" clId="Web-{B81FB728-0922-4070-9BBC-CD881A172569}" dt="2019-10-25T19:59:33.970" v="5"/>
          <ac:picMkLst>
            <pc:docMk/>
            <pc:sldMk cId="2311896000" sldId="302"/>
            <ac:picMk id="80899" creationId="{00000000-0000-0000-0000-000000000000}"/>
          </ac:picMkLst>
        </pc:picChg>
      </pc:sldChg>
      <pc:sldChg chg="addSp delSp modSp">
        <pc:chgData name="Erika Carina Muñoz Centeno" userId="S::erikamunoz@lasallistas.org.mx::d4c89a71-cd8b-462a-bf04-f884553f8e3d" providerId="AD" clId="Web-{B81FB728-0922-4070-9BBC-CD881A172569}" dt="2019-10-25T21:52:33.090" v="1773" actId="14100"/>
        <pc:sldMkLst>
          <pc:docMk/>
          <pc:sldMk cId="950898753" sldId="316"/>
        </pc:sldMkLst>
        <pc:graphicFrameChg chg="del">
          <ac:chgData name="Erika Carina Muñoz Centeno" userId="S::erikamunoz@lasallistas.org.mx::d4c89a71-cd8b-462a-bf04-f884553f8e3d" providerId="AD" clId="Web-{B81FB728-0922-4070-9BBC-CD881A172569}" dt="2019-10-25T21:51:28.511" v="1769"/>
          <ac:graphicFrameMkLst>
            <pc:docMk/>
            <pc:sldMk cId="950898753" sldId="316"/>
            <ac:graphicFrameMk id="2" creationId="{00000000-0000-0000-0000-000000000000}"/>
          </ac:graphicFrameMkLst>
        </pc:graphicFrameChg>
        <pc:picChg chg="add mod">
          <ac:chgData name="Erika Carina Muñoz Centeno" userId="S::erikamunoz@lasallistas.org.mx::d4c89a71-cd8b-462a-bf04-f884553f8e3d" providerId="AD" clId="Web-{B81FB728-0922-4070-9BBC-CD881A172569}" dt="2019-10-25T21:52:33.090" v="1773" actId="14100"/>
          <ac:picMkLst>
            <pc:docMk/>
            <pc:sldMk cId="950898753" sldId="316"/>
            <ac:picMk id="3" creationId="{A0F4EEE2-74A9-4B13-92C9-2E00ABF58298}"/>
          </ac:picMkLst>
        </pc:picChg>
      </pc:sldChg>
      <pc:sldChg chg="del">
        <pc:chgData name="Erika Carina Muñoz Centeno" userId="S::erikamunoz@lasallistas.org.mx::d4c89a71-cd8b-462a-bf04-f884553f8e3d" providerId="AD" clId="Web-{B81FB728-0922-4070-9BBC-CD881A172569}" dt="2019-10-25T21:14:50.370" v="1140"/>
        <pc:sldMkLst>
          <pc:docMk/>
          <pc:sldMk cId="4271048887" sldId="327"/>
        </pc:sldMkLst>
      </pc:sldChg>
      <pc:sldChg chg="addSp delSp modSp">
        <pc:chgData name="Erika Carina Muñoz Centeno" userId="S::erikamunoz@lasallistas.org.mx::d4c89a71-cd8b-462a-bf04-f884553f8e3d" providerId="AD" clId="Web-{B81FB728-0922-4070-9BBC-CD881A172569}" dt="2019-10-25T19:56:57.938" v="4" actId="14100"/>
        <pc:sldMkLst>
          <pc:docMk/>
          <pc:sldMk cId="4260078219" sldId="352"/>
        </pc:sldMkLst>
        <pc:spChg chg="del">
          <ac:chgData name="Erika Carina Muñoz Centeno" userId="S::erikamunoz@lasallistas.org.mx::d4c89a71-cd8b-462a-bf04-f884553f8e3d" providerId="AD" clId="Web-{B81FB728-0922-4070-9BBC-CD881A172569}" dt="2019-10-25T19:56:53.672" v="2"/>
          <ac:spMkLst>
            <pc:docMk/>
            <pc:sldMk cId="4260078219" sldId="352"/>
            <ac:spMk id="6" creationId="{92A1D0AE-50DF-41CB-8865-1D2C9FEB1AEB}"/>
          </ac:spMkLst>
        </pc:spChg>
        <pc:picChg chg="add mod">
          <ac:chgData name="Erika Carina Muñoz Centeno" userId="S::erikamunoz@lasallistas.org.mx::d4c89a71-cd8b-462a-bf04-f884553f8e3d" providerId="AD" clId="Web-{B81FB728-0922-4070-9BBC-CD881A172569}" dt="2019-10-25T19:56:57.938" v="4" actId="14100"/>
          <ac:picMkLst>
            <pc:docMk/>
            <pc:sldMk cId="4260078219" sldId="352"/>
            <ac:picMk id="3" creationId="{BE6523DF-F025-497C-8BE0-E1FA77E7D436}"/>
          </ac:picMkLst>
        </pc:picChg>
        <pc:picChg chg="del">
          <ac:chgData name="Erika Carina Muñoz Centeno" userId="S::erikamunoz@lasallistas.org.mx::d4c89a71-cd8b-462a-bf04-f884553f8e3d" providerId="AD" clId="Web-{B81FB728-0922-4070-9BBC-CD881A172569}" dt="2019-10-25T19:56:48.531" v="0"/>
          <ac:picMkLst>
            <pc:docMk/>
            <pc:sldMk cId="4260078219" sldId="352"/>
            <ac:picMk id="4" creationId="{F401FE9F-BC04-455A-BA9D-817209893F66}"/>
          </ac:picMkLst>
        </pc:picChg>
      </pc:sldChg>
      <pc:sldChg chg="addSp delSp modSp">
        <pc:chgData name="Erika Carina Muñoz Centeno" userId="S::erikamunoz@lasallistas.org.mx::d4c89a71-cd8b-462a-bf04-f884553f8e3d" providerId="AD" clId="Web-{B81FB728-0922-4070-9BBC-CD881A172569}" dt="2019-10-25T20:00:36.908" v="12" actId="14100"/>
        <pc:sldMkLst>
          <pc:docMk/>
          <pc:sldMk cId="2834540760" sldId="370"/>
        </pc:sldMkLst>
        <pc:picChg chg="add mod">
          <ac:chgData name="Erika Carina Muñoz Centeno" userId="S::erikamunoz@lasallistas.org.mx::d4c89a71-cd8b-462a-bf04-f884553f8e3d" providerId="AD" clId="Web-{B81FB728-0922-4070-9BBC-CD881A172569}" dt="2019-10-25T20:00:36.908" v="12" actId="14100"/>
          <ac:picMkLst>
            <pc:docMk/>
            <pc:sldMk cId="2834540760" sldId="370"/>
            <ac:picMk id="2" creationId="{7A02C79A-07BD-4E6A-82C7-E964DCB6F2DF}"/>
          </ac:picMkLst>
        </pc:picChg>
        <pc:picChg chg="del">
          <ac:chgData name="Erika Carina Muñoz Centeno" userId="S::erikamunoz@lasallistas.org.mx::d4c89a71-cd8b-462a-bf04-f884553f8e3d" providerId="AD" clId="Web-{B81FB728-0922-4070-9BBC-CD881A172569}" dt="2019-10-25T20:00:24.251" v="9"/>
          <ac:picMkLst>
            <pc:docMk/>
            <pc:sldMk cId="2834540760" sldId="370"/>
            <ac:picMk id="81922" creationId="{00000000-0000-0000-0000-000000000000}"/>
          </ac:picMkLst>
        </pc:picChg>
      </pc:sldChg>
      <pc:sldChg chg="del">
        <pc:chgData name="Erika Carina Muñoz Centeno" userId="S::erikamunoz@lasallistas.org.mx::d4c89a71-cd8b-462a-bf04-f884553f8e3d" providerId="AD" clId="Web-{B81FB728-0922-4070-9BBC-CD881A172569}" dt="2019-10-25T20:00:56.689" v="13"/>
        <pc:sldMkLst>
          <pc:docMk/>
          <pc:sldMk cId="605546055" sldId="371"/>
        </pc:sldMkLst>
      </pc:sldChg>
      <pc:sldChg chg="modSp">
        <pc:chgData name="Erika Carina Muñoz Centeno" userId="S::erikamunoz@lasallistas.org.mx::d4c89a71-cd8b-462a-bf04-f884553f8e3d" providerId="AD" clId="Web-{B81FB728-0922-4070-9BBC-CD881A172569}" dt="2019-10-25T20:31:23.237" v="218"/>
        <pc:sldMkLst>
          <pc:docMk/>
          <pc:sldMk cId="3574782984" sldId="375"/>
        </pc:sldMkLst>
        <pc:graphicFrameChg chg="mod modGraphic">
          <ac:chgData name="Erika Carina Muñoz Centeno" userId="S::erikamunoz@lasallistas.org.mx::d4c89a71-cd8b-462a-bf04-f884553f8e3d" providerId="AD" clId="Web-{B81FB728-0922-4070-9BBC-CD881A172569}" dt="2019-10-25T20:31:23.237" v="218"/>
          <ac:graphicFrameMkLst>
            <pc:docMk/>
            <pc:sldMk cId="3574782984" sldId="375"/>
            <ac:graphicFrameMk id="2" creationId="{FBE02716-4C7D-D848-8A77-5916BB03C5DB}"/>
          </ac:graphicFrameMkLst>
        </pc:graphicFrameChg>
      </pc:sldChg>
      <pc:sldChg chg="modSp">
        <pc:chgData name="Erika Carina Muñoz Centeno" userId="S::erikamunoz@lasallistas.org.mx::d4c89a71-cd8b-462a-bf04-f884553f8e3d" providerId="AD" clId="Web-{B81FB728-0922-4070-9BBC-CD881A172569}" dt="2019-10-25T20:41:16.177" v="271"/>
        <pc:sldMkLst>
          <pc:docMk/>
          <pc:sldMk cId="1870801826" sldId="376"/>
        </pc:sldMkLst>
        <pc:graphicFrameChg chg="mod modGraphic">
          <ac:chgData name="Erika Carina Muñoz Centeno" userId="S::erikamunoz@lasallistas.org.mx::d4c89a71-cd8b-462a-bf04-f884553f8e3d" providerId="AD" clId="Web-{B81FB728-0922-4070-9BBC-CD881A172569}" dt="2019-10-25T20:41:16.177" v="271"/>
          <ac:graphicFrameMkLst>
            <pc:docMk/>
            <pc:sldMk cId="1870801826" sldId="376"/>
            <ac:graphicFrameMk id="2" creationId="{F3207E4D-F1A0-EA47-A425-8BD7F3938D10}"/>
          </ac:graphicFrameMkLst>
        </pc:graphicFrameChg>
      </pc:sldChg>
      <pc:sldChg chg="addSp delSp modSp new">
        <pc:chgData name="Erika Carina Muñoz Centeno" userId="S::erikamunoz@lasallistas.org.mx::d4c89a71-cd8b-462a-bf04-f884553f8e3d" providerId="AD" clId="Web-{B81FB728-0922-4070-9BBC-CD881A172569}" dt="2019-10-25T20:11:34.052" v="56"/>
        <pc:sldMkLst>
          <pc:docMk/>
          <pc:sldMk cId="3798450287" sldId="380"/>
        </pc:sldMkLst>
        <pc:spChg chg="add mod">
          <ac:chgData name="Erika Carina Muñoz Centeno" userId="S::erikamunoz@lasallistas.org.mx::d4c89a71-cd8b-462a-bf04-f884553f8e3d" providerId="AD" clId="Web-{B81FB728-0922-4070-9BBC-CD881A172569}" dt="2019-10-25T20:09:06.489" v="45" actId="1076"/>
          <ac:spMkLst>
            <pc:docMk/>
            <pc:sldMk cId="3798450287" sldId="380"/>
            <ac:spMk id="2" creationId="{2AE78421-FF03-4C81-9CFD-E80FC4E2DE9B}"/>
          </ac:spMkLst>
        </pc:spChg>
        <pc:graphicFrameChg chg="add del mod">
          <ac:chgData name="Erika Carina Muñoz Centeno" userId="S::erikamunoz@lasallistas.org.mx::d4c89a71-cd8b-462a-bf04-f884553f8e3d" providerId="AD" clId="Web-{B81FB728-0922-4070-9BBC-CD881A172569}" dt="2019-10-25T20:05:03.113" v="21"/>
          <ac:graphicFrameMkLst>
            <pc:docMk/>
            <pc:sldMk cId="3798450287" sldId="380"/>
            <ac:graphicFrameMk id="4" creationId="{AFACD5D0-5434-48CC-AD45-C3BAA558EDC0}"/>
          </ac:graphicFrameMkLst>
        </pc:graphicFrameChg>
        <pc:graphicFrameChg chg="add mod modGraphic">
          <ac:chgData name="Erika Carina Muñoz Centeno" userId="S::erikamunoz@lasallistas.org.mx::d4c89a71-cd8b-462a-bf04-f884553f8e3d" providerId="AD" clId="Web-{B81FB728-0922-4070-9BBC-CD881A172569}" dt="2019-10-25T20:11:34.052" v="56"/>
          <ac:graphicFrameMkLst>
            <pc:docMk/>
            <pc:sldMk cId="3798450287" sldId="380"/>
            <ac:graphicFrameMk id="6" creationId="{1A710EBD-371A-4479-A88C-0DFD5F6DF5D5}"/>
          </ac:graphicFrameMkLst>
        </pc:graphicFrameChg>
        <pc:picChg chg="add mod">
          <ac:chgData name="Erika Carina Muñoz Centeno" userId="S::erikamunoz@lasallistas.org.mx::d4c89a71-cd8b-462a-bf04-f884553f8e3d" providerId="AD" clId="Web-{B81FB728-0922-4070-9BBC-CD881A172569}" dt="2019-10-25T20:09:10.770" v="46" actId="1076"/>
          <ac:picMkLst>
            <pc:docMk/>
            <pc:sldMk cId="3798450287" sldId="380"/>
            <ac:picMk id="7" creationId="{15F72A27-0BFD-4326-9DEE-3F647913BAF3}"/>
          </ac:picMkLst>
        </pc:picChg>
      </pc:sldChg>
      <pc:sldChg chg="addSp modSp new">
        <pc:chgData name="Erika Carina Muñoz Centeno" userId="S::erikamunoz@lasallistas.org.mx::d4c89a71-cd8b-462a-bf04-f884553f8e3d" providerId="AD" clId="Web-{B81FB728-0922-4070-9BBC-CD881A172569}" dt="2019-10-25T21:06:05.883" v="896"/>
        <pc:sldMkLst>
          <pc:docMk/>
          <pc:sldMk cId="258732779" sldId="381"/>
        </pc:sldMkLst>
        <pc:spChg chg="add mod">
          <ac:chgData name="Erika Carina Muñoz Centeno" userId="S::erikamunoz@lasallistas.org.mx::d4c89a71-cd8b-462a-bf04-f884553f8e3d" providerId="AD" clId="Web-{B81FB728-0922-4070-9BBC-CD881A172569}" dt="2019-10-25T20:59:36.656" v="751" actId="1076"/>
          <ac:spMkLst>
            <pc:docMk/>
            <pc:sldMk cId="258732779" sldId="381"/>
            <ac:spMk id="4" creationId="{27CF722C-A3E7-4834-8F65-39D3FFD101FA}"/>
          </ac:spMkLst>
        </pc:spChg>
        <pc:spChg chg="add mod">
          <ac:chgData name="Erika Carina Muñoz Centeno" userId="S::erikamunoz@lasallistas.org.mx::d4c89a71-cd8b-462a-bf04-f884553f8e3d" providerId="AD" clId="Web-{B81FB728-0922-4070-9BBC-CD881A172569}" dt="2019-10-25T20:59:36.672" v="752" actId="1076"/>
          <ac:spMkLst>
            <pc:docMk/>
            <pc:sldMk cId="258732779" sldId="381"/>
            <ac:spMk id="5" creationId="{A174E8C6-3DB9-477C-A5D9-42A754902B4A}"/>
          </ac:spMkLst>
        </pc:spChg>
        <pc:graphicFrameChg chg="add mod modGraphic">
          <ac:chgData name="Erika Carina Muñoz Centeno" userId="S::erikamunoz@lasallistas.org.mx::d4c89a71-cd8b-462a-bf04-f884553f8e3d" providerId="AD" clId="Web-{B81FB728-0922-4070-9BBC-CD881A172569}" dt="2019-10-25T21:06:05.883" v="896"/>
          <ac:graphicFrameMkLst>
            <pc:docMk/>
            <pc:sldMk cId="258732779" sldId="381"/>
            <ac:graphicFrameMk id="2" creationId="{4B91BE63-E978-4ECC-8305-FB532DC1568F}"/>
          </ac:graphicFrameMkLst>
        </pc:graphicFrameChg>
      </pc:sldChg>
      <pc:sldChg chg="addSp modSp new">
        <pc:chgData name="Erika Carina Muñoz Centeno" userId="S::erikamunoz@lasallistas.org.mx::d4c89a71-cd8b-462a-bf04-f884553f8e3d" providerId="AD" clId="Web-{B81FB728-0922-4070-9BBC-CD881A172569}" dt="2019-10-25T21:12:18.259" v="1135"/>
        <pc:sldMkLst>
          <pc:docMk/>
          <pc:sldMk cId="1726637383" sldId="382"/>
        </pc:sldMkLst>
        <pc:spChg chg="add mod">
          <ac:chgData name="Erika Carina Muñoz Centeno" userId="S::erikamunoz@lasallistas.org.mx::d4c89a71-cd8b-462a-bf04-f884553f8e3d" providerId="AD" clId="Web-{B81FB728-0922-4070-9BBC-CD881A172569}" dt="2019-10-25T21:07:12.836" v="921" actId="14100"/>
          <ac:spMkLst>
            <pc:docMk/>
            <pc:sldMk cId="1726637383" sldId="382"/>
            <ac:spMk id="2" creationId="{686E45FA-4CF4-4E58-A05C-3A1637888241}"/>
          </ac:spMkLst>
        </pc:spChg>
        <pc:graphicFrameChg chg="add mod modGraphic">
          <ac:chgData name="Erika Carina Muñoz Centeno" userId="S::erikamunoz@lasallistas.org.mx::d4c89a71-cd8b-462a-bf04-f884553f8e3d" providerId="AD" clId="Web-{B81FB728-0922-4070-9BBC-CD881A172569}" dt="2019-10-25T21:12:18.259" v="1135"/>
          <ac:graphicFrameMkLst>
            <pc:docMk/>
            <pc:sldMk cId="1726637383" sldId="382"/>
            <ac:graphicFrameMk id="3" creationId="{196CB58A-C77F-4F9F-9922-FA305445C452}"/>
          </ac:graphicFrameMkLst>
        </pc:graphicFrameChg>
      </pc:sldChg>
      <pc:sldChg chg="addSp delSp modSp new del">
        <pc:chgData name="Erika Carina Muñoz Centeno" userId="S::erikamunoz@lasallistas.org.mx::d4c89a71-cd8b-462a-bf04-f884553f8e3d" providerId="AD" clId="Web-{B81FB728-0922-4070-9BBC-CD881A172569}" dt="2019-10-25T21:18:31.496" v="1142"/>
        <pc:sldMkLst>
          <pc:docMk/>
          <pc:sldMk cId="2320957594" sldId="383"/>
        </pc:sldMkLst>
        <pc:picChg chg="add del mod">
          <ac:chgData name="Erika Carina Muñoz Centeno" userId="S::erikamunoz@lasallistas.org.mx::d4c89a71-cd8b-462a-bf04-f884553f8e3d" providerId="AD" clId="Web-{B81FB728-0922-4070-9BBC-CD881A172569}" dt="2019-10-25T21:18:27.277" v="1141"/>
          <ac:picMkLst>
            <pc:docMk/>
            <pc:sldMk cId="2320957594" sldId="383"/>
            <ac:picMk id="2" creationId="{CDE43091-B764-466B-AA46-9267A92459C8}"/>
          </ac:picMkLst>
        </pc:picChg>
      </pc:sldChg>
      <pc:sldChg chg="addSp modSp new">
        <pc:chgData name="Erika Carina Muñoz Centeno" userId="S::erikamunoz@lasallistas.org.mx::d4c89a71-cd8b-462a-bf04-f884553f8e3d" providerId="AD" clId="Web-{B81FB728-0922-4070-9BBC-CD881A172569}" dt="2019-10-25T21:19:24.466" v="1146" actId="14100"/>
        <pc:sldMkLst>
          <pc:docMk/>
          <pc:sldMk cId="4229038286" sldId="383"/>
        </pc:sldMkLst>
        <pc:picChg chg="add mod">
          <ac:chgData name="Erika Carina Muñoz Centeno" userId="S::erikamunoz@lasallistas.org.mx::d4c89a71-cd8b-462a-bf04-f884553f8e3d" providerId="AD" clId="Web-{B81FB728-0922-4070-9BBC-CD881A172569}" dt="2019-10-25T21:19:24.466" v="1146" actId="14100"/>
          <ac:picMkLst>
            <pc:docMk/>
            <pc:sldMk cId="4229038286" sldId="383"/>
            <ac:picMk id="2" creationId="{D447659A-7508-4272-B894-5C2327F31F50}"/>
          </ac:picMkLst>
        </pc:picChg>
      </pc:sldChg>
      <pc:sldChg chg="addSp modSp new">
        <pc:chgData name="Erika Carina Muñoz Centeno" userId="S::erikamunoz@lasallistas.org.mx::d4c89a71-cd8b-462a-bf04-f884553f8e3d" providerId="AD" clId="Web-{B81FB728-0922-4070-9BBC-CD881A172569}" dt="2019-10-25T21:20:29.013" v="1152" actId="14100"/>
        <pc:sldMkLst>
          <pc:docMk/>
          <pc:sldMk cId="2742931257" sldId="384"/>
        </pc:sldMkLst>
        <pc:picChg chg="add mod">
          <ac:chgData name="Erika Carina Muñoz Centeno" userId="S::erikamunoz@lasallistas.org.mx::d4c89a71-cd8b-462a-bf04-f884553f8e3d" providerId="AD" clId="Web-{B81FB728-0922-4070-9BBC-CD881A172569}" dt="2019-10-25T21:20:29.013" v="1152" actId="14100"/>
          <ac:picMkLst>
            <pc:docMk/>
            <pc:sldMk cId="2742931257" sldId="384"/>
            <ac:picMk id="2" creationId="{7A87056B-4E0E-49A5-8099-E7CDAD5CA33B}"/>
          </ac:picMkLst>
        </pc:picChg>
      </pc:sldChg>
      <pc:sldChg chg="addSp delSp modSp new">
        <pc:chgData name="Erika Carina Muñoz Centeno" userId="S::erikamunoz@lasallistas.org.mx::d4c89a71-cd8b-462a-bf04-f884553f8e3d" providerId="AD" clId="Web-{B81FB728-0922-4070-9BBC-CD881A172569}" dt="2019-10-25T21:31:28.629" v="1312"/>
        <pc:sldMkLst>
          <pc:docMk/>
          <pc:sldMk cId="2551764315" sldId="385"/>
        </pc:sldMkLst>
        <pc:spChg chg="add mod">
          <ac:chgData name="Erika Carina Muñoz Centeno" userId="S::erikamunoz@lasallistas.org.mx::d4c89a71-cd8b-462a-bf04-f884553f8e3d" providerId="AD" clId="Web-{B81FB728-0922-4070-9BBC-CD881A172569}" dt="2019-10-25T21:30:12.113" v="1252" actId="1076"/>
          <ac:spMkLst>
            <pc:docMk/>
            <pc:sldMk cId="2551764315" sldId="385"/>
            <ac:spMk id="8" creationId="{20C36AA1-537F-4080-B05D-6F747D48AE7B}"/>
          </ac:spMkLst>
        </pc:spChg>
        <pc:graphicFrameChg chg="add mod modGraphic">
          <ac:chgData name="Erika Carina Muñoz Centeno" userId="S::erikamunoz@lasallistas.org.mx::d4c89a71-cd8b-462a-bf04-f884553f8e3d" providerId="AD" clId="Web-{B81FB728-0922-4070-9BBC-CD881A172569}" dt="2019-10-25T21:31:28.629" v="1312"/>
          <ac:graphicFrameMkLst>
            <pc:docMk/>
            <pc:sldMk cId="2551764315" sldId="385"/>
            <ac:graphicFrameMk id="7" creationId="{DDBCEC1A-0FEF-49A6-B4EA-24FF0497A963}"/>
          </ac:graphicFrameMkLst>
        </pc:graphicFrameChg>
        <pc:picChg chg="add del mod">
          <ac:chgData name="Erika Carina Muñoz Centeno" userId="S::erikamunoz@lasallistas.org.mx::d4c89a71-cd8b-462a-bf04-f884553f8e3d" providerId="AD" clId="Web-{B81FB728-0922-4070-9BBC-CD881A172569}" dt="2019-10-25T21:21:29.623" v="1156"/>
          <ac:picMkLst>
            <pc:docMk/>
            <pc:sldMk cId="2551764315" sldId="385"/>
            <ac:picMk id="2" creationId="{E864D8FC-27E3-4DCC-ACA8-2BBBE5106EA7}"/>
          </ac:picMkLst>
        </pc:picChg>
        <pc:picChg chg="add del mod">
          <ac:chgData name="Erika Carina Muñoz Centeno" userId="S::erikamunoz@lasallistas.org.mx::d4c89a71-cd8b-462a-bf04-f884553f8e3d" providerId="AD" clId="Web-{B81FB728-0922-4070-9BBC-CD881A172569}" dt="2019-10-25T21:22:11.779" v="1162"/>
          <ac:picMkLst>
            <pc:docMk/>
            <pc:sldMk cId="2551764315" sldId="385"/>
            <ac:picMk id="4" creationId="{265757FC-7FC9-4A42-AE32-6F0911E89900}"/>
          </ac:picMkLst>
        </pc:picChg>
      </pc:sldChg>
      <pc:sldChg chg="addSp modSp new">
        <pc:chgData name="Erika Carina Muñoz Centeno" userId="S::erikamunoz@lasallistas.org.mx::d4c89a71-cd8b-462a-bf04-f884553f8e3d" providerId="AD" clId="Web-{B81FB728-0922-4070-9BBC-CD881A172569}" dt="2019-10-25T21:32:45.723" v="1378"/>
        <pc:sldMkLst>
          <pc:docMk/>
          <pc:sldMk cId="1973935277" sldId="386"/>
        </pc:sldMkLst>
        <pc:graphicFrameChg chg="add mod modGraphic">
          <ac:chgData name="Erika Carina Muñoz Centeno" userId="S::erikamunoz@lasallistas.org.mx::d4c89a71-cd8b-462a-bf04-f884553f8e3d" providerId="AD" clId="Web-{B81FB728-0922-4070-9BBC-CD881A172569}" dt="2019-10-25T21:32:45.723" v="1378"/>
          <ac:graphicFrameMkLst>
            <pc:docMk/>
            <pc:sldMk cId="1973935277" sldId="386"/>
            <ac:graphicFrameMk id="3" creationId="{9664E636-80E4-4CD6-A7BA-E0D88E58B75F}"/>
          </ac:graphicFrameMkLst>
        </pc:graphicFrameChg>
      </pc:sldChg>
      <pc:sldChg chg="addSp modSp new">
        <pc:chgData name="Erika Carina Muñoz Centeno" userId="S::erikamunoz@lasallistas.org.mx::d4c89a71-cd8b-462a-bf04-f884553f8e3d" providerId="AD" clId="Web-{B81FB728-0922-4070-9BBC-CD881A172569}" dt="2019-10-25T21:38:11.834" v="1446" actId="20577"/>
        <pc:sldMkLst>
          <pc:docMk/>
          <pc:sldMk cId="427859961" sldId="387"/>
        </pc:sldMkLst>
        <pc:spChg chg="add mod">
          <ac:chgData name="Erika Carina Muñoz Centeno" userId="S::erikamunoz@lasallistas.org.mx::d4c89a71-cd8b-462a-bf04-f884553f8e3d" providerId="AD" clId="Web-{B81FB728-0922-4070-9BBC-CD881A172569}" dt="2019-10-25T21:38:11.834" v="1446" actId="20577"/>
          <ac:spMkLst>
            <pc:docMk/>
            <pc:sldMk cId="427859961" sldId="387"/>
            <ac:spMk id="4" creationId="{91A6D900-CD12-4863-AC10-2ED57BC7DB63}"/>
          </ac:spMkLst>
        </pc:spChg>
        <pc:graphicFrameChg chg="add mod modGraphic">
          <ac:chgData name="Erika Carina Muñoz Centeno" userId="S::erikamunoz@lasallistas.org.mx::d4c89a71-cd8b-462a-bf04-f884553f8e3d" providerId="AD" clId="Web-{B81FB728-0922-4070-9BBC-CD881A172569}" dt="2019-10-25T21:34:00.145" v="1396"/>
          <ac:graphicFrameMkLst>
            <pc:docMk/>
            <pc:sldMk cId="427859961" sldId="387"/>
            <ac:graphicFrameMk id="3" creationId="{D20A7CDA-C1A0-4C76-ACA9-3F3CD2CFD301}"/>
          </ac:graphicFrameMkLst>
        </pc:graphicFrameChg>
      </pc:sldChg>
      <pc:sldChg chg="addSp modSp new">
        <pc:chgData name="Erika Carina Muñoz Centeno" userId="S::erikamunoz@lasallistas.org.mx::d4c89a71-cd8b-462a-bf04-f884553f8e3d" providerId="AD" clId="Web-{B81FB728-0922-4070-9BBC-CD881A172569}" dt="2019-10-25T21:35:25.146" v="1405"/>
        <pc:sldMkLst>
          <pc:docMk/>
          <pc:sldMk cId="4197605067" sldId="388"/>
        </pc:sldMkLst>
        <pc:graphicFrameChg chg="add mod modGraphic">
          <ac:chgData name="Erika Carina Muñoz Centeno" userId="S::erikamunoz@lasallistas.org.mx::d4c89a71-cd8b-462a-bf04-f884553f8e3d" providerId="AD" clId="Web-{B81FB728-0922-4070-9BBC-CD881A172569}" dt="2019-10-25T21:35:25.146" v="1405"/>
          <ac:graphicFrameMkLst>
            <pc:docMk/>
            <pc:sldMk cId="4197605067" sldId="388"/>
            <ac:graphicFrameMk id="3" creationId="{EA79C60E-BBBD-4D2C-96A0-B460686D09F8}"/>
          </ac:graphicFrameMkLst>
        </pc:graphicFrameChg>
      </pc:sldChg>
      <pc:sldChg chg="addSp delSp modSp new">
        <pc:chgData name="Erika Carina Muñoz Centeno" userId="S::erikamunoz@lasallistas.org.mx::d4c89a71-cd8b-462a-bf04-f884553f8e3d" providerId="AD" clId="Web-{B81FB728-0922-4070-9BBC-CD881A172569}" dt="2019-10-25T21:45:26.602" v="1695"/>
        <pc:sldMkLst>
          <pc:docMk/>
          <pc:sldMk cId="1541864032" sldId="389"/>
        </pc:sldMkLst>
        <pc:spChg chg="add mod">
          <ac:chgData name="Erika Carina Muñoz Centeno" userId="S::erikamunoz@lasallistas.org.mx::d4c89a71-cd8b-462a-bf04-f884553f8e3d" providerId="AD" clId="Web-{B81FB728-0922-4070-9BBC-CD881A172569}" dt="2019-10-25T21:41:53.102" v="1607" actId="20577"/>
          <ac:spMkLst>
            <pc:docMk/>
            <pc:sldMk cId="1541864032" sldId="389"/>
            <ac:spMk id="4" creationId="{864D7CC1-6E4C-4693-BEB3-2FB2785DDFB3}"/>
          </ac:spMkLst>
        </pc:spChg>
        <pc:spChg chg="add mod">
          <ac:chgData name="Erika Carina Muñoz Centeno" userId="S::erikamunoz@lasallistas.org.mx::d4c89a71-cd8b-462a-bf04-f884553f8e3d" providerId="AD" clId="Web-{B81FB728-0922-4070-9BBC-CD881A172569}" dt="2019-10-25T21:42:27.305" v="1639" actId="20577"/>
          <ac:spMkLst>
            <pc:docMk/>
            <pc:sldMk cId="1541864032" sldId="389"/>
            <ac:spMk id="5" creationId="{B5BD0A8E-22D3-4D04-9C9F-A8C8CCC1DDDE}"/>
          </ac:spMkLst>
        </pc:spChg>
        <pc:spChg chg="add del mod">
          <ac:chgData name="Erika Carina Muñoz Centeno" userId="S::erikamunoz@lasallistas.org.mx::d4c89a71-cd8b-462a-bf04-f884553f8e3d" providerId="AD" clId="Web-{B81FB728-0922-4070-9BBC-CD881A172569}" dt="2019-10-25T21:43:05.039" v="1649"/>
          <ac:spMkLst>
            <pc:docMk/>
            <pc:sldMk cId="1541864032" sldId="389"/>
            <ac:spMk id="6" creationId="{91336012-57F9-4138-AD94-27CC351C9E39}"/>
          </ac:spMkLst>
        </pc:spChg>
        <pc:spChg chg="add del">
          <ac:chgData name="Erika Carina Muñoz Centeno" userId="S::erikamunoz@lasallistas.org.mx::d4c89a71-cd8b-462a-bf04-f884553f8e3d" providerId="AD" clId="Web-{B81FB728-0922-4070-9BBC-CD881A172569}" dt="2019-10-25T21:43:10.696" v="1651"/>
          <ac:spMkLst>
            <pc:docMk/>
            <pc:sldMk cId="1541864032" sldId="389"/>
            <ac:spMk id="7" creationId="{2B5F3701-2824-4E2B-AF0F-FAD64069FCC4}"/>
          </ac:spMkLst>
        </pc:spChg>
        <pc:spChg chg="add del mod">
          <ac:chgData name="Erika Carina Muñoz Centeno" userId="S::erikamunoz@lasallistas.org.mx::d4c89a71-cd8b-462a-bf04-f884553f8e3d" providerId="AD" clId="Web-{B81FB728-0922-4070-9BBC-CD881A172569}" dt="2019-10-25T21:45:26.602" v="1695"/>
          <ac:spMkLst>
            <pc:docMk/>
            <pc:sldMk cId="1541864032" sldId="389"/>
            <ac:spMk id="12" creationId="{8012E20F-0F1A-4741-B0FD-14F5A4603705}"/>
          </ac:spMkLst>
        </pc:spChg>
        <pc:graphicFrameChg chg="add mod modGraphic">
          <ac:chgData name="Erika Carina Muñoz Centeno" userId="S::erikamunoz@lasallistas.org.mx::d4c89a71-cd8b-462a-bf04-f884553f8e3d" providerId="AD" clId="Web-{B81FB728-0922-4070-9BBC-CD881A172569}" dt="2019-10-25T21:41:50.398" v="1606" actId="1076"/>
          <ac:graphicFrameMkLst>
            <pc:docMk/>
            <pc:sldMk cId="1541864032" sldId="389"/>
            <ac:graphicFrameMk id="3" creationId="{FACAE0B8-0EF3-43C8-BB4C-6B86E3FAA9B6}"/>
          </ac:graphicFrameMkLst>
        </pc:graphicFrameChg>
        <pc:graphicFrameChg chg="add mod modGraphic">
          <ac:chgData name="Erika Carina Muñoz Centeno" userId="S::erikamunoz@lasallistas.org.mx::d4c89a71-cd8b-462a-bf04-f884553f8e3d" providerId="AD" clId="Web-{B81FB728-0922-4070-9BBC-CD881A172569}" dt="2019-10-25T21:44:36.821" v="1684"/>
          <ac:graphicFrameMkLst>
            <pc:docMk/>
            <pc:sldMk cId="1541864032" sldId="389"/>
            <ac:graphicFrameMk id="9" creationId="{8FA4D8D4-DAF4-45BD-B5EB-DD93801DDE1B}"/>
          </ac:graphicFrameMkLst>
        </pc:graphicFrameChg>
        <pc:graphicFrameChg chg="add del">
          <ac:chgData name="Erika Carina Muñoz Centeno" userId="S::erikamunoz@lasallistas.org.mx::d4c89a71-cd8b-462a-bf04-f884553f8e3d" providerId="AD" clId="Web-{B81FB728-0922-4070-9BBC-CD881A172569}" dt="2019-10-25T21:44:58.259" v="1688"/>
          <ac:graphicFrameMkLst>
            <pc:docMk/>
            <pc:sldMk cId="1541864032" sldId="389"/>
            <ac:graphicFrameMk id="11" creationId="{B35098FD-1E7F-4100-B27D-24A719B8E799}"/>
          </ac:graphicFrameMkLst>
        </pc:graphicFrameChg>
      </pc:sldChg>
      <pc:sldChg chg="addSp delSp modSp new">
        <pc:chgData name="Erika Carina Muñoz Centeno" userId="S::erikamunoz@lasallistas.org.mx::d4c89a71-cd8b-462a-bf04-f884553f8e3d" providerId="AD" clId="Web-{B81FB728-0922-4070-9BBC-CD881A172569}" dt="2019-10-25T21:48:01.291" v="1760"/>
        <pc:sldMkLst>
          <pc:docMk/>
          <pc:sldMk cId="809055249" sldId="390"/>
        </pc:sldMkLst>
        <pc:spChg chg="add mod">
          <ac:chgData name="Erika Carina Muñoz Centeno" userId="S::erikamunoz@lasallistas.org.mx::d4c89a71-cd8b-462a-bf04-f884553f8e3d" providerId="AD" clId="Web-{B81FB728-0922-4070-9BBC-CD881A172569}" dt="2019-10-25T21:45:58.962" v="1710" actId="20577"/>
          <ac:spMkLst>
            <pc:docMk/>
            <pc:sldMk cId="809055249" sldId="390"/>
            <ac:spMk id="2" creationId="{8AFEF299-8093-4028-AAF4-D19F5193ADC8}"/>
          </ac:spMkLst>
        </pc:spChg>
        <pc:spChg chg="add del">
          <ac:chgData name="Erika Carina Muñoz Centeno" userId="S::erikamunoz@lasallistas.org.mx::d4c89a71-cd8b-462a-bf04-f884553f8e3d" providerId="AD" clId="Web-{B81FB728-0922-4070-9BBC-CD881A172569}" dt="2019-10-25T21:46:34.697" v="1714"/>
          <ac:spMkLst>
            <pc:docMk/>
            <pc:sldMk cId="809055249" sldId="390"/>
            <ac:spMk id="3" creationId="{8AFEF299-8093-4028-AAF4-D19F5193ADC8}"/>
          </ac:spMkLst>
        </pc:spChg>
        <pc:graphicFrameChg chg="add mod modGraphic">
          <ac:chgData name="Erika Carina Muñoz Centeno" userId="S::erikamunoz@lasallistas.org.mx::d4c89a71-cd8b-462a-bf04-f884553f8e3d" providerId="AD" clId="Web-{B81FB728-0922-4070-9BBC-CD881A172569}" dt="2019-10-25T21:48:01.291" v="1760"/>
          <ac:graphicFrameMkLst>
            <pc:docMk/>
            <pc:sldMk cId="809055249" sldId="390"/>
            <ac:graphicFrameMk id="5" creationId="{3D4D2D8C-9F5F-493E-A6E1-49BC3B264A25}"/>
          </ac:graphicFrameMkLst>
        </pc:graphicFrameChg>
      </pc:sldChg>
      <pc:sldChg chg="addSp modSp new">
        <pc:chgData name="Erika Carina Muñoz Centeno" userId="S::erikamunoz@lasallistas.org.mx::d4c89a71-cd8b-462a-bf04-f884553f8e3d" providerId="AD" clId="Web-{B81FB728-0922-4070-9BBC-CD881A172569}" dt="2019-10-25T21:49:23.854" v="1764" actId="14100"/>
        <pc:sldMkLst>
          <pc:docMk/>
          <pc:sldMk cId="2402940847" sldId="391"/>
        </pc:sldMkLst>
        <pc:picChg chg="add mod">
          <ac:chgData name="Erika Carina Muñoz Centeno" userId="S::erikamunoz@lasallistas.org.mx::d4c89a71-cd8b-462a-bf04-f884553f8e3d" providerId="AD" clId="Web-{B81FB728-0922-4070-9BBC-CD881A172569}" dt="2019-10-25T21:49:23.854" v="1764" actId="14100"/>
          <ac:picMkLst>
            <pc:docMk/>
            <pc:sldMk cId="2402940847" sldId="391"/>
            <ac:picMk id="2" creationId="{E07EE3E9-E2F2-4DE5-9C4B-B46625FA8A61}"/>
          </ac:picMkLst>
        </pc:picChg>
      </pc:sldChg>
      <pc:sldChg chg="new">
        <pc:chgData name="Erika Carina Muñoz Centeno" userId="S::erikamunoz@lasallistas.org.mx::d4c89a71-cd8b-462a-bf04-f884553f8e3d" providerId="AD" clId="Web-{B81FB728-0922-4070-9BBC-CD881A172569}" dt="2019-10-25T21:50:40.620" v="1765"/>
        <pc:sldMkLst>
          <pc:docMk/>
          <pc:sldMk cId="3985761215" sldId="392"/>
        </pc:sldMkLst>
      </pc:sldChg>
      <pc:sldChg chg="new">
        <pc:chgData name="Erika Carina Muñoz Centeno" userId="S::erikamunoz@lasallistas.org.mx::d4c89a71-cd8b-462a-bf04-f884553f8e3d" providerId="AD" clId="Web-{B81FB728-0922-4070-9BBC-CD881A172569}" dt="2019-10-25T21:50:47.995" v="1766"/>
        <pc:sldMkLst>
          <pc:docMk/>
          <pc:sldMk cId="2032092568" sldId="393"/>
        </pc:sldMkLst>
      </pc:sldChg>
      <pc:sldChg chg="new">
        <pc:chgData name="Erika Carina Muñoz Centeno" userId="S::erikamunoz@lasallistas.org.mx::d4c89a71-cd8b-462a-bf04-f884553f8e3d" providerId="AD" clId="Web-{B81FB728-0922-4070-9BBC-CD881A172569}" dt="2019-10-25T21:50:56.057" v="1767"/>
        <pc:sldMkLst>
          <pc:docMk/>
          <pc:sldMk cId="2254214135" sldId="394"/>
        </pc:sldMkLst>
      </pc:sldChg>
      <pc:sldChg chg="new">
        <pc:chgData name="Erika Carina Muñoz Centeno" userId="S::erikamunoz@lasallistas.org.mx::d4c89a71-cd8b-462a-bf04-f884553f8e3d" providerId="AD" clId="Web-{B81FB728-0922-4070-9BBC-CD881A172569}" dt="2019-10-25T21:51:04.229" v="1768"/>
        <pc:sldMkLst>
          <pc:docMk/>
          <pc:sldMk cId="523435177" sldId="395"/>
        </pc:sldMkLst>
      </pc:sldChg>
      <pc:sldChg chg="addSp modSp new">
        <pc:chgData name="Erika Carina Muñoz Centeno" userId="S::erikamunoz@lasallistas.org.mx::d4c89a71-cd8b-462a-bf04-f884553f8e3d" providerId="AD" clId="Web-{B81FB728-0922-4070-9BBC-CD881A172569}" dt="2019-10-25T21:53:56.028" v="1779" actId="14100"/>
        <pc:sldMkLst>
          <pc:docMk/>
          <pc:sldMk cId="2257431672" sldId="396"/>
        </pc:sldMkLst>
        <pc:picChg chg="add mod">
          <ac:chgData name="Erika Carina Muñoz Centeno" userId="S::erikamunoz@lasallistas.org.mx::d4c89a71-cd8b-462a-bf04-f884553f8e3d" providerId="AD" clId="Web-{B81FB728-0922-4070-9BBC-CD881A172569}" dt="2019-10-25T21:53:56.028" v="1779" actId="14100"/>
          <ac:picMkLst>
            <pc:docMk/>
            <pc:sldMk cId="2257431672" sldId="396"/>
            <ac:picMk id="2" creationId="{FFB457B9-37F9-4C51-A13A-9633075ADB1D}"/>
          </ac:picMkLst>
        </pc:picChg>
      </pc:sldChg>
      <pc:sldChg chg="addSp modSp new">
        <pc:chgData name="Erika Carina Muñoz Centeno" userId="S::erikamunoz@lasallistas.org.mx::d4c89a71-cd8b-462a-bf04-f884553f8e3d" providerId="AD" clId="Web-{B81FB728-0922-4070-9BBC-CD881A172569}" dt="2019-10-25T21:54:15.216" v="1782" actId="14100"/>
        <pc:sldMkLst>
          <pc:docMk/>
          <pc:sldMk cId="2696619251" sldId="397"/>
        </pc:sldMkLst>
        <pc:picChg chg="add mod">
          <ac:chgData name="Erika Carina Muñoz Centeno" userId="S::erikamunoz@lasallistas.org.mx::d4c89a71-cd8b-462a-bf04-f884553f8e3d" providerId="AD" clId="Web-{B81FB728-0922-4070-9BBC-CD881A172569}" dt="2019-10-25T21:54:15.216" v="1782" actId="14100"/>
          <ac:picMkLst>
            <pc:docMk/>
            <pc:sldMk cId="2696619251" sldId="397"/>
            <ac:picMk id="2" creationId="{05E74D0C-B290-44E2-AE03-A7C6D00DA592}"/>
          </ac:picMkLst>
        </pc:picChg>
      </pc:sldChg>
      <pc:sldChg chg="addSp modSp new">
        <pc:chgData name="Erika Carina Muñoz Centeno" userId="S::erikamunoz@lasallistas.org.mx::d4c89a71-cd8b-462a-bf04-f884553f8e3d" providerId="AD" clId="Web-{B81FB728-0922-4070-9BBC-CD881A172569}" dt="2019-10-25T21:56:16.747" v="1793" actId="20577"/>
        <pc:sldMkLst>
          <pc:docMk/>
          <pc:sldMk cId="3793577854" sldId="398"/>
        </pc:sldMkLst>
        <pc:spChg chg="add mod">
          <ac:chgData name="Erika Carina Muñoz Centeno" userId="S::erikamunoz@lasallistas.org.mx::d4c89a71-cd8b-462a-bf04-f884553f8e3d" providerId="AD" clId="Web-{B81FB728-0922-4070-9BBC-CD881A172569}" dt="2019-10-25T21:56:16.747" v="1793" actId="20577"/>
          <ac:spMkLst>
            <pc:docMk/>
            <pc:sldMk cId="3793577854" sldId="398"/>
            <ac:spMk id="4" creationId="{EA8098C6-B23E-4F08-B6C5-7C5F74507F0D}"/>
          </ac:spMkLst>
        </pc:spChg>
        <pc:picChg chg="add mod">
          <ac:chgData name="Erika Carina Muñoz Centeno" userId="S::erikamunoz@lasallistas.org.mx::d4c89a71-cd8b-462a-bf04-f884553f8e3d" providerId="AD" clId="Web-{B81FB728-0922-4070-9BBC-CD881A172569}" dt="2019-10-25T21:55:58.654" v="1787" actId="14100"/>
          <ac:picMkLst>
            <pc:docMk/>
            <pc:sldMk cId="3793577854" sldId="398"/>
            <ac:picMk id="2" creationId="{05D603DF-4986-45A7-9B4B-1561E80F8D1A}"/>
          </ac:picMkLst>
        </pc:picChg>
      </pc:sldChg>
      <pc:sldChg chg="addSp modSp new">
        <pc:chgData name="Erika Carina Muñoz Centeno" userId="S::erikamunoz@lasallistas.org.mx::d4c89a71-cd8b-462a-bf04-f884553f8e3d" providerId="AD" clId="Web-{B81FB728-0922-4070-9BBC-CD881A172569}" dt="2019-10-25T21:57:00.810" v="1800" actId="14100"/>
        <pc:sldMkLst>
          <pc:docMk/>
          <pc:sldMk cId="2565558787" sldId="399"/>
        </pc:sldMkLst>
        <pc:picChg chg="add mod">
          <ac:chgData name="Erika Carina Muñoz Centeno" userId="S::erikamunoz@lasallistas.org.mx::d4c89a71-cd8b-462a-bf04-f884553f8e3d" providerId="AD" clId="Web-{B81FB728-0922-4070-9BBC-CD881A172569}" dt="2019-10-25T21:57:00.810" v="1800" actId="14100"/>
          <ac:picMkLst>
            <pc:docMk/>
            <pc:sldMk cId="2565558787" sldId="399"/>
            <ac:picMk id="2" creationId="{A0EDAAEA-E4F5-4276-ABF6-BB64291BB6C8}"/>
          </ac:picMkLst>
        </pc:picChg>
      </pc:sldChg>
    </pc:docChg>
  </pc:docChgLst>
  <pc:docChgLst>
    <pc:chgData name="Erika Carina Muñoz Centeno" userId="S::erikamunoz@lasallistas.org.mx::d4c89a71-cd8b-462a-bf04-f884553f8e3d" providerId="AD" clId="Web-{0614DC04-452F-41AE-8FCF-ACBD986422E5}"/>
    <pc:docChg chg="modSld sldOrd">
      <pc:chgData name="Erika Carina Muñoz Centeno" userId="S::erikamunoz@lasallistas.org.mx::d4c89a71-cd8b-462a-bf04-f884553f8e3d" providerId="AD" clId="Web-{0614DC04-452F-41AE-8FCF-ACBD986422E5}" dt="2019-11-06T22:02:46.851" v="32" actId="1076"/>
      <pc:docMkLst>
        <pc:docMk/>
      </pc:docMkLst>
      <pc:sldChg chg="modSp">
        <pc:chgData name="Erika Carina Muñoz Centeno" userId="S::erikamunoz@lasallistas.org.mx::d4c89a71-cd8b-462a-bf04-f884553f8e3d" providerId="AD" clId="Web-{0614DC04-452F-41AE-8FCF-ACBD986422E5}" dt="2019-11-06T21:51:20.463" v="8" actId="20577"/>
        <pc:sldMkLst>
          <pc:docMk/>
          <pc:sldMk cId="65282039" sldId="298"/>
        </pc:sldMkLst>
        <pc:spChg chg="mod">
          <ac:chgData name="Erika Carina Muñoz Centeno" userId="S::erikamunoz@lasallistas.org.mx::d4c89a71-cd8b-462a-bf04-f884553f8e3d" providerId="AD" clId="Web-{0614DC04-452F-41AE-8FCF-ACBD986422E5}" dt="2019-11-06T21:51:20.463" v="8" actId="20577"/>
          <ac:spMkLst>
            <pc:docMk/>
            <pc:sldMk cId="65282039" sldId="298"/>
            <ac:spMk id="5" creationId="{00000000-0000-0000-0000-000000000000}"/>
          </ac:spMkLst>
        </pc:spChg>
      </pc:sldChg>
      <pc:sldChg chg="addSp delSp modSp">
        <pc:chgData name="Erika Carina Muñoz Centeno" userId="S::erikamunoz@lasallistas.org.mx::d4c89a71-cd8b-462a-bf04-f884553f8e3d" providerId="AD" clId="Web-{0614DC04-452F-41AE-8FCF-ACBD986422E5}" dt="2019-11-06T22:02:46.851" v="32" actId="1076"/>
        <pc:sldMkLst>
          <pc:docMk/>
          <pc:sldMk cId="2319850380" sldId="332"/>
        </pc:sldMkLst>
        <pc:spChg chg="del">
          <ac:chgData name="Erika Carina Muñoz Centeno" userId="S::erikamunoz@lasallistas.org.mx::d4c89a71-cd8b-462a-bf04-f884553f8e3d" providerId="AD" clId="Web-{0614DC04-452F-41AE-8FCF-ACBD986422E5}" dt="2019-11-06T22:00:53.881" v="22"/>
          <ac:spMkLst>
            <pc:docMk/>
            <pc:sldMk cId="2319850380" sldId="332"/>
            <ac:spMk id="4" creationId="{C204207E-0CD3-4B6E-BFB1-2F9C45DD79C3}"/>
          </ac:spMkLst>
        </pc:spChg>
        <pc:graphicFrameChg chg="add mod modGraphic">
          <ac:chgData name="Erika Carina Muñoz Centeno" userId="S::erikamunoz@lasallistas.org.mx::d4c89a71-cd8b-462a-bf04-f884553f8e3d" providerId="AD" clId="Web-{0614DC04-452F-41AE-8FCF-ACBD986422E5}" dt="2019-11-06T22:02:46.851" v="32" actId="1076"/>
          <ac:graphicFrameMkLst>
            <pc:docMk/>
            <pc:sldMk cId="2319850380" sldId="332"/>
            <ac:graphicFrameMk id="6" creationId="{ADAA6670-B6E5-4895-BB50-887063AB33A6}"/>
          </ac:graphicFrameMkLst>
        </pc:graphicFrameChg>
      </pc:sldChg>
      <pc:sldChg chg="modSp">
        <pc:chgData name="Erika Carina Muñoz Centeno" userId="S::erikamunoz@lasallistas.org.mx::d4c89a71-cd8b-462a-bf04-f884553f8e3d" providerId="AD" clId="Web-{0614DC04-452F-41AE-8FCF-ACBD986422E5}" dt="2019-11-06T21:49:46.962" v="1" actId="14100"/>
        <pc:sldMkLst>
          <pc:docMk/>
          <pc:sldMk cId="1704452336" sldId="369"/>
        </pc:sldMkLst>
        <pc:picChg chg="mod">
          <ac:chgData name="Erika Carina Muñoz Centeno" userId="S::erikamunoz@lasallistas.org.mx::d4c89a71-cd8b-462a-bf04-f884553f8e3d" providerId="AD" clId="Web-{0614DC04-452F-41AE-8FCF-ACBD986422E5}" dt="2019-11-06T21:49:46.962" v="1" actId="14100"/>
          <ac:picMkLst>
            <pc:docMk/>
            <pc:sldMk cId="1704452336" sldId="369"/>
            <ac:picMk id="79874" creationId="{00000000-0000-0000-0000-000000000000}"/>
          </ac:picMkLst>
        </pc:picChg>
      </pc:sldChg>
      <pc:sldChg chg="ord">
        <pc:chgData name="Erika Carina Muñoz Centeno" userId="S::erikamunoz@lasallistas.org.mx::d4c89a71-cd8b-462a-bf04-f884553f8e3d" providerId="AD" clId="Web-{0614DC04-452F-41AE-8FCF-ACBD986422E5}" dt="2019-11-06T21:57:10.279" v="16"/>
        <pc:sldMkLst>
          <pc:docMk/>
          <pc:sldMk cId="2551764315" sldId="385"/>
        </pc:sldMkLst>
      </pc:sldChg>
      <pc:sldChg chg="ord">
        <pc:chgData name="Erika Carina Muñoz Centeno" userId="S::erikamunoz@lasallistas.org.mx::d4c89a71-cd8b-462a-bf04-f884553f8e3d" providerId="AD" clId="Web-{0614DC04-452F-41AE-8FCF-ACBD986422E5}" dt="2019-11-06T21:57:10.279" v="17"/>
        <pc:sldMkLst>
          <pc:docMk/>
          <pc:sldMk cId="1973935277" sldId="386"/>
        </pc:sldMkLst>
      </pc:sldChg>
      <pc:sldChg chg="ord">
        <pc:chgData name="Erika Carina Muñoz Centeno" userId="S::erikamunoz@lasallistas.org.mx::d4c89a71-cd8b-462a-bf04-f884553f8e3d" providerId="AD" clId="Web-{0614DC04-452F-41AE-8FCF-ACBD986422E5}" dt="2019-11-06T21:57:10.279" v="18"/>
        <pc:sldMkLst>
          <pc:docMk/>
          <pc:sldMk cId="427859961" sldId="387"/>
        </pc:sldMkLst>
      </pc:sldChg>
      <pc:sldChg chg="ord">
        <pc:chgData name="Erika Carina Muñoz Centeno" userId="S::erikamunoz@lasallistas.org.mx::d4c89a71-cd8b-462a-bf04-f884553f8e3d" providerId="AD" clId="Web-{0614DC04-452F-41AE-8FCF-ACBD986422E5}" dt="2019-11-06T21:57:10.279" v="19"/>
        <pc:sldMkLst>
          <pc:docMk/>
          <pc:sldMk cId="4197605067" sldId="388"/>
        </pc:sldMkLst>
      </pc:sldChg>
      <pc:sldChg chg="ord">
        <pc:chgData name="Erika Carina Muñoz Centeno" userId="S::erikamunoz@lasallistas.org.mx::d4c89a71-cd8b-462a-bf04-f884553f8e3d" providerId="AD" clId="Web-{0614DC04-452F-41AE-8FCF-ACBD986422E5}" dt="2019-11-06T21:57:10.279" v="20"/>
        <pc:sldMkLst>
          <pc:docMk/>
          <pc:sldMk cId="1541864032" sldId="389"/>
        </pc:sldMkLst>
      </pc:sldChg>
      <pc:sldChg chg="ord">
        <pc:chgData name="Erika Carina Muñoz Centeno" userId="S::erikamunoz@lasallistas.org.mx::d4c89a71-cd8b-462a-bf04-f884553f8e3d" providerId="AD" clId="Web-{0614DC04-452F-41AE-8FCF-ACBD986422E5}" dt="2019-11-06T21:57:10.279" v="21"/>
        <pc:sldMkLst>
          <pc:docMk/>
          <pc:sldMk cId="809055249" sldId="390"/>
        </pc:sldMkLst>
      </pc:sldChg>
    </pc:docChg>
  </pc:docChgLst>
  <pc:docChgLst>
    <pc:chgData name="Erika Carina Muñoz Centeno" userId="S::erikamunoz@lasallistas.org.mx::d4c89a71-cd8b-462a-bf04-f884553f8e3d" providerId="AD" clId="Web-{7DF14B5D-4648-4966-A361-C2BE5FC04946}"/>
    <pc:docChg chg="addSld modSld">
      <pc:chgData name="Erika Carina Muñoz Centeno" userId="S::erikamunoz@lasallistas.org.mx::d4c89a71-cd8b-462a-bf04-f884553f8e3d" providerId="AD" clId="Web-{7DF14B5D-4648-4966-A361-C2BE5FC04946}" dt="2019-10-26T03:56:21.011" v="23" actId="14100"/>
      <pc:docMkLst>
        <pc:docMk/>
      </pc:docMkLst>
      <pc:sldChg chg="addSp modSp">
        <pc:chgData name="Erika Carina Muñoz Centeno" userId="S::erikamunoz@lasallistas.org.mx::d4c89a71-cd8b-462a-bf04-f884553f8e3d" providerId="AD" clId="Web-{7DF14B5D-4648-4966-A361-C2BE5FC04946}" dt="2019-10-26T03:52:17.744" v="10" actId="1076"/>
        <pc:sldMkLst>
          <pc:docMk/>
          <pc:sldMk cId="3985761215" sldId="392"/>
        </pc:sldMkLst>
        <pc:picChg chg="add mod">
          <ac:chgData name="Erika Carina Muñoz Centeno" userId="S::erikamunoz@lasallistas.org.mx::d4c89a71-cd8b-462a-bf04-f884553f8e3d" providerId="AD" clId="Web-{7DF14B5D-4648-4966-A361-C2BE5FC04946}" dt="2019-10-26T03:52:17.744" v="10" actId="1076"/>
          <ac:picMkLst>
            <pc:docMk/>
            <pc:sldMk cId="3985761215" sldId="392"/>
            <ac:picMk id="2" creationId="{DB713D7E-A42E-4A6C-B0C0-1F294046F362}"/>
          </ac:picMkLst>
        </pc:picChg>
      </pc:sldChg>
      <pc:sldChg chg="addSp modSp">
        <pc:chgData name="Erika Carina Muñoz Centeno" userId="S::erikamunoz@lasallistas.org.mx::d4c89a71-cd8b-462a-bf04-f884553f8e3d" providerId="AD" clId="Web-{7DF14B5D-4648-4966-A361-C2BE5FC04946}" dt="2019-10-26T03:53:10.682" v="12"/>
        <pc:sldMkLst>
          <pc:docMk/>
          <pc:sldMk cId="2032092568" sldId="393"/>
        </pc:sldMkLst>
        <pc:graphicFrameChg chg="add mod modGraphic">
          <ac:chgData name="Erika Carina Muñoz Centeno" userId="S::erikamunoz@lasallistas.org.mx::d4c89a71-cd8b-462a-bf04-f884553f8e3d" providerId="AD" clId="Web-{7DF14B5D-4648-4966-A361-C2BE5FC04946}" dt="2019-10-26T03:53:10.682" v="12"/>
          <ac:graphicFrameMkLst>
            <pc:docMk/>
            <pc:sldMk cId="2032092568" sldId="393"/>
            <ac:graphicFrameMk id="3" creationId="{D660CAD3-CF1E-4616-B841-6F5400C29475}"/>
          </ac:graphicFrameMkLst>
        </pc:graphicFrameChg>
      </pc:sldChg>
      <pc:sldChg chg="addSp modSp">
        <pc:chgData name="Erika Carina Muñoz Centeno" userId="S::erikamunoz@lasallistas.org.mx::d4c89a71-cd8b-462a-bf04-f884553f8e3d" providerId="AD" clId="Web-{7DF14B5D-4648-4966-A361-C2BE5FC04946}" dt="2019-10-26T03:54:23.963" v="18"/>
        <pc:sldMkLst>
          <pc:docMk/>
          <pc:sldMk cId="2254214135" sldId="394"/>
        </pc:sldMkLst>
        <pc:graphicFrameChg chg="add mod modGraphic">
          <ac:chgData name="Erika Carina Muñoz Centeno" userId="S::erikamunoz@lasallistas.org.mx::d4c89a71-cd8b-462a-bf04-f884553f8e3d" providerId="AD" clId="Web-{7DF14B5D-4648-4966-A361-C2BE5FC04946}" dt="2019-10-26T03:54:23.963" v="18"/>
          <ac:graphicFrameMkLst>
            <pc:docMk/>
            <pc:sldMk cId="2254214135" sldId="394"/>
            <ac:graphicFrameMk id="3" creationId="{6CAC1CFF-6AA4-4701-AD56-B789006E3A1B}"/>
          </ac:graphicFrameMkLst>
        </pc:graphicFrameChg>
      </pc:sldChg>
      <pc:sldChg chg="addSp modSp">
        <pc:chgData name="Erika Carina Muñoz Centeno" userId="S::erikamunoz@lasallistas.org.mx::d4c89a71-cd8b-462a-bf04-f884553f8e3d" providerId="AD" clId="Web-{7DF14B5D-4648-4966-A361-C2BE5FC04946}" dt="2019-10-26T03:56:21.011" v="23" actId="14100"/>
        <pc:sldMkLst>
          <pc:docMk/>
          <pc:sldMk cId="523435177" sldId="395"/>
        </pc:sldMkLst>
        <pc:picChg chg="add mod">
          <ac:chgData name="Erika Carina Muñoz Centeno" userId="S::erikamunoz@lasallistas.org.mx::d4c89a71-cd8b-462a-bf04-f884553f8e3d" providerId="AD" clId="Web-{7DF14B5D-4648-4966-A361-C2BE5FC04946}" dt="2019-10-26T03:56:21.011" v="23" actId="14100"/>
          <ac:picMkLst>
            <pc:docMk/>
            <pc:sldMk cId="523435177" sldId="395"/>
            <ac:picMk id="2" creationId="{1237640E-DD9F-4F58-A58C-C5219904B491}"/>
          </ac:picMkLst>
        </pc:picChg>
      </pc:sldChg>
      <pc:sldChg chg="addSp modSp new">
        <pc:chgData name="Erika Carina Muñoz Centeno" userId="S::erikamunoz@lasallistas.org.mx::d4c89a71-cd8b-462a-bf04-f884553f8e3d" providerId="AD" clId="Web-{7DF14B5D-4648-4966-A361-C2BE5FC04946}" dt="2019-10-26T03:51:31.213" v="4" actId="14100"/>
        <pc:sldMkLst>
          <pc:docMk/>
          <pc:sldMk cId="2072519611" sldId="400"/>
        </pc:sldMkLst>
        <pc:picChg chg="add mod">
          <ac:chgData name="Erika Carina Muñoz Centeno" userId="S::erikamunoz@lasallistas.org.mx::d4c89a71-cd8b-462a-bf04-f884553f8e3d" providerId="AD" clId="Web-{7DF14B5D-4648-4966-A361-C2BE5FC04946}" dt="2019-10-26T03:51:31.213" v="4" actId="14100"/>
          <ac:picMkLst>
            <pc:docMk/>
            <pc:sldMk cId="2072519611" sldId="400"/>
            <ac:picMk id="2" creationId="{089E985C-368A-402E-8104-759D4726E1DE}"/>
          </ac:picMkLst>
        </pc:picChg>
      </pc:sldChg>
    </pc:docChg>
  </pc:docChgLst>
  <pc:docChgLst>
    <pc:chgData name="Erika Carina Muñoz Centeno" userId="S::erikamunoz@lasallistas.org.mx::d4c89a71-cd8b-462a-bf04-f884553f8e3d" providerId="AD" clId="Web-{DCCFF3AC-170C-409C-BF7F-958051F6FB03}"/>
    <pc:docChg chg="modSld">
      <pc:chgData name="Erika Carina Muñoz Centeno" userId="S::erikamunoz@lasallistas.org.mx::d4c89a71-cd8b-462a-bf04-f884553f8e3d" providerId="AD" clId="Web-{DCCFF3AC-170C-409C-BF7F-958051F6FB03}" dt="2020-09-24T16:41:53.003" v="141" actId="20577"/>
      <pc:docMkLst>
        <pc:docMk/>
      </pc:docMkLst>
      <pc:sldChg chg="modSp">
        <pc:chgData name="Erika Carina Muñoz Centeno" userId="S::erikamunoz@lasallistas.org.mx::d4c89a71-cd8b-462a-bf04-f884553f8e3d" providerId="AD" clId="Web-{DCCFF3AC-170C-409C-BF7F-958051F6FB03}" dt="2020-09-24T16:35:11.465" v="105"/>
        <pc:sldMkLst>
          <pc:docMk/>
          <pc:sldMk cId="4241040644" sldId="291"/>
        </pc:sldMkLst>
        <pc:graphicFrameChg chg="mod modGraphic">
          <ac:chgData name="Erika Carina Muñoz Centeno" userId="S::erikamunoz@lasallistas.org.mx::d4c89a71-cd8b-462a-bf04-f884553f8e3d" providerId="AD" clId="Web-{DCCFF3AC-170C-409C-BF7F-958051F6FB03}" dt="2020-09-24T16:35:11.465" v="105"/>
          <ac:graphicFrameMkLst>
            <pc:docMk/>
            <pc:sldMk cId="4241040644" sldId="291"/>
            <ac:graphicFrameMk id="8" creationId="{00000000-0000-0000-0000-000000000000}"/>
          </ac:graphicFrameMkLst>
        </pc:graphicFrameChg>
      </pc:sldChg>
      <pc:sldChg chg="modSp">
        <pc:chgData name="Erika Carina Muñoz Centeno" userId="S::erikamunoz@lasallistas.org.mx::d4c89a71-cd8b-462a-bf04-f884553f8e3d" providerId="AD" clId="Web-{DCCFF3AC-170C-409C-BF7F-958051F6FB03}" dt="2020-09-24T16:41:38.019" v="122" actId="20577"/>
        <pc:sldMkLst>
          <pc:docMk/>
          <pc:sldMk cId="1484981548" sldId="292"/>
        </pc:sldMkLst>
        <pc:spChg chg="mod">
          <ac:chgData name="Erika Carina Muñoz Centeno" userId="S::erikamunoz@lasallistas.org.mx::d4c89a71-cd8b-462a-bf04-f884553f8e3d" providerId="AD" clId="Web-{DCCFF3AC-170C-409C-BF7F-958051F6FB03}" dt="2020-09-24T16:41:38.019" v="122" actId="20577"/>
          <ac:spMkLst>
            <pc:docMk/>
            <pc:sldMk cId="1484981548" sldId="292"/>
            <ac:spMk id="4" creationId="{00000000-0000-0000-0000-000000000000}"/>
          </ac:spMkLst>
        </pc:spChg>
      </pc:sldChg>
      <pc:sldChg chg="modSp">
        <pc:chgData name="Erika Carina Muñoz Centeno" userId="S::erikamunoz@lasallistas.org.mx::d4c89a71-cd8b-462a-bf04-f884553f8e3d" providerId="AD" clId="Web-{DCCFF3AC-170C-409C-BF7F-958051F6FB03}" dt="2020-09-24T16:41:52.988" v="140" actId="20577"/>
        <pc:sldMkLst>
          <pc:docMk/>
          <pc:sldMk cId="3980649416" sldId="293"/>
        </pc:sldMkLst>
        <pc:spChg chg="mod">
          <ac:chgData name="Erika Carina Muñoz Centeno" userId="S::erikamunoz@lasallistas.org.mx::d4c89a71-cd8b-462a-bf04-f884553f8e3d" providerId="AD" clId="Web-{DCCFF3AC-170C-409C-BF7F-958051F6FB03}" dt="2020-09-24T16:41:52.988" v="140" actId="20577"/>
          <ac:spMkLst>
            <pc:docMk/>
            <pc:sldMk cId="3980649416" sldId="293"/>
            <ac:spMk id="4" creationId="{00000000-0000-0000-0000-000000000000}"/>
          </ac:spMkLst>
        </pc:spChg>
      </pc:sldChg>
    </pc:docChg>
  </pc:docChgLst>
  <pc:docChgLst>
    <pc:chgData name="Cesar Miguel Jaimes Torres" userId="S::cesar.jaimes@lasallistas.org.mx::741a924c-8fd4-4271-8d4c-35333572b400" providerId="AD" clId="Web-{B7373D18-BBE9-481E-856F-095104683DE5}"/>
    <pc:docChg chg="modSld">
      <pc:chgData name="Cesar Miguel Jaimes Torres" userId="S::cesar.jaimes@lasallistas.org.mx::741a924c-8fd4-4271-8d4c-35333572b400" providerId="AD" clId="Web-{B7373D18-BBE9-481E-856F-095104683DE5}" dt="2020-10-07T13:48:46.025" v="534"/>
      <pc:docMkLst>
        <pc:docMk/>
      </pc:docMkLst>
      <pc:sldChg chg="modSp">
        <pc:chgData name="Cesar Miguel Jaimes Torres" userId="S::cesar.jaimes@lasallistas.org.mx::741a924c-8fd4-4271-8d4c-35333572b400" providerId="AD" clId="Web-{B7373D18-BBE9-481E-856F-095104683DE5}" dt="2020-10-07T13:46:48.569" v="455"/>
        <pc:sldMkLst>
          <pc:docMk/>
          <pc:sldMk cId="2026103546" sldId="348"/>
        </pc:sldMkLst>
        <pc:graphicFrameChg chg="mod modGraphic">
          <ac:chgData name="Cesar Miguel Jaimes Torres" userId="S::cesar.jaimes@lasallistas.org.mx::741a924c-8fd4-4271-8d4c-35333572b400" providerId="AD" clId="Web-{B7373D18-BBE9-481E-856F-095104683DE5}" dt="2020-10-07T13:46:48.569" v="455"/>
          <ac:graphicFrameMkLst>
            <pc:docMk/>
            <pc:sldMk cId="2026103546" sldId="348"/>
            <ac:graphicFrameMk id="8" creationId="{00000000-0000-0000-0000-000000000000}"/>
          </ac:graphicFrameMkLst>
        </pc:graphicFrameChg>
      </pc:sldChg>
      <pc:sldChg chg="modSp">
        <pc:chgData name="Cesar Miguel Jaimes Torres" userId="S::cesar.jaimes@lasallistas.org.mx::741a924c-8fd4-4271-8d4c-35333572b400" providerId="AD" clId="Web-{B7373D18-BBE9-481E-856F-095104683DE5}" dt="2020-10-07T13:47:31.570" v="471"/>
        <pc:sldMkLst>
          <pc:docMk/>
          <pc:sldMk cId="3606957825" sldId="349"/>
        </pc:sldMkLst>
        <pc:graphicFrameChg chg="mod modGraphic">
          <ac:chgData name="Cesar Miguel Jaimes Torres" userId="S::cesar.jaimes@lasallistas.org.mx::741a924c-8fd4-4271-8d4c-35333572b400" providerId="AD" clId="Web-{B7373D18-BBE9-481E-856F-095104683DE5}" dt="2020-10-07T13:47:31.570" v="471"/>
          <ac:graphicFrameMkLst>
            <pc:docMk/>
            <pc:sldMk cId="3606957825" sldId="349"/>
            <ac:graphicFrameMk id="3" creationId="{00000000-0000-0000-0000-000000000000}"/>
          </ac:graphicFrameMkLst>
        </pc:graphicFrameChg>
      </pc:sldChg>
      <pc:sldChg chg="modSp">
        <pc:chgData name="Cesar Miguel Jaimes Torres" userId="S::cesar.jaimes@lasallistas.org.mx::741a924c-8fd4-4271-8d4c-35333572b400" providerId="AD" clId="Web-{B7373D18-BBE9-481E-856F-095104683DE5}" dt="2020-10-07T13:48:14.868" v="511"/>
        <pc:sldMkLst>
          <pc:docMk/>
          <pc:sldMk cId="4083595139" sldId="350"/>
        </pc:sldMkLst>
        <pc:graphicFrameChg chg="mod modGraphic">
          <ac:chgData name="Cesar Miguel Jaimes Torres" userId="S::cesar.jaimes@lasallistas.org.mx::741a924c-8fd4-4271-8d4c-35333572b400" providerId="AD" clId="Web-{B7373D18-BBE9-481E-856F-095104683DE5}" dt="2020-10-07T13:48:14.868" v="511"/>
          <ac:graphicFrameMkLst>
            <pc:docMk/>
            <pc:sldMk cId="4083595139" sldId="350"/>
            <ac:graphicFrameMk id="3" creationId="{00000000-0000-0000-0000-000000000000}"/>
          </ac:graphicFrameMkLst>
        </pc:graphicFrameChg>
      </pc:sldChg>
      <pc:sldChg chg="modSp">
        <pc:chgData name="Cesar Miguel Jaimes Torres" userId="S::cesar.jaimes@lasallistas.org.mx::741a924c-8fd4-4271-8d4c-35333572b400" providerId="AD" clId="Web-{B7373D18-BBE9-481E-856F-095104683DE5}" dt="2020-10-07T13:48:46.025" v="534"/>
        <pc:sldMkLst>
          <pc:docMk/>
          <pc:sldMk cId="3336669300" sldId="368"/>
        </pc:sldMkLst>
        <pc:graphicFrameChg chg="mod modGraphic">
          <ac:chgData name="Cesar Miguel Jaimes Torres" userId="S::cesar.jaimes@lasallistas.org.mx::741a924c-8fd4-4271-8d4c-35333572b400" providerId="AD" clId="Web-{B7373D18-BBE9-481E-856F-095104683DE5}" dt="2020-10-07T13:48:46.025" v="534"/>
          <ac:graphicFrameMkLst>
            <pc:docMk/>
            <pc:sldMk cId="3336669300" sldId="368"/>
            <ac:graphicFrameMk id="2" creationId="{00000000-0000-0000-0000-000000000000}"/>
          </ac:graphicFrameMkLst>
        </pc:graphicFrameChg>
      </pc:sldChg>
      <pc:sldChg chg="modSp">
        <pc:chgData name="Cesar Miguel Jaimes Torres" userId="S::cesar.jaimes@lasallistas.org.mx::741a924c-8fd4-4271-8d4c-35333572b400" providerId="AD" clId="Web-{B7373D18-BBE9-481E-856F-095104683DE5}" dt="2020-10-07T13:36:18.240" v="253"/>
        <pc:sldMkLst>
          <pc:docMk/>
          <pc:sldMk cId="3574782984" sldId="375"/>
        </pc:sldMkLst>
        <pc:graphicFrameChg chg="mod modGraphic">
          <ac:chgData name="Cesar Miguel Jaimes Torres" userId="S::cesar.jaimes@lasallistas.org.mx::741a924c-8fd4-4271-8d4c-35333572b400" providerId="AD" clId="Web-{B7373D18-BBE9-481E-856F-095104683DE5}" dt="2020-10-07T13:36:18.240" v="253"/>
          <ac:graphicFrameMkLst>
            <pc:docMk/>
            <pc:sldMk cId="3574782984" sldId="375"/>
            <ac:graphicFrameMk id="2" creationId="{FBE02716-4C7D-D848-8A77-5916BB03C5DB}"/>
          </ac:graphicFrameMkLst>
        </pc:graphicFrameChg>
      </pc:sldChg>
      <pc:sldChg chg="modSp">
        <pc:chgData name="Cesar Miguel Jaimes Torres" userId="S::cesar.jaimes@lasallistas.org.mx::741a924c-8fd4-4271-8d4c-35333572b400" providerId="AD" clId="Web-{B7373D18-BBE9-481E-856F-095104683DE5}" dt="2020-10-07T13:38:25.900" v="256"/>
        <pc:sldMkLst>
          <pc:docMk/>
          <pc:sldMk cId="2551764315" sldId="385"/>
        </pc:sldMkLst>
        <pc:graphicFrameChg chg="mod modGraphic">
          <ac:chgData name="Cesar Miguel Jaimes Torres" userId="S::cesar.jaimes@lasallistas.org.mx::741a924c-8fd4-4271-8d4c-35333572b400" providerId="AD" clId="Web-{B7373D18-BBE9-481E-856F-095104683DE5}" dt="2020-10-07T13:38:25.900" v="256"/>
          <ac:graphicFrameMkLst>
            <pc:docMk/>
            <pc:sldMk cId="2551764315" sldId="385"/>
            <ac:graphicFrameMk id="7" creationId="{DDBCEC1A-0FEF-49A6-B4EA-24FF0497A963}"/>
          </ac:graphicFrameMkLst>
        </pc:graphicFrameChg>
      </pc:sldChg>
      <pc:sldChg chg="modSp">
        <pc:chgData name="Cesar Miguel Jaimes Torres" userId="S::cesar.jaimes@lasallistas.org.mx::741a924c-8fd4-4271-8d4c-35333572b400" providerId="AD" clId="Web-{B7373D18-BBE9-481E-856F-095104683DE5}" dt="2020-10-07T13:44:22.299" v="387"/>
        <pc:sldMkLst>
          <pc:docMk/>
          <pc:sldMk cId="2032092568" sldId="393"/>
        </pc:sldMkLst>
        <pc:graphicFrameChg chg="mod modGraphic">
          <ac:chgData name="Cesar Miguel Jaimes Torres" userId="S::cesar.jaimes@lasallistas.org.mx::741a924c-8fd4-4271-8d4c-35333572b400" providerId="AD" clId="Web-{B7373D18-BBE9-481E-856F-095104683DE5}" dt="2020-10-07T13:44:22.299" v="387"/>
          <ac:graphicFrameMkLst>
            <pc:docMk/>
            <pc:sldMk cId="2032092568" sldId="393"/>
            <ac:graphicFrameMk id="3" creationId="{D660CAD3-CF1E-4616-B841-6F5400C29475}"/>
          </ac:graphicFrameMkLst>
        </pc:graphicFrameChg>
      </pc:sldChg>
    </pc:docChg>
  </pc:docChgLst>
  <pc:docChgLst>
    <pc:chgData name="Maria Teresita Aguilar González" userId="S::mt.aguilar@lasallistas.org.mx::3565023f-4d60-4daf-84d6-f4e6e3015be1" providerId="AD" clId="Web-{BC63408B-CE7C-4FD6-BB21-E9465766565F}"/>
    <pc:docChg chg="modSld">
      <pc:chgData name="Maria Teresita Aguilar González" userId="S::mt.aguilar@lasallistas.org.mx::3565023f-4d60-4daf-84d6-f4e6e3015be1" providerId="AD" clId="Web-{BC63408B-CE7C-4FD6-BB21-E9465766565F}" dt="2020-10-06T19:35:13.558" v="419"/>
      <pc:docMkLst>
        <pc:docMk/>
      </pc:docMkLst>
      <pc:sldChg chg="modSp">
        <pc:chgData name="Maria Teresita Aguilar González" userId="S::mt.aguilar@lasallistas.org.mx::3565023f-4d60-4daf-84d6-f4e6e3015be1" providerId="AD" clId="Web-{BC63408B-CE7C-4FD6-BB21-E9465766565F}" dt="2020-10-06T19:21:01.913" v="97"/>
        <pc:sldMkLst>
          <pc:docMk/>
          <pc:sldMk cId="2416812005" sldId="301"/>
        </pc:sldMkLst>
        <pc:graphicFrameChg chg="mod modGraphic">
          <ac:chgData name="Maria Teresita Aguilar González" userId="S::mt.aguilar@lasallistas.org.mx::3565023f-4d60-4daf-84d6-f4e6e3015be1" providerId="AD" clId="Web-{BC63408B-CE7C-4FD6-BB21-E9465766565F}" dt="2020-10-06T19:21:01.913" v="97"/>
          <ac:graphicFrameMkLst>
            <pc:docMk/>
            <pc:sldMk cId="2416812005" sldId="301"/>
            <ac:graphicFrameMk id="6" creationId="{00000000-0000-0000-0000-000000000000}"/>
          </ac:graphicFrameMkLst>
        </pc:graphicFrameChg>
      </pc:sldChg>
      <pc:sldChg chg="modSp">
        <pc:chgData name="Maria Teresita Aguilar González" userId="S::mt.aguilar@lasallistas.org.mx::3565023f-4d60-4daf-84d6-f4e6e3015be1" providerId="AD" clId="Web-{BC63408B-CE7C-4FD6-BB21-E9465766565F}" dt="2020-10-06T19:21:50.338" v="169"/>
        <pc:sldMkLst>
          <pc:docMk/>
          <pc:sldMk cId="3574782984" sldId="375"/>
        </pc:sldMkLst>
        <pc:graphicFrameChg chg="mod modGraphic">
          <ac:chgData name="Maria Teresita Aguilar González" userId="S::mt.aguilar@lasallistas.org.mx::3565023f-4d60-4daf-84d6-f4e6e3015be1" providerId="AD" clId="Web-{BC63408B-CE7C-4FD6-BB21-E9465766565F}" dt="2020-10-06T19:21:50.338" v="169"/>
          <ac:graphicFrameMkLst>
            <pc:docMk/>
            <pc:sldMk cId="3574782984" sldId="375"/>
            <ac:graphicFrameMk id="2" creationId="{FBE02716-4C7D-D848-8A77-5916BB03C5DB}"/>
          </ac:graphicFrameMkLst>
        </pc:graphicFrameChg>
      </pc:sldChg>
      <pc:sldChg chg="modSp">
        <pc:chgData name="Maria Teresita Aguilar González" userId="S::mt.aguilar@lasallistas.org.mx::3565023f-4d60-4daf-84d6-f4e6e3015be1" providerId="AD" clId="Web-{BC63408B-CE7C-4FD6-BB21-E9465766565F}" dt="2020-10-06T19:23:02.139" v="263"/>
        <pc:sldMkLst>
          <pc:docMk/>
          <pc:sldMk cId="1870801826" sldId="376"/>
        </pc:sldMkLst>
        <pc:graphicFrameChg chg="mod modGraphic">
          <ac:chgData name="Maria Teresita Aguilar González" userId="S::mt.aguilar@lasallistas.org.mx::3565023f-4d60-4daf-84d6-f4e6e3015be1" providerId="AD" clId="Web-{BC63408B-CE7C-4FD6-BB21-E9465766565F}" dt="2020-10-06T19:23:02.139" v="263"/>
          <ac:graphicFrameMkLst>
            <pc:docMk/>
            <pc:sldMk cId="1870801826" sldId="376"/>
            <ac:graphicFrameMk id="2" creationId="{F3207E4D-F1A0-EA47-A425-8BD7F3938D10}"/>
          </ac:graphicFrameMkLst>
        </pc:graphicFrameChg>
      </pc:sldChg>
      <pc:sldChg chg="modSp">
        <pc:chgData name="Maria Teresita Aguilar González" userId="S::mt.aguilar@lasallistas.org.mx::3565023f-4d60-4daf-84d6-f4e6e3015be1" providerId="AD" clId="Web-{BC63408B-CE7C-4FD6-BB21-E9465766565F}" dt="2020-10-06T19:24:38.207" v="345"/>
        <pc:sldMkLst>
          <pc:docMk/>
          <pc:sldMk cId="2551764315" sldId="385"/>
        </pc:sldMkLst>
        <pc:graphicFrameChg chg="mod modGraphic">
          <ac:chgData name="Maria Teresita Aguilar González" userId="S::mt.aguilar@lasallistas.org.mx::3565023f-4d60-4daf-84d6-f4e6e3015be1" providerId="AD" clId="Web-{BC63408B-CE7C-4FD6-BB21-E9465766565F}" dt="2020-10-06T19:24:38.207" v="345"/>
          <ac:graphicFrameMkLst>
            <pc:docMk/>
            <pc:sldMk cId="2551764315" sldId="385"/>
            <ac:graphicFrameMk id="7" creationId="{DDBCEC1A-0FEF-49A6-B4EA-24FF0497A963}"/>
          </ac:graphicFrameMkLst>
        </pc:graphicFrameChg>
      </pc:sldChg>
      <pc:sldChg chg="modSp">
        <pc:chgData name="Maria Teresita Aguilar González" userId="S::mt.aguilar@lasallistas.org.mx::3565023f-4d60-4daf-84d6-f4e6e3015be1" providerId="AD" clId="Web-{BC63408B-CE7C-4FD6-BB21-E9465766565F}" dt="2020-10-06T19:25:20.460" v="415"/>
        <pc:sldMkLst>
          <pc:docMk/>
          <pc:sldMk cId="1973935277" sldId="386"/>
        </pc:sldMkLst>
        <pc:graphicFrameChg chg="mod modGraphic">
          <ac:chgData name="Maria Teresita Aguilar González" userId="S::mt.aguilar@lasallistas.org.mx::3565023f-4d60-4daf-84d6-f4e6e3015be1" providerId="AD" clId="Web-{BC63408B-CE7C-4FD6-BB21-E9465766565F}" dt="2020-10-06T19:25:20.460" v="415"/>
          <ac:graphicFrameMkLst>
            <pc:docMk/>
            <pc:sldMk cId="1973935277" sldId="386"/>
            <ac:graphicFrameMk id="3" creationId="{9664E636-80E4-4CD6-A7BA-E0D88E58B75F}"/>
          </ac:graphicFrameMkLst>
        </pc:graphicFrameChg>
      </pc:sldChg>
      <pc:sldChg chg="modSp">
        <pc:chgData name="Maria Teresita Aguilar González" userId="S::mt.aguilar@lasallistas.org.mx::3565023f-4d60-4daf-84d6-f4e6e3015be1" providerId="AD" clId="Web-{BC63408B-CE7C-4FD6-BB21-E9465766565F}" dt="2020-10-06T19:35:13.558" v="419"/>
        <pc:sldMkLst>
          <pc:docMk/>
          <pc:sldMk cId="1541864032" sldId="389"/>
        </pc:sldMkLst>
        <pc:graphicFrameChg chg="mod modGraphic">
          <ac:chgData name="Maria Teresita Aguilar González" userId="S::mt.aguilar@lasallistas.org.mx::3565023f-4d60-4daf-84d6-f4e6e3015be1" providerId="AD" clId="Web-{BC63408B-CE7C-4FD6-BB21-E9465766565F}" dt="2020-10-06T19:35:13.558" v="419"/>
          <ac:graphicFrameMkLst>
            <pc:docMk/>
            <pc:sldMk cId="1541864032" sldId="389"/>
            <ac:graphicFrameMk id="3" creationId="{FACAE0B8-0EF3-43C8-BB4C-6B86E3FAA9B6}"/>
          </ac:graphicFrameMkLst>
        </pc:graphicFrameChg>
      </pc:sldChg>
    </pc:docChg>
  </pc:docChgLst>
  <pc:docChgLst>
    <pc:chgData name="Erika Carina Muñoz Centeno" userId="S::erikamunoz@lasallistas.org.mx::d4c89a71-cd8b-462a-bf04-f884553f8e3d" providerId="AD" clId="Web-{BA2156B2-111E-4F68-BD1C-F96A7ADE9E48}"/>
    <pc:docChg chg="modSld">
      <pc:chgData name="Erika Carina Muñoz Centeno" userId="S::erikamunoz@lasallistas.org.mx::d4c89a71-cd8b-462a-bf04-f884553f8e3d" providerId="AD" clId="Web-{BA2156B2-111E-4F68-BD1C-F96A7ADE9E48}" dt="2019-10-22T19:26:17.138" v="810"/>
      <pc:docMkLst>
        <pc:docMk/>
      </pc:docMkLst>
      <pc:sldChg chg="modSp">
        <pc:chgData name="Erika Carina Muñoz Centeno" userId="S::erikamunoz@lasallistas.org.mx::d4c89a71-cd8b-462a-bf04-f884553f8e3d" providerId="AD" clId="Web-{BA2156B2-111E-4F68-BD1C-F96A7ADE9E48}" dt="2019-10-22T19:25:53.810" v="802"/>
        <pc:sldMkLst>
          <pc:docMk/>
          <pc:sldMk cId="2026103546" sldId="348"/>
        </pc:sldMkLst>
        <pc:graphicFrameChg chg="mod modGraphic">
          <ac:chgData name="Erika Carina Muñoz Centeno" userId="S::erikamunoz@lasallistas.org.mx::d4c89a71-cd8b-462a-bf04-f884553f8e3d" providerId="AD" clId="Web-{BA2156B2-111E-4F68-BD1C-F96A7ADE9E48}" dt="2019-10-22T19:25:53.810" v="802"/>
          <ac:graphicFrameMkLst>
            <pc:docMk/>
            <pc:sldMk cId="2026103546" sldId="348"/>
            <ac:graphicFrameMk id="8" creationId="{00000000-0000-0000-0000-000000000000}"/>
          </ac:graphicFrameMkLst>
        </pc:graphicFrameChg>
      </pc:sldChg>
      <pc:sldChg chg="modSp">
        <pc:chgData name="Erika Carina Muñoz Centeno" userId="S::erikamunoz@lasallistas.org.mx::d4c89a71-cd8b-462a-bf04-f884553f8e3d" providerId="AD" clId="Web-{BA2156B2-111E-4F68-BD1C-F96A7ADE9E48}" dt="2019-10-22T19:26:17.138" v="810"/>
        <pc:sldMkLst>
          <pc:docMk/>
          <pc:sldMk cId="3606957825" sldId="349"/>
        </pc:sldMkLst>
        <pc:graphicFrameChg chg="mod modGraphic">
          <ac:chgData name="Erika Carina Muñoz Centeno" userId="S::erikamunoz@lasallistas.org.mx::d4c89a71-cd8b-462a-bf04-f884553f8e3d" providerId="AD" clId="Web-{BA2156B2-111E-4F68-BD1C-F96A7ADE9E48}" dt="2019-10-22T19:26:17.138" v="810"/>
          <ac:graphicFrameMkLst>
            <pc:docMk/>
            <pc:sldMk cId="3606957825" sldId="349"/>
            <ac:graphicFrameMk id="3" creationId="{00000000-0000-0000-0000-000000000000}"/>
          </ac:graphicFrameMkLst>
        </pc:graphicFrameChg>
      </pc:sldChg>
      <pc:sldChg chg="modSp">
        <pc:chgData name="Erika Carina Muñoz Centeno" userId="S::erikamunoz@lasallistas.org.mx::d4c89a71-cd8b-462a-bf04-f884553f8e3d" providerId="AD" clId="Web-{BA2156B2-111E-4F68-BD1C-F96A7ADE9E48}" dt="2019-10-22T19:10:08.180" v="272"/>
        <pc:sldMkLst>
          <pc:docMk/>
          <pc:sldMk cId="1374201584" sldId="377"/>
        </pc:sldMkLst>
        <pc:spChg chg="mod">
          <ac:chgData name="Erika Carina Muñoz Centeno" userId="S::erikamunoz@lasallistas.org.mx::d4c89a71-cd8b-462a-bf04-f884553f8e3d" providerId="AD" clId="Web-{BA2156B2-111E-4F68-BD1C-F96A7ADE9E48}" dt="2019-10-22T18:56:43.098" v="87" actId="1076"/>
          <ac:spMkLst>
            <pc:docMk/>
            <pc:sldMk cId="1374201584" sldId="377"/>
            <ac:spMk id="2" creationId="{AAC02317-D08A-418F-AB1C-080E69AFF47D}"/>
          </ac:spMkLst>
        </pc:spChg>
        <pc:graphicFrameChg chg="mod modGraphic">
          <ac:chgData name="Erika Carina Muñoz Centeno" userId="S::erikamunoz@lasallistas.org.mx::d4c89a71-cd8b-462a-bf04-f884553f8e3d" providerId="AD" clId="Web-{BA2156B2-111E-4F68-BD1C-F96A7ADE9E48}" dt="2019-10-22T19:10:08.180" v="272"/>
          <ac:graphicFrameMkLst>
            <pc:docMk/>
            <pc:sldMk cId="1374201584" sldId="377"/>
            <ac:graphicFrameMk id="3" creationId="{405523E2-E8BB-C948-8407-759D422B0C25}"/>
          </ac:graphicFrameMkLst>
        </pc:graphicFrameChg>
      </pc:sldChg>
      <pc:sldChg chg="modSp">
        <pc:chgData name="Erika Carina Muñoz Centeno" userId="S::erikamunoz@lasallistas.org.mx::d4c89a71-cd8b-462a-bf04-f884553f8e3d" providerId="AD" clId="Web-{BA2156B2-111E-4F68-BD1C-F96A7ADE9E48}" dt="2019-10-22T19:13:44.729" v="570"/>
        <pc:sldMkLst>
          <pc:docMk/>
          <pc:sldMk cId="157390694" sldId="378"/>
        </pc:sldMkLst>
        <pc:graphicFrameChg chg="mod modGraphic">
          <ac:chgData name="Erika Carina Muñoz Centeno" userId="S::erikamunoz@lasallistas.org.mx::d4c89a71-cd8b-462a-bf04-f884553f8e3d" providerId="AD" clId="Web-{BA2156B2-111E-4F68-BD1C-F96A7ADE9E48}" dt="2019-10-22T19:13:44.729" v="570"/>
          <ac:graphicFrameMkLst>
            <pc:docMk/>
            <pc:sldMk cId="157390694" sldId="378"/>
            <ac:graphicFrameMk id="2" creationId="{FC34336F-8826-4452-9DBC-FBF3643E193F}"/>
          </ac:graphicFrameMkLst>
        </pc:graphicFrameChg>
      </pc:sldChg>
    </pc:docChg>
  </pc:docChgLst>
  <pc:docChgLst>
    <pc:chgData name="Roxana Inclan Alarcon" userId="S::rinclan@lasallistas.org.mx::8fb170b3-77e3-44cc-9d02-6c5e64202415" providerId="AD" clId="Web-{667B90A3-1336-4E5A-B675-21E008747F9B}"/>
    <pc:docChg chg="modSld">
      <pc:chgData name="Roxana Inclan Alarcon" userId="S::rinclan@lasallistas.org.mx::8fb170b3-77e3-44cc-9d02-6c5e64202415" providerId="AD" clId="Web-{667B90A3-1336-4E5A-B675-21E008747F9B}" dt="2020-10-06T17:55:04.008" v="67"/>
      <pc:docMkLst>
        <pc:docMk/>
      </pc:docMkLst>
      <pc:sldChg chg="modSp">
        <pc:chgData name="Roxana Inclan Alarcon" userId="S::rinclan@lasallistas.org.mx::8fb170b3-77e3-44cc-9d02-6c5e64202415" providerId="AD" clId="Web-{667B90A3-1336-4E5A-B675-21E008747F9B}" dt="2020-10-06T17:55:04.008" v="67"/>
        <pc:sldMkLst>
          <pc:docMk/>
          <pc:sldMk cId="3574782984" sldId="375"/>
        </pc:sldMkLst>
        <pc:graphicFrameChg chg="mod modGraphic">
          <ac:chgData name="Roxana Inclan Alarcon" userId="S::rinclan@lasallistas.org.mx::8fb170b3-77e3-44cc-9d02-6c5e64202415" providerId="AD" clId="Web-{667B90A3-1336-4E5A-B675-21E008747F9B}" dt="2020-10-06T17:55:04.008" v="67"/>
          <ac:graphicFrameMkLst>
            <pc:docMk/>
            <pc:sldMk cId="3574782984" sldId="375"/>
            <ac:graphicFrameMk id="2" creationId="{FBE02716-4C7D-D848-8A77-5916BB03C5DB}"/>
          </ac:graphicFrameMkLst>
        </pc:graphicFrameChg>
      </pc:sldChg>
    </pc:docChg>
  </pc:docChgLst>
  <pc:docChgLst>
    <pc:chgData name="LOPEZ ORTEGA BARBARA" userId="S::b.lopez@lasallistas.org.mx::834c7182-33ff-4227-8a8f-dddacd06bce7" providerId="AD" clId="Web-{A6FEDC3F-1D48-480D-8723-10F3CA3C8218}"/>
    <pc:docChg chg="modSld">
      <pc:chgData name="LOPEZ ORTEGA BARBARA" userId="S::b.lopez@lasallistas.org.mx::834c7182-33ff-4227-8a8f-dddacd06bce7" providerId="AD" clId="Web-{A6FEDC3F-1D48-480D-8723-10F3CA3C8218}" dt="2020-10-06T20:08:34.173" v="1690" actId="14100"/>
      <pc:docMkLst>
        <pc:docMk/>
      </pc:docMkLst>
      <pc:sldChg chg="modSp">
        <pc:chgData name="LOPEZ ORTEGA BARBARA" userId="S::b.lopez@lasallistas.org.mx::834c7182-33ff-4227-8a8f-dddacd06bce7" providerId="AD" clId="Web-{A6FEDC3F-1D48-480D-8723-10F3CA3C8218}" dt="2020-10-06T19:21:13.729" v="185" actId="20577"/>
        <pc:sldMkLst>
          <pc:docMk/>
          <pc:sldMk cId="2190964404" sldId="271"/>
        </pc:sldMkLst>
        <pc:spChg chg="mod">
          <ac:chgData name="LOPEZ ORTEGA BARBARA" userId="S::b.lopez@lasallistas.org.mx::834c7182-33ff-4227-8a8f-dddacd06bce7" providerId="AD" clId="Web-{A6FEDC3F-1D48-480D-8723-10F3CA3C8218}" dt="2020-10-06T19:21:13.729" v="185" actId="20577"/>
          <ac:spMkLst>
            <pc:docMk/>
            <pc:sldMk cId="2190964404" sldId="271"/>
            <ac:spMk id="5" creationId="{00000000-0000-0000-0000-000000000000}"/>
          </ac:spMkLst>
        </pc:spChg>
      </pc:sldChg>
      <pc:sldChg chg="modSp">
        <pc:chgData name="LOPEZ ORTEGA BARBARA" userId="S::b.lopez@lasallistas.org.mx::834c7182-33ff-4227-8a8f-dddacd06bce7" providerId="AD" clId="Web-{A6FEDC3F-1D48-480D-8723-10F3CA3C8218}" dt="2020-10-06T19:20:13.882" v="81"/>
        <pc:sldMkLst>
          <pc:docMk/>
          <pc:sldMk cId="1981809640" sldId="299"/>
        </pc:sldMkLst>
        <pc:graphicFrameChg chg="mod modGraphic">
          <ac:chgData name="LOPEZ ORTEGA BARBARA" userId="S::b.lopez@lasallistas.org.mx::834c7182-33ff-4227-8a8f-dddacd06bce7" providerId="AD" clId="Web-{A6FEDC3F-1D48-480D-8723-10F3CA3C8218}" dt="2020-10-06T19:20:13.882" v="81"/>
          <ac:graphicFrameMkLst>
            <pc:docMk/>
            <pc:sldMk cId="1981809640" sldId="299"/>
            <ac:graphicFrameMk id="5" creationId="{00000000-0000-0000-0000-000000000000}"/>
          </ac:graphicFrameMkLst>
        </pc:graphicFrameChg>
      </pc:sldChg>
      <pc:sldChg chg="modSp">
        <pc:chgData name="LOPEZ ORTEGA BARBARA" userId="S::b.lopez@lasallistas.org.mx::834c7182-33ff-4227-8a8f-dddacd06bce7" providerId="AD" clId="Web-{A6FEDC3F-1D48-480D-8723-10F3CA3C8218}" dt="2020-10-06T19:20:49.399" v="131"/>
        <pc:sldMkLst>
          <pc:docMk/>
          <pc:sldMk cId="46293198" sldId="300"/>
        </pc:sldMkLst>
        <pc:graphicFrameChg chg="mod modGraphic">
          <ac:chgData name="LOPEZ ORTEGA BARBARA" userId="S::b.lopez@lasallistas.org.mx::834c7182-33ff-4227-8a8f-dddacd06bce7" providerId="AD" clId="Web-{A6FEDC3F-1D48-480D-8723-10F3CA3C8218}" dt="2020-10-06T19:20:49.399" v="131"/>
          <ac:graphicFrameMkLst>
            <pc:docMk/>
            <pc:sldMk cId="46293198" sldId="300"/>
            <ac:graphicFrameMk id="5" creationId="{00000000-0000-0000-0000-000000000000}"/>
          </ac:graphicFrameMkLst>
        </pc:graphicFrameChg>
      </pc:sldChg>
      <pc:sldChg chg="modSp">
        <pc:chgData name="LOPEZ ORTEGA BARBARA" userId="S::b.lopez@lasallistas.org.mx::834c7182-33ff-4227-8a8f-dddacd06bce7" providerId="AD" clId="Web-{A6FEDC3F-1D48-480D-8723-10F3CA3C8218}" dt="2020-10-06T19:21:29.667" v="213"/>
        <pc:sldMkLst>
          <pc:docMk/>
          <pc:sldMk cId="2416812005" sldId="301"/>
        </pc:sldMkLst>
        <pc:graphicFrameChg chg="mod modGraphic">
          <ac:chgData name="LOPEZ ORTEGA BARBARA" userId="S::b.lopez@lasallistas.org.mx::834c7182-33ff-4227-8a8f-dddacd06bce7" providerId="AD" clId="Web-{A6FEDC3F-1D48-480D-8723-10F3CA3C8218}" dt="2020-10-06T19:21:29.667" v="213"/>
          <ac:graphicFrameMkLst>
            <pc:docMk/>
            <pc:sldMk cId="2416812005" sldId="301"/>
            <ac:graphicFrameMk id="6" creationId="{00000000-0000-0000-0000-000000000000}"/>
          </ac:graphicFrameMkLst>
        </pc:graphicFrameChg>
      </pc:sldChg>
      <pc:sldChg chg="addSp delSp modSp">
        <pc:chgData name="LOPEZ ORTEGA BARBARA" userId="S::b.lopez@lasallistas.org.mx::834c7182-33ff-4227-8a8f-dddacd06bce7" providerId="AD" clId="Web-{A6FEDC3F-1D48-480D-8723-10F3CA3C8218}" dt="2020-10-06T20:08:34.173" v="1690" actId="14100"/>
        <pc:sldMkLst>
          <pc:docMk/>
          <pc:sldMk cId="3377377179" sldId="342"/>
        </pc:sldMkLst>
        <pc:picChg chg="del">
          <ac:chgData name="LOPEZ ORTEGA BARBARA" userId="S::b.lopez@lasallistas.org.mx::834c7182-33ff-4227-8a8f-dddacd06bce7" providerId="AD" clId="Web-{A6FEDC3F-1D48-480D-8723-10F3CA3C8218}" dt="2020-10-06T20:08:18.438" v="1687"/>
          <ac:picMkLst>
            <pc:docMk/>
            <pc:sldMk cId="3377377179" sldId="342"/>
            <ac:picMk id="2" creationId="{00000000-0000-0000-0000-000000000000}"/>
          </ac:picMkLst>
        </pc:picChg>
        <pc:picChg chg="add mod">
          <ac:chgData name="LOPEZ ORTEGA BARBARA" userId="S::b.lopez@lasallistas.org.mx::834c7182-33ff-4227-8a8f-dddacd06bce7" providerId="AD" clId="Web-{A6FEDC3F-1D48-480D-8723-10F3CA3C8218}" dt="2020-10-06T20:08:34.173" v="1690" actId="14100"/>
          <ac:picMkLst>
            <pc:docMk/>
            <pc:sldMk cId="3377377179" sldId="342"/>
            <ac:picMk id="5" creationId="{7A49104A-A90B-46B3-B524-84A3638C66AE}"/>
          </ac:picMkLst>
        </pc:picChg>
      </pc:sldChg>
      <pc:sldChg chg="modSp">
        <pc:chgData name="LOPEZ ORTEGA BARBARA" userId="S::b.lopez@lasallistas.org.mx::834c7182-33ff-4227-8a8f-dddacd06bce7" providerId="AD" clId="Web-{A6FEDC3F-1D48-480D-8723-10F3CA3C8218}" dt="2020-10-06T20:04:06.595" v="1680"/>
        <pc:sldMkLst>
          <pc:docMk/>
          <pc:sldMk cId="2026103546" sldId="348"/>
        </pc:sldMkLst>
        <pc:graphicFrameChg chg="mod modGraphic">
          <ac:chgData name="LOPEZ ORTEGA BARBARA" userId="S::b.lopez@lasallistas.org.mx::834c7182-33ff-4227-8a8f-dddacd06bce7" providerId="AD" clId="Web-{A6FEDC3F-1D48-480D-8723-10F3CA3C8218}" dt="2020-10-06T20:04:06.595" v="1680"/>
          <ac:graphicFrameMkLst>
            <pc:docMk/>
            <pc:sldMk cId="2026103546" sldId="348"/>
            <ac:graphicFrameMk id="8" creationId="{00000000-0000-0000-0000-000000000000}"/>
          </ac:graphicFrameMkLst>
        </pc:graphicFrameChg>
      </pc:sldChg>
      <pc:sldChg chg="modSp">
        <pc:chgData name="LOPEZ ORTEGA BARBARA" userId="S::b.lopez@lasallistas.org.mx::834c7182-33ff-4227-8a8f-dddacd06bce7" providerId="AD" clId="Web-{A6FEDC3F-1D48-480D-8723-10F3CA3C8218}" dt="2020-10-06T20:04:22.081" v="1682"/>
        <pc:sldMkLst>
          <pc:docMk/>
          <pc:sldMk cId="3606957825" sldId="349"/>
        </pc:sldMkLst>
        <pc:graphicFrameChg chg="mod modGraphic">
          <ac:chgData name="LOPEZ ORTEGA BARBARA" userId="S::b.lopez@lasallistas.org.mx::834c7182-33ff-4227-8a8f-dddacd06bce7" providerId="AD" clId="Web-{A6FEDC3F-1D48-480D-8723-10F3CA3C8218}" dt="2020-10-06T20:04:22.081" v="1682"/>
          <ac:graphicFrameMkLst>
            <pc:docMk/>
            <pc:sldMk cId="3606957825" sldId="349"/>
            <ac:graphicFrameMk id="3" creationId="{00000000-0000-0000-0000-000000000000}"/>
          </ac:graphicFrameMkLst>
        </pc:graphicFrameChg>
      </pc:sldChg>
      <pc:sldChg chg="modSp">
        <pc:chgData name="LOPEZ ORTEGA BARBARA" userId="S::b.lopez@lasallistas.org.mx::834c7182-33ff-4227-8a8f-dddacd06bce7" providerId="AD" clId="Web-{A6FEDC3F-1D48-480D-8723-10F3CA3C8218}" dt="2020-10-06T20:04:32.738" v="1684"/>
        <pc:sldMkLst>
          <pc:docMk/>
          <pc:sldMk cId="4083595139" sldId="350"/>
        </pc:sldMkLst>
        <pc:graphicFrameChg chg="mod modGraphic">
          <ac:chgData name="LOPEZ ORTEGA BARBARA" userId="S::b.lopez@lasallistas.org.mx::834c7182-33ff-4227-8a8f-dddacd06bce7" providerId="AD" clId="Web-{A6FEDC3F-1D48-480D-8723-10F3CA3C8218}" dt="2020-10-06T20:04:32.738" v="1684"/>
          <ac:graphicFrameMkLst>
            <pc:docMk/>
            <pc:sldMk cId="4083595139" sldId="350"/>
            <ac:graphicFrameMk id="3" creationId="{00000000-0000-0000-0000-000000000000}"/>
          </ac:graphicFrameMkLst>
        </pc:graphicFrameChg>
      </pc:sldChg>
      <pc:sldChg chg="modSp">
        <pc:chgData name="LOPEZ ORTEGA BARBARA" userId="S::b.lopez@lasallistas.org.mx::834c7182-33ff-4227-8a8f-dddacd06bce7" providerId="AD" clId="Web-{A6FEDC3F-1D48-480D-8723-10F3CA3C8218}" dt="2020-10-06T20:04:44.316" v="1686"/>
        <pc:sldMkLst>
          <pc:docMk/>
          <pc:sldMk cId="1016654103" sldId="351"/>
        </pc:sldMkLst>
        <pc:graphicFrameChg chg="mod modGraphic">
          <ac:chgData name="LOPEZ ORTEGA BARBARA" userId="S::b.lopez@lasallistas.org.mx::834c7182-33ff-4227-8a8f-dddacd06bce7" providerId="AD" clId="Web-{A6FEDC3F-1D48-480D-8723-10F3CA3C8218}" dt="2020-10-06T20:04:44.316" v="1686"/>
          <ac:graphicFrameMkLst>
            <pc:docMk/>
            <pc:sldMk cId="1016654103" sldId="351"/>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19:53:56.076" v="1189"/>
        <pc:sldMkLst>
          <pc:docMk/>
          <pc:sldMk cId="2925361620" sldId="353"/>
        </pc:sldMkLst>
        <pc:graphicFrameChg chg="mod modGraphic">
          <ac:chgData name="LOPEZ ORTEGA BARBARA" userId="S::b.lopez@lasallistas.org.mx::834c7182-33ff-4227-8a8f-dddacd06bce7" providerId="AD" clId="Web-{A6FEDC3F-1D48-480D-8723-10F3CA3C8218}" dt="2020-10-06T19:53:56.076" v="1189"/>
          <ac:graphicFrameMkLst>
            <pc:docMk/>
            <pc:sldMk cId="2925361620" sldId="353"/>
            <ac:graphicFrameMk id="2" creationId="{00000000-0000-0000-0000-000000000000}"/>
          </ac:graphicFrameMkLst>
        </pc:graphicFrameChg>
      </pc:sldChg>
      <pc:sldChg chg="addSp delSp modSp">
        <pc:chgData name="LOPEZ ORTEGA BARBARA" userId="S::b.lopez@lasallistas.org.mx::834c7182-33ff-4227-8a8f-dddacd06bce7" providerId="AD" clId="Web-{A6FEDC3F-1D48-480D-8723-10F3CA3C8218}" dt="2020-10-06T19:49:02.512" v="954"/>
        <pc:sldMkLst>
          <pc:docMk/>
          <pc:sldMk cId="37394855" sldId="354"/>
        </pc:sldMkLst>
        <pc:spChg chg="add del mod">
          <ac:chgData name="LOPEZ ORTEGA BARBARA" userId="S::b.lopez@lasallistas.org.mx::834c7182-33ff-4227-8a8f-dddacd06bce7" providerId="AD" clId="Web-{A6FEDC3F-1D48-480D-8723-10F3CA3C8218}" dt="2020-10-06T19:46:58.177" v="777"/>
          <ac:spMkLst>
            <pc:docMk/>
            <pc:sldMk cId="37394855" sldId="354"/>
            <ac:spMk id="5" creationId="{A490FDBE-31F6-4A77-ABC1-B6AC87F8181E}"/>
          </ac:spMkLst>
        </pc:spChg>
        <pc:graphicFrameChg chg="add del mod">
          <ac:chgData name="LOPEZ ORTEGA BARBARA" userId="S::b.lopez@lasallistas.org.mx::834c7182-33ff-4227-8a8f-dddacd06bce7" providerId="AD" clId="Web-{A6FEDC3F-1D48-480D-8723-10F3CA3C8218}" dt="2020-10-06T19:46:58.177" v="778"/>
          <ac:graphicFrameMkLst>
            <pc:docMk/>
            <pc:sldMk cId="37394855" sldId="354"/>
            <ac:graphicFrameMk id="3" creationId="{2DECE437-F967-448A-A319-C720C3085361}"/>
          </ac:graphicFrameMkLst>
        </pc:graphicFrameChg>
        <pc:graphicFrameChg chg="mod modGraphic">
          <ac:chgData name="LOPEZ ORTEGA BARBARA" userId="S::b.lopez@lasallistas.org.mx::834c7182-33ff-4227-8a8f-dddacd06bce7" providerId="AD" clId="Web-{A6FEDC3F-1D48-480D-8723-10F3CA3C8218}" dt="2020-10-06T19:49:02.512" v="954"/>
          <ac:graphicFrameMkLst>
            <pc:docMk/>
            <pc:sldMk cId="37394855" sldId="354"/>
            <ac:graphicFrameMk id="4" creationId="{00000000-0000-0000-0000-000000000000}"/>
          </ac:graphicFrameMkLst>
        </pc:graphicFrameChg>
      </pc:sldChg>
      <pc:sldChg chg="modSp">
        <pc:chgData name="LOPEZ ORTEGA BARBARA" userId="S::b.lopez@lasallistas.org.mx::834c7182-33ff-4227-8a8f-dddacd06bce7" providerId="AD" clId="Web-{A6FEDC3F-1D48-480D-8723-10F3CA3C8218}" dt="2020-10-06T19:50:28.908" v="1040"/>
        <pc:sldMkLst>
          <pc:docMk/>
          <pc:sldMk cId="1649369534" sldId="355"/>
        </pc:sldMkLst>
        <pc:graphicFrameChg chg="mod modGraphic">
          <ac:chgData name="LOPEZ ORTEGA BARBARA" userId="S::b.lopez@lasallistas.org.mx::834c7182-33ff-4227-8a8f-dddacd06bce7" providerId="AD" clId="Web-{A6FEDC3F-1D48-480D-8723-10F3CA3C8218}" dt="2020-10-06T19:50:28.908" v="1040"/>
          <ac:graphicFrameMkLst>
            <pc:docMk/>
            <pc:sldMk cId="1649369534" sldId="355"/>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19:52:20.477" v="1118"/>
        <pc:sldMkLst>
          <pc:docMk/>
          <pc:sldMk cId="2310557764" sldId="356"/>
        </pc:sldMkLst>
        <pc:graphicFrameChg chg="mod modGraphic">
          <ac:chgData name="LOPEZ ORTEGA BARBARA" userId="S::b.lopez@lasallistas.org.mx::834c7182-33ff-4227-8a8f-dddacd06bce7" providerId="AD" clId="Web-{A6FEDC3F-1D48-480D-8723-10F3CA3C8218}" dt="2020-10-06T19:52:20.477" v="1118"/>
          <ac:graphicFrameMkLst>
            <pc:docMk/>
            <pc:sldMk cId="2310557764" sldId="356"/>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20:00:51.897" v="1489"/>
        <pc:sldMkLst>
          <pc:docMk/>
          <pc:sldMk cId="938859708" sldId="357"/>
        </pc:sldMkLst>
        <pc:graphicFrameChg chg="mod modGraphic">
          <ac:chgData name="LOPEZ ORTEGA BARBARA" userId="S::b.lopez@lasallistas.org.mx::834c7182-33ff-4227-8a8f-dddacd06bce7" providerId="AD" clId="Web-{A6FEDC3F-1D48-480D-8723-10F3CA3C8218}" dt="2020-10-06T20:00:51.897" v="1489"/>
          <ac:graphicFrameMkLst>
            <pc:docMk/>
            <pc:sldMk cId="938859708" sldId="357"/>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19:56:31.991" v="1277"/>
        <pc:sldMkLst>
          <pc:docMk/>
          <pc:sldMk cId="4184999595" sldId="358"/>
        </pc:sldMkLst>
        <pc:graphicFrameChg chg="mod modGraphic">
          <ac:chgData name="LOPEZ ORTEGA BARBARA" userId="S::b.lopez@lasallistas.org.mx::834c7182-33ff-4227-8a8f-dddacd06bce7" providerId="AD" clId="Web-{A6FEDC3F-1D48-480D-8723-10F3CA3C8218}" dt="2020-10-06T19:56:31.991" v="1277"/>
          <ac:graphicFrameMkLst>
            <pc:docMk/>
            <pc:sldMk cId="4184999595" sldId="358"/>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19:57:51.871" v="1379"/>
        <pc:sldMkLst>
          <pc:docMk/>
          <pc:sldMk cId="36698228" sldId="359"/>
        </pc:sldMkLst>
        <pc:graphicFrameChg chg="mod modGraphic">
          <ac:chgData name="LOPEZ ORTEGA BARBARA" userId="S::b.lopez@lasallistas.org.mx::834c7182-33ff-4227-8a8f-dddacd06bce7" providerId="AD" clId="Web-{A6FEDC3F-1D48-480D-8723-10F3CA3C8218}" dt="2020-10-06T19:57:51.871" v="1379"/>
          <ac:graphicFrameMkLst>
            <pc:docMk/>
            <pc:sldMk cId="36698228" sldId="359"/>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19:59:08.422" v="1447"/>
        <pc:sldMkLst>
          <pc:docMk/>
          <pc:sldMk cId="592250829" sldId="360"/>
        </pc:sldMkLst>
        <pc:graphicFrameChg chg="mod modGraphic">
          <ac:chgData name="LOPEZ ORTEGA BARBARA" userId="S::b.lopez@lasallistas.org.mx::834c7182-33ff-4227-8a8f-dddacd06bce7" providerId="AD" clId="Web-{A6FEDC3F-1D48-480D-8723-10F3CA3C8218}" dt="2020-10-06T19:59:08.422" v="1447"/>
          <ac:graphicFrameMkLst>
            <pc:docMk/>
            <pc:sldMk cId="592250829" sldId="360"/>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20:01:22.414" v="1593"/>
        <pc:sldMkLst>
          <pc:docMk/>
          <pc:sldMk cId="1588166596" sldId="361"/>
        </pc:sldMkLst>
        <pc:graphicFrameChg chg="mod modGraphic">
          <ac:chgData name="LOPEZ ORTEGA BARBARA" userId="S::b.lopez@lasallistas.org.mx::834c7182-33ff-4227-8a8f-dddacd06bce7" providerId="AD" clId="Web-{A6FEDC3F-1D48-480D-8723-10F3CA3C8218}" dt="2020-10-06T20:01:22.414" v="1593"/>
          <ac:graphicFrameMkLst>
            <pc:docMk/>
            <pc:sldMk cId="1588166596" sldId="361"/>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20:03:11.311" v="1677"/>
        <pc:sldMkLst>
          <pc:docMk/>
          <pc:sldMk cId="113017966" sldId="362"/>
        </pc:sldMkLst>
        <pc:graphicFrameChg chg="mod modGraphic">
          <ac:chgData name="LOPEZ ORTEGA BARBARA" userId="S::b.lopez@lasallistas.org.mx::834c7182-33ff-4227-8a8f-dddacd06bce7" providerId="AD" clId="Web-{A6FEDC3F-1D48-480D-8723-10F3CA3C8218}" dt="2020-10-06T20:03:11.311" v="1677"/>
          <ac:graphicFrameMkLst>
            <pc:docMk/>
            <pc:sldMk cId="113017966" sldId="362"/>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20:03:43.750" v="1678"/>
        <pc:sldMkLst>
          <pc:docMk/>
          <pc:sldMk cId="1618898247" sldId="363"/>
        </pc:sldMkLst>
        <pc:graphicFrameChg chg="modGraphic">
          <ac:chgData name="LOPEZ ORTEGA BARBARA" userId="S::b.lopez@lasallistas.org.mx::834c7182-33ff-4227-8a8f-dddacd06bce7" providerId="AD" clId="Web-{A6FEDC3F-1D48-480D-8723-10F3CA3C8218}" dt="2020-10-06T20:03:43.750" v="1678"/>
          <ac:graphicFrameMkLst>
            <pc:docMk/>
            <pc:sldMk cId="1618898247" sldId="363"/>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19:54:32.406" v="1191"/>
        <pc:sldMkLst>
          <pc:docMk/>
          <pc:sldMk cId="3336669300" sldId="368"/>
        </pc:sldMkLst>
        <pc:graphicFrameChg chg="mod modGraphic">
          <ac:chgData name="LOPEZ ORTEGA BARBARA" userId="S::b.lopez@lasallistas.org.mx::834c7182-33ff-4227-8a8f-dddacd06bce7" providerId="AD" clId="Web-{A6FEDC3F-1D48-480D-8723-10F3CA3C8218}" dt="2020-10-06T19:54:32.406" v="1191"/>
          <ac:graphicFrameMkLst>
            <pc:docMk/>
            <pc:sldMk cId="3336669300" sldId="368"/>
            <ac:graphicFrameMk id="2" creationId="{00000000-0000-0000-0000-000000000000}"/>
          </ac:graphicFrameMkLst>
        </pc:graphicFrameChg>
      </pc:sldChg>
      <pc:sldChg chg="modSp">
        <pc:chgData name="LOPEZ ORTEGA BARBARA" userId="S::b.lopez@lasallistas.org.mx::834c7182-33ff-4227-8a8f-dddacd06bce7" providerId="AD" clId="Web-{A6FEDC3F-1D48-480D-8723-10F3CA3C8218}" dt="2020-10-06T19:22:55.453" v="247"/>
        <pc:sldMkLst>
          <pc:docMk/>
          <pc:sldMk cId="3574782984" sldId="375"/>
        </pc:sldMkLst>
        <pc:graphicFrameChg chg="mod modGraphic">
          <ac:chgData name="LOPEZ ORTEGA BARBARA" userId="S::b.lopez@lasallistas.org.mx::834c7182-33ff-4227-8a8f-dddacd06bce7" providerId="AD" clId="Web-{A6FEDC3F-1D48-480D-8723-10F3CA3C8218}" dt="2020-10-06T19:22:55.453" v="247"/>
          <ac:graphicFrameMkLst>
            <pc:docMk/>
            <pc:sldMk cId="3574782984" sldId="375"/>
            <ac:graphicFrameMk id="2" creationId="{FBE02716-4C7D-D848-8A77-5916BB03C5DB}"/>
          </ac:graphicFrameMkLst>
        </pc:graphicFrameChg>
      </pc:sldChg>
      <pc:sldChg chg="modSp">
        <pc:chgData name="LOPEZ ORTEGA BARBARA" userId="S::b.lopez@lasallistas.org.mx::834c7182-33ff-4227-8a8f-dddacd06bce7" providerId="AD" clId="Web-{A6FEDC3F-1D48-480D-8723-10F3CA3C8218}" dt="2020-10-06T19:23:22.721" v="317"/>
        <pc:sldMkLst>
          <pc:docMk/>
          <pc:sldMk cId="1870801826" sldId="376"/>
        </pc:sldMkLst>
        <pc:graphicFrameChg chg="mod modGraphic">
          <ac:chgData name="LOPEZ ORTEGA BARBARA" userId="S::b.lopez@lasallistas.org.mx::834c7182-33ff-4227-8a8f-dddacd06bce7" providerId="AD" clId="Web-{A6FEDC3F-1D48-480D-8723-10F3CA3C8218}" dt="2020-10-06T19:23:22.721" v="317"/>
          <ac:graphicFrameMkLst>
            <pc:docMk/>
            <pc:sldMk cId="1870801826" sldId="376"/>
            <ac:graphicFrameMk id="2" creationId="{F3207E4D-F1A0-EA47-A425-8BD7F3938D10}"/>
          </ac:graphicFrameMkLst>
        </pc:graphicFrameChg>
      </pc:sldChg>
      <pc:sldChg chg="modSp">
        <pc:chgData name="LOPEZ ORTEGA BARBARA" userId="S::b.lopez@lasallistas.org.mx::834c7182-33ff-4227-8a8f-dddacd06bce7" providerId="AD" clId="Web-{A6FEDC3F-1D48-480D-8723-10F3CA3C8218}" dt="2020-10-06T19:25:11.524" v="331"/>
        <pc:sldMkLst>
          <pc:docMk/>
          <pc:sldMk cId="2551764315" sldId="385"/>
        </pc:sldMkLst>
        <pc:graphicFrameChg chg="mod modGraphic">
          <ac:chgData name="LOPEZ ORTEGA BARBARA" userId="S::b.lopez@lasallistas.org.mx::834c7182-33ff-4227-8a8f-dddacd06bce7" providerId="AD" clId="Web-{A6FEDC3F-1D48-480D-8723-10F3CA3C8218}" dt="2020-10-06T19:25:11.524" v="331"/>
          <ac:graphicFrameMkLst>
            <pc:docMk/>
            <pc:sldMk cId="2551764315" sldId="385"/>
            <ac:graphicFrameMk id="7" creationId="{DDBCEC1A-0FEF-49A6-B4EA-24FF0497A963}"/>
          </ac:graphicFrameMkLst>
        </pc:graphicFrameChg>
      </pc:sldChg>
    </pc:docChg>
  </pc:docChgLst>
  <pc:docChgLst>
    <pc:chgData name="Erika Carina Muñoz Centeno" userId="S::erikamunoz@lasallistas.org.mx::d4c89a71-cd8b-462a-bf04-f884553f8e3d" providerId="AD" clId="Web-{E68856A6-985C-4706-922E-E6F7FDC554A5}"/>
    <pc:docChg chg="modSld">
      <pc:chgData name="Erika Carina Muñoz Centeno" userId="S::erikamunoz@lasallistas.org.mx::d4c89a71-cd8b-462a-bf04-f884553f8e3d" providerId="AD" clId="Web-{E68856A6-985C-4706-922E-E6F7FDC554A5}" dt="2019-10-21T14:58:19.443" v="692"/>
      <pc:docMkLst>
        <pc:docMk/>
      </pc:docMkLst>
      <pc:sldChg chg="modSp">
        <pc:chgData name="Erika Carina Muñoz Centeno" userId="S::erikamunoz@lasallistas.org.mx::d4c89a71-cd8b-462a-bf04-f884553f8e3d" providerId="AD" clId="Web-{E68856A6-985C-4706-922E-E6F7FDC554A5}" dt="2019-10-21T14:20:03.510" v="2" actId="20577"/>
        <pc:sldMkLst>
          <pc:docMk/>
          <pc:sldMk cId="1815284092" sldId="273"/>
        </pc:sldMkLst>
        <pc:spChg chg="mod">
          <ac:chgData name="Erika Carina Muñoz Centeno" userId="S::erikamunoz@lasallistas.org.mx::d4c89a71-cd8b-462a-bf04-f884553f8e3d" providerId="AD" clId="Web-{E68856A6-985C-4706-922E-E6F7FDC554A5}" dt="2019-10-21T14:20:03.510" v="2" actId="20577"/>
          <ac:spMkLst>
            <pc:docMk/>
            <pc:sldMk cId="1815284092" sldId="273"/>
            <ac:spMk id="5" creationId="{00000000-0000-0000-0000-000000000000}"/>
          </ac:spMkLst>
        </pc:spChg>
      </pc:sldChg>
      <pc:sldChg chg="modSp">
        <pc:chgData name="Erika Carina Muñoz Centeno" userId="S::erikamunoz@lasallistas.org.mx::d4c89a71-cd8b-462a-bf04-f884553f8e3d" providerId="AD" clId="Web-{E68856A6-985C-4706-922E-E6F7FDC554A5}" dt="2019-10-21T14:20:37.853" v="20"/>
        <pc:sldMkLst>
          <pc:docMk/>
          <pc:sldMk cId="2159490224" sldId="304"/>
        </pc:sldMkLst>
        <pc:graphicFrameChg chg="mod modGraphic">
          <ac:chgData name="Erika Carina Muñoz Centeno" userId="S::erikamunoz@lasallistas.org.mx::d4c89a71-cd8b-462a-bf04-f884553f8e3d" providerId="AD" clId="Web-{E68856A6-985C-4706-922E-E6F7FDC554A5}" dt="2019-10-21T14:20:37.853" v="20"/>
          <ac:graphicFrameMkLst>
            <pc:docMk/>
            <pc:sldMk cId="2159490224" sldId="304"/>
            <ac:graphicFrameMk id="3" creationId="{1F4384F1-D03F-4FC8-A619-3F5FEB39F5F2}"/>
          </ac:graphicFrameMkLst>
        </pc:graphicFrameChg>
      </pc:sldChg>
      <pc:sldChg chg="modSp">
        <pc:chgData name="Erika Carina Muñoz Centeno" userId="S::erikamunoz@lasallistas.org.mx::d4c89a71-cd8b-462a-bf04-f884553f8e3d" providerId="AD" clId="Web-{E68856A6-985C-4706-922E-E6F7FDC554A5}" dt="2019-10-21T14:40:00.703" v="209"/>
        <pc:sldMkLst>
          <pc:docMk/>
          <pc:sldMk cId="3574782984" sldId="375"/>
        </pc:sldMkLst>
        <pc:graphicFrameChg chg="mod modGraphic">
          <ac:chgData name="Erika Carina Muñoz Centeno" userId="S::erikamunoz@lasallistas.org.mx::d4c89a71-cd8b-462a-bf04-f884553f8e3d" providerId="AD" clId="Web-{E68856A6-985C-4706-922E-E6F7FDC554A5}" dt="2019-10-21T14:40:00.703" v="209"/>
          <ac:graphicFrameMkLst>
            <pc:docMk/>
            <pc:sldMk cId="3574782984" sldId="375"/>
            <ac:graphicFrameMk id="2" creationId="{FBE02716-4C7D-D848-8A77-5916BB03C5DB}"/>
          </ac:graphicFrameMkLst>
        </pc:graphicFrameChg>
      </pc:sldChg>
      <pc:sldChg chg="modSp">
        <pc:chgData name="Erika Carina Muñoz Centeno" userId="S::erikamunoz@lasallistas.org.mx::d4c89a71-cd8b-462a-bf04-f884553f8e3d" providerId="AD" clId="Web-{E68856A6-985C-4706-922E-E6F7FDC554A5}" dt="2019-10-21T14:51:49.534" v="598"/>
        <pc:sldMkLst>
          <pc:docMk/>
          <pc:sldMk cId="1870801826" sldId="376"/>
        </pc:sldMkLst>
        <pc:graphicFrameChg chg="mod modGraphic">
          <ac:chgData name="Erika Carina Muñoz Centeno" userId="S::erikamunoz@lasallistas.org.mx::d4c89a71-cd8b-462a-bf04-f884553f8e3d" providerId="AD" clId="Web-{E68856A6-985C-4706-922E-E6F7FDC554A5}" dt="2019-10-21T14:51:49.534" v="598"/>
          <ac:graphicFrameMkLst>
            <pc:docMk/>
            <pc:sldMk cId="1870801826" sldId="376"/>
            <ac:graphicFrameMk id="2" creationId="{F3207E4D-F1A0-EA47-A425-8BD7F3938D10}"/>
          </ac:graphicFrameMkLst>
        </pc:graphicFrameChg>
      </pc:sldChg>
      <pc:sldChg chg="modSp">
        <pc:chgData name="Erika Carina Muñoz Centeno" userId="S::erikamunoz@lasallistas.org.mx::d4c89a71-cd8b-462a-bf04-f884553f8e3d" providerId="AD" clId="Web-{E68856A6-985C-4706-922E-E6F7FDC554A5}" dt="2019-10-21T14:58:19.443" v="692"/>
        <pc:sldMkLst>
          <pc:docMk/>
          <pc:sldMk cId="1374201584" sldId="377"/>
        </pc:sldMkLst>
        <pc:graphicFrameChg chg="mod modGraphic">
          <ac:chgData name="Erika Carina Muñoz Centeno" userId="S::erikamunoz@lasallistas.org.mx::d4c89a71-cd8b-462a-bf04-f884553f8e3d" providerId="AD" clId="Web-{E68856A6-985C-4706-922E-E6F7FDC554A5}" dt="2019-10-21T14:58:19.443" v="692"/>
          <ac:graphicFrameMkLst>
            <pc:docMk/>
            <pc:sldMk cId="1374201584" sldId="377"/>
            <ac:graphicFrameMk id="3" creationId="{405523E2-E8BB-C948-8407-759D422B0C25}"/>
          </ac:graphicFrameMkLst>
        </pc:graphicFrameChg>
      </pc:sldChg>
    </pc:docChg>
  </pc:docChgLst>
  <pc:docChgLst>
    <pc:chgData name="Amado Juarez Salvador Javier" userId="S::salvador.amado@lasallistas.org.mx::fd7f1d25-e542-4722-9d3d-d23f28b8bde2" providerId="AD" clId="Web-{C644AFD9-A2CB-4EE0-969B-65078C7D4C6D}"/>
    <pc:docChg chg="modSld">
      <pc:chgData name="Amado Juarez Salvador Javier" userId="S::salvador.amado@lasallistas.org.mx::fd7f1d25-e542-4722-9d3d-d23f28b8bde2" providerId="AD" clId="Web-{C644AFD9-A2CB-4EE0-969B-65078C7D4C6D}" dt="2020-10-06T18:08:41.438" v="91"/>
      <pc:docMkLst>
        <pc:docMk/>
      </pc:docMkLst>
      <pc:sldChg chg="modSp">
        <pc:chgData name="Amado Juarez Salvador Javier" userId="S::salvador.amado@lasallistas.org.mx::fd7f1d25-e542-4722-9d3d-d23f28b8bde2" providerId="AD" clId="Web-{C644AFD9-A2CB-4EE0-969B-65078C7D4C6D}" dt="2020-10-06T18:05:44.129" v="27"/>
        <pc:sldMkLst>
          <pc:docMk/>
          <pc:sldMk cId="2416812005" sldId="301"/>
        </pc:sldMkLst>
        <pc:graphicFrameChg chg="mod modGraphic">
          <ac:chgData name="Amado Juarez Salvador Javier" userId="S::salvador.amado@lasallistas.org.mx::fd7f1d25-e542-4722-9d3d-d23f28b8bde2" providerId="AD" clId="Web-{C644AFD9-A2CB-4EE0-969B-65078C7D4C6D}" dt="2020-10-06T18:05:44.129" v="27"/>
          <ac:graphicFrameMkLst>
            <pc:docMk/>
            <pc:sldMk cId="2416812005" sldId="301"/>
            <ac:graphicFrameMk id="6" creationId="{00000000-0000-0000-0000-000000000000}"/>
          </ac:graphicFrameMkLst>
        </pc:graphicFrameChg>
      </pc:sldChg>
      <pc:sldChg chg="modSp">
        <pc:chgData name="Amado Juarez Salvador Javier" userId="S::salvador.amado@lasallistas.org.mx::fd7f1d25-e542-4722-9d3d-d23f28b8bde2" providerId="AD" clId="Web-{C644AFD9-A2CB-4EE0-969B-65078C7D4C6D}" dt="2020-10-06T18:07:50.059" v="57"/>
        <pc:sldMkLst>
          <pc:docMk/>
          <pc:sldMk cId="1870801826" sldId="376"/>
        </pc:sldMkLst>
        <pc:graphicFrameChg chg="mod modGraphic">
          <ac:chgData name="Amado Juarez Salvador Javier" userId="S::salvador.amado@lasallistas.org.mx::fd7f1d25-e542-4722-9d3d-d23f28b8bde2" providerId="AD" clId="Web-{C644AFD9-A2CB-4EE0-969B-65078C7D4C6D}" dt="2020-10-06T18:07:50.059" v="57"/>
          <ac:graphicFrameMkLst>
            <pc:docMk/>
            <pc:sldMk cId="1870801826" sldId="376"/>
            <ac:graphicFrameMk id="2" creationId="{F3207E4D-F1A0-EA47-A425-8BD7F3938D10}"/>
          </ac:graphicFrameMkLst>
        </pc:graphicFrameChg>
      </pc:sldChg>
      <pc:sldChg chg="modSp">
        <pc:chgData name="Amado Juarez Salvador Javier" userId="S::salvador.amado@lasallistas.org.mx::fd7f1d25-e542-4722-9d3d-d23f28b8bde2" providerId="AD" clId="Web-{C644AFD9-A2CB-4EE0-969B-65078C7D4C6D}" dt="2020-10-06T18:08:41.438" v="91"/>
        <pc:sldMkLst>
          <pc:docMk/>
          <pc:sldMk cId="1973935277" sldId="386"/>
        </pc:sldMkLst>
        <pc:graphicFrameChg chg="mod modGraphic">
          <ac:chgData name="Amado Juarez Salvador Javier" userId="S::salvador.amado@lasallistas.org.mx::fd7f1d25-e542-4722-9d3d-d23f28b8bde2" providerId="AD" clId="Web-{C644AFD9-A2CB-4EE0-969B-65078C7D4C6D}" dt="2020-10-06T18:08:41.438" v="91"/>
          <ac:graphicFrameMkLst>
            <pc:docMk/>
            <pc:sldMk cId="1973935277" sldId="386"/>
            <ac:graphicFrameMk id="3" creationId="{9664E636-80E4-4CD6-A7BA-E0D88E58B75F}"/>
          </ac:graphicFrameMkLst>
        </pc:graphicFrameChg>
      </pc:sldChg>
    </pc:docChg>
  </pc:docChgLst>
  <pc:docChgLst>
    <pc:chgData name="Erika Carina Muñoz Centeno" userId="S::erikamunoz@lasallistas.org.mx::d4c89a71-cd8b-462a-bf04-f884553f8e3d" providerId="AD" clId="Web-{82556A26-CA33-4F24-A7BC-7B1C5F7E783D}"/>
    <pc:docChg chg="modSld">
      <pc:chgData name="Erika Carina Muñoz Centeno" userId="S::erikamunoz@lasallistas.org.mx::d4c89a71-cd8b-462a-bf04-f884553f8e3d" providerId="AD" clId="Web-{82556A26-CA33-4F24-A7BC-7B1C5F7E783D}" dt="2020-10-15T15:09:41.453" v="11" actId="20577"/>
      <pc:docMkLst>
        <pc:docMk/>
      </pc:docMkLst>
      <pc:sldChg chg="modSp">
        <pc:chgData name="Erika Carina Muñoz Centeno" userId="S::erikamunoz@lasallistas.org.mx::d4c89a71-cd8b-462a-bf04-f884553f8e3d" providerId="AD" clId="Web-{82556A26-CA33-4F24-A7BC-7B1C5F7E783D}" dt="2020-10-15T15:09:41.453" v="10" actId="20577"/>
        <pc:sldMkLst>
          <pc:docMk/>
          <pc:sldMk cId="1484981548" sldId="292"/>
        </pc:sldMkLst>
        <pc:spChg chg="mod">
          <ac:chgData name="Erika Carina Muñoz Centeno" userId="S::erikamunoz@lasallistas.org.mx::d4c89a71-cd8b-462a-bf04-f884553f8e3d" providerId="AD" clId="Web-{82556A26-CA33-4F24-A7BC-7B1C5F7E783D}" dt="2020-10-15T15:09:41.453" v="10" actId="20577"/>
          <ac:spMkLst>
            <pc:docMk/>
            <pc:sldMk cId="1484981548" sldId="292"/>
            <ac:spMk id="4" creationId="{00000000-0000-0000-0000-000000000000}"/>
          </ac:spMkLst>
        </pc:spChg>
      </pc:sldChg>
    </pc:docChg>
  </pc:docChgLst>
  <pc:docChgLst>
    <pc:chgData name="LOPEZ ORTEGA BARBARA" userId="S::b.lopez@lasallistas.org.mx::834c7182-33ff-4227-8a8f-dddacd06bce7" providerId="AD" clId="Web-{F3D538BF-333A-413E-A06B-7D192285D41A}"/>
    <pc:docChg chg="modSld">
      <pc:chgData name="LOPEZ ORTEGA BARBARA" userId="S::b.lopez@lasallistas.org.mx::834c7182-33ff-4227-8a8f-dddacd06bce7" providerId="AD" clId="Web-{F3D538BF-333A-413E-A06B-7D192285D41A}" dt="2020-08-24T13:51:07.097" v="25" actId="20577"/>
      <pc:docMkLst>
        <pc:docMk/>
      </pc:docMkLst>
      <pc:sldChg chg="modSp">
        <pc:chgData name="LOPEZ ORTEGA BARBARA" userId="S::b.lopez@lasallistas.org.mx::834c7182-33ff-4227-8a8f-dddacd06bce7" providerId="AD" clId="Web-{F3D538BF-333A-413E-A06B-7D192285D41A}" dt="2020-08-24T13:51:07.081" v="24" actId="20577"/>
        <pc:sldMkLst>
          <pc:docMk/>
          <pc:sldMk cId="1484981548" sldId="292"/>
        </pc:sldMkLst>
        <pc:spChg chg="mod">
          <ac:chgData name="LOPEZ ORTEGA BARBARA" userId="S::b.lopez@lasallistas.org.mx::834c7182-33ff-4227-8a8f-dddacd06bce7" providerId="AD" clId="Web-{F3D538BF-333A-413E-A06B-7D192285D41A}" dt="2020-08-24T13:51:07.081" v="24" actId="20577"/>
          <ac:spMkLst>
            <pc:docMk/>
            <pc:sldMk cId="1484981548" sldId="29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8A16631E-1E68-4C0A-92F7-81BDC209201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383006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A16631E-1E68-4C0A-92F7-81BDC209201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376228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A16631E-1E68-4C0A-92F7-81BDC209201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339784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A16631E-1E68-4C0A-92F7-81BDC209201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406284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A16631E-1E68-4C0A-92F7-81BDC209201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345965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A16631E-1E68-4C0A-92F7-81BDC2092016}" type="datetimeFigureOut">
              <a:rPr lang="es-MX" smtClean="0"/>
              <a:t>15/10/2020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92209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A16631E-1E68-4C0A-92F7-81BDC2092016}" type="datetimeFigureOut">
              <a:rPr lang="es-MX" smtClean="0"/>
              <a:t>15/10/2020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348565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A16631E-1E68-4C0A-92F7-81BDC2092016}" type="datetimeFigureOut">
              <a:rPr lang="es-MX" smtClean="0"/>
              <a:t>15/10/2020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210814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A16631E-1E68-4C0A-92F7-81BDC2092016}" type="datetimeFigureOut">
              <a:rPr lang="es-MX" smtClean="0"/>
              <a:t>15/10/2020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183871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A16631E-1E68-4C0A-92F7-81BDC2092016}" type="datetimeFigureOut">
              <a:rPr lang="es-MX" smtClean="0"/>
              <a:t>15/10/2020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235744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A16631E-1E68-4C0A-92F7-81BDC2092016}" type="datetimeFigureOut">
              <a:rPr lang="es-MX" smtClean="0"/>
              <a:t>15/10/2020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4ED72B-7B01-4243-8E54-FA5468DA3004}" type="slidenum">
              <a:rPr lang="es-MX" smtClean="0"/>
              <a:t>‹Nº›</a:t>
            </a:fld>
            <a:endParaRPr lang="es-MX"/>
          </a:p>
        </p:txBody>
      </p:sp>
    </p:spTree>
    <p:extLst>
      <p:ext uri="{BB962C8B-B14F-4D97-AF65-F5344CB8AC3E}">
        <p14:creationId xmlns:p14="http://schemas.microsoft.com/office/powerpoint/2010/main" val="390983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6631E-1E68-4C0A-92F7-81BDC2092016}" type="datetimeFigureOut">
              <a:rPr lang="es-MX" smtClean="0"/>
              <a:t>15/10/2020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ED72B-7B01-4243-8E54-FA5468DA3004}" type="slidenum">
              <a:rPr lang="es-MX" smtClean="0"/>
              <a:t>‹Nº›</a:t>
            </a:fld>
            <a:endParaRPr lang="es-MX"/>
          </a:p>
        </p:txBody>
      </p:sp>
    </p:spTree>
    <p:extLst>
      <p:ext uri="{BB962C8B-B14F-4D97-AF65-F5344CB8AC3E}">
        <p14:creationId xmlns:p14="http://schemas.microsoft.com/office/powerpoint/2010/main" val="70008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https://www.youtube.com/watch?v=yOgAbKJGrTA" TargetMode="External"/><Relationship Id="rId2" Type="http://schemas.openxmlformats.org/officeDocument/2006/relationships/hyperlink" Target="https://www.youtube.com/watch?v=KkaXNvzE4pk"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0482" y="1911927"/>
            <a:ext cx="9144000" cy="984972"/>
          </a:xfrm>
        </p:spPr>
        <p:txBody>
          <a:bodyPr/>
          <a:lstStyle/>
          <a:p>
            <a:r>
              <a:rPr lang="es-MX"/>
              <a:t>Apartado 1</a:t>
            </a:r>
          </a:p>
        </p:txBody>
      </p:sp>
      <p:sp>
        <p:nvSpPr>
          <p:cNvPr id="3" name="Subtítulo 2"/>
          <p:cNvSpPr>
            <a:spLocks noGrp="1"/>
          </p:cNvSpPr>
          <p:nvPr>
            <p:ph type="subTitle" idx="1"/>
          </p:nvPr>
        </p:nvSpPr>
        <p:spPr>
          <a:xfrm>
            <a:off x="1430482" y="3030538"/>
            <a:ext cx="9144000" cy="1655762"/>
          </a:xfrm>
        </p:spPr>
        <p:txBody>
          <a:bodyPr/>
          <a:lstStyle/>
          <a:p>
            <a:pPr marL="342900" indent="-342900">
              <a:buFont typeface="Arial" panose="020B0604020202020204" pitchFamily="34" charset="0"/>
              <a:buChar char="•"/>
            </a:pPr>
            <a:r>
              <a:rPr lang="es-MX"/>
              <a:t>Nombre, logotipo del colegio</a:t>
            </a:r>
          </a:p>
          <a:p>
            <a:pPr marL="342900" indent="-342900">
              <a:buFont typeface="Arial" panose="020B0604020202020204" pitchFamily="34" charset="0"/>
              <a:buChar char="•"/>
            </a:pPr>
            <a:r>
              <a:rPr lang="es-MX"/>
              <a:t>Número de equipo</a:t>
            </a:r>
          </a:p>
          <a:p>
            <a:pPr marL="342900" indent="-342900">
              <a:buFont typeface="Arial" panose="020B0604020202020204" pitchFamily="34" charset="0"/>
              <a:buChar char="•"/>
            </a:pPr>
            <a:r>
              <a:rPr lang="es-MX"/>
              <a:t>Grado al que va dirigido el proyecto</a:t>
            </a:r>
          </a:p>
          <a:p>
            <a:pPr marL="342900" indent="-342900">
              <a:buFont typeface="Arial" panose="020B0604020202020204" pitchFamily="34" charset="0"/>
              <a:buChar char="•"/>
            </a:pPr>
            <a:endParaRPr lang="es-MX"/>
          </a:p>
          <a:p>
            <a:endParaRPr lang="es-MX"/>
          </a:p>
        </p:txBody>
      </p:sp>
    </p:spTree>
    <p:extLst>
      <p:ext uri="{BB962C8B-B14F-4D97-AF65-F5344CB8AC3E}">
        <p14:creationId xmlns:p14="http://schemas.microsoft.com/office/powerpoint/2010/main" val="214187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429371" y="280988"/>
            <a:ext cx="242490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a:t>
            </a:r>
          </a:p>
        </p:txBody>
      </p:sp>
      <p:sp>
        <p:nvSpPr>
          <p:cNvPr id="5" name="Content Placeholder 3"/>
          <p:cNvSpPr>
            <a:spLocks noGrp="1"/>
          </p:cNvSpPr>
          <p:nvPr>
            <p:ph idx="1"/>
          </p:nvPr>
        </p:nvSpPr>
        <p:spPr>
          <a:xfrm>
            <a:off x="838199" y="1763050"/>
            <a:ext cx="4846983" cy="4413913"/>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a. Producto 1. C.A.I.A.C. Conclusiones generales.</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    Producto 3. Fotografías de la sesión.</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b. Fotografía del organizador gráfico.</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c. Introducción o justificación. </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d. Objetivo general del proyecto.</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    Objetivo o propósitos a alcanzar de cada asignatura.</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e. Preguntas generadoras.</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f. Contenido. Temas y productos propuestos.</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g. Planeación general.</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    Planeación día a día.</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    Seguimiento.</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    Evaluación.</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    Autoevaluación.</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h. Reflexión. Grupo Interdisciplinario.</a:t>
            </a:r>
          </a:p>
          <a:p>
            <a:pPr marL="0" indent="0">
              <a:buNone/>
              <a:defRPr/>
            </a:pPr>
            <a:r>
              <a:rPr lang="es-MX" altLang="es-MX" sz="1400">
                <a:solidFill>
                  <a:srgbClr val="404040"/>
                </a:solidFill>
                <a:latin typeface="Helvetica Light" charset="0"/>
                <a:ea typeface="MS PGothic" panose="020B0600070205080204" pitchFamily="34" charset="-128"/>
                <a:cs typeface="Helvetica Light" charset="0"/>
              </a:rPr>
              <a:t>    Reflexión. Reunión de zona.</a:t>
            </a:r>
          </a:p>
        </p:txBody>
      </p:sp>
      <p:sp>
        <p:nvSpPr>
          <p:cNvPr id="6" name="Content Placeholder 3"/>
          <p:cNvSpPr txBox="1">
            <a:spLocks/>
          </p:cNvSpPr>
          <p:nvPr/>
        </p:nvSpPr>
        <p:spPr bwMode="auto">
          <a:xfrm>
            <a:off x="6130656" y="1763050"/>
            <a:ext cx="5366929" cy="444341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defRPr/>
            </a:pPr>
            <a:r>
              <a:rPr lang="es-MX" altLang="es-MX" sz="1400">
                <a:solidFill>
                  <a:srgbClr val="404040"/>
                </a:solidFill>
                <a:latin typeface="Helvetica Light" charset="0"/>
              </a:rPr>
              <a:t>i. Producto 4. Organizador gráfico. Preguntas esenciales.</a:t>
            </a:r>
          </a:p>
          <a:p>
            <a:pPr>
              <a:spcBef>
                <a:spcPct val="20000"/>
              </a:spcBef>
              <a:buFont typeface="Arial" panose="020B0604020202020204" pitchFamily="34" charset="0"/>
              <a:buNone/>
              <a:defRPr/>
            </a:pPr>
            <a:r>
              <a:rPr lang="es-MX" altLang="es-MX" sz="1400">
                <a:solidFill>
                  <a:srgbClr val="404040"/>
                </a:solidFill>
                <a:latin typeface="Helvetica Light" charset="0"/>
              </a:rPr>
              <a:t>   Producto 5. Organizador gráfico. Proceso de indagación.</a:t>
            </a:r>
          </a:p>
          <a:p>
            <a:pPr>
              <a:spcBef>
                <a:spcPct val="20000"/>
              </a:spcBef>
              <a:buFont typeface="Arial" panose="020B0604020202020204" pitchFamily="34" charset="0"/>
              <a:buNone/>
              <a:defRPr/>
            </a:pPr>
            <a:r>
              <a:rPr lang="es-MX" altLang="es-MX" sz="1400">
                <a:solidFill>
                  <a:srgbClr val="404040"/>
                </a:solidFill>
                <a:latin typeface="Helvetica Light" charset="0"/>
              </a:rPr>
              <a:t>   Producto 6.  A.M.E. General.</a:t>
            </a:r>
          </a:p>
          <a:p>
            <a:pPr>
              <a:spcBef>
                <a:spcPct val="20000"/>
              </a:spcBef>
              <a:buFont typeface="Arial" panose="020B0604020202020204" pitchFamily="34" charset="0"/>
              <a:buNone/>
              <a:defRPr/>
            </a:pPr>
            <a:r>
              <a:rPr lang="es-MX" altLang="es-MX" sz="1400">
                <a:solidFill>
                  <a:srgbClr val="404040"/>
                </a:solidFill>
                <a:latin typeface="Helvetica Light" charset="0"/>
              </a:rPr>
              <a:t>   Producto 7. E.I.P. Resumen.</a:t>
            </a:r>
          </a:p>
          <a:p>
            <a:pPr>
              <a:spcBef>
                <a:spcPct val="20000"/>
              </a:spcBef>
              <a:buFont typeface="Arial" panose="020B0604020202020204" pitchFamily="34" charset="0"/>
              <a:buNone/>
              <a:defRPr/>
            </a:pPr>
            <a:r>
              <a:rPr lang="es-MX" altLang="es-MX" sz="1400">
                <a:solidFill>
                  <a:srgbClr val="404040"/>
                </a:solidFill>
                <a:latin typeface="Helvetica Light" charset="0"/>
              </a:rPr>
              <a:t>   Producto 8. E.I.P. Elaboración de proyecto.</a:t>
            </a:r>
          </a:p>
          <a:p>
            <a:pPr>
              <a:spcBef>
                <a:spcPct val="20000"/>
              </a:spcBef>
              <a:buFont typeface="Arial" panose="020B0604020202020204" pitchFamily="34" charset="0"/>
              <a:buNone/>
              <a:defRPr/>
            </a:pPr>
            <a:r>
              <a:rPr lang="es-MX" altLang="es-MX" sz="1400">
                <a:solidFill>
                  <a:srgbClr val="404040"/>
                </a:solidFill>
                <a:latin typeface="Helvetica Light" charset="0"/>
              </a:rPr>
              <a:t>   Producto 9. Fotografías de la sesión.</a:t>
            </a:r>
          </a:p>
          <a:p>
            <a:pPr>
              <a:spcBef>
                <a:spcPct val="20000"/>
              </a:spcBef>
              <a:buFont typeface="Arial" panose="020B0604020202020204" pitchFamily="34" charset="0"/>
              <a:buNone/>
              <a:defRPr/>
            </a:pPr>
            <a:r>
              <a:rPr lang="es-MX" altLang="es-MX" sz="1400">
                <a:solidFill>
                  <a:srgbClr val="404040"/>
                </a:solidFill>
                <a:latin typeface="Helvetica Light" charset="0"/>
              </a:rPr>
              <a:t>   Producto 10. Evaluación. Tipos, herramientas de </a:t>
            </a:r>
          </a:p>
          <a:p>
            <a:pPr>
              <a:spcBef>
                <a:spcPct val="20000"/>
              </a:spcBef>
              <a:buFont typeface="Arial" panose="020B0604020202020204" pitchFamily="34" charset="0"/>
              <a:buNone/>
              <a:defRPr/>
            </a:pPr>
            <a:r>
              <a:rPr lang="es-MX" altLang="es-MX" sz="1400">
                <a:solidFill>
                  <a:srgbClr val="404040"/>
                </a:solidFill>
                <a:latin typeface="Helvetica Light" charset="0"/>
              </a:rPr>
              <a:t>   aprendizaje.</a:t>
            </a:r>
          </a:p>
          <a:p>
            <a:pPr>
              <a:spcBef>
                <a:spcPct val="20000"/>
              </a:spcBef>
              <a:buFont typeface="Arial" panose="020B0604020202020204" pitchFamily="34" charset="0"/>
              <a:buNone/>
              <a:defRPr/>
            </a:pPr>
            <a:r>
              <a:rPr lang="es-MX" altLang="es-MX" sz="1400">
                <a:solidFill>
                  <a:srgbClr val="404040"/>
                </a:solidFill>
                <a:latin typeface="Helvetica Light" charset="0"/>
              </a:rPr>
              <a:t>   Producto 11. Evaluación. Formatos. Prerrequisitos.</a:t>
            </a:r>
          </a:p>
          <a:p>
            <a:pPr>
              <a:spcBef>
                <a:spcPct val="20000"/>
              </a:spcBef>
              <a:buFont typeface="Arial" panose="020B0604020202020204" pitchFamily="34" charset="0"/>
              <a:buNone/>
              <a:defRPr/>
            </a:pPr>
            <a:r>
              <a:rPr lang="es-MX" altLang="es-MX" sz="1400">
                <a:solidFill>
                  <a:srgbClr val="404040"/>
                </a:solidFill>
                <a:latin typeface="Helvetica Light" charset="0"/>
              </a:rPr>
              <a:t>   Producto 12. Evaluación. Formatos. Grupo heterogéneo.</a:t>
            </a:r>
          </a:p>
          <a:p>
            <a:pPr>
              <a:spcBef>
                <a:spcPct val="20000"/>
              </a:spcBef>
              <a:buFont typeface="Arial" panose="020B0604020202020204" pitchFamily="34" charset="0"/>
              <a:buNone/>
              <a:defRPr/>
            </a:pPr>
            <a:r>
              <a:rPr lang="es-MX" altLang="es-MX" sz="1400">
                <a:solidFill>
                  <a:srgbClr val="404040"/>
                </a:solidFill>
                <a:latin typeface="Helvetica Light" charset="0"/>
              </a:rPr>
              <a:t>   Producto 13. Lista de pasos para realizar una infografía.</a:t>
            </a:r>
          </a:p>
          <a:p>
            <a:pPr>
              <a:spcBef>
                <a:spcPct val="20000"/>
              </a:spcBef>
              <a:buFont typeface="Arial" panose="020B0604020202020204" pitchFamily="34" charset="0"/>
              <a:buNone/>
              <a:defRPr/>
            </a:pPr>
            <a:r>
              <a:rPr lang="es-MX" altLang="es-MX" sz="1400">
                <a:solidFill>
                  <a:srgbClr val="404040"/>
                </a:solidFill>
                <a:latin typeface="Helvetica Light" charset="0"/>
              </a:rPr>
              <a:t>   Producto 14. Infografía.</a:t>
            </a:r>
          </a:p>
          <a:p>
            <a:pPr>
              <a:spcBef>
                <a:spcPct val="20000"/>
              </a:spcBef>
              <a:buFont typeface="Arial" panose="020B0604020202020204" pitchFamily="34" charset="0"/>
              <a:buNone/>
              <a:defRPr/>
            </a:pPr>
            <a:r>
              <a:rPr lang="es-MX" altLang="es-MX" sz="1400">
                <a:solidFill>
                  <a:srgbClr val="404040"/>
                </a:solidFill>
                <a:latin typeface="Helvetica Light" charset="0"/>
              </a:rPr>
              <a:t>   Producto 15. Reflexiones personales.</a:t>
            </a:r>
          </a:p>
        </p:txBody>
      </p:sp>
      <p:sp>
        <p:nvSpPr>
          <p:cNvPr id="7" name="6 Rectángulo"/>
          <p:cNvSpPr/>
          <p:nvPr/>
        </p:nvSpPr>
        <p:spPr>
          <a:xfrm>
            <a:off x="5242342" y="978213"/>
            <a:ext cx="1277914" cy="584775"/>
          </a:xfrm>
          <a:prstGeom prst="rect">
            <a:avLst/>
          </a:prstGeom>
        </p:spPr>
        <p:txBody>
          <a:bodyPr wrap="none">
            <a:spAutoFit/>
          </a:bodyPr>
          <a:lstStyle/>
          <a:p>
            <a:pPr algn="ctr">
              <a:defRPr/>
            </a:pPr>
            <a:r>
              <a:rPr lang="es-MX" altLang="es-MX" sz="3200">
                <a:solidFill>
                  <a:srgbClr val="404040"/>
                </a:solidFill>
                <a:latin typeface="Helvetica Light" charset="0"/>
              </a:rPr>
              <a:t>Índice</a:t>
            </a:r>
          </a:p>
        </p:txBody>
      </p:sp>
      <p:pic>
        <p:nvPicPr>
          <p:cNvPr id="8"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162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07046694"/>
              </p:ext>
            </p:extLst>
          </p:nvPr>
        </p:nvGraphicFramePr>
        <p:xfrm>
          <a:off x="1727913" y="263310"/>
          <a:ext cx="9658349" cy="4040886"/>
        </p:xfrm>
        <a:graphic>
          <a:graphicData uri="http://schemas.openxmlformats.org/drawingml/2006/table">
            <a:tbl>
              <a:tblPr firstRow="1" firstCol="1" bandRow="1"/>
              <a:tblGrid>
                <a:gridCol w="1581214">
                  <a:extLst>
                    <a:ext uri="{9D8B030D-6E8A-4147-A177-3AD203B41FA5}">
                      <a16:colId xmlns:a16="http://schemas.microsoft.com/office/drawing/2014/main" val="4131515937"/>
                    </a:ext>
                  </a:extLst>
                </a:gridCol>
                <a:gridCol w="1598760">
                  <a:extLst>
                    <a:ext uri="{9D8B030D-6E8A-4147-A177-3AD203B41FA5}">
                      <a16:colId xmlns:a16="http://schemas.microsoft.com/office/drawing/2014/main" val="3201274643"/>
                    </a:ext>
                  </a:extLst>
                </a:gridCol>
                <a:gridCol w="1890440">
                  <a:extLst>
                    <a:ext uri="{9D8B030D-6E8A-4147-A177-3AD203B41FA5}">
                      <a16:colId xmlns:a16="http://schemas.microsoft.com/office/drawing/2014/main" val="1231626128"/>
                    </a:ext>
                  </a:extLst>
                </a:gridCol>
                <a:gridCol w="1591083">
                  <a:extLst>
                    <a:ext uri="{9D8B030D-6E8A-4147-A177-3AD203B41FA5}">
                      <a16:colId xmlns:a16="http://schemas.microsoft.com/office/drawing/2014/main" val="897514309"/>
                    </a:ext>
                  </a:extLst>
                </a:gridCol>
                <a:gridCol w="1659069">
                  <a:extLst>
                    <a:ext uri="{9D8B030D-6E8A-4147-A177-3AD203B41FA5}">
                      <a16:colId xmlns:a16="http://schemas.microsoft.com/office/drawing/2014/main" val="4220332531"/>
                    </a:ext>
                  </a:extLst>
                </a:gridCol>
                <a:gridCol w="1337783">
                  <a:extLst>
                    <a:ext uri="{9D8B030D-6E8A-4147-A177-3AD203B41FA5}">
                      <a16:colId xmlns:a16="http://schemas.microsoft.com/office/drawing/2014/main" val="2611232895"/>
                    </a:ext>
                  </a:extLst>
                </a:gridCol>
              </a:tblGrid>
              <a:tr h="795610">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 Los diferentes enfoques teóricos y  tipos de aprendizaje que se revisarán en la clase</a:t>
                      </a:r>
                    </a:p>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just">
                        <a:lnSpc>
                          <a:spcPct val="100000"/>
                        </a:lnSpc>
                        <a:spcBef>
                          <a:spcPts val="0"/>
                        </a:spcBef>
                        <a:spcAft>
                          <a:spcPts val="0"/>
                        </a:spcAft>
                        <a:buNone/>
                      </a:pPr>
                      <a:r>
                        <a:rPr lang="es" sz="1000" b="0" i="0" u="none" strike="noStrike" noProof="0">
                          <a:effectLst/>
                        </a:rPr>
                        <a:t>C. Aprendizaje</a:t>
                      </a:r>
                      <a:r>
                        <a:rPr lang="es-MX" sz="1000" b="0" i="0" u="none" strike="noStrike" noProof="0">
                          <a:effectLst/>
                        </a:rPr>
                        <a:t> </a:t>
                      </a:r>
                      <a:endParaRPr lang="es-MX"/>
                    </a:p>
                    <a:p>
                      <a:pPr lvl="0">
                        <a:lnSpc>
                          <a:spcPct val="114999"/>
                        </a:lnSpc>
                        <a:spcAft>
                          <a:spcPts val="0"/>
                        </a:spcAft>
                        <a:buNone/>
                      </a:pPr>
                      <a:r>
                        <a:rPr lang="es" sz="1000" b="0" i="0" u="none" strike="noStrike" noProof="0">
                          <a:effectLst/>
                        </a:rPr>
                        <a:t>Enfoque, tipos y alteraciones</a:t>
                      </a:r>
                      <a:r>
                        <a:rPr lang="es-MX" sz="1000" b="0" i="0" u="none" strike="noStrike" noProof="0">
                          <a:effectLst/>
                        </a:rPr>
                        <a:t> </a:t>
                      </a:r>
                      <a:r>
                        <a:rPr lang="es-MX" sz="1000">
                          <a:effectLst/>
                          <a:latin typeface="+mn-lt"/>
                          <a:ea typeface="Calibri" panose="020F0502020204030204" pitchFamily="34" charset="0"/>
                          <a:cs typeface="Times New Roman"/>
                        </a:rPr>
                        <a:t> </a:t>
                      </a:r>
                      <a:endParaRPr lang="es-MX"/>
                    </a:p>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1" i="0" u="none" strike="noStrike" noProof="0">
                          <a:effectLst/>
                        </a:rPr>
                        <a:t>Enseñanza</a:t>
                      </a:r>
                      <a:r>
                        <a:rPr lang="es" sz="1000" b="0" i="0" u="none" strike="noStrike" noProof="0">
                          <a:effectLst/>
                        </a:rPr>
                        <a:t>: </a:t>
                      </a:r>
                      <a:endParaRPr lang="es-MX" sz="1000">
                        <a:effectLst/>
                        <a:latin typeface="+mn-lt"/>
                        <a:ea typeface="Calibri" panose="020F0502020204030204" pitchFamily="34" charset="0"/>
                        <a:cs typeface="Times New Roman"/>
                      </a:endParaRPr>
                    </a:p>
                    <a:p>
                      <a:pPr lvl="0" algn="l">
                        <a:lnSpc>
                          <a:spcPct val="100000"/>
                        </a:lnSpc>
                        <a:spcBef>
                          <a:spcPts val="0"/>
                        </a:spcBef>
                        <a:spcAft>
                          <a:spcPts val="0"/>
                        </a:spcAft>
                        <a:buNone/>
                      </a:pPr>
                      <a:r>
                        <a:rPr lang="es" sz="1000" b="0" i="0" u="none" strike="noStrike" noProof="0">
                          <a:effectLst/>
                        </a:rPr>
                        <a:t>Explicación del tema por parte del profesor.</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Aprendizaje:</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El alumno realizará algunos ejercicios sobre situaciones en las cuales para identificar los elementos que conforman al aprendizaje clásico, operante y programas de reforzamiento</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nSpc>
                          <a:spcPct val="114999"/>
                        </a:lnSpc>
                        <a:spcAft>
                          <a:spcPts val="0"/>
                        </a:spcAft>
                        <a:buNone/>
                      </a:pPr>
                      <a:r>
                        <a:rPr lang="es" sz="1000" b="0" i="0" u="none" strike="noStrike" noProof="0">
                          <a:solidFill>
                            <a:srgbClr val="FF0000"/>
                          </a:solidFill>
                          <a:effectLst/>
                        </a:rPr>
                        <a:t>¿Cómo puede ser útil el condicionamiento en un negocio? Específicamente en una cafetería.</a:t>
                      </a:r>
                      <a:r>
                        <a:rPr lang="es-MX" sz="1000" b="0" i="0" u="none" strike="noStrike" noProof="0">
                          <a:solidFill>
                            <a:srgbClr val="FF0000"/>
                          </a:solidFill>
                          <a:effectLst/>
                        </a:rPr>
                        <a:t> </a:t>
                      </a:r>
                      <a:endParaRPr lang="es-MX">
                        <a:solidFill>
                          <a:srgbClr val="FF0000"/>
                        </a:solidFill>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Esquemas </a:t>
                      </a:r>
                    </a:p>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r>
                        <a:rPr lang="es-MX" sz="1000">
                          <a:effectLst/>
                          <a:latin typeface="+mn-lt"/>
                          <a:ea typeface="Calibri" panose="020F0502020204030204" pitchFamily="34" charset="0"/>
                          <a:cs typeface="Times New Roman"/>
                        </a:rPr>
                        <a:t>Papel rotafolio </a:t>
                      </a:r>
                    </a:p>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58099094"/>
                  </a:ext>
                </a:extLst>
              </a:tr>
              <a:tr h="795610">
                <a:tc>
                  <a:txBody>
                    <a:bodyPr/>
                    <a:lstStyle/>
                    <a:p>
                      <a:pPr lvl="0">
                        <a:lnSpc>
                          <a:spcPct val="114999"/>
                        </a:lnSpc>
                        <a:spcAft>
                          <a:spcPts val="0"/>
                        </a:spcAft>
                        <a:buNone/>
                      </a:pPr>
                      <a:r>
                        <a:rPr lang="es-MX" sz="1000" b="1" i="0" u="none" strike="noStrike" noProof="0">
                          <a:effectLst/>
                          <a:latin typeface="Calibri"/>
                        </a:rPr>
                        <a:t>MATERIA 5</a:t>
                      </a:r>
                      <a:endParaRPr lang="en-US" sz="1000" b="0" i="0" u="none" strike="noStrike" noProof="0">
                        <a:effectLst/>
                      </a:endParaRPr>
                    </a:p>
                    <a:p>
                      <a:pPr lvl="0">
                        <a:lnSpc>
                          <a:spcPct val="114999"/>
                        </a:lnSpc>
                        <a:spcAft>
                          <a:spcPts val="0"/>
                        </a:spcAft>
                        <a:buNone/>
                      </a:pPr>
                      <a:r>
                        <a:rPr lang="es-MX" sz="1000" b="1" i="0" u="none" strike="noStrike" noProof="0">
                          <a:effectLst/>
                          <a:latin typeface="Calibri"/>
                        </a:rPr>
                        <a:t>Matemáticas</a:t>
                      </a:r>
                      <a:endParaRPr lang="es-MX"/>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explique con sus propias palabras el concepto de límite de una función y que comprenda los teoremas para el cálculo de límites</a:t>
                      </a:r>
                      <a:endParaRPr lang="es-ES"/>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Se considerarán intervalos para llegar al cálculo final del límite</a:t>
                      </a:r>
                      <a:endParaRPr lang="es-ES"/>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Los alumnos explicarán con sus palabras lo que entienden como limite de  una </a:t>
                      </a:r>
                      <a:r>
                        <a:rPr lang="es-MX" sz="1000" b="0" i="0" u="none" strike="noStrike" noProof="0" err="1">
                          <a:effectLst/>
                          <a:latin typeface="Calibri"/>
                        </a:rPr>
                        <a:t>funció</a:t>
                      </a:r>
                      <a:endParaRPr lang="es-ES" err="1"/>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err="1">
                          <a:solidFill>
                            <a:schemeClr val="tx1"/>
                          </a:solidFill>
                          <a:effectLst/>
                          <a:latin typeface="Calibri"/>
                        </a:rPr>
                        <a:t>Pintarrón</a:t>
                      </a:r>
                      <a:r>
                        <a:rPr lang="es-MX" sz="1000" b="0" i="0" u="none" strike="noStrike" noProof="0">
                          <a:solidFill>
                            <a:schemeClr val="tx1"/>
                          </a:solidFill>
                          <a:effectLst/>
                          <a:latin typeface="Calibri"/>
                        </a:rPr>
                        <a:t>, plumones, cuaderno, cañón</a:t>
                      </a:r>
                      <a:endParaRPr lang="es-ES"/>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a:effectLst/>
                          <a:latin typeface="Calibri"/>
                          <a:ea typeface="Calibri" panose="020F0502020204030204" pitchFamily="34" charset="0"/>
                          <a:cs typeface="Times New Roman"/>
                        </a:rPr>
                        <a:t>Examen parcial</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23828908"/>
                  </a:ext>
                </a:extLst>
              </a:tr>
            </a:tbl>
          </a:graphicData>
        </a:graphic>
      </p:graphicFrame>
      <p:sp>
        <p:nvSpPr>
          <p:cNvPr id="3" name="Rectangle 1"/>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0166541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39404053"/>
              </p:ext>
            </p:extLst>
          </p:nvPr>
        </p:nvGraphicFramePr>
        <p:xfrm>
          <a:off x="838200" y="141790"/>
          <a:ext cx="9658346" cy="5495193"/>
        </p:xfrm>
        <a:graphic>
          <a:graphicData uri="http://schemas.openxmlformats.org/drawingml/2006/table">
            <a:tbl>
              <a:tblPr firstRow="1" firstCol="1" bandRow="1"/>
              <a:tblGrid>
                <a:gridCol w="1581213">
                  <a:extLst>
                    <a:ext uri="{9D8B030D-6E8A-4147-A177-3AD203B41FA5}">
                      <a16:colId xmlns:a16="http://schemas.microsoft.com/office/drawing/2014/main" val="3838856755"/>
                    </a:ext>
                  </a:extLst>
                </a:gridCol>
                <a:gridCol w="1598760">
                  <a:extLst>
                    <a:ext uri="{9D8B030D-6E8A-4147-A177-3AD203B41FA5}">
                      <a16:colId xmlns:a16="http://schemas.microsoft.com/office/drawing/2014/main" val="3638353554"/>
                    </a:ext>
                  </a:extLst>
                </a:gridCol>
                <a:gridCol w="1973704">
                  <a:extLst>
                    <a:ext uri="{9D8B030D-6E8A-4147-A177-3AD203B41FA5}">
                      <a16:colId xmlns:a16="http://schemas.microsoft.com/office/drawing/2014/main" val="2879827438"/>
                    </a:ext>
                  </a:extLst>
                </a:gridCol>
                <a:gridCol w="1507818">
                  <a:extLst>
                    <a:ext uri="{9D8B030D-6E8A-4147-A177-3AD203B41FA5}">
                      <a16:colId xmlns:a16="http://schemas.microsoft.com/office/drawing/2014/main" val="2052742005"/>
                    </a:ext>
                  </a:extLst>
                </a:gridCol>
                <a:gridCol w="1659069">
                  <a:extLst>
                    <a:ext uri="{9D8B030D-6E8A-4147-A177-3AD203B41FA5}">
                      <a16:colId xmlns:a16="http://schemas.microsoft.com/office/drawing/2014/main" val="3616251707"/>
                    </a:ext>
                  </a:extLst>
                </a:gridCol>
                <a:gridCol w="1337782">
                  <a:extLst>
                    <a:ext uri="{9D8B030D-6E8A-4147-A177-3AD203B41FA5}">
                      <a16:colId xmlns:a16="http://schemas.microsoft.com/office/drawing/2014/main" val="4014305081"/>
                    </a:ext>
                  </a:extLst>
                </a:gridCol>
              </a:tblGrid>
              <a:tr h="164878">
                <a:tc gridSpan="6">
                  <a:txBody>
                    <a:bodyPr/>
                    <a:lstStyle/>
                    <a:p>
                      <a:pPr>
                        <a:lnSpc>
                          <a:spcPct val="115000"/>
                        </a:lnSpc>
                        <a:spcAft>
                          <a:spcPts val="0"/>
                        </a:spcAft>
                      </a:pPr>
                      <a:r>
                        <a:rPr lang="es-MX" sz="1000" dirty="0">
                          <a:effectLst/>
                          <a:latin typeface="Calibri"/>
                          <a:ea typeface="Calibri" panose="020F0502020204030204" pitchFamily="34" charset="0"/>
                          <a:cs typeface="Times New Roman"/>
                        </a:rPr>
                        <a:t>Número de sesión: 5</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46248697"/>
                  </a:ext>
                </a:extLst>
              </a:tr>
              <a:tr h="329758">
                <a:tc>
                  <a:txBody>
                    <a:bodyPr/>
                    <a:lstStyle/>
                    <a:p>
                      <a:pPr>
                        <a:lnSpc>
                          <a:spcPct val="115000"/>
                        </a:lnSpc>
                        <a:spcAft>
                          <a:spcPts val="0"/>
                        </a:spcAft>
                      </a:pPr>
                      <a:r>
                        <a:rPr lang="es-MX" sz="1000" dirty="0">
                          <a:effectLst/>
                          <a:latin typeface="Calibri"/>
                          <a:ea typeface="Calibri" panose="020F0502020204030204" pitchFamily="34" charset="0"/>
                          <a:cs typeface="Times New Roman"/>
                        </a:rPr>
                        <a:t>MATERIA</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Objetivos específicos</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Contenidos</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Técnica didáctica</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Material didáctico</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Evaluación</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63849097"/>
                  </a:ext>
                </a:extLst>
              </a:tr>
              <a:tr h="786983">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1</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Contabilidad y Gestión Administrativa </a:t>
                      </a:r>
                      <a:endParaRPr lang="es-MX" sz="1000" dirty="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Conocer el proceso de Planeación, y las herramientas que se emplean en el mismo.</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Unidad 3 Proceso administrativo - Planeación</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Elaboración de los elementos de la planeación: misión, visión, objetivos, políticas, etc.</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Apuntes de clase, Hojas blancas, computadora, programas, internet, bibliografía sugerida.</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RÚBRICA</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54967199"/>
                  </a:ext>
                </a:extLst>
              </a:tr>
              <a:tr h="918575">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3</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Estadística</a:t>
                      </a:r>
                      <a:endParaRPr lang="es-MX" sz="1000" dirty="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Unidad 1. </a:t>
                      </a:r>
                      <a:r>
                        <a:rPr lang="es-MX" sz="1000" b="0" i="0" u="none" strike="noStrike" noProof="0" dirty="0">
                          <a:effectLst/>
                          <a:latin typeface="Calibri"/>
                        </a:rPr>
                        <a:t>Estadística para analizar datos del entorno</a:t>
                      </a:r>
                      <a:endParaRPr lang="es-MX" sz="1000" b="0" i="0" u="none" strike="noStrike" noProof="0" dirty="0">
                        <a:effectLst/>
                      </a:endParaRPr>
                    </a:p>
                    <a:p>
                      <a:pPr>
                        <a:lnSpc>
                          <a:spcPct val="115000"/>
                        </a:lnSpc>
                        <a:spcAft>
                          <a:spcPts val="0"/>
                        </a:spcAft>
                      </a:pPr>
                      <a:r>
                        <a:rPr lang="es-MX" sz="1000" dirty="0">
                          <a:effectLst/>
                          <a:latin typeface="Calibri"/>
                          <a:ea typeface="Calibri" panose="020F0502020204030204" pitchFamily="34" charset="0"/>
                          <a:cs typeface="Times New Roman"/>
                        </a:rPr>
                        <a:t>6.Introducción a la sumatoria</a:t>
                      </a:r>
                    </a:p>
                    <a:p>
                      <a:pPr>
                        <a:lnSpc>
                          <a:spcPct val="115000"/>
                        </a:lnSpc>
                        <a:spcAft>
                          <a:spcPts val="0"/>
                        </a:spcAft>
                      </a:pPr>
                      <a:r>
                        <a:rPr lang="es-MX" sz="1000" dirty="0">
                          <a:effectLst/>
                          <a:latin typeface="Calibri"/>
                          <a:ea typeface="Calibri" panose="020F0502020204030204" pitchFamily="34" charset="0"/>
                          <a:cs typeface="Times New Roman"/>
                        </a:rPr>
                        <a:t>7.Análisis de datos de una variable: medidas de tendencia central y de localización</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Revisión de conceptos y solución de problemas</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Libro digital, presentaciones en Word, </a:t>
                      </a:r>
                      <a:r>
                        <a:rPr lang="es-MX" sz="1000" dirty="0" err="1">
                          <a:effectLst/>
                          <a:latin typeface="Calibri"/>
                          <a:ea typeface="Calibri" panose="020F0502020204030204" pitchFamily="34" charset="0"/>
                          <a:cs typeface="Times New Roman"/>
                        </a:rPr>
                        <a:t>power</a:t>
                      </a:r>
                      <a:r>
                        <a:rPr lang="es-MX" sz="1000" dirty="0">
                          <a:effectLst/>
                          <a:latin typeface="Calibri"/>
                          <a:ea typeface="Calibri" panose="020F0502020204030204" pitchFamily="34" charset="0"/>
                          <a:cs typeface="Times New Roman"/>
                        </a:rPr>
                        <a:t> </a:t>
                      </a:r>
                      <a:r>
                        <a:rPr lang="es-MX" sz="1000" dirty="0" err="1">
                          <a:effectLst/>
                          <a:latin typeface="Calibri"/>
                          <a:ea typeface="Calibri" panose="020F0502020204030204" pitchFamily="34" charset="0"/>
                          <a:cs typeface="Times New Roman"/>
                        </a:rPr>
                        <a:t>point</a:t>
                      </a:r>
                      <a:r>
                        <a:rPr lang="es-MX" sz="1000" dirty="0">
                          <a:effectLst/>
                          <a:latin typeface="Calibri"/>
                          <a:ea typeface="Calibri" panose="020F0502020204030204" pitchFamily="34" charset="0"/>
                          <a:cs typeface="Times New Roman"/>
                        </a:rPr>
                        <a:t> y Excel.</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Trabajo escrito (5a parte) con la información recabada en la sesión 1</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61854085"/>
                  </a:ext>
                </a:extLst>
              </a:tr>
              <a:tr h="795610">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4</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Psicología</a:t>
                      </a:r>
                      <a:endParaRPr lang="es-MX" sz="1000" dirty="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mn-lt"/>
                          <a:ea typeface="Calibri" panose="020F0502020204030204" pitchFamily="34" charset="0"/>
                          <a:cs typeface="Times New Roman"/>
                        </a:rPr>
                        <a:t>Identificar los diferentes tipos de aprendizaje </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0" i="0" u="none" strike="noStrike" noProof="0" dirty="0">
                          <a:effectLst/>
                        </a:rPr>
                        <a:t>Asesoría temas de la semana PIC</a:t>
                      </a:r>
                      <a:r>
                        <a:rPr lang="es-MX" sz="1000" b="0" i="0" u="none" strike="noStrike" noProof="0" dirty="0">
                          <a:effectLst/>
                        </a:rPr>
                        <a:t> </a:t>
                      </a:r>
                      <a:endParaRPr lang="es-MX" dirty="0"/>
                    </a:p>
                    <a:p>
                      <a:pPr lvl="0" algn="l">
                        <a:lnSpc>
                          <a:spcPct val="100000"/>
                        </a:lnSpc>
                        <a:spcBef>
                          <a:spcPts val="0"/>
                        </a:spcBef>
                        <a:spcAft>
                          <a:spcPts val="0"/>
                        </a:spcAft>
                        <a:buNone/>
                      </a:pPr>
                      <a:r>
                        <a:rPr lang="es" sz="1000" b="1" i="0" u="none" strike="noStrike" noProof="0" dirty="0">
                          <a:effectLst/>
                        </a:rPr>
                        <a:t>Actitudinales</a:t>
                      </a:r>
                      <a:r>
                        <a:rPr lang="es-MX" sz="1000" b="0" i="0" u="none" strike="noStrike" noProof="0" dirty="0">
                          <a:effectLst/>
                        </a:rPr>
                        <a:t> </a:t>
                      </a:r>
                      <a:endParaRPr lang="es-MX" dirty="0"/>
                    </a:p>
                    <a:p>
                      <a:pPr lvl="0" algn="l">
                        <a:lnSpc>
                          <a:spcPct val="100000"/>
                        </a:lnSpc>
                        <a:spcBef>
                          <a:spcPts val="0"/>
                        </a:spcBef>
                        <a:spcAft>
                          <a:spcPts val="0"/>
                        </a:spcAft>
                        <a:buNone/>
                      </a:pPr>
                      <a:r>
                        <a:rPr lang="es" sz="1000" b="1" i="0" u="none" strike="noStrike" noProof="0" dirty="0">
                          <a:effectLst/>
                        </a:rPr>
                        <a:t> </a:t>
                      </a:r>
                      <a:r>
                        <a:rPr lang="es-MX" sz="1000" b="0" i="0" u="none" strike="noStrike" noProof="0" dirty="0">
                          <a:effectLst/>
                        </a:rPr>
                        <a:t> </a:t>
                      </a:r>
                      <a:endParaRPr lang="es-MX" dirty="0"/>
                    </a:p>
                    <a:p>
                      <a:pPr lvl="0" algn="l">
                        <a:lnSpc>
                          <a:spcPct val="100000"/>
                        </a:lnSpc>
                        <a:spcBef>
                          <a:spcPts val="0"/>
                        </a:spcBef>
                        <a:spcAft>
                          <a:spcPts val="0"/>
                        </a:spcAft>
                        <a:buNone/>
                      </a:pPr>
                      <a:r>
                        <a:rPr lang="es" sz="1000" b="0" i="0" u="none" strike="noStrike" noProof="0" dirty="0">
                          <a:effectLst/>
                        </a:rPr>
                        <a:t> 3.15 Reflexión sobre sus procesos psicológicos para su fomento en sí mismo.</a:t>
                      </a:r>
                      <a:r>
                        <a:rPr lang="es-MX" sz="1000" b="0" i="0" u="none" strike="noStrike" noProof="0" dirty="0">
                          <a:effectLst/>
                        </a:rPr>
                        <a:t> </a:t>
                      </a:r>
                      <a:endParaRPr lang="es-MX" b="0" i="0" u="none" strike="noStrike" noProof="0" dirty="0"/>
                    </a:p>
                    <a:p>
                      <a:pPr lvl="0">
                        <a:lnSpc>
                          <a:spcPct val="114999"/>
                        </a:lnSpc>
                        <a:spcAft>
                          <a:spcPts val="0"/>
                        </a:spcAft>
                        <a:buNone/>
                      </a:pPr>
                      <a:r>
                        <a:rPr lang="es" sz="1000" b="0" i="0" u="none" strike="noStrike" noProof="0" dirty="0">
                          <a:effectLst/>
                        </a:rPr>
                        <a:t> </a:t>
                      </a:r>
                      <a:r>
                        <a:rPr lang="es-MX" sz="1000" b="0" i="0" u="none" strike="noStrike" noProof="0" dirty="0">
                          <a:effectLst/>
                        </a:rPr>
                        <a:t> </a:t>
                      </a:r>
                      <a:r>
                        <a:rPr lang="es" sz="1000" b="0" i="0" u="none" strike="noStrike" noProof="0" dirty="0">
                          <a:effectLst/>
                        </a:rPr>
                        <a:t>3.16 Propuesta de diversas formas de proceder en diferentes ámbitos con base en la ejecución de sus habilidades y recursos de aprendizaje</a:t>
                      </a:r>
                      <a:r>
                        <a:rPr lang="es-MX" sz="1000" dirty="0">
                          <a:effectLst/>
                          <a:latin typeface="+mn-lt"/>
                          <a:ea typeface="Calibri" panose="020F0502020204030204" pitchFamily="34" charset="0"/>
                          <a:cs typeface="Times New Roman"/>
                        </a:rPr>
                        <a:t> </a:t>
                      </a:r>
                      <a:endParaRPr lang="es-MX" dirty="0"/>
                    </a:p>
                    <a:p>
                      <a:pPr>
                        <a:lnSpc>
                          <a:spcPct val="115000"/>
                        </a:lnSpc>
                        <a:spcAft>
                          <a:spcPts val="0"/>
                        </a:spcAft>
                      </a:pPr>
                      <a:endParaRPr lang="es-MX" sz="1000">
                        <a:effectLst/>
                        <a:latin typeface="+mn-lt"/>
                        <a:ea typeface="Calibri" panose="020F0502020204030204" pitchFamily="34" charset="0"/>
                        <a:cs typeface="Times New Roman"/>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just">
                        <a:lnSpc>
                          <a:spcPct val="100000"/>
                        </a:lnSpc>
                        <a:spcBef>
                          <a:spcPts val="0"/>
                        </a:spcBef>
                        <a:spcAft>
                          <a:spcPts val="0"/>
                        </a:spcAft>
                        <a:buNone/>
                      </a:pPr>
                      <a:r>
                        <a:rPr lang="es" sz="1000" b="1" i="0" u="none" strike="noStrike" noProof="0" dirty="0">
                          <a:effectLst/>
                        </a:rPr>
                        <a:t>Enseñanza</a:t>
                      </a:r>
                      <a:r>
                        <a:rPr lang="es" sz="1000" b="0" i="0" u="none" strike="noStrike" noProof="0" dirty="0">
                          <a:effectLst/>
                        </a:rPr>
                        <a:t>: </a:t>
                      </a:r>
                      <a:endParaRPr lang="es-MX" sz="1000">
                        <a:effectLst/>
                        <a:latin typeface="+mn-lt"/>
                        <a:ea typeface="Calibri" panose="020F0502020204030204" pitchFamily="34" charset="0"/>
                        <a:cs typeface="Times New Roman"/>
                      </a:endParaRPr>
                    </a:p>
                    <a:p>
                      <a:pPr lvl="0" algn="just">
                        <a:lnSpc>
                          <a:spcPct val="100000"/>
                        </a:lnSpc>
                        <a:spcBef>
                          <a:spcPts val="0"/>
                        </a:spcBef>
                        <a:spcAft>
                          <a:spcPts val="0"/>
                        </a:spcAft>
                        <a:buNone/>
                      </a:pPr>
                      <a:r>
                        <a:rPr lang="es" sz="1000" b="0" i="0" u="none" strike="noStrike" noProof="0" dirty="0">
                          <a:effectLst/>
                        </a:rPr>
                        <a:t>El profesor resumirá los temas vistos y resolverá dudas de los temas vistos.</a:t>
                      </a:r>
                      <a:r>
                        <a:rPr lang="es-MX" sz="1000" b="0" i="0" u="none" strike="noStrike" noProof="0" dirty="0">
                          <a:effectLst/>
                        </a:rPr>
                        <a:t> </a:t>
                      </a:r>
                      <a:endParaRPr lang="es-MX" dirty="0"/>
                    </a:p>
                    <a:p>
                      <a:pPr lvl="0" algn="just">
                        <a:lnSpc>
                          <a:spcPct val="100000"/>
                        </a:lnSpc>
                        <a:spcBef>
                          <a:spcPts val="0"/>
                        </a:spcBef>
                        <a:spcAft>
                          <a:spcPts val="0"/>
                        </a:spcAft>
                        <a:buNone/>
                      </a:pPr>
                      <a:r>
                        <a:rPr lang="es" sz="1000" b="1" i="0" u="none" strike="noStrike" noProof="0" dirty="0">
                          <a:effectLst/>
                        </a:rPr>
                        <a:t>Aprendizaje:</a:t>
                      </a:r>
                      <a:r>
                        <a:rPr lang="es-MX" sz="1000" b="0" i="0" u="none" strike="noStrike" noProof="0" dirty="0">
                          <a:effectLst/>
                        </a:rPr>
                        <a:t> </a:t>
                      </a:r>
                      <a:endParaRPr lang="es-MX" dirty="0"/>
                    </a:p>
                    <a:p>
                      <a:pPr lvl="0" algn="just">
                        <a:lnSpc>
                          <a:spcPct val="100000"/>
                        </a:lnSpc>
                        <a:spcBef>
                          <a:spcPts val="0"/>
                        </a:spcBef>
                        <a:spcAft>
                          <a:spcPts val="0"/>
                        </a:spcAft>
                        <a:buNone/>
                      </a:pPr>
                      <a:r>
                        <a:rPr lang="es" sz="1000" b="0" i="0" u="none" strike="noStrike" noProof="0" dirty="0">
                          <a:effectLst/>
                        </a:rPr>
                        <a:t>Los alumnos reforzaran los conocimientos adquiridos. Trabajo en clase.</a:t>
                      </a:r>
                      <a:r>
                        <a:rPr lang="es-MX" sz="1000" b="0" i="0" u="none" strike="noStrike" noProof="0" dirty="0">
                          <a:effectLst/>
                        </a:rPr>
                        <a:t> </a:t>
                      </a:r>
                      <a:endParaRPr lang="es-MX" dirty="0"/>
                    </a:p>
                    <a:p>
                      <a:pPr lvl="0">
                        <a:lnSpc>
                          <a:spcPct val="114999"/>
                        </a:lnSpc>
                        <a:spcAft>
                          <a:spcPts val="0"/>
                        </a:spcAft>
                        <a:buNone/>
                      </a:pPr>
                      <a:r>
                        <a:rPr lang="es" sz="1000" b="0" i="0" u="none" strike="noStrike" noProof="0" dirty="0">
                          <a:effectLst/>
                        </a:rPr>
                        <a:t> </a:t>
                      </a:r>
                      <a:r>
                        <a:rPr lang="es-MX" sz="1000" b="0" i="0" u="none" strike="noStrike" noProof="0" dirty="0">
                          <a:solidFill>
                            <a:srgbClr val="FF0000"/>
                          </a:solidFill>
                          <a:effectLst/>
                        </a:rPr>
                        <a:t> </a:t>
                      </a:r>
                      <a:r>
                        <a:rPr lang="es" sz="1000" b="0" i="0" u="none" strike="noStrike" noProof="0" dirty="0">
                          <a:solidFill>
                            <a:srgbClr val="FF0000"/>
                          </a:solidFill>
                          <a:effectLst/>
                        </a:rPr>
                        <a:t>¿Qué estrategias basadas en el condicionamiento operante puedo desarrollar en la creación de mi negocio?</a:t>
                      </a:r>
                      <a:r>
                        <a:rPr lang="es-MX" sz="1000" dirty="0">
                          <a:solidFill>
                            <a:srgbClr val="FF0000"/>
                          </a:solidFill>
                          <a:effectLst/>
                          <a:latin typeface="+mn-lt"/>
                          <a:ea typeface="Calibri" panose="020F0502020204030204" pitchFamily="34" charset="0"/>
                          <a:cs typeface="Times New Roman"/>
                        </a:rPr>
                        <a:t> </a:t>
                      </a:r>
                      <a:endParaRPr lang="es-MX" dirty="0">
                        <a:solidFill>
                          <a:srgbClr val="FF0000"/>
                        </a:solidFill>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mn-lt"/>
                          <a:ea typeface="Calibri" panose="020F0502020204030204" pitchFamily="34" charset="0"/>
                          <a:cs typeface="Times New Roman"/>
                        </a:rPr>
                        <a:t>Libro de texto </a:t>
                      </a:r>
                    </a:p>
                    <a:p>
                      <a:pPr>
                        <a:lnSpc>
                          <a:spcPct val="115000"/>
                        </a:lnSpc>
                        <a:spcAft>
                          <a:spcPts val="0"/>
                        </a:spcAft>
                      </a:pPr>
                      <a:r>
                        <a:rPr lang="es-MX" sz="1000" dirty="0">
                          <a:effectLst/>
                          <a:latin typeface="+mn-lt"/>
                          <a:ea typeface="Calibri" panose="020F0502020204030204" pitchFamily="34" charset="0"/>
                          <a:cs typeface="Times New Roman"/>
                        </a:rPr>
                        <a:t>Hojas blancas </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mn-lt"/>
                          <a:ea typeface="Calibri" panose="020F0502020204030204" pitchFamily="34" charset="0"/>
                          <a:cs typeface="Times New Roman"/>
                        </a:rPr>
                        <a:t>Rúbrica </a:t>
                      </a:r>
                    </a:p>
                    <a:p>
                      <a:pPr>
                        <a:lnSpc>
                          <a:spcPct val="115000"/>
                        </a:lnSpc>
                        <a:spcAft>
                          <a:spcPts val="0"/>
                        </a:spcAft>
                      </a:pPr>
                      <a:endParaRPr lang="es-MX" sz="1000">
                        <a:effectLst/>
                        <a:latin typeface="Calibri"/>
                        <a:ea typeface="Calibri" panose="020F0502020204030204" pitchFamily="34" charset="0"/>
                        <a:cs typeface="Times New Roman"/>
                      </a:endParaRP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7725117"/>
                  </a:ext>
                </a:extLst>
              </a:tr>
              <a:tr h="795610">
                <a:tc>
                  <a:txBody>
                    <a:bodyPr/>
                    <a:lstStyle/>
                    <a:p>
                      <a:pPr lvl="0">
                        <a:lnSpc>
                          <a:spcPct val="114999"/>
                        </a:lnSpc>
                        <a:spcAft>
                          <a:spcPts val="0"/>
                        </a:spcAft>
                        <a:buNone/>
                      </a:pPr>
                      <a:r>
                        <a:rPr lang="es-MX" sz="1000" b="1" i="0" u="none" strike="noStrike" noProof="0" dirty="0">
                          <a:effectLst/>
                          <a:latin typeface="Calibri"/>
                        </a:rPr>
                        <a:t>MATERIA 5</a:t>
                      </a:r>
                      <a:endParaRPr lang="en-US" sz="1000" b="0" i="0" u="none" strike="noStrike" noProof="0" dirty="0">
                        <a:effectLst/>
                      </a:endParaRPr>
                    </a:p>
                    <a:p>
                      <a:pPr lvl="0">
                        <a:lnSpc>
                          <a:spcPct val="114999"/>
                        </a:lnSpc>
                        <a:spcAft>
                          <a:spcPts val="0"/>
                        </a:spcAft>
                        <a:buNone/>
                      </a:pPr>
                      <a:r>
                        <a:rPr lang="es-MX" sz="1000" b="1" i="0" u="none" strike="noStrike" noProof="0" dirty="0">
                          <a:effectLst/>
                          <a:latin typeface="Calibri"/>
                        </a:rPr>
                        <a:t>Matemáticas</a:t>
                      </a:r>
                      <a:endParaRPr lang="es-MX" dirty="0"/>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ea typeface="Calibri" panose="020F0502020204030204" pitchFamily="34" charset="0"/>
                          <a:cs typeface="Times New Roman"/>
                        </a:rPr>
                        <a:t>Que el alumno sea capaz de calcular el límite de cualquier función, aplicando los teoremas y evitando formas indeterminadas</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ea typeface="Calibri" panose="020F0502020204030204" pitchFamily="34" charset="0"/>
                          <a:cs typeface="Times New Roman"/>
                        </a:rPr>
                        <a:t>Aplicando los teoremas se obtendrán limites de diferentes funciones considerando: la variable independiente, tiende a una constante, cero, a mas infinito y a menos infinito</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ea typeface="Calibri" panose="020F0502020204030204" pitchFamily="34" charset="0"/>
                          <a:cs typeface="Times New Roman"/>
                        </a:rPr>
                        <a:t>El alumno resolverá problemas planteados como limites</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dirty="0" err="1">
                          <a:solidFill>
                            <a:schemeClr val="tx1"/>
                          </a:solidFill>
                          <a:effectLst/>
                          <a:latin typeface="Calibri"/>
                        </a:rPr>
                        <a:t>Pintarrón</a:t>
                      </a:r>
                      <a:r>
                        <a:rPr lang="es-MX" sz="1000" b="0" i="0" u="none" strike="noStrike" noProof="0" dirty="0">
                          <a:solidFill>
                            <a:schemeClr val="tx1"/>
                          </a:solidFill>
                          <a:effectLst/>
                          <a:latin typeface="Calibri"/>
                        </a:rPr>
                        <a:t>, plumones, cuaderno, cañón</a:t>
                      </a:r>
                      <a:endParaRPr lang="es-ES" dirty="0"/>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ea typeface="Calibri" panose="020F0502020204030204" pitchFamily="34" charset="0"/>
                          <a:cs typeface="Times New Roman"/>
                        </a:rPr>
                        <a:t>Examen parcial</a:t>
                      </a:r>
                    </a:p>
                  </a:txBody>
                  <a:tcPr marL="45999" marR="4599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21409065"/>
                  </a:ext>
                </a:extLst>
              </a:tr>
            </a:tbl>
          </a:graphicData>
        </a:graphic>
      </p:graphicFrame>
    </p:spTree>
    <p:extLst>
      <p:ext uri="{BB962C8B-B14F-4D97-AF65-F5344CB8AC3E}">
        <p14:creationId xmlns:p14="http://schemas.microsoft.com/office/powerpoint/2010/main" val="33366693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01003333"/>
              </p:ext>
            </p:extLst>
          </p:nvPr>
        </p:nvGraphicFramePr>
        <p:xfrm>
          <a:off x="771292" y="822014"/>
          <a:ext cx="10214513" cy="5549108"/>
        </p:xfrm>
        <a:graphic>
          <a:graphicData uri="http://schemas.openxmlformats.org/drawingml/2006/table">
            <a:tbl>
              <a:tblPr firstRow="1" firstCol="1" bandRow="1"/>
              <a:tblGrid>
                <a:gridCol w="1971247">
                  <a:extLst>
                    <a:ext uri="{9D8B030D-6E8A-4147-A177-3AD203B41FA5}">
                      <a16:colId xmlns:a16="http://schemas.microsoft.com/office/drawing/2014/main" val="2967529892"/>
                    </a:ext>
                  </a:extLst>
                </a:gridCol>
                <a:gridCol w="1993116">
                  <a:extLst>
                    <a:ext uri="{9D8B030D-6E8A-4147-A177-3AD203B41FA5}">
                      <a16:colId xmlns:a16="http://schemas.microsoft.com/office/drawing/2014/main" val="2615324913"/>
                    </a:ext>
                  </a:extLst>
                </a:gridCol>
                <a:gridCol w="2310983">
                  <a:extLst>
                    <a:ext uri="{9D8B030D-6E8A-4147-A177-3AD203B41FA5}">
                      <a16:colId xmlns:a16="http://schemas.microsoft.com/office/drawing/2014/main" val="1347409688"/>
                    </a:ext>
                  </a:extLst>
                </a:gridCol>
                <a:gridCol w="1199603">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0">
                  <a:extLst>
                    <a:ext uri="{9D8B030D-6E8A-4147-A177-3AD203B41FA5}">
                      <a16:colId xmlns:a16="http://schemas.microsoft.com/office/drawing/2014/main" val="1805464475"/>
                    </a:ext>
                  </a:extLst>
                </a:gridCol>
              </a:tblGrid>
              <a:tr h="236223">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6</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328683">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575776">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Unidad 3 Proceso administrativo – Organización</a:t>
                      </a:r>
                      <a:r>
                        <a:rPr lang="es-MX" sz="1000" baseline="0">
                          <a:effectLst/>
                          <a:latin typeface="Calibri"/>
                          <a:ea typeface="Calibri" panose="020F0502020204030204" pitchFamily="34" charset="0"/>
                          <a:cs typeface="Times New Roman"/>
                        </a:rPr>
                        <a:t> </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Elaboración de los elementos de la organización: organigramas, diagramas</a:t>
                      </a:r>
                      <a:r>
                        <a:rPr lang="es-MX" sz="1000" baseline="0">
                          <a:effectLst/>
                          <a:latin typeface="Calibri"/>
                          <a:ea typeface="Calibri" panose="020F0502020204030204" pitchFamily="34" charset="0"/>
                          <a:cs typeface="Times New Roman"/>
                        </a:rPr>
                        <a:t> de flujo, manuales, descripción de puestos perfil de puestos, etc.</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1127816">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Elaboración de reportes de prácticas sobre aprendizaje, tipos de aprendizaje.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Temas vistos en las sesiones 1 a 5 de conexiones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pPr>
                      <a:r>
                        <a:rPr lang="es" sz="1000" b="1" i="0" u="none" strike="noStrike" noProof="0">
                          <a:effectLst/>
                        </a:rPr>
                        <a:t>P.5.</a:t>
                      </a:r>
                      <a:r>
                        <a:rPr lang="es-MX" sz="1000" b="0" i="0" u="none" strike="noStrike" noProof="0">
                          <a:effectLst/>
                        </a:rPr>
                        <a:t> </a:t>
                      </a:r>
                      <a:endParaRPr lang="es-MX" b="0" i="0" u="none" strike="noStrike" noProof="0"/>
                    </a:p>
                    <a:p>
                      <a:pPr lvl="0" algn="l">
                        <a:lnSpc>
                          <a:spcPct val="100000"/>
                        </a:lnSpc>
                        <a:spcBef>
                          <a:spcPts val="0"/>
                        </a:spcBef>
                        <a:spcAft>
                          <a:spcPts val="0"/>
                        </a:spcAft>
                        <a:buNone/>
                      </a:pPr>
                      <a:r>
                        <a:rPr lang="es" sz="1000" b="1" i="0" u="none" strike="noStrike" noProof="0">
                          <a:effectLst/>
                        </a:rPr>
                        <a:t>Sesión  1</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Trabajo con el protocolo de prácticas e informe.</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Marco teórico</a:t>
                      </a:r>
                      <a:r>
                        <a:rPr lang="es-MX" sz="1000" b="0" i="0" u="none" strike="noStrike" noProof="0">
                          <a:effectLst/>
                        </a:rPr>
                        <a:t> </a:t>
                      </a:r>
                      <a:endParaRPr lang="es-MX" sz="1000">
                        <a:effectLst/>
                        <a:latin typeface="+mn-lt"/>
                        <a:ea typeface="Calibri" panose="020F0502020204030204" pitchFamily="34" charset="0"/>
                        <a:cs typeface="Times New Roman"/>
                      </a:endParaRPr>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U.3 Los procesos psicológicos su operación y su función</a:t>
                      </a:r>
                      <a:r>
                        <a:rPr lang="es-MX" sz="1000" b="0" i="0" u="none" strike="noStrike" noProof="0">
                          <a:effectLst/>
                        </a:rPr>
                        <a:t> </a:t>
                      </a:r>
                      <a:endParaRPr lang="es-MX"/>
                    </a:p>
                    <a:p>
                      <a:pPr lvl="0">
                        <a:lnSpc>
                          <a:spcPct val="114999"/>
                        </a:lnSpc>
                        <a:spcAft>
                          <a:spcPts val="0"/>
                        </a:spcAft>
                        <a:buNone/>
                      </a:pPr>
                      <a:r>
                        <a:rPr lang="es" sz="1000" b="1" i="0" u="none" strike="noStrike" noProof="0">
                          <a:effectLst/>
                        </a:rPr>
                        <a:t> Percepción aprendizaje, </a:t>
                      </a:r>
                      <a:r>
                        <a:rPr lang="es" sz="1000" b="0" i="0" u="none" strike="noStrike" noProof="0">
                          <a:effectLst/>
                        </a:rPr>
                        <a:t>Motivación y café</a:t>
                      </a:r>
                      <a:r>
                        <a:rPr lang="es-MX" sz="1000">
                          <a:effectLst/>
                          <a:latin typeface="+mn-lt"/>
                          <a:ea typeface="Calibri" panose="020F0502020204030204" pitchFamily="34" charset="0"/>
                          <a:cs typeface="Times New Roman"/>
                        </a:rPr>
                        <a:t> </a:t>
                      </a:r>
                      <a:endParaRPr lang="es-MX"/>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r>
                        <a:rPr lang="es-MX" sz="1000">
                          <a:effectLst/>
                          <a:latin typeface="+mn-lt"/>
                          <a:ea typeface="Calibri" panose="020F0502020204030204" pitchFamily="34" charset="0"/>
                          <a:cs typeface="Times New Roman"/>
                        </a:rPr>
                        <a:t>Protocolo de prácticas </a:t>
                      </a:r>
                    </a:p>
                    <a:p>
                      <a:pPr>
                        <a:lnSpc>
                          <a:spcPct val="115000"/>
                        </a:lnSpc>
                        <a:spcAft>
                          <a:spcPts val="0"/>
                        </a:spcAft>
                      </a:pPr>
                      <a:r>
                        <a:rPr lang="es-MX" sz="1000">
                          <a:effectLst/>
                          <a:latin typeface="+mn-lt"/>
                          <a:ea typeface="Calibri" panose="020F0502020204030204" pitchFamily="34" charset="0"/>
                          <a:cs typeface="Times New Roman"/>
                        </a:rPr>
                        <a:t>Informe de prácticas </a:t>
                      </a:r>
                    </a:p>
                    <a:p>
                      <a:pPr>
                        <a:lnSpc>
                          <a:spcPct val="115000"/>
                        </a:lnSpc>
                        <a:spcAft>
                          <a:spcPts val="0"/>
                        </a:spcAft>
                      </a:pPr>
                      <a:r>
                        <a:rPr lang="es-MX" sz="1000">
                          <a:effectLst/>
                          <a:latin typeface="+mn-lt"/>
                          <a:ea typeface="Calibri" panose="020F0502020204030204" pitchFamily="34" charset="0"/>
                          <a:cs typeface="Times New Roman"/>
                        </a:rPr>
                        <a:t>Libros de texto </a:t>
                      </a:r>
                    </a:p>
                    <a:p>
                      <a:pPr>
                        <a:lnSpc>
                          <a:spcPct val="115000"/>
                        </a:lnSpc>
                        <a:spcAft>
                          <a:spcPts val="0"/>
                        </a:spcAft>
                      </a:pPr>
                      <a:r>
                        <a:rPr lang="es-MX" sz="1000">
                          <a:effectLst/>
                          <a:latin typeface="+mn-lt"/>
                          <a:ea typeface="Calibri" panose="020F0502020204030204" pitchFamily="34" charset="0"/>
                          <a:cs typeface="Times New Roman"/>
                        </a:rPr>
                        <a:t>Internet</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de laboratorio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83832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sea capaz de calcular el límite de cualquier función, aplicando los teoremas y evitando formas indeterminadas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Aplicando los teoremas se obtendrán limites de diferentes funciones considerando: la variable independiente, tiende a una constante, cero, a mas infinito y a menos infinito</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El alumno resolverá problemas planteados como limites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err="1">
                          <a:solidFill>
                            <a:schemeClr val="tx1"/>
                          </a:solidFill>
                          <a:effectLst/>
                          <a:latin typeface="Calibri"/>
                        </a:rPr>
                        <a:t>Pintarrón</a:t>
                      </a:r>
                      <a:r>
                        <a:rPr lang="es-MX" sz="1000" b="0" i="0" u="none" strike="noStrike" noProof="0">
                          <a:solidFill>
                            <a:schemeClr val="tx1"/>
                          </a:solidFill>
                          <a:effectLst/>
                          <a:latin typeface="Calibri"/>
                        </a:rPr>
                        <a:t>, plumones, cuaderno, cañón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a:effectLst/>
                          <a:latin typeface="Calibri"/>
                          <a:cs typeface="Times New Roman"/>
                        </a:rPr>
                        <a:t>Examen parcial</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29253616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61749095"/>
              </p:ext>
            </p:extLst>
          </p:nvPr>
        </p:nvGraphicFramePr>
        <p:xfrm>
          <a:off x="771292" y="253302"/>
          <a:ext cx="10214499" cy="5548653"/>
        </p:xfrm>
        <a:graphic>
          <a:graphicData uri="http://schemas.openxmlformats.org/drawingml/2006/table">
            <a:tbl>
              <a:tblPr firstRow="1" firstCol="1" bandRow="1"/>
              <a:tblGrid>
                <a:gridCol w="1537604">
                  <a:extLst>
                    <a:ext uri="{9D8B030D-6E8A-4147-A177-3AD203B41FA5}">
                      <a16:colId xmlns:a16="http://schemas.microsoft.com/office/drawing/2014/main" val="2967529892"/>
                    </a:ext>
                  </a:extLst>
                </a:gridCol>
                <a:gridCol w="2120923">
                  <a:extLst>
                    <a:ext uri="{9D8B030D-6E8A-4147-A177-3AD203B41FA5}">
                      <a16:colId xmlns:a16="http://schemas.microsoft.com/office/drawing/2014/main" val="2615324913"/>
                    </a:ext>
                  </a:extLst>
                </a:gridCol>
                <a:gridCol w="1605640">
                  <a:extLst>
                    <a:ext uri="{9D8B030D-6E8A-4147-A177-3AD203B41FA5}">
                      <a16:colId xmlns:a16="http://schemas.microsoft.com/office/drawing/2014/main" val="1347409688"/>
                    </a:ext>
                  </a:extLst>
                </a:gridCol>
                <a:gridCol w="2013857">
                  <a:extLst>
                    <a:ext uri="{9D8B030D-6E8A-4147-A177-3AD203B41FA5}">
                      <a16:colId xmlns:a16="http://schemas.microsoft.com/office/drawing/2014/main" val="1523678954"/>
                    </a:ext>
                  </a:extLst>
                </a:gridCol>
                <a:gridCol w="1268705">
                  <a:extLst>
                    <a:ext uri="{9D8B030D-6E8A-4147-A177-3AD203B41FA5}">
                      <a16:colId xmlns:a16="http://schemas.microsoft.com/office/drawing/2014/main" val="922862871"/>
                    </a:ext>
                  </a:extLst>
                </a:gridCol>
                <a:gridCol w="1667770">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7</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Organización</a:t>
                      </a:r>
                      <a:r>
                        <a:rPr lang="es-MX" sz="1000" baseline="0">
                          <a:effectLst/>
                          <a:latin typeface="+mn-lt"/>
                          <a:ea typeface="Calibri" panose="020F0502020204030204" pitchFamily="34" charset="0"/>
                          <a:cs typeface="Times New Roman"/>
                        </a:rPr>
                        <a:t> </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Elaboración de los elementos de la organización: organigramas, diagramas</a:t>
                      </a:r>
                      <a:r>
                        <a:rPr lang="es-MX" sz="1000" baseline="0">
                          <a:effectLst/>
                          <a:latin typeface="+mn-lt"/>
                          <a:ea typeface="Calibri" panose="020F0502020204030204" pitchFamily="34" charset="0"/>
                          <a:cs typeface="Times New Roman"/>
                        </a:rPr>
                        <a:t> de flujo, manuales, descripción de puestos perfil de puestos, etc.</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COmprender el sistema de memoria a partir del modelo multialmacén.</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pPr>
                      <a:r>
                        <a:rPr lang="es" sz="1000" b="0" i="0" u="none" strike="noStrike" noProof="0">
                          <a:effectLst/>
                        </a:rPr>
                        <a:t>d. Memoria</a:t>
                      </a:r>
                      <a:r>
                        <a:rPr lang="es-MX" sz="1000" b="0" i="0" u="none" strike="noStrike" noProof="0">
                          <a:effectLst/>
                        </a:rPr>
                        <a:t> </a:t>
                      </a:r>
                      <a:endParaRPr lang="es-MX" sz="1000">
                        <a:effectLst/>
                        <a:latin typeface="Calibri"/>
                        <a:cs typeface="Times New Roman"/>
                      </a:endParaRPr>
                    </a:p>
                    <a:p>
                      <a:pPr lvl="0" algn="l">
                        <a:lnSpc>
                          <a:spcPct val="100000"/>
                        </a:lnSpc>
                        <a:spcBef>
                          <a:spcPts val="0"/>
                        </a:spcBef>
                        <a:spcAft>
                          <a:spcPts val="0"/>
                        </a:spcAft>
                        <a:buNone/>
                      </a:pPr>
                      <a:r>
                        <a:rPr lang="es" sz="1000" b="0" i="0" u="none" strike="noStrike" noProof="0">
                          <a:effectLst/>
                        </a:rPr>
                        <a:t>Modelo multi almacén</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Modelo ejecutivo</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Procedimentales</a:t>
                      </a:r>
                      <a:r>
                        <a:rPr lang="es-MX" sz="1000" b="0" i="0" u="none" strike="noStrike" noProof="0">
                          <a:effectLst/>
                        </a:rPr>
                        <a:t> </a:t>
                      </a:r>
                      <a:endParaRPr lang="es-MX"/>
                    </a:p>
                    <a:p>
                      <a:pPr lvl="0">
                        <a:lnSpc>
                          <a:spcPct val="114999"/>
                        </a:lnSpc>
                        <a:spcAft>
                          <a:spcPts val="0"/>
                        </a:spcAft>
                        <a:buNone/>
                      </a:pPr>
                      <a:r>
                        <a:rPr lang="es" sz="1000" b="0" i="0" u="none" strike="noStrike" noProof="0">
                          <a:effectLst/>
                        </a:rPr>
                        <a:t>3.6. Organización de datos en curvas de memoria y elaboración de explicaciones a partir de los efectos de primacía y recencia</a:t>
                      </a:r>
                      <a:r>
                        <a:rPr lang="es-MX" sz="1000" b="0" i="0" u="none" strike="noStrike" noProof="0">
                          <a:effectLst/>
                        </a:rPr>
                        <a:t> </a:t>
                      </a:r>
                      <a:r>
                        <a:rPr lang="es" sz="1000" b="0" i="0" u="none" strike="noStrike" noProof="0">
                          <a:effectLst/>
                        </a:rPr>
                        <a:t>PIC</a:t>
                      </a:r>
                      <a:endParaRPr lang="es-MX"/>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pPr>
                      <a:r>
                        <a:rPr lang="es" sz="1000" b="1" i="0" u="none" strike="noStrike" noProof="0">
                          <a:effectLst/>
                        </a:rPr>
                        <a:t>Enseñanza</a:t>
                      </a:r>
                      <a:r>
                        <a:rPr lang="es" sz="1000" b="0" i="0" u="none" strike="noStrike" noProof="0">
                          <a:effectLst/>
                        </a:rPr>
                        <a:t>: </a:t>
                      </a:r>
                      <a:endParaRPr lang="es-MX" sz="1000">
                        <a:effectLst/>
                        <a:latin typeface="+mn-lt"/>
                        <a:ea typeface="Calibri" panose="020F0502020204030204" pitchFamily="34" charset="0"/>
                        <a:cs typeface="Times New Roman"/>
                      </a:endParaRPr>
                    </a:p>
                    <a:p>
                      <a:pPr lvl="0" algn="l">
                        <a:lnSpc>
                          <a:spcPct val="100000"/>
                        </a:lnSpc>
                        <a:spcBef>
                          <a:spcPts val="0"/>
                        </a:spcBef>
                        <a:spcAft>
                          <a:spcPts val="0"/>
                        </a:spcAft>
                        <a:buNone/>
                      </a:pPr>
                      <a:r>
                        <a:rPr lang="es" sz="1000" b="0" i="0" u="none" strike="noStrike" noProof="0">
                          <a:effectLst/>
                        </a:rPr>
                        <a:t>Explicación por parte del profesor del proceso de la memoria con ayuda de ejercicios de memoria.</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Aprendizaje</a:t>
                      </a:r>
                      <a:r>
                        <a:rPr lang="es"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Elaborar un cuadro sinóptico sobre los tipos de memoria junto con un ejemplo.</a:t>
                      </a:r>
                      <a:r>
                        <a:rPr lang="es-MX" sz="1000" b="0" i="0" u="none" strike="noStrike" noProof="0">
                          <a:effectLst/>
                        </a:rPr>
                        <a:t> </a:t>
                      </a:r>
                      <a:endParaRPr lang="es-MX"/>
                    </a:p>
                    <a:p>
                      <a:pPr lvl="0">
                        <a:lnSpc>
                          <a:spcPct val="114999"/>
                        </a:lnSpc>
                        <a:spcAft>
                          <a:spcPts val="0"/>
                        </a:spcAft>
                        <a:buNone/>
                      </a:pPr>
                      <a:r>
                        <a:rPr lang="es" sz="1000" b="0" i="0" u="none" strike="noStrike" noProof="0">
                          <a:effectLst/>
                        </a:rPr>
                        <a:t> </a:t>
                      </a:r>
                      <a:r>
                        <a:rPr lang="es-MX" sz="1000" b="0" i="0" u="none" strike="noStrike" noProof="0">
                          <a:effectLst/>
                        </a:rPr>
                        <a:t> </a:t>
                      </a:r>
                      <a:r>
                        <a:rPr lang="es" sz="1000" b="0" i="0" u="none" strike="noStrike" noProof="0">
                          <a:solidFill>
                            <a:srgbClr val="FF0000"/>
                          </a:solidFill>
                          <a:effectLst/>
                        </a:rPr>
                        <a:t>¿Cómo pueden interferir nuestros recuerdos y nuestra memoria para la creación de mi empresa?</a:t>
                      </a:r>
                      <a:r>
                        <a:rPr lang="es-MX" sz="1000">
                          <a:solidFill>
                            <a:srgbClr val="FF0000"/>
                          </a:solidFill>
                          <a:effectLst/>
                          <a:latin typeface="+mn-lt"/>
                          <a:ea typeface="Calibri" panose="020F0502020204030204" pitchFamily="34" charset="0"/>
                          <a:cs typeface="Times New Roman"/>
                        </a:rPr>
                        <a:t> </a:t>
                      </a:r>
                      <a:endParaRPr lang="es-MX">
                        <a:solidFill>
                          <a:srgbClr val="FF0000"/>
                        </a:solidFill>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Que el alumno comprenda el concepto de incremento y cómo aplicarlo para la obtención de la derivada de una función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B)Definición de derivada, formulas de derivación y obtención de derivadas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El profesor considerará para una función continua y derivable un valor inicial para la variable y calculará el valor inicial de la función al considerar incrementos cada vez más pequeño para una variable independiente, en seguida considerará la razón de incrementos y finalmente tomará el límite de esta razón haciendo tender a cero el incremento de la variable independiente.</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Pizarrón blanco, plumones, laptop, cañón, cuaderno y apuntes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373948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13268178"/>
              </p:ext>
            </p:extLst>
          </p:nvPr>
        </p:nvGraphicFramePr>
        <p:xfrm>
          <a:off x="905106" y="119488"/>
          <a:ext cx="10214516" cy="5563998"/>
        </p:xfrm>
        <a:graphic>
          <a:graphicData uri="http://schemas.openxmlformats.org/drawingml/2006/table">
            <a:tbl>
              <a:tblPr firstRow="1" firstCol="1" bandRow="1"/>
              <a:tblGrid>
                <a:gridCol w="1247079">
                  <a:extLst>
                    <a:ext uri="{9D8B030D-6E8A-4147-A177-3AD203B41FA5}">
                      <a16:colId xmlns:a16="http://schemas.microsoft.com/office/drawing/2014/main" val="2967529892"/>
                    </a:ext>
                  </a:extLst>
                </a:gridCol>
                <a:gridCol w="1683835">
                  <a:extLst>
                    <a:ext uri="{9D8B030D-6E8A-4147-A177-3AD203B41FA5}">
                      <a16:colId xmlns:a16="http://schemas.microsoft.com/office/drawing/2014/main" val="2615324913"/>
                    </a:ext>
                  </a:extLst>
                </a:gridCol>
                <a:gridCol w="1728439">
                  <a:extLst>
                    <a:ext uri="{9D8B030D-6E8A-4147-A177-3AD203B41FA5}">
                      <a16:colId xmlns:a16="http://schemas.microsoft.com/office/drawing/2014/main" val="1347409688"/>
                    </a:ext>
                  </a:extLst>
                </a:gridCol>
                <a:gridCol w="2815598">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8</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Organización</a:t>
                      </a:r>
                      <a:r>
                        <a:rPr lang="es-MX" sz="1000" baseline="0">
                          <a:effectLst/>
                          <a:latin typeface="+mn-lt"/>
                          <a:ea typeface="Calibri" panose="020F0502020204030204" pitchFamily="34" charset="0"/>
                          <a:cs typeface="Times New Roman"/>
                        </a:rPr>
                        <a:t> </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Elaboración de los elementos de la organización: organigramas, diagramas</a:t>
                      </a:r>
                      <a:r>
                        <a:rPr lang="es-MX" sz="1000" baseline="0">
                          <a:effectLst/>
                          <a:latin typeface="+mn-lt"/>
                          <a:ea typeface="Calibri" panose="020F0502020204030204" pitchFamily="34" charset="0"/>
                          <a:cs typeface="Times New Roman"/>
                        </a:rPr>
                        <a:t> de flujo, manuales, descripción de puestos perfil de puestos, etc.</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a:effectLst/>
                          <a:latin typeface="+mn-lt"/>
                          <a:cs typeface="Times New Roman"/>
                        </a:rPr>
                        <a:t>Identificar algunas alteraciones de la memoria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0" i="0" u="none" strike="noStrike" noProof="0">
                          <a:effectLst/>
                        </a:rPr>
                        <a:t>d. Memoria</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Recuerdo y olvido</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Alteraciones</a:t>
                      </a:r>
                      <a:r>
                        <a:rPr lang="es-MX" sz="1000" b="0" i="0" u="none" strike="noStrike" noProof="0">
                          <a:effectLst/>
                        </a:rPr>
                        <a:t> </a:t>
                      </a:r>
                      <a:endParaRPr lang="es-MX"/>
                    </a:p>
                    <a:p>
                      <a:pPr lvl="0">
                        <a:lnSpc>
                          <a:spcPct val="114999"/>
                        </a:lnSpc>
                        <a:spcAft>
                          <a:spcPts val="0"/>
                        </a:spcAft>
                        <a:buNone/>
                      </a:pPr>
                      <a:r>
                        <a:rPr lang="es" sz="1000" b="0" i="0" u="none" strike="noStrike" noProof="0">
                          <a:effectLst/>
                        </a:rPr>
                        <a:t> </a:t>
                      </a:r>
                      <a:r>
                        <a:rPr lang="es-MX" sz="1000" b="0" i="0" u="none" strike="noStrike" noProof="0">
                          <a:effectLst/>
                        </a:rPr>
                        <a:t> </a:t>
                      </a:r>
                      <a:r>
                        <a:rPr lang="es" sz="1000" b="0" i="0" u="none" strike="noStrike" noProof="0">
                          <a:effectLst/>
                        </a:rPr>
                        <a:t>PIC</a:t>
                      </a:r>
                      <a:endParaRPr lang="es-MX"/>
                    </a:p>
                    <a:p>
                      <a:pPr lvl="0">
                        <a:lnSpc>
                          <a:spcPct val="114999"/>
                        </a:lnSpc>
                        <a:spcAft>
                          <a:spcPts val="0"/>
                        </a:spcAft>
                        <a:buNone/>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1" i="0" u="none" strike="noStrike" noProof="0">
                          <a:effectLst/>
                        </a:rPr>
                        <a:t>Enseñanza</a:t>
                      </a:r>
                      <a:r>
                        <a:rPr lang="es" sz="1000" b="0" i="0" u="none" strike="noStrike" noProof="0">
                          <a:effectLst/>
                        </a:rPr>
                        <a:t>: </a:t>
                      </a:r>
                      <a:endParaRPr lang="es-MX" sz="1000">
                        <a:effectLst/>
                        <a:latin typeface="+mn-lt"/>
                        <a:ea typeface="Calibri" panose="020F0502020204030204" pitchFamily="34" charset="0"/>
                        <a:cs typeface="Times New Roman"/>
                      </a:endParaRPr>
                    </a:p>
                    <a:p>
                      <a:pPr lvl="0" algn="l">
                        <a:lnSpc>
                          <a:spcPct val="100000"/>
                        </a:lnSpc>
                        <a:spcBef>
                          <a:spcPts val="0"/>
                        </a:spcBef>
                        <a:spcAft>
                          <a:spcPts val="0"/>
                        </a:spcAft>
                        <a:buNone/>
                      </a:pPr>
                      <a:r>
                        <a:rPr lang="es" sz="1000" b="0" i="0" u="none" strike="noStrike" noProof="0">
                          <a:effectLst/>
                        </a:rPr>
                        <a:t>Explicación por parte del profesor sobre algunas explicaciones sobre el recuerdo y el olvido desde distintos enfoques.</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Aprendizaje</a:t>
                      </a:r>
                      <a:r>
                        <a:rPr lang="es"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El alumno tomará nota de videos sobre los recuerdos y el olvido. Elaborará un cuadro sinóptico de las alteraciones de la memoria</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hlinkClick r:id="rId2"/>
                        </a:rPr>
                        <a:t>https://www.youtube.com/watch?v=KkaXNvzE4pk</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hlinkClick r:id="rId3"/>
                        </a:rPr>
                        <a:t>https://www.youtube.com/watch?v=yOgAbKJGrTA</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nSpc>
                          <a:spcPct val="114999"/>
                        </a:lnSpc>
                        <a:spcAft>
                          <a:spcPts val="0"/>
                        </a:spcAft>
                        <a:buNone/>
                      </a:pPr>
                      <a:r>
                        <a:rPr lang="es" sz="1000" b="0" i="0" u="none" strike="noStrike" noProof="0">
                          <a:solidFill>
                            <a:srgbClr val="FF0000"/>
                          </a:solidFill>
                          <a:effectLst/>
                        </a:rPr>
                        <a:t>Si la memoria humana no es exacta ni precisa ¿Cuál es la importancia de llevar registros, bitácoras y evidencias dentro de la creación de mi empresa?</a:t>
                      </a:r>
                      <a:r>
                        <a:rPr lang="es-MX" sz="1000" b="0" i="0" u="none" strike="noStrike" noProof="0">
                          <a:solidFill>
                            <a:srgbClr val="FF0000"/>
                          </a:solidFill>
                          <a:effectLst/>
                        </a:rPr>
                        <a:t> </a:t>
                      </a:r>
                      <a:r>
                        <a:rPr lang="es-MX" sz="1000">
                          <a:solidFill>
                            <a:srgbClr val="FF0000"/>
                          </a:solidFill>
                          <a:effectLst/>
                          <a:latin typeface="+mn-lt"/>
                          <a:ea typeface="Calibri" panose="020F0502020204030204" pitchFamily="34" charset="0"/>
                          <a:cs typeface="Times New Roman"/>
                        </a:rPr>
                        <a:t> </a:t>
                      </a:r>
                      <a:endParaRPr lang="es-MX">
                        <a:solidFill>
                          <a:srgbClr val="FF0000"/>
                        </a:solidFill>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comprenda el concepto de incremento y cómo aplicarlo para la obtención de la derivada de una función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B)Definición de derivada, formulas de derivación y obtención de derivadas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El profesor considerará para una función continua y derivable un valor inicial para la variable y calculará el valor inicial de la función al considerar incrementos cada vez más pequeño para una variable independiente, en seguida considerará la razón de incrementos y finalmente tomará el límite de esta razón haciendo tender a cero el incremento de la variable independiente.</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16493695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80899543"/>
              </p:ext>
            </p:extLst>
          </p:nvPr>
        </p:nvGraphicFramePr>
        <p:xfrm>
          <a:off x="771292" y="420571"/>
          <a:ext cx="10214516" cy="6447813"/>
        </p:xfrm>
        <a:graphic>
          <a:graphicData uri="http://schemas.openxmlformats.org/drawingml/2006/table">
            <a:tbl>
              <a:tblPr firstRow="1" firstCol="1" bandRow="1"/>
              <a:tblGrid>
                <a:gridCol w="1269381">
                  <a:extLst>
                    <a:ext uri="{9D8B030D-6E8A-4147-A177-3AD203B41FA5}">
                      <a16:colId xmlns:a16="http://schemas.microsoft.com/office/drawing/2014/main" val="2967529892"/>
                    </a:ext>
                  </a:extLst>
                </a:gridCol>
                <a:gridCol w="1661532">
                  <a:extLst>
                    <a:ext uri="{9D8B030D-6E8A-4147-A177-3AD203B41FA5}">
                      <a16:colId xmlns:a16="http://schemas.microsoft.com/office/drawing/2014/main" val="2615324913"/>
                    </a:ext>
                  </a:extLst>
                </a:gridCol>
                <a:gridCol w="1817649">
                  <a:extLst>
                    <a:ext uri="{9D8B030D-6E8A-4147-A177-3AD203B41FA5}">
                      <a16:colId xmlns:a16="http://schemas.microsoft.com/office/drawing/2014/main" val="1347409688"/>
                    </a:ext>
                  </a:extLst>
                </a:gridCol>
                <a:gridCol w="1739590">
                  <a:extLst>
                    <a:ext uri="{9D8B030D-6E8A-4147-A177-3AD203B41FA5}">
                      <a16:colId xmlns:a16="http://schemas.microsoft.com/office/drawing/2014/main" val="1523678954"/>
                    </a:ext>
                  </a:extLst>
                </a:gridCol>
                <a:gridCol w="2058593">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9</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Organización</a:t>
                      </a:r>
                      <a:r>
                        <a:rPr lang="es-MX" sz="1000" baseline="0">
                          <a:effectLst/>
                          <a:latin typeface="+mn-lt"/>
                          <a:ea typeface="Calibri" panose="020F0502020204030204" pitchFamily="34" charset="0"/>
                          <a:cs typeface="Times New Roman"/>
                        </a:rPr>
                        <a:t> </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Elaboración de los elementos de la organización: organigramas, diagramas</a:t>
                      </a:r>
                      <a:r>
                        <a:rPr lang="es-MX" sz="1000" baseline="0">
                          <a:effectLst/>
                          <a:latin typeface="+mn-lt"/>
                          <a:ea typeface="Calibri" panose="020F0502020204030204" pitchFamily="34" charset="0"/>
                          <a:cs typeface="Times New Roman"/>
                        </a:rPr>
                        <a:t> de flujo, manuales, descripción de puestos perfil de puestos, etc.</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Discusión sobre los procesos fundamentales de operación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pPr>
                      <a:r>
                        <a:rPr lang="es" sz="1000" b="0" i="0" u="none" strike="noStrike" noProof="0">
                          <a:effectLst/>
                        </a:rPr>
                        <a:t>Asesoría temas de la semana</a:t>
                      </a:r>
                      <a:r>
                        <a:rPr lang="es-MX" sz="1000" b="0" i="0" u="none" strike="noStrike" noProof="0">
                          <a:effectLst/>
                        </a:rPr>
                        <a:t> </a:t>
                      </a:r>
                      <a:endParaRPr lang="es-MX" sz="1000">
                        <a:effectLst/>
                        <a:latin typeface="Calibri"/>
                        <a:ea typeface="Calibri" panose="020F0502020204030204" pitchFamily="34" charset="0"/>
                        <a:cs typeface="Times New Roman"/>
                      </a:endParaRPr>
                    </a:p>
                    <a:p>
                      <a:pPr lvl="0" algn="l">
                        <a:lnSpc>
                          <a:spcPct val="100000"/>
                        </a:lnSpc>
                        <a:spcBef>
                          <a:spcPts val="0"/>
                        </a:spcBef>
                        <a:spcAft>
                          <a:spcPts val="0"/>
                        </a:spcAft>
                        <a:buNone/>
                      </a:pPr>
                      <a:r>
                        <a:rPr lang="es" sz="1000" b="1" i="0" u="none" strike="noStrike" noProof="0">
                          <a:effectLst/>
                        </a:rPr>
                        <a:t>Actitudinales</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3.15 Reflexión sobre sus procesos psicológicos para su fomento en sí mismo.</a:t>
                      </a:r>
                      <a:r>
                        <a:rPr lang="es-MX" sz="1000" b="0" i="0" u="none" strike="noStrike" noProof="0">
                          <a:effectLst/>
                        </a:rPr>
                        <a:t> </a:t>
                      </a:r>
                      <a:endParaRPr lang="es-MX"/>
                    </a:p>
                    <a:p>
                      <a:pPr lvl="0">
                        <a:lnSpc>
                          <a:spcPct val="114999"/>
                        </a:lnSpc>
                        <a:spcAft>
                          <a:spcPts val="0"/>
                        </a:spcAft>
                        <a:buNone/>
                      </a:pPr>
                      <a:r>
                        <a:rPr lang="es" sz="1000" b="0" i="0" u="none" strike="noStrike" noProof="0">
                          <a:effectLst/>
                        </a:rPr>
                        <a:t> </a:t>
                      </a:r>
                      <a:r>
                        <a:rPr lang="es-MX" sz="1000" b="0" i="0" u="none" strike="noStrike" noProof="0">
                          <a:effectLst/>
                        </a:rPr>
                        <a:t> </a:t>
                      </a:r>
                      <a:r>
                        <a:rPr lang="es" sz="1000" b="0" i="0" u="none" strike="noStrike" noProof="0">
                          <a:effectLst/>
                        </a:rPr>
                        <a:t>3.16 Propuesta de diversas formas de proceder en diferentes ámbitos con base en la ejecución de sus habilidades y recursos de aprendizaje</a:t>
                      </a:r>
                      <a:r>
                        <a:rPr lang="es-MX" sz="1000">
                          <a:effectLst/>
                          <a:latin typeface="+mn-lt"/>
                          <a:ea typeface="Calibri" panose="020F0502020204030204" pitchFamily="34" charset="0"/>
                          <a:cs typeface="Times New Roman"/>
                        </a:rPr>
                        <a:t>istos en las sesiones 1 a 4 </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just">
                        <a:lnSpc>
                          <a:spcPct val="100000"/>
                        </a:lnSpc>
                        <a:spcBef>
                          <a:spcPts val="0"/>
                        </a:spcBef>
                        <a:spcAft>
                          <a:spcPts val="0"/>
                        </a:spcAft>
                        <a:buNone/>
                      </a:pPr>
                      <a:r>
                        <a:rPr lang="es" sz="1000" b="1" i="0" u="none" strike="noStrike" noProof="0">
                          <a:effectLst/>
                        </a:rPr>
                        <a:t>Enseñanza</a:t>
                      </a:r>
                      <a:r>
                        <a:rPr lang="es" sz="1000" b="0" i="0" u="none" strike="noStrike" noProof="0">
                          <a:effectLst/>
                        </a:rPr>
                        <a:t>: </a:t>
                      </a:r>
                      <a:endParaRPr lang="es-MX"/>
                    </a:p>
                    <a:p>
                      <a:pPr lvl="0" algn="just">
                        <a:lnSpc>
                          <a:spcPct val="100000"/>
                        </a:lnSpc>
                        <a:spcBef>
                          <a:spcPts val="0"/>
                        </a:spcBef>
                        <a:spcAft>
                          <a:spcPts val="0"/>
                        </a:spcAft>
                        <a:buNone/>
                      </a:pPr>
                      <a:r>
                        <a:rPr lang="es" sz="1000" b="0" i="0" u="none" strike="noStrike" noProof="0">
                          <a:effectLst/>
                        </a:rPr>
                        <a:t>El profesor resumirá los temas vistos y resolverá dudas de los temas vistos.</a:t>
                      </a:r>
                      <a:r>
                        <a:rPr lang="es-MX" sz="1000" b="0" i="0" u="none" strike="noStrike" noProof="0">
                          <a:effectLst/>
                        </a:rPr>
                        <a:t> </a:t>
                      </a:r>
                    </a:p>
                    <a:p>
                      <a:pPr lvl="0" algn="just">
                        <a:lnSpc>
                          <a:spcPct val="100000"/>
                        </a:lnSpc>
                        <a:spcBef>
                          <a:spcPts val="0"/>
                        </a:spcBef>
                        <a:spcAft>
                          <a:spcPts val="0"/>
                        </a:spcAft>
                        <a:buNone/>
                      </a:pPr>
                      <a:r>
                        <a:rPr lang="es" sz="1000" b="1" i="0" u="none" strike="noStrike" noProof="0">
                          <a:effectLst/>
                        </a:rPr>
                        <a:t>Aprendizaje:</a:t>
                      </a:r>
                      <a:r>
                        <a:rPr lang="es-MX" sz="1000" b="0" i="0" u="none" strike="noStrike" noProof="0">
                          <a:effectLst/>
                        </a:rPr>
                        <a:t> </a:t>
                      </a:r>
                      <a:endParaRPr lang="es-MX"/>
                    </a:p>
                    <a:p>
                      <a:pPr lvl="0" algn="just">
                        <a:lnSpc>
                          <a:spcPct val="100000"/>
                        </a:lnSpc>
                        <a:spcBef>
                          <a:spcPts val="0"/>
                        </a:spcBef>
                        <a:spcAft>
                          <a:spcPts val="0"/>
                        </a:spcAft>
                        <a:buNone/>
                      </a:pPr>
                      <a:r>
                        <a:rPr lang="es" sz="1000" b="0" i="0" u="none" strike="noStrike" noProof="0">
                          <a:effectLst/>
                        </a:rPr>
                        <a:t>Los alumnos reforzaran los conocimientos adquiridos. Trabajo en clase.</a:t>
                      </a:r>
                      <a:r>
                        <a:rPr lang="es-MX" sz="1000" b="0" i="0" u="none" strike="noStrike" noProof="0">
                          <a:effectLst/>
                        </a:rPr>
                        <a:t> </a:t>
                      </a:r>
                      <a:endParaRPr lang="es-MX"/>
                    </a:p>
                    <a:p>
                      <a:pPr lvl="0">
                        <a:lnSpc>
                          <a:spcPct val="114999"/>
                        </a:lnSpc>
                        <a:spcAft>
                          <a:spcPts val="0"/>
                        </a:spcAft>
                        <a:buNone/>
                      </a:pPr>
                      <a:r>
                        <a:rPr lang="es" sz="1000" b="1" i="0" u="none" strike="noStrike" noProof="0">
                          <a:effectLst/>
                        </a:rPr>
                        <a:t> </a:t>
                      </a:r>
                      <a:r>
                        <a:rPr lang="es-MX" sz="1000" b="0" i="0" u="none" strike="noStrike" noProof="0">
                          <a:effectLst/>
                        </a:rPr>
                        <a:t> </a:t>
                      </a:r>
                      <a:r>
                        <a:rPr lang="es" sz="1000" b="0" i="0" u="none" strike="noStrike" noProof="0">
                          <a:solidFill>
                            <a:srgbClr val="FF0000"/>
                          </a:solidFill>
                          <a:effectLst/>
                        </a:rPr>
                        <a:t>Menciona una estrategia que implementaras para llevar el registro de la memoria de tu empresa.</a:t>
                      </a:r>
                      <a:r>
                        <a:rPr lang="es-MX" sz="1000">
                          <a:solidFill>
                            <a:srgbClr val="FF0000"/>
                          </a:solidFill>
                          <a:effectLst/>
                          <a:latin typeface="+mn-lt"/>
                          <a:ea typeface="Calibri" panose="020F0502020204030204" pitchFamily="34" charset="0"/>
                          <a:cs typeface="Times New Roman"/>
                        </a:rPr>
                        <a:t> </a:t>
                      </a:r>
                      <a:endParaRPr lang="es-MX">
                        <a:solidFill>
                          <a:srgbClr val="FF0000"/>
                        </a:solidFill>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r>
                        <a:rPr lang="es-MX" sz="1000">
                          <a:effectLst/>
                          <a:latin typeface="+mn-lt"/>
                          <a:ea typeface="Calibri" panose="020F0502020204030204" pitchFamily="34" charset="0"/>
                          <a:cs typeface="Times New Roman"/>
                        </a:rPr>
                        <a:t>Protocolo de prácticas </a:t>
                      </a:r>
                    </a:p>
                    <a:p>
                      <a:pPr>
                        <a:lnSpc>
                          <a:spcPct val="115000"/>
                        </a:lnSpc>
                        <a:spcAft>
                          <a:spcPts val="0"/>
                        </a:spcAft>
                      </a:pPr>
                      <a:r>
                        <a:rPr lang="es-MX" sz="1000">
                          <a:effectLst/>
                          <a:latin typeface="+mn-lt"/>
                          <a:ea typeface="Calibri" panose="020F0502020204030204" pitchFamily="34" charset="0"/>
                          <a:cs typeface="Times New Roman"/>
                        </a:rPr>
                        <a:t>Informe de prácticas </a:t>
                      </a:r>
                    </a:p>
                    <a:p>
                      <a:pPr>
                        <a:lnSpc>
                          <a:spcPct val="115000"/>
                        </a:lnSpc>
                        <a:spcAft>
                          <a:spcPts val="0"/>
                        </a:spcAft>
                      </a:pPr>
                      <a:r>
                        <a:rPr lang="es-MX" sz="1000">
                          <a:effectLst/>
                          <a:latin typeface="+mn-lt"/>
                          <a:ea typeface="Calibri" panose="020F0502020204030204" pitchFamily="34" charset="0"/>
                          <a:cs typeface="Times New Roman"/>
                        </a:rPr>
                        <a:t>Libros de texto </a:t>
                      </a:r>
                    </a:p>
                    <a:p>
                      <a:pPr>
                        <a:lnSpc>
                          <a:spcPct val="115000"/>
                        </a:lnSpc>
                        <a:spcAft>
                          <a:spcPts val="0"/>
                        </a:spcAft>
                      </a:pPr>
                      <a:r>
                        <a:rPr lang="es-MX" sz="1000">
                          <a:effectLst/>
                          <a:latin typeface="+mn-lt"/>
                          <a:ea typeface="Calibri" panose="020F0502020204030204" pitchFamily="34" charset="0"/>
                          <a:cs typeface="Times New Roman"/>
                        </a:rPr>
                        <a:t>Internet</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de laboratorio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Que el alumno comprenda el concepto de incremento y cómo aplicarlo para la obtención de la derivada de una función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Se analizará el comportamiento de una función continua que experimenta un incremento, la razón de un incremento de función a incremento de variable y el límite de esta razón para llegar a la función derivada. Haciendo énfasis en las diferentes notaciones. Se hará notar que no toda función continua es derivable, ejemplificándose con funciones continuas en un punto pero no derivables en él.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El profesor considerará para una función continua y derivable un valor inicial para la variable y calculará el valor de la función, en una tabla anotará el comportamiento que sigue el incremento de la función al considerar incrementos cada vez más pequeños, para la variable independiente, en seguida considerará la razón de incrementos y finalmente tomará el límite de esta razón haciendo tender a cero el incremento de la variable independiente</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23105577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18535081"/>
              </p:ext>
            </p:extLst>
          </p:nvPr>
        </p:nvGraphicFramePr>
        <p:xfrm>
          <a:off x="771292" y="107209"/>
          <a:ext cx="10214516" cy="6295413"/>
        </p:xfrm>
        <a:graphic>
          <a:graphicData uri="http://schemas.openxmlformats.org/drawingml/2006/table">
            <a:tbl>
              <a:tblPr firstRow="1" firstCol="1" bandRow="1"/>
              <a:tblGrid>
                <a:gridCol w="1302835">
                  <a:extLst>
                    <a:ext uri="{9D8B030D-6E8A-4147-A177-3AD203B41FA5}">
                      <a16:colId xmlns:a16="http://schemas.microsoft.com/office/drawing/2014/main" val="2967529892"/>
                    </a:ext>
                  </a:extLst>
                </a:gridCol>
                <a:gridCol w="1460810">
                  <a:extLst>
                    <a:ext uri="{9D8B030D-6E8A-4147-A177-3AD203B41FA5}">
                      <a16:colId xmlns:a16="http://schemas.microsoft.com/office/drawing/2014/main" val="2615324913"/>
                    </a:ext>
                  </a:extLst>
                </a:gridCol>
                <a:gridCol w="1338146">
                  <a:extLst>
                    <a:ext uri="{9D8B030D-6E8A-4147-A177-3AD203B41FA5}">
                      <a16:colId xmlns:a16="http://schemas.microsoft.com/office/drawing/2014/main" val="1347409688"/>
                    </a:ext>
                  </a:extLst>
                </a:gridCol>
                <a:gridCol w="2743200">
                  <a:extLst>
                    <a:ext uri="{9D8B030D-6E8A-4147-A177-3AD203B41FA5}">
                      <a16:colId xmlns:a16="http://schemas.microsoft.com/office/drawing/2014/main" val="1523678954"/>
                    </a:ext>
                  </a:extLst>
                </a:gridCol>
                <a:gridCol w="170175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10</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Organización</a:t>
                      </a:r>
                      <a:r>
                        <a:rPr lang="es-MX" sz="1000" baseline="0">
                          <a:effectLst/>
                          <a:latin typeface="+mn-lt"/>
                          <a:ea typeface="Calibri" panose="020F0502020204030204" pitchFamily="34" charset="0"/>
                          <a:cs typeface="Times New Roman"/>
                        </a:rPr>
                        <a:t> </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Elaboración de los elementos de la organización: organigramas, diagramas</a:t>
                      </a:r>
                      <a:r>
                        <a:rPr lang="es-MX" sz="1000" baseline="0">
                          <a:effectLst/>
                          <a:latin typeface="+mn-lt"/>
                          <a:ea typeface="Calibri" panose="020F0502020204030204" pitchFamily="34" charset="0"/>
                          <a:cs typeface="Times New Roman"/>
                        </a:rPr>
                        <a:t> de flujo, manuales, descripción de puestos perfil de puestos, etc.</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Elaboración de reportes de prácticas sobre los temas vistos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 Temas Vistos en las sesiones anteriores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1" i="0" u="none" strike="noStrike" noProof="0">
                          <a:effectLst/>
                        </a:rPr>
                        <a:t>P.5.</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Sesión  2</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Trabajo con el protocolo de prácticas e informe.</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Desarrollo</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U.3 Los procesos psicológicos su operación y su función</a:t>
                      </a:r>
                      <a:r>
                        <a:rPr lang="es-MX" sz="1000" b="0" i="0" u="none" strike="noStrike" noProof="0">
                          <a:effectLst/>
                        </a:rPr>
                        <a:t> </a:t>
                      </a:r>
                      <a:endParaRPr lang="es-MX"/>
                    </a:p>
                    <a:p>
                      <a:pPr lvl="0">
                        <a:lnSpc>
                          <a:spcPct val="114999"/>
                        </a:lnSpc>
                        <a:spcAft>
                          <a:spcPts val="0"/>
                        </a:spcAft>
                        <a:buNone/>
                      </a:pPr>
                      <a:r>
                        <a:rPr lang="es" sz="1000" b="1" i="0" u="none" strike="noStrike" noProof="0">
                          <a:effectLst/>
                        </a:rPr>
                        <a:t> </a:t>
                      </a:r>
                      <a:r>
                        <a:rPr lang="es-MX" sz="1000" b="0" i="0" u="none" strike="noStrike" noProof="0">
                          <a:effectLst/>
                        </a:rPr>
                        <a:t> </a:t>
                      </a:r>
                      <a:r>
                        <a:rPr lang="es" sz="1000" b="1" i="0" u="none" strike="noStrike" noProof="0">
                          <a:effectLst/>
                        </a:rPr>
                        <a:t>Motivación y café</a:t>
                      </a:r>
                      <a:endParaRPr lang="es-MX"/>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comprenda el concepto de incremento y cómo aplicarlo para la obtención de la derivada de una función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Se analizará el comportamiento de una función continua que experimenta un incremento, la razón de un incremento de función a incremento de variable y el límite de esta razón para llegar a la función derivada. Haciendo énfasis en las diferentes notaciones. Se hará notar que no toda función continua es derivable, ejemplificándose con funciones continuas en un punto pero no derivables en él.</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El profesor considerará para una función continua y derivable un valor inicial para la variable y calculará el valor de la función, en una tabla anotará el comportamiento que sigue el incremento de la función al considerar incrementos cada vez más pequeños, para la variable independiente, en seguida considerará la razón de incrementos y finalmente tomará el límite de esta razón haciendo tender a cero el incremento de la variable independiente</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9388597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4436580"/>
              </p:ext>
            </p:extLst>
          </p:nvPr>
        </p:nvGraphicFramePr>
        <p:xfrm>
          <a:off x="771292" y="175245"/>
          <a:ext cx="10214516" cy="4344693"/>
        </p:xfrm>
        <a:graphic>
          <a:graphicData uri="http://schemas.openxmlformats.org/drawingml/2006/table">
            <a:tbl>
              <a:tblPr firstRow="1" firstCol="1" bandRow="1"/>
              <a:tblGrid>
                <a:gridCol w="1280532">
                  <a:extLst>
                    <a:ext uri="{9D8B030D-6E8A-4147-A177-3AD203B41FA5}">
                      <a16:colId xmlns:a16="http://schemas.microsoft.com/office/drawing/2014/main" val="2967529892"/>
                    </a:ext>
                  </a:extLst>
                </a:gridCol>
                <a:gridCol w="1405054">
                  <a:extLst>
                    <a:ext uri="{9D8B030D-6E8A-4147-A177-3AD203B41FA5}">
                      <a16:colId xmlns:a16="http://schemas.microsoft.com/office/drawing/2014/main" val="2615324913"/>
                    </a:ext>
                  </a:extLst>
                </a:gridCol>
                <a:gridCol w="1460810">
                  <a:extLst>
                    <a:ext uri="{9D8B030D-6E8A-4147-A177-3AD203B41FA5}">
                      <a16:colId xmlns:a16="http://schemas.microsoft.com/office/drawing/2014/main" val="1347409688"/>
                    </a:ext>
                  </a:extLst>
                </a:gridCol>
                <a:gridCol w="2352907">
                  <a:extLst>
                    <a:ext uri="{9D8B030D-6E8A-4147-A177-3AD203B41FA5}">
                      <a16:colId xmlns:a16="http://schemas.microsoft.com/office/drawing/2014/main" val="1523678954"/>
                    </a:ext>
                  </a:extLst>
                </a:gridCol>
                <a:gridCol w="2047442">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11</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Dirección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Determinar los elementos de la dirección: liderazgo, comunicación, toma de decisiones, responsabilidad, etc.</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Comprender el concepto de procesos de regulación</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0" i="0" u="none" strike="noStrike" noProof="0">
                          <a:effectLst/>
                        </a:rPr>
                        <a:t>3.2 Procesos de regulación</a:t>
                      </a:r>
                      <a:r>
                        <a:rPr lang="es-MX" sz="1000" b="0" i="0" u="none" strike="noStrike" noProof="0">
                          <a:effectLst/>
                        </a:rPr>
                        <a:t> </a:t>
                      </a:r>
                      <a:endParaRPr lang="es-MX"/>
                    </a:p>
                    <a:p>
                      <a:pPr lvl="0">
                        <a:lnSpc>
                          <a:spcPct val="114999"/>
                        </a:lnSpc>
                        <a:spcAft>
                          <a:spcPts val="0"/>
                        </a:spcAft>
                        <a:buNone/>
                      </a:pPr>
                      <a:r>
                        <a:rPr lang="es" sz="1000" b="0" i="0" u="none" strike="noStrike" noProof="0">
                          <a:effectLst/>
                        </a:rPr>
                        <a:t> </a:t>
                      </a:r>
                      <a:r>
                        <a:rPr lang="es-MX" sz="1000" b="0" i="0" u="none" strike="noStrike" noProof="0">
                          <a:effectLst/>
                        </a:rPr>
                        <a:t> </a:t>
                      </a:r>
                      <a:r>
                        <a:rPr lang="es" sz="1000" b="0" i="0" u="none" strike="noStrike" noProof="0">
                          <a:effectLst/>
                        </a:rPr>
                        <a:t>PIC</a:t>
                      </a:r>
                      <a:r>
                        <a:rPr lang="es-MX" sz="1000">
                          <a:effectLst/>
                          <a:latin typeface="+mn-lt"/>
                          <a:ea typeface="Calibri" panose="020F0502020204030204" pitchFamily="34" charset="0"/>
                          <a:cs typeface="Times New Roman"/>
                        </a:rPr>
                        <a:t>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1" i="0" u="none" strike="noStrike" noProof="0">
                          <a:effectLst/>
                        </a:rPr>
                        <a:t>Enseñanza</a:t>
                      </a:r>
                      <a:r>
                        <a:rPr lang="es" sz="1000" b="0" i="0" u="none" strike="noStrike" noProof="0">
                          <a:effectLst/>
                        </a:rPr>
                        <a:t>: </a:t>
                      </a:r>
                      <a:endParaRPr lang="es-MX" sz="1000">
                        <a:effectLst/>
                        <a:latin typeface="+mn-lt"/>
                        <a:ea typeface="Calibri" panose="020F0502020204030204" pitchFamily="34" charset="0"/>
                        <a:cs typeface="Times New Roman"/>
                      </a:endParaRPr>
                    </a:p>
                    <a:p>
                      <a:pPr lvl="0" algn="l">
                        <a:lnSpc>
                          <a:spcPct val="100000"/>
                        </a:lnSpc>
                        <a:spcBef>
                          <a:spcPts val="0"/>
                        </a:spcBef>
                        <a:spcAft>
                          <a:spcPts val="0"/>
                        </a:spcAft>
                        <a:buNone/>
                      </a:pPr>
                      <a:r>
                        <a:rPr lang="es" sz="1000" b="0" i="0" u="none" strike="noStrike" noProof="0">
                          <a:effectLst/>
                        </a:rPr>
                        <a:t>El profesor explicará la definición de procesos de regulación.</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Aprendizaje</a:t>
                      </a:r>
                      <a:r>
                        <a:rPr lang="es"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El alumno realizará un análisis sobre la importancia de esto proceso en su vida cotidiana.</a:t>
                      </a:r>
                      <a:r>
                        <a:rPr lang="es-MX" sz="1000" b="0" i="0" u="none" strike="noStrike" noProof="0">
                          <a:effectLst/>
                        </a:rPr>
                        <a:t> </a:t>
                      </a:r>
                      <a:endParaRPr lang="es-MX"/>
                    </a:p>
                    <a:p>
                      <a:pPr lvl="0">
                        <a:lnSpc>
                          <a:spcPct val="114999"/>
                        </a:lnSpc>
                        <a:spcAft>
                          <a:spcPts val="0"/>
                        </a:spcAft>
                        <a:buNone/>
                      </a:pPr>
                      <a:r>
                        <a:rPr lang="es" sz="1000" b="0" i="0" u="none" strike="noStrike" noProof="0">
                          <a:solidFill>
                            <a:srgbClr val="FF0000"/>
                          </a:solidFill>
                          <a:effectLst/>
                        </a:rPr>
                        <a:t>¿Qué procesos de regulación debe de implementar una persona para tener éxito en la creación de su empresa?</a:t>
                      </a:r>
                      <a:r>
                        <a:rPr lang="es-MX" sz="1000" b="0" i="0" u="none" strike="noStrike" noProof="0">
                          <a:solidFill>
                            <a:srgbClr val="FF0000"/>
                          </a:solidFill>
                          <a:effectLst/>
                        </a:rPr>
                        <a:t> </a:t>
                      </a:r>
                      <a:endParaRPr lang="es-MX"/>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Que el alumno aprenda a utilizar las fórmulas para obtener la derivada de cualquier función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Se obtendrán derivadas de funciones algebraicas y no algebraicas usando las tablas de fórmulas para derivar</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Los alumnos obtendrán la derivada de las funciones polinomiales sencillas a partir de la definición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41849995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96590082"/>
              </p:ext>
            </p:extLst>
          </p:nvPr>
        </p:nvGraphicFramePr>
        <p:xfrm>
          <a:off x="771292" y="175245"/>
          <a:ext cx="10214516" cy="4017033"/>
        </p:xfrm>
        <a:graphic>
          <a:graphicData uri="http://schemas.openxmlformats.org/drawingml/2006/table">
            <a:tbl>
              <a:tblPr firstRow="1" firstCol="1" bandRow="1"/>
              <a:tblGrid>
                <a:gridCol w="1079810">
                  <a:extLst>
                    <a:ext uri="{9D8B030D-6E8A-4147-A177-3AD203B41FA5}">
                      <a16:colId xmlns:a16="http://schemas.microsoft.com/office/drawing/2014/main" val="2967529892"/>
                    </a:ext>
                  </a:extLst>
                </a:gridCol>
                <a:gridCol w="1628078">
                  <a:extLst>
                    <a:ext uri="{9D8B030D-6E8A-4147-A177-3AD203B41FA5}">
                      <a16:colId xmlns:a16="http://schemas.microsoft.com/office/drawing/2014/main" val="2615324913"/>
                    </a:ext>
                  </a:extLst>
                </a:gridCol>
                <a:gridCol w="1360449">
                  <a:extLst>
                    <a:ext uri="{9D8B030D-6E8A-4147-A177-3AD203B41FA5}">
                      <a16:colId xmlns:a16="http://schemas.microsoft.com/office/drawing/2014/main" val="1347409688"/>
                    </a:ext>
                  </a:extLst>
                </a:gridCol>
                <a:gridCol w="3345366">
                  <a:extLst>
                    <a:ext uri="{9D8B030D-6E8A-4147-A177-3AD203B41FA5}">
                      <a16:colId xmlns:a16="http://schemas.microsoft.com/office/drawing/2014/main" val="1523678954"/>
                    </a:ext>
                  </a:extLst>
                </a:gridCol>
                <a:gridCol w="1133042">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12</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Dirección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Determinar los elementos de la dirección: liderazgo, comunicación, toma de decisiones, responsabilidad, etc.</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s" sz="1000" b="0" i="0" u="none" strike="noStrike" kern="1200" noProof="0">
                          <a:effectLst/>
                        </a:rPr>
                        <a:t>COmprensión de la clasifiación de los motivos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85750" lvl="0" indent="-285750" algn="l">
                        <a:lnSpc>
                          <a:spcPct val="100000"/>
                        </a:lnSpc>
                        <a:spcBef>
                          <a:spcPts val="0"/>
                        </a:spcBef>
                        <a:spcAft>
                          <a:spcPts val="0"/>
                        </a:spcAft>
                        <a:buFont typeface="Arial,Sans-Serif"/>
                        <a:buChar char="•"/>
                      </a:pPr>
                      <a:r>
                        <a:rPr lang="es" sz="1000" b="0" i="0" u="none" strike="noStrike" noProof="0">
                          <a:effectLst/>
                        </a:rPr>
                        <a:t>Motivación</a:t>
                      </a:r>
                      <a:endParaRPr lang="es-MX" sz="1000" b="0" i="0" u="none" strike="noStrike" noProof="0">
                        <a:effectLst/>
                      </a:endParaRPr>
                    </a:p>
                    <a:p>
                      <a:pPr lvl="0" indent="0" algn="l">
                        <a:lnSpc>
                          <a:spcPct val="100000"/>
                        </a:lnSpc>
                        <a:spcBef>
                          <a:spcPts val="0"/>
                        </a:spcBef>
                        <a:spcAft>
                          <a:spcPts val="0"/>
                        </a:spcAft>
                        <a:buNone/>
                      </a:pPr>
                      <a:r>
                        <a:rPr lang="es" sz="1000" b="0" i="0" u="none" strike="noStrike" noProof="0">
                          <a:effectLst/>
                        </a:rPr>
                        <a:t>Instintos y motivos primarios; motivos sociales.</a:t>
                      </a:r>
                      <a:r>
                        <a:rPr lang="es-ES" sz="1000" b="0" i="0" u="none" strike="noStrike" noProof="0">
                          <a:effectLst/>
                        </a:rPr>
                        <a:t> </a:t>
                      </a:r>
                      <a:endParaRPr lang="es-MX" sz="1000" b="0" i="0" u="none" strike="noStrike" noProof="0">
                        <a:effectLst/>
                      </a:endParaRPr>
                    </a:p>
                    <a:p>
                      <a:pPr marL="0" marR="0" lvl="0" indent="0" algn="l">
                        <a:lnSpc>
                          <a:spcPct val="114999"/>
                        </a:lnSpc>
                        <a:spcBef>
                          <a:spcPts val="0"/>
                        </a:spcBef>
                        <a:spcAft>
                          <a:spcPts val="0"/>
                        </a:spcAft>
                        <a:buNone/>
                      </a:pPr>
                      <a:r>
                        <a:rPr lang="es" sz="1000" b="0" i="0" u="none" strike="noStrike" noProof="0">
                          <a:effectLst/>
                        </a:rPr>
                        <a:t> </a:t>
                      </a:r>
                      <a:r>
                        <a:rPr lang="es-ES" sz="1000" b="0" i="0" u="none" strike="noStrike" noProof="0">
                          <a:effectLst/>
                        </a:rPr>
                        <a:t> </a:t>
                      </a:r>
                      <a:r>
                        <a:rPr lang="es" sz="1000" b="0" i="0" u="none" strike="noStrike" noProof="0">
                          <a:effectLst/>
                        </a:rPr>
                        <a:t>PIC</a:t>
                      </a:r>
                      <a:r>
                        <a:rPr lang="es-MX" sz="1000">
                          <a:effectLst/>
                          <a:latin typeface="+mn-lt"/>
                          <a:ea typeface="Calibri" panose="020F0502020204030204" pitchFamily="34" charset="0"/>
                          <a:cs typeface="Times New Roman"/>
                        </a:rPr>
                        <a:t>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1" i="0" u="none" strike="noStrike" noProof="0">
                          <a:effectLst/>
                        </a:rPr>
                        <a:t>Enseñanza</a:t>
                      </a:r>
                      <a:r>
                        <a:rPr lang="es" sz="1000" b="0" i="0" u="none" strike="noStrike" noProof="0">
                          <a:effectLst/>
                        </a:rPr>
                        <a:t>: </a:t>
                      </a:r>
                      <a:endParaRPr lang="es-MX" sz="1000">
                        <a:effectLst/>
                        <a:latin typeface="+mn-lt"/>
                        <a:ea typeface="Calibri" panose="020F0502020204030204" pitchFamily="34" charset="0"/>
                        <a:cs typeface="Times New Roman"/>
                      </a:endParaRPr>
                    </a:p>
                    <a:p>
                      <a:pPr lvl="0" algn="l">
                        <a:lnSpc>
                          <a:spcPct val="100000"/>
                        </a:lnSpc>
                        <a:spcBef>
                          <a:spcPts val="0"/>
                        </a:spcBef>
                        <a:spcAft>
                          <a:spcPts val="0"/>
                        </a:spcAft>
                        <a:buNone/>
                      </a:pPr>
                      <a:r>
                        <a:rPr lang="es" sz="1000" b="0" i="0" u="none" strike="noStrike" noProof="0">
                          <a:effectLst/>
                        </a:rPr>
                        <a:t>El profesor explicará la definición de motivación, impulso, instinto, pulsión y motivos sociales Explicará los tipos de motivaciones.</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Aprendizaje</a:t>
                      </a:r>
                      <a:r>
                        <a:rPr lang="es"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El alumno realizará un esquema sobre los tipos de motivación.</a:t>
                      </a:r>
                      <a:r>
                        <a:rPr lang="es-MX" sz="1000" b="0" i="0" u="none" strike="noStrike" noProof="0">
                          <a:effectLst/>
                        </a:rPr>
                        <a:t> </a:t>
                      </a:r>
                      <a:endParaRPr lang="es-MX"/>
                    </a:p>
                    <a:p>
                      <a:pPr lvl="0">
                        <a:lnSpc>
                          <a:spcPct val="114999"/>
                        </a:lnSpc>
                        <a:spcAft>
                          <a:spcPts val="0"/>
                        </a:spcAft>
                        <a:buNone/>
                      </a:pPr>
                      <a:r>
                        <a:rPr lang="es" sz="1000" b="0" i="0" u="none" strike="noStrike" noProof="0">
                          <a:solidFill>
                            <a:srgbClr val="FF0000"/>
                          </a:solidFill>
                          <a:effectLst/>
                        </a:rPr>
                        <a:t>¿Cómo influye la motivación en la creación de un negocio propio?</a:t>
                      </a:r>
                      <a:r>
                        <a:rPr lang="es-MX" sz="1000" b="0" i="0" u="none" strike="noStrike" noProof="0">
                          <a:effectLst/>
                        </a:rPr>
                        <a:t> </a:t>
                      </a:r>
                      <a:endParaRPr lang="es-MX"/>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aprenda a utilizar las fórmulas para obtener la derivada de cualquier función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Se obtendrán derivadas de funciones algebraicas y no algebraicas usando las tablas de fórmulas para derivar</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Los alumnos obtendrán la derivada de las funciones polinomiales sencillas a partir de la definición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366982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15451413"/>
              </p:ext>
            </p:extLst>
          </p:nvPr>
        </p:nvGraphicFramePr>
        <p:xfrm>
          <a:off x="771292" y="175245"/>
          <a:ext cx="10214516" cy="4908678"/>
        </p:xfrm>
        <a:graphic>
          <a:graphicData uri="http://schemas.openxmlformats.org/drawingml/2006/table">
            <a:tbl>
              <a:tblPr firstRow="1" firstCol="1" bandRow="1"/>
              <a:tblGrid>
                <a:gridCol w="1313986">
                  <a:extLst>
                    <a:ext uri="{9D8B030D-6E8A-4147-A177-3AD203B41FA5}">
                      <a16:colId xmlns:a16="http://schemas.microsoft.com/office/drawing/2014/main" val="2967529892"/>
                    </a:ext>
                  </a:extLst>
                </a:gridCol>
                <a:gridCol w="1639229">
                  <a:extLst>
                    <a:ext uri="{9D8B030D-6E8A-4147-A177-3AD203B41FA5}">
                      <a16:colId xmlns:a16="http://schemas.microsoft.com/office/drawing/2014/main" val="2615324913"/>
                    </a:ext>
                  </a:extLst>
                </a:gridCol>
                <a:gridCol w="1951464">
                  <a:extLst>
                    <a:ext uri="{9D8B030D-6E8A-4147-A177-3AD203B41FA5}">
                      <a16:colId xmlns:a16="http://schemas.microsoft.com/office/drawing/2014/main" val="1347409688"/>
                    </a:ext>
                  </a:extLst>
                </a:gridCol>
                <a:gridCol w="2570272">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13</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Dirección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Determinar los elementos de la dirección: liderazgo, comunicación, toma de decisiones, responsabilidad, etc.</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Ón de dudas y discusión de conceptos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0" i="0" u="none" strike="noStrike" noProof="0">
                          <a:effectLst/>
                        </a:rPr>
                        <a:t>Asesoría temas de la semana</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PIC</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Actitudinales</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3.15 Reflexión sobre sus procesos psicológicos para su fomento en sí mismo.</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nSpc>
                          <a:spcPct val="114999"/>
                        </a:lnSpc>
                        <a:spcAft>
                          <a:spcPts val="0"/>
                        </a:spcAft>
                        <a:buNone/>
                      </a:pPr>
                      <a:r>
                        <a:rPr lang="es" sz="1000" b="0" i="0" u="none" strike="noStrike" noProof="0">
                          <a:effectLst/>
                        </a:rPr>
                        <a:t>3.16 Propuesta de diversas formas de proceder en diferentes ámbitos con base en la ejecución de sus habilidades y recursos de aprendizaje</a:t>
                      </a:r>
                      <a:r>
                        <a:rPr lang="es-MX" sz="1000" b="0" i="0" u="none" strike="noStrike" noProof="0">
                          <a:effectLst/>
                        </a:rPr>
                        <a:t> </a:t>
                      </a:r>
                      <a:endParaRPr lang="es-MX" sz="1000">
                        <a:effectLst/>
                        <a:latin typeface="+mn-lt"/>
                        <a:ea typeface="Calibri" panose="020F0502020204030204" pitchFamily="34" charset="0"/>
                        <a:cs typeface="Times New Roman"/>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just">
                        <a:lnSpc>
                          <a:spcPct val="100000"/>
                        </a:lnSpc>
                        <a:spcBef>
                          <a:spcPts val="0"/>
                        </a:spcBef>
                        <a:spcAft>
                          <a:spcPts val="0"/>
                        </a:spcAft>
                        <a:buNone/>
                      </a:pPr>
                      <a:r>
                        <a:rPr lang="es" sz="1000" b="1" i="0" u="none" strike="noStrike" noProof="0">
                          <a:effectLst/>
                        </a:rPr>
                        <a:t>Enseñanza</a:t>
                      </a:r>
                      <a:r>
                        <a:rPr lang="es" sz="1000" b="0" i="0" u="none" strike="noStrike" noProof="0">
                          <a:effectLst/>
                        </a:rPr>
                        <a:t>: </a:t>
                      </a:r>
                      <a:endParaRPr lang="es-MX"/>
                    </a:p>
                    <a:p>
                      <a:pPr lvl="0" algn="just">
                        <a:lnSpc>
                          <a:spcPct val="100000"/>
                        </a:lnSpc>
                        <a:spcBef>
                          <a:spcPts val="0"/>
                        </a:spcBef>
                        <a:spcAft>
                          <a:spcPts val="0"/>
                        </a:spcAft>
                        <a:buNone/>
                      </a:pPr>
                      <a:r>
                        <a:rPr lang="es" sz="1000" b="0" i="0" u="none" strike="noStrike" noProof="0">
                          <a:effectLst/>
                        </a:rPr>
                        <a:t>El profesor resumirá los temas vistos y resolverá dudas de los temas vistos.</a:t>
                      </a:r>
                      <a:r>
                        <a:rPr lang="es-MX" sz="1000" b="0" i="0" u="none" strike="noStrike" noProof="0">
                          <a:effectLst/>
                        </a:rPr>
                        <a:t> </a:t>
                      </a:r>
                    </a:p>
                    <a:p>
                      <a:pPr lvl="0" algn="just">
                        <a:lnSpc>
                          <a:spcPct val="100000"/>
                        </a:lnSpc>
                        <a:spcBef>
                          <a:spcPts val="0"/>
                        </a:spcBef>
                        <a:spcAft>
                          <a:spcPts val="0"/>
                        </a:spcAft>
                        <a:buNone/>
                      </a:pPr>
                      <a:r>
                        <a:rPr lang="es" sz="1000" b="1" i="0" u="none" strike="noStrike" noProof="0">
                          <a:effectLst/>
                        </a:rPr>
                        <a:t>Aprendizaje:</a:t>
                      </a:r>
                      <a:r>
                        <a:rPr lang="es-MX" sz="1000" b="0" i="0" u="none" strike="noStrike" noProof="0">
                          <a:effectLst/>
                        </a:rPr>
                        <a:t> </a:t>
                      </a:r>
                      <a:endParaRPr lang="es-MX"/>
                    </a:p>
                    <a:p>
                      <a:pPr lvl="0" algn="just">
                        <a:lnSpc>
                          <a:spcPct val="100000"/>
                        </a:lnSpc>
                        <a:spcBef>
                          <a:spcPts val="0"/>
                        </a:spcBef>
                        <a:spcAft>
                          <a:spcPts val="0"/>
                        </a:spcAft>
                        <a:buNone/>
                      </a:pPr>
                      <a:r>
                        <a:rPr lang="es" sz="1000" b="0" i="0" u="none" strike="noStrike" noProof="0">
                          <a:effectLst/>
                        </a:rPr>
                        <a:t>Los alumnos reforzaran los conocimientos adquiridos. Trabajo en clase.</a:t>
                      </a:r>
                      <a:r>
                        <a:rPr lang="es-MX" sz="1000" b="0" i="0" u="none" strike="noStrike" noProof="0">
                          <a:effectLst/>
                        </a:rPr>
                        <a:t> </a:t>
                      </a:r>
                      <a:endParaRPr lang="es-MX"/>
                    </a:p>
                    <a:p>
                      <a:pPr lvl="0">
                        <a:lnSpc>
                          <a:spcPct val="114999"/>
                        </a:lnSpc>
                        <a:spcAft>
                          <a:spcPts val="0"/>
                        </a:spcAft>
                        <a:buNone/>
                      </a:pPr>
                      <a:r>
                        <a:rPr lang="es" sz="1000" b="0" i="0" u="none" strike="noStrike" noProof="0">
                          <a:solidFill>
                            <a:srgbClr val="FF0000"/>
                          </a:solidFill>
                          <a:effectLst/>
                        </a:rPr>
                        <a:t> </a:t>
                      </a:r>
                      <a:r>
                        <a:rPr lang="es-MX" sz="1000" b="0" i="0" u="none" strike="noStrike" noProof="0">
                          <a:solidFill>
                            <a:srgbClr val="FF0000"/>
                          </a:solidFill>
                          <a:effectLst/>
                        </a:rPr>
                        <a:t> </a:t>
                      </a:r>
                      <a:r>
                        <a:rPr lang="es" sz="1000" b="0" i="0" u="none" strike="noStrike" noProof="0">
                          <a:solidFill>
                            <a:srgbClr val="FF0000"/>
                          </a:solidFill>
                          <a:effectLst/>
                        </a:rPr>
                        <a:t>¿Cómo puede afectar la motivación en la creación de mi empresa?</a:t>
                      </a:r>
                      <a:endParaRPr lang="es-MX">
                        <a:solidFill>
                          <a:srgbClr val="FF0000"/>
                        </a:solidFill>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r>
                        <a:rPr lang="es-MX" sz="1000">
                          <a:effectLst/>
                          <a:latin typeface="+mn-lt"/>
                          <a:ea typeface="Calibri" panose="020F0502020204030204" pitchFamily="34" charset="0"/>
                          <a:cs typeface="Times New Roman"/>
                        </a:rPr>
                        <a:t>Protocolo de prácticas </a:t>
                      </a:r>
                    </a:p>
                    <a:p>
                      <a:pPr>
                        <a:lnSpc>
                          <a:spcPct val="115000"/>
                        </a:lnSpc>
                        <a:spcAft>
                          <a:spcPts val="0"/>
                        </a:spcAft>
                      </a:pPr>
                      <a:r>
                        <a:rPr lang="es-MX" sz="1000">
                          <a:effectLst/>
                          <a:latin typeface="+mn-lt"/>
                          <a:ea typeface="Calibri" panose="020F0502020204030204" pitchFamily="34" charset="0"/>
                          <a:cs typeface="Times New Roman"/>
                        </a:rPr>
                        <a:t>Informe de prácticas </a:t>
                      </a:r>
                    </a:p>
                    <a:p>
                      <a:pPr>
                        <a:lnSpc>
                          <a:spcPct val="115000"/>
                        </a:lnSpc>
                        <a:spcAft>
                          <a:spcPts val="0"/>
                        </a:spcAft>
                      </a:pPr>
                      <a:r>
                        <a:rPr lang="es-MX" sz="1000">
                          <a:effectLst/>
                          <a:latin typeface="+mn-lt"/>
                          <a:ea typeface="Calibri" panose="020F0502020204030204" pitchFamily="34" charset="0"/>
                          <a:cs typeface="Times New Roman"/>
                        </a:rPr>
                        <a:t>Libros de texto </a:t>
                      </a:r>
                    </a:p>
                    <a:p>
                      <a:pPr>
                        <a:lnSpc>
                          <a:spcPct val="115000"/>
                        </a:lnSpc>
                        <a:spcAft>
                          <a:spcPts val="0"/>
                        </a:spcAft>
                      </a:pPr>
                      <a:r>
                        <a:rPr lang="es-MX" sz="1000">
                          <a:effectLst/>
                          <a:latin typeface="+mn-lt"/>
                          <a:ea typeface="Calibri" panose="020F0502020204030204" pitchFamily="34" charset="0"/>
                          <a:cs typeface="Times New Roman"/>
                        </a:rPr>
                        <a:t>Internet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de laboratorio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Que el alumno adquiera habilidad para utilizar las fórmulas de derivación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Se obtendrán derivadas de funciones algebraicas y no algebraicas, usando las tablas de fórmulas para derivar</a:t>
                      </a:r>
                      <a:endParaRPr lang="es-MX" sz="1000" err="1">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Los alumnos utilizarán las tablas para derivar cualquier función de función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59225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69472" y="831273"/>
            <a:ext cx="9144000" cy="735590"/>
          </a:xfrm>
        </p:spPr>
        <p:txBody>
          <a:bodyPr>
            <a:normAutofit fontScale="90000"/>
          </a:bodyPr>
          <a:lstStyle/>
          <a:p>
            <a:r>
              <a:rPr lang="es-MX"/>
              <a:t>Apartado 5a</a:t>
            </a:r>
          </a:p>
        </p:txBody>
      </p:sp>
      <p:sp>
        <p:nvSpPr>
          <p:cNvPr id="3" name="Subtítulo 2"/>
          <p:cNvSpPr>
            <a:spLocks noGrp="1"/>
          </p:cNvSpPr>
          <p:nvPr>
            <p:ph type="subTitle" idx="1"/>
          </p:nvPr>
        </p:nvSpPr>
        <p:spPr>
          <a:xfrm>
            <a:off x="1451263" y="1421390"/>
            <a:ext cx="9144000" cy="4272828"/>
          </a:xfrm>
        </p:spPr>
        <p:txBody>
          <a:bodyPr>
            <a:normAutofit/>
          </a:bodyPr>
          <a:lstStyle/>
          <a:p>
            <a:pPr marL="342900" indent="-342900">
              <a:buFont typeface="Arial" panose="020B0604020202020204" pitchFamily="34" charset="0"/>
              <a:buChar char="•"/>
            </a:pPr>
            <a:endParaRPr lang="es-MX"/>
          </a:p>
          <a:p>
            <a:r>
              <a:rPr lang="es-MX" b="1"/>
              <a:t>Producto 1. CAIAC .Conclusiones generales.</a:t>
            </a:r>
          </a:p>
          <a:p>
            <a:r>
              <a:rPr lang="es-MX" b="1"/>
              <a:t>Interdisciplinariedad</a:t>
            </a:r>
          </a:p>
          <a:p>
            <a:endParaRPr lang="es-MX"/>
          </a:p>
          <a:p>
            <a:pPr marL="342900" indent="-342900">
              <a:buFont typeface="Arial" panose="020B0604020202020204" pitchFamily="34" charset="0"/>
              <a:buChar char="•"/>
            </a:pPr>
            <a:r>
              <a:rPr lang="es-MX"/>
              <a:t>Acuerdos obtenidos en sesión plenaria.</a:t>
            </a:r>
          </a:p>
          <a:p>
            <a:pPr marL="342900" indent="-342900">
              <a:buFont typeface="Arial" panose="020B0604020202020204" pitchFamily="34" charset="0"/>
              <a:buChar char="•"/>
            </a:pPr>
            <a:r>
              <a:rPr lang="es-MX"/>
              <a:t>Producto 3 .Fotografías de la sesión</a:t>
            </a:r>
          </a:p>
          <a:p>
            <a:r>
              <a:rPr lang="es-MX"/>
              <a:t>Claras, variadas. Deben de aparecer máximo 3 diapositivas</a:t>
            </a:r>
          </a:p>
          <a:p>
            <a:pPr marL="342900" indent="-342900">
              <a:buFont typeface="Arial" panose="020B0604020202020204" pitchFamily="34" charset="0"/>
              <a:buChar char="•"/>
            </a:pPr>
            <a:endParaRPr lang="es-MX"/>
          </a:p>
        </p:txBody>
      </p:sp>
    </p:spTree>
    <p:extLst>
      <p:ext uri="{BB962C8B-B14F-4D97-AF65-F5344CB8AC3E}">
        <p14:creationId xmlns:p14="http://schemas.microsoft.com/office/powerpoint/2010/main" val="2659146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36964692"/>
              </p:ext>
            </p:extLst>
          </p:nvPr>
        </p:nvGraphicFramePr>
        <p:xfrm>
          <a:off x="771292" y="175245"/>
          <a:ext cx="10214516" cy="3750438"/>
        </p:xfrm>
        <a:graphic>
          <a:graphicData uri="http://schemas.openxmlformats.org/drawingml/2006/table">
            <a:tbl>
              <a:tblPr firstRow="1" firstCol="1" bandRow="1"/>
              <a:tblGrid>
                <a:gridCol w="1079810">
                  <a:extLst>
                    <a:ext uri="{9D8B030D-6E8A-4147-A177-3AD203B41FA5}">
                      <a16:colId xmlns:a16="http://schemas.microsoft.com/office/drawing/2014/main" val="2967529892"/>
                    </a:ext>
                  </a:extLst>
                </a:gridCol>
                <a:gridCol w="1516566">
                  <a:extLst>
                    <a:ext uri="{9D8B030D-6E8A-4147-A177-3AD203B41FA5}">
                      <a16:colId xmlns:a16="http://schemas.microsoft.com/office/drawing/2014/main" val="2615324913"/>
                    </a:ext>
                  </a:extLst>
                </a:gridCol>
                <a:gridCol w="2118732">
                  <a:extLst>
                    <a:ext uri="{9D8B030D-6E8A-4147-A177-3AD203B41FA5}">
                      <a16:colId xmlns:a16="http://schemas.microsoft.com/office/drawing/2014/main" val="1347409688"/>
                    </a:ext>
                  </a:extLst>
                </a:gridCol>
                <a:gridCol w="2759843">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14</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Dirección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Determinar los elementos de la dirección: liderazgo, comunicación, toma de decisiones, responsabilidad, etc.</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Elaboración de reportes de prácticas sobre los temas vistos</a:t>
                      </a:r>
                      <a:endParaRPr lang="es-MX" sz="1000">
                        <a:effectLst/>
                        <a:latin typeface="+mn-lt"/>
                        <a:ea typeface="Calibri" panose="020F0502020204030204" pitchFamily="34" charset="0"/>
                        <a:cs typeface="Times New Roman"/>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Temas vistos en las sesiones anteriores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1" i="0" u="none" strike="noStrike" noProof="0">
                          <a:effectLst/>
                        </a:rPr>
                        <a:t>P.5.</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Sesión  3</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Trabajo con el protocolo de prácticas e informe.</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Resultados y conclusiones</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U.3 Los procesos psicológicos su operación y su función</a:t>
                      </a:r>
                      <a:r>
                        <a:rPr lang="es-MX" sz="1000" b="0" i="0" u="none" strike="noStrike" noProof="0">
                          <a:effectLst/>
                        </a:rPr>
                        <a:t> </a:t>
                      </a:r>
                      <a:endParaRPr lang="es-MX"/>
                    </a:p>
                    <a:p>
                      <a:pPr lvl="0">
                        <a:lnSpc>
                          <a:spcPct val="114999"/>
                        </a:lnSpc>
                        <a:spcAft>
                          <a:spcPts val="0"/>
                        </a:spcAft>
                        <a:buNone/>
                      </a:pPr>
                      <a:r>
                        <a:rPr lang="es" sz="1000" b="1" i="0" u="none" strike="noStrike" noProof="0">
                          <a:effectLst/>
                        </a:rPr>
                        <a:t> </a:t>
                      </a:r>
                      <a:r>
                        <a:rPr lang="es-MX" sz="1000" b="0" i="0" u="none" strike="noStrike" noProof="0">
                          <a:effectLst/>
                        </a:rPr>
                        <a:t> </a:t>
                      </a:r>
                      <a:r>
                        <a:rPr lang="es" sz="1000" b="0" i="0" u="none" strike="noStrike" noProof="0">
                          <a:effectLst/>
                        </a:rPr>
                        <a:t>Motivación y café</a:t>
                      </a:r>
                      <a:endParaRPr lang="es-MX"/>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adquiera habilidad para utilizar las fórmulas de derivación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Se obtendrán derivadas de funciones algebraicas y no algebraicas, usando las tablas de fórmulas para derivar</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Los alumnos utilizarán las tablas para derivar cualquier función de función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1588166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80696043"/>
              </p:ext>
            </p:extLst>
          </p:nvPr>
        </p:nvGraphicFramePr>
        <p:xfrm>
          <a:off x="771292" y="175245"/>
          <a:ext cx="10214516" cy="5015358"/>
        </p:xfrm>
        <a:graphic>
          <a:graphicData uri="http://schemas.openxmlformats.org/drawingml/2006/table">
            <a:tbl>
              <a:tblPr firstRow="1" firstCol="1" bandRow="1"/>
              <a:tblGrid>
                <a:gridCol w="945996">
                  <a:extLst>
                    <a:ext uri="{9D8B030D-6E8A-4147-A177-3AD203B41FA5}">
                      <a16:colId xmlns:a16="http://schemas.microsoft.com/office/drawing/2014/main" val="2967529892"/>
                    </a:ext>
                  </a:extLst>
                </a:gridCol>
                <a:gridCol w="1471961">
                  <a:extLst>
                    <a:ext uri="{9D8B030D-6E8A-4147-A177-3AD203B41FA5}">
                      <a16:colId xmlns:a16="http://schemas.microsoft.com/office/drawing/2014/main" val="2615324913"/>
                    </a:ext>
                  </a:extLst>
                </a:gridCol>
                <a:gridCol w="2263697">
                  <a:extLst>
                    <a:ext uri="{9D8B030D-6E8A-4147-A177-3AD203B41FA5}">
                      <a16:colId xmlns:a16="http://schemas.microsoft.com/office/drawing/2014/main" val="1347409688"/>
                    </a:ext>
                  </a:extLst>
                </a:gridCol>
                <a:gridCol w="2793297">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15</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Dirección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Determinar los elementos de la dirección: liderazgo, comunicación, toma de decisiones, responsabilidad, etc.</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87069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4</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Psicología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Identificar la clasificación de los motivos humanos</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85750" indent="-285750" algn="l">
                        <a:lnSpc>
                          <a:spcPct val="100000"/>
                        </a:lnSpc>
                        <a:spcBef>
                          <a:spcPts val="0"/>
                        </a:spcBef>
                        <a:spcAft>
                          <a:spcPts val="0"/>
                        </a:spcAft>
                        <a:buFont typeface="Arial"/>
                        <a:buChar char="•"/>
                      </a:pPr>
                      <a:r>
                        <a:rPr lang="es-MX" sz="1000">
                          <a:effectLst/>
                          <a:latin typeface="+mn-lt"/>
                          <a:ea typeface="Calibri" panose="020F0502020204030204" pitchFamily="34" charset="0"/>
                          <a:cs typeface="Times New Roman"/>
                        </a:rPr>
                        <a:t>9</a:t>
                      </a:r>
                      <a:r>
                        <a:rPr lang="es" sz="1000" b="0" i="0" u="none" strike="noStrike" noProof="0">
                          <a:effectLst/>
                        </a:rPr>
                        <a:t>Motivación</a:t>
                      </a:r>
                      <a:endParaRPr lang="es-MX"/>
                    </a:p>
                    <a:p>
                      <a:pPr lvl="0" indent="0" algn="l">
                        <a:lnSpc>
                          <a:spcPct val="100000"/>
                        </a:lnSpc>
                        <a:spcBef>
                          <a:spcPts val="0"/>
                        </a:spcBef>
                        <a:spcAft>
                          <a:spcPts val="0"/>
                        </a:spcAft>
                        <a:buNone/>
                      </a:pPr>
                      <a:r>
                        <a:rPr lang="es" sz="1000" b="0" i="0" u="none" strike="noStrike" noProof="0">
                          <a:effectLst/>
                        </a:rPr>
                        <a:t>Clasificación de los motivos humanos</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Procedimentales</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3.7. Elaboración de un plan de vida como ejemplo de metas y motivos sociales.</a:t>
                      </a:r>
                      <a:r>
                        <a:rPr lang="es-MX" sz="1000" b="0" i="0" u="none" strike="noStrike" noProof="0">
                          <a:effectLst/>
                        </a:rPr>
                        <a:t> </a:t>
                      </a:r>
                      <a:endParaRPr lang="es-MX"/>
                    </a:p>
                    <a:p>
                      <a:pPr lvl="0">
                        <a:lnSpc>
                          <a:spcPct val="114999"/>
                        </a:lnSpc>
                        <a:spcAft>
                          <a:spcPts val="0"/>
                        </a:spcAft>
                        <a:buNone/>
                      </a:pPr>
                      <a:r>
                        <a:rPr lang="es" sz="1000" b="1" i="0" u="none" strike="noStrike" noProof="0">
                          <a:effectLst/>
                        </a:rPr>
                        <a:t> </a:t>
                      </a:r>
                      <a:r>
                        <a:rPr lang="es-MX" sz="1000" b="0" i="0" u="none" strike="noStrike" noProof="0">
                          <a:effectLst/>
                        </a:rPr>
                        <a:t> </a:t>
                      </a:r>
                      <a:r>
                        <a:rPr lang="es" sz="1000" b="0" i="0" u="none" strike="noStrike" noProof="0">
                          <a:effectLst/>
                        </a:rPr>
                        <a:t>PIC</a:t>
                      </a:r>
                      <a:endParaRPr lang="es-MX"/>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1" i="0" u="none" strike="noStrike" noProof="0">
                          <a:effectLst/>
                        </a:rPr>
                        <a:t>Enseñanza:</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El profesor explicará el proceso del sueño como motivo primario y las etapas de éste.</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El profesor explicará las etapas de la actividad sexual, así como el instinto agresivo.</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Aprendizaje:</a:t>
                      </a:r>
                      <a:r>
                        <a:rPr lang="es-MX" sz="1000" b="0" i="0" u="none" strike="noStrike" noProof="0">
                          <a:effectLst/>
                        </a:rPr>
                        <a:t> </a:t>
                      </a:r>
                      <a:endParaRPr lang="es-MX"/>
                    </a:p>
                    <a:p>
                      <a:pPr lvl="0" algn="l">
                        <a:lnSpc>
                          <a:spcPct val="100000"/>
                        </a:lnSpc>
                        <a:spcBef>
                          <a:spcPts val="0"/>
                        </a:spcBef>
                        <a:spcAft>
                          <a:spcPts val="0"/>
                        </a:spcAft>
                        <a:buNone/>
                      </a:pPr>
                      <a:r>
                        <a:rPr lang="es" sz="1000" b="0" i="0" u="none" strike="noStrike" noProof="0">
                          <a:effectLst/>
                        </a:rPr>
                        <a:t>En equipos los alumnos discutirán sobre la importancia del sueño, el sexo y la agresión en la vida de una persona, elaborar un cuadro comparativo.</a:t>
                      </a:r>
                      <a:r>
                        <a:rPr lang="es-MX" sz="1000" b="0" i="0" u="none" strike="noStrike" noProof="0">
                          <a:effectLst/>
                        </a:rPr>
                        <a:t> </a:t>
                      </a:r>
                      <a:endParaRPr lang="es-MX"/>
                    </a:p>
                    <a:p>
                      <a:pPr lvl="0" algn="l">
                        <a:lnSpc>
                          <a:spcPct val="100000"/>
                        </a:lnSpc>
                        <a:spcBef>
                          <a:spcPts val="0"/>
                        </a:spcBef>
                        <a:spcAft>
                          <a:spcPts val="0"/>
                        </a:spcAft>
                        <a:buNone/>
                      </a:pPr>
                      <a:r>
                        <a:rPr lang="es" sz="1000" b="1" i="0" u="none" strike="noStrike" noProof="0">
                          <a:effectLst/>
                        </a:rPr>
                        <a:t> </a:t>
                      </a:r>
                      <a:r>
                        <a:rPr lang="es-MX" sz="1000" b="0" i="0" u="none" strike="noStrike" noProof="0">
                          <a:effectLst/>
                        </a:rPr>
                        <a:t> </a:t>
                      </a:r>
                      <a:endParaRPr lang="es-MX"/>
                    </a:p>
                    <a:p>
                      <a:pPr lvl="0">
                        <a:lnSpc>
                          <a:spcPct val="114999"/>
                        </a:lnSpc>
                        <a:spcAft>
                          <a:spcPts val="0"/>
                        </a:spcAft>
                        <a:buNone/>
                      </a:pPr>
                      <a:r>
                        <a:rPr lang="es" sz="1000" b="0" i="0" u="none" strike="noStrike" noProof="0">
                          <a:effectLst/>
                        </a:rPr>
                        <a:t> </a:t>
                      </a:r>
                      <a:r>
                        <a:rPr lang="es-MX" sz="1000" b="0" i="0" u="none" strike="noStrike" noProof="0">
                          <a:effectLst/>
                        </a:rPr>
                        <a:t> </a:t>
                      </a:r>
                      <a:r>
                        <a:rPr lang="es" sz="1000" b="0" i="0" u="none" strike="noStrike" noProof="0">
                          <a:solidFill>
                            <a:srgbClr val="FF0000"/>
                          </a:solidFill>
                          <a:effectLst/>
                        </a:rPr>
                        <a:t>¿Qué empresas puedes identificar que utilizan la motivación como estrategia de ventas o colocación de productos del mercado? Mensaje subliminales</a:t>
                      </a:r>
                      <a:endParaRPr lang="es-MX">
                        <a:solidFill>
                          <a:srgbClr val="FF0000"/>
                        </a:solidFill>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Libro de texto </a:t>
                      </a:r>
                    </a:p>
                    <a:p>
                      <a:pPr>
                        <a:lnSpc>
                          <a:spcPct val="115000"/>
                        </a:lnSpc>
                        <a:spcAft>
                          <a:spcPts val="0"/>
                        </a:spcAft>
                      </a:pPr>
                      <a:r>
                        <a:rPr lang="es-MX" sz="1000">
                          <a:effectLst/>
                          <a:latin typeface="+mn-lt"/>
                          <a:ea typeface="Calibri" panose="020F0502020204030204" pitchFamily="34" charset="0"/>
                          <a:cs typeface="Times New Roman"/>
                        </a:rPr>
                        <a:t>Hojas blancas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Rúbrica </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93004241"/>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Que el alumno sea capaz de obtener las derivadas sucesivas de cualquier función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3) Derivadas sucesivas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El profesor definirá las derivadas sucesivas de una función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1130179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59126598"/>
              </p:ext>
            </p:extLst>
          </p:nvPr>
        </p:nvGraphicFramePr>
        <p:xfrm>
          <a:off x="771292" y="175245"/>
          <a:ext cx="10214516" cy="2343405"/>
        </p:xfrm>
        <a:graphic>
          <a:graphicData uri="http://schemas.openxmlformats.org/drawingml/2006/table">
            <a:tbl>
              <a:tblPr firstRow="1" firstCol="1" bandRow="1"/>
              <a:tblGrid>
                <a:gridCol w="1280532">
                  <a:extLst>
                    <a:ext uri="{9D8B030D-6E8A-4147-A177-3AD203B41FA5}">
                      <a16:colId xmlns:a16="http://schemas.microsoft.com/office/drawing/2014/main" val="2967529892"/>
                    </a:ext>
                  </a:extLst>
                </a:gridCol>
                <a:gridCol w="1628078">
                  <a:extLst>
                    <a:ext uri="{9D8B030D-6E8A-4147-A177-3AD203B41FA5}">
                      <a16:colId xmlns:a16="http://schemas.microsoft.com/office/drawing/2014/main" val="2615324913"/>
                    </a:ext>
                  </a:extLst>
                </a:gridCol>
                <a:gridCol w="1817649">
                  <a:extLst>
                    <a:ext uri="{9D8B030D-6E8A-4147-A177-3AD203B41FA5}">
                      <a16:colId xmlns:a16="http://schemas.microsoft.com/office/drawing/2014/main" val="1347409688"/>
                    </a:ext>
                  </a:extLst>
                </a:gridCol>
                <a:gridCol w="2748692">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16</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Unidad 3 Proceso administrativo - Control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Determinar los medios</a:t>
                      </a:r>
                      <a:r>
                        <a:rPr lang="es-MX" sz="1000" baseline="0">
                          <a:effectLst/>
                          <a:latin typeface="Calibri"/>
                          <a:ea typeface="Calibri" panose="020F0502020204030204" pitchFamily="34" charset="0"/>
                          <a:cs typeface="Times New Roman"/>
                        </a:rPr>
                        <a:t> y estrategias de control</a:t>
                      </a:r>
                      <a:r>
                        <a:rPr lang="es-MX" sz="1000">
                          <a:effectLst/>
                          <a:latin typeface="Calibri"/>
                          <a:ea typeface="Calibri" panose="020F0502020204030204" pitchFamily="34" charset="0"/>
                          <a:cs typeface="Times New Roman"/>
                        </a:rPr>
                        <a:t>: ambiente de control, evaluación de riesgos, sistemas de información, sistemas de comunicación, procedimientos</a:t>
                      </a:r>
                      <a:r>
                        <a:rPr lang="es-MX" sz="1000" baseline="0">
                          <a:effectLst/>
                          <a:latin typeface="Calibri"/>
                          <a:ea typeface="Calibri" panose="020F0502020204030204" pitchFamily="34" charset="0"/>
                          <a:cs typeface="Times New Roman"/>
                        </a:rPr>
                        <a:t> de control, vigilancia, etc.</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sea capaz de obtener las derivadas sucesivas de cualquier función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3) Derivadas sucesivas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El profesor definirá las derivadas sucesivas de una función</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16188982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23869658"/>
              </p:ext>
            </p:extLst>
          </p:nvPr>
        </p:nvGraphicFramePr>
        <p:xfrm>
          <a:off x="771292" y="175245"/>
          <a:ext cx="10214516" cy="3219705"/>
        </p:xfrm>
        <a:graphic>
          <a:graphicData uri="http://schemas.openxmlformats.org/drawingml/2006/table">
            <a:tbl>
              <a:tblPr firstRow="1" firstCol="1" bandRow="1"/>
              <a:tblGrid>
                <a:gridCol w="1291684">
                  <a:extLst>
                    <a:ext uri="{9D8B030D-6E8A-4147-A177-3AD203B41FA5}">
                      <a16:colId xmlns:a16="http://schemas.microsoft.com/office/drawing/2014/main" val="2967529892"/>
                    </a:ext>
                  </a:extLst>
                </a:gridCol>
                <a:gridCol w="1906858">
                  <a:extLst>
                    <a:ext uri="{9D8B030D-6E8A-4147-A177-3AD203B41FA5}">
                      <a16:colId xmlns:a16="http://schemas.microsoft.com/office/drawing/2014/main" val="2615324913"/>
                    </a:ext>
                  </a:extLst>
                </a:gridCol>
                <a:gridCol w="2196790">
                  <a:extLst>
                    <a:ext uri="{9D8B030D-6E8A-4147-A177-3AD203B41FA5}">
                      <a16:colId xmlns:a16="http://schemas.microsoft.com/office/drawing/2014/main" val="1347409688"/>
                    </a:ext>
                  </a:extLst>
                </a:gridCol>
                <a:gridCol w="2079619">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17</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Control</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Determinar los medios</a:t>
                      </a:r>
                      <a:r>
                        <a:rPr lang="es-MX" sz="1000" baseline="0">
                          <a:effectLst/>
                          <a:latin typeface="+mn-lt"/>
                          <a:ea typeface="Calibri" panose="020F0502020204030204" pitchFamily="34" charset="0"/>
                          <a:cs typeface="Times New Roman"/>
                        </a:rPr>
                        <a:t> y estrategias de control</a:t>
                      </a:r>
                      <a:r>
                        <a:rPr lang="es-MX" sz="1000">
                          <a:effectLst/>
                          <a:latin typeface="+mn-lt"/>
                          <a:ea typeface="Calibri" panose="020F0502020204030204" pitchFamily="34" charset="0"/>
                          <a:cs typeface="Times New Roman"/>
                        </a:rPr>
                        <a:t>: ambiente de control, evaluación de riesgos, sistemas de información, sistemas de comunicación, procedimientos</a:t>
                      </a:r>
                      <a:r>
                        <a:rPr lang="es-MX" sz="1000" baseline="0">
                          <a:effectLst/>
                          <a:latin typeface="+mn-lt"/>
                          <a:ea typeface="Calibri" panose="020F0502020204030204" pitchFamily="34" charset="0"/>
                          <a:cs typeface="Times New Roman"/>
                        </a:rPr>
                        <a:t> de control, vigilancia, etc.</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Que el alumno comprenda los conceptos de puntos máximos y mínimos relativos de una función y su interpretación geométrica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4) puntos máximos y mínimos relativos a una función</a:t>
                      </a:r>
                    </a:p>
                    <a:p>
                      <a:pPr lvl="0">
                        <a:lnSpc>
                          <a:spcPct val="114999"/>
                        </a:lnSpc>
                        <a:spcAft>
                          <a:spcPts val="0"/>
                        </a:spcAft>
                        <a:buNone/>
                      </a:pPr>
                      <a:r>
                        <a:rPr lang="es-MX" sz="1000">
                          <a:effectLst/>
                          <a:latin typeface="Calibri"/>
                          <a:ea typeface="Calibri" panose="020F0502020204030204" pitchFamily="34" charset="0"/>
                          <a:cs typeface="Times New Roman"/>
                        </a:rPr>
                        <a:t>Se abordará el concepto de función creciente o decreciente a partir del signo de su derivada. Se darán los criterios para determinar los valores máximos y mínimos  relativos de una función, y máximos y mínimos absolutos en un intervalo cerrado, si ellos existen.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El profesor resolverá problemas de máximos y mínimos </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39122181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32089686"/>
              </p:ext>
            </p:extLst>
          </p:nvPr>
        </p:nvGraphicFramePr>
        <p:xfrm>
          <a:off x="771292" y="175245"/>
          <a:ext cx="10346258" cy="3044445"/>
        </p:xfrm>
        <a:graphic>
          <a:graphicData uri="http://schemas.openxmlformats.org/drawingml/2006/table">
            <a:tbl>
              <a:tblPr firstRow="1" firstCol="1" bandRow="1"/>
              <a:tblGrid>
                <a:gridCol w="1247079">
                  <a:extLst>
                    <a:ext uri="{9D8B030D-6E8A-4147-A177-3AD203B41FA5}">
                      <a16:colId xmlns:a16="http://schemas.microsoft.com/office/drawing/2014/main" val="2967529892"/>
                    </a:ext>
                  </a:extLst>
                </a:gridCol>
                <a:gridCol w="1538868">
                  <a:extLst>
                    <a:ext uri="{9D8B030D-6E8A-4147-A177-3AD203B41FA5}">
                      <a16:colId xmlns:a16="http://schemas.microsoft.com/office/drawing/2014/main" val="2615324913"/>
                    </a:ext>
                  </a:extLst>
                </a:gridCol>
                <a:gridCol w="2462892">
                  <a:extLst>
                    <a:ext uri="{9D8B030D-6E8A-4147-A177-3AD203B41FA5}">
                      <a16:colId xmlns:a16="http://schemas.microsoft.com/office/drawing/2014/main" val="1347409688"/>
                    </a:ext>
                  </a:extLst>
                </a:gridCol>
                <a:gridCol w="2357855">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0">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18</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Control</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Determinar los medios</a:t>
                      </a:r>
                      <a:r>
                        <a:rPr lang="es-MX" sz="1000" baseline="0">
                          <a:effectLst/>
                          <a:latin typeface="+mn-lt"/>
                          <a:ea typeface="Calibri" panose="020F0502020204030204" pitchFamily="34" charset="0"/>
                          <a:cs typeface="Times New Roman"/>
                        </a:rPr>
                        <a:t> y estrategias de control</a:t>
                      </a:r>
                      <a:r>
                        <a:rPr lang="es-MX" sz="1000">
                          <a:effectLst/>
                          <a:latin typeface="+mn-lt"/>
                          <a:ea typeface="Calibri" panose="020F0502020204030204" pitchFamily="34" charset="0"/>
                          <a:cs typeface="Times New Roman"/>
                        </a:rPr>
                        <a:t>: ambiente de control, evaluación de riesgos, sistemas de información, sistemas de comunicación, procedimientos</a:t>
                      </a:r>
                      <a:r>
                        <a:rPr lang="es-MX" sz="1000" baseline="0">
                          <a:effectLst/>
                          <a:latin typeface="+mn-lt"/>
                          <a:ea typeface="Calibri" panose="020F0502020204030204" pitchFamily="34" charset="0"/>
                          <a:cs typeface="Times New Roman"/>
                        </a:rPr>
                        <a:t> de control, vigilancia, etc.</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comprenda los conceptos de puntos máximos y mínimos relativos de una función y su interpretación geométrica</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4) puntos máximos y mínimos relativos a una función</a:t>
                      </a:r>
                      <a:endParaRPr lang="en-US" sz="1000" b="0" i="0" u="none" strike="noStrike" noProof="0">
                        <a:effectLst/>
                      </a:endParaRPr>
                    </a:p>
                    <a:p>
                      <a:pPr lvl="0">
                        <a:lnSpc>
                          <a:spcPct val="114999"/>
                        </a:lnSpc>
                        <a:spcAft>
                          <a:spcPts val="0"/>
                        </a:spcAft>
                        <a:buNone/>
                      </a:pPr>
                      <a:r>
                        <a:rPr lang="es-MX" sz="1000" b="0" i="0" u="none" strike="noStrike" noProof="0">
                          <a:effectLst/>
                          <a:latin typeface="Calibri"/>
                        </a:rPr>
                        <a:t>Se abordará el concepto de función creciente o decreciente a partir del signo de su derivada. Se darán los criterios para determinar los valores máximos y mínimos  relativos de una función, y máximos y mínimos absolutos en un intervalo cerrado, si ellos existen.</a:t>
                      </a:r>
                      <a:endParaRPr lang="es-MX"/>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El profesor resolverá problemas de máximos y mínimos </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33311207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56645985"/>
              </p:ext>
            </p:extLst>
          </p:nvPr>
        </p:nvGraphicFramePr>
        <p:xfrm>
          <a:off x="771292" y="175245"/>
          <a:ext cx="10214516" cy="3745485"/>
        </p:xfrm>
        <a:graphic>
          <a:graphicData uri="http://schemas.openxmlformats.org/drawingml/2006/table">
            <a:tbl>
              <a:tblPr firstRow="1" firstCol="1" bandRow="1"/>
              <a:tblGrid>
                <a:gridCol w="1313986">
                  <a:extLst>
                    <a:ext uri="{9D8B030D-6E8A-4147-A177-3AD203B41FA5}">
                      <a16:colId xmlns:a16="http://schemas.microsoft.com/office/drawing/2014/main" val="2967529892"/>
                    </a:ext>
                  </a:extLst>
                </a:gridCol>
                <a:gridCol w="1672683">
                  <a:extLst>
                    <a:ext uri="{9D8B030D-6E8A-4147-A177-3AD203B41FA5}">
                      <a16:colId xmlns:a16="http://schemas.microsoft.com/office/drawing/2014/main" val="2615324913"/>
                    </a:ext>
                  </a:extLst>
                </a:gridCol>
                <a:gridCol w="1561171">
                  <a:extLst>
                    <a:ext uri="{9D8B030D-6E8A-4147-A177-3AD203B41FA5}">
                      <a16:colId xmlns:a16="http://schemas.microsoft.com/office/drawing/2014/main" val="1347409688"/>
                    </a:ext>
                  </a:extLst>
                </a:gridCol>
                <a:gridCol w="2927111">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19</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Control</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Elaboración de los elementos de la planeación: misión, visión, objetivos, políticas, etc.</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Que el alumno aprenda a calcular las coordenadas de los puntos máximos y mínimos relativos en la gráfica de una función.</a:t>
                      </a:r>
                    </a:p>
                    <a:p>
                      <a:pPr lvl="0">
                        <a:lnSpc>
                          <a:spcPct val="114999"/>
                        </a:lnSpc>
                        <a:spcAft>
                          <a:spcPts val="0"/>
                        </a:spcAft>
                        <a:buNone/>
                      </a:pPr>
                      <a:r>
                        <a:rPr lang="es-MX" sz="1000">
                          <a:effectLst/>
                          <a:latin typeface="Calibri"/>
                          <a:ea typeface="Calibri" panose="020F0502020204030204" pitchFamily="34" charset="0"/>
                          <a:cs typeface="Times New Roman"/>
                        </a:rPr>
                        <a:t>Que resuelva problemas enfocados a la economía, administración y finanzas, para interpretar su realidad e introducirlo a los problemas que se han de resolver en la vida cotidiana.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Se calcularán las coordenadas de los puntos correspondientes en la curva que representa la función.</a:t>
                      </a:r>
                    </a:p>
                    <a:p>
                      <a:pPr lvl="0">
                        <a:lnSpc>
                          <a:spcPct val="114999"/>
                        </a:lnSpc>
                        <a:spcAft>
                          <a:spcPts val="0"/>
                        </a:spcAft>
                        <a:buNone/>
                      </a:pPr>
                      <a:r>
                        <a:rPr lang="es-MX" sz="1000">
                          <a:effectLst/>
                          <a:latin typeface="Calibri"/>
                          <a:cs typeface="Times New Roman"/>
                        </a:rPr>
                        <a:t>Se interpretarán física o geométricamente de acuerdo a un problema. Se enfatizará la importancia de la aplicación de los puntos máximos y mínimos de inflexión en las ciencias económico-administrativas.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Los alumnos resolverán ejercicios en el cuaderno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34590399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34562652"/>
              </p:ext>
            </p:extLst>
          </p:nvPr>
        </p:nvGraphicFramePr>
        <p:xfrm>
          <a:off x="771292" y="175245"/>
          <a:ext cx="10214516" cy="4096005"/>
        </p:xfrm>
        <a:graphic>
          <a:graphicData uri="http://schemas.openxmlformats.org/drawingml/2006/table">
            <a:tbl>
              <a:tblPr firstRow="1" firstCol="1" bandRow="1"/>
              <a:tblGrid>
                <a:gridCol w="1247079">
                  <a:extLst>
                    <a:ext uri="{9D8B030D-6E8A-4147-A177-3AD203B41FA5}">
                      <a16:colId xmlns:a16="http://schemas.microsoft.com/office/drawing/2014/main" val="2967529892"/>
                    </a:ext>
                  </a:extLst>
                </a:gridCol>
                <a:gridCol w="1728439">
                  <a:extLst>
                    <a:ext uri="{9D8B030D-6E8A-4147-A177-3AD203B41FA5}">
                      <a16:colId xmlns:a16="http://schemas.microsoft.com/office/drawing/2014/main" val="2615324913"/>
                    </a:ext>
                  </a:extLst>
                </a:gridCol>
                <a:gridCol w="1561170">
                  <a:extLst>
                    <a:ext uri="{9D8B030D-6E8A-4147-A177-3AD203B41FA5}">
                      <a16:colId xmlns:a16="http://schemas.microsoft.com/office/drawing/2014/main" val="1347409688"/>
                    </a:ext>
                  </a:extLst>
                </a:gridCol>
                <a:gridCol w="2938263">
                  <a:extLst>
                    <a:ext uri="{9D8B030D-6E8A-4147-A177-3AD203B41FA5}">
                      <a16:colId xmlns:a16="http://schemas.microsoft.com/office/drawing/2014/main" val="1523678954"/>
                    </a:ext>
                  </a:extLst>
                </a:gridCol>
                <a:gridCol w="1071794">
                  <a:extLst>
                    <a:ext uri="{9D8B030D-6E8A-4147-A177-3AD203B41FA5}">
                      <a16:colId xmlns:a16="http://schemas.microsoft.com/office/drawing/2014/main" val="922862871"/>
                    </a:ext>
                  </a:extLst>
                </a:gridCol>
                <a:gridCol w="1667771">
                  <a:extLst>
                    <a:ext uri="{9D8B030D-6E8A-4147-A177-3AD203B41FA5}">
                      <a16:colId xmlns:a16="http://schemas.microsoft.com/office/drawing/2014/main" val="1805464475"/>
                    </a:ext>
                  </a:extLst>
                </a:gridCol>
              </a:tblGrid>
              <a:tr h="182369">
                <a:tc gridSpan="6">
                  <a:txBody>
                    <a:bodyPr/>
                    <a:lstStyle/>
                    <a:p>
                      <a:pPr>
                        <a:lnSpc>
                          <a:spcPct val="115000"/>
                        </a:lnSpc>
                        <a:spcAft>
                          <a:spcPts val="0"/>
                        </a:spcAft>
                      </a:pPr>
                      <a:r>
                        <a:rPr lang="es-MX" sz="1000">
                          <a:effectLst/>
                          <a:latin typeface="Calibri"/>
                          <a:ea typeface="Calibri" panose="020F0502020204030204" pitchFamily="34" charset="0"/>
                          <a:cs typeface="Times New Roman"/>
                        </a:rPr>
                        <a:t>Número de sesión: 20</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2457804"/>
                  </a:ext>
                </a:extLst>
              </a:tr>
              <a:tr h="253750">
                <a:tc>
                  <a:txBody>
                    <a:bodyPr/>
                    <a:lstStyle/>
                    <a:p>
                      <a:pPr>
                        <a:lnSpc>
                          <a:spcPct val="115000"/>
                        </a:lnSpc>
                        <a:spcAft>
                          <a:spcPts val="0"/>
                        </a:spcAft>
                      </a:pPr>
                      <a:r>
                        <a:rPr lang="es-MX" sz="100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Técnica didáctica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5023670"/>
                  </a:ext>
                </a:extLst>
              </a:tr>
              <a:tr h="1132608">
                <a:tc>
                  <a:txBody>
                    <a:bodyPr/>
                    <a:lstStyle/>
                    <a:p>
                      <a:pPr>
                        <a:lnSpc>
                          <a:spcPct val="115000"/>
                        </a:lnSpc>
                        <a:spcAft>
                          <a:spcPts val="0"/>
                        </a:spcAft>
                      </a:pPr>
                      <a:r>
                        <a:rPr lang="es-MX" sz="1000" b="1">
                          <a:effectLst/>
                          <a:latin typeface="Calibri"/>
                          <a:ea typeface="Calibri" panose="020F0502020204030204" pitchFamily="34" charset="0"/>
                          <a:cs typeface="Times New Roman"/>
                        </a:rPr>
                        <a:t>MATERIA 1</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Contabilidad y Gestión Administrativa </a:t>
                      </a:r>
                      <a:endParaRPr lang="es-MX" sz="100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Unidad 3 Proceso administrativo - Control</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mn-lt"/>
                          <a:ea typeface="Calibri" panose="020F0502020204030204" pitchFamily="34" charset="0"/>
                          <a:cs typeface="Times New Roman"/>
                        </a:rPr>
                        <a:t>Determinar los medios</a:t>
                      </a:r>
                      <a:r>
                        <a:rPr lang="es-MX" sz="1000" baseline="0">
                          <a:effectLst/>
                          <a:latin typeface="+mn-lt"/>
                          <a:ea typeface="Calibri" panose="020F0502020204030204" pitchFamily="34" charset="0"/>
                          <a:cs typeface="Times New Roman"/>
                        </a:rPr>
                        <a:t> y estrategias de control</a:t>
                      </a:r>
                      <a:r>
                        <a:rPr lang="es-MX" sz="1000">
                          <a:effectLst/>
                          <a:latin typeface="+mn-lt"/>
                          <a:ea typeface="Calibri" panose="020F0502020204030204" pitchFamily="34" charset="0"/>
                          <a:cs typeface="Times New Roman"/>
                        </a:rPr>
                        <a:t>: ambiente de control, evaluación de riesgos, sistemas de información, sistemas de comunicación, procedimientos</a:t>
                      </a:r>
                      <a:r>
                        <a:rPr lang="es-MX" sz="1000" baseline="0">
                          <a:effectLst/>
                          <a:latin typeface="+mn-lt"/>
                          <a:ea typeface="Calibri" panose="020F0502020204030204" pitchFamily="34" charset="0"/>
                          <a:cs typeface="Times New Roman"/>
                        </a:rPr>
                        <a:t> de control, vigilancia, etc.</a:t>
                      </a:r>
                      <a:endParaRPr lang="es-MX" sz="1000">
                        <a:effectLst/>
                        <a:latin typeface="+mn-lt"/>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06205183"/>
                  </a:ext>
                </a:extLst>
              </a:tr>
              <a:tr h="647205">
                <a:tc>
                  <a:txBody>
                    <a:bodyPr/>
                    <a:lstStyle/>
                    <a:p>
                      <a:pPr>
                        <a:lnSpc>
                          <a:spcPct val="115000"/>
                        </a:lnSpc>
                        <a:spcAft>
                          <a:spcPts val="0"/>
                        </a:spcAft>
                      </a:pPr>
                      <a:r>
                        <a:rPr lang="es-MX" sz="1000" b="1">
                          <a:effectLst/>
                          <a:latin typeface="Calibri"/>
                          <a:ea typeface="Calibri" panose="020F0502020204030204" pitchFamily="34" charset="0"/>
                          <a:cs typeface="Times New Roman"/>
                        </a:rPr>
                        <a:t>MATERIA 5</a:t>
                      </a:r>
                      <a:endParaRPr lang="es-MX" sz="1000">
                        <a:effectLst/>
                        <a:latin typeface="Calibri"/>
                        <a:ea typeface="Calibri" panose="020F0502020204030204" pitchFamily="34" charset="0"/>
                        <a:cs typeface="Times New Roman"/>
                      </a:endParaRPr>
                    </a:p>
                    <a:p>
                      <a:pPr>
                        <a:lnSpc>
                          <a:spcPct val="115000"/>
                        </a:lnSpc>
                        <a:spcAft>
                          <a:spcPts val="0"/>
                        </a:spcAft>
                      </a:pPr>
                      <a:r>
                        <a:rPr lang="es-MX" sz="1000" b="1">
                          <a:effectLst/>
                          <a:latin typeface="Calibri"/>
                          <a:ea typeface="Calibri" panose="020F0502020204030204" pitchFamily="34" charset="0"/>
                          <a:cs typeface="Times New Roman"/>
                        </a:rPr>
                        <a:t>Matemáticas</a:t>
                      </a: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Que el alumno aprenda a calcular las coordenadas de los puntos máximos y mínimos relativos en la gráfica de una función.</a:t>
                      </a:r>
                      <a:endParaRPr lang="en-US" sz="1000" b="0" i="0" u="none" strike="noStrike" noProof="0">
                        <a:effectLst/>
                      </a:endParaRPr>
                    </a:p>
                    <a:p>
                      <a:pPr lvl="0">
                        <a:lnSpc>
                          <a:spcPct val="114999"/>
                        </a:lnSpc>
                        <a:spcAft>
                          <a:spcPts val="0"/>
                        </a:spcAft>
                        <a:buNone/>
                      </a:pPr>
                      <a:r>
                        <a:rPr lang="es-MX" sz="1000" b="0" i="0" u="none" strike="noStrike" noProof="0">
                          <a:effectLst/>
                          <a:latin typeface="Calibri"/>
                        </a:rPr>
                        <a:t>Que resuelva problemas enfocados a la economía, administración y finanzas, para interpretar su realidad e introducirlo a los problemas que se han de resolver en la vida cotidiana.</a:t>
                      </a:r>
                      <a:endParaRPr lang="es-MX"/>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Se calcularán las coordenadas de los puntos correspondientes en la curva que representa la función.</a:t>
                      </a:r>
                      <a:endParaRPr lang="en-US" sz="1000" b="0" i="0" u="none" strike="noStrike" noProof="0">
                        <a:effectLst/>
                      </a:endParaRPr>
                    </a:p>
                    <a:p>
                      <a:pPr lvl="0">
                        <a:lnSpc>
                          <a:spcPct val="114999"/>
                        </a:lnSpc>
                        <a:spcAft>
                          <a:spcPts val="0"/>
                        </a:spcAft>
                        <a:buNone/>
                      </a:pPr>
                      <a:r>
                        <a:rPr lang="es-MX" sz="1000" b="0" i="0" u="none" strike="noStrike" noProof="0">
                          <a:effectLst/>
                          <a:latin typeface="Calibri"/>
                        </a:rPr>
                        <a:t>Se interpretarán física o geométricamente de acuerdo a un problema. Se enfatizará la importancia de la aplicación de los puntos máximos y mínimos de inflexión en las ciencias económico-administrativas</a:t>
                      </a:r>
                      <a:endParaRPr lang="es-MX"/>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Los alumnos resolverán ejercicios en el cuaderno</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a:effectLst/>
                          <a:latin typeface="Calibri"/>
                        </a:rPr>
                        <a:t>Pizarrón blanco, plumones, laptop, cañón, cuaderno y apuntes</a:t>
                      </a:r>
                      <a:endParaRPr lang="es-ES"/>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a:ea typeface="Calibri" panose="020F0502020204030204" pitchFamily="34" charset="0"/>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07308551"/>
                  </a:ext>
                </a:extLst>
              </a:tr>
            </a:tbl>
          </a:graphicData>
        </a:graphic>
      </p:graphicFrame>
    </p:spTree>
    <p:extLst>
      <p:ext uri="{BB962C8B-B14F-4D97-AF65-F5344CB8AC3E}">
        <p14:creationId xmlns:p14="http://schemas.microsoft.com/office/powerpoint/2010/main" val="30062714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122218" y="1859973"/>
            <a:ext cx="9424555" cy="768927"/>
          </a:xfrm>
        </p:spPr>
        <p:txBody>
          <a:bodyPr>
            <a:normAutofit/>
          </a:bodyPr>
          <a:lstStyle/>
          <a:p>
            <a:r>
              <a:rPr lang="es-MX" b="1"/>
              <a:t>13. Lista de pasos para realizar una infografía digital</a:t>
            </a:r>
            <a:endParaRPr lang="es-MX"/>
          </a:p>
        </p:txBody>
      </p:sp>
      <p:sp>
        <p:nvSpPr>
          <p:cNvPr id="5" name="CuadroTexto 4"/>
          <p:cNvSpPr txBox="1"/>
          <p:nvPr/>
        </p:nvSpPr>
        <p:spPr>
          <a:xfrm>
            <a:off x="1402773" y="2867891"/>
            <a:ext cx="9486900" cy="400110"/>
          </a:xfrm>
          <a:prstGeom prst="rect">
            <a:avLst/>
          </a:prstGeom>
          <a:noFill/>
        </p:spPr>
        <p:txBody>
          <a:bodyPr wrap="square" rtlCol="0">
            <a:spAutoFit/>
          </a:bodyPr>
          <a:lstStyle/>
          <a:p>
            <a:pPr marL="342900" indent="-342900">
              <a:buFont typeface="Arial" panose="020B0604020202020204" pitchFamily="34" charset="0"/>
              <a:buChar char="•"/>
            </a:pPr>
            <a:r>
              <a:rPr lang="es-MX" sz="2000"/>
              <a:t>Elaborada por cada equipo heterogéneo. CLARA, CONCISA, PRECISA. </a:t>
            </a:r>
          </a:p>
        </p:txBody>
      </p:sp>
    </p:spTree>
    <p:extLst>
      <p:ext uri="{BB962C8B-B14F-4D97-AF65-F5344CB8AC3E}">
        <p14:creationId xmlns:p14="http://schemas.microsoft.com/office/powerpoint/2010/main" val="39205441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3"/>
          <p:cNvSpPr txBox="1">
            <a:spLocks noChangeArrowheads="1"/>
          </p:cNvSpPr>
          <p:nvPr/>
        </p:nvSpPr>
        <p:spPr bwMode="auto">
          <a:xfrm>
            <a:off x="211138" y="182563"/>
            <a:ext cx="8428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s-ES" altLang="es-MX" sz="1800">
                <a:latin typeface="Helvetica Light"/>
              </a:rPr>
              <a:t>APARTADO 5. i. Producto 13 Lista de pasos para realizar una infografía digital</a:t>
            </a:r>
          </a:p>
        </p:txBody>
      </p:sp>
      <p:sp>
        <p:nvSpPr>
          <p:cNvPr id="6" name="CuadroTexto 3"/>
          <p:cNvSpPr txBox="1">
            <a:spLocks noChangeArrowheads="1"/>
          </p:cNvSpPr>
          <p:nvPr/>
        </p:nvSpPr>
        <p:spPr bwMode="auto">
          <a:xfrm>
            <a:off x="1393104" y="684934"/>
            <a:ext cx="810736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spcBef>
                <a:spcPct val="0"/>
              </a:spcBef>
              <a:buNone/>
            </a:pPr>
            <a:endParaRPr lang="es-MX" altLang="es-MX" sz="1800"/>
          </a:p>
          <a:p>
            <a:pPr algn="just">
              <a:spcBef>
                <a:spcPct val="0"/>
              </a:spcBef>
              <a:buNone/>
            </a:pPr>
            <a:r>
              <a:rPr lang="es-ES_tradnl" altLang="es-MX" sz="1800">
                <a:latin typeface="Calibri"/>
                <a:ea typeface="MS PGothic"/>
                <a:cs typeface="Calibri"/>
              </a:rPr>
              <a:t>1. </a:t>
            </a:r>
            <a:r>
              <a:rPr lang="es-ES_tradnl" altLang="es-MX" sz="1800" u="sng">
                <a:latin typeface="Calibri"/>
                <a:ea typeface="MS PGothic"/>
                <a:cs typeface="Calibri"/>
              </a:rPr>
              <a:t>Definición del problema</a:t>
            </a:r>
            <a:r>
              <a:rPr lang="es-ES_tradnl" altLang="es-MX" sz="1800">
                <a:latin typeface="Calibri"/>
                <a:ea typeface="MS PGothic"/>
                <a:cs typeface="Calibri"/>
              </a:rPr>
              <a:t>: Como primer paso, los profesores de 6o de preparatoria Área III, definimos el problema principal, integrando las siguientes materias: probabilidad y estadística , contabilidad y gestión administrativa, matemáticas, derecho y  psicología.</a:t>
            </a:r>
            <a:endParaRPr lang="es-MX" altLang="es-MX" sz="1800">
              <a:cs typeface="Calibri"/>
            </a:endParaRPr>
          </a:p>
          <a:p>
            <a:pPr algn="just">
              <a:spcBef>
                <a:spcPct val="0"/>
              </a:spcBef>
              <a:buNone/>
            </a:pPr>
            <a:r>
              <a:rPr lang="es-ES_tradnl" altLang="es-MX" sz="1800">
                <a:latin typeface="Calibri"/>
                <a:ea typeface="MS PGothic"/>
                <a:cs typeface="Calibri"/>
              </a:rPr>
              <a:t>El problema está en relación a la creación de una empresa. Para atraer la atención de los alumnos, la empresa estará enfocada a la planeación para montar una cafetería, lo que les permitirá obtener recursos económicos y divertirse al mismo tiempo. </a:t>
            </a:r>
            <a:endParaRPr lang="es-MX" altLang="es-MX" sz="1800">
              <a:cs typeface="Calibri"/>
            </a:endParaRPr>
          </a:p>
          <a:p>
            <a:pPr algn="just">
              <a:spcBef>
                <a:spcPct val="0"/>
              </a:spcBef>
              <a:buNone/>
            </a:pPr>
            <a:r>
              <a:rPr lang="es-ES_tradnl" altLang="es-MX" sz="1800">
                <a:latin typeface="Calibri"/>
                <a:ea typeface="MS PGothic"/>
                <a:cs typeface="Calibri"/>
              </a:rPr>
              <a:t>En la infografía se reflejarán estas ideas con una imagen de algunas personas tomando café y alrededor de esta imagen se colocarán otros elementos visuales donde se vea la interrelación entre las materias para iniciar este tipo de negocio. </a:t>
            </a:r>
            <a:endParaRPr lang="es-MX" altLang="es-MX" sz="1800"/>
          </a:p>
          <a:p>
            <a:pPr algn="just">
              <a:spcBef>
                <a:spcPct val="0"/>
              </a:spcBef>
              <a:buNone/>
            </a:pPr>
            <a:endParaRPr lang="es-MX" altLang="es-MX" sz="1800"/>
          </a:p>
          <a:p>
            <a:pPr algn="just">
              <a:spcBef>
                <a:spcPct val="0"/>
              </a:spcBef>
              <a:buNone/>
            </a:pPr>
            <a:r>
              <a:rPr lang="es-ES_tradnl" altLang="es-MX" sz="1800">
                <a:latin typeface="Calibri"/>
                <a:ea typeface="MS PGothic"/>
                <a:cs typeface="Calibri"/>
              </a:rPr>
              <a:t>2. </a:t>
            </a:r>
            <a:r>
              <a:rPr lang="es-ES_tradnl" altLang="es-MX" sz="1800" u="sng">
                <a:latin typeface="Calibri"/>
                <a:ea typeface="MS PGothic"/>
                <a:cs typeface="Calibri"/>
              </a:rPr>
              <a:t>Integración de todas las materias:</a:t>
            </a:r>
            <a:r>
              <a:rPr lang="es-ES_tradnl" altLang="es-MX" sz="1800">
                <a:latin typeface="Calibri"/>
                <a:ea typeface="MS PGothic"/>
                <a:cs typeface="Calibri"/>
              </a:rPr>
              <a:t> Este proyecto tiene como objetivo el integrar los conocimientos de las diferentes materias y desarrollar las habilidades para un trabajo colaborativo e interdisciplinario con datos reales. Como se mencionó en el paso 1, la infografía reflejará los temas de todas las materias involucradas que se interrelacionan. </a:t>
            </a:r>
            <a:endParaRPr lang="es-MX" altLang="es-MX" sz="1800"/>
          </a:p>
          <a:p>
            <a:pPr algn="just">
              <a:spcBef>
                <a:spcPct val="0"/>
              </a:spcBef>
              <a:buFontTx/>
              <a:buNone/>
            </a:pPr>
            <a:endParaRPr lang="es-MX" altLang="es-MX" sz="1800"/>
          </a:p>
        </p:txBody>
      </p:sp>
    </p:spTree>
    <p:extLst>
      <p:ext uri="{BB962C8B-B14F-4D97-AF65-F5344CB8AC3E}">
        <p14:creationId xmlns:p14="http://schemas.microsoft.com/office/powerpoint/2010/main" val="19734868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57200" y="1012825"/>
            <a:ext cx="8229600" cy="5113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itchFamily="34" charset="0"/>
              <a:buNone/>
              <a:defRPr/>
            </a:pPr>
            <a:r>
              <a:rPr lang="es-ES_tradnl" sz="1800"/>
              <a:t>3. </a:t>
            </a:r>
            <a:r>
              <a:rPr lang="es-ES_tradnl" sz="1800" u="sng"/>
              <a:t>Recopilación de datos por material:</a:t>
            </a:r>
            <a:r>
              <a:rPr lang="es-ES_tradnl" sz="1800"/>
              <a:t> Cada profesor analizó su programa y definió un tema que se ligará al proyecto. En la infografía se visualizará dicho tema y permitirá comunicar en forma inmediata, los temas a tratar y la interconexión de los mismos.</a:t>
            </a:r>
          </a:p>
          <a:p>
            <a:pPr marL="0" indent="0" algn="just">
              <a:buFont typeface="Arial" pitchFamily="34" charset="0"/>
              <a:buNone/>
              <a:defRPr/>
            </a:pPr>
            <a:endParaRPr lang="es-ES_tradnl" sz="1800"/>
          </a:p>
          <a:p>
            <a:pPr marL="0" indent="0" algn="just">
              <a:buNone/>
              <a:defRPr/>
            </a:pPr>
            <a:r>
              <a:rPr lang="es-ES_tradnl" sz="1800"/>
              <a:t>4</a:t>
            </a:r>
            <a:r>
              <a:rPr lang="es-ES_tradnl" sz="1800" u="sng"/>
              <a:t>. Elección de la plantilla para hacer una infografía: </a:t>
            </a:r>
            <a:r>
              <a:rPr lang="es-ES_tradnl" sz="1800"/>
              <a:t>Una vez que se lean algunos documentos sobre las características y elaboración de infografías en la página de la DGIRE, se decide elegir una plantilla del programa </a:t>
            </a:r>
            <a:r>
              <a:rPr lang="es-ES_tradnl" sz="1800" err="1"/>
              <a:t>piktochart</a:t>
            </a:r>
            <a:r>
              <a:rPr lang="es-ES_tradnl" sz="1800"/>
              <a:t>. </a:t>
            </a:r>
            <a:endParaRPr lang="es-MX" sz="1800"/>
          </a:p>
          <a:p>
            <a:pPr marL="0" indent="0" algn="just">
              <a:buFont typeface="Arial" pitchFamily="34" charset="0"/>
              <a:buNone/>
              <a:defRPr/>
            </a:pPr>
            <a:endParaRPr lang="es-ES_tradnl" sz="1800"/>
          </a:p>
          <a:p>
            <a:pPr marL="0" indent="0" algn="just">
              <a:buFont typeface="Arial" pitchFamily="34" charset="0"/>
              <a:buNone/>
              <a:defRPr/>
            </a:pPr>
            <a:r>
              <a:rPr lang="es-ES_tradnl" sz="1800"/>
              <a:t>5. </a:t>
            </a:r>
            <a:r>
              <a:rPr lang="es-ES_tradnl" sz="1800" u="sng"/>
              <a:t>Ordenar los elementos del diseño:</a:t>
            </a:r>
            <a:r>
              <a:rPr lang="es-ES_tradnl" sz="1800"/>
              <a:t> Se seleccionan los fondos, cuadros de textos, formas e íconos, así como las imágenes que reflejan la esencia del proyecto.</a:t>
            </a:r>
            <a:endParaRPr lang="es-MX" sz="1800"/>
          </a:p>
          <a:p>
            <a:pPr marL="0" indent="0">
              <a:buFont typeface="Arial" panose="020B0604020202020204" pitchFamily="34" charset="0"/>
              <a:buNone/>
              <a:defRPr/>
            </a:pPr>
            <a:endParaRPr lang="es-ES_tradnl" sz="1800"/>
          </a:p>
          <a:p>
            <a:pPr marL="0" indent="0">
              <a:buFont typeface="Arial" panose="020B0604020202020204" pitchFamily="34" charset="0"/>
              <a:buNone/>
              <a:defRPr/>
            </a:pPr>
            <a:r>
              <a:rPr lang="es-ES_tradnl" sz="1800"/>
              <a:t>6. </a:t>
            </a:r>
            <a:r>
              <a:rPr lang="es-ES_tradnl" sz="1800" u="sng"/>
              <a:t>Definir el estilo del diseño:</a:t>
            </a:r>
            <a:r>
              <a:rPr lang="es-ES_tradnl" sz="1800"/>
              <a:t> En consenso, se define el estilo del diseño, que debe estar a tono con el tema lúdico de un antro, y la seriedad de los elementos a considerarse al planear la apertura de un negocio.</a:t>
            </a:r>
            <a:endParaRPr lang="es-MX" sz="1800"/>
          </a:p>
          <a:p>
            <a:pPr algn="just">
              <a:defRPr/>
            </a:pPr>
            <a:endParaRPr lang="es-MX" sz="1800"/>
          </a:p>
        </p:txBody>
      </p:sp>
      <p:pic>
        <p:nvPicPr>
          <p:cNvPr id="3"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60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127216" y="296890"/>
            <a:ext cx="484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a. Producto 1. C.A.I.A.C.</a:t>
            </a:r>
          </a:p>
        </p:txBody>
      </p:sp>
      <p:graphicFrame>
        <p:nvGraphicFramePr>
          <p:cNvPr id="7" name="Table 2"/>
          <p:cNvGraphicFramePr>
            <a:graphicFrameLocks noGrp="1"/>
          </p:cNvGraphicFramePr>
          <p:nvPr>
            <p:extLst>
              <p:ext uri="{D42A27DB-BD31-4B8C-83A1-F6EECF244321}">
                <p14:modId xmlns:p14="http://schemas.microsoft.com/office/powerpoint/2010/main" val="3454198473"/>
              </p:ext>
            </p:extLst>
          </p:nvPr>
        </p:nvGraphicFramePr>
        <p:xfrm>
          <a:off x="504825" y="1118551"/>
          <a:ext cx="11326715" cy="5412774"/>
        </p:xfrm>
        <a:graphic>
          <a:graphicData uri="http://schemas.openxmlformats.org/drawingml/2006/table">
            <a:tbl>
              <a:tblPr/>
              <a:tblGrid>
                <a:gridCol w="1730400">
                  <a:extLst>
                    <a:ext uri="{9D8B030D-6E8A-4147-A177-3AD203B41FA5}">
                      <a16:colId xmlns:a16="http://schemas.microsoft.com/office/drawing/2014/main" val="20000"/>
                    </a:ext>
                  </a:extLst>
                </a:gridCol>
                <a:gridCol w="9596315">
                  <a:extLst>
                    <a:ext uri="{9D8B030D-6E8A-4147-A177-3AD203B41FA5}">
                      <a16:colId xmlns:a16="http://schemas.microsoft.com/office/drawing/2014/main" val="20001"/>
                    </a:ext>
                  </a:extLst>
                </a:gridCol>
              </a:tblGrid>
              <a:tr h="297830">
                <a:tc gridSpan="2">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1200" b="1"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La Interdisciplinariedad</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noFill/>
                  </a:tcPr>
                </a:tc>
                <a:tc hMerge="1">
                  <a:txBody>
                    <a:bodyPr/>
                    <a:lstStyle/>
                    <a:p>
                      <a:endParaRPr lang="es-MX"/>
                    </a:p>
                  </a:txBody>
                  <a:tcPr/>
                </a:tc>
                <a:extLst>
                  <a:ext uri="{0D108BD9-81ED-4DB2-BD59-A6C34878D82A}">
                    <a16:rowId xmlns:a16="http://schemas.microsoft.com/office/drawing/2014/main" val="10000"/>
                  </a:ext>
                </a:extLst>
              </a:tr>
              <a:tr h="521615">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1"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1.</a:t>
                      </a: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¿Qué es?</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anchor="ctr"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La posibilidad de la integración e interacción de las distintas áreas a partir del cumplimiento de los objetivos de los programas de estudio considerando sus puntos de convergencia y sopesando su aplicabilidad en la vida del estudiante.</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7670">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1"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2.</a:t>
                      </a: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¿Qué</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características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tiene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anchor="ctr"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Colaborativa, apertura a los diferentes conocimientos, metas en común, holística, convergencia curricular, estructurada, organizada, equitativa, temporal, delimitada, permite realizar trabajos de investigación entre dos o más disciplinas, objetiva, heterogénea, concreta</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7670">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1"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3.</a:t>
                      </a: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¿Por qué es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importante en la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educación?</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anchor="ctr"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Permite tener aprendizajes significativos, integrar conocimientos entre dos o más disciplinas y amplía el panorama educativo y práctico de las disciplinas, permite resolver problemas de manera práctica, fomenta el pensamiento crítico, genera nuevas áreas de conocimiento, genera empatía hacia el trabajo de las otras disciplinas, trasciende la formación adquirida.</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9779">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1"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4.</a:t>
                      </a: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¿Cómo motivar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a los alumnos</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para el trabajo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interdisciplinario?</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anchor="ctr"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Sensibilización y compromiso docente, que los alumnos participen en la elección de la problemática a estudiar y resolver, trabajar con la motivación y emoción en dos vías, </a:t>
                      </a:r>
                      <a:r>
                        <a:rPr kumimoji="0" lang="es-ES" altLang="es-ES"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a:t>
                      </a: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sin pasión no hay educación</a:t>
                      </a:r>
                      <a:r>
                        <a:rPr kumimoji="0" lang="es-ES" altLang="es-ES"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a:t>
                      </a: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despertar el interés en el alumno de acuerdo con su perfil profesional, vincular una lógica social y pragmática, crear estrategias interesantes para fomentar su pensamiento crítico e investigativo, promover lecturas que favorezcan la interdisciplinariedad.</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63998">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1"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5.</a:t>
                      </a: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¿Cuáles son los</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prerrequisitos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materiales,</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organizacionales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y personales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para la</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planeación del </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   trabajo           interdisciplinario?</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anchor="ctr"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Font typeface="Arial" panose="020B0604020202020204" pitchFamily="34" charset="0"/>
                        <a:defRPr sz="2800" kern="1200">
                          <a:solidFill>
                            <a:srgbClr val="7F7F7F"/>
                          </a:solidFill>
                          <a:latin typeface="Helvetica Light" charset="0"/>
                          <a:ea typeface="MS PGothic" panose="020B0600070205080204" pitchFamily="34" charset="-128"/>
                        </a:defRPr>
                      </a:lvl1pPr>
                      <a:lvl2pPr marL="742950" indent="-285750" algn="l" defTabSz="914400" rtl="0" eaLnBrk="1" latinLnBrk="0" hangingPunct="1">
                        <a:spcBef>
                          <a:spcPct val="20000"/>
                        </a:spcBef>
                        <a:buFont typeface="Arial" panose="020B0604020202020204" pitchFamily="34" charset="0"/>
                        <a:defRPr sz="2400" kern="1200">
                          <a:solidFill>
                            <a:srgbClr val="A6A6A6"/>
                          </a:solidFill>
                          <a:latin typeface="Helvetica Light" charset="0"/>
                          <a:ea typeface="MS PGothic" panose="020B0600070205080204" pitchFamily="34" charset="-128"/>
                        </a:defRPr>
                      </a:lvl2pPr>
                      <a:lvl3pPr marL="1143000" indent="-228600" algn="l" defTabSz="914400" rtl="0" eaLnBrk="1" latinLnBrk="0" hangingPunct="1">
                        <a:spcBef>
                          <a:spcPct val="20000"/>
                        </a:spcBef>
                        <a:buFont typeface="Arial" panose="020B0604020202020204" pitchFamily="34" charset="0"/>
                        <a:defRPr sz="2000" kern="1200">
                          <a:solidFill>
                            <a:srgbClr val="A6A6A6"/>
                          </a:solidFill>
                          <a:latin typeface="Helvetica Light" charset="0"/>
                          <a:ea typeface="MS PGothic" panose="020B0600070205080204" pitchFamily="34" charset="-128"/>
                        </a:defRPr>
                      </a:lvl3pPr>
                      <a:lvl4pPr marL="16002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4pPr>
                      <a:lvl5pPr marL="2057400" indent="-228600" algn="l" defTabSz="914400" rtl="0" eaLnBrk="1" latinLnBrk="0" hangingPunct="1">
                        <a:spcBef>
                          <a:spcPct val="20000"/>
                        </a:spcBef>
                        <a:buFont typeface="Arial" panose="020B0604020202020204" pitchFamily="34" charset="0"/>
                        <a:defRPr sz="1800" kern="1200">
                          <a:solidFill>
                            <a:srgbClr val="A6A6A6"/>
                          </a:solidFill>
                          <a:latin typeface="Helvetica Light"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1200" b="0" i="0" u="none" strike="noStrike" cap="none" normalizeH="0" baseline="0">
                          <a:ln>
                            <a:noFill/>
                          </a:ln>
                          <a:solidFill>
                            <a:srgbClr val="000000"/>
                          </a:solidFill>
                          <a:effectLst/>
                          <a:latin typeface="Century Gothic" panose="020B0502020202020204" pitchFamily="34" charset="0"/>
                          <a:ea typeface="MS PGothic" panose="020B0600070205080204" pitchFamily="34" charset="-128"/>
                        </a:rPr>
                        <a:t>Organización de un espacio propicio, conocimiento de los aspectos generales de las distintas materias, comunicación con otros profesores, establecimiento de una metodología de trabajo, crear ambientes agradables para el aprendizaje, modificación de tiempos de clases, adecuación de las necesidades pedagógicas específicas actuales, utilización de todas las áreas de la escuela, diseño de rúbricas comunes para la evaluación.</a:t>
                      </a:r>
                      <a:endParaRPr kumimoji="0" lang="en-US" altLang="es-MX"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55873" marR="55873" marT="55884" marB="55884" horzOverflow="overflow">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8"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4153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122218" y="1859973"/>
            <a:ext cx="9424555" cy="768927"/>
          </a:xfrm>
        </p:spPr>
        <p:txBody>
          <a:bodyPr>
            <a:normAutofit/>
          </a:bodyPr>
          <a:lstStyle/>
          <a:p>
            <a:r>
              <a:rPr lang="es-MX" b="1"/>
              <a:t>14. Infografía</a:t>
            </a:r>
            <a:endParaRPr lang="es-MX"/>
          </a:p>
        </p:txBody>
      </p:sp>
      <p:sp>
        <p:nvSpPr>
          <p:cNvPr id="5" name="CuadroTexto 4"/>
          <p:cNvSpPr txBox="1"/>
          <p:nvPr/>
        </p:nvSpPr>
        <p:spPr>
          <a:xfrm>
            <a:off x="1402773" y="2867891"/>
            <a:ext cx="9486900" cy="707886"/>
          </a:xfrm>
          <a:prstGeom prst="rect">
            <a:avLst/>
          </a:prstGeom>
          <a:noFill/>
        </p:spPr>
        <p:txBody>
          <a:bodyPr wrap="square" rtlCol="0">
            <a:spAutoFit/>
          </a:bodyPr>
          <a:lstStyle/>
          <a:p>
            <a:pPr marL="342900" indent="-342900">
              <a:buFont typeface="Arial" panose="020B0604020202020204" pitchFamily="34" charset="0"/>
              <a:buChar char="•"/>
            </a:pPr>
            <a:r>
              <a:rPr lang="es-MX" sz="2000"/>
              <a:t>De todos los integrantes del equipo. Con las especificaciones dadas en la “Convocatoria para Concurso de Infografías”. . </a:t>
            </a:r>
          </a:p>
        </p:txBody>
      </p:sp>
    </p:spTree>
    <p:extLst>
      <p:ext uri="{BB962C8B-B14F-4D97-AF65-F5344CB8AC3E}">
        <p14:creationId xmlns:p14="http://schemas.microsoft.com/office/powerpoint/2010/main" val="5288821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a:spLocks noGrp="1"/>
          </p:cNvSpPr>
          <p:nvPr>
            <p:ph type="title"/>
          </p:nvPr>
        </p:nvSpPr>
        <p:spPr>
          <a:xfrm>
            <a:off x="457200" y="227013"/>
            <a:ext cx="8229600" cy="236537"/>
          </a:xfrm>
        </p:spPr>
        <p:txBody>
          <a:bodyPr>
            <a:normAutofit fontScale="90000"/>
          </a:bodyPr>
          <a:lstStyle/>
          <a:p>
            <a:pPr algn="l"/>
            <a:r>
              <a:rPr lang="es-ES" altLang="es-MX" sz="1900">
                <a:latin typeface="Helvetica Light"/>
              </a:rPr>
              <a:t>APARTADO 5. i. Producto 14. Infografía</a:t>
            </a:r>
            <a:endParaRPr lang="es-MX" altLang="es-MX" sz="1900"/>
          </a:p>
        </p:txBody>
      </p:sp>
      <p:pic>
        <p:nvPicPr>
          <p:cNvPr id="6" name="Marcador de contenido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7432" t="13638" r="47466" b="4926"/>
          <a:stretch>
            <a:fillRect/>
          </a:stretch>
        </p:blipFill>
        <p:spPr>
          <a:xfrm>
            <a:off x="4079875" y="596900"/>
            <a:ext cx="1377950" cy="6034088"/>
          </a:xfrm>
        </p:spPr>
      </p:pic>
    </p:spTree>
    <p:extLst>
      <p:ext uri="{BB962C8B-B14F-4D97-AF65-F5344CB8AC3E}">
        <p14:creationId xmlns:p14="http://schemas.microsoft.com/office/powerpoint/2010/main" val="3578436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5"/>
          <p:cNvPicPr>
            <a:picLocks noChangeAspect="1" noChangeArrowheads="1"/>
          </p:cNvPicPr>
          <p:nvPr/>
        </p:nvPicPr>
        <p:blipFill>
          <a:blip r:embed="rId2">
            <a:extLst>
              <a:ext uri="{28A0092B-C50C-407E-A947-70E740481C1C}">
                <a14:useLocalDpi xmlns:a14="http://schemas.microsoft.com/office/drawing/2010/main" val="0"/>
              </a:ext>
            </a:extLst>
          </a:blip>
          <a:srcRect l="34271" t="15308" r="32001" b="13203"/>
          <a:stretch>
            <a:fillRect/>
          </a:stretch>
        </p:blipFill>
        <p:spPr>
          <a:xfrm>
            <a:off x="2251075" y="615950"/>
            <a:ext cx="4810125" cy="6015038"/>
          </a:xfrm>
          <a:prstGeom prst="rect">
            <a:avLst/>
          </a:prstGeom>
        </p:spPr>
      </p:pic>
      <p:sp>
        <p:nvSpPr>
          <p:cNvPr id="3" name="Título 1"/>
          <p:cNvSpPr txBox="1">
            <a:spLocks/>
          </p:cNvSpPr>
          <p:nvPr/>
        </p:nvSpPr>
        <p:spPr>
          <a:xfrm>
            <a:off x="457200" y="227013"/>
            <a:ext cx="8229600" cy="236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900">
                <a:latin typeface="Helvetica Light"/>
              </a:rPr>
              <a:t>APARTADO 5. i. Producto 14. Infografía (por bloques)</a:t>
            </a:r>
            <a:endParaRPr lang="es-MX" altLang="es-MX" sz="1900"/>
          </a:p>
        </p:txBody>
      </p:sp>
      <p:pic>
        <p:nvPicPr>
          <p:cNvPr id="4"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6212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p:cNvPicPr>
            <a:picLocks noChangeAspect="1" noChangeArrowheads="1"/>
          </p:cNvPicPr>
          <p:nvPr/>
        </p:nvPicPr>
        <p:blipFill>
          <a:blip r:embed="rId2">
            <a:extLst>
              <a:ext uri="{28A0092B-C50C-407E-A947-70E740481C1C}">
                <a14:useLocalDpi xmlns:a14="http://schemas.microsoft.com/office/drawing/2010/main" val="0"/>
              </a:ext>
            </a:extLst>
          </a:blip>
          <a:srcRect l="30154" t="14223" r="25385" b="17197"/>
          <a:stretch>
            <a:fillRect/>
          </a:stretch>
        </p:blipFill>
        <p:spPr bwMode="auto">
          <a:xfrm>
            <a:off x="1433513" y="838200"/>
            <a:ext cx="6529387"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txBox="1">
            <a:spLocks/>
          </p:cNvSpPr>
          <p:nvPr/>
        </p:nvSpPr>
        <p:spPr>
          <a:xfrm>
            <a:off x="457200" y="227013"/>
            <a:ext cx="8229600" cy="236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900">
                <a:latin typeface="Helvetica Light"/>
              </a:rPr>
              <a:t>APARTADO 5. i. Producto 14. Infografía (por bloques)</a:t>
            </a:r>
            <a:endParaRPr lang="es-MX" altLang="es-MX" sz="1900"/>
          </a:p>
        </p:txBody>
      </p:sp>
      <p:pic>
        <p:nvPicPr>
          <p:cNvPr id="5"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1824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5"/>
          <p:cNvPicPr>
            <a:picLocks noChangeAspect="1" noChangeArrowheads="1"/>
          </p:cNvPicPr>
          <p:nvPr/>
        </p:nvPicPr>
        <p:blipFill>
          <a:blip r:embed="rId2">
            <a:extLst>
              <a:ext uri="{28A0092B-C50C-407E-A947-70E740481C1C}">
                <a14:useLocalDpi xmlns:a14="http://schemas.microsoft.com/office/drawing/2010/main" val="0"/>
              </a:ext>
            </a:extLst>
          </a:blip>
          <a:srcRect l="32526" t="14377" r="23611" b="5432"/>
          <a:stretch>
            <a:fillRect/>
          </a:stretch>
        </p:blipFill>
        <p:spPr>
          <a:xfrm>
            <a:off x="1406525" y="790575"/>
            <a:ext cx="6415088" cy="5683250"/>
          </a:xfrm>
          <a:prstGeom prst="rect">
            <a:avLst/>
          </a:prstGeom>
        </p:spPr>
      </p:pic>
      <p:sp>
        <p:nvSpPr>
          <p:cNvPr id="3" name="Título 1"/>
          <p:cNvSpPr txBox="1">
            <a:spLocks/>
          </p:cNvSpPr>
          <p:nvPr/>
        </p:nvSpPr>
        <p:spPr>
          <a:xfrm>
            <a:off x="457200" y="227013"/>
            <a:ext cx="8229600" cy="236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900">
                <a:latin typeface="Helvetica Light"/>
              </a:rPr>
              <a:t>APARTADO 5. i. Producto 14. Infografía (por bloques)</a:t>
            </a:r>
            <a:endParaRPr lang="es-MX" altLang="es-MX" sz="1900"/>
          </a:p>
        </p:txBody>
      </p:sp>
      <p:pic>
        <p:nvPicPr>
          <p:cNvPr id="4"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7561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5"/>
          <p:cNvPicPr>
            <a:picLocks noChangeAspect="1" noChangeArrowheads="1"/>
          </p:cNvPicPr>
          <p:nvPr/>
        </p:nvPicPr>
        <p:blipFill>
          <a:blip r:embed="rId2">
            <a:extLst>
              <a:ext uri="{28A0092B-C50C-407E-A947-70E740481C1C}">
                <a14:useLocalDpi xmlns:a14="http://schemas.microsoft.com/office/drawing/2010/main" val="0"/>
              </a:ext>
            </a:extLst>
          </a:blip>
          <a:srcRect l="30603" t="14375" r="25389" b="5122"/>
          <a:stretch>
            <a:fillRect/>
          </a:stretch>
        </p:blipFill>
        <p:spPr>
          <a:xfrm>
            <a:off x="1490663" y="673100"/>
            <a:ext cx="6275387" cy="5918200"/>
          </a:xfrm>
          <a:prstGeom prst="rect">
            <a:avLst/>
          </a:prstGeom>
        </p:spPr>
      </p:pic>
      <p:sp>
        <p:nvSpPr>
          <p:cNvPr id="3" name="Título 1"/>
          <p:cNvSpPr txBox="1">
            <a:spLocks/>
          </p:cNvSpPr>
          <p:nvPr/>
        </p:nvSpPr>
        <p:spPr>
          <a:xfrm>
            <a:off x="457200" y="227013"/>
            <a:ext cx="8229600" cy="236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900">
                <a:latin typeface="Helvetica Light"/>
              </a:rPr>
              <a:t>APARTADO 5. i. Producto 14. Infografía (por bloques)</a:t>
            </a:r>
            <a:endParaRPr lang="es-MX" altLang="es-MX" sz="1900"/>
          </a:p>
        </p:txBody>
      </p:sp>
      <p:pic>
        <p:nvPicPr>
          <p:cNvPr id="4"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4300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57200" y="227013"/>
            <a:ext cx="8229600" cy="236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900">
                <a:latin typeface="Helvetica Light"/>
              </a:rPr>
              <a:t>APARTADO 5. i. Producto 14. Infografía (por bloques)</a:t>
            </a:r>
            <a:endParaRPr lang="es-MX" altLang="es-MX" sz="1900"/>
          </a:p>
        </p:txBody>
      </p:sp>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5">
            <a:extLst>
              <a:ext uri="{FF2B5EF4-FFF2-40B4-BE49-F238E27FC236}">
                <a16:creationId xmlns:a16="http://schemas.microsoft.com/office/drawing/2014/main" id="{7A49104A-A90B-46B3-B524-84A3638C66AE}"/>
              </a:ext>
            </a:extLst>
          </p:cNvPr>
          <p:cNvPicPr>
            <a:picLocks noChangeAspect="1"/>
          </p:cNvPicPr>
          <p:nvPr/>
        </p:nvPicPr>
        <p:blipFill>
          <a:blip r:embed="rId3"/>
          <a:stretch>
            <a:fillRect/>
          </a:stretch>
        </p:blipFill>
        <p:spPr>
          <a:xfrm>
            <a:off x="2338466" y="1062963"/>
            <a:ext cx="6877986" cy="5219254"/>
          </a:xfrm>
          <a:prstGeom prst="rect">
            <a:avLst/>
          </a:prstGeom>
        </p:spPr>
      </p:pic>
    </p:spTree>
    <p:extLst>
      <p:ext uri="{BB962C8B-B14F-4D97-AF65-F5344CB8AC3E}">
        <p14:creationId xmlns:p14="http://schemas.microsoft.com/office/powerpoint/2010/main" val="3377377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122218" y="1859973"/>
            <a:ext cx="9424555" cy="768927"/>
          </a:xfrm>
        </p:spPr>
        <p:txBody>
          <a:bodyPr>
            <a:normAutofit/>
          </a:bodyPr>
          <a:lstStyle/>
          <a:p>
            <a:r>
              <a:rPr lang="es-MX" b="1"/>
              <a:t>15. Reflexiones personales</a:t>
            </a:r>
            <a:endParaRPr lang="es-MX"/>
          </a:p>
        </p:txBody>
      </p:sp>
      <p:sp>
        <p:nvSpPr>
          <p:cNvPr id="5" name="CuadroTexto 4"/>
          <p:cNvSpPr txBox="1"/>
          <p:nvPr/>
        </p:nvSpPr>
        <p:spPr>
          <a:xfrm>
            <a:off x="1361209" y="2514600"/>
            <a:ext cx="9486900" cy="3477875"/>
          </a:xfrm>
          <a:prstGeom prst="rect">
            <a:avLst/>
          </a:prstGeom>
          <a:noFill/>
        </p:spPr>
        <p:txBody>
          <a:bodyPr wrap="square" rtlCol="0">
            <a:spAutoFit/>
          </a:bodyPr>
          <a:lstStyle/>
          <a:p>
            <a:pPr marL="342900" indent="-342900">
              <a:buFont typeface="Arial" panose="020B0604020202020204" pitchFamily="34" charset="0"/>
              <a:buChar char="•"/>
            </a:pPr>
            <a:r>
              <a:rPr lang="es-MX" sz="2000"/>
              <a:t>Ejercicio reflexivo sobre las propias fortalezas y áreas de oportunidad a trabajar, así como las propuestas para trabajar en ellas. El docente deberá de hablar de su propio proceso como ser humano, docente, compañero de trabajo. Preguntas a tomar en cuenta para dicha reflexión: </a:t>
            </a:r>
          </a:p>
          <a:p>
            <a:r>
              <a:rPr lang="es-MX" sz="2000"/>
              <a:t>● ¿Cuáles fueron las tres principales dificultades propias, para la construcción del proyecto interdisciplinario?, ¿de qué forma las resolviste?, ¿qué resultados obtuviste y cómo se evidencian éstos?, </a:t>
            </a:r>
          </a:p>
          <a:p>
            <a:r>
              <a:rPr lang="es-MX" sz="2000"/>
              <a:t>● ¿Qué aspectos crees que puedes seguir trabajando en ti para obtener mejores resultados? </a:t>
            </a:r>
          </a:p>
          <a:p>
            <a:r>
              <a:rPr lang="es-MX" sz="2000"/>
              <a:t>● ¿Qué de lo aprendido en el proceso repercute, de forma positiva, en tu sesiones cotidianas de trabajo?, ¿de qué manera? </a:t>
            </a:r>
          </a:p>
        </p:txBody>
      </p:sp>
    </p:spTree>
    <p:extLst>
      <p:ext uri="{BB962C8B-B14F-4D97-AF65-F5344CB8AC3E}">
        <p14:creationId xmlns:p14="http://schemas.microsoft.com/office/powerpoint/2010/main" val="4164229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p:cNvSpPr txBox="1">
            <a:spLocks noChangeArrowheads="1"/>
          </p:cNvSpPr>
          <p:nvPr/>
        </p:nvSpPr>
        <p:spPr bwMode="auto">
          <a:xfrm>
            <a:off x="323850" y="280988"/>
            <a:ext cx="783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s-ES" altLang="es-MX" sz="1800">
                <a:latin typeface="Helvetica Light"/>
              </a:rPr>
              <a:t>APARTADO 5. i. Producto 15. Reflexiones personales</a:t>
            </a:r>
          </a:p>
        </p:txBody>
      </p:sp>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7" descr="Captura de pantalla de un celular&#10;&#10;Descripción generada con confianza alta">
            <a:extLst>
              <a:ext uri="{FF2B5EF4-FFF2-40B4-BE49-F238E27FC236}">
                <a16:creationId xmlns:a16="http://schemas.microsoft.com/office/drawing/2014/main" id="{CB10CDA5-E8C7-4B61-ACC3-4C804602FBEB}"/>
              </a:ext>
            </a:extLst>
          </p:cNvPr>
          <p:cNvPicPr>
            <a:picLocks noGrp="1" noChangeAspect="1"/>
          </p:cNvPicPr>
          <p:nvPr>
            <p:ph idx="1"/>
          </p:nvPr>
        </p:nvPicPr>
        <p:blipFill>
          <a:blip r:embed="rId3"/>
          <a:stretch>
            <a:fillRect/>
          </a:stretch>
        </p:blipFill>
        <p:spPr>
          <a:xfrm>
            <a:off x="1151890" y="1180306"/>
            <a:ext cx="9410700" cy="2726055"/>
          </a:xfrm>
        </p:spPr>
      </p:pic>
      <p:pic>
        <p:nvPicPr>
          <p:cNvPr id="9" name="Imagen 9">
            <a:extLst>
              <a:ext uri="{FF2B5EF4-FFF2-40B4-BE49-F238E27FC236}">
                <a16:creationId xmlns:a16="http://schemas.microsoft.com/office/drawing/2014/main" id="{1A14C2A5-236C-4E7A-9764-65CB32CB8284}"/>
              </a:ext>
            </a:extLst>
          </p:cNvPr>
          <p:cNvPicPr>
            <a:picLocks noChangeAspect="1"/>
          </p:cNvPicPr>
          <p:nvPr/>
        </p:nvPicPr>
        <p:blipFill>
          <a:blip r:embed="rId4"/>
          <a:stretch>
            <a:fillRect/>
          </a:stretch>
        </p:blipFill>
        <p:spPr>
          <a:xfrm>
            <a:off x="1117600" y="3907187"/>
            <a:ext cx="9418320" cy="1288985"/>
          </a:xfrm>
          <a:prstGeom prst="rect">
            <a:avLst/>
          </a:prstGeom>
        </p:spPr>
      </p:pic>
    </p:spTree>
    <p:extLst>
      <p:ext uri="{BB962C8B-B14F-4D97-AF65-F5344CB8AC3E}">
        <p14:creationId xmlns:p14="http://schemas.microsoft.com/office/powerpoint/2010/main" val="20386489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p:cNvPicPr>
            <a:picLocks noChangeAspect="1" noChangeArrowheads="1"/>
          </p:cNvPicPr>
          <p:nvPr/>
        </p:nvPicPr>
        <p:blipFill>
          <a:blip r:embed="rId2">
            <a:extLst>
              <a:ext uri="{28A0092B-C50C-407E-A947-70E740481C1C}">
                <a14:useLocalDpi xmlns:a14="http://schemas.microsoft.com/office/drawing/2010/main" val="0"/>
              </a:ext>
            </a:extLst>
          </a:blip>
          <a:srcRect l="23613" t="23077" r="23438" b="8231"/>
          <a:stretch>
            <a:fillRect/>
          </a:stretch>
        </p:blipFill>
        <p:spPr>
          <a:xfrm>
            <a:off x="268288" y="506413"/>
            <a:ext cx="8822372" cy="5849937"/>
          </a:xfrm>
          <a:prstGeom prst="rect">
            <a:avLst/>
          </a:prstGeom>
        </p:spPr>
      </p:pic>
      <p:pic>
        <p:nvPicPr>
          <p:cNvPr id="3"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53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7962" y="819506"/>
            <a:ext cx="9471676" cy="498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4523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4" descr="Una captura de pantalla de una red social&#10;&#10;Descripción generada con confianza alta">
            <a:extLst>
              <a:ext uri="{FF2B5EF4-FFF2-40B4-BE49-F238E27FC236}">
                <a16:creationId xmlns:a16="http://schemas.microsoft.com/office/drawing/2014/main" id="{B4B6149F-81C5-4A26-B8E0-8B0221A51789}"/>
              </a:ext>
            </a:extLst>
          </p:cNvPr>
          <p:cNvPicPr>
            <a:picLocks noChangeAspect="1"/>
          </p:cNvPicPr>
          <p:nvPr/>
        </p:nvPicPr>
        <p:blipFill rotWithShape="1">
          <a:blip r:embed="rId3"/>
          <a:srcRect l="28343" t="77551" r="28914" b="12041"/>
          <a:stretch/>
        </p:blipFill>
        <p:spPr>
          <a:xfrm>
            <a:off x="1005840" y="1875155"/>
            <a:ext cx="9286254" cy="1249551"/>
          </a:xfrm>
          <a:prstGeom prst="rect">
            <a:avLst/>
          </a:prstGeom>
        </p:spPr>
      </p:pic>
    </p:spTree>
    <p:extLst>
      <p:ext uri="{BB962C8B-B14F-4D97-AF65-F5344CB8AC3E}">
        <p14:creationId xmlns:p14="http://schemas.microsoft.com/office/powerpoint/2010/main" val="171821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flat screen television in a dark room&#10;&#10;Description generated with very high confidence">
            <a:extLst>
              <a:ext uri="{FF2B5EF4-FFF2-40B4-BE49-F238E27FC236}">
                <a16:creationId xmlns:a16="http://schemas.microsoft.com/office/drawing/2014/main" id="{E1CA8C90-CCB9-4054-A730-867F0F2FB7E9}"/>
              </a:ext>
            </a:extLst>
          </p:cNvPr>
          <p:cNvPicPr>
            <a:picLocks noChangeAspect="1"/>
          </p:cNvPicPr>
          <p:nvPr/>
        </p:nvPicPr>
        <p:blipFill>
          <a:blip r:embed="rId2"/>
          <a:stretch>
            <a:fillRect/>
          </a:stretch>
        </p:blipFill>
        <p:spPr>
          <a:xfrm>
            <a:off x="903962" y="388077"/>
            <a:ext cx="4256761" cy="5685188"/>
          </a:xfrm>
          <a:prstGeom prst="rect">
            <a:avLst/>
          </a:prstGeom>
        </p:spPr>
      </p:pic>
      <p:pic>
        <p:nvPicPr>
          <p:cNvPr id="3" name="Imagen 4" descr="Imagen que contiene persona, interior, hombre, foto&#10;&#10;Descripción generada con confianza muy alta">
            <a:extLst>
              <a:ext uri="{FF2B5EF4-FFF2-40B4-BE49-F238E27FC236}">
                <a16:creationId xmlns:a16="http://schemas.microsoft.com/office/drawing/2014/main" id="{BE6523DF-F025-497C-8BE0-E1FA77E7D436}"/>
              </a:ext>
            </a:extLst>
          </p:cNvPr>
          <p:cNvPicPr>
            <a:picLocks noChangeAspect="1"/>
          </p:cNvPicPr>
          <p:nvPr/>
        </p:nvPicPr>
        <p:blipFill>
          <a:blip r:embed="rId3"/>
          <a:stretch>
            <a:fillRect/>
          </a:stretch>
        </p:blipFill>
        <p:spPr>
          <a:xfrm>
            <a:off x="5861879" y="1577323"/>
            <a:ext cx="5272156" cy="4012570"/>
          </a:xfrm>
          <a:prstGeom prst="rect">
            <a:avLst/>
          </a:prstGeom>
        </p:spPr>
      </p:pic>
    </p:spTree>
    <p:extLst>
      <p:ext uri="{BB962C8B-B14F-4D97-AF65-F5344CB8AC3E}">
        <p14:creationId xmlns:p14="http://schemas.microsoft.com/office/powerpoint/2010/main" val="426007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7908" y="103908"/>
            <a:ext cx="9144000" cy="995363"/>
          </a:xfrm>
        </p:spPr>
        <p:txBody>
          <a:bodyPr/>
          <a:lstStyle/>
          <a:p>
            <a:r>
              <a:rPr lang="es-MX"/>
              <a:t>Apartado 5b</a:t>
            </a:r>
          </a:p>
        </p:txBody>
      </p:sp>
      <p:sp>
        <p:nvSpPr>
          <p:cNvPr id="3" name="Subtítulo 2"/>
          <p:cNvSpPr>
            <a:spLocks noGrp="1"/>
          </p:cNvSpPr>
          <p:nvPr>
            <p:ph type="subTitle" idx="1"/>
          </p:nvPr>
        </p:nvSpPr>
        <p:spPr>
          <a:xfrm>
            <a:off x="536864" y="1974272"/>
            <a:ext cx="5282046" cy="4551218"/>
          </a:xfrm>
        </p:spPr>
        <p:txBody>
          <a:bodyPr>
            <a:normAutofit/>
          </a:bodyPr>
          <a:lstStyle/>
          <a:p>
            <a:r>
              <a:rPr lang="es-MX"/>
              <a:t>Legible, coherente, con colores </a:t>
            </a:r>
          </a:p>
          <a:p>
            <a:r>
              <a:rPr lang="es-MX"/>
              <a:t>Completo en una sola pantalla</a:t>
            </a:r>
          </a:p>
          <a:p>
            <a:r>
              <a:rPr lang="es-MX"/>
              <a:t>Tomar en cuenta:</a:t>
            </a:r>
          </a:p>
          <a:p>
            <a:pPr marL="342900" indent="-342900">
              <a:buFont typeface="Arial" panose="020B0604020202020204" pitchFamily="34" charset="0"/>
              <a:buChar char="•"/>
            </a:pPr>
            <a:r>
              <a:rPr lang="es-MX"/>
              <a:t>Todas las asignaturas que participan en el proyecto</a:t>
            </a:r>
          </a:p>
          <a:p>
            <a:pPr marL="342900" indent="-342900">
              <a:buFont typeface="Arial" panose="020B0604020202020204" pitchFamily="34" charset="0"/>
              <a:buChar char="•"/>
            </a:pPr>
            <a:r>
              <a:rPr lang="es-MX"/>
              <a:t>Todos los temas elegidos en cada asignatura</a:t>
            </a:r>
          </a:p>
          <a:p>
            <a:pPr marL="342900" indent="-342900">
              <a:buFont typeface="Arial" panose="020B0604020202020204" pitchFamily="34" charset="0"/>
              <a:buChar char="•"/>
            </a:pPr>
            <a:r>
              <a:rPr lang="es-MX"/>
              <a:t>Los conceptos clave de los temas elegidos para la Planeación General del proyecto /producto 8</a:t>
            </a:r>
          </a:p>
          <a:p>
            <a:pPr marL="342900" indent="-342900">
              <a:buFont typeface="Arial" panose="020B0604020202020204" pitchFamily="34" charset="0"/>
              <a:buChar char="•"/>
            </a:pPr>
            <a:endParaRPr lang="es-MX"/>
          </a:p>
        </p:txBody>
      </p:sp>
      <p:sp>
        <p:nvSpPr>
          <p:cNvPr id="5" name="CuadroTexto 4"/>
          <p:cNvSpPr txBox="1"/>
          <p:nvPr/>
        </p:nvSpPr>
        <p:spPr>
          <a:xfrm>
            <a:off x="6473536" y="1974272"/>
            <a:ext cx="5278583" cy="4465838"/>
          </a:xfrm>
          <a:prstGeom prst="rect">
            <a:avLst/>
          </a:prstGeom>
          <a:noFill/>
        </p:spPr>
        <p:txBody>
          <a:bodyPr wrap="square" rtlCol="0">
            <a:spAutoFit/>
          </a:bodyPr>
          <a:lstStyle/>
          <a:p>
            <a:pPr marL="342900" indent="-342900" algn="just">
              <a:lnSpc>
                <a:spcPct val="90000"/>
              </a:lnSpc>
              <a:spcBef>
                <a:spcPts val="1000"/>
              </a:spcBef>
              <a:buFont typeface="Arial" panose="020B0604020202020204" pitchFamily="34" charset="0"/>
              <a:buChar char="•"/>
            </a:pPr>
            <a:r>
              <a:rPr lang="es-MX" sz="2400"/>
              <a:t>Aparecen los temas y conceptos de cada asignatura señalados en el punto 5d de la presente lista de cotejo.</a:t>
            </a:r>
          </a:p>
          <a:p>
            <a:pPr marL="342900" indent="-342900" algn="ctr">
              <a:lnSpc>
                <a:spcPct val="90000"/>
              </a:lnSpc>
              <a:spcBef>
                <a:spcPts val="1000"/>
              </a:spcBef>
              <a:buFont typeface="Arial" panose="020B0604020202020204" pitchFamily="34" charset="0"/>
              <a:buChar char="•"/>
            </a:pPr>
            <a:r>
              <a:rPr lang="es-MX" sz="2400"/>
              <a:t>CONEXIONES</a:t>
            </a:r>
          </a:p>
          <a:p>
            <a:pPr algn="ctr">
              <a:lnSpc>
                <a:spcPct val="90000"/>
              </a:lnSpc>
              <a:spcBef>
                <a:spcPts val="1000"/>
              </a:spcBef>
            </a:pPr>
            <a:r>
              <a:rPr lang="es-MX" sz="2400"/>
              <a:t>Deben de aparecer las interconexiones o líneas conectoras, que interrelacionan los temas y conceptos importantes o clave, de todos los temas elegidos pata formar parte del posible proyecto.</a:t>
            </a:r>
          </a:p>
          <a:p>
            <a:pPr algn="ctr">
              <a:lnSpc>
                <a:spcPct val="90000"/>
              </a:lnSpc>
              <a:spcBef>
                <a:spcPts val="1000"/>
              </a:spcBef>
            </a:pPr>
            <a:r>
              <a:rPr lang="es-MX" sz="2400"/>
              <a:t>Los conceptos clave elegidos deberán de aparecer en la Planeación general del Proyecto (P.8) </a:t>
            </a:r>
          </a:p>
        </p:txBody>
      </p:sp>
      <p:sp>
        <p:nvSpPr>
          <p:cNvPr id="6" name="CuadroTexto 5"/>
          <p:cNvSpPr txBox="1"/>
          <p:nvPr/>
        </p:nvSpPr>
        <p:spPr>
          <a:xfrm>
            <a:off x="2012371" y="1260957"/>
            <a:ext cx="8375073" cy="461665"/>
          </a:xfrm>
          <a:prstGeom prst="rect">
            <a:avLst/>
          </a:prstGeom>
          <a:noFill/>
        </p:spPr>
        <p:txBody>
          <a:bodyPr wrap="square" rtlCol="0">
            <a:spAutoFit/>
          </a:bodyPr>
          <a:lstStyle/>
          <a:p>
            <a:pPr marL="342900" indent="-342900" algn="ctr">
              <a:buFont typeface="Arial" panose="020B0604020202020204" pitchFamily="34" charset="0"/>
              <a:buChar char="•"/>
            </a:pPr>
            <a:r>
              <a:rPr lang="es-MX" sz="2400" b="1"/>
              <a:t>Producto 2. Fotografía de organizador gráfico</a:t>
            </a:r>
          </a:p>
        </p:txBody>
      </p:sp>
    </p:spTree>
    <p:extLst>
      <p:ext uri="{BB962C8B-B14F-4D97-AF65-F5344CB8AC3E}">
        <p14:creationId xmlns:p14="http://schemas.microsoft.com/office/powerpoint/2010/main" val="404377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174922" y="280988"/>
            <a:ext cx="722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b. Producto 2. Fotografía Organizador Gráfico. </a:t>
            </a:r>
          </a:p>
        </p:txBody>
      </p:sp>
      <p:sp>
        <p:nvSpPr>
          <p:cNvPr id="27" name="26 Rectángulo"/>
          <p:cNvSpPr/>
          <p:nvPr/>
        </p:nvSpPr>
        <p:spPr>
          <a:xfrm>
            <a:off x="8503443" y="2330449"/>
            <a:ext cx="2306638" cy="1852613"/>
          </a:xfrm>
          <a:prstGeom prst="rect">
            <a:avLst/>
          </a:prstGeom>
          <a:gradFill rotWithShape="1">
            <a:gsLst>
              <a:gs pos="0">
                <a:srgbClr val="5B97DF">
                  <a:tint val="100000"/>
                  <a:shade val="100000"/>
                  <a:satMod val="130000"/>
                </a:srgbClr>
              </a:gs>
              <a:gs pos="100000">
                <a:srgbClr val="5B97DF">
                  <a:tint val="50000"/>
                  <a:shade val="100000"/>
                  <a:satMod val="350000"/>
                </a:srgbClr>
              </a:gs>
            </a:gsLst>
            <a:lin ang="16200000" scaled="0"/>
          </a:gradFill>
          <a:ln w="9525" cap="flat" cmpd="sng" algn="ctr">
            <a:solidFill>
              <a:srgbClr val="5B97D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sng" strike="noStrike" kern="0" cap="none" spc="0" normalizeH="0" baseline="0" noProof="0">
                <a:ln>
                  <a:noFill/>
                </a:ln>
                <a:solidFill>
                  <a:prstClr val="white"/>
                </a:solidFill>
                <a:effectLst/>
                <a:uLnTx/>
                <a:uFillTx/>
                <a:latin typeface="Calibri"/>
                <a:ea typeface="+mn-ea"/>
                <a:cs typeface="+mn-cs"/>
              </a:rPr>
              <a:t>Matemáticas: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Funciones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Derivadas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Máximos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Mínimos</a:t>
            </a:r>
          </a:p>
        </p:txBody>
      </p:sp>
      <p:sp>
        <p:nvSpPr>
          <p:cNvPr id="29" name="28 Rectángulo redondeado"/>
          <p:cNvSpPr/>
          <p:nvPr/>
        </p:nvSpPr>
        <p:spPr>
          <a:xfrm>
            <a:off x="4790589" y="2776587"/>
            <a:ext cx="3189288" cy="1050925"/>
          </a:xfrm>
          <a:prstGeom prst="roundRect">
            <a:avLst/>
          </a:prstGeom>
          <a:solidFill>
            <a:srgbClr val="92D050"/>
          </a:solidFill>
          <a:ln w="9525" cap="flat" cmpd="sng" algn="ctr">
            <a:solidFill>
              <a:srgbClr val="5B97D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2300" b="0" i="0" u="none" strike="noStrike" kern="0" cap="none" spc="0" normalizeH="0" baseline="0" noProof="0">
                <a:ln>
                  <a:noFill/>
                </a:ln>
                <a:solidFill>
                  <a:prstClr val="white"/>
                </a:solidFill>
                <a:effectLst/>
                <a:uLnTx/>
                <a:uFillTx/>
                <a:latin typeface="Calibri"/>
                <a:ea typeface="+mn-ea"/>
                <a:cs typeface="+mn-cs"/>
              </a:rPr>
              <a:t>¿Cómo puedo hacer dinero divirtiéndome?</a:t>
            </a:r>
          </a:p>
        </p:txBody>
      </p:sp>
      <p:sp>
        <p:nvSpPr>
          <p:cNvPr id="30" name="29 Rectángulo"/>
          <p:cNvSpPr/>
          <p:nvPr/>
        </p:nvSpPr>
        <p:spPr>
          <a:xfrm>
            <a:off x="5047132" y="717550"/>
            <a:ext cx="2305050" cy="1852612"/>
          </a:xfrm>
          <a:prstGeom prst="rect">
            <a:avLst/>
          </a:prstGeom>
          <a:gradFill rotWithShape="1">
            <a:gsLst>
              <a:gs pos="0">
                <a:srgbClr val="5B97DF">
                  <a:tint val="100000"/>
                  <a:shade val="100000"/>
                  <a:satMod val="130000"/>
                </a:srgbClr>
              </a:gs>
              <a:gs pos="100000">
                <a:srgbClr val="5B97DF">
                  <a:tint val="50000"/>
                  <a:shade val="100000"/>
                  <a:satMod val="350000"/>
                </a:srgbClr>
              </a:gs>
            </a:gsLst>
            <a:lin ang="16200000" scaled="0"/>
          </a:gradFill>
          <a:ln w="9525" cap="flat" cmpd="sng" algn="ctr">
            <a:solidFill>
              <a:srgbClr val="5B97D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sng" strike="noStrike" kern="0" cap="none" spc="0" normalizeH="0" baseline="0" noProof="0">
                <a:ln>
                  <a:noFill/>
                </a:ln>
                <a:solidFill>
                  <a:prstClr val="white"/>
                </a:solidFill>
                <a:effectLst/>
                <a:uLnTx/>
                <a:uFillTx/>
                <a:latin typeface="Calibri"/>
                <a:ea typeface="+mn-ea"/>
                <a:cs typeface="+mn-cs"/>
              </a:rPr>
              <a:t>Derecho:</a:t>
            </a:r>
            <a:r>
              <a:rPr kumimoji="0" lang="es-MX" sz="1400" b="0" i="0" u="sng" strike="noStrike" kern="0" cap="none" spc="0" normalizeH="0" noProof="0">
                <a:ln>
                  <a:noFill/>
                </a:ln>
                <a:solidFill>
                  <a:prstClr val="white"/>
                </a:solidFill>
                <a:effectLst/>
                <a:uLnTx/>
                <a:uFillTx/>
                <a:latin typeface="Calibri"/>
                <a:ea typeface="+mn-ea"/>
                <a:cs typeface="+mn-cs"/>
              </a:rPr>
              <a:t> </a:t>
            </a:r>
            <a:r>
              <a:rPr kumimoji="0" lang="es-MX" sz="1400" b="0" i="0" u="none" strike="noStrike" kern="0" cap="none" spc="0" normalizeH="0" baseline="0" noProof="0">
                <a:ln>
                  <a:noFill/>
                </a:ln>
                <a:solidFill>
                  <a:prstClr val="white"/>
                </a:solidFill>
                <a:effectLst/>
                <a:uLnTx/>
                <a:uFillTx/>
                <a:latin typeface="Calibri"/>
                <a:ea typeface="+mn-ea"/>
                <a:cs typeface="+mn-cs"/>
              </a:rPr>
              <a:t>Sociedades mercantiles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Capital social</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Socios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Domicilio social</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Objeto</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Razón social</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Denominación</a:t>
            </a:r>
          </a:p>
        </p:txBody>
      </p:sp>
      <p:sp>
        <p:nvSpPr>
          <p:cNvPr id="31" name="30 Rectángulo"/>
          <p:cNvSpPr/>
          <p:nvPr/>
        </p:nvSpPr>
        <p:spPr>
          <a:xfrm>
            <a:off x="5997574" y="4356707"/>
            <a:ext cx="2306637" cy="1852612"/>
          </a:xfrm>
          <a:prstGeom prst="rect">
            <a:avLst/>
          </a:prstGeom>
          <a:gradFill rotWithShape="1">
            <a:gsLst>
              <a:gs pos="0">
                <a:srgbClr val="5B97DF">
                  <a:tint val="100000"/>
                  <a:shade val="100000"/>
                  <a:satMod val="130000"/>
                </a:srgbClr>
              </a:gs>
              <a:gs pos="100000">
                <a:srgbClr val="5B97DF">
                  <a:tint val="50000"/>
                  <a:shade val="100000"/>
                  <a:satMod val="350000"/>
                </a:srgbClr>
              </a:gs>
            </a:gsLst>
            <a:lin ang="16200000" scaled="0"/>
          </a:gradFill>
          <a:ln w="9525" cap="flat" cmpd="sng" algn="ctr">
            <a:solidFill>
              <a:srgbClr val="5B97D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sng" strike="noStrike" kern="0" cap="none" spc="0" normalizeH="0" baseline="0" noProof="0">
                <a:ln>
                  <a:noFill/>
                </a:ln>
                <a:solidFill>
                  <a:prstClr val="white"/>
                </a:solidFill>
                <a:effectLst/>
                <a:uLnTx/>
                <a:uFillTx/>
                <a:latin typeface="Calibri"/>
                <a:ea typeface="+mn-ea"/>
                <a:cs typeface="+mn-cs"/>
              </a:rPr>
              <a:t>Estadística: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Media aritmética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Moda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Mediana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Rango</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Percentiles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Cuartiles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Desviación estándar</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Varianza</a:t>
            </a:r>
          </a:p>
        </p:txBody>
      </p:sp>
      <p:sp>
        <p:nvSpPr>
          <p:cNvPr id="32" name="31 Rectángulo"/>
          <p:cNvSpPr/>
          <p:nvPr/>
        </p:nvSpPr>
        <p:spPr>
          <a:xfrm>
            <a:off x="1983581" y="1868432"/>
            <a:ext cx="2306637" cy="2497138"/>
          </a:xfrm>
          <a:prstGeom prst="rect">
            <a:avLst/>
          </a:prstGeom>
          <a:gradFill rotWithShape="1">
            <a:gsLst>
              <a:gs pos="0">
                <a:srgbClr val="5B97DF">
                  <a:tint val="100000"/>
                  <a:shade val="100000"/>
                  <a:satMod val="130000"/>
                </a:srgbClr>
              </a:gs>
              <a:gs pos="100000">
                <a:srgbClr val="5B97DF">
                  <a:tint val="50000"/>
                  <a:shade val="100000"/>
                  <a:satMod val="350000"/>
                </a:srgbClr>
              </a:gs>
            </a:gsLst>
            <a:lin ang="16200000" scaled="0"/>
          </a:gradFill>
          <a:ln w="9525" cap="flat" cmpd="sng" algn="ctr">
            <a:solidFill>
              <a:srgbClr val="5B97D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sng" strike="noStrike" kern="0" cap="none" spc="0" normalizeH="0" baseline="0" noProof="0">
                <a:ln>
                  <a:noFill/>
                </a:ln>
                <a:solidFill>
                  <a:prstClr val="white"/>
                </a:solidFill>
                <a:effectLst/>
                <a:uLnTx/>
                <a:uFillTx/>
                <a:latin typeface="Calibri"/>
                <a:ea typeface="+mn-ea"/>
                <a:cs typeface="+mn-cs"/>
              </a:rPr>
              <a:t>Contabilidad y Gestión Administrativa</a:t>
            </a:r>
            <a:r>
              <a:rPr kumimoji="0" lang="es-MX" sz="1400" b="0" i="0" u="none" strike="noStrike" kern="0" cap="none" spc="0" normalizeH="0" baseline="0" noProof="0">
                <a:ln>
                  <a:noFill/>
                </a:ln>
                <a:solidFill>
                  <a:prstClr val="white"/>
                </a:solidFill>
                <a:effectLst/>
                <a:uLnTx/>
                <a:uFillTx/>
                <a:latin typeface="Calibri"/>
                <a:ea typeface="+mn-ea"/>
                <a:cs typeface="+mn-cs"/>
              </a:rPr>
              <a:t>:</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Empresa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Mercado</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Inversión</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Misión</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Visión</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Planeación</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Organización</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Dirección</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MX" sz="1400" b="0" i="0" u="none" strike="noStrike" kern="0" cap="none" spc="0" normalizeH="0" baseline="0" noProof="0">
                <a:ln>
                  <a:noFill/>
                </a:ln>
                <a:solidFill>
                  <a:prstClr val="white"/>
                </a:solidFill>
                <a:effectLst/>
                <a:uLnTx/>
                <a:uFillTx/>
                <a:latin typeface="Calibri"/>
                <a:ea typeface="+mn-ea"/>
                <a:cs typeface="+mn-cs"/>
              </a:rPr>
              <a:t>Control</a:t>
            </a:r>
          </a:p>
        </p:txBody>
      </p:sp>
      <p:cxnSp>
        <p:nvCxnSpPr>
          <p:cNvPr id="33" name="32 Conector recto de flecha"/>
          <p:cNvCxnSpPr/>
          <p:nvPr/>
        </p:nvCxnSpPr>
        <p:spPr>
          <a:xfrm flipV="1">
            <a:off x="3509168" y="1089330"/>
            <a:ext cx="2225675" cy="1415331"/>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34" name="33 Conector recto de flecha"/>
          <p:cNvCxnSpPr/>
          <p:nvPr/>
        </p:nvCxnSpPr>
        <p:spPr>
          <a:xfrm>
            <a:off x="3582193" y="3409156"/>
            <a:ext cx="2263775" cy="1676400"/>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35" name="34 Conector recto de flecha"/>
          <p:cNvCxnSpPr/>
          <p:nvPr/>
        </p:nvCxnSpPr>
        <p:spPr>
          <a:xfrm flipV="1">
            <a:off x="3410391" y="1979873"/>
            <a:ext cx="2539966" cy="1369882"/>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36" name="35 Conector recto de flecha"/>
          <p:cNvCxnSpPr/>
          <p:nvPr/>
        </p:nvCxnSpPr>
        <p:spPr>
          <a:xfrm>
            <a:off x="3429793" y="3642519"/>
            <a:ext cx="2646363" cy="1765300"/>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37" name="36 Conector recto de flecha"/>
          <p:cNvCxnSpPr/>
          <p:nvPr/>
        </p:nvCxnSpPr>
        <p:spPr>
          <a:xfrm flipV="1">
            <a:off x="3582193" y="2258170"/>
            <a:ext cx="2152650" cy="1510748"/>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38" name="37 Conector recto de flecha"/>
          <p:cNvCxnSpPr/>
          <p:nvPr/>
        </p:nvCxnSpPr>
        <p:spPr>
          <a:xfrm flipV="1">
            <a:off x="3509168" y="1399430"/>
            <a:ext cx="2225675" cy="1448545"/>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39" name="38 Conector recto de flecha"/>
          <p:cNvCxnSpPr/>
          <p:nvPr/>
        </p:nvCxnSpPr>
        <p:spPr>
          <a:xfrm>
            <a:off x="6649243" y="1269795"/>
            <a:ext cx="2518611" cy="1816030"/>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40" name="39 Conector recto de flecha"/>
          <p:cNvCxnSpPr/>
          <p:nvPr/>
        </p:nvCxnSpPr>
        <p:spPr>
          <a:xfrm>
            <a:off x="3510755" y="3587149"/>
            <a:ext cx="5859463" cy="181769"/>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41" name="40 Conector recto de flecha"/>
          <p:cNvCxnSpPr/>
          <p:nvPr/>
        </p:nvCxnSpPr>
        <p:spPr>
          <a:xfrm flipV="1">
            <a:off x="3531701" y="3209324"/>
            <a:ext cx="5707063" cy="755650"/>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44" name="43 Conector recto de flecha"/>
          <p:cNvCxnSpPr/>
          <p:nvPr/>
        </p:nvCxnSpPr>
        <p:spPr>
          <a:xfrm flipV="1">
            <a:off x="6649243" y="4337844"/>
            <a:ext cx="2720975" cy="1143000"/>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45" name="44 Conector recto de flecha"/>
          <p:cNvCxnSpPr/>
          <p:nvPr/>
        </p:nvCxnSpPr>
        <p:spPr>
          <a:xfrm flipV="1">
            <a:off x="7401222" y="3480594"/>
            <a:ext cx="2227757" cy="1802419"/>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46" name="45 Conector recto de flecha"/>
          <p:cNvCxnSpPr/>
          <p:nvPr/>
        </p:nvCxnSpPr>
        <p:spPr>
          <a:xfrm flipV="1">
            <a:off x="7617350" y="3800645"/>
            <a:ext cx="1922235" cy="1680199"/>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47" name="46 Conector recto de flecha"/>
          <p:cNvCxnSpPr/>
          <p:nvPr/>
        </p:nvCxnSpPr>
        <p:spPr>
          <a:xfrm>
            <a:off x="6701939" y="2459556"/>
            <a:ext cx="2536825" cy="1252538"/>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sp>
        <p:nvSpPr>
          <p:cNvPr id="25" name="24 Rectángulo"/>
          <p:cNvSpPr/>
          <p:nvPr/>
        </p:nvSpPr>
        <p:spPr>
          <a:xfrm>
            <a:off x="2730382" y="4731941"/>
            <a:ext cx="2440718" cy="1740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u="sng"/>
              <a:t>Psicología:</a:t>
            </a:r>
          </a:p>
          <a:p>
            <a:pPr algn="ctr"/>
            <a:r>
              <a:rPr lang="es-MX" sz="1400"/>
              <a:t>Memoria sensorial</a:t>
            </a:r>
          </a:p>
          <a:p>
            <a:pPr algn="ctr"/>
            <a:r>
              <a:rPr lang="es-MX" sz="1400"/>
              <a:t>Memoria de corto y largo plazo</a:t>
            </a:r>
          </a:p>
          <a:p>
            <a:pPr algn="ctr"/>
            <a:r>
              <a:rPr lang="es-MX" sz="1400"/>
              <a:t>Tipos de aprendizaje</a:t>
            </a:r>
          </a:p>
          <a:p>
            <a:pPr algn="ctr"/>
            <a:r>
              <a:rPr lang="es-MX" sz="1400"/>
              <a:t>Factores que influyen en el aprendizaje</a:t>
            </a:r>
          </a:p>
          <a:p>
            <a:pPr algn="ctr"/>
            <a:r>
              <a:rPr lang="es-MX" sz="1400"/>
              <a:t>Estrategias del aprendizaje</a:t>
            </a:r>
          </a:p>
          <a:p>
            <a:pPr algn="ctr"/>
            <a:r>
              <a:rPr lang="es-MX" sz="1400"/>
              <a:t>Prácticas de laboratorio</a:t>
            </a:r>
          </a:p>
        </p:txBody>
      </p:sp>
      <p:cxnSp>
        <p:nvCxnSpPr>
          <p:cNvPr id="42" name="41 Conector recto de flecha"/>
          <p:cNvCxnSpPr/>
          <p:nvPr/>
        </p:nvCxnSpPr>
        <p:spPr>
          <a:xfrm>
            <a:off x="3035791" y="4273154"/>
            <a:ext cx="0" cy="926920"/>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43" name="42 Conector recto de flecha"/>
          <p:cNvCxnSpPr/>
          <p:nvPr/>
        </p:nvCxnSpPr>
        <p:spPr>
          <a:xfrm flipV="1">
            <a:off x="4882101" y="5931674"/>
            <a:ext cx="1392916" cy="445272"/>
          </a:xfrm>
          <a:prstGeom prst="straightConnector1">
            <a:avLst/>
          </a:prstGeom>
          <a:noFill/>
          <a:ln w="25400" cap="flat" cmpd="sng" algn="ctr">
            <a:solidFill>
              <a:srgbClr val="F40A0E"/>
            </a:solidFill>
            <a:prstDash val="solid"/>
            <a:headEnd type="arrow"/>
            <a:tailEnd type="arrow"/>
          </a:ln>
          <a:effectLst>
            <a:outerShdw blurRad="40000" dist="20000" dir="5400000" rotWithShape="0">
              <a:srgbClr val="000000">
                <a:alpha val="38000"/>
              </a:srgbClr>
            </a:outerShdw>
          </a:effectLst>
        </p:spPr>
      </p:cxnSp>
      <p:cxnSp>
        <p:nvCxnSpPr>
          <p:cNvPr id="2057" name="2056 Conector angular"/>
          <p:cNvCxnSpPr/>
          <p:nvPr/>
        </p:nvCxnSpPr>
        <p:spPr>
          <a:xfrm rot="16200000" flipH="1">
            <a:off x="3025326" y="4456561"/>
            <a:ext cx="1879582" cy="1070648"/>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0"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58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32508"/>
            <a:ext cx="9144000" cy="787545"/>
          </a:xfrm>
        </p:spPr>
        <p:txBody>
          <a:bodyPr>
            <a:normAutofit fontScale="90000"/>
          </a:bodyPr>
          <a:lstStyle/>
          <a:p>
            <a:r>
              <a:rPr lang="es-MX"/>
              <a:t>Apartado 5.c (extraer del P.8)</a:t>
            </a:r>
          </a:p>
        </p:txBody>
      </p:sp>
      <p:sp>
        <p:nvSpPr>
          <p:cNvPr id="3" name="Subtítulo 2"/>
          <p:cNvSpPr>
            <a:spLocks noGrp="1"/>
          </p:cNvSpPr>
          <p:nvPr>
            <p:ph type="subTitle" idx="1"/>
          </p:nvPr>
        </p:nvSpPr>
        <p:spPr>
          <a:xfrm>
            <a:off x="1617518" y="1440728"/>
            <a:ext cx="9144000" cy="3889807"/>
          </a:xfrm>
        </p:spPr>
        <p:txBody>
          <a:bodyPr vert="horz" lIns="91440" tIns="45720" rIns="91440" bIns="45720" rtlCol="0" anchor="t">
            <a:normAutofit/>
          </a:bodyPr>
          <a:lstStyle/>
          <a:p>
            <a:endParaRPr lang="es-MX"/>
          </a:p>
          <a:p>
            <a:r>
              <a:rPr lang="es-MX" b="1"/>
              <a:t>Introducción o Justificación. Descripción del proyecto</a:t>
            </a:r>
          </a:p>
          <a:p>
            <a:pPr marL="342900" indent="-342900">
              <a:buFont typeface="Arial" panose="020B0604020202020204" pitchFamily="34" charset="0"/>
              <a:buChar char="•"/>
            </a:pPr>
            <a:r>
              <a:rPr lang="es-MX"/>
              <a:t>En el P.8 Apartado I. Contexto. Introducción y/o justificación del proyecto</a:t>
            </a:r>
          </a:p>
          <a:p>
            <a:pPr marL="342900" indent="-342900">
              <a:buFont typeface="Arial" panose="020B0604020202020204" pitchFamily="34" charset="0"/>
              <a:buChar char="•"/>
            </a:pPr>
            <a:r>
              <a:rPr lang="es-MX"/>
              <a:t>Justificar las circunstancias o elementos de la realidad en los que se da el problema planteado desde el tema o nombre del Proyecto.</a:t>
            </a:r>
          </a:p>
          <a:p>
            <a:pPr marL="342900" indent="-342900">
              <a:buFont typeface="Arial" panose="020B0604020202020204" pitchFamily="34" charset="0"/>
              <a:buChar char="•"/>
            </a:pPr>
            <a:r>
              <a:rPr lang="es-MX"/>
              <a:t>Coherencia con el título del proyecto</a:t>
            </a:r>
          </a:p>
          <a:p>
            <a:pPr marL="342900" indent="-342900">
              <a:buFont typeface="Arial" panose="020B0604020202020204" pitchFamily="34" charset="0"/>
              <a:buChar char="•"/>
            </a:pPr>
            <a:r>
              <a:rPr lang="es-MX"/>
              <a:t>Se relaciona con el Objetivo general del proyecto</a:t>
            </a:r>
          </a:p>
        </p:txBody>
      </p:sp>
    </p:spTree>
    <p:extLst>
      <p:ext uri="{BB962C8B-B14F-4D97-AF65-F5344CB8AC3E}">
        <p14:creationId xmlns:p14="http://schemas.microsoft.com/office/powerpoint/2010/main" val="403054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71559" y="241233"/>
            <a:ext cx="722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c. Introducción o justificación.</a:t>
            </a:r>
          </a:p>
        </p:txBody>
      </p:sp>
      <p:sp>
        <p:nvSpPr>
          <p:cNvPr id="5" name="Marcador de contenido 2"/>
          <p:cNvSpPr>
            <a:spLocks noGrp="1"/>
          </p:cNvSpPr>
          <p:nvPr>
            <p:ph idx="4294967295"/>
          </p:nvPr>
        </p:nvSpPr>
        <p:spPr>
          <a:xfrm>
            <a:off x="727533" y="1252538"/>
            <a:ext cx="10666675" cy="4975225"/>
          </a:xfrm>
        </p:spPr>
        <p:txBody>
          <a:bodyPr vert="horz" lIns="91440" tIns="45720" rIns="91440" bIns="45720" rtlCol="0" anchor="t">
            <a:normAutofit/>
          </a:bodyPr>
          <a:lstStyle/>
          <a:p>
            <a:pPr marL="0" indent="0" algn="ctr">
              <a:buNone/>
            </a:pPr>
            <a:r>
              <a:rPr lang="es-MX" altLang="es-MX" sz="2300" b="1">
                <a:solidFill>
                  <a:schemeClr val="tx1"/>
                </a:solidFill>
              </a:rPr>
              <a:t>INTRODUCCIÓN O JUSTIFICACIÓN</a:t>
            </a:r>
          </a:p>
          <a:p>
            <a:pPr marL="0" indent="0" algn="just">
              <a:lnSpc>
                <a:spcPct val="150000"/>
              </a:lnSpc>
              <a:buNone/>
            </a:pPr>
            <a:r>
              <a:rPr lang="es-MX" altLang="es-MX" sz="2300" b="1">
                <a:solidFill>
                  <a:schemeClr val="tx1"/>
                </a:solidFill>
              </a:rPr>
              <a:t>La economía y los valores de la sociedad actual propician que los jóvenes deseen una independencia financiera a temprana edad. De esta situación se genera la necesidad de obtener una fuente de ingresos que les permita cubrir sus necesidades, sin embargo, por la edad de los participantes es casi imposible que logren obtener un empleo formal que les brinde un buen ingreso. Por lo anterior se piensa que una cafetería es la mejor forma de obtener ingresos y una diversión constante que es lo que el joven actual busca. El propósito del proyecto es que los participantes vean en la inversión, un medio de desarrollo personal, profesional y por supuesto financiero.</a:t>
            </a:r>
            <a:endParaRPr lang="es-MX" altLang="es-MX" sz="2300" b="1">
              <a:solidFill>
                <a:schemeClr val="tx1"/>
              </a:solidFill>
              <a:cs typeface="Calibri" panose="020F0502020204030204"/>
            </a:endParaRPr>
          </a:p>
        </p:txBody>
      </p:sp>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53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4391" y="653183"/>
            <a:ext cx="9144000" cy="787545"/>
          </a:xfrm>
        </p:spPr>
        <p:txBody>
          <a:bodyPr>
            <a:normAutofit fontScale="90000"/>
          </a:bodyPr>
          <a:lstStyle/>
          <a:p>
            <a:r>
              <a:rPr lang="es-MX"/>
              <a:t>Apartado 5.d (extraer del P.8)</a:t>
            </a:r>
          </a:p>
        </p:txBody>
      </p:sp>
      <p:sp>
        <p:nvSpPr>
          <p:cNvPr id="3" name="Subtítulo 2"/>
          <p:cNvSpPr>
            <a:spLocks noGrp="1"/>
          </p:cNvSpPr>
          <p:nvPr>
            <p:ph type="subTitle" idx="1"/>
          </p:nvPr>
        </p:nvSpPr>
        <p:spPr>
          <a:xfrm>
            <a:off x="1617518" y="1627765"/>
            <a:ext cx="9144000" cy="4180754"/>
          </a:xfrm>
        </p:spPr>
        <p:txBody>
          <a:bodyPr>
            <a:normAutofit fontScale="85000" lnSpcReduction="20000"/>
          </a:bodyPr>
          <a:lstStyle/>
          <a:p>
            <a:endParaRPr lang="es-MX"/>
          </a:p>
          <a:p>
            <a:r>
              <a:rPr lang="es-MX" sz="2800" b="1"/>
              <a:t>Objetivo General del Proyecto</a:t>
            </a:r>
          </a:p>
          <a:p>
            <a:pPr marL="342900" indent="-342900">
              <a:buFont typeface="Arial" panose="020B0604020202020204" pitchFamily="34" charset="0"/>
              <a:buChar char="•"/>
            </a:pPr>
            <a:r>
              <a:rPr lang="es-MX"/>
              <a:t>Tomar en cuenta todas las asignaturas involucradas</a:t>
            </a:r>
          </a:p>
          <a:p>
            <a:pPr marL="342900" indent="-342900">
              <a:buFont typeface="Arial" panose="020B0604020202020204" pitchFamily="34" charset="0"/>
              <a:buChar char="•"/>
            </a:pPr>
            <a:r>
              <a:rPr lang="es-MX"/>
              <a:t>Redactarlo utilizando:</a:t>
            </a:r>
          </a:p>
          <a:p>
            <a:r>
              <a:rPr lang="es-MX"/>
              <a:t>1.- Verbo de desempeño. Utilizar una taxonomía </a:t>
            </a:r>
          </a:p>
          <a:p>
            <a:r>
              <a:rPr lang="es-MX"/>
              <a:t>(Bloom o </a:t>
            </a:r>
            <a:r>
              <a:rPr lang="es-MX" err="1"/>
              <a:t>Marzano</a:t>
            </a:r>
            <a:r>
              <a:rPr lang="es-MX"/>
              <a:t> entre otras)</a:t>
            </a:r>
          </a:p>
          <a:p>
            <a:r>
              <a:rPr lang="es-MX"/>
              <a:t>2.- Contenido conceptual “que”</a:t>
            </a:r>
          </a:p>
          <a:p>
            <a:r>
              <a:rPr lang="es-MX"/>
              <a:t>3.- Finalidad contextual “para que” “en donde”</a:t>
            </a:r>
          </a:p>
          <a:p>
            <a:r>
              <a:rPr lang="es-MX"/>
              <a:t>4.- Condición de referencia (con base a qué parámetros)</a:t>
            </a:r>
          </a:p>
          <a:p>
            <a:r>
              <a:rPr lang="es-MX"/>
              <a:t>Redactar el objetivo desde lo que el alumno tiene que hacer, para resolver lo que se plantea.</a:t>
            </a:r>
          </a:p>
          <a:p>
            <a:r>
              <a:rPr lang="es-MX"/>
              <a:t>Debe de ser coherente con la justificación y Título de Proyecto</a:t>
            </a:r>
          </a:p>
        </p:txBody>
      </p:sp>
    </p:spTree>
    <p:extLst>
      <p:ext uri="{BB962C8B-B14F-4D97-AF65-F5344CB8AC3E}">
        <p14:creationId xmlns:p14="http://schemas.microsoft.com/office/powerpoint/2010/main" val="93574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p:cNvSpPr txBox="1">
            <a:spLocks noChangeArrowheads="1"/>
          </p:cNvSpPr>
          <p:nvPr/>
        </p:nvSpPr>
        <p:spPr bwMode="auto">
          <a:xfrm>
            <a:off x="325991" y="280988"/>
            <a:ext cx="228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1.</a:t>
            </a:r>
          </a:p>
        </p:txBody>
      </p:sp>
      <p:pic>
        <p:nvPicPr>
          <p:cNvPr id="5"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276" y="280988"/>
            <a:ext cx="6677025"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376225" y="2851481"/>
            <a:ext cx="9604526" cy="812800"/>
          </a:xfrm>
        </p:spPr>
        <p:txBody>
          <a:bodyPr>
            <a:normAutofit/>
          </a:bodyPr>
          <a:lstStyle/>
          <a:p>
            <a:pPr algn="ctr"/>
            <a:r>
              <a:rPr lang="es-MX" altLang="es-MX">
                <a:solidFill>
                  <a:schemeClr val="tx1"/>
                </a:solidFill>
                <a:cs typeface="Helvetica" pitchFamily="34" charset="0"/>
              </a:rPr>
              <a:t>Universidad La Salle Unidad Santa Teresa</a:t>
            </a:r>
          </a:p>
        </p:txBody>
      </p:sp>
      <p:sp>
        <p:nvSpPr>
          <p:cNvPr id="7" name="Text Placeholder 2"/>
          <p:cNvSpPr txBox="1">
            <a:spLocks/>
          </p:cNvSpPr>
          <p:nvPr/>
        </p:nvSpPr>
        <p:spPr>
          <a:xfrm>
            <a:off x="700357" y="4071069"/>
            <a:ext cx="10399657" cy="1677270"/>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MX" altLang="es-MX" sz="3200">
                <a:solidFill>
                  <a:srgbClr val="404040"/>
                </a:solidFill>
                <a:latin typeface="Helvetica Light"/>
              </a:rPr>
              <a:t>EQUIPO # 5</a:t>
            </a:r>
          </a:p>
          <a:p>
            <a:pPr algn="ctr">
              <a:defRPr/>
            </a:pPr>
            <a:r>
              <a:rPr lang="es-MX" altLang="es-MX" sz="3200">
                <a:solidFill>
                  <a:srgbClr val="404040"/>
                </a:solidFill>
                <a:latin typeface="Helvetica Light"/>
              </a:rPr>
              <a:t>6o GRADO ÁREA 3</a:t>
            </a:r>
          </a:p>
          <a:p>
            <a:pPr algn="ctr">
              <a:defRPr/>
            </a:pPr>
            <a:endParaRPr lang="es-MX" altLang="es-MX">
              <a:solidFill>
                <a:srgbClr val="404040"/>
              </a:solidFill>
              <a:latin typeface="Helvetica Light" charset="0"/>
            </a:endParaRPr>
          </a:p>
          <a:p>
            <a:pPr algn="ctr">
              <a:defRPr/>
            </a:pPr>
            <a:endParaRPr lang="es-MX" altLang="es-MX">
              <a:solidFill>
                <a:srgbClr val="404040"/>
              </a:solidFill>
              <a:latin typeface="Helvetica Light" charset="0"/>
            </a:endParaRPr>
          </a:p>
        </p:txBody>
      </p:sp>
    </p:spTree>
    <p:extLst>
      <p:ext uri="{BB962C8B-B14F-4D97-AF65-F5344CB8AC3E}">
        <p14:creationId xmlns:p14="http://schemas.microsoft.com/office/powerpoint/2010/main" val="114298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39755" y="280988"/>
            <a:ext cx="53035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d. Objetivo general del proyecto.</a:t>
            </a:r>
          </a:p>
        </p:txBody>
      </p:sp>
      <p:sp>
        <p:nvSpPr>
          <p:cNvPr id="5" name="Marcador de contenido 2"/>
          <p:cNvSpPr>
            <a:spLocks noGrp="1"/>
          </p:cNvSpPr>
          <p:nvPr>
            <p:ph idx="4294967295"/>
          </p:nvPr>
        </p:nvSpPr>
        <p:spPr>
          <a:xfrm>
            <a:off x="533400" y="1308100"/>
            <a:ext cx="11282238" cy="5268913"/>
          </a:xfrm>
        </p:spPr>
        <p:txBody>
          <a:bodyPr vert="horz" lIns="91440" tIns="45720" rIns="91440" bIns="45720" rtlCol="0" anchor="t">
            <a:normAutofit/>
          </a:bodyPr>
          <a:lstStyle/>
          <a:p>
            <a:pPr marL="0" indent="0" algn="ctr">
              <a:buNone/>
            </a:pPr>
            <a:r>
              <a:rPr lang="es-MX" altLang="es-MX" sz="2800">
                <a:solidFill>
                  <a:srgbClr val="404040"/>
                </a:solidFill>
              </a:rPr>
              <a:t>OBJETIVO GENERAL</a:t>
            </a:r>
            <a:r>
              <a:rPr lang="es-MX" altLang="es-MX">
                <a:solidFill>
                  <a:srgbClr val="404040"/>
                </a:solidFill>
              </a:rPr>
              <a:t> </a:t>
            </a:r>
            <a:endParaRPr lang="es-MX" altLang="es-MX" sz="2800">
              <a:solidFill>
                <a:srgbClr val="404040"/>
              </a:solidFill>
            </a:endParaRPr>
          </a:p>
          <a:p>
            <a:pPr marL="0" indent="0" algn="just">
              <a:lnSpc>
                <a:spcPct val="150000"/>
              </a:lnSpc>
              <a:buNone/>
            </a:pPr>
            <a:r>
              <a:rPr lang="es-MX" altLang="es-MX">
                <a:solidFill>
                  <a:srgbClr val="404040"/>
                </a:solidFill>
              </a:rPr>
              <a:t>Identificar las herramientas que les proporcionan las diferentes disciplinas que intervienen en el proyecto para dar respuesta a la problemática eje, es decir, la creación de una empresa (cafetería) que les permita obtener un crecimiento económico. Con los conocimientos adquiridos diseñarán y construirán su modelo de negocio.</a:t>
            </a:r>
            <a:endParaRPr lang="es-MX" altLang="es-MX">
              <a:solidFill>
                <a:srgbClr val="404040"/>
              </a:solidFill>
              <a:cs typeface="Calibri" panose="020F0502020204030204"/>
            </a:endParaRPr>
          </a:p>
        </p:txBody>
      </p:sp>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8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4391" y="653183"/>
            <a:ext cx="9144000" cy="787545"/>
          </a:xfrm>
        </p:spPr>
        <p:txBody>
          <a:bodyPr>
            <a:normAutofit fontScale="90000"/>
          </a:bodyPr>
          <a:lstStyle/>
          <a:p>
            <a:r>
              <a:rPr lang="es-MX"/>
              <a:t>Apartado 5.d (extraer del P.8)</a:t>
            </a:r>
          </a:p>
        </p:txBody>
      </p:sp>
      <p:sp>
        <p:nvSpPr>
          <p:cNvPr id="3" name="Subtítulo 2"/>
          <p:cNvSpPr>
            <a:spLocks noGrp="1"/>
          </p:cNvSpPr>
          <p:nvPr>
            <p:ph type="subTitle" idx="1"/>
          </p:nvPr>
        </p:nvSpPr>
        <p:spPr>
          <a:xfrm>
            <a:off x="1617518" y="1627765"/>
            <a:ext cx="9144000" cy="4180754"/>
          </a:xfrm>
        </p:spPr>
        <p:txBody>
          <a:bodyPr>
            <a:normAutofit/>
          </a:bodyPr>
          <a:lstStyle/>
          <a:p>
            <a:endParaRPr lang="es-MX"/>
          </a:p>
          <a:p>
            <a:r>
              <a:rPr lang="es-MX" b="1"/>
              <a:t>Objetivo o propósitos a alcanzar, de cada asignatura involucrada</a:t>
            </a:r>
            <a:r>
              <a:rPr lang="es-MX"/>
              <a:t>.</a:t>
            </a:r>
          </a:p>
          <a:p>
            <a:pPr marL="342900" indent="-342900">
              <a:buFont typeface="Arial" panose="020B0604020202020204" pitchFamily="34" charset="0"/>
              <a:buChar char="•"/>
            </a:pPr>
            <a:r>
              <a:rPr lang="es-MX"/>
              <a:t>Objetivos o propósitos a alcanzar de todas las asignaturas por separado</a:t>
            </a:r>
          </a:p>
          <a:p>
            <a:pPr marL="342900" indent="-342900">
              <a:buFont typeface="Arial" panose="020B0604020202020204" pitchFamily="34" charset="0"/>
              <a:buChar char="•"/>
            </a:pPr>
            <a:r>
              <a:rPr lang="es-MX"/>
              <a:t>Redactar con todos los elementos de un objetivo general</a:t>
            </a:r>
          </a:p>
          <a:p>
            <a:pPr marL="342900" indent="-342900">
              <a:buFont typeface="Arial" panose="020B0604020202020204" pitchFamily="34" charset="0"/>
              <a:buChar char="•"/>
            </a:pPr>
            <a:r>
              <a:rPr lang="es-MX"/>
              <a:t>Utilizar una taxonomía para tales casos</a:t>
            </a:r>
          </a:p>
          <a:p>
            <a:r>
              <a:rPr lang="es-MX"/>
              <a:t>(</a:t>
            </a:r>
            <a:r>
              <a:rPr lang="es-MX" err="1"/>
              <a:t>Marzano</a:t>
            </a:r>
            <a:r>
              <a:rPr lang="es-MX"/>
              <a:t>, Bloom entre otros)</a:t>
            </a:r>
          </a:p>
          <a:p>
            <a:endParaRPr lang="es-MX"/>
          </a:p>
        </p:txBody>
      </p:sp>
    </p:spTree>
    <p:extLst>
      <p:ext uri="{BB962C8B-B14F-4D97-AF65-F5344CB8AC3E}">
        <p14:creationId xmlns:p14="http://schemas.microsoft.com/office/powerpoint/2010/main" val="252088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771247" y="606979"/>
            <a:ext cx="757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d. Objetivo o propósitos a alcanzar de cada asignatura.</a:t>
            </a:r>
          </a:p>
        </p:txBody>
      </p:sp>
      <p:graphicFrame>
        <p:nvGraphicFramePr>
          <p:cNvPr id="5" name="Tabla 1"/>
          <p:cNvGraphicFramePr>
            <a:graphicFrameLocks noGrp="1"/>
          </p:cNvGraphicFramePr>
          <p:nvPr>
            <p:extLst>
              <p:ext uri="{D42A27DB-BD31-4B8C-83A1-F6EECF244321}">
                <p14:modId xmlns:p14="http://schemas.microsoft.com/office/powerpoint/2010/main" val="4221998782"/>
              </p:ext>
            </p:extLst>
          </p:nvPr>
        </p:nvGraphicFramePr>
        <p:xfrm>
          <a:off x="719583" y="1697038"/>
          <a:ext cx="10650772" cy="2510717"/>
        </p:xfrm>
        <a:graphic>
          <a:graphicData uri="http://schemas.openxmlformats.org/drawingml/2006/table">
            <a:tbl>
              <a:tblPr firstRow="1" firstCol="1" bandRow="1"/>
              <a:tblGrid>
                <a:gridCol w="3000806">
                  <a:extLst>
                    <a:ext uri="{9D8B030D-6E8A-4147-A177-3AD203B41FA5}">
                      <a16:colId xmlns:a16="http://schemas.microsoft.com/office/drawing/2014/main" val="20000"/>
                    </a:ext>
                  </a:extLst>
                </a:gridCol>
                <a:gridCol w="777032">
                  <a:extLst>
                    <a:ext uri="{9D8B030D-6E8A-4147-A177-3AD203B41FA5}">
                      <a16:colId xmlns:a16="http://schemas.microsoft.com/office/drawing/2014/main" val="20001"/>
                    </a:ext>
                  </a:extLst>
                </a:gridCol>
                <a:gridCol w="6872934">
                  <a:extLst>
                    <a:ext uri="{9D8B030D-6E8A-4147-A177-3AD203B41FA5}">
                      <a16:colId xmlns:a16="http://schemas.microsoft.com/office/drawing/2014/main" val="20002"/>
                    </a:ext>
                  </a:extLst>
                </a:gridCol>
              </a:tblGrid>
              <a:tr h="2282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r>
                        <a:rPr lang="es-MX" sz="1400" b="1">
                          <a:effectLst/>
                          <a:latin typeface="Calibri"/>
                          <a:ea typeface="Calibri" panose="020F0502020204030204" pitchFamily="34" charset="0"/>
                          <a:cs typeface="Times New Roman"/>
                        </a:rPr>
                        <a:t>MATERIA</a:t>
                      </a:r>
                      <a:endParaRPr lang="es-MX" sz="1400">
                        <a:effectLst/>
                        <a:latin typeface="Calibri"/>
                        <a:ea typeface="Calibri" panose="020F0502020204030204" pitchFamily="34" charset="0"/>
                        <a:cs typeface="Times New Roman"/>
                      </a:endParaRP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r>
                        <a:rPr lang="es-MX" sz="1400" b="1">
                          <a:effectLst/>
                          <a:latin typeface="Calibri"/>
                          <a:ea typeface="Calibri" panose="020F0502020204030204" pitchFamily="34" charset="0"/>
                          <a:cs typeface="Times New Roman"/>
                        </a:rPr>
                        <a:t>CLAVE</a:t>
                      </a:r>
                      <a:endParaRPr lang="es-MX" sz="1400">
                        <a:effectLst/>
                        <a:latin typeface="Calibri"/>
                        <a:ea typeface="Calibri" panose="020F0502020204030204" pitchFamily="34" charset="0"/>
                        <a:cs typeface="Times New Roman"/>
                      </a:endParaRP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r>
                        <a:rPr lang="es-MX" sz="1400" b="1">
                          <a:effectLst/>
                          <a:latin typeface="Calibri"/>
                          <a:ea typeface="Calibri" panose="020F0502020204030204" pitchFamily="34" charset="0"/>
                          <a:cs typeface="Times New Roman"/>
                        </a:rPr>
                        <a:t>OBJETIVO </a:t>
                      </a:r>
                      <a:endParaRPr lang="es-MX" sz="1400">
                        <a:effectLst/>
                        <a:latin typeface="Calibri"/>
                        <a:ea typeface="Calibri" panose="020F0502020204030204" pitchFamily="34" charset="0"/>
                        <a:cs typeface="Times New Roman" panose="02020603050405020304" pitchFamily="18" charset="0"/>
                      </a:endParaRP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64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Estadística</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1712</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Aplicar los</a:t>
                      </a:r>
                      <a:r>
                        <a:rPr lang="es-MX" sz="1400" baseline="0">
                          <a:effectLst/>
                          <a:latin typeface="Calibri"/>
                          <a:ea typeface="Calibri" panose="020F0502020204030204" pitchFamily="34" charset="0"/>
                          <a:cs typeface="Times New Roman"/>
                        </a:rPr>
                        <a:t> conocimientos estadísticos en la t</a:t>
                      </a:r>
                      <a:r>
                        <a:rPr lang="es-MX" sz="1400">
                          <a:effectLst/>
                          <a:latin typeface="Calibri"/>
                          <a:ea typeface="Calibri" panose="020F0502020204030204" pitchFamily="34" charset="0"/>
                          <a:cs typeface="Times New Roman"/>
                        </a:rPr>
                        <a:t>oma</a:t>
                      </a:r>
                      <a:r>
                        <a:rPr lang="es-MX" sz="1400" baseline="0">
                          <a:effectLst/>
                          <a:latin typeface="Calibri"/>
                          <a:ea typeface="Calibri" panose="020F0502020204030204" pitchFamily="34" charset="0"/>
                          <a:cs typeface="Times New Roman"/>
                        </a:rPr>
                        <a:t> de</a:t>
                      </a:r>
                      <a:r>
                        <a:rPr lang="es-MX" sz="1400">
                          <a:effectLst/>
                          <a:latin typeface="Calibri"/>
                          <a:ea typeface="Calibri" panose="020F0502020204030204" pitchFamily="34" charset="0"/>
                          <a:cs typeface="Times New Roman"/>
                        </a:rPr>
                        <a:t> decisiones sobre la organización de un negocio.</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64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Contabilidad y gestión administrativa</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1704</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Construir</a:t>
                      </a:r>
                      <a:r>
                        <a:rPr lang="es-MX" sz="1400" baseline="0">
                          <a:effectLst/>
                          <a:latin typeface="Calibri"/>
                          <a:ea typeface="Calibri" panose="020F0502020204030204" pitchFamily="34" charset="0"/>
                          <a:cs typeface="Times New Roman"/>
                        </a:rPr>
                        <a:t> el proyecto de inversión con base en</a:t>
                      </a:r>
                      <a:r>
                        <a:rPr lang="es-MX" sz="1400">
                          <a:effectLst/>
                          <a:latin typeface="Calibri"/>
                          <a:ea typeface="Calibri" panose="020F0502020204030204" pitchFamily="34" charset="0"/>
                          <a:cs typeface="Times New Roman"/>
                        </a:rPr>
                        <a:t> el proceso administrativo para la creación de la empresa.</a:t>
                      </a:r>
                      <a:endParaRPr lang="es-MX" sz="1400">
                        <a:effectLst/>
                        <a:latin typeface="Calibri"/>
                        <a:ea typeface="Calibri" panose="020F0502020204030204" pitchFamily="34" charset="0"/>
                        <a:cs typeface="Times New Roman" panose="02020603050405020304" pitchFamily="18" charset="0"/>
                      </a:endParaRP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64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Derecho</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1601</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Identificar</a:t>
                      </a:r>
                      <a:r>
                        <a:rPr lang="es-MX" sz="1400" baseline="0">
                          <a:effectLst/>
                          <a:latin typeface="Calibri"/>
                          <a:ea typeface="Calibri" panose="020F0502020204030204" pitchFamily="34" charset="0"/>
                          <a:cs typeface="Times New Roman"/>
                        </a:rPr>
                        <a:t> los conceptos legales</a:t>
                      </a:r>
                      <a:r>
                        <a:rPr lang="es-MX" sz="1400">
                          <a:effectLst/>
                          <a:latin typeface="Calibri"/>
                          <a:ea typeface="Calibri" panose="020F0502020204030204" pitchFamily="34" charset="0"/>
                          <a:cs typeface="Times New Roman"/>
                        </a:rPr>
                        <a:t> y requisitos necesarios para crear una empresa y los tipos de sociedades que se pueden constituir. </a:t>
                      </a:r>
                      <a:endParaRPr lang="es-MX" sz="1400">
                        <a:effectLst/>
                        <a:latin typeface="Calibri"/>
                        <a:ea typeface="Calibri" panose="020F0502020204030204" pitchFamily="34" charset="0"/>
                        <a:cs typeface="Times New Roman" panose="02020603050405020304" pitchFamily="18" charset="0"/>
                      </a:endParaRP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64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Psicología</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1609</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400">
                          <a:effectLst/>
                          <a:latin typeface="Calibri"/>
                          <a:ea typeface="Calibri" panose="020F0502020204030204" pitchFamily="34" charset="0"/>
                          <a:cs typeface="Times New Roman"/>
                        </a:rPr>
                        <a:t>Reconocer la participación de la percepción, el aprendizaje, la memoria y la motivación en la adquisición y modificación de conductas necesarias para las empresas.</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6493">
                <a:tc>
                  <a:txBody>
                    <a:bodyPr/>
                    <a:lstStyle/>
                    <a:p>
                      <a:pPr lvl="0">
                        <a:lnSpc>
                          <a:spcPct val="107000"/>
                        </a:lnSpc>
                        <a:spcAft>
                          <a:spcPts val="0"/>
                        </a:spcAft>
                        <a:buNone/>
                      </a:pPr>
                      <a:r>
                        <a:rPr lang="es-MX" sz="1400">
                          <a:effectLst/>
                          <a:latin typeface="Calibri"/>
                          <a:ea typeface="Calibri" panose="020F0502020204030204" pitchFamily="34" charset="0"/>
                          <a:cs typeface="Times New Roman"/>
                        </a:rPr>
                        <a:t>Matemáticas</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07000"/>
                        </a:lnSpc>
                        <a:spcAft>
                          <a:spcPts val="0"/>
                        </a:spcAft>
                        <a:buNone/>
                      </a:pPr>
                      <a:r>
                        <a:rPr lang="es-MX" sz="1400">
                          <a:effectLst/>
                          <a:latin typeface="Calibri"/>
                          <a:ea typeface="Calibri" panose="020F0502020204030204" pitchFamily="34" charset="0"/>
                          <a:cs typeface="Times New Roman"/>
                        </a:rPr>
                        <a:t>1619</a:t>
                      </a:r>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s-MX" sz="1400" b="0" i="0" u="none" strike="noStrike" noProof="0">
                          <a:effectLst/>
                        </a:rPr>
                        <a:t>Estimar los puntos máximos y mínimos relativos de la gráfica de una función,</a:t>
                      </a:r>
                      <a:r>
                        <a:rPr lang="es-MX" sz="1400" b="0" i="0" u="none" strike="noStrike" baseline="0" noProof="0">
                          <a:effectLst/>
                        </a:rPr>
                        <a:t> con el fin de predecir el monto de inversión requerido para el proyecto .</a:t>
                      </a:r>
                      <a:endParaRPr lang="en-US"/>
                    </a:p>
                  </a:txBody>
                  <a:tcPr marL="68401" marR="68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234147"/>
                  </a:ext>
                </a:extLst>
              </a:tr>
            </a:tbl>
          </a:graphicData>
        </a:graphic>
      </p:graphicFrame>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80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4391" y="653183"/>
            <a:ext cx="9144000" cy="787545"/>
          </a:xfrm>
        </p:spPr>
        <p:txBody>
          <a:bodyPr>
            <a:normAutofit fontScale="90000"/>
          </a:bodyPr>
          <a:lstStyle/>
          <a:p>
            <a:r>
              <a:rPr lang="es-MX"/>
              <a:t>Apartado 5.e (extraer del P.8)</a:t>
            </a:r>
          </a:p>
        </p:txBody>
      </p:sp>
      <p:sp>
        <p:nvSpPr>
          <p:cNvPr id="3" name="Subtítulo 2"/>
          <p:cNvSpPr>
            <a:spLocks noGrp="1"/>
          </p:cNvSpPr>
          <p:nvPr>
            <p:ph type="subTitle" idx="1"/>
          </p:nvPr>
        </p:nvSpPr>
        <p:spPr>
          <a:xfrm>
            <a:off x="1402773" y="1724892"/>
            <a:ext cx="9144000" cy="872836"/>
          </a:xfrm>
        </p:spPr>
        <p:txBody>
          <a:bodyPr>
            <a:normAutofit/>
          </a:bodyPr>
          <a:lstStyle/>
          <a:p>
            <a:r>
              <a:rPr lang="es-MX" b="1"/>
              <a:t>Preguntas/s generadora/s guía, problemas/s a abordar, asunto a resolver o a probar, propuesta etcétera del proyecto a realizar</a:t>
            </a:r>
            <a:r>
              <a:rPr lang="es-MX"/>
              <a:t>.</a:t>
            </a:r>
          </a:p>
        </p:txBody>
      </p:sp>
      <p:sp>
        <p:nvSpPr>
          <p:cNvPr id="5" name="CuadroTexto 4"/>
          <p:cNvSpPr txBox="1"/>
          <p:nvPr/>
        </p:nvSpPr>
        <p:spPr>
          <a:xfrm>
            <a:off x="1402773" y="2867891"/>
            <a:ext cx="9486900" cy="1938992"/>
          </a:xfrm>
          <a:prstGeom prst="rect">
            <a:avLst/>
          </a:prstGeom>
          <a:noFill/>
        </p:spPr>
        <p:txBody>
          <a:bodyPr wrap="square" rtlCol="0">
            <a:spAutoFit/>
          </a:bodyPr>
          <a:lstStyle/>
          <a:p>
            <a:pPr marL="285750" indent="-285750">
              <a:buFont typeface="Arial" panose="020B0604020202020204" pitchFamily="34" charset="0"/>
              <a:buChar char="•"/>
            </a:pPr>
            <a:r>
              <a:rPr lang="es-MX" sz="2000"/>
              <a:t>Preguntar y cuestionar</a:t>
            </a:r>
          </a:p>
          <a:p>
            <a:pPr marL="285750" indent="-285750">
              <a:buFont typeface="Arial" panose="020B0604020202020204" pitchFamily="34" charset="0"/>
              <a:buChar char="•"/>
            </a:pPr>
            <a:r>
              <a:rPr lang="es-MX" sz="2000"/>
              <a:t>Preguntas para dirigir la investigación interdisciplinaria</a:t>
            </a:r>
          </a:p>
          <a:p>
            <a:pPr marL="285750" indent="-285750">
              <a:buFont typeface="Arial" panose="020B0604020202020204" pitchFamily="34" charset="0"/>
              <a:buChar char="•"/>
            </a:pPr>
            <a:r>
              <a:rPr lang="es-MX" sz="2000"/>
              <a:t>Tomar en cuenta todas las asignaturas</a:t>
            </a:r>
          </a:p>
          <a:p>
            <a:pPr marL="285750" indent="-285750">
              <a:buFont typeface="Arial" panose="020B0604020202020204" pitchFamily="34" charset="0"/>
              <a:buChar char="•"/>
            </a:pPr>
            <a:r>
              <a:rPr lang="es-MX" sz="2000"/>
              <a:t>Deberán de tener relación con el objetivo y el tema o nombre del proyecto y dar una secuencia para la indagación</a:t>
            </a:r>
          </a:p>
          <a:p>
            <a:pPr marL="285750" indent="-285750">
              <a:buFont typeface="Arial" panose="020B0604020202020204" pitchFamily="34" charset="0"/>
              <a:buChar char="•"/>
            </a:pPr>
            <a:r>
              <a:rPr lang="es-MX" sz="2000"/>
              <a:t>Tener en cuenta la lectura hecha sobre </a:t>
            </a:r>
            <a:r>
              <a:rPr lang="es-MX" sz="2000" i="1"/>
              <a:t>cómo formular preguntas</a:t>
            </a:r>
            <a:endParaRPr lang="es-MX" sz="2000"/>
          </a:p>
        </p:txBody>
      </p:sp>
    </p:spTree>
    <p:extLst>
      <p:ext uri="{BB962C8B-B14F-4D97-AF65-F5344CB8AC3E}">
        <p14:creationId xmlns:p14="http://schemas.microsoft.com/office/powerpoint/2010/main" val="94391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5"/>
          <p:cNvSpPr txBox="1">
            <a:spLocks noChangeArrowheads="1"/>
          </p:cNvSpPr>
          <p:nvPr/>
        </p:nvSpPr>
        <p:spPr bwMode="auto">
          <a:xfrm>
            <a:off x="866692" y="649288"/>
            <a:ext cx="722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e. Preguntas generadoras.</a:t>
            </a:r>
          </a:p>
        </p:txBody>
      </p:sp>
      <p:graphicFrame>
        <p:nvGraphicFramePr>
          <p:cNvPr id="5" name="4 Tabla"/>
          <p:cNvGraphicFramePr>
            <a:graphicFrameLocks noGrp="1"/>
          </p:cNvGraphicFramePr>
          <p:nvPr>
            <p:extLst>
              <p:ext uri="{D42A27DB-BD31-4B8C-83A1-F6EECF244321}">
                <p14:modId xmlns:p14="http://schemas.microsoft.com/office/powerpoint/2010/main" val="3303836340"/>
              </p:ext>
            </p:extLst>
          </p:nvPr>
        </p:nvGraphicFramePr>
        <p:xfrm>
          <a:off x="731838" y="1476375"/>
          <a:ext cx="10662381" cy="3736284"/>
        </p:xfrm>
        <a:graphic>
          <a:graphicData uri="http://schemas.openxmlformats.org/drawingml/2006/table">
            <a:tbl>
              <a:tblPr firstRow="1" firstCol="1" bandRow="1"/>
              <a:tblGrid>
                <a:gridCol w="3522110">
                  <a:extLst>
                    <a:ext uri="{9D8B030D-6E8A-4147-A177-3AD203B41FA5}">
                      <a16:colId xmlns:a16="http://schemas.microsoft.com/office/drawing/2014/main" val="20000"/>
                    </a:ext>
                  </a:extLst>
                </a:gridCol>
                <a:gridCol w="1073426">
                  <a:extLst>
                    <a:ext uri="{9D8B030D-6E8A-4147-A177-3AD203B41FA5}">
                      <a16:colId xmlns:a16="http://schemas.microsoft.com/office/drawing/2014/main" val="20001"/>
                    </a:ext>
                  </a:extLst>
                </a:gridCol>
                <a:gridCol w="6066845">
                  <a:extLst>
                    <a:ext uri="{9D8B030D-6E8A-4147-A177-3AD203B41FA5}">
                      <a16:colId xmlns:a16="http://schemas.microsoft.com/office/drawing/2014/main" val="20002"/>
                    </a:ext>
                  </a:extLst>
                </a:gridCol>
              </a:tblGrid>
              <a:tr h="2844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600">
                          <a:effectLst/>
                          <a:latin typeface="Calibri"/>
                          <a:ea typeface="Calibri"/>
                          <a:cs typeface="Times New Roman"/>
                        </a:rPr>
                        <a:t>MATERIA</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600">
                          <a:effectLst/>
                          <a:latin typeface="Calibri"/>
                          <a:ea typeface="Calibri"/>
                          <a:cs typeface="Times New Roman"/>
                        </a:rPr>
                        <a:t>CLAVE</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600">
                          <a:effectLst/>
                          <a:latin typeface="Calibri"/>
                          <a:ea typeface="Calibri"/>
                          <a:cs typeface="Times New Roman"/>
                        </a:rPr>
                        <a:t>PREGUNTAS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95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nSpc>
                          <a:spcPct val="107000"/>
                        </a:lnSpc>
                        <a:spcAft>
                          <a:spcPts val="800"/>
                        </a:spcAft>
                        <a:buFont typeface="+mj-lt"/>
                        <a:buNone/>
                      </a:pPr>
                      <a:r>
                        <a:rPr lang="es-ES" sz="1600">
                          <a:effectLst/>
                          <a:latin typeface="Indi"/>
                          <a:ea typeface="Indi"/>
                          <a:cs typeface="Indi"/>
                        </a:rPr>
                        <a:t>Contabilidad y Gestión Administrativa</a:t>
                      </a:r>
                      <a:endParaRPr lang="es-MX" sz="160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600">
                          <a:effectLst/>
                          <a:latin typeface="Calibri"/>
                          <a:ea typeface="Calibri"/>
                          <a:cs typeface="Times New Roman"/>
                        </a:rPr>
                        <a:t>1704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0"/>
                        </a:spcAft>
                      </a:pPr>
                      <a:r>
                        <a:rPr lang="es-MX" sz="1600">
                          <a:effectLst/>
                          <a:latin typeface="Calibri"/>
                          <a:ea typeface="Calibri"/>
                          <a:cs typeface="Times New Roman"/>
                        </a:rPr>
                        <a:t>¿Cuáles son los pasos que permiten crear una empresa?</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28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nSpc>
                          <a:spcPct val="107000"/>
                        </a:lnSpc>
                        <a:spcAft>
                          <a:spcPts val="800"/>
                        </a:spcAft>
                        <a:buFont typeface="+mj-lt"/>
                        <a:buNone/>
                      </a:pPr>
                      <a:r>
                        <a:rPr lang="es-ES" sz="1600">
                          <a:effectLst/>
                          <a:latin typeface="Indi"/>
                          <a:ea typeface="Indi"/>
                          <a:cs typeface="Indi"/>
                        </a:rPr>
                        <a:t>Derecho</a:t>
                      </a:r>
                      <a:endParaRPr lang="es-MX" sz="160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600">
                          <a:effectLst/>
                          <a:latin typeface="Calibri"/>
                          <a:ea typeface="Calibri"/>
                          <a:cs typeface="Times New Roman"/>
                        </a:rPr>
                        <a:t>1601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0"/>
                        </a:spcAft>
                      </a:pPr>
                      <a:r>
                        <a:rPr lang="es-MX" sz="1600">
                          <a:effectLst/>
                          <a:latin typeface="Calibri"/>
                          <a:ea typeface="Calibri"/>
                          <a:cs typeface="Times New Roman"/>
                        </a:rPr>
                        <a:t>¿Qué trámites debo realizar para crear una empresa?</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70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nSpc>
                          <a:spcPct val="107000"/>
                        </a:lnSpc>
                        <a:spcAft>
                          <a:spcPts val="800"/>
                        </a:spcAft>
                        <a:buFont typeface="+mj-lt"/>
                        <a:buNone/>
                      </a:pPr>
                      <a:r>
                        <a:rPr lang="es-ES" sz="1600">
                          <a:effectLst/>
                          <a:latin typeface="Indi"/>
                          <a:ea typeface="Indi"/>
                          <a:cs typeface="Indi"/>
                        </a:rPr>
                        <a:t>Estadística</a:t>
                      </a:r>
                      <a:endParaRPr lang="es-MX" sz="160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600">
                          <a:effectLst/>
                          <a:latin typeface="Calibri"/>
                          <a:ea typeface="Calibri"/>
                          <a:cs typeface="Times New Roman"/>
                        </a:rPr>
                        <a:t>1712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0"/>
                        </a:spcAft>
                      </a:pPr>
                      <a:r>
                        <a:rPr lang="es-MX" sz="1600">
                          <a:effectLst/>
                          <a:latin typeface="Calibri"/>
                          <a:ea typeface="Calibri"/>
                          <a:cs typeface="Times New Roman"/>
                        </a:rPr>
                        <a:t>¿A qué tipo de consumidor irá dirigido el producto?</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411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nSpc>
                          <a:spcPct val="107000"/>
                        </a:lnSpc>
                        <a:spcAft>
                          <a:spcPts val="800"/>
                        </a:spcAft>
                        <a:buFont typeface="+mj-lt"/>
                        <a:buNone/>
                      </a:pPr>
                      <a:r>
                        <a:rPr lang="es-ES" sz="1600">
                          <a:effectLst/>
                          <a:latin typeface="Indi"/>
                          <a:ea typeface="Indi"/>
                          <a:cs typeface="Indi"/>
                        </a:rPr>
                        <a:t>Psicología</a:t>
                      </a:r>
                      <a:endParaRPr lang="es-MX" sz="160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s-MX" sz="1600">
                          <a:effectLst/>
                          <a:latin typeface="Calibri"/>
                          <a:ea typeface="Calibri"/>
                          <a:cs typeface="Times New Roman"/>
                        </a:rPr>
                        <a:t>1609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0"/>
                        </a:spcAft>
                      </a:pPr>
                      <a:r>
                        <a:rPr lang="es-MX" sz="1600">
                          <a:effectLst/>
                          <a:latin typeface="Calibri"/>
                          <a:ea typeface="Calibri"/>
                          <a:cs typeface="Times New Roman"/>
                        </a:rPr>
                        <a:t>¿Qué aspectos has percibido, aprendido, memorizado de experiencias pasadas o de otras</a:t>
                      </a:r>
                      <a:r>
                        <a:rPr lang="es-MX" sz="1600" baseline="0">
                          <a:effectLst/>
                          <a:latin typeface="Calibri"/>
                          <a:ea typeface="Calibri"/>
                          <a:cs typeface="Times New Roman"/>
                        </a:rPr>
                        <a:t> personas como motivadores respecto a la creación de un negocio propio</a:t>
                      </a:r>
                      <a:r>
                        <a:rPr lang="es-MX" sz="1600">
                          <a:effectLst/>
                          <a:latin typeface="Calibri"/>
                          <a:ea typeface="Calibri"/>
                          <a:cs typeface="Times New Roman"/>
                        </a:rPr>
                        <a:t>?</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41140">
                <a:tc>
                  <a:txBody>
                    <a:bodyPr/>
                    <a:lstStyle/>
                    <a:p>
                      <a:pPr marL="0" lvl="0" indent="0">
                        <a:lnSpc>
                          <a:spcPct val="107000"/>
                        </a:lnSpc>
                        <a:spcAft>
                          <a:spcPts val="800"/>
                        </a:spcAft>
                        <a:buNone/>
                      </a:pPr>
                      <a:r>
                        <a:rPr lang="es-ES" sz="1600">
                          <a:effectLst/>
                          <a:latin typeface="Indi"/>
                          <a:ea typeface="Calibri"/>
                          <a:cs typeface="Times New Roman"/>
                        </a:rPr>
                        <a:t>Matemáticas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14999"/>
                        </a:lnSpc>
                        <a:spcAft>
                          <a:spcPts val="0"/>
                        </a:spcAft>
                        <a:buNone/>
                      </a:pPr>
                      <a:r>
                        <a:rPr lang="es-MX" sz="1600">
                          <a:effectLst/>
                          <a:latin typeface="Calibri"/>
                          <a:ea typeface="Calibri"/>
                          <a:cs typeface="Times New Roman"/>
                        </a:rPr>
                        <a:t>1619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999"/>
                        </a:lnSpc>
                        <a:spcAft>
                          <a:spcPts val="0"/>
                        </a:spcAft>
                        <a:buNone/>
                      </a:pPr>
                      <a:r>
                        <a:rPr lang="es-MX" sz="1600">
                          <a:effectLst/>
                          <a:latin typeface="Calibri"/>
                          <a:ea typeface="Calibri"/>
                          <a:cs typeface="Times New Roman"/>
                        </a:rPr>
                        <a:t>¿Cuánto capital se requiere para iniciar mi negocio?</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817759"/>
                  </a:ext>
                </a:extLst>
              </a:tr>
            </a:tbl>
          </a:graphicData>
        </a:graphic>
      </p:graphicFrame>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9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4391" y="653183"/>
            <a:ext cx="9144000" cy="787545"/>
          </a:xfrm>
        </p:spPr>
        <p:txBody>
          <a:bodyPr>
            <a:normAutofit fontScale="90000"/>
          </a:bodyPr>
          <a:lstStyle/>
          <a:p>
            <a:r>
              <a:rPr lang="es-MX"/>
              <a:t>Apartado 5.f (extraer del P.8)</a:t>
            </a:r>
          </a:p>
        </p:txBody>
      </p:sp>
      <p:sp>
        <p:nvSpPr>
          <p:cNvPr id="3" name="Subtítulo 2"/>
          <p:cNvSpPr>
            <a:spLocks noGrp="1"/>
          </p:cNvSpPr>
          <p:nvPr>
            <p:ph type="subTitle" idx="1"/>
          </p:nvPr>
        </p:nvSpPr>
        <p:spPr>
          <a:xfrm>
            <a:off x="1402773" y="1724892"/>
            <a:ext cx="9144000" cy="872836"/>
          </a:xfrm>
        </p:spPr>
        <p:txBody>
          <a:bodyPr>
            <a:normAutofit/>
          </a:bodyPr>
          <a:lstStyle/>
          <a:p>
            <a:r>
              <a:rPr lang="es-MX" b="1"/>
              <a:t>Contenido. Temas y productos propuestos.</a:t>
            </a:r>
            <a:r>
              <a:rPr lang="es-MX"/>
              <a:t>.</a:t>
            </a:r>
          </a:p>
        </p:txBody>
      </p:sp>
      <p:sp>
        <p:nvSpPr>
          <p:cNvPr id="5" name="CuadroTexto 4"/>
          <p:cNvSpPr txBox="1"/>
          <p:nvPr/>
        </p:nvSpPr>
        <p:spPr>
          <a:xfrm>
            <a:off x="1402773" y="2867891"/>
            <a:ext cx="9486900"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a:t>Contenidos/Temas el programa que se consideran en todas las asignaturas involucradas, mismas que se tomarán en cuenta en el organizador gráfico en el punto 5b de la presente lista.</a:t>
            </a:r>
          </a:p>
          <a:p>
            <a:pPr marL="285750" indent="-285750">
              <a:buFont typeface="Arial" panose="020B0604020202020204" pitchFamily="34" charset="0"/>
              <a:buChar char="•"/>
            </a:pPr>
            <a:r>
              <a:rPr lang="es-MX" sz="2000"/>
              <a:t>Evaluación. Productos/ evidencias de percepción, aprendizaje, memoria y motivación para demostrar el avance del proceso y el logro del objetivo propuesto</a:t>
            </a:r>
          </a:p>
          <a:p>
            <a:pPr marL="285750" indent="-285750">
              <a:buFont typeface="Arial" panose="020B0604020202020204" pitchFamily="34" charset="0"/>
              <a:buChar char="•"/>
            </a:pPr>
            <a:r>
              <a:rPr lang="es-MX" sz="2000"/>
              <a:t>Se organiza en forma cronológica en el momento en que se lleve a cabo la planeación día a día, en el programa operativo.</a:t>
            </a:r>
          </a:p>
        </p:txBody>
      </p:sp>
    </p:spTree>
    <p:extLst>
      <p:ext uri="{BB962C8B-B14F-4D97-AF65-F5344CB8AC3E}">
        <p14:creationId xmlns:p14="http://schemas.microsoft.com/office/powerpoint/2010/main" val="219096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492962" y="599028"/>
            <a:ext cx="722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f. Contenido. Temas y productos propuestos.</a:t>
            </a:r>
          </a:p>
        </p:txBody>
      </p:sp>
      <p:graphicFrame>
        <p:nvGraphicFramePr>
          <p:cNvPr id="6" name="Tabla 3"/>
          <p:cNvGraphicFramePr>
            <a:graphicFrameLocks noGrp="1"/>
          </p:cNvGraphicFramePr>
          <p:nvPr>
            <p:extLst>
              <p:ext uri="{D42A27DB-BD31-4B8C-83A1-F6EECF244321}">
                <p14:modId xmlns:p14="http://schemas.microsoft.com/office/powerpoint/2010/main" val="458498613"/>
              </p:ext>
            </p:extLst>
          </p:nvPr>
        </p:nvGraphicFramePr>
        <p:xfrm>
          <a:off x="755650" y="1792286"/>
          <a:ext cx="10535202" cy="3750952"/>
        </p:xfrm>
        <a:graphic>
          <a:graphicData uri="http://schemas.openxmlformats.org/drawingml/2006/table">
            <a:tbl>
              <a:tblPr/>
              <a:tblGrid>
                <a:gridCol w="2842398">
                  <a:extLst>
                    <a:ext uri="{9D8B030D-6E8A-4147-A177-3AD203B41FA5}">
                      <a16:colId xmlns:a16="http://schemas.microsoft.com/office/drawing/2014/main" val="20000"/>
                    </a:ext>
                  </a:extLst>
                </a:gridCol>
                <a:gridCol w="2233464">
                  <a:extLst>
                    <a:ext uri="{9D8B030D-6E8A-4147-A177-3AD203B41FA5}">
                      <a16:colId xmlns:a16="http://schemas.microsoft.com/office/drawing/2014/main" val="20001"/>
                    </a:ext>
                  </a:extLst>
                </a:gridCol>
                <a:gridCol w="5459340">
                  <a:extLst>
                    <a:ext uri="{9D8B030D-6E8A-4147-A177-3AD203B41FA5}">
                      <a16:colId xmlns:a16="http://schemas.microsoft.com/office/drawing/2014/main" val="20002"/>
                    </a:ext>
                  </a:extLst>
                </a:gridCol>
              </a:tblGrid>
              <a:tr h="4225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r>
                        <a:rPr lang="es-ES" sz="1800" b="1">
                          <a:effectLst/>
                          <a:latin typeface="Calibri"/>
                          <a:ea typeface="Calibri" panose="020F0502020204030204" pitchFamily="34" charset="0"/>
                          <a:cs typeface="Times New Roman"/>
                        </a:rPr>
                        <a:t>MATERIA2</a:t>
                      </a:r>
                      <a:endParaRPr lang="es-MX" sz="1800">
                        <a:effectLst/>
                        <a:latin typeface="Calibri"/>
                        <a:ea typeface="Calibri" panose="020F0502020204030204" pitchFamily="34" charset="0"/>
                        <a:cs typeface="Times New Roman"/>
                      </a:endParaRPr>
                    </a:p>
                  </a:txBody>
                  <a:tcPr marL="44453" marR="44453" marT="9527"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r>
                        <a:rPr lang="es-ES" sz="1800" b="1">
                          <a:effectLst/>
                          <a:latin typeface="Calibri"/>
                          <a:ea typeface="Calibri" panose="020F0502020204030204" pitchFamily="34" charset="0"/>
                          <a:cs typeface="Times New Roman"/>
                        </a:rPr>
                        <a:t>TEMAS</a:t>
                      </a:r>
                      <a:endParaRPr lang="es-MX" sz="1800" b="1">
                        <a:effectLst/>
                        <a:latin typeface="Calibri"/>
                        <a:ea typeface="Calibri" panose="020F0502020204030204" pitchFamily="34" charset="0"/>
                        <a:cs typeface="Times New Roman"/>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r>
                        <a:rPr lang="es-ES" sz="1800" b="1">
                          <a:effectLst/>
                          <a:latin typeface="Calibri"/>
                          <a:ea typeface="Calibri" panose="020F0502020204030204" pitchFamily="34" charset="0"/>
                          <a:cs typeface="Times New Roman"/>
                        </a:rPr>
                        <a:t>PRODUCTOS PROPUESTOS</a:t>
                      </a:r>
                      <a:endParaRPr lang="es-MX" sz="1800" b="1">
                        <a:effectLst/>
                        <a:latin typeface="Calibri"/>
                        <a:ea typeface="Calibri" panose="020F0502020204030204" pitchFamily="34" charset="0"/>
                        <a:cs typeface="Times New Roman"/>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8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b="1">
                          <a:effectLst/>
                          <a:latin typeface="Calibri"/>
                          <a:ea typeface="Calibri" panose="020F0502020204030204" pitchFamily="34" charset="0"/>
                          <a:cs typeface="Times New Roman"/>
                        </a:rPr>
                        <a:t>Psicología</a:t>
                      </a:r>
                      <a:endParaRPr lang="es-MX" sz="1800">
                        <a:effectLst/>
                        <a:latin typeface="Calibri"/>
                        <a:ea typeface="Calibri" panose="020F0502020204030204" pitchFamily="34" charset="0"/>
                        <a:cs typeface="Times New Roman"/>
                      </a:endParaRPr>
                    </a:p>
                  </a:txBody>
                  <a:tcPr marL="44453" marR="44453" marT="9527"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MX" sz="1800">
                          <a:effectLst/>
                          <a:latin typeface="Arial"/>
                          <a:ea typeface="Calibri" panose="020F0502020204030204" pitchFamily="34" charset="0"/>
                          <a:cs typeface="Arial"/>
                        </a:rPr>
                        <a:t>Aprendizaje y memoria</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baseline="0">
                          <a:effectLst/>
                          <a:latin typeface="Arial"/>
                          <a:ea typeface="Calibri" panose="020F0502020204030204" pitchFamily="34" charset="0"/>
                          <a:cs typeface="Arial"/>
                        </a:rPr>
                        <a:t>Cartel digital o infografía a partir de las trivias de cada sesión</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30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b="1">
                          <a:effectLst/>
                          <a:latin typeface="Calibri"/>
                          <a:ea typeface="Calibri" panose="020F0502020204030204" pitchFamily="34" charset="0"/>
                          <a:cs typeface="Times New Roman"/>
                        </a:rPr>
                        <a:t>Contabilidad y Gestión Administrativa</a:t>
                      </a:r>
                      <a:endParaRPr lang="es-MX" sz="1800">
                        <a:effectLst/>
                        <a:latin typeface="Calibri"/>
                        <a:ea typeface="Calibri" panose="020F0502020204030204" pitchFamily="34" charset="0"/>
                        <a:cs typeface="Times New Roman"/>
                      </a:endParaRPr>
                    </a:p>
                  </a:txBody>
                  <a:tcPr marL="44453" marR="44453" marT="9527"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a:effectLst/>
                          <a:latin typeface="Arial"/>
                          <a:ea typeface="Calibri" panose="020F0502020204030204" pitchFamily="34" charset="0"/>
                          <a:cs typeface="Arial"/>
                        </a:rPr>
                        <a:t>Proceso administrativo.</a:t>
                      </a:r>
                      <a:endParaRPr lang="es-MX" sz="1800">
                        <a:effectLst/>
                        <a:latin typeface="Arial"/>
                        <a:ea typeface="Calibri" panose="020F0502020204030204" pitchFamily="34" charset="0"/>
                        <a:cs typeface="Arial"/>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a:effectLst/>
                          <a:latin typeface="Arial"/>
                          <a:ea typeface="Calibri" panose="020F0502020204030204" pitchFamily="34" charset="0"/>
                          <a:cs typeface="Arial"/>
                        </a:rPr>
                        <a:t>Creación de cada elemento del Proceso Administrativo</a:t>
                      </a:r>
                      <a:endParaRPr lang="es-MX" sz="1800">
                        <a:effectLst/>
                        <a:latin typeface="Arial"/>
                        <a:ea typeface="Calibri" panose="020F0502020204030204" pitchFamily="34" charset="0"/>
                        <a:cs typeface="Arial"/>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8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b="1">
                          <a:effectLst/>
                          <a:latin typeface="Calibri"/>
                          <a:ea typeface="Calibri" panose="020F0502020204030204" pitchFamily="34" charset="0"/>
                          <a:cs typeface="Times New Roman"/>
                        </a:rPr>
                        <a:t>Derecho</a:t>
                      </a:r>
                      <a:endParaRPr lang="es-MX" sz="1800">
                        <a:effectLst/>
                        <a:latin typeface="Calibri"/>
                        <a:ea typeface="Calibri" panose="020F0502020204030204" pitchFamily="34" charset="0"/>
                        <a:cs typeface="Times New Roman"/>
                      </a:endParaRPr>
                    </a:p>
                  </a:txBody>
                  <a:tcPr marL="44453" marR="44453" marT="9527"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a:effectLst/>
                          <a:latin typeface="Arial"/>
                          <a:ea typeface="Calibri" panose="020F0502020204030204" pitchFamily="34" charset="0"/>
                          <a:cs typeface="Arial"/>
                        </a:rPr>
                        <a:t>Sociedades Mercantiles</a:t>
                      </a:r>
                      <a:endParaRPr lang="es-MX" sz="1800">
                        <a:effectLst/>
                        <a:latin typeface="Arial"/>
                        <a:ea typeface="Calibri" panose="020F0502020204030204" pitchFamily="34" charset="0"/>
                        <a:cs typeface="Arial"/>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800"/>
                        </a:spcAft>
                      </a:pPr>
                      <a:endParaRPr lang="es-MX" sz="1800">
                        <a:effectLst/>
                        <a:latin typeface="Arial"/>
                        <a:ea typeface="Calibri" panose="020F0502020204030204" pitchFamily="34" charset="0"/>
                        <a:cs typeface="Arial"/>
                      </a:endParaRPr>
                    </a:p>
                    <a:p>
                      <a:pPr lvl="0">
                        <a:lnSpc>
                          <a:spcPct val="107000"/>
                        </a:lnSpc>
                        <a:spcAft>
                          <a:spcPts val="800"/>
                        </a:spcAft>
                        <a:buNone/>
                      </a:pPr>
                      <a:r>
                        <a:rPr lang="es-MX" sz="1800">
                          <a:effectLst/>
                          <a:latin typeface="Arial"/>
                          <a:cs typeface="Arial"/>
                        </a:rPr>
                        <a:t>Presentación </a:t>
                      </a:r>
                      <a:r>
                        <a:rPr lang="es-MX" sz="1800" err="1">
                          <a:effectLst/>
                          <a:latin typeface="Arial"/>
                          <a:cs typeface="Arial"/>
                        </a:rPr>
                        <a:t>Power</a:t>
                      </a:r>
                      <a:r>
                        <a:rPr lang="es-MX" sz="1800">
                          <a:effectLst/>
                          <a:latin typeface="Arial"/>
                          <a:cs typeface="Arial"/>
                        </a:rPr>
                        <a:t> Point  rúbrica</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25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b="1">
                          <a:effectLst/>
                          <a:latin typeface="Calibri"/>
                          <a:ea typeface="Calibri" panose="020F0502020204030204" pitchFamily="34" charset="0"/>
                          <a:cs typeface="Times New Roman"/>
                        </a:rPr>
                        <a:t>Probabilidad y Estadística</a:t>
                      </a:r>
                      <a:endParaRPr lang="es-MX" sz="1800">
                        <a:effectLst/>
                        <a:latin typeface="Calibri"/>
                        <a:ea typeface="Calibri" panose="020F0502020204030204" pitchFamily="34" charset="0"/>
                        <a:cs typeface="Times New Roman"/>
                      </a:endParaRPr>
                    </a:p>
                  </a:txBody>
                  <a:tcPr marL="44453" marR="44453" marT="9527"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a:effectLst/>
                          <a:latin typeface="Arial"/>
                          <a:ea typeface="Calibri" panose="020F0502020204030204" pitchFamily="34" charset="0"/>
                          <a:cs typeface="Arial"/>
                        </a:rPr>
                        <a:t>Estadística</a:t>
                      </a:r>
                      <a:endParaRPr lang="es-MX" sz="1800">
                        <a:effectLst/>
                        <a:latin typeface="Arial"/>
                        <a:ea typeface="Calibri" panose="020F0502020204030204" pitchFamily="34" charset="0"/>
                        <a:cs typeface="Arial"/>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0"/>
                        </a:spcAft>
                      </a:pPr>
                      <a:r>
                        <a:rPr lang="es-ES" sz="1800">
                          <a:effectLst/>
                          <a:latin typeface="Arial"/>
                          <a:ea typeface="Calibri" panose="020F0502020204030204" pitchFamily="34" charset="0"/>
                          <a:cs typeface="Arial"/>
                        </a:rPr>
                        <a:t>Trabajo escrito</a:t>
                      </a:r>
                      <a:endParaRPr lang="es-MX" sz="1800">
                        <a:effectLst/>
                        <a:latin typeface="Arial"/>
                        <a:ea typeface="Calibri" panose="020F0502020204030204" pitchFamily="34" charset="0"/>
                        <a:cs typeface="Arial"/>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504">
                <a:tc>
                  <a:txBody>
                    <a:bodyPr/>
                    <a:lstStyle/>
                    <a:p>
                      <a:pPr lvl="0">
                        <a:lnSpc>
                          <a:spcPct val="107000"/>
                        </a:lnSpc>
                        <a:spcAft>
                          <a:spcPts val="0"/>
                        </a:spcAft>
                        <a:buNone/>
                      </a:pPr>
                      <a:r>
                        <a:rPr lang="es-ES" sz="1800" b="1">
                          <a:effectLst/>
                          <a:latin typeface="Calibri"/>
                          <a:ea typeface="Calibri" panose="020F0502020204030204" pitchFamily="34" charset="0"/>
                          <a:cs typeface="Times New Roman"/>
                        </a:rPr>
                        <a:t>Matemáticas VI</a:t>
                      </a:r>
                    </a:p>
                  </a:txBody>
                  <a:tcPr marL="44453" marR="44453" marT="9527"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07000"/>
                        </a:lnSpc>
                        <a:spcAft>
                          <a:spcPts val="0"/>
                        </a:spcAft>
                        <a:buNone/>
                      </a:pPr>
                      <a:r>
                        <a:rPr lang="es-ES" sz="1800">
                          <a:effectLst/>
                          <a:latin typeface="Arial"/>
                          <a:ea typeface="Calibri" panose="020F0502020204030204" pitchFamily="34" charset="0"/>
                          <a:cs typeface="Arial"/>
                        </a:rPr>
                        <a:t>La Derivada. Máximos y mínimos</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07000"/>
                        </a:lnSpc>
                        <a:spcAft>
                          <a:spcPts val="0"/>
                        </a:spcAft>
                        <a:buNone/>
                      </a:pPr>
                      <a:r>
                        <a:rPr lang="es-ES" sz="1800">
                          <a:effectLst/>
                          <a:latin typeface="Arial"/>
                          <a:ea typeface="Calibri" panose="020F0502020204030204" pitchFamily="34" charset="0"/>
                          <a:cs typeface="Arial"/>
                        </a:rPr>
                        <a:t>Exámenes parciales y actividades de clase.</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931511"/>
                  </a:ext>
                </a:extLst>
              </a:tr>
            </a:tbl>
          </a:graphicData>
        </a:graphic>
      </p:graphicFrame>
      <p:pic>
        <p:nvPicPr>
          <p:cNvPr id="7"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81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5.g </a:t>
            </a:r>
            <a:br>
              <a:rPr lang="es-MX"/>
            </a:br>
            <a:r>
              <a:rPr lang="es-MX" sz="2200"/>
              <a:t>(Formatos e instrumento para la planeación seguimiento y evaluación. Por lo menos 2 de 5)</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Planeación general</a:t>
            </a:r>
            <a:endParaRPr lang="es-MX"/>
          </a:p>
        </p:txBody>
      </p:sp>
      <p:sp>
        <p:nvSpPr>
          <p:cNvPr id="5" name="CuadroTexto 4"/>
          <p:cNvSpPr txBox="1"/>
          <p:nvPr/>
        </p:nvSpPr>
        <p:spPr>
          <a:xfrm>
            <a:off x="1402773" y="2867891"/>
            <a:ext cx="9486900" cy="1323439"/>
          </a:xfrm>
          <a:prstGeom prst="rect">
            <a:avLst/>
          </a:prstGeom>
          <a:noFill/>
        </p:spPr>
        <p:txBody>
          <a:bodyPr wrap="square" rtlCol="0">
            <a:spAutoFit/>
          </a:bodyPr>
          <a:lstStyle/>
          <a:p>
            <a:pPr marL="285750" indent="-285750">
              <a:buFont typeface="Arial" panose="020B0604020202020204" pitchFamily="34" charset="0"/>
              <a:buChar char="•"/>
            </a:pPr>
            <a:r>
              <a:rPr lang="es-MX" sz="2000"/>
              <a:t>Formato elegido por la institución en PDF. Hecho en computadora</a:t>
            </a:r>
          </a:p>
          <a:p>
            <a:pPr marL="285750" indent="-285750">
              <a:buFont typeface="Arial" panose="020B0604020202020204" pitchFamily="34" charset="0"/>
              <a:buChar char="•"/>
            </a:pPr>
            <a:r>
              <a:rPr lang="es-MX" sz="2000"/>
              <a:t>El producto final del proyecto debe de ser interdisciplinario y considerar la intervención de todas las asignaturas en él.</a:t>
            </a:r>
          </a:p>
          <a:p>
            <a:endParaRPr lang="es-MX" sz="2000"/>
          </a:p>
        </p:txBody>
      </p:sp>
    </p:spTree>
    <p:extLst>
      <p:ext uri="{BB962C8B-B14F-4D97-AF65-F5344CB8AC3E}">
        <p14:creationId xmlns:p14="http://schemas.microsoft.com/office/powerpoint/2010/main" val="8193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a:spLocks noChangeArrowheads="1"/>
          </p:cNvSpPr>
          <p:nvPr/>
        </p:nvSpPr>
        <p:spPr bwMode="auto">
          <a:xfrm>
            <a:off x="985962" y="659932"/>
            <a:ext cx="722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ea typeface="MS PGothic"/>
              </a:rPr>
              <a:t>APARTADO 5. g. Planeación general. </a:t>
            </a:r>
            <a:endParaRPr lang="es-ES" altLang="es-MX">
              <a:latin typeface="Helvetica Light"/>
            </a:endParaRPr>
          </a:p>
        </p:txBody>
      </p:sp>
      <p:pic>
        <p:nvPicPr>
          <p:cNvPr id="7"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2" descr="Captura de pantalla de un celular&#10;&#10;Descripción generada con confianza alta">
            <a:extLst>
              <a:ext uri="{FF2B5EF4-FFF2-40B4-BE49-F238E27FC236}">
                <a16:creationId xmlns:a16="http://schemas.microsoft.com/office/drawing/2014/main" id="{CB41ADEF-1458-4B5E-BE54-87BF4A28BEAA}"/>
              </a:ext>
            </a:extLst>
          </p:cNvPr>
          <p:cNvPicPr>
            <a:picLocks noChangeAspect="1"/>
          </p:cNvPicPr>
          <p:nvPr/>
        </p:nvPicPr>
        <p:blipFill>
          <a:blip r:embed="rId3"/>
          <a:stretch>
            <a:fillRect/>
          </a:stretch>
        </p:blipFill>
        <p:spPr>
          <a:xfrm>
            <a:off x="1665357" y="1767088"/>
            <a:ext cx="8320156" cy="4196259"/>
          </a:xfrm>
          <a:prstGeom prst="rect">
            <a:avLst/>
          </a:prstGeom>
        </p:spPr>
      </p:pic>
    </p:spTree>
    <p:extLst>
      <p:ext uri="{BB962C8B-B14F-4D97-AF65-F5344CB8AC3E}">
        <p14:creationId xmlns:p14="http://schemas.microsoft.com/office/powerpoint/2010/main" val="231189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7A02C79A-07BD-4E6A-82C7-E964DCB6F2DF}"/>
              </a:ext>
            </a:extLst>
          </p:cNvPr>
          <p:cNvPicPr>
            <a:picLocks noChangeAspect="1"/>
          </p:cNvPicPr>
          <p:nvPr/>
        </p:nvPicPr>
        <p:blipFill>
          <a:blip r:embed="rId2"/>
          <a:stretch>
            <a:fillRect/>
          </a:stretch>
        </p:blipFill>
        <p:spPr>
          <a:xfrm>
            <a:off x="1764748" y="1407703"/>
            <a:ext cx="7922591" cy="4429114"/>
          </a:xfrm>
          <a:prstGeom prst="rect">
            <a:avLst/>
          </a:prstGeom>
        </p:spPr>
      </p:pic>
    </p:spTree>
    <p:extLst>
      <p:ext uri="{BB962C8B-B14F-4D97-AF65-F5344CB8AC3E}">
        <p14:creationId xmlns:p14="http://schemas.microsoft.com/office/powerpoint/2010/main" val="283454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a:t>Apartado 2</a:t>
            </a:r>
          </a:p>
        </p:txBody>
      </p:sp>
      <p:sp>
        <p:nvSpPr>
          <p:cNvPr id="3" name="Subtítulo 2"/>
          <p:cNvSpPr>
            <a:spLocks noGrp="1"/>
          </p:cNvSpPr>
          <p:nvPr>
            <p:ph type="subTitle" idx="1"/>
          </p:nvPr>
        </p:nvSpPr>
        <p:spPr/>
        <p:txBody>
          <a:bodyPr/>
          <a:lstStyle/>
          <a:p>
            <a:pPr marL="342900" indent="-342900">
              <a:buFont typeface="Arial" panose="020B0604020202020204" pitchFamily="34" charset="0"/>
              <a:buChar char="•"/>
            </a:pPr>
            <a:r>
              <a:rPr lang="es-MX"/>
              <a:t>Nombre de maestros participantes</a:t>
            </a:r>
          </a:p>
          <a:p>
            <a:pPr marL="342900" indent="-342900">
              <a:buFont typeface="Arial" panose="020B0604020202020204" pitchFamily="34" charset="0"/>
              <a:buChar char="•"/>
            </a:pPr>
            <a:r>
              <a:rPr lang="es-MX"/>
              <a:t>Asignaturas de cada maestro</a:t>
            </a:r>
          </a:p>
          <a:p>
            <a:endParaRPr lang="es-MX"/>
          </a:p>
        </p:txBody>
      </p:sp>
    </p:spTree>
    <p:extLst>
      <p:ext uri="{BB962C8B-B14F-4D97-AF65-F5344CB8AC3E}">
        <p14:creationId xmlns:p14="http://schemas.microsoft.com/office/powerpoint/2010/main" val="270364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110908180"/>
              </p:ext>
            </p:extLst>
          </p:nvPr>
        </p:nvGraphicFramePr>
        <p:xfrm>
          <a:off x="832920" y="485593"/>
          <a:ext cx="10022185" cy="5236744"/>
        </p:xfrm>
        <a:graphic>
          <a:graphicData uri="http://schemas.openxmlformats.org/drawingml/2006/table">
            <a:tbl>
              <a:tblPr/>
              <a:tblGrid>
                <a:gridCol w="1095468">
                  <a:extLst>
                    <a:ext uri="{9D8B030D-6E8A-4147-A177-3AD203B41FA5}">
                      <a16:colId xmlns:a16="http://schemas.microsoft.com/office/drawing/2014/main" val="20000"/>
                    </a:ext>
                  </a:extLst>
                </a:gridCol>
                <a:gridCol w="1258432">
                  <a:extLst>
                    <a:ext uri="{9D8B030D-6E8A-4147-A177-3AD203B41FA5}">
                      <a16:colId xmlns:a16="http://schemas.microsoft.com/office/drawing/2014/main" val="20001"/>
                    </a:ext>
                  </a:extLst>
                </a:gridCol>
                <a:gridCol w="1935528">
                  <a:extLst>
                    <a:ext uri="{9D8B030D-6E8A-4147-A177-3AD203B41FA5}">
                      <a16:colId xmlns:a16="http://schemas.microsoft.com/office/drawing/2014/main" val="20002"/>
                    </a:ext>
                  </a:extLst>
                </a:gridCol>
                <a:gridCol w="3252107">
                  <a:extLst>
                    <a:ext uri="{9D8B030D-6E8A-4147-A177-3AD203B41FA5}">
                      <a16:colId xmlns:a16="http://schemas.microsoft.com/office/drawing/2014/main" val="20003"/>
                    </a:ext>
                  </a:extLst>
                </a:gridCol>
                <a:gridCol w="2480650">
                  <a:extLst>
                    <a:ext uri="{9D8B030D-6E8A-4147-A177-3AD203B41FA5}">
                      <a16:colId xmlns:a16="http://schemas.microsoft.com/office/drawing/2014/main" val="20004"/>
                    </a:ext>
                  </a:extLst>
                </a:gridCol>
              </a:tblGrid>
              <a:tr h="251190">
                <a:tc gridSpan="5">
                  <a:txBody>
                    <a:bodyPr/>
                    <a:lstStyle/>
                    <a:p>
                      <a:pPr>
                        <a:lnSpc>
                          <a:spcPct val="107000"/>
                        </a:lnSpc>
                        <a:spcAft>
                          <a:spcPts val="800"/>
                        </a:spcAft>
                        <a:tabLst>
                          <a:tab pos="1104900" algn="l"/>
                        </a:tabLst>
                      </a:pPr>
                      <a:r>
                        <a:rPr lang="es-ES" sz="1400" b="1">
                          <a:effectLst/>
                          <a:latin typeface="Calibri"/>
                          <a:ea typeface="Calibri"/>
                          <a:cs typeface="Calibri"/>
                        </a:rPr>
                        <a:t>MATERIA:</a:t>
                      </a:r>
                      <a:endParaRPr lang="es-MX" sz="1400">
                        <a:effectLst/>
                        <a:latin typeface="Calibri"/>
                        <a:ea typeface="Calibri"/>
                        <a:cs typeface="Calibri"/>
                      </a:endParaRPr>
                    </a:p>
                  </a:txBody>
                  <a:tcPr marL="24421" marR="24421" marT="5233"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58167">
                <a:tc gridSpan="5">
                  <a:txBody>
                    <a:bodyPr/>
                    <a:lstStyle/>
                    <a:p>
                      <a:pPr>
                        <a:lnSpc>
                          <a:spcPct val="107000"/>
                        </a:lnSpc>
                        <a:spcAft>
                          <a:spcPts val="800"/>
                        </a:spcAft>
                      </a:pPr>
                      <a:r>
                        <a:rPr lang="es-ES" sz="1400" b="1">
                          <a:effectLst/>
                          <a:latin typeface="Calibri"/>
                          <a:ea typeface="Calibri"/>
                          <a:cs typeface="Calibri"/>
                        </a:rPr>
                        <a:t>Recursos:</a:t>
                      </a:r>
                      <a:endParaRPr lang="es-MX" sz="1400">
                        <a:effectLst/>
                        <a:latin typeface="Calibri"/>
                        <a:ea typeface="Calibri"/>
                        <a:cs typeface="Calibri"/>
                      </a:endParaRPr>
                    </a:p>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24421" marR="24421" marT="5233"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58167">
                <a:tc gridSpan="5">
                  <a:txBody>
                    <a:bodyPr/>
                    <a:lstStyle/>
                    <a:p>
                      <a:pPr>
                        <a:lnSpc>
                          <a:spcPct val="107000"/>
                        </a:lnSpc>
                        <a:spcAft>
                          <a:spcPts val="800"/>
                        </a:spcAft>
                      </a:pPr>
                      <a:r>
                        <a:rPr lang="es-ES" sz="1400" b="1">
                          <a:effectLst/>
                          <a:latin typeface="Calibri"/>
                          <a:ea typeface="Calibri"/>
                          <a:cs typeface="Calibri"/>
                        </a:rPr>
                        <a:t>Reflexión:</a:t>
                      </a:r>
                      <a:endParaRPr lang="es-MX" sz="1400">
                        <a:effectLst/>
                        <a:latin typeface="Calibri"/>
                        <a:ea typeface="Calibri"/>
                        <a:cs typeface="Calibri"/>
                      </a:endParaRPr>
                    </a:p>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24421" marR="24421" marT="5233"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258167">
                <a:tc gridSpan="2">
                  <a:txBody>
                    <a:bodyPr/>
                    <a:lstStyle/>
                    <a:p>
                      <a:pPr>
                        <a:lnSpc>
                          <a:spcPct val="107000"/>
                        </a:lnSpc>
                        <a:spcAft>
                          <a:spcPts val="800"/>
                        </a:spcAft>
                      </a:pPr>
                      <a:r>
                        <a:rPr lang="es-ES" sz="1400" b="1">
                          <a:effectLst/>
                          <a:latin typeface="Calibri"/>
                          <a:ea typeface="Calibri"/>
                          <a:cs typeface="Calibri"/>
                        </a:rPr>
                        <a:t>Conocimientos previos:</a:t>
                      </a:r>
                      <a:endParaRPr lang="es-MX" sz="1400">
                        <a:effectLst/>
                        <a:latin typeface="Calibri"/>
                        <a:ea typeface="Calibri"/>
                        <a:cs typeface="Calibri"/>
                      </a:endParaRPr>
                    </a:p>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24421" marR="24421" marT="5233"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07000"/>
                        </a:lnSpc>
                        <a:spcAft>
                          <a:spcPts val="800"/>
                        </a:spcAft>
                      </a:pPr>
                      <a:r>
                        <a:rPr lang="es-ES" sz="1400" b="1">
                          <a:effectLst/>
                          <a:latin typeface="Calibri"/>
                          <a:ea typeface="Calibri"/>
                          <a:cs typeface="Calibri"/>
                        </a:rPr>
                        <a:t>Durante el desarrollo:</a:t>
                      </a:r>
                      <a:endParaRPr lang="es-MX" sz="1400">
                        <a:effectLst/>
                        <a:latin typeface="Calibri"/>
                        <a:ea typeface="Calibri"/>
                        <a:cs typeface="Calibri"/>
                      </a:endParaRPr>
                    </a:p>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s-ES" sz="1400" b="1">
                          <a:effectLst/>
                          <a:latin typeface="Calibri"/>
                          <a:ea typeface="Calibri"/>
                          <a:cs typeface="Calibri"/>
                        </a:rPr>
                        <a:t>Después de la unidad: </a:t>
                      </a:r>
                      <a:endParaRPr lang="es-MX" sz="1400">
                        <a:effectLst/>
                        <a:latin typeface="Calibri"/>
                        <a:ea typeface="Calibri"/>
                        <a:cs typeface="Calibri"/>
                      </a:endParaRPr>
                    </a:p>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3"/>
                  </a:ext>
                </a:extLst>
              </a:tr>
              <a:tr h="2069698">
                <a:tc>
                  <a:txBody>
                    <a:bodyPr/>
                    <a:lstStyle/>
                    <a:p>
                      <a:pPr algn="ctr">
                        <a:lnSpc>
                          <a:spcPct val="107000"/>
                        </a:lnSpc>
                        <a:spcAft>
                          <a:spcPts val="800"/>
                        </a:spcAft>
                      </a:pPr>
                      <a:r>
                        <a:rPr lang="es-ES" sz="1400" b="1">
                          <a:effectLst/>
                          <a:latin typeface="Calibri"/>
                          <a:ea typeface="Calibri"/>
                          <a:cs typeface="Calibri"/>
                        </a:rPr>
                        <a:t>Fecha</a:t>
                      </a:r>
                      <a:endParaRPr lang="es-MX" sz="1400">
                        <a:effectLst/>
                        <a:latin typeface="Calibri"/>
                        <a:ea typeface="Calibri"/>
                        <a:cs typeface="Calibri"/>
                      </a:endParaRPr>
                    </a:p>
                  </a:txBody>
                  <a:tcPr marL="24421" marR="24421" marT="5233"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b="1">
                          <a:effectLst/>
                          <a:latin typeface="Calibri"/>
                          <a:ea typeface="Calibri"/>
                          <a:cs typeface="Calibri"/>
                        </a:rPr>
                        <a:t>Sesión/ Horas</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b="1">
                          <a:effectLst/>
                          <a:latin typeface="Calibri"/>
                          <a:ea typeface="Calibri"/>
                          <a:cs typeface="Calibri"/>
                        </a:rPr>
                        <a:t>Contenido temático y avance del proyecto</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b="1">
                          <a:effectLst/>
                          <a:latin typeface="Calibri"/>
                          <a:ea typeface="Calibri"/>
                          <a:cs typeface="Calibri"/>
                        </a:rPr>
                        <a:t>Desarrollo del proyecto/Recursos didácticos</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b="1">
                          <a:effectLst/>
                          <a:latin typeface="Calibri"/>
                          <a:ea typeface="Calibri"/>
                          <a:cs typeface="Calibri"/>
                        </a:rPr>
                        <a:t>Evaluación</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190">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24421" marR="24421" marT="5233"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1190">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24421" marR="24421" marT="5233"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1190">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24421" marR="24421" marT="5233"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1190">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24421" marR="24421" marT="5233"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s-ES" sz="1400" b="1">
                          <a:effectLst/>
                          <a:latin typeface="Calibri"/>
                          <a:ea typeface="Calibri"/>
                          <a:cs typeface="Calibri"/>
                        </a:rPr>
                        <a:t> </a:t>
                      </a:r>
                      <a:endParaRPr lang="es-MX" sz="1400">
                        <a:effectLst/>
                        <a:latin typeface="Calibri"/>
                        <a:ea typeface="Calibri"/>
                        <a:cs typeface="Calibri"/>
                      </a:endParaRPr>
                    </a:p>
                  </a:txBody>
                  <a:tcPr marL="37678" marR="3767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190">
                <a:tc gridSpan="5">
                  <a:txBody>
                    <a:bodyPr/>
                    <a:lstStyle/>
                    <a:p>
                      <a:pPr>
                        <a:lnSpc>
                          <a:spcPct val="107000"/>
                        </a:lnSpc>
                        <a:spcAft>
                          <a:spcPts val="800"/>
                        </a:spcAft>
                      </a:pPr>
                      <a:r>
                        <a:rPr lang="es-ES" sz="1400" b="1">
                          <a:effectLst/>
                          <a:latin typeface="Calibri"/>
                          <a:ea typeface="Calibri"/>
                          <a:cs typeface="Calibri"/>
                        </a:rPr>
                        <a:t>Enfoques del aprendizaje:</a:t>
                      </a:r>
                      <a:endParaRPr lang="es-MX" sz="1400">
                        <a:effectLst/>
                        <a:latin typeface="Calibri"/>
                        <a:ea typeface="Calibri"/>
                        <a:cs typeface="Calibri"/>
                      </a:endParaRPr>
                    </a:p>
                  </a:txBody>
                  <a:tcPr marL="24421" marR="24421" marT="5233"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37755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5.g </a:t>
            </a:r>
            <a:br>
              <a:rPr lang="es-MX"/>
            </a:br>
            <a:r>
              <a:rPr lang="es-MX" sz="2200"/>
              <a:t>(Formatos e instrumento para la planeación seguimiento y evaluación. Por lo menos 2 de 5)</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Planeación día a día</a:t>
            </a:r>
            <a:endParaRPr lang="es-MX"/>
          </a:p>
        </p:txBody>
      </p:sp>
      <p:sp>
        <p:nvSpPr>
          <p:cNvPr id="5" name="CuadroTexto 4"/>
          <p:cNvSpPr txBox="1"/>
          <p:nvPr/>
        </p:nvSpPr>
        <p:spPr>
          <a:xfrm>
            <a:off x="1402773" y="2867891"/>
            <a:ext cx="9486900" cy="1631216"/>
          </a:xfrm>
          <a:prstGeom prst="rect">
            <a:avLst/>
          </a:prstGeom>
          <a:noFill/>
        </p:spPr>
        <p:txBody>
          <a:bodyPr wrap="square" rtlCol="0" anchor="t">
            <a:spAutoFit/>
          </a:bodyPr>
          <a:lstStyle/>
          <a:p>
            <a:pPr marL="285750" indent="-285750">
              <a:buFont typeface="Arial" panose="020B0604020202020204" pitchFamily="34" charset="0"/>
              <a:buChar char="•"/>
            </a:pPr>
            <a:r>
              <a:rPr lang="es-MX" sz="2000"/>
              <a:t>Claro y completo en PDF</a:t>
            </a:r>
          </a:p>
          <a:p>
            <a:pPr marL="285750" indent="-285750">
              <a:buFont typeface="Arial" panose="020B0604020202020204" pitchFamily="34" charset="0"/>
              <a:buChar char="•"/>
            </a:pPr>
            <a:r>
              <a:rPr lang="es-MX" sz="2000"/>
              <a:t>Hecho en computadora</a:t>
            </a:r>
            <a:endParaRPr lang="es-MX" sz="2000">
              <a:cs typeface="Calibri"/>
            </a:endParaRPr>
          </a:p>
          <a:p>
            <a:pPr marL="285750" indent="-285750">
              <a:buFont typeface="Arial" panose="020B0604020202020204" pitchFamily="34" charset="0"/>
              <a:buChar char="•"/>
            </a:pPr>
            <a:r>
              <a:rPr lang="es-MX" sz="2000"/>
              <a:t>Puede ser e Formato de Proyecto Operativo de la Institución</a:t>
            </a:r>
            <a:endParaRPr lang="es-MX" sz="2000">
              <a:cs typeface="Calibri"/>
            </a:endParaRPr>
          </a:p>
          <a:p>
            <a:endParaRPr lang="es-MX" sz="2000">
              <a:solidFill>
                <a:srgbClr val="FF0000"/>
              </a:solidFill>
              <a:cs typeface="Calibri"/>
            </a:endParaRPr>
          </a:p>
          <a:p>
            <a:endParaRPr lang="es-MX" sz="2000">
              <a:cs typeface="Calibri" panose="020F0502020204030204"/>
            </a:endParaRPr>
          </a:p>
        </p:txBody>
      </p:sp>
    </p:spTree>
    <p:extLst>
      <p:ext uri="{BB962C8B-B14F-4D97-AF65-F5344CB8AC3E}">
        <p14:creationId xmlns:p14="http://schemas.microsoft.com/office/powerpoint/2010/main" val="181528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770063"/>
            <a:ext cx="10302875"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99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175" y="1058863"/>
            <a:ext cx="6853238"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37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168400"/>
            <a:ext cx="94122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916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5.g </a:t>
            </a:r>
            <a:br>
              <a:rPr lang="es-MX"/>
            </a:br>
            <a:r>
              <a:rPr lang="es-MX" sz="2200"/>
              <a:t>(Formatos e instrumento para la planeación seguimiento y evaluación. Por lo menos 2 de 5)</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Seguimiento</a:t>
            </a:r>
            <a:endParaRPr lang="es-MX"/>
          </a:p>
        </p:txBody>
      </p:sp>
      <p:sp>
        <p:nvSpPr>
          <p:cNvPr id="5" name="CuadroTexto 4"/>
          <p:cNvSpPr txBox="1"/>
          <p:nvPr/>
        </p:nvSpPr>
        <p:spPr>
          <a:xfrm>
            <a:off x="1402773" y="2867891"/>
            <a:ext cx="9486900" cy="1015663"/>
          </a:xfrm>
          <a:prstGeom prst="rect">
            <a:avLst/>
          </a:prstGeom>
          <a:noFill/>
        </p:spPr>
        <p:txBody>
          <a:bodyPr wrap="square" rtlCol="0">
            <a:spAutoFit/>
          </a:bodyPr>
          <a:lstStyle/>
          <a:p>
            <a:pPr marL="285750" indent="-285750">
              <a:buFont typeface="Arial" panose="020B0604020202020204" pitchFamily="34" charset="0"/>
              <a:buChar char="•"/>
            </a:pPr>
            <a:r>
              <a:rPr lang="es-MX" sz="2000"/>
              <a:t>Claro y completo en PDF</a:t>
            </a:r>
          </a:p>
          <a:p>
            <a:pPr marL="285750" indent="-285750">
              <a:buFont typeface="Arial" panose="020B0604020202020204" pitchFamily="34" charset="0"/>
              <a:buChar char="•"/>
            </a:pPr>
            <a:r>
              <a:rPr lang="es-MX" sz="2000"/>
              <a:t>Hecho en computadora</a:t>
            </a:r>
          </a:p>
          <a:p>
            <a:endParaRPr lang="es-MX" sz="2000"/>
          </a:p>
        </p:txBody>
      </p:sp>
    </p:spTree>
    <p:extLst>
      <p:ext uri="{BB962C8B-B14F-4D97-AF65-F5344CB8AC3E}">
        <p14:creationId xmlns:p14="http://schemas.microsoft.com/office/powerpoint/2010/main" val="136813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1F4384F1-D03F-4FC8-A619-3F5FEB39F5F2}"/>
              </a:ext>
            </a:extLst>
          </p:cNvPr>
          <p:cNvGraphicFramePr>
            <a:graphicFrameLocks noGrp="1"/>
          </p:cNvGraphicFramePr>
          <p:nvPr>
            <p:extLst>
              <p:ext uri="{D42A27DB-BD31-4B8C-83A1-F6EECF244321}">
                <p14:modId xmlns:p14="http://schemas.microsoft.com/office/powerpoint/2010/main" val="1319592273"/>
              </p:ext>
            </p:extLst>
          </p:nvPr>
        </p:nvGraphicFramePr>
        <p:xfrm>
          <a:off x="2306876" y="1701452"/>
          <a:ext cx="8111546" cy="4060519"/>
        </p:xfrm>
        <a:graphic>
          <a:graphicData uri="http://schemas.openxmlformats.org/drawingml/2006/table">
            <a:tbl>
              <a:tblPr firstRow="1" firstCol="1" bandRow="1">
                <a:tableStyleId>{5940675A-B579-460E-94D1-54222C63F5DA}</a:tableStyleId>
              </a:tblPr>
              <a:tblGrid>
                <a:gridCol w="2027453">
                  <a:extLst>
                    <a:ext uri="{9D8B030D-6E8A-4147-A177-3AD203B41FA5}">
                      <a16:colId xmlns:a16="http://schemas.microsoft.com/office/drawing/2014/main" val="4127490827"/>
                    </a:ext>
                  </a:extLst>
                </a:gridCol>
                <a:gridCol w="2027453">
                  <a:extLst>
                    <a:ext uri="{9D8B030D-6E8A-4147-A177-3AD203B41FA5}">
                      <a16:colId xmlns:a16="http://schemas.microsoft.com/office/drawing/2014/main" val="3163160062"/>
                    </a:ext>
                  </a:extLst>
                </a:gridCol>
                <a:gridCol w="2028320">
                  <a:extLst>
                    <a:ext uri="{9D8B030D-6E8A-4147-A177-3AD203B41FA5}">
                      <a16:colId xmlns:a16="http://schemas.microsoft.com/office/drawing/2014/main" val="3267358335"/>
                    </a:ext>
                  </a:extLst>
                </a:gridCol>
                <a:gridCol w="2028320">
                  <a:extLst>
                    <a:ext uri="{9D8B030D-6E8A-4147-A177-3AD203B41FA5}">
                      <a16:colId xmlns:a16="http://schemas.microsoft.com/office/drawing/2014/main" val="3775761407"/>
                    </a:ext>
                  </a:extLst>
                </a:gridCol>
              </a:tblGrid>
              <a:tr h="725591">
                <a:tc gridSpan="4">
                  <a:txBody>
                    <a:bodyPr/>
                    <a:lstStyle/>
                    <a:p>
                      <a:pPr lvl="0" algn="ctr">
                        <a:lnSpc>
                          <a:spcPct val="100000"/>
                        </a:lnSpc>
                        <a:spcBef>
                          <a:spcPts val="0"/>
                        </a:spcBef>
                        <a:spcAft>
                          <a:spcPts val="0"/>
                        </a:spcAft>
                        <a:buNone/>
                      </a:pPr>
                      <a:r>
                        <a:rPr lang="en-US" sz="1800" b="1" i="0" u="none" strike="noStrike" noProof="0">
                          <a:effectLst/>
                          <a:latin typeface="Calibri"/>
                        </a:rPr>
                        <a:t>Cuadro de </a:t>
                      </a:r>
                      <a:r>
                        <a:rPr lang="en-US" sz="1800" b="1" i="0" u="none" strike="noStrike" noProof="0" err="1">
                          <a:effectLst/>
                          <a:latin typeface="Calibri"/>
                        </a:rPr>
                        <a:t>Seguimiento</a:t>
                      </a:r>
                      <a:r>
                        <a:rPr lang="en-US" sz="1800" b="1" i="0" u="none" strike="noStrike" noProof="0">
                          <a:effectLst/>
                          <a:latin typeface="Calibri"/>
                        </a:rPr>
                        <a:t> y </a:t>
                      </a:r>
                      <a:r>
                        <a:rPr lang="en-US" sz="1800" b="1" i="0" u="none" strike="noStrike" noProof="0" err="1">
                          <a:effectLst/>
                          <a:latin typeface="Calibri"/>
                        </a:rPr>
                        <a:t>Evaluación</a:t>
                      </a:r>
                      <a:r>
                        <a:rPr lang="en-US" sz="1800" b="0" i="0" u="none" strike="noStrike" noProof="0">
                          <a:effectLst/>
                          <a:latin typeface="Calibri"/>
                        </a:rPr>
                        <a:t> </a:t>
                      </a:r>
                      <a:endParaRPr lang="en-US"/>
                    </a:p>
                    <a:p>
                      <a:pPr lvl="0" algn="ctr">
                        <a:spcAft>
                          <a:spcPts val="0"/>
                        </a:spcAft>
                        <a:buNone/>
                      </a:pPr>
                      <a:r>
                        <a:rPr lang="en-US" sz="1800" b="1" i="0" u="none" strike="noStrike" noProof="0" err="1">
                          <a:effectLst/>
                          <a:latin typeface="Calibri"/>
                        </a:rPr>
                        <a:t>Tipos</a:t>
                      </a:r>
                      <a:r>
                        <a:rPr lang="en-US" sz="1800" b="1" i="0" u="none" strike="noStrike" noProof="0">
                          <a:effectLst/>
                          <a:latin typeface="Calibri"/>
                        </a:rPr>
                        <a:t> y Herramientas de </a:t>
                      </a:r>
                      <a:r>
                        <a:rPr lang="en-US" sz="1800" b="1" i="0" u="none" strike="noStrike" noProof="0" err="1">
                          <a:effectLst/>
                          <a:latin typeface="Calibri"/>
                        </a:rPr>
                        <a:t>Evaluación</a:t>
                      </a:r>
                      <a:endParaRPr lang="en-US" err="1"/>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798976010"/>
                  </a:ext>
                </a:extLst>
              </a:tr>
              <a:tr h="1088386">
                <a:tc>
                  <a:txBody>
                    <a:bodyPr/>
                    <a:lstStyle/>
                    <a:p>
                      <a:pPr algn="ctr">
                        <a:spcAft>
                          <a:spcPts val="0"/>
                        </a:spcAft>
                      </a:pPr>
                      <a:r>
                        <a:rPr lang="en-US">
                          <a:effectLst/>
                        </a:rPr>
                        <a:t>MATERIA</a:t>
                      </a:r>
                    </a:p>
                  </a:txBody>
                  <a:tcPr marL="68580" marR="68580" marT="0" marB="0"/>
                </a:tc>
                <a:tc>
                  <a:txBody>
                    <a:bodyPr/>
                    <a:lstStyle/>
                    <a:p>
                      <a:pPr algn="ctr">
                        <a:spcAft>
                          <a:spcPts val="0"/>
                        </a:spcAft>
                      </a:pPr>
                      <a:r>
                        <a:rPr lang="en-US">
                          <a:effectLst/>
                        </a:rPr>
                        <a:t>CLAVE</a:t>
                      </a:r>
                    </a:p>
                  </a:txBody>
                  <a:tcPr marL="68580" marR="68580" marT="0" marB="0"/>
                </a:tc>
                <a:tc>
                  <a:txBody>
                    <a:bodyPr/>
                    <a:lstStyle/>
                    <a:p>
                      <a:pPr algn="ctr">
                        <a:spcAft>
                          <a:spcPts val="0"/>
                        </a:spcAft>
                      </a:pPr>
                      <a:r>
                        <a:rPr lang="en-US">
                          <a:effectLst/>
                        </a:rPr>
                        <a:t>EVALUACIÓN</a:t>
                      </a:r>
                    </a:p>
                  </a:txBody>
                  <a:tcPr marL="68580" marR="68580" marT="0" marB="0"/>
                </a:tc>
                <a:tc>
                  <a:txBody>
                    <a:bodyPr/>
                    <a:lstStyle/>
                    <a:p>
                      <a:pPr algn="ctr">
                        <a:spcAft>
                          <a:spcPts val="0"/>
                        </a:spcAft>
                      </a:pPr>
                      <a:r>
                        <a:rPr lang="en-US">
                          <a:effectLst/>
                        </a:rPr>
                        <a:t>TIPOS DE HERRAMIENTAS DE EVALUACIÓN</a:t>
                      </a:r>
                    </a:p>
                  </a:txBody>
                  <a:tcPr marL="68580" marR="68580" marT="0" marB="0"/>
                </a:tc>
                <a:extLst>
                  <a:ext uri="{0D108BD9-81ED-4DB2-BD59-A6C34878D82A}">
                    <a16:rowId xmlns:a16="http://schemas.microsoft.com/office/drawing/2014/main" val="3134213042"/>
                  </a:ext>
                </a:extLst>
              </a:tr>
              <a:tr h="823266">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extLst>
                  <a:ext uri="{0D108BD9-81ED-4DB2-BD59-A6C34878D82A}">
                    <a16:rowId xmlns:a16="http://schemas.microsoft.com/office/drawing/2014/main" val="2156549362"/>
                  </a:ext>
                </a:extLst>
              </a:tr>
              <a:tr h="711638">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extLst>
                  <a:ext uri="{0D108BD9-81ED-4DB2-BD59-A6C34878D82A}">
                    <a16:rowId xmlns:a16="http://schemas.microsoft.com/office/drawing/2014/main" val="1290554621"/>
                  </a:ext>
                </a:extLst>
              </a:tr>
              <a:tr h="711638">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tc>
                  <a:txBody>
                    <a:bodyPr/>
                    <a:lstStyle/>
                    <a:p>
                      <a:pPr algn="ctr">
                        <a:spcAft>
                          <a:spcPts val="0"/>
                        </a:spcAft>
                      </a:pPr>
                      <a:endParaRPr lang="en-US">
                        <a:effectLst/>
                      </a:endParaRPr>
                    </a:p>
                  </a:txBody>
                  <a:tcPr marL="68580" marR="68580" marT="0" marB="0"/>
                </a:tc>
                <a:extLst>
                  <a:ext uri="{0D108BD9-81ED-4DB2-BD59-A6C34878D82A}">
                    <a16:rowId xmlns:a16="http://schemas.microsoft.com/office/drawing/2014/main" val="1947408640"/>
                  </a:ext>
                </a:extLst>
              </a:tr>
            </a:tbl>
          </a:graphicData>
        </a:graphic>
      </p:graphicFrame>
    </p:spTree>
    <p:extLst>
      <p:ext uri="{BB962C8B-B14F-4D97-AF65-F5344CB8AC3E}">
        <p14:creationId xmlns:p14="http://schemas.microsoft.com/office/powerpoint/2010/main" val="2159490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5.g </a:t>
            </a:r>
            <a:br>
              <a:rPr lang="es-MX"/>
            </a:br>
            <a:r>
              <a:rPr lang="es-MX" sz="2200"/>
              <a:t>(Formatos e instrumento para la planeación seguimiento y evaluación. Por lo menos 2 de 5)</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Evaluación</a:t>
            </a:r>
            <a:endParaRPr lang="es-MX"/>
          </a:p>
        </p:txBody>
      </p:sp>
      <p:sp>
        <p:nvSpPr>
          <p:cNvPr id="5" name="CuadroTexto 4"/>
          <p:cNvSpPr txBox="1"/>
          <p:nvPr/>
        </p:nvSpPr>
        <p:spPr>
          <a:xfrm>
            <a:off x="1402773" y="2867891"/>
            <a:ext cx="9486900" cy="1015663"/>
          </a:xfrm>
          <a:prstGeom prst="rect">
            <a:avLst/>
          </a:prstGeom>
          <a:noFill/>
        </p:spPr>
        <p:txBody>
          <a:bodyPr wrap="square" rtlCol="0">
            <a:spAutoFit/>
          </a:bodyPr>
          <a:lstStyle/>
          <a:p>
            <a:pPr marL="285750" indent="-285750">
              <a:buFont typeface="Arial" panose="020B0604020202020204" pitchFamily="34" charset="0"/>
              <a:buChar char="•"/>
            </a:pPr>
            <a:r>
              <a:rPr lang="es-MX" sz="2000"/>
              <a:t>Claro y completo en PDF</a:t>
            </a:r>
          </a:p>
          <a:p>
            <a:pPr marL="285750" indent="-285750">
              <a:buFont typeface="Arial" panose="020B0604020202020204" pitchFamily="34" charset="0"/>
              <a:buChar char="•"/>
            </a:pPr>
            <a:r>
              <a:rPr lang="es-MX" sz="2000"/>
              <a:t>Hecho en computadora</a:t>
            </a:r>
          </a:p>
          <a:p>
            <a:endParaRPr lang="es-MX" sz="2000"/>
          </a:p>
        </p:txBody>
      </p:sp>
    </p:spTree>
    <p:extLst>
      <p:ext uri="{BB962C8B-B14F-4D97-AF65-F5344CB8AC3E}">
        <p14:creationId xmlns:p14="http://schemas.microsoft.com/office/powerpoint/2010/main" val="3313758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1363663"/>
            <a:ext cx="893762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180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5.g </a:t>
            </a:r>
            <a:br>
              <a:rPr lang="es-MX"/>
            </a:br>
            <a:r>
              <a:rPr lang="es-MX" sz="2200"/>
              <a:t>(Formatos e instrumento para la planeación seguimiento y evaluación. Por lo menos 2 de 5)</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Autoevaluación y coevaluación</a:t>
            </a:r>
            <a:endParaRPr lang="es-MX"/>
          </a:p>
        </p:txBody>
      </p:sp>
      <p:sp>
        <p:nvSpPr>
          <p:cNvPr id="5" name="CuadroTexto 4"/>
          <p:cNvSpPr txBox="1"/>
          <p:nvPr/>
        </p:nvSpPr>
        <p:spPr>
          <a:xfrm>
            <a:off x="1402773" y="2867891"/>
            <a:ext cx="9486900" cy="1015663"/>
          </a:xfrm>
          <a:prstGeom prst="rect">
            <a:avLst/>
          </a:prstGeom>
          <a:noFill/>
        </p:spPr>
        <p:txBody>
          <a:bodyPr wrap="square" rtlCol="0">
            <a:spAutoFit/>
          </a:bodyPr>
          <a:lstStyle/>
          <a:p>
            <a:pPr marL="285750" indent="-285750">
              <a:buFont typeface="Arial" panose="020B0604020202020204" pitchFamily="34" charset="0"/>
              <a:buChar char="•"/>
            </a:pPr>
            <a:r>
              <a:rPr lang="es-MX" sz="2000"/>
              <a:t>Claro y completo en PDF</a:t>
            </a:r>
          </a:p>
          <a:p>
            <a:pPr marL="285750" indent="-285750">
              <a:buFont typeface="Arial" panose="020B0604020202020204" pitchFamily="34" charset="0"/>
              <a:buChar char="•"/>
            </a:pPr>
            <a:r>
              <a:rPr lang="es-MX" sz="2000"/>
              <a:t>Hecho en computadora</a:t>
            </a:r>
          </a:p>
          <a:p>
            <a:endParaRPr lang="es-MX" sz="2000"/>
          </a:p>
        </p:txBody>
      </p:sp>
    </p:spTree>
    <p:extLst>
      <p:ext uri="{BB962C8B-B14F-4D97-AF65-F5344CB8AC3E}">
        <p14:creationId xmlns:p14="http://schemas.microsoft.com/office/powerpoint/2010/main" val="157129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5"/>
          <p:cNvSpPr txBox="1">
            <a:spLocks noChangeArrowheads="1"/>
          </p:cNvSpPr>
          <p:nvPr/>
        </p:nvSpPr>
        <p:spPr bwMode="auto">
          <a:xfrm>
            <a:off x="349845" y="280988"/>
            <a:ext cx="242490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2.</a:t>
            </a:r>
          </a:p>
        </p:txBody>
      </p:sp>
      <p:graphicFrame>
        <p:nvGraphicFramePr>
          <p:cNvPr id="8" name="Tabla 1"/>
          <p:cNvGraphicFramePr>
            <a:graphicFrameLocks noGrp="1"/>
          </p:cNvGraphicFramePr>
          <p:nvPr>
            <p:extLst>
              <p:ext uri="{D42A27DB-BD31-4B8C-83A1-F6EECF244321}">
                <p14:modId xmlns:p14="http://schemas.microsoft.com/office/powerpoint/2010/main" val="4101829141"/>
              </p:ext>
            </p:extLst>
          </p:nvPr>
        </p:nvGraphicFramePr>
        <p:xfrm>
          <a:off x="2230340" y="1724108"/>
          <a:ext cx="8623190" cy="2909454"/>
        </p:xfrm>
        <a:graphic>
          <a:graphicData uri="http://schemas.openxmlformats.org/drawingml/2006/table">
            <a:tbl>
              <a:tblPr/>
              <a:tblGrid>
                <a:gridCol w="4355866">
                  <a:extLst>
                    <a:ext uri="{9D8B030D-6E8A-4147-A177-3AD203B41FA5}">
                      <a16:colId xmlns:a16="http://schemas.microsoft.com/office/drawing/2014/main" val="20000"/>
                    </a:ext>
                  </a:extLst>
                </a:gridCol>
                <a:gridCol w="4267324">
                  <a:extLst>
                    <a:ext uri="{9D8B030D-6E8A-4147-A177-3AD203B41FA5}">
                      <a16:colId xmlns:a16="http://schemas.microsoft.com/office/drawing/2014/main" val="20001"/>
                    </a:ext>
                  </a:extLst>
                </a:gridCol>
              </a:tblGrid>
              <a:tr h="2909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nSpc>
                          <a:spcPct val="107000"/>
                        </a:lnSpc>
                        <a:spcAft>
                          <a:spcPts val="0"/>
                        </a:spcAft>
                        <a:buFont typeface="+mj-lt"/>
                        <a:buNone/>
                      </a:pPr>
                      <a:r>
                        <a:rPr lang="es-ES" sz="1400" b="1">
                          <a:effectLst/>
                          <a:latin typeface="Arial"/>
                          <a:ea typeface="Indi"/>
                          <a:cs typeface="Indi"/>
                        </a:rPr>
                        <a:t>Asignaturas:</a:t>
                      </a:r>
                    </a:p>
                    <a:p>
                      <a:pPr marL="0" lvl="0" indent="0">
                        <a:lnSpc>
                          <a:spcPct val="107000"/>
                        </a:lnSpc>
                        <a:spcAft>
                          <a:spcPts val="0"/>
                        </a:spcAft>
                        <a:buFont typeface="+mj-lt"/>
                        <a:buNone/>
                      </a:pPr>
                      <a:endParaRPr lang="es-ES" sz="1400" b="1">
                        <a:effectLst/>
                        <a:latin typeface="Arial"/>
                        <a:ea typeface="Indi"/>
                        <a:cs typeface="Indi"/>
                      </a:endParaRPr>
                    </a:p>
                    <a:p>
                      <a:pPr marL="342900" lvl="0" indent="-342900">
                        <a:lnSpc>
                          <a:spcPct val="107000"/>
                        </a:lnSpc>
                        <a:spcAft>
                          <a:spcPts val="0"/>
                        </a:spcAft>
                        <a:buFont typeface="+mj-lt"/>
                        <a:buAutoNum type="arabicPeriod"/>
                      </a:pPr>
                      <a:r>
                        <a:rPr lang="es-ES" sz="1400" b="1">
                          <a:effectLst/>
                          <a:latin typeface="Arial"/>
                          <a:ea typeface="Indi"/>
                          <a:cs typeface="Indi"/>
                        </a:rPr>
                        <a:t>Contabilidad y Gestión Administrativa</a:t>
                      </a:r>
                      <a:endParaRPr lang="es-MX" sz="1400">
                        <a:effectLst/>
                        <a:latin typeface="Arial"/>
                        <a:ea typeface="Calibri"/>
                        <a:cs typeface="Times New Roman"/>
                      </a:endParaRPr>
                    </a:p>
                    <a:p>
                      <a:pPr marL="342900" lvl="0" indent="-342900">
                        <a:lnSpc>
                          <a:spcPct val="107000"/>
                        </a:lnSpc>
                        <a:spcAft>
                          <a:spcPts val="0"/>
                        </a:spcAft>
                        <a:buFont typeface="+mj-lt"/>
                        <a:buAutoNum type="arabicPeriod"/>
                      </a:pPr>
                      <a:r>
                        <a:rPr lang="es-ES" sz="1400" b="1">
                          <a:effectLst/>
                          <a:latin typeface="Arial"/>
                          <a:ea typeface="Indi"/>
                          <a:cs typeface="Indi"/>
                        </a:rPr>
                        <a:t>Derecho</a:t>
                      </a:r>
                      <a:endParaRPr lang="es-MX" sz="1400">
                        <a:effectLst/>
                        <a:latin typeface="Arial"/>
                        <a:ea typeface="Calibri"/>
                        <a:cs typeface="Times New Roman"/>
                      </a:endParaRPr>
                    </a:p>
                    <a:p>
                      <a:pPr marL="342900" lvl="0" indent="-342900">
                        <a:lnSpc>
                          <a:spcPct val="107000"/>
                        </a:lnSpc>
                        <a:spcAft>
                          <a:spcPts val="0"/>
                        </a:spcAft>
                        <a:buFont typeface="+mj-lt"/>
                        <a:buAutoNum type="arabicPeriod"/>
                      </a:pPr>
                      <a:r>
                        <a:rPr lang="es-ES" sz="1400" b="1">
                          <a:effectLst/>
                          <a:latin typeface="Arial"/>
                          <a:ea typeface="Indi"/>
                          <a:cs typeface="Indi"/>
                        </a:rPr>
                        <a:t>Estadística</a:t>
                      </a:r>
                      <a:endParaRPr lang="es-MX" sz="1400">
                        <a:effectLst/>
                        <a:latin typeface="Arial"/>
                        <a:ea typeface="Calibri"/>
                        <a:cs typeface="Times New Roman"/>
                      </a:endParaRPr>
                    </a:p>
                    <a:p>
                      <a:pPr marL="179705" lvl="0" indent="-342900">
                        <a:lnSpc>
                          <a:spcPct val="100000"/>
                        </a:lnSpc>
                        <a:spcAft>
                          <a:spcPts val="800"/>
                        </a:spcAft>
                        <a:buFont typeface="+mj-lt"/>
                        <a:buAutoNum type="arabicPeriod"/>
                      </a:pPr>
                      <a:r>
                        <a:rPr lang="es-ES" sz="1400" b="1">
                          <a:effectLst/>
                          <a:latin typeface="Arial"/>
                          <a:ea typeface="Indi"/>
                          <a:cs typeface="Indi"/>
                        </a:rPr>
                        <a:t>Matemáticas</a:t>
                      </a:r>
                      <a:r>
                        <a:rPr lang="es-ES" sz="1400" b="1">
                          <a:effectLst/>
                          <a:latin typeface="Arial"/>
                          <a:ea typeface="Calibri"/>
                          <a:cs typeface="Times New Roman"/>
                        </a:rPr>
                        <a:t>  </a:t>
                      </a:r>
                      <a:endParaRPr lang="es-MX" sz="1400">
                        <a:effectLst/>
                        <a:latin typeface="Arial"/>
                        <a:ea typeface="Calibri"/>
                        <a:cs typeface="Times New Roman"/>
                      </a:endParaRPr>
                    </a:p>
                    <a:p>
                      <a:pPr marL="342900" lvl="0" indent="-342900">
                        <a:lnSpc>
                          <a:spcPct val="107000"/>
                        </a:lnSpc>
                        <a:spcAft>
                          <a:spcPts val="0"/>
                        </a:spcAft>
                        <a:buFont typeface="+mj-lt"/>
                        <a:buAutoNum type="arabicPeriod"/>
                      </a:pPr>
                      <a:r>
                        <a:rPr lang="es-ES" sz="1400" b="1">
                          <a:effectLst/>
                          <a:latin typeface="Arial"/>
                          <a:ea typeface="Indi"/>
                          <a:cs typeface="Indi"/>
                        </a:rPr>
                        <a:t>Psicología</a:t>
                      </a:r>
                      <a:endParaRPr lang="es-MX" sz="1400">
                        <a:effectLst/>
                        <a:latin typeface="Arial"/>
                        <a:ea typeface="Calibri"/>
                        <a:cs typeface="Times New Roman"/>
                      </a:endParaRPr>
                    </a:p>
                  </a:txBody>
                  <a:tcPr marL="44450" marR="44450" marT="9525"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7000"/>
                        </a:lnSpc>
                        <a:spcAft>
                          <a:spcPts val="800"/>
                        </a:spcAft>
                      </a:pPr>
                      <a:r>
                        <a:rPr lang="es-ES" sz="1400" b="1">
                          <a:effectLst/>
                          <a:latin typeface="Arial"/>
                          <a:ea typeface="Indi"/>
                          <a:cs typeface="Indi"/>
                        </a:rPr>
                        <a:t>Docentes: </a:t>
                      </a:r>
                      <a:endParaRPr lang="es-MX" sz="1400">
                        <a:effectLst/>
                        <a:latin typeface="Arial"/>
                        <a:ea typeface="Calibri"/>
                        <a:cs typeface="Times New Roman"/>
                      </a:endParaRPr>
                    </a:p>
                    <a:p>
                      <a:pPr marL="342900" lvl="0" indent="-342900">
                        <a:lnSpc>
                          <a:spcPct val="107000"/>
                        </a:lnSpc>
                        <a:spcAft>
                          <a:spcPts val="0"/>
                        </a:spcAft>
                        <a:buFont typeface="+mj-lt"/>
                        <a:buAutoNum type="arabicPeriod"/>
                        <a:tabLst>
                          <a:tab pos="571500" algn="l"/>
                        </a:tabLst>
                      </a:pPr>
                      <a:r>
                        <a:rPr lang="es-ES" sz="1400" b="1">
                          <a:effectLst/>
                          <a:latin typeface="Arial"/>
                          <a:ea typeface="Indi"/>
                          <a:cs typeface="Indi"/>
                        </a:rPr>
                        <a:t>Erika C. Muñoz Centeno</a:t>
                      </a:r>
                      <a:endParaRPr lang="es-MX" sz="1400">
                        <a:effectLst/>
                        <a:latin typeface="Arial"/>
                        <a:ea typeface="Calibri"/>
                        <a:cs typeface="Times New Roman"/>
                      </a:endParaRPr>
                    </a:p>
                    <a:p>
                      <a:pPr marL="342900" lvl="0" indent="-342900">
                        <a:lnSpc>
                          <a:spcPct val="107000"/>
                        </a:lnSpc>
                        <a:spcAft>
                          <a:spcPts val="0"/>
                        </a:spcAft>
                        <a:buFont typeface="+mj-lt"/>
                        <a:buAutoNum type="arabicPeriod"/>
                      </a:pPr>
                      <a:r>
                        <a:rPr lang="es-ES" sz="1400" b="1" kern="1200">
                          <a:solidFill>
                            <a:schemeClr val="tx1"/>
                          </a:solidFill>
                          <a:effectLst/>
                          <a:latin typeface="Arial"/>
                          <a:ea typeface="Indi"/>
                          <a:cs typeface="Indi"/>
                        </a:rPr>
                        <a:t>Ma. Teresita Aguilar González</a:t>
                      </a:r>
                      <a:r>
                        <a:rPr lang="es-ES" sz="1400" b="1">
                          <a:effectLst/>
                          <a:latin typeface="Arial"/>
                          <a:ea typeface="Indi"/>
                          <a:cs typeface="Indi"/>
                        </a:rPr>
                        <a:t> </a:t>
                      </a:r>
                      <a:endParaRPr lang="es-MX" sz="1400">
                        <a:effectLst/>
                        <a:latin typeface="Arial"/>
                        <a:ea typeface="Calibri"/>
                        <a:cs typeface="Times New Roman"/>
                      </a:endParaRPr>
                    </a:p>
                    <a:p>
                      <a:pPr marL="342900" lvl="0" indent="-342900">
                        <a:lnSpc>
                          <a:spcPct val="107000"/>
                        </a:lnSpc>
                        <a:spcAft>
                          <a:spcPts val="0"/>
                        </a:spcAft>
                        <a:buFont typeface="+mj-lt"/>
                        <a:buAutoNum type="arabicPeriod"/>
                      </a:pPr>
                      <a:r>
                        <a:rPr lang="es-ES" sz="1400" b="1" kern="1200">
                          <a:solidFill>
                            <a:schemeClr val="tx1"/>
                          </a:solidFill>
                          <a:effectLst/>
                          <a:latin typeface="Arial"/>
                          <a:ea typeface="Calibri"/>
                          <a:cs typeface="Times New Roman"/>
                        </a:rPr>
                        <a:t>Cesar Miguel </a:t>
                      </a:r>
                      <a:r>
                        <a:rPr lang="es-ES" sz="1400" b="1" kern="1200" err="1">
                          <a:solidFill>
                            <a:schemeClr val="tx1"/>
                          </a:solidFill>
                          <a:effectLst/>
                          <a:latin typeface="Arial"/>
                          <a:ea typeface="Calibri"/>
                          <a:cs typeface="Times New Roman"/>
                        </a:rPr>
                        <a:t>Jaimes</a:t>
                      </a:r>
                      <a:r>
                        <a:rPr lang="es-ES" sz="1400" b="1" kern="1200">
                          <a:solidFill>
                            <a:schemeClr val="tx1"/>
                          </a:solidFill>
                          <a:effectLst/>
                          <a:latin typeface="Arial"/>
                          <a:ea typeface="Calibri"/>
                          <a:cs typeface="Times New Roman"/>
                        </a:rPr>
                        <a:t> Torres</a:t>
                      </a:r>
                    </a:p>
                    <a:p>
                      <a:pPr marL="342900" lvl="0" indent="-342900">
                        <a:lnSpc>
                          <a:spcPct val="107000"/>
                        </a:lnSpc>
                        <a:spcAft>
                          <a:spcPts val="800"/>
                        </a:spcAft>
                        <a:buFont typeface="+mj-lt"/>
                        <a:buAutoNum type="arabicPeriod"/>
                      </a:pPr>
                      <a:r>
                        <a:rPr lang="es-ES" sz="1400" b="1">
                          <a:effectLst/>
                          <a:latin typeface="Arial"/>
                          <a:ea typeface="Indi"/>
                          <a:cs typeface="Indi"/>
                        </a:rPr>
                        <a:t>Salvador Javier Amado Juárez</a:t>
                      </a:r>
                      <a:endParaRPr lang="es-MX" sz="1400" b="0">
                        <a:effectLst/>
                        <a:latin typeface="Arial"/>
                        <a:ea typeface="Indi"/>
                        <a:cs typeface="Times New Roman"/>
                      </a:endParaRPr>
                    </a:p>
                    <a:p>
                      <a:pPr marL="342900" lvl="0" indent="-342900">
                        <a:lnSpc>
                          <a:spcPct val="107000"/>
                        </a:lnSpc>
                        <a:spcAft>
                          <a:spcPts val="0"/>
                        </a:spcAft>
                        <a:buFont typeface="+mj-lt"/>
                        <a:buAutoNum type="arabicPeriod"/>
                      </a:pPr>
                      <a:r>
                        <a:rPr lang="es-ES" sz="1400" b="1">
                          <a:effectLst/>
                          <a:latin typeface="Arial"/>
                          <a:ea typeface="Indi"/>
                          <a:cs typeface="Indi"/>
                        </a:rPr>
                        <a:t>Bárbara López Ortega/ Roxana Inclán Alarcón</a:t>
                      </a:r>
                      <a:endParaRPr lang="es-ES" sz="1400" b="1">
                        <a:effectLst/>
                        <a:latin typeface="Arial"/>
                        <a:ea typeface="Calibri"/>
                        <a:cs typeface="Times New Roman"/>
                      </a:endParaRPr>
                    </a:p>
                    <a:p>
                      <a:pPr>
                        <a:lnSpc>
                          <a:spcPct val="107000"/>
                        </a:lnSpc>
                        <a:spcAft>
                          <a:spcPts val="800"/>
                        </a:spcAft>
                        <a:tabLst>
                          <a:tab pos="571500" algn="l"/>
                        </a:tabLst>
                      </a:pPr>
                      <a:endParaRPr lang="es-MX" sz="1400">
                        <a:effectLst/>
                        <a:latin typeface="Arial"/>
                        <a:ea typeface="Calibri"/>
                        <a:cs typeface="Times New Roman"/>
                      </a:endParaRPr>
                    </a:p>
                  </a:txBody>
                  <a:tcPr marL="44450" marR="44450" marT="9525"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040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2"/>
          <p:cNvGraphicFramePr>
            <a:graphicFrameLocks noGrp="1"/>
          </p:cNvGraphicFramePr>
          <p:nvPr>
            <p:extLst>
              <p:ext uri="{D42A27DB-BD31-4B8C-83A1-F6EECF244321}">
                <p14:modId xmlns:p14="http://schemas.microsoft.com/office/powerpoint/2010/main" val="287067495"/>
              </p:ext>
            </p:extLst>
          </p:nvPr>
        </p:nvGraphicFramePr>
        <p:xfrm>
          <a:off x="1533524" y="1003992"/>
          <a:ext cx="9630082" cy="5509553"/>
        </p:xfrm>
        <a:graphic>
          <a:graphicData uri="http://schemas.openxmlformats.org/drawingml/2006/table">
            <a:tbl>
              <a:tblPr/>
              <a:tblGrid>
                <a:gridCol w="7334808">
                  <a:extLst>
                    <a:ext uri="{9D8B030D-6E8A-4147-A177-3AD203B41FA5}">
                      <a16:colId xmlns:a16="http://schemas.microsoft.com/office/drawing/2014/main" val="20000"/>
                    </a:ext>
                  </a:extLst>
                </a:gridCol>
                <a:gridCol w="125883">
                  <a:extLst>
                    <a:ext uri="{9D8B030D-6E8A-4147-A177-3AD203B41FA5}">
                      <a16:colId xmlns:a16="http://schemas.microsoft.com/office/drawing/2014/main" val="20001"/>
                    </a:ext>
                  </a:extLst>
                </a:gridCol>
                <a:gridCol w="210168">
                  <a:extLst>
                    <a:ext uri="{9D8B030D-6E8A-4147-A177-3AD203B41FA5}">
                      <a16:colId xmlns:a16="http://schemas.microsoft.com/office/drawing/2014/main" val="20002"/>
                    </a:ext>
                  </a:extLst>
                </a:gridCol>
                <a:gridCol w="354210">
                  <a:extLst>
                    <a:ext uri="{9D8B030D-6E8A-4147-A177-3AD203B41FA5}">
                      <a16:colId xmlns:a16="http://schemas.microsoft.com/office/drawing/2014/main" val="20003"/>
                    </a:ext>
                  </a:extLst>
                </a:gridCol>
                <a:gridCol w="365279">
                  <a:extLst>
                    <a:ext uri="{9D8B030D-6E8A-4147-A177-3AD203B41FA5}">
                      <a16:colId xmlns:a16="http://schemas.microsoft.com/office/drawing/2014/main" val="20004"/>
                    </a:ext>
                  </a:extLst>
                </a:gridCol>
                <a:gridCol w="365279">
                  <a:extLst>
                    <a:ext uri="{9D8B030D-6E8A-4147-A177-3AD203B41FA5}">
                      <a16:colId xmlns:a16="http://schemas.microsoft.com/office/drawing/2014/main" val="20005"/>
                    </a:ext>
                  </a:extLst>
                </a:gridCol>
                <a:gridCol w="398486">
                  <a:extLst>
                    <a:ext uri="{9D8B030D-6E8A-4147-A177-3AD203B41FA5}">
                      <a16:colId xmlns:a16="http://schemas.microsoft.com/office/drawing/2014/main" val="20006"/>
                    </a:ext>
                  </a:extLst>
                </a:gridCol>
                <a:gridCol w="475969">
                  <a:extLst>
                    <a:ext uri="{9D8B030D-6E8A-4147-A177-3AD203B41FA5}">
                      <a16:colId xmlns:a16="http://schemas.microsoft.com/office/drawing/2014/main" val="20007"/>
                    </a:ext>
                  </a:extLst>
                </a:gridCol>
              </a:tblGrid>
              <a:tr h="897428">
                <a:tc gridSpan="8">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0" marR="0" lvl="0" indent="0" algn="ctr" defTabSz="457200" rtl="0" eaLnBrk="1" fontAlgn="base" latinLnBrk="0" hangingPunct="1">
                        <a:lnSpc>
                          <a:spcPct val="107000"/>
                        </a:lnSpc>
                        <a:spcBef>
                          <a:spcPct val="0"/>
                        </a:spcBef>
                        <a:spcAft>
                          <a:spcPct val="0"/>
                        </a:spcAft>
                        <a:buClrTx/>
                        <a:buSzTx/>
                        <a:buFontTx/>
                        <a:buNone/>
                        <a:tabLst/>
                      </a:pPr>
                      <a:br>
                        <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Autoevaluación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76784">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Alumno: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gridSpan="6">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Salón:</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90979">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Elementos</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5</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4</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3</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2</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1</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Arial" panose="020B0604020202020204" pitchFamily="34" charset="0"/>
                          <a:ea typeface="Calibri" panose="020F0502020204030204" pitchFamily="34" charset="0"/>
                        </a:rPr>
                        <a:t>0</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8714">
                <a:tc>
                  <a:txBody>
                    <a:bodyPr/>
                    <a:lstStyle>
                      <a:lvl1pPr marL="342900" indent="-34290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 typeface="Calibri" panose="020F0502020204030204" pitchFamily="34" charset="0"/>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1. Actitud</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342900" marR="0" lvl="0" indent="-342900" algn="just"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8714">
                <a:tc>
                  <a:txBody>
                    <a:bodyPr/>
                    <a:lstStyle>
                      <a:lvl1pPr marL="342900" indent="-34290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 typeface="Calibri" panose="020F0502020204030204" pitchFamily="34" charset="0"/>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2. Trabajo en equipo</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342900" marR="0" lvl="0" indent="-342900" algn="just"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8714">
                <a:tc>
                  <a:txBody>
                    <a:bodyPr/>
                    <a:lstStyle>
                      <a:lvl1pPr marL="342900" indent="-34290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 typeface="Calibri" panose="020F0502020204030204" pitchFamily="34" charset="0"/>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3. Limpieza</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8714">
                <a:tc>
                  <a:txBody>
                    <a:bodyPr/>
                    <a:lstStyle>
                      <a:lvl1pPr marL="342900" indent="-34290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 typeface="Calibri" panose="020F0502020204030204" pitchFamily="34" charset="0"/>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4. Entrega puntual</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0657">
                <a:tc>
                  <a:txBody>
                    <a:bodyPr/>
                    <a:lstStyle>
                      <a:lvl1pPr marL="342900" indent="-34290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 typeface="Calibri" panose="020F0502020204030204" pitchFamily="34" charset="0"/>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5. Investigación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8714">
                <a:tc>
                  <a:txBody>
                    <a:bodyPr/>
                    <a:lstStyle>
                      <a:lvl1pPr marL="342900" indent="-34290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 typeface="Calibri" panose="020F0502020204030204" pitchFamily="34" charset="0"/>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6. Fuentes</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342900" marR="0" lvl="0" indent="-342900" algn="just"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8714">
                <a:tc>
                  <a:txBody>
                    <a:bodyPr/>
                    <a:lstStyle>
                      <a:lvl1pPr marL="68580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685800" marR="0" lvl="0" indent="0" algn="just"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Total puntos :           /20</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Calificación :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r h="1007212">
                <a:tc gridSpan="8">
                  <a:txBody>
                    <a:bodyPr/>
                    <a:lstStyle>
                      <a:lvl1pPr marL="0" algn="l" defTabSz="4572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MS PGothic" panose="020B0600070205080204" pitchFamily="34" charset="-128"/>
                        </a:defRPr>
                      </a:lvl1pPr>
                      <a:lvl2pPr marL="742950" indent="-285750" algn="l" defTabSz="4572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MS PGothic" panose="020B0600070205080204" pitchFamily="34" charset="-128"/>
                        </a:defRPr>
                      </a:lvl2pPr>
                      <a:lvl3pPr marL="1143000" indent="-228600" algn="l" defTabSz="4572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defRPr>
                      </a:lvl3pPr>
                      <a:lvl4pPr marL="16002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4pPr>
                      <a:lvl5pPr marL="2057400" indent="-228600" algn="l" defTabSz="457200" rtl="0" eaLnBrk="1" latinLnBrk="0" hangingPunct="1">
                        <a:spcBef>
                          <a:spcPct val="20000"/>
                        </a:spcBef>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Excelente = 5   Muy bueno  =  4     Bueno = 3  Regular = 2     Suficiente= 1   No satisfactorio = 0</a:t>
                      </a:r>
                      <a:endParaRPr kumimoji="0" lang="es-MX"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p>
                      <a:pPr marL="0" marR="0" lvl="0" indent="0" algn="r" defTabSz="457200" rtl="0" eaLnBrk="1" fontAlgn="base" latinLnBrk="0" hangingPunct="1">
                        <a:lnSpc>
                          <a:spcPct val="107000"/>
                        </a:lnSpc>
                        <a:spcBef>
                          <a:spcPct val="0"/>
                        </a:spcBef>
                        <a:spcAft>
                          <a:spcPct val="0"/>
                        </a:spcAft>
                        <a:buClrTx/>
                        <a:buSzTx/>
                        <a:buFontTx/>
                        <a:buNone/>
                        <a:tabLst/>
                      </a:pPr>
                      <a:endParaRPr kumimoji="0" lang="es-MX" altLang="es-MX" sz="14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ctr" defTabSz="457200" rtl="0" eaLnBrk="1" fontAlgn="base" latinLnBrk="0" hangingPunct="1">
                        <a:lnSpc>
                          <a:spcPct val="107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 </a:t>
                      </a:r>
                      <a:endParaRPr kumimoji="0" lang="es-MX" altLang="es-MX"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bl>
          </a:graphicData>
        </a:graphic>
      </p:graphicFrame>
      <p:sp>
        <p:nvSpPr>
          <p:cNvPr id="5" name="Marcador de texto 5"/>
          <p:cNvSpPr txBox="1">
            <a:spLocks/>
          </p:cNvSpPr>
          <p:nvPr/>
        </p:nvSpPr>
        <p:spPr>
          <a:xfrm>
            <a:off x="1107879" y="276225"/>
            <a:ext cx="3485356" cy="355600"/>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s-ES" altLang="es-MX" b="1">
                <a:solidFill>
                  <a:schemeClr val="tx1"/>
                </a:solidFill>
                <a:latin typeface="Helvetica Light" charset="0"/>
                <a:cs typeface="Helvetica Light" charset="0"/>
              </a:rPr>
              <a:t>APARTADO 5. g. Autoevaluación</a:t>
            </a:r>
          </a:p>
          <a:p>
            <a:pPr algn="l">
              <a:defRPr/>
            </a:pPr>
            <a:endParaRPr lang="es-MX" altLang="es-MX">
              <a:solidFill>
                <a:srgbClr val="BFBFBF"/>
              </a:solidFill>
              <a:latin typeface="Helvetica Light" charset="0"/>
              <a:cs typeface="Helvetica Light" charset="0"/>
            </a:endParaRPr>
          </a:p>
        </p:txBody>
      </p:sp>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117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5"/>
          <p:cNvSpPr txBox="1">
            <a:spLocks/>
          </p:cNvSpPr>
          <p:nvPr/>
        </p:nvSpPr>
        <p:spPr>
          <a:xfrm>
            <a:off x="2308486" y="241641"/>
            <a:ext cx="4110037" cy="355600"/>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s-ES" altLang="es-MX" b="1">
                <a:solidFill>
                  <a:schemeClr val="tx1"/>
                </a:solidFill>
                <a:latin typeface="Helvetica Light" charset="0"/>
                <a:cs typeface="Helvetica Light" charset="0"/>
              </a:rPr>
              <a:t>APARTADO 5. g. Coevaluación</a:t>
            </a:r>
          </a:p>
          <a:p>
            <a:pPr algn="l">
              <a:defRPr/>
            </a:pPr>
            <a:endParaRPr lang="es-MX" altLang="es-MX">
              <a:solidFill>
                <a:srgbClr val="BFBFBF"/>
              </a:solidFill>
              <a:latin typeface="Helvetica Light" charset="0"/>
              <a:cs typeface="Helvetica Light" charset="0"/>
            </a:endParaRPr>
          </a:p>
        </p:txBody>
      </p:sp>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8">
            <a:extLst>
              <a:ext uri="{FF2B5EF4-FFF2-40B4-BE49-F238E27FC236}">
                <a16:creationId xmlns:a16="http://schemas.microsoft.com/office/drawing/2014/main" id="{3074767D-9788-4CF0-9608-B8AE26C60D1C}"/>
              </a:ext>
            </a:extLst>
          </p:cNvPr>
          <p:cNvGraphicFramePr>
            <a:graphicFrameLocks noGrp="1"/>
          </p:cNvGraphicFramePr>
          <p:nvPr>
            <p:extLst>
              <p:ext uri="{D42A27DB-BD31-4B8C-83A1-F6EECF244321}">
                <p14:modId xmlns:p14="http://schemas.microsoft.com/office/powerpoint/2010/main" val="1949105826"/>
              </p:ext>
            </p:extLst>
          </p:nvPr>
        </p:nvGraphicFramePr>
        <p:xfrm>
          <a:off x="1742668" y="981051"/>
          <a:ext cx="8199625" cy="4000446"/>
        </p:xfrm>
        <a:graphic>
          <a:graphicData uri="http://schemas.openxmlformats.org/drawingml/2006/table">
            <a:tbl>
              <a:tblPr firstRow="1" bandRow="1">
                <a:tableStyleId>{5940675A-B579-460E-94D1-54222C63F5DA}</a:tableStyleId>
              </a:tblPr>
              <a:tblGrid>
                <a:gridCol w="1357487">
                  <a:extLst>
                    <a:ext uri="{9D8B030D-6E8A-4147-A177-3AD203B41FA5}">
                      <a16:colId xmlns:a16="http://schemas.microsoft.com/office/drawing/2014/main" val="693746444"/>
                    </a:ext>
                  </a:extLst>
                </a:gridCol>
                <a:gridCol w="1365904">
                  <a:extLst>
                    <a:ext uri="{9D8B030D-6E8A-4147-A177-3AD203B41FA5}">
                      <a16:colId xmlns:a16="http://schemas.microsoft.com/office/drawing/2014/main" val="167661197"/>
                    </a:ext>
                  </a:extLst>
                </a:gridCol>
                <a:gridCol w="1374323">
                  <a:extLst>
                    <a:ext uri="{9D8B030D-6E8A-4147-A177-3AD203B41FA5}">
                      <a16:colId xmlns:a16="http://schemas.microsoft.com/office/drawing/2014/main" val="1440209687"/>
                    </a:ext>
                  </a:extLst>
                </a:gridCol>
                <a:gridCol w="827118">
                  <a:extLst>
                    <a:ext uri="{9D8B030D-6E8A-4147-A177-3AD203B41FA5}">
                      <a16:colId xmlns:a16="http://schemas.microsoft.com/office/drawing/2014/main" val="2565633092"/>
                    </a:ext>
                  </a:extLst>
                </a:gridCol>
                <a:gridCol w="547203">
                  <a:extLst>
                    <a:ext uri="{9D8B030D-6E8A-4147-A177-3AD203B41FA5}">
                      <a16:colId xmlns:a16="http://schemas.microsoft.com/office/drawing/2014/main" val="3633779232"/>
                    </a:ext>
                  </a:extLst>
                </a:gridCol>
                <a:gridCol w="547203">
                  <a:extLst>
                    <a:ext uri="{9D8B030D-6E8A-4147-A177-3AD203B41FA5}">
                      <a16:colId xmlns:a16="http://schemas.microsoft.com/office/drawing/2014/main" val="362607579"/>
                    </a:ext>
                  </a:extLst>
                </a:gridCol>
                <a:gridCol w="547203">
                  <a:extLst>
                    <a:ext uri="{9D8B030D-6E8A-4147-A177-3AD203B41FA5}">
                      <a16:colId xmlns:a16="http://schemas.microsoft.com/office/drawing/2014/main" val="2349550639"/>
                    </a:ext>
                  </a:extLst>
                </a:gridCol>
                <a:gridCol w="265182">
                  <a:extLst>
                    <a:ext uri="{9D8B030D-6E8A-4147-A177-3AD203B41FA5}">
                      <a16:colId xmlns:a16="http://schemas.microsoft.com/office/drawing/2014/main" val="2316424051"/>
                    </a:ext>
                  </a:extLst>
                </a:gridCol>
                <a:gridCol w="277810">
                  <a:extLst>
                    <a:ext uri="{9D8B030D-6E8A-4147-A177-3AD203B41FA5}">
                      <a16:colId xmlns:a16="http://schemas.microsoft.com/office/drawing/2014/main" val="932730781"/>
                    </a:ext>
                  </a:extLst>
                </a:gridCol>
                <a:gridCol w="542989">
                  <a:extLst>
                    <a:ext uri="{9D8B030D-6E8A-4147-A177-3AD203B41FA5}">
                      <a16:colId xmlns:a16="http://schemas.microsoft.com/office/drawing/2014/main" val="3664316045"/>
                    </a:ext>
                  </a:extLst>
                </a:gridCol>
                <a:gridCol w="547203">
                  <a:extLst>
                    <a:ext uri="{9D8B030D-6E8A-4147-A177-3AD203B41FA5}">
                      <a16:colId xmlns:a16="http://schemas.microsoft.com/office/drawing/2014/main" val="3219479061"/>
                    </a:ext>
                  </a:extLst>
                </a:gridCol>
              </a:tblGrid>
              <a:tr h="731519">
                <a:tc gridSpan="11">
                  <a:txBody>
                    <a:bodyPr/>
                    <a:lstStyle/>
                    <a:p>
                      <a:pPr algn="ctr"/>
                      <a:r>
                        <a:rPr lang="es-MX" sz="1200" b="1" u="sng" noProof="0">
                          <a:latin typeface="Calibri"/>
                        </a:rPr>
                        <a:t>Coevaluación</a:t>
                      </a:r>
                      <a:endParaRPr lang="en-US"/>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latin typeface="Century Gothic"/>
                      </a:endParaRPr>
                    </a:p>
                  </a:txBody>
                  <a:tcPr/>
                </a:tc>
                <a:tc hMerge="1">
                  <a:txBody>
                    <a:bodyPr/>
                    <a:lstStyle/>
                    <a:p>
                      <a:endParaRPr lang="en-US" sz="1000">
                        <a:latin typeface="Century Gothic"/>
                      </a:endParaRPr>
                    </a:p>
                  </a:txBody>
                  <a:tcPr/>
                </a:tc>
                <a:extLst>
                  <a:ext uri="{0D108BD9-81ED-4DB2-BD59-A6C34878D82A}">
                    <a16:rowId xmlns:a16="http://schemas.microsoft.com/office/drawing/2014/main" val="2471948001"/>
                  </a:ext>
                </a:extLst>
              </a:tr>
              <a:tr h="370839">
                <a:tc gridSpan="7">
                  <a:txBody>
                    <a:bodyPr/>
                    <a:lstStyle/>
                    <a:p>
                      <a:r>
                        <a:rPr lang="es-MX" sz="1100" b="1" noProof="0">
                          <a:latin typeface="Calibri"/>
                        </a:rPr>
                        <a:t>Compañero:</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latin typeface="Century Gothic"/>
                      </a:endParaRPr>
                    </a:p>
                  </a:txBody>
                  <a:tcPr/>
                </a:tc>
                <a:tc hMerge="1">
                  <a:txBody>
                    <a:bodyPr/>
                    <a:lstStyle/>
                    <a:p>
                      <a:endParaRPr lang="en-US" sz="1000">
                        <a:latin typeface="Century Gothic"/>
                      </a:endParaRPr>
                    </a:p>
                  </a:txBody>
                  <a:tcPr/>
                </a:tc>
                <a:tc gridSpan="4">
                  <a:txBody>
                    <a:bodyPr/>
                    <a:lstStyle/>
                    <a:p>
                      <a:r>
                        <a:rPr lang="es-MX" sz="1100" b="1" noProof="0">
                          <a:latin typeface="Calibri"/>
                        </a:rPr>
                        <a:t>Salón:</a:t>
                      </a:r>
                    </a:p>
                  </a:txBody>
                  <a:tcPr anchor="ctr"/>
                </a:tc>
                <a:tc hMerge="1">
                  <a:txBody>
                    <a:bodyPr/>
                    <a:lstStyle/>
                    <a:p>
                      <a:endParaRPr lang="en-US"/>
                    </a:p>
                  </a:txBody>
                  <a:tcPr/>
                </a:tc>
                <a:tc hMerge="1">
                  <a:txBody>
                    <a:bodyPr/>
                    <a:lstStyle/>
                    <a:p>
                      <a:endParaRPr lang="en-US" sz="1000">
                        <a:latin typeface="Century Gothic"/>
                      </a:endParaRPr>
                    </a:p>
                  </a:txBody>
                  <a:tcPr/>
                </a:tc>
                <a:tc hMerge="1">
                  <a:txBody>
                    <a:bodyPr/>
                    <a:lstStyle/>
                    <a:p>
                      <a:endParaRPr lang="en-US" sz="1000">
                        <a:latin typeface="Century Gothic"/>
                      </a:endParaRPr>
                    </a:p>
                  </a:txBody>
                  <a:tcPr/>
                </a:tc>
                <a:extLst>
                  <a:ext uri="{0D108BD9-81ED-4DB2-BD59-A6C34878D82A}">
                    <a16:rowId xmlns:a16="http://schemas.microsoft.com/office/drawing/2014/main" val="430200488"/>
                  </a:ext>
                </a:extLst>
              </a:tr>
              <a:tr h="362261">
                <a:tc gridSpan="4">
                  <a:txBody>
                    <a:bodyPr/>
                    <a:lstStyle/>
                    <a:p>
                      <a:r>
                        <a:rPr lang="es-MX" sz="1100" noProof="0">
                          <a:latin typeface="Calibri"/>
                        </a:rPr>
                        <a:t>Aspectos a evaluar:</a:t>
                      </a:r>
                    </a:p>
                  </a:txBody>
                  <a:tcPr anchor="ctr"/>
                </a:tc>
                <a:tc hMerge="1">
                  <a:txBody>
                    <a:bodyPr/>
                    <a:lstStyle/>
                    <a:p>
                      <a:endParaRPr lang="en-US"/>
                    </a:p>
                  </a:txBody>
                  <a:tcPr/>
                </a:tc>
                <a:tc hMerge="1">
                  <a:txBody>
                    <a:bodyPr/>
                    <a:lstStyle/>
                    <a:p>
                      <a:endParaRPr lang="en-US"/>
                    </a:p>
                  </a:txBody>
                  <a:tcPr/>
                </a:tc>
                <a:tc hMerge="1">
                  <a:txBody>
                    <a:bodyPr/>
                    <a:lstStyle/>
                    <a:p>
                      <a:endParaRPr lang="en-US" sz="1000" err="1">
                        <a:latin typeface="Century Gothic"/>
                      </a:endParaRPr>
                    </a:p>
                  </a:txBody>
                  <a:tcPr/>
                </a:tc>
                <a:tc>
                  <a:txBody>
                    <a:bodyPr/>
                    <a:lstStyle/>
                    <a:p>
                      <a:pPr algn="ctr"/>
                      <a:r>
                        <a:rPr lang="es-MX" sz="1100" noProof="0">
                          <a:latin typeface="Calibri"/>
                        </a:rPr>
                        <a:t>5</a:t>
                      </a:r>
                    </a:p>
                  </a:txBody>
                  <a:tcPr anchor="ctr"/>
                </a:tc>
                <a:tc>
                  <a:txBody>
                    <a:bodyPr/>
                    <a:lstStyle/>
                    <a:p>
                      <a:pPr lvl="0" algn="ctr">
                        <a:buNone/>
                      </a:pPr>
                      <a:r>
                        <a:rPr lang="es-MX" sz="1100" noProof="0">
                          <a:latin typeface="Calibri"/>
                        </a:rPr>
                        <a:t>4</a:t>
                      </a:r>
                    </a:p>
                  </a:txBody>
                  <a:tcPr anchor="ctr"/>
                </a:tc>
                <a:tc>
                  <a:txBody>
                    <a:bodyPr/>
                    <a:lstStyle/>
                    <a:p>
                      <a:pPr lvl="0" algn="ctr">
                        <a:buNone/>
                      </a:pPr>
                      <a:r>
                        <a:rPr lang="es-MX" sz="1100" noProof="0">
                          <a:latin typeface="Calibri"/>
                        </a:rPr>
                        <a:t>3</a:t>
                      </a:r>
                    </a:p>
                  </a:txBody>
                  <a:tcPr anchor="ctr"/>
                </a:tc>
                <a:tc gridSpan="2">
                  <a:txBody>
                    <a:bodyPr/>
                    <a:lstStyle/>
                    <a:p>
                      <a:pPr algn="ctr"/>
                      <a:r>
                        <a:rPr lang="es-MX" sz="1100" noProof="0">
                          <a:latin typeface="Calibri"/>
                        </a:rPr>
                        <a:t>2</a:t>
                      </a:r>
                    </a:p>
                  </a:txBody>
                  <a:tcPr anchor="ctr"/>
                </a:tc>
                <a:tc hMerge="1">
                  <a:txBody>
                    <a:bodyPr/>
                    <a:lstStyle/>
                    <a:p>
                      <a:pPr algn="ctr"/>
                      <a:endParaRPr lang="en-US" sz="1000">
                        <a:latin typeface="Century Gothic"/>
                      </a:endParaRPr>
                    </a:p>
                  </a:txBody>
                  <a:tcPr anchor="ctr"/>
                </a:tc>
                <a:tc>
                  <a:txBody>
                    <a:bodyPr/>
                    <a:lstStyle/>
                    <a:p>
                      <a:pPr lvl="0" algn="ctr">
                        <a:buNone/>
                      </a:pPr>
                      <a:r>
                        <a:rPr lang="es-MX" sz="1100" noProof="0">
                          <a:latin typeface="Calibri"/>
                        </a:rPr>
                        <a:t>1</a:t>
                      </a:r>
                    </a:p>
                  </a:txBody>
                  <a:tcPr anchor="ctr"/>
                </a:tc>
                <a:tc>
                  <a:txBody>
                    <a:bodyPr/>
                    <a:lstStyle/>
                    <a:p>
                      <a:pPr lvl="0" algn="ctr">
                        <a:buNone/>
                      </a:pPr>
                      <a:r>
                        <a:rPr lang="es-MX" sz="1100" noProof="0">
                          <a:latin typeface="Calibri"/>
                        </a:rPr>
                        <a:t>0</a:t>
                      </a:r>
                    </a:p>
                  </a:txBody>
                  <a:tcPr anchor="ctr"/>
                </a:tc>
                <a:extLst>
                  <a:ext uri="{0D108BD9-81ED-4DB2-BD59-A6C34878D82A}">
                    <a16:rowId xmlns:a16="http://schemas.microsoft.com/office/drawing/2014/main" val="3323071395"/>
                  </a:ext>
                </a:extLst>
              </a:tr>
              <a:tr h="362261">
                <a:tc gridSpan="4">
                  <a:txBody>
                    <a:bodyPr/>
                    <a:lstStyle/>
                    <a:p>
                      <a:pPr lvl="0">
                        <a:buNone/>
                      </a:pPr>
                      <a:r>
                        <a:rPr lang="es-MX" sz="1100" noProof="0">
                          <a:latin typeface="Calibri"/>
                        </a:rPr>
                        <a:t>1. Su actitud fue de apoyo para la elaboración del proyecto.</a:t>
                      </a:r>
                    </a:p>
                  </a:txBody>
                  <a:tcPr anchor="ctr"/>
                </a:tc>
                <a:tc hMerge="1">
                  <a:txBody>
                    <a:bodyPr/>
                    <a:lstStyle/>
                    <a:p>
                      <a:endParaRPr lang="en-US"/>
                    </a:p>
                  </a:txBody>
                  <a:tcPr/>
                </a:tc>
                <a:tc hMerge="1">
                  <a:txBody>
                    <a:bodyPr/>
                    <a:lstStyle/>
                    <a:p>
                      <a:endParaRPr lang="en-US"/>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gridSpan="2">
                  <a:txBody>
                    <a:bodyPr/>
                    <a:lstStyle/>
                    <a:p>
                      <a:pPr lvl="0">
                        <a:buNone/>
                      </a:pPr>
                      <a:endParaRPr lang="es-MX" sz="1100" noProof="0">
                        <a:latin typeface="Calibri"/>
                      </a:endParaRPr>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extLst>
                  <a:ext uri="{0D108BD9-81ED-4DB2-BD59-A6C34878D82A}">
                    <a16:rowId xmlns:a16="http://schemas.microsoft.com/office/drawing/2014/main" val="93125641"/>
                  </a:ext>
                </a:extLst>
              </a:tr>
              <a:tr h="362261">
                <a:tc gridSpan="4">
                  <a:txBody>
                    <a:bodyPr/>
                    <a:lstStyle/>
                    <a:p>
                      <a:pPr lvl="0">
                        <a:buNone/>
                      </a:pPr>
                      <a:r>
                        <a:rPr lang="es-MX" sz="1100" noProof="0">
                          <a:latin typeface="Calibri"/>
                        </a:rPr>
                        <a:t>2. Participó activamente en las diferentes actividades del equipo.</a:t>
                      </a:r>
                    </a:p>
                  </a:txBody>
                  <a:tcPr anchor="ctr"/>
                </a:tc>
                <a:tc hMerge="1">
                  <a:txBody>
                    <a:bodyPr/>
                    <a:lstStyle/>
                    <a:p>
                      <a:endParaRPr lang="en-US"/>
                    </a:p>
                  </a:txBody>
                  <a:tcPr/>
                </a:tc>
                <a:tc hMerge="1">
                  <a:txBody>
                    <a:bodyPr/>
                    <a:lstStyle/>
                    <a:p>
                      <a:endParaRPr lang="en-US"/>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gridSpan="2">
                  <a:txBody>
                    <a:bodyPr/>
                    <a:lstStyle/>
                    <a:p>
                      <a:pPr lvl="0">
                        <a:buNone/>
                      </a:pPr>
                      <a:endParaRPr lang="es-MX" sz="1100" noProof="0">
                        <a:latin typeface="Calibri"/>
                      </a:endParaRPr>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extLst>
                  <a:ext uri="{0D108BD9-81ED-4DB2-BD59-A6C34878D82A}">
                    <a16:rowId xmlns:a16="http://schemas.microsoft.com/office/drawing/2014/main" val="2004416298"/>
                  </a:ext>
                </a:extLst>
              </a:tr>
              <a:tr h="362261">
                <a:tc gridSpan="4">
                  <a:txBody>
                    <a:bodyPr/>
                    <a:lstStyle/>
                    <a:p>
                      <a:pPr lvl="0">
                        <a:buNone/>
                      </a:pPr>
                      <a:r>
                        <a:rPr lang="es-MX" sz="1100" noProof="0">
                          <a:latin typeface="Calibri"/>
                        </a:rPr>
                        <a:t>3. Respetó y cumplió con los acuerdos.</a:t>
                      </a:r>
                    </a:p>
                  </a:txBody>
                  <a:tcPr anchor="ctr"/>
                </a:tc>
                <a:tc hMerge="1">
                  <a:txBody>
                    <a:bodyPr/>
                    <a:lstStyle/>
                    <a:p>
                      <a:endParaRPr lang="en-US"/>
                    </a:p>
                  </a:txBody>
                  <a:tcPr/>
                </a:tc>
                <a:tc hMerge="1">
                  <a:txBody>
                    <a:bodyPr/>
                    <a:lstStyle/>
                    <a:p>
                      <a:endParaRPr lang="en-US"/>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gridSpan="2">
                  <a:txBody>
                    <a:bodyPr/>
                    <a:lstStyle/>
                    <a:p>
                      <a:pPr lvl="0">
                        <a:buNone/>
                      </a:pPr>
                      <a:endParaRPr lang="es-MX" sz="1100" noProof="0">
                        <a:latin typeface="Calibri"/>
                      </a:endParaRPr>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extLst>
                  <a:ext uri="{0D108BD9-81ED-4DB2-BD59-A6C34878D82A}">
                    <a16:rowId xmlns:a16="http://schemas.microsoft.com/office/drawing/2014/main" val="1315540981"/>
                  </a:ext>
                </a:extLst>
              </a:tr>
              <a:tr h="362261">
                <a:tc gridSpan="4">
                  <a:txBody>
                    <a:bodyPr/>
                    <a:lstStyle/>
                    <a:p>
                      <a:pPr lvl="0">
                        <a:buNone/>
                      </a:pPr>
                      <a:r>
                        <a:rPr lang="es-MX" sz="1100" noProof="0">
                          <a:latin typeface="Calibri"/>
                        </a:rPr>
                        <a:t>4. Demostró ser tolerante ante las ideas de otros y tomaba en cuenta las opiniones.</a:t>
                      </a:r>
                    </a:p>
                  </a:txBody>
                  <a:tcPr anchor="ctr"/>
                </a:tc>
                <a:tc hMerge="1">
                  <a:txBody>
                    <a:bodyPr/>
                    <a:lstStyle/>
                    <a:p>
                      <a:endParaRPr lang="en-US"/>
                    </a:p>
                  </a:txBody>
                  <a:tcPr/>
                </a:tc>
                <a:tc hMerge="1">
                  <a:txBody>
                    <a:bodyPr/>
                    <a:lstStyle/>
                    <a:p>
                      <a:endParaRPr lang="en-US"/>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gridSpan="2">
                  <a:txBody>
                    <a:bodyPr/>
                    <a:lstStyle/>
                    <a:p>
                      <a:pPr lvl="0">
                        <a:buNone/>
                      </a:pPr>
                      <a:endParaRPr lang="es-MX" sz="1100" noProof="0">
                        <a:latin typeface="Calibri"/>
                      </a:endParaRPr>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extLst>
                  <a:ext uri="{0D108BD9-81ED-4DB2-BD59-A6C34878D82A}">
                    <a16:rowId xmlns:a16="http://schemas.microsoft.com/office/drawing/2014/main" val="4010602499"/>
                  </a:ext>
                </a:extLst>
              </a:tr>
              <a:tr h="362261">
                <a:tc gridSpan="4">
                  <a:txBody>
                    <a:bodyPr/>
                    <a:lstStyle/>
                    <a:p>
                      <a:pPr lvl="0">
                        <a:buNone/>
                      </a:pPr>
                      <a:r>
                        <a:rPr lang="es-MX" sz="1100" noProof="0">
                          <a:latin typeface="Calibri"/>
                        </a:rPr>
                        <a:t>5. Realizó aportaciones significativas, pensando en el beneficio de todo el equipo.</a:t>
                      </a:r>
                    </a:p>
                  </a:txBody>
                  <a:tcPr anchor="ctr"/>
                </a:tc>
                <a:tc hMerge="1">
                  <a:txBody>
                    <a:bodyPr/>
                    <a:lstStyle/>
                    <a:p>
                      <a:endParaRPr lang="en-US"/>
                    </a:p>
                  </a:txBody>
                  <a:tcPr/>
                </a:tc>
                <a:tc hMerge="1">
                  <a:txBody>
                    <a:bodyPr/>
                    <a:lstStyle/>
                    <a:p>
                      <a:endParaRPr lang="en-US"/>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tc gridSpan="2">
                  <a:txBody>
                    <a:bodyPr/>
                    <a:lstStyle/>
                    <a:p>
                      <a:pPr lvl="0">
                        <a:buNone/>
                      </a:pPr>
                      <a:endParaRPr lang="es-MX" sz="1100" noProof="0">
                        <a:latin typeface="Calibri"/>
                      </a:endParaRPr>
                    </a:p>
                  </a:txBody>
                  <a:tcPr/>
                </a:tc>
                <a:tc hMerge="1">
                  <a:txBody>
                    <a:bodyPr/>
                    <a:lstStyle/>
                    <a:p>
                      <a:pPr lvl="0">
                        <a:buNone/>
                      </a:pPr>
                      <a:endParaRPr lang="en-US" sz="1000">
                        <a:latin typeface="Century Gothic"/>
                      </a:endParaRPr>
                    </a:p>
                  </a:txBody>
                  <a:tcPr/>
                </a:tc>
                <a:tc>
                  <a:txBody>
                    <a:bodyPr/>
                    <a:lstStyle/>
                    <a:p>
                      <a:pPr lvl="0">
                        <a:buNone/>
                      </a:pPr>
                      <a:endParaRPr lang="es-MX" sz="1100" noProof="0">
                        <a:latin typeface="Calibri"/>
                      </a:endParaRPr>
                    </a:p>
                  </a:txBody>
                  <a:tcPr/>
                </a:tc>
                <a:tc>
                  <a:txBody>
                    <a:bodyPr/>
                    <a:lstStyle/>
                    <a:p>
                      <a:pPr lvl="0">
                        <a:buNone/>
                      </a:pPr>
                      <a:endParaRPr lang="es-MX" sz="1100" noProof="0">
                        <a:latin typeface="Calibri"/>
                      </a:endParaRPr>
                    </a:p>
                  </a:txBody>
                  <a:tcPr/>
                </a:tc>
                <a:extLst>
                  <a:ext uri="{0D108BD9-81ED-4DB2-BD59-A6C34878D82A}">
                    <a16:rowId xmlns:a16="http://schemas.microsoft.com/office/drawing/2014/main" val="1884683956"/>
                  </a:ext>
                </a:extLst>
              </a:tr>
              <a:tr h="362261">
                <a:tc gridSpan="4">
                  <a:txBody>
                    <a:bodyPr/>
                    <a:lstStyle/>
                    <a:p>
                      <a:pPr lvl="0">
                        <a:buNone/>
                      </a:pPr>
                      <a:r>
                        <a:rPr lang="es-MX" sz="1100" b="1" noProof="0">
                          <a:latin typeface="Calibri"/>
                        </a:rPr>
                        <a:t>Total puntos:          /20</a:t>
                      </a:r>
                      <a:endParaRPr lang="en-US" b="1"/>
                    </a:p>
                  </a:txBody>
                  <a:tcPr anchor="ctr"/>
                </a:tc>
                <a:tc hMerge="1">
                  <a:txBody>
                    <a:bodyPr/>
                    <a:lstStyle/>
                    <a:p>
                      <a:pPr lvl="0">
                        <a:buNone/>
                      </a:pPr>
                      <a:endParaRPr lang="en-US" sz="1000">
                        <a:latin typeface="Century Gothic"/>
                      </a:endParaRPr>
                    </a:p>
                  </a:txBody>
                  <a:tcPr/>
                </a:tc>
                <a:tc hMerge="1">
                  <a:txBody>
                    <a:bodyPr/>
                    <a:lstStyle/>
                    <a:p>
                      <a:pPr lvl="0">
                        <a:buNone/>
                      </a:pPr>
                      <a:endParaRPr lang="en-US" sz="1000">
                        <a:latin typeface="Century Gothic"/>
                      </a:endParaRPr>
                    </a:p>
                  </a:txBody>
                  <a:tcPr/>
                </a:tc>
                <a:tc hMerge="1">
                  <a:txBody>
                    <a:bodyPr/>
                    <a:lstStyle/>
                    <a:p>
                      <a:pPr lvl="0">
                        <a:buNone/>
                      </a:pPr>
                      <a:endParaRPr lang="en-US" sz="1000">
                        <a:latin typeface="Century Gothic"/>
                      </a:endParaRPr>
                    </a:p>
                  </a:txBody>
                  <a:tcPr/>
                </a:tc>
                <a:tc gridSpan="7">
                  <a:txBody>
                    <a:bodyPr/>
                    <a:lstStyle/>
                    <a:p>
                      <a:pPr lvl="0">
                        <a:buNone/>
                      </a:pPr>
                      <a:r>
                        <a:rPr lang="es-MX" sz="1100" b="1" noProof="0">
                          <a:latin typeface="Calibri"/>
                        </a:rPr>
                        <a:t>Calificación:</a:t>
                      </a:r>
                    </a:p>
                  </a:txBody>
                  <a:tcPr anchor="ctr"/>
                </a:tc>
                <a:tc hMerge="1">
                  <a:txBody>
                    <a:bodyPr/>
                    <a:lstStyle/>
                    <a:p>
                      <a:pPr lvl="0">
                        <a:buNone/>
                      </a:pPr>
                      <a:endParaRPr lang="en-US" sz="1000">
                        <a:latin typeface="Century Gothic"/>
                      </a:endParaRPr>
                    </a:p>
                  </a:txBody>
                  <a:tcPr/>
                </a:tc>
                <a:tc hMerge="1">
                  <a:txBody>
                    <a:bodyPr/>
                    <a:lstStyle/>
                    <a:p>
                      <a:pPr lvl="0">
                        <a:buNone/>
                      </a:pPr>
                      <a:endParaRPr lang="en-US" sz="1000">
                        <a:latin typeface="Century Gothic"/>
                      </a:endParaRPr>
                    </a:p>
                  </a:txBody>
                  <a:tcPr/>
                </a:tc>
                <a:tc hMerge="1">
                  <a:txBody>
                    <a:bodyPr/>
                    <a:lstStyle/>
                    <a:p>
                      <a:endParaRPr lang="en-US"/>
                    </a:p>
                  </a:txBody>
                  <a:tcPr/>
                </a:tc>
                <a:tc hMerge="1">
                  <a:txBody>
                    <a:bodyPr/>
                    <a:lstStyle/>
                    <a:p>
                      <a:endParaRPr lang="en-US"/>
                    </a:p>
                  </a:txBody>
                  <a:tcPr/>
                </a:tc>
                <a:tc hMerge="1">
                  <a:txBody>
                    <a:bodyPr/>
                    <a:lstStyle/>
                    <a:p>
                      <a:pPr lvl="0">
                        <a:buNone/>
                      </a:pPr>
                      <a:endParaRPr lang="en-US" sz="1000">
                        <a:latin typeface="Century Gothic"/>
                      </a:endParaRPr>
                    </a:p>
                  </a:txBody>
                  <a:tcPr/>
                </a:tc>
                <a:tc hMerge="1">
                  <a:txBody>
                    <a:bodyPr/>
                    <a:lstStyle/>
                    <a:p>
                      <a:pPr lvl="0">
                        <a:buNone/>
                      </a:pPr>
                      <a:endParaRPr lang="en-US" sz="1000">
                        <a:latin typeface="Century Gothic"/>
                      </a:endParaRPr>
                    </a:p>
                  </a:txBody>
                  <a:tcPr/>
                </a:tc>
                <a:extLst>
                  <a:ext uri="{0D108BD9-81ED-4DB2-BD59-A6C34878D82A}">
                    <a16:rowId xmlns:a16="http://schemas.microsoft.com/office/drawing/2014/main" val="453609883"/>
                  </a:ext>
                </a:extLst>
              </a:tr>
              <a:tr h="362261">
                <a:tc>
                  <a:txBody>
                    <a:bodyPr/>
                    <a:lstStyle/>
                    <a:p>
                      <a:pPr lvl="0">
                        <a:buNone/>
                      </a:pPr>
                      <a:r>
                        <a:rPr lang="es-MX" sz="1100" noProof="0">
                          <a:latin typeface="Calibri"/>
                        </a:rPr>
                        <a:t>Excelente = 5</a:t>
                      </a:r>
                    </a:p>
                  </a:txBody>
                  <a:tcPr anchor="ctr"/>
                </a:tc>
                <a:tc>
                  <a:txBody>
                    <a:bodyPr/>
                    <a:lstStyle/>
                    <a:p>
                      <a:pPr lvl="0">
                        <a:buNone/>
                      </a:pPr>
                      <a:r>
                        <a:rPr lang="es-MX" sz="1100" b="0" i="0" u="none" strike="noStrike" noProof="0">
                          <a:latin typeface="Calibri"/>
                        </a:rPr>
                        <a:t>Muy bueno = 4</a:t>
                      </a:r>
                      <a:endParaRPr lang="es-MX" sz="1100" noProof="0">
                        <a:latin typeface="Calibri"/>
                      </a:endParaRPr>
                    </a:p>
                  </a:txBody>
                  <a:tcPr anchor="ctr"/>
                </a:tc>
                <a:tc>
                  <a:txBody>
                    <a:bodyPr/>
                    <a:lstStyle/>
                    <a:p>
                      <a:pPr lvl="0">
                        <a:buNone/>
                      </a:pPr>
                      <a:r>
                        <a:rPr lang="es-MX" sz="1100" b="0" i="0" u="none" strike="noStrike" noProof="0">
                          <a:latin typeface="Calibri"/>
                        </a:rPr>
                        <a:t>Bueno = 3</a:t>
                      </a:r>
                    </a:p>
                  </a:txBody>
                  <a:tcPr anchor="ctr"/>
                </a:tc>
                <a:tc gridSpan="2">
                  <a:txBody>
                    <a:bodyPr/>
                    <a:lstStyle/>
                    <a:p>
                      <a:pPr lvl="0">
                        <a:buNone/>
                      </a:pPr>
                      <a:r>
                        <a:rPr lang="es-MX" sz="1100" b="0" i="0" u="none" strike="noStrike" noProof="0">
                          <a:latin typeface="Calibri"/>
                        </a:rPr>
                        <a:t>Regular = 2</a:t>
                      </a:r>
                      <a:endParaRPr lang="es-MX" sz="1100" noProof="0">
                        <a:latin typeface="Calibri"/>
                      </a:endParaRPr>
                    </a:p>
                  </a:txBody>
                  <a:tcPr anchor="ctr"/>
                </a:tc>
                <a:tc hMerge="1">
                  <a:txBody>
                    <a:bodyPr/>
                    <a:lstStyle/>
                    <a:p>
                      <a:endParaRPr lang="en-US"/>
                    </a:p>
                  </a:txBody>
                  <a:tcPr/>
                </a:tc>
                <a:tc gridSpan="3">
                  <a:txBody>
                    <a:bodyPr/>
                    <a:lstStyle/>
                    <a:p>
                      <a:pPr lvl="0">
                        <a:buNone/>
                      </a:pPr>
                      <a:r>
                        <a:rPr lang="es-MX" sz="1100" b="0" i="0" u="none" strike="noStrike" noProof="0">
                          <a:latin typeface="Calibri"/>
                        </a:rPr>
                        <a:t>Suficiente = 1</a:t>
                      </a:r>
                      <a:endParaRPr lang="es-MX" sz="1100" noProof="0">
                        <a:latin typeface="Calibri"/>
                      </a:endParaRPr>
                    </a:p>
                  </a:txBody>
                  <a:tcPr anchor="ctr"/>
                </a:tc>
                <a:tc hMerge="1">
                  <a:txBody>
                    <a:bodyPr/>
                    <a:lstStyle/>
                    <a:p>
                      <a:pPr lvl="0">
                        <a:buNone/>
                      </a:pPr>
                      <a:endParaRPr lang="en-US" sz="1000">
                        <a:latin typeface="Century Gothic"/>
                      </a:endParaRPr>
                    </a:p>
                  </a:txBody>
                  <a:tcPr/>
                </a:tc>
                <a:tc hMerge="1">
                  <a:txBody>
                    <a:bodyPr/>
                    <a:lstStyle/>
                    <a:p>
                      <a:endParaRPr lang="en-US"/>
                    </a:p>
                  </a:txBody>
                  <a:tcPr/>
                </a:tc>
                <a:tc gridSpan="3">
                  <a:txBody>
                    <a:bodyPr/>
                    <a:lstStyle/>
                    <a:p>
                      <a:pPr lvl="0">
                        <a:buNone/>
                      </a:pPr>
                      <a:r>
                        <a:rPr lang="es-MX" sz="1100" b="0" i="0" u="none" strike="noStrike" noProof="0">
                          <a:latin typeface="Calibri"/>
                        </a:rPr>
                        <a:t>No satisfactorio = 0</a:t>
                      </a:r>
                      <a:endParaRPr lang="es-MX" sz="1100" noProof="0">
                        <a:latin typeface="Calibri"/>
                      </a:endParaRPr>
                    </a:p>
                  </a:txBody>
                  <a:tcPr anchor="ctr"/>
                </a:tc>
                <a:tc hMerge="1">
                  <a:txBody>
                    <a:bodyPr/>
                    <a:lstStyle/>
                    <a:p>
                      <a:pPr lvl="0">
                        <a:buNone/>
                      </a:pPr>
                      <a:endParaRPr lang="en-US" sz="1000">
                        <a:latin typeface="Century Gothic"/>
                      </a:endParaRPr>
                    </a:p>
                  </a:txBody>
                  <a:tcPr/>
                </a:tc>
                <a:tc hMerge="1">
                  <a:txBody>
                    <a:bodyPr/>
                    <a:lstStyle/>
                    <a:p>
                      <a:pPr lvl="0">
                        <a:buNone/>
                      </a:pPr>
                      <a:endParaRPr lang="en-US" sz="1000">
                        <a:latin typeface="Century Gothic"/>
                      </a:endParaRPr>
                    </a:p>
                  </a:txBody>
                  <a:tcPr/>
                </a:tc>
                <a:extLst>
                  <a:ext uri="{0D108BD9-81ED-4DB2-BD59-A6C34878D82A}">
                    <a16:rowId xmlns:a16="http://schemas.microsoft.com/office/drawing/2014/main" val="2166117283"/>
                  </a:ext>
                </a:extLst>
              </a:tr>
            </a:tbl>
          </a:graphicData>
        </a:graphic>
      </p:graphicFrame>
    </p:spTree>
    <p:extLst>
      <p:ext uri="{BB962C8B-B14F-4D97-AF65-F5344CB8AC3E}">
        <p14:creationId xmlns:p14="http://schemas.microsoft.com/office/powerpoint/2010/main" val="2815225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a:bodyPr>
          <a:lstStyle/>
          <a:p>
            <a:r>
              <a:rPr lang="es-MX"/>
              <a:t>Apartado 5.h </a:t>
            </a:r>
          </a:p>
        </p:txBody>
      </p:sp>
      <p:sp>
        <p:nvSpPr>
          <p:cNvPr id="3" name="Subtítulo 2"/>
          <p:cNvSpPr>
            <a:spLocks noGrp="1"/>
          </p:cNvSpPr>
          <p:nvPr>
            <p:ph type="subTitle" idx="1"/>
          </p:nvPr>
        </p:nvSpPr>
        <p:spPr>
          <a:xfrm>
            <a:off x="1402773" y="1859973"/>
            <a:ext cx="9144000" cy="426027"/>
          </a:xfrm>
        </p:spPr>
        <p:txBody>
          <a:bodyPr>
            <a:normAutofit/>
          </a:bodyPr>
          <a:lstStyle/>
          <a:p>
            <a:r>
              <a:rPr lang="es-MX" b="1"/>
              <a:t>Reflexión. Grupo Interdisciplinario</a:t>
            </a:r>
            <a:endParaRPr lang="es-MX"/>
          </a:p>
        </p:txBody>
      </p:sp>
      <p:sp>
        <p:nvSpPr>
          <p:cNvPr id="5" name="CuadroTexto 4"/>
          <p:cNvSpPr txBox="1"/>
          <p:nvPr/>
        </p:nvSpPr>
        <p:spPr>
          <a:xfrm>
            <a:off x="1402773" y="2867891"/>
            <a:ext cx="9486900" cy="1938992"/>
          </a:xfrm>
          <a:prstGeom prst="rect">
            <a:avLst/>
          </a:prstGeom>
          <a:noFill/>
        </p:spPr>
        <p:txBody>
          <a:bodyPr wrap="square" rtlCol="0">
            <a:spAutoFit/>
          </a:bodyPr>
          <a:lstStyle/>
          <a:p>
            <a:pPr marL="285750" indent="-285750">
              <a:buFont typeface="Arial" panose="020B0604020202020204" pitchFamily="34" charset="0"/>
              <a:buChar char="•"/>
            </a:pPr>
            <a:r>
              <a:rPr lang="es-MX" sz="2000"/>
              <a:t>Documento realizado en la propia ISI</a:t>
            </a:r>
          </a:p>
          <a:p>
            <a:pPr marL="285750" indent="-285750">
              <a:buFont typeface="Arial" panose="020B0604020202020204" pitchFamily="34" charset="0"/>
              <a:buChar char="•"/>
            </a:pPr>
            <a:r>
              <a:rPr lang="es-MX" sz="2000"/>
              <a:t>Puntos acordados en la reunión con el Coordinador de conexiones y los representantes de proyecto interdisciplinarios de cada institución sobre:</a:t>
            </a:r>
          </a:p>
          <a:p>
            <a:r>
              <a:rPr lang="es-MX" sz="2000"/>
              <a:t>Propios avances, tropiezos y soluciones a éstos, tomar en cuenta propias fortalezas y áreas de oportunidad.</a:t>
            </a:r>
          </a:p>
          <a:p>
            <a:endParaRPr lang="es-MX" sz="2000"/>
          </a:p>
        </p:txBody>
      </p:sp>
    </p:spTree>
    <p:extLst>
      <p:ext uri="{BB962C8B-B14F-4D97-AF65-F5344CB8AC3E}">
        <p14:creationId xmlns:p14="http://schemas.microsoft.com/office/powerpoint/2010/main" val="141352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628153" y="280988"/>
            <a:ext cx="722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h. Reflexión. Reunión de zona.</a:t>
            </a:r>
          </a:p>
        </p:txBody>
      </p:sp>
      <p:pic>
        <p:nvPicPr>
          <p:cNvPr id="5" name="image2.png" descr="Conexiones_Horizontal1a.png"/>
          <p:cNvPicPr>
            <a:picLocks noGrp="1"/>
          </p:cNvPicPr>
          <p:nvPr/>
        </p:nvPicPr>
        <p:blipFill>
          <a:blip r:embed="rId2">
            <a:extLst>
              <a:ext uri="{28A0092B-C50C-407E-A947-70E740481C1C}">
                <a14:useLocalDpi xmlns:a14="http://schemas.microsoft.com/office/drawing/2010/main" val="0"/>
              </a:ext>
            </a:extLst>
          </a:blip>
          <a:srcRect t="13124"/>
          <a:stretch>
            <a:fillRect/>
          </a:stretch>
        </p:blipFill>
        <p:spPr bwMode="auto">
          <a:xfrm>
            <a:off x="800100" y="649288"/>
            <a:ext cx="8172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7"/>
          <p:cNvGraphicFramePr>
            <a:graphicFrameLocks noGrp="1"/>
          </p:cNvGraphicFramePr>
          <p:nvPr>
            <p:extLst>
              <p:ext uri="{D42A27DB-BD31-4B8C-83A1-F6EECF244321}">
                <p14:modId xmlns:p14="http://schemas.microsoft.com/office/powerpoint/2010/main" val="3800875558"/>
              </p:ext>
            </p:extLst>
          </p:nvPr>
        </p:nvGraphicFramePr>
        <p:xfrm>
          <a:off x="762000" y="1509271"/>
          <a:ext cx="10077450" cy="731837"/>
        </p:xfrm>
        <a:graphic>
          <a:graphicData uri="http://schemas.openxmlformats.org/drawingml/2006/table">
            <a:tbl>
              <a:tblPr/>
              <a:tblGrid>
                <a:gridCol w="10077450">
                  <a:extLst>
                    <a:ext uri="{9D8B030D-6E8A-4147-A177-3AD203B41FA5}">
                      <a16:colId xmlns:a16="http://schemas.microsoft.com/office/drawing/2014/main" val="20000"/>
                    </a:ext>
                  </a:extLst>
                </a:gridCol>
              </a:tblGrid>
              <a:tr h="731837">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cs typeface="Arial" panose="020B0604020202020204" pitchFamily="34" charset="0"/>
                        </a:rPr>
                        <a:t>REFLEXIÓN</a:t>
                      </a:r>
                    </a:p>
                    <a:p>
                      <a:pPr marL="0" marR="0" lvl="0" indent="0" algn="l" defTabSz="457200" rtl="0" eaLnBrk="1" fontAlgn="base" latinLnBrk="0" hangingPunct="1">
                        <a:lnSpc>
                          <a:spcPct val="100000"/>
                        </a:lnSpc>
                        <a:spcBef>
                          <a:spcPct val="0"/>
                        </a:spcBef>
                        <a:spcAft>
                          <a:spcPct val="0"/>
                        </a:spcAft>
                        <a:buClrTx/>
                        <a:buSzTx/>
                        <a:buFontTx/>
                        <a:buNone/>
                        <a:tabLst/>
                      </a:pPr>
                      <a:r>
                        <a:rPr kumimoji="0" lang="es-MX" altLang="es-MX" sz="14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cs typeface="Arial" panose="020B0604020202020204" pitchFamily="34" charset="0"/>
                        </a:rPr>
                        <a:t>Conclusiones de la 3ª Reunión de Conexiones de la Zona I ENP, llevada a cabo en el Colegio Alejandro </a:t>
                      </a:r>
                      <a:r>
                        <a:rPr kumimoji="0" lang="es-MX" altLang="es-MX" sz="1400" b="0" i="0" u="none" strike="noStrike" cap="none" normalizeH="0" baseline="0" err="1">
                          <a:ln>
                            <a:noFill/>
                          </a:ln>
                          <a:solidFill>
                            <a:schemeClr val="tx1"/>
                          </a:solidFill>
                          <a:effectLst/>
                          <a:latin typeface="Century Gothic" panose="020B0502020202020204" pitchFamily="34" charset="0"/>
                          <a:ea typeface="MS PGothic" panose="020B0600070205080204" pitchFamily="34" charset="-128"/>
                          <a:cs typeface="Arial" panose="020B0604020202020204" pitchFamily="34" charset="0"/>
                        </a:rPr>
                        <a:t>Guillot</a:t>
                      </a:r>
                      <a:r>
                        <a:rPr kumimoji="0" lang="es-MX" altLang="es-MX" sz="14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cs typeface="Arial" panose="020B0604020202020204" pitchFamily="34" charset="0"/>
                        </a:rPr>
                        <a:t>.</a:t>
                      </a:r>
                      <a:endParaRPr kumimoji="0" lang="es-ES" altLang="es-MX" sz="14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cs typeface="Arial" panose="020B0604020202020204" pitchFamily="34" charset="0"/>
                      </a:endParaRPr>
                    </a:p>
                  </a:txBody>
                  <a:tcPr marL="68580" marR="68580"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a 8"/>
          <p:cNvGraphicFramePr>
            <a:graphicFrameLocks noGrp="1"/>
          </p:cNvGraphicFramePr>
          <p:nvPr>
            <p:extLst>
              <p:ext uri="{D42A27DB-BD31-4B8C-83A1-F6EECF244321}">
                <p14:modId xmlns:p14="http://schemas.microsoft.com/office/powerpoint/2010/main" val="389169818"/>
              </p:ext>
            </p:extLst>
          </p:nvPr>
        </p:nvGraphicFramePr>
        <p:xfrm>
          <a:off x="876825" y="2037619"/>
          <a:ext cx="8172450" cy="304800"/>
        </p:xfrm>
        <a:graphic>
          <a:graphicData uri="http://schemas.openxmlformats.org/drawingml/2006/table">
            <a:tbl>
              <a:tblPr firstRow="1" bandRow="1">
                <a:tableStyleId>{5C22544A-7EE6-4342-B048-85BDC9FD1C3A}</a:tableStyleId>
              </a:tblPr>
              <a:tblGrid>
                <a:gridCol w="8172450">
                  <a:extLst>
                    <a:ext uri="{9D8B030D-6E8A-4147-A177-3AD203B41FA5}">
                      <a16:colId xmlns:a16="http://schemas.microsoft.com/office/drawing/2014/main" val="20000"/>
                    </a:ext>
                  </a:extLst>
                </a:gridCol>
              </a:tblGrid>
              <a:tr h="298428">
                <a:tc>
                  <a:txBody>
                    <a:bodyPr/>
                    <a:lstStyle/>
                    <a:p>
                      <a:pPr algn="l"/>
                      <a:r>
                        <a:rPr lang="es-MX" sz="1400">
                          <a:solidFill>
                            <a:schemeClr val="tx1"/>
                          </a:solidFill>
                          <a:latin typeface="Century Gothic" panose="020B0502020202020204" pitchFamily="34" charset="0"/>
                          <a:cs typeface="Arial" panose="020B0604020202020204" pitchFamily="34" charset="0"/>
                        </a:rPr>
                        <a:t>1. Trabajo Cooperativo</a:t>
                      </a:r>
                      <a:r>
                        <a:rPr lang="es-MX" sz="1400" baseline="0">
                          <a:solidFill>
                            <a:schemeClr val="tx1"/>
                          </a:solidFill>
                          <a:latin typeface="Century Gothic" panose="020B0502020202020204" pitchFamily="34" charset="0"/>
                          <a:cs typeface="Arial" panose="020B0604020202020204" pitchFamily="34" charset="0"/>
                        </a:rPr>
                        <a:t> de los Maestros</a:t>
                      </a:r>
                      <a:endParaRPr lang="es-MX" sz="1400">
                        <a:solidFill>
                          <a:schemeClr val="tx1"/>
                        </a:solidFill>
                        <a:latin typeface="Century Gothic" panose="020B0502020202020204" pitchFamily="34" charset="0"/>
                        <a:cs typeface="Arial" panose="020B0604020202020204" pitchFamily="34" charset="0"/>
                      </a:endParaRPr>
                    </a:p>
                  </a:txBody>
                  <a:tcPr marL="68582" marR="68582">
                    <a:noFill/>
                  </a:tcPr>
                </a:tc>
                <a:extLst>
                  <a:ext uri="{0D108BD9-81ED-4DB2-BD59-A6C34878D82A}">
                    <a16:rowId xmlns:a16="http://schemas.microsoft.com/office/drawing/2014/main" val="10000"/>
                  </a:ext>
                </a:extLst>
              </a:tr>
            </a:tbl>
          </a:graphicData>
        </a:graphic>
      </p:graphicFrame>
      <p:graphicFrame>
        <p:nvGraphicFramePr>
          <p:cNvPr id="8" name="Tabla 5"/>
          <p:cNvGraphicFramePr>
            <a:graphicFrameLocks noGrp="1"/>
          </p:cNvGraphicFramePr>
          <p:nvPr>
            <p:extLst>
              <p:ext uri="{D42A27DB-BD31-4B8C-83A1-F6EECF244321}">
                <p14:modId xmlns:p14="http://schemas.microsoft.com/office/powerpoint/2010/main" val="4071957170"/>
              </p:ext>
            </p:extLst>
          </p:nvPr>
        </p:nvGraphicFramePr>
        <p:xfrm>
          <a:off x="1974850" y="2662238"/>
          <a:ext cx="8172450" cy="3597275"/>
        </p:xfrm>
        <a:graphic>
          <a:graphicData uri="http://schemas.openxmlformats.org/drawingml/2006/table">
            <a:tbl>
              <a:tblPr/>
              <a:tblGrid>
                <a:gridCol w="2724150">
                  <a:extLst>
                    <a:ext uri="{9D8B030D-6E8A-4147-A177-3AD203B41FA5}">
                      <a16:colId xmlns:a16="http://schemas.microsoft.com/office/drawing/2014/main" val="20000"/>
                    </a:ext>
                  </a:extLst>
                </a:gridCol>
                <a:gridCol w="2724150">
                  <a:extLst>
                    <a:ext uri="{9D8B030D-6E8A-4147-A177-3AD203B41FA5}">
                      <a16:colId xmlns:a16="http://schemas.microsoft.com/office/drawing/2014/main" val="20001"/>
                    </a:ext>
                  </a:extLst>
                </a:gridCol>
                <a:gridCol w="2724150">
                  <a:extLst>
                    <a:ext uri="{9D8B030D-6E8A-4147-A177-3AD203B41FA5}">
                      <a16:colId xmlns:a16="http://schemas.microsoft.com/office/drawing/2014/main" val="20002"/>
                    </a:ext>
                  </a:extLst>
                </a:gridCol>
              </a:tblGrid>
              <a:tr h="579222">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AVANCES</a:t>
                      </a:r>
                      <a:endParaRPr kumimoji="0" lang="es-ES"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TROPIEZOS</a:t>
                      </a:r>
                      <a:endParaRPr kumimoji="0" lang="es-ES"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SOLUCIONES O PROPUESTAS</a:t>
                      </a:r>
                      <a:endParaRPr kumimoji="0" lang="es-ES"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8053">
                <a:tc>
                  <a:txBody>
                    <a:bodyPr/>
                    <a:lstStyle>
                      <a:lvl1pPr marL="285750" indent="-285750">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Se da el trabajo Cooperativo.</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Se da la sinergia entre equipos.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Los maestros se dan cuenta de la relación entre materias.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Apertura y colaboración por parte de los docentes.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Se ha fomentado el compañerismo compartiendo ideas y estrategias de trabajo.</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Los profesores están más enfocados en el trabajo interdisciplinario.</a:t>
                      </a:r>
                    </a:p>
                    <a:p>
                      <a:pPr marL="285750" marR="0" lvl="0" indent="-285750" algn="l" defTabSz="457200" rtl="0" eaLnBrk="1" fontAlgn="base" latinLnBrk="0" hangingPunct="1">
                        <a:lnSpc>
                          <a:spcPct val="100000"/>
                        </a:lnSpc>
                        <a:spcBef>
                          <a:spcPct val="0"/>
                        </a:spcBef>
                        <a:spcAft>
                          <a:spcPct val="0"/>
                        </a:spcAft>
                        <a:buClrTx/>
                        <a:buSzTx/>
                        <a:buFontTx/>
                        <a:buNone/>
                        <a:tabLst/>
                      </a:pP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Romper con paradigmas.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Es difícil que coincidan en horarios para establecer acuerdos.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No hay tiempo para reunirse y ponerse de acuerdo en la logística.</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Maestros compartidos con secundaria o que laboran en otras instituciones.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Resistencia al cambio.</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Falta de interés en el proyecto, ya que se considera como trabajo extra.</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Complicaciones con la plataforma.</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Seguir trabajando con los docentes de forma más sistemática y sin carga de trabajo.</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Buscar espacios como el cierre del ciclo escolar para llevar a cabo dicha actividad.</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Un proyecto por ciclo escolar y por materia.</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Reuniones similares a las juntas de consejo de la SEP para el trabajo con docentes.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Uso de la tecnología: Google Drive.</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908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a:extLst>
              <a:ext uri="{28A0092B-C50C-407E-A947-70E740481C1C}">
                <a14:useLocalDpi xmlns:a14="http://schemas.microsoft.com/office/drawing/2010/main" val="0"/>
              </a:ext>
            </a:extLst>
          </a:blip>
          <a:srcRect t="13124"/>
          <a:stretch>
            <a:fillRect/>
          </a:stretch>
        </p:blipFill>
        <p:spPr bwMode="auto">
          <a:xfrm>
            <a:off x="1462088" y="506413"/>
            <a:ext cx="70373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3807628977"/>
              </p:ext>
            </p:extLst>
          </p:nvPr>
        </p:nvGraphicFramePr>
        <p:xfrm>
          <a:off x="1503363" y="1628775"/>
          <a:ext cx="8172450" cy="304800"/>
        </p:xfrm>
        <a:graphic>
          <a:graphicData uri="http://schemas.openxmlformats.org/drawingml/2006/table">
            <a:tbl>
              <a:tblPr/>
              <a:tblGrid>
                <a:gridCol w="8172450">
                  <a:extLst>
                    <a:ext uri="{9D8B030D-6E8A-4147-A177-3AD203B41FA5}">
                      <a16:colId xmlns:a16="http://schemas.microsoft.com/office/drawing/2014/main" val="20000"/>
                    </a:ext>
                  </a:extLst>
                </a:gridCol>
              </a:tblGrid>
              <a:tr h="298450">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cs typeface="Arial" panose="020B0604020202020204" pitchFamily="34" charset="0"/>
                        </a:rPr>
                        <a:t>2. Proceso de planeación de las propuestas para proyectos interdisciplinarios.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340453736"/>
              </p:ext>
            </p:extLst>
          </p:nvPr>
        </p:nvGraphicFramePr>
        <p:xfrm>
          <a:off x="1562100" y="2112963"/>
          <a:ext cx="8172450" cy="3927475"/>
        </p:xfrm>
        <a:graphic>
          <a:graphicData uri="http://schemas.openxmlformats.org/drawingml/2006/table">
            <a:tbl>
              <a:tblPr/>
              <a:tblGrid>
                <a:gridCol w="2724150">
                  <a:extLst>
                    <a:ext uri="{9D8B030D-6E8A-4147-A177-3AD203B41FA5}">
                      <a16:colId xmlns:a16="http://schemas.microsoft.com/office/drawing/2014/main" val="20000"/>
                    </a:ext>
                  </a:extLst>
                </a:gridCol>
                <a:gridCol w="2724150">
                  <a:extLst>
                    <a:ext uri="{9D8B030D-6E8A-4147-A177-3AD203B41FA5}">
                      <a16:colId xmlns:a16="http://schemas.microsoft.com/office/drawing/2014/main" val="20001"/>
                    </a:ext>
                  </a:extLst>
                </a:gridCol>
                <a:gridCol w="2724150">
                  <a:extLst>
                    <a:ext uri="{9D8B030D-6E8A-4147-A177-3AD203B41FA5}">
                      <a16:colId xmlns:a16="http://schemas.microsoft.com/office/drawing/2014/main" val="20002"/>
                    </a:ext>
                  </a:extLst>
                </a:gridCol>
              </a:tblGrid>
              <a:tr h="579167">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AVANCES</a:t>
                      </a:r>
                      <a:endParaRPr kumimoji="0" lang="es-ES"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TROPIEZOS</a:t>
                      </a:r>
                      <a:endParaRPr kumimoji="0" lang="es-ES"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SOLUCIONES O PROPUESTAS</a:t>
                      </a:r>
                      <a:endParaRPr kumimoji="0" lang="es-ES" altLang="es-MX" sz="16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8308">
                <a:tc>
                  <a:txBody>
                    <a:bodyPr/>
                    <a:lstStyle>
                      <a:lvl1pPr marL="285750" indent="-285750">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Mayor disposición de los docentes.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Conocer programas de otras materias y afinidades.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Habilidad docente</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Se definió la metodología y los productos finales del trabajo interdisciplinario.</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Los programas se llenan de forma individual, ahora es en convergencia con varias materias.</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Directrices del proyecto se establecieron ya iniciado el curso y no hubo la planeación adecuada de las actividades.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Sismo</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Maestros en distintos grados</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En matrículas pequeñas dificulta el número de proyectos.</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Formatos rígidos y explicaciones muy rebuscadas.</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No todos los grupos trabajan al mismo ritmo.</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Existe incertidumbre de los productos realizados ya que no hay retroalimentación.</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Arial" panose="020B0604020202020204" pitchFamily="34" charset="0"/>
                        <a:defRPr sz="2800">
                          <a:solidFill>
                            <a:srgbClr val="7F7F7F"/>
                          </a:solidFill>
                          <a:latin typeface="Helvetica Light" charset="0"/>
                          <a:ea typeface="MS PGothic" panose="020B0600070205080204" pitchFamily="34" charset="-128"/>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A través de la DGIRE buscar momentos específicos de trabajo a lo largo del ciclo escolar, como el indicado el día de la interdisciplinariedad.</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Proyecto por grado / materia</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Un viernes al mes ayuda a organizar y coincidir en tiempos, al menos durante el tiempo que arranca el proyecto.</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s-MX"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rPr>
                        <a:t>Sirvió mucho ver proyectos exitosos como ejemplos.</a:t>
                      </a: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endParaRPr kumimoji="0" lang="es-ES" altLang="es-MX" sz="12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endParaRPr>
                    </a:p>
                  </a:txBody>
                  <a:tcPr marL="68580" marR="6858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9525"/>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4"/>
          <p:cNvSpPr txBox="1">
            <a:spLocks noChangeArrowheads="1"/>
          </p:cNvSpPr>
          <p:nvPr/>
        </p:nvSpPr>
        <p:spPr bwMode="auto">
          <a:xfrm>
            <a:off x="1428253" y="215900"/>
            <a:ext cx="722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h. Reflexión. Reunión de zona.</a:t>
            </a:r>
          </a:p>
        </p:txBody>
      </p:sp>
      <p:sp>
        <p:nvSpPr>
          <p:cNvPr id="10" name="Rectangle 5">
            <a:extLst>
              <a:ext uri="{FF2B5EF4-FFF2-40B4-BE49-F238E27FC236}">
                <a16:creationId xmlns:a16="http://schemas.microsoft.com/office/drawing/2014/main" id="{4A8A1829-D40C-854C-B9F9-A7382A1E5278}"/>
              </a:ext>
            </a:extLst>
          </p:cNvPr>
          <p:cNvSpPr/>
          <p:nvPr/>
        </p:nvSpPr>
        <p:spPr>
          <a:xfrm>
            <a:off x="4321002" y="3492974"/>
            <a:ext cx="783772" cy="149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5727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E78421-FF03-4C81-9CFD-E80FC4E2DE9B}"/>
              </a:ext>
            </a:extLst>
          </p:cNvPr>
          <p:cNvSpPr txBox="1"/>
          <p:nvPr/>
        </p:nvSpPr>
        <p:spPr>
          <a:xfrm>
            <a:off x="2007705" y="1113183"/>
            <a:ext cx="83201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1400" b="1">
                <a:latin typeface="Century Gothic"/>
                <a:ea typeface="MS PGothic"/>
                <a:cs typeface="Arial"/>
              </a:rPr>
              <a:t>3. Puntos a tomarse en cuenta para la implementación de proyectos interdisciplinarios.</a:t>
            </a:r>
          </a:p>
        </p:txBody>
      </p:sp>
      <p:graphicFrame>
        <p:nvGraphicFramePr>
          <p:cNvPr id="6" name="Tabla 5">
            <a:extLst>
              <a:ext uri="{FF2B5EF4-FFF2-40B4-BE49-F238E27FC236}">
                <a16:creationId xmlns:a16="http://schemas.microsoft.com/office/drawing/2014/main" id="{1A710EBD-371A-4479-A88C-0DFD5F6DF5D5}"/>
              </a:ext>
            </a:extLst>
          </p:cNvPr>
          <p:cNvGraphicFramePr>
            <a:graphicFrameLocks noGrp="1"/>
          </p:cNvGraphicFramePr>
          <p:nvPr>
            <p:extLst>
              <p:ext uri="{D42A27DB-BD31-4B8C-83A1-F6EECF244321}">
                <p14:modId xmlns:p14="http://schemas.microsoft.com/office/powerpoint/2010/main" val="4085543922"/>
              </p:ext>
            </p:extLst>
          </p:nvPr>
        </p:nvGraphicFramePr>
        <p:xfrm>
          <a:off x="2006599" y="1721675"/>
          <a:ext cx="8178801" cy="3414649"/>
        </p:xfrm>
        <a:graphic>
          <a:graphicData uri="http://schemas.openxmlformats.org/drawingml/2006/table">
            <a:tbl>
              <a:tblPr firstRow="1" bandRow="1">
                <a:tableStyleId>{5940675A-B579-460E-94D1-54222C63F5DA}</a:tableStyleId>
              </a:tblPr>
              <a:tblGrid>
                <a:gridCol w="2726267">
                  <a:extLst>
                    <a:ext uri="{9D8B030D-6E8A-4147-A177-3AD203B41FA5}">
                      <a16:colId xmlns:a16="http://schemas.microsoft.com/office/drawing/2014/main" val="194502135"/>
                    </a:ext>
                  </a:extLst>
                </a:gridCol>
                <a:gridCol w="2726267">
                  <a:extLst>
                    <a:ext uri="{9D8B030D-6E8A-4147-A177-3AD203B41FA5}">
                      <a16:colId xmlns:a16="http://schemas.microsoft.com/office/drawing/2014/main" val="3842877489"/>
                    </a:ext>
                  </a:extLst>
                </a:gridCol>
                <a:gridCol w="2726267">
                  <a:extLst>
                    <a:ext uri="{9D8B030D-6E8A-4147-A177-3AD203B41FA5}">
                      <a16:colId xmlns:a16="http://schemas.microsoft.com/office/drawing/2014/main" val="1348936200"/>
                    </a:ext>
                  </a:extLst>
                </a:gridCol>
              </a:tblGrid>
              <a:tr h="579501">
                <a:tc>
                  <a:txBody>
                    <a:bodyPr/>
                    <a:lstStyle/>
                    <a:p>
                      <a:pPr marL="0" marR="0" indent="0" algn="ctr" rtl="0" eaLnBrk="1" fontAlgn="base" latinLnBrk="0" hangingPunct="1">
                        <a:spcBef>
                          <a:spcPts val="0"/>
                        </a:spcBef>
                        <a:spcAft>
                          <a:spcPts val="0"/>
                        </a:spcAft>
                      </a:pPr>
                      <a:r>
                        <a:rPr lang="es-MX" sz="1600" b="1" kern="1200" baseline="0">
                          <a:ln>
                            <a:noFill/>
                          </a:ln>
                          <a:effectLst/>
                        </a:rPr>
                        <a:t>AVANCES</a:t>
                      </a:r>
                      <a:endParaRPr lang="es-MX" b="1">
                        <a:effectLst/>
                      </a:endParaRPr>
                    </a:p>
                  </a:txBody>
                  <a:tcPr marL="0" marR="0" marT="0" marB="0" anchor="ctr"/>
                </a:tc>
                <a:tc>
                  <a:txBody>
                    <a:bodyPr/>
                    <a:lstStyle/>
                    <a:p>
                      <a:pPr marL="0" marR="0" indent="0" algn="ctr" rtl="0" eaLnBrk="1" fontAlgn="base" latinLnBrk="0" hangingPunct="1">
                        <a:spcBef>
                          <a:spcPts val="0"/>
                        </a:spcBef>
                        <a:spcAft>
                          <a:spcPts val="0"/>
                        </a:spcAft>
                      </a:pPr>
                      <a:r>
                        <a:rPr lang="es-MX" sz="1600" b="1" kern="1200" baseline="0">
                          <a:ln>
                            <a:noFill/>
                          </a:ln>
                          <a:effectLst/>
                        </a:rPr>
                        <a:t>TROPIEZOS</a:t>
                      </a:r>
                      <a:endParaRPr lang="es-MX" b="1">
                        <a:effectLst/>
                      </a:endParaRPr>
                    </a:p>
                  </a:txBody>
                  <a:tcPr marL="0" marR="0" marT="0" marB="0" anchor="ctr"/>
                </a:tc>
                <a:tc>
                  <a:txBody>
                    <a:bodyPr/>
                    <a:lstStyle/>
                    <a:p>
                      <a:pPr marL="0" marR="0" indent="0" algn="ctr" rtl="0" eaLnBrk="1" fontAlgn="base" latinLnBrk="0" hangingPunct="1">
                        <a:spcBef>
                          <a:spcPts val="0"/>
                        </a:spcBef>
                        <a:spcAft>
                          <a:spcPts val="0"/>
                        </a:spcAft>
                      </a:pPr>
                      <a:r>
                        <a:rPr lang="es-MX" sz="1600" b="1" kern="1200" baseline="0">
                          <a:ln>
                            <a:noFill/>
                          </a:ln>
                          <a:effectLst/>
                        </a:rPr>
                        <a:t>SOLUCIONES O PROPUESTAS</a:t>
                      </a:r>
                      <a:endParaRPr lang="es-MX" b="1">
                        <a:effectLst/>
                      </a:endParaRPr>
                    </a:p>
                  </a:txBody>
                  <a:tcPr marL="0" marR="0" marT="0" marB="0" anchor="ctr"/>
                </a:tc>
                <a:extLst>
                  <a:ext uri="{0D108BD9-81ED-4DB2-BD59-A6C34878D82A}">
                    <a16:rowId xmlns:a16="http://schemas.microsoft.com/office/drawing/2014/main" val="2452412260"/>
                  </a:ext>
                </a:extLst>
              </a:tr>
              <a:tr h="2835148">
                <a:tc>
                  <a:txBody>
                    <a:bodyPr/>
                    <a:lstStyle/>
                    <a:p>
                      <a:pPr marL="171450" marR="0" indent="-171450" algn="l" rtl="0" eaLnBrk="1" fontAlgn="base" latinLnBrk="0" hangingPunct="1">
                        <a:spcBef>
                          <a:spcPts val="0"/>
                        </a:spcBef>
                        <a:spcAft>
                          <a:spcPts val="0"/>
                        </a:spcAft>
                        <a:buClrTx/>
                        <a:buSzPts val="1200"/>
                        <a:buFont typeface="Wingdings" panose="05000000000000000000" pitchFamily="2" charset="2"/>
                        <a:buChar char="Ø"/>
                      </a:pPr>
                      <a:r>
                        <a:rPr lang="es-MX" sz="1200" kern="1200" baseline="0">
                          <a:ln>
                            <a:noFill/>
                          </a:ln>
                          <a:effectLst/>
                          <a:latin typeface="Century Gothic"/>
                        </a:rPr>
                        <a:t>Coincidencia de programas</a:t>
                      </a:r>
                      <a:endParaRPr lang="es-MX" sz="1200">
                        <a:effectLst/>
                        <a:latin typeface="Century Gothic"/>
                      </a:endParaRPr>
                    </a:p>
                    <a:p>
                      <a:pPr marL="171450" marR="0" indent="-171450" algn="l" rtl="0" eaLnBrk="1" fontAlgn="base" latinLnBrk="0" hangingPunct="1">
                        <a:spcBef>
                          <a:spcPts val="0"/>
                        </a:spcBef>
                        <a:spcAft>
                          <a:spcPts val="0"/>
                        </a:spcAft>
                        <a:buFont typeface="Wingdings"/>
                        <a:buChar char="Ø"/>
                      </a:pPr>
                      <a:r>
                        <a:rPr lang="es-MX" sz="1200" kern="1200" baseline="0">
                          <a:ln>
                            <a:noFill/>
                          </a:ln>
                          <a:effectLst/>
                          <a:latin typeface="Century Gothic"/>
                        </a:rPr>
                        <a:t>Intereses comunes.</a:t>
                      </a:r>
                      <a:endParaRPr lang="es-MX" sz="1200">
                        <a:effectLst/>
                        <a:latin typeface="Century Gothic"/>
                      </a:endParaRPr>
                    </a:p>
                    <a:p>
                      <a:pPr marL="171450" marR="0" indent="-171450" algn="l" rtl="0" eaLnBrk="1" fontAlgn="base" latinLnBrk="0" hangingPunct="1">
                        <a:spcBef>
                          <a:spcPts val="0"/>
                        </a:spcBef>
                        <a:spcAft>
                          <a:spcPts val="0"/>
                        </a:spcAft>
                        <a:buFont typeface="Wingdings"/>
                        <a:buChar char="Ø"/>
                      </a:pPr>
                      <a:r>
                        <a:rPr lang="es-MX" sz="1200" kern="1200" baseline="0">
                          <a:ln>
                            <a:noFill/>
                          </a:ln>
                          <a:effectLst/>
                          <a:latin typeface="Century Gothic"/>
                        </a:rPr>
                        <a:t>Trabajar colaborativamente con compañeros.</a:t>
                      </a:r>
                      <a:endParaRPr lang="es-MX" sz="1200">
                        <a:effectLst/>
                        <a:latin typeface="Century Gothic"/>
                      </a:endParaRPr>
                    </a:p>
                    <a:p>
                      <a:pPr marL="171450" marR="0" indent="-171450" algn="l" rtl="0" eaLnBrk="1" fontAlgn="base" latinLnBrk="0" hangingPunct="1">
                        <a:spcBef>
                          <a:spcPts val="0"/>
                        </a:spcBef>
                        <a:spcAft>
                          <a:spcPts val="0"/>
                        </a:spcAft>
                        <a:buFont typeface="Wingdings"/>
                        <a:buChar char="Ø"/>
                      </a:pPr>
                      <a:r>
                        <a:rPr lang="es-MX" sz="1200" kern="1200" baseline="0">
                          <a:ln>
                            <a:noFill/>
                          </a:ln>
                          <a:effectLst/>
                          <a:latin typeface="Century Gothic"/>
                        </a:rPr>
                        <a:t>Se tienen más opciones metodológicas.</a:t>
                      </a:r>
                      <a:endParaRPr lang="es-MX" sz="1200">
                        <a:effectLst/>
                        <a:latin typeface="Century Gothic"/>
                      </a:endParaRPr>
                    </a:p>
                    <a:p>
                      <a:pPr marL="171450" marR="0" indent="-171450" algn="l" rtl="0" eaLnBrk="1" fontAlgn="base" latinLnBrk="0" hangingPunct="1">
                        <a:spcBef>
                          <a:spcPts val="0"/>
                        </a:spcBef>
                        <a:spcAft>
                          <a:spcPts val="0"/>
                        </a:spcAft>
                        <a:buFont typeface="Wingdings"/>
                        <a:buChar char="Ø"/>
                      </a:pPr>
                      <a:r>
                        <a:rPr lang="es-MX" sz="1200" kern="1200" baseline="0">
                          <a:ln>
                            <a:noFill/>
                          </a:ln>
                          <a:effectLst/>
                          <a:latin typeface="Century Gothic"/>
                        </a:rPr>
                        <a:t>Se rompieron paradigmas</a:t>
                      </a:r>
                      <a:endParaRPr lang="es-MX" sz="1200">
                        <a:effectLst/>
                        <a:latin typeface="Century Gothic"/>
                      </a:endParaRPr>
                    </a:p>
                  </a:txBody>
                  <a:tcPr marL="0" marR="0" marT="0" marB="0" anchor="ctr"/>
                </a:tc>
                <a:tc>
                  <a:txBody>
                    <a:bodyPr/>
                    <a:lstStyle/>
                    <a:p>
                      <a:pPr marL="171450" marR="0" indent="-171450" algn="l" rtl="0" eaLnBrk="1" fontAlgn="base" latinLnBrk="0" hangingPunct="1">
                        <a:spcBef>
                          <a:spcPts val="0"/>
                        </a:spcBef>
                        <a:spcAft>
                          <a:spcPts val="0"/>
                        </a:spcAft>
                        <a:buClrTx/>
                        <a:buSzPts val="1200"/>
                        <a:buFont typeface="Arial" panose="020B0604020202020204" pitchFamily="34" charset="0"/>
                        <a:buChar char="•"/>
                      </a:pPr>
                      <a:r>
                        <a:rPr lang="es-MX" sz="1200" kern="1200" baseline="0">
                          <a:ln>
                            <a:noFill/>
                          </a:ln>
                          <a:effectLst/>
                          <a:latin typeface="Century Gothic"/>
                        </a:rPr>
                        <a:t>Tiempos / horarios</a:t>
                      </a:r>
                      <a:endParaRPr lang="es-MX" sz="1200">
                        <a:effectLst/>
                        <a:latin typeface="Century Gothic"/>
                      </a:endParaRPr>
                    </a:p>
                    <a:p>
                      <a:pPr marL="171450" marR="0" indent="-171450" algn="l" rtl="0" eaLnBrk="1" fontAlgn="base" latinLnBrk="0" hangingPunct="1">
                        <a:spcBef>
                          <a:spcPts val="0"/>
                        </a:spcBef>
                        <a:spcAft>
                          <a:spcPts val="0"/>
                        </a:spcAft>
                        <a:buFont typeface="Arial"/>
                        <a:buChar char="•"/>
                      </a:pPr>
                      <a:r>
                        <a:rPr lang="es-MX" sz="1200" kern="1200" baseline="0">
                          <a:ln>
                            <a:noFill/>
                          </a:ln>
                          <a:effectLst/>
                          <a:latin typeface="Century Gothic"/>
                        </a:rPr>
                        <a:t>Características del alumnado ya que en teoría ya manejan trabajo por proyectos por modelo educativo de SEP.</a:t>
                      </a:r>
                      <a:endParaRPr lang="es-MX" sz="1200">
                        <a:effectLst/>
                        <a:latin typeface="Century Gothic"/>
                      </a:endParaRPr>
                    </a:p>
                    <a:p>
                      <a:pPr marL="171450" marR="0" indent="-171450" algn="l" rtl="0" eaLnBrk="1" fontAlgn="base" latinLnBrk="0" hangingPunct="1">
                        <a:spcBef>
                          <a:spcPts val="0"/>
                        </a:spcBef>
                        <a:spcAft>
                          <a:spcPts val="0"/>
                        </a:spcAft>
                        <a:buFont typeface="Arial"/>
                        <a:buChar char="•"/>
                      </a:pPr>
                      <a:r>
                        <a:rPr lang="es-MX" sz="1200" kern="1200" baseline="0">
                          <a:ln>
                            <a:noFill/>
                          </a:ln>
                          <a:effectLst/>
                          <a:latin typeface="Century Gothic"/>
                        </a:rPr>
                        <a:t>No hay madurez por parte de los alumnos para la responsabilidad de proyectos.</a:t>
                      </a:r>
                      <a:endParaRPr lang="es-MX" sz="1200">
                        <a:effectLst/>
                        <a:latin typeface="Century Gothic"/>
                      </a:endParaRPr>
                    </a:p>
                    <a:p>
                      <a:pPr marL="171450" marR="0" indent="-171450" algn="l" rtl="0" eaLnBrk="1" fontAlgn="base" latinLnBrk="0" hangingPunct="1">
                        <a:spcBef>
                          <a:spcPts val="0"/>
                        </a:spcBef>
                        <a:spcAft>
                          <a:spcPts val="0"/>
                        </a:spcAft>
                        <a:buFont typeface="Arial"/>
                        <a:buChar char="•"/>
                      </a:pPr>
                      <a:r>
                        <a:rPr lang="es-MX" sz="1200" kern="1200" baseline="0">
                          <a:ln>
                            <a:noFill/>
                          </a:ln>
                          <a:effectLst/>
                          <a:latin typeface="Century Gothic"/>
                        </a:rPr>
                        <a:t>Rotación de profesores.</a:t>
                      </a:r>
                      <a:endParaRPr lang="es-MX" sz="1200">
                        <a:effectLst/>
                        <a:latin typeface="Century Gothic"/>
                      </a:endParaRPr>
                    </a:p>
                    <a:p>
                      <a:pPr marL="171450" marR="0" indent="-171450" algn="l" rtl="0" eaLnBrk="1" fontAlgn="base" latinLnBrk="0" hangingPunct="1">
                        <a:spcBef>
                          <a:spcPts val="0"/>
                        </a:spcBef>
                        <a:spcAft>
                          <a:spcPts val="0"/>
                        </a:spcAft>
                        <a:buFont typeface="Arial"/>
                        <a:buChar char="•"/>
                      </a:pPr>
                      <a:r>
                        <a:rPr lang="es-MX" sz="1200" kern="1200" baseline="0">
                          <a:ln>
                            <a:noFill/>
                          </a:ln>
                          <a:effectLst/>
                          <a:latin typeface="Century Gothic"/>
                        </a:rPr>
                        <a:t>No hay calendarios de todo el proyecto y no ha podido realizarse una planeación real.</a:t>
                      </a:r>
                      <a:endParaRPr lang="es-MX" sz="1200">
                        <a:effectLst/>
                        <a:latin typeface="Century Gothic"/>
                      </a:endParaRPr>
                    </a:p>
                  </a:txBody>
                  <a:tcPr marL="0" marR="0" marT="0" marB="0" anchor="ctr"/>
                </a:tc>
                <a:tc>
                  <a:txBody>
                    <a:bodyPr/>
                    <a:lstStyle/>
                    <a:p>
                      <a:pPr marL="171450" marR="0" indent="-171450" algn="l" rtl="0" eaLnBrk="1" fontAlgn="base" latinLnBrk="0" hangingPunct="1">
                        <a:spcBef>
                          <a:spcPts val="0"/>
                        </a:spcBef>
                        <a:spcAft>
                          <a:spcPts val="0"/>
                        </a:spcAft>
                        <a:buClrTx/>
                        <a:buSzPts val="1200"/>
                        <a:buFont typeface="Wingdings" panose="05000000000000000000" pitchFamily="2" charset="2"/>
                        <a:buChar char="ü"/>
                      </a:pPr>
                      <a:r>
                        <a:rPr lang="es-MX" sz="1200" kern="1200" baseline="0">
                          <a:ln>
                            <a:noFill/>
                          </a:ln>
                          <a:effectLst/>
                          <a:latin typeface="Century Gothic"/>
                        </a:rPr>
                        <a:t>Proyecto por grado o por materia, no por docente.</a:t>
                      </a:r>
                      <a:endParaRPr lang="es-MX" sz="1200">
                        <a:effectLst/>
                        <a:latin typeface="Century Gothic"/>
                      </a:endParaRPr>
                    </a:p>
                    <a:p>
                      <a:pPr marL="171450" marR="0" indent="-171450" algn="l" rtl="0" eaLnBrk="1" fontAlgn="base" latinLnBrk="0" hangingPunct="1">
                        <a:spcBef>
                          <a:spcPts val="0"/>
                        </a:spcBef>
                        <a:spcAft>
                          <a:spcPts val="0"/>
                        </a:spcAft>
                        <a:buFont typeface="Wingdings"/>
                        <a:buChar char="ü"/>
                      </a:pPr>
                      <a:r>
                        <a:rPr lang="es-MX" sz="1200" kern="1200" baseline="0">
                          <a:ln>
                            <a:noFill/>
                          </a:ln>
                          <a:effectLst/>
                          <a:latin typeface="Century Gothic"/>
                        </a:rPr>
                        <a:t>Delimitar alcances para que la mayor parte de los proyectos se lleven en clase.</a:t>
                      </a:r>
                      <a:endParaRPr lang="es-MX" sz="1200">
                        <a:effectLst/>
                        <a:latin typeface="Century Gothic"/>
                      </a:endParaRPr>
                    </a:p>
                    <a:p>
                      <a:pPr marL="171450" marR="0" indent="-171450" algn="l" rtl="0" eaLnBrk="1" fontAlgn="base" latinLnBrk="0" hangingPunct="1">
                        <a:spcBef>
                          <a:spcPts val="0"/>
                        </a:spcBef>
                        <a:spcAft>
                          <a:spcPts val="0"/>
                        </a:spcAft>
                        <a:buFont typeface="Wingdings"/>
                        <a:buChar char="ü"/>
                      </a:pPr>
                      <a:r>
                        <a:rPr lang="es-MX" sz="1200" kern="1200" baseline="0">
                          <a:ln>
                            <a:noFill/>
                          </a:ln>
                          <a:effectLst/>
                          <a:latin typeface="Century Gothic"/>
                        </a:rPr>
                        <a:t>Uso de la tecnología.</a:t>
                      </a:r>
                      <a:endParaRPr lang="es-MX" sz="1200">
                        <a:effectLst/>
                        <a:latin typeface="Century Gothic"/>
                      </a:endParaRPr>
                    </a:p>
                    <a:p>
                      <a:pPr marL="171450" marR="0" indent="-171450" algn="l" rtl="0" eaLnBrk="1" fontAlgn="base" latinLnBrk="0" hangingPunct="1">
                        <a:spcBef>
                          <a:spcPts val="0"/>
                        </a:spcBef>
                        <a:spcAft>
                          <a:spcPts val="0"/>
                        </a:spcAft>
                        <a:buFont typeface="Wingdings"/>
                        <a:buChar char="ü"/>
                      </a:pPr>
                      <a:r>
                        <a:rPr lang="es-MX" sz="1200" kern="1200" baseline="0">
                          <a:ln>
                            <a:noFill/>
                          </a:ln>
                          <a:effectLst/>
                          <a:latin typeface="Century Gothic"/>
                        </a:rPr>
                        <a:t>Establecer estrategias para avanzar en los objetivos de los profesores.</a:t>
                      </a:r>
                      <a:endParaRPr lang="es-MX" sz="1200">
                        <a:effectLst/>
                        <a:latin typeface="Century Gothic"/>
                      </a:endParaRPr>
                    </a:p>
                  </a:txBody>
                  <a:tcPr marL="0" marR="0" marT="0" marB="0" anchor="ctr"/>
                </a:tc>
                <a:extLst>
                  <a:ext uri="{0D108BD9-81ED-4DB2-BD59-A6C34878D82A}">
                    <a16:rowId xmlns:a16="http://schemas.microsoft.com/office/drawing/2014/main" val="1172904687"/>
                  </a:ext>
                </a:extLst>
              </a:tr>
            </a:tbl>
          </a:graphicData>
        </a:graphic>
      </p:graphicFrame>
      <p:pic>
        <p:nvPicPr>
          <p:cNvPr id="7" name="Imagen 7">
            <a:extLst>
              <a:ext uri="{FF2B5EF4-FFF2-40B4-BE49-F238E27FC236}">
                <a16:creationId xmlns:a16="http://schemas.microsoft.com/office/drawing/2014/main" id="{15F72A27-0BFD-4326-9DEE-3F647913BAF3}"/>
              </a:ext>
            </a:extLst>
          </p:cNvPr>
          <p:cNvPicPr>
            <a:picLocks noChangeAspect="1"/>
          </p:cNvPicPr>
          <p:nvPr/>
        </p:nvPicPr>
        <p:blipFill>
          <a:blip r:embed="rId2"/>
          <a:stretch>
            <a:fillRect/>
          </a:stretch>
        </p:blipFill>
        <p:spPr>
          <a:xfrm>
            <a:off x="1698488" y="172317"/>
            <a:ext cx="8121373" cy="825974"/>
          </a:xfrm>
          <a:prstGeom prst="rect">
            <a:avLst/>
          </a:prstGeom>
        </p:spPr>
      </p:pic>
    </p:spTree>
    <p:extLst>
      <p:ext uri="{BB962C8B-B14F-4D97-AF65-F5344CB8AC3E}">
        <p14:creationId xmlns:p14="http://schemas.microsoft.com/office/powerpoint/2010/main" val="3798450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4.Organizador gráfico. Preguntas esenciales</a:t>
            </a:r>
            <a:endParaRPr lang="es-MX"/>
          </a:p>
        </p:txBody>
      </p:sp>
      <p:sp>
        <p:nvSpPr>
          <p:cNvPr id="5" name="CuadroTexto 4"/>
          <p:cNvSpPr txBox="1"/>
          <p:nvPr/>
        </p:nvSpPr>
        <p:spPr>
          <a:xfrm>
            <a:off x="1402773" y="2867891"/>
            <a:ext cx="9486900" cy="707886"/>
          </a:xfrm>
          <a:prstGeom prst="rect">
            <a:avLst/>
          </a:prstGeom>
          <a:noFill/>
        </p:spPr>
        <p:txBody>
          <a:bodyPr wrap="square" rtlCol="0">
            <a:spAutoFit/>
          </a:bodyPr>
          <a:lstStyle/>
          <a:p>
            <a:pPr marL="285750" indent="-285750">
              <a:buFont typeface="Arial" panose="020B0604020202020204" pitchFamily="34" charset="0"/>
              <a:buChar char="•"/>
            </a:pPr>
            <a:r>
              <a:rPr lang="es-MX" sz="2000"/>
              <a:t>Elegir un organizador gráfico de acuerdo a la información que se pretende utilizar</a:t>
            </a:r>
          </a:p>
          <a:p>
            <a:endParaRPr lang="es-MX" sz="2000"/>
          </a:p>
        </p:txBody>
      </p:sp>
    </p:spTree>
    <p:extLst>
      <p:ext uri="{BB962C8B-B14F-4D97-AF65-F5344CB8AC3E}">
        <p14:creationId xmlns:p14="http://schemas.microsoft.com/office/powerpoint/2010/main" val="252254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98" y="1036638"/>
            <a:ext cx="8247063"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4"/>
          <p:cNvSpPr txBox="1">
            <a:spLocks noChangeArrowheads="1"/>
          </p:cNvSpPr>
          <p:nvPr/>
        </p:nvSpPr>
        <p:spPr bwMode="auto">
          <a:xfrm>
            <a:off x="304800" y="280988"/>
            <a:ext cx="7686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a:t>
            </a:r>
            <a:r>
              <a:rPr lang="es-ES" altLang="es-MX" err="1">
                <a:latin typeface="Helvetica Light"/>
              </a:rPr>
              <a:t>i.Organizador</a:t>
            </a:r>
            <a:r>
              <a:rPr lang="es-ES" altLang="es-MX">
                <a:latin typeface="Helvetica Light"/>
              </a:rPr>
              <a:t> gráfico. Preguntas esenciales.</a:t>
            </a:r>
          </a:p>
        </p:txBody>
      </p:sp>
    </p:spTree>
    <p:extLst>
      <p:ext uri="{BB962C8B-B14F-4D97-AF65-F5344CB8AC3E}">
        <p14:creationId xmlns:p14="http://schemas.microsoft.com/office/powerpoint/2010/main" val="743303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5.Organizador gráfico. Proceso de indagación</a:t>
            </a:r>
            <a:endParaRPr lang="es-MX"/>
          </a:p>
        </p:txBody>
      </p:sp>
      <p:sp>
        <p:nvSpPr>
          <p:cNvPr id="5" name="CuadroTexto 4"/>
          <p:cNvSpPr txBox="1"/>
          <p:nvPr/>
        </p:nvSpPr>
        <p:spPr>
          <a:xfrm>
            <a:off x="1402773" y="2867891"/>
            <a:ext cx="9486900" cy="707886"/>
          </a:xfrm>
          <a:prstGeom prst="rect">
            <a:avLst/>
          </a:prstGeom>
          <a:noFill/>
        </p:spPr>
        <p:txBody>
          <a:bodyPr wrap="square" rtlCol="0">
            <a:spAutoFit/>
          </a:bodyPr>
          <a:lstStyle/>
          <a:p>
            <a:pPr marL="285750" indent="-285750">
              <a:buFont typeface="Arial" panose="020B0604020202020204" pitchFamily="34" charset="0"/>
              <a:buChar char="•"/>
            </a:pPr>
            <a:r>
              <a:rPr lang="es-MX" sz="2000"/>
              <a:t>Elegir un organizador gráfico de acuerdo a la información que se pretende utilizar</a:t>
            </a:r>
          </a:p>
          <a:p>
            <a:endParaRPr lang="es-MX" sz="2000"/>
          </a:p>
        </p:txBody>
      </p:sp>
    </p:spTree>
    <p:extLst>
      <p:ext uri="{BB962C8B-B14F-4D97-AF65-F5344CB8AC3E}">
        <p14:creationId xmlns:p14="http://schemas.microsoft.com/office/powerpoint/2010/main" val="1596249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o 3"/>
          <p:cNvGrpSpPr>
            <a:grpSpLocks/>
          </p:cNvGrpSpPr>
          <p:nvPr/>
        </p:nvGrpSpPr>
        <p:grpSpPr bwMode="auto">
          <a:xfrm>
            <a:off x="331788" y="981075"/>
            <a:ext cx="8763373" cy="5299075"/>
            <a:chOff x="1696278" y="967409"/>
            <a:chExt cx="7805590" cy="4848762"/>
          </a:xfrm>
        </p:grpSpPr>
        <p:pic>
          <p:nvPicPr>
            <p:cNvPr id="6" name="Picture 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0131" y="1135119"/>
              <a:ext cx="6811737" cy="468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3"/>
            <p:cNvSpPr txBox="1"/>
            <p:nvPr/>
          </p:nvSpPr>
          <p:spPr>
            <a:xfrm>
              <a:off x="3856824" y="1176982"/>
              <a:ext cx="4510003" cy="3699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a:t>El </a:t>
              </a:r>
              <a:r>
                <a:rPr lang="en-US" err="1"/>
                <a:t>poder</a:t>
              </a:r>
              <a:r>
                <a:rPr lang="en-US"/>
                <a:t> de las </a:t>
              </a:r>
              <a:r>
                <a:rPr lang="en-US" err="1"/>
                <a:t>preguntas</a:t>
              </a:r>
              <a:r>
                <a:rPr lang="en-US"/>
                <a:t> </a:t>
              </a:r>
              <a:r>
                <a:rPr lang="en-US" err="1"/>
                <a:t>esenciales</a:t>
              </a:r>
              <a:endParaRPr lang="es-MX"/>
            </a:p>
          </p:txBody>
        </p:sp>
        <p:sp>
          <p:nvSpPr>
            <p:cNvPr id="8" name="CuadroTexto 6"/>
            <p:cNvSpPr txBox="1">
              <a:spLocks noChangeArrowheads="1"/>
            </p:cNvSpPr>
            <p:nvPr/>
          </p:nvSpPr>
          <p:spPr bwMode="auto">
            <a:xfrm>
              <a:off x="1696278" y="967409"/>
              <a:ext cx="1470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MX" altLang="es-MX"/>
                <a:t>Indagación</a:t>
              </a:r>
            </a:p>
          </p:txBody>
        </p:sp>
      </p:grpSp>
      <p:sp>
        <p:nvSpPr>
          <p:cNvPr id="9" name="CuadroTexto 4"/>
          <p:cNvSpPr txBox="1">
            <a:spLocks noChangeArrowheads="1"/>
          </p:cNvSpPr>
          <p:nvPr/>
        </p:nvSpPr>
        <p:spPr bwMode="auto">
          <a:xfrm>
            <a:off x="398463" y="280988"/>
            <a:ext cx="7686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5. i Organizador gráfico. Proceso de indagación.</a:t>
            </a:r>
          </a:p>
        </p:txBody>
      </p:sp>
    </p:spTree>
    <p:extLst>
      <p:ext uri="{BB962C8B-B14F-4D97-AF65-F5344CB8AC3E}">
        <p14:creationId xmlns:p14="http://schemas.microsoft.com/office/powerpoint/2010/main" val="37305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a:t>Apartado 3</a:t>
            </a:r>
          </a:p>
        </p:txBody>
      </p:sp>
      <p:sp>
        <p:nvSpPr>
          <p:cNvPr id="3" name="Subtítulo 2"/>
          <p:cNvSpPr>
            <a:spLocks noGrp="1"/>
          </p:cNvSpPr>
          <p:nvPr>
            <p:ph type="subTitle" idx="1"/>
          </p:nvPr>
        </p:nvSpPr>
        <p:spPr/>
        <p:txBody>
          <a:bodyPr/>
          <a:lstStyle/>
          <a:p>
            <a:pPr marL="342900" indent="-342900">
              <a:buFont typeface="Arial" panose="020B0604020202020204" pitchFamily="34" charset="0"/>
              <a:buChar char="•"/>
            </a:pPr>
            <a:r>
              <a:rPr lang="es-MX"/>
              <a:t>Ciclo escolar en el que se planea llevar a cabo el proyecto</a:t>
            </a:r>
          </a:p>
          <a:p>
            <a:pPr marL="342900" indent="-342900">
              <a:buFont typeface="Arial" panose="020B0604020202020204" pitchFamily="34" charset="0"/>
              <a:buChar char="•"/>
            </a:pPr>
            <a:r>
              <a:rPr lang="es-MX"/>
              <a:t>Fecha de inicio y de término del Proyecto</a:t>
            </a:r>
          </a:p>
          <a:p>
            <a:endParaRPr lang="es-MX"/>
          </a:p>
        </p:txBody>
      </p:sp>
    </p:spTree>
    <p:extLst>
      <p:ext uri="{BB962C8B-B14F-4D97-AF65-F5344CB8AC3E}">
        <p14:creationId xmlns:p14="http://schemas.microsoft.com/office/powerpoint/2010/main" val="2677575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6. e) A.M.E. general</a:t>
            </a:r>
            <a:endParaRPr lang="es-MX"/>
          </a:p>
        </p:txBody>
      </p:sp>
      <p:sp>
        <p:nvSpPr>
          <p:cNvPr id="5" name="CuadroTexto 4"/>
          <p:cNvSpPr txBox="1"/>
          <p:nvPr/>
        </p:nvSpPr>
        <p:spPr>
          <a:xfrm>
            <a:off x="1402773" y="2867891"/>
            <a:ext cx="9486900" cy="707886"/>
          </a:xfrm>
          <a:prstGeom prst="rect">
            <a:avLst/>
          </a:prstGeom>
          <a:noFill/>
        </p:spPr>
        <p:txBody>
          <a:bodyPr wrap="square" rtlCol="0">
            <a:spAutoFit/>
          </a:bodyPr>
          <a:lstStyle/>
          <a:p>
            <a:pPr marL="285750" indent="-285750">
              <a:buFont typeface="Arial" panose="020B0604020202020204" pitchFamily="34" charset="0"/>
              <a:buChar char="•"/>
            </a:pPr>
            <a:r>
              <a:rPr lang="es-MX" sz="2000"/>
              <a:t>Elegir un organizador gráfico de acuerdo a la información que se pretende utilizar</a:t>
            </a:r>
          </a:p>
          <a:p>
            <a:endParaRPr lang="es-MX" sz="2000"/>
          </a:p>
        </p:txBody>
      </p:sp>
    </p:spTree>
    <p:extLst>
      <p:ext uri="{BB962C8B-B14F-4D97-AF65-F5344CB8AC3E}">
        <p14:creationId xmlns:p14="http://schemas.microsoft.com/office/powerpoint/2010/main" val="471670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0729" t="16650" r="21318" b="8932"/>
          <a:stretch>
            <a:fillRect/>
          </a:stretch>
        </p:blipFill>
        <p:spPr>
          <a:xfrm>
            <a:off x="1822450" y="1050925"/>
            <a:ext cx="8026400" cy="5113338"/>
          </a:xfrm>
        </p:spPr>
      </p:pic>
      <p:sp>
        <p:nvSpPr>
          <p:cNvPr id="6" name="CuadroTexto 4"/>
          <p:cNvSpPr txBox="1">
            <a:spLocks noChangeArrowheads="1"/>
          </p:cNvSpPr>
          <p:nvPr/>
        </p:nvSpPr>
        <p:spPr bwMode="auto">
          <a:xfrm>
            <a:off x="950913" y="204788"/>
            <a:ext cx="7686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s-ES" altLang="es-MX" sz="1800">
                <a:latin typeface="Helvetica Light"/>
              </a:rPr>
              <a:t>APARTADO 5. i A.M.E. General</a:t>
            </a:r>
          </a:p>
        </p:txBody>
      </p:sp>
    </p:spTree>
    <p:extLst>
      <p:ext uri="{BB962C8B-B14F-4D97-AF65-F5344CB8AC3E}">
        <p14:creationId xmlns:p14="http://schemas.microsoft.com/office/powerpoint/2010/main" val="983628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l="20799" t="17152" r="20119" b="12146"/>
          <a:stretch>
            <a:fillRect/>
          </a:stretch>
        </p:blipFill>
        <p:spPr>
          <a:xfrm>
            <a:off x="2298700" y="633413"/>
            <a:ext cx="8159750" cy="5492750"/>
          </a:xfrm>
          <a:prstGeom prst="rect">
            <a:avLst/>
          </a:prstGeom>
        </p:spPr>
      </p:pic>
    </p:spTree>
    <p:extLst>
      <p:ext uri="{BB962C8B-B14F-4D97-AF65-F5344CB8AC3E}">
        <p14:creationId xmlns:p14="http://schemas.microsoft.com/office/powerpoint/2010/main" val="3767389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l="19740" t="16902" r="22305" b="12518"/>
          <a:stretch>
            <a:fillRect/>
          </a:stretch>
        </p:blipFill>
        <p:spPr>
          <a:xfrm>
            <a:off x="1822450" y="636588"/>
            <a:ext cx="7850188" cy="5924550"/>
          </a:xfrm>
          <a:prstGeom prst="rect">
            <a:avLst/>
          </a:prstGeom>
        </p:spPr>
      </p:pic>
    </p:spTree>
    <p:extLst>
      <p:ext uri="{BB962C8B-B14F-4D97-AF65-F5344CB8AC3E}">
        <p14:creationId xmlns:p14="http://schemas.microsoft.com/office/powerpoint/2010/main" val="405181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7. g) E.I.P Resumen</a:t>
            </a:r>
            <a:endParaRPr lang="es-MX"/>
          </a:p>
        </p:txBody>
      </p:sp>
      <p:sp>
        <p:nvSpPr>
          <p:cNvPr id="5" name="CuadroTexto 4"/>
          <p:cNvSpPr txBox="1"/>
          <p:nvPr/>
        </p:nvSpPr>
        <p:spPr>
          <a:xfrm>
            <a:off x="1402773" y="2867891"/>
            <a:ext cx="9486900" cy="707886"/>
          </a:xfrm>
          <a:prstGeom prst="rect">
            <a:avLst/>
          </a:prstGeom>
          <a:noFill/>
        </p:spPr>
        <p:txBody>
          <a:bodyPr wrap="square" rtlCol="0">
            <a:spAutoFit/>
          </a:bodyPr>
          <a:lstStyle/>
          <a:p>
            <a:pPr marL="285750" indent="-285750">
              <a:buFont typeface="Arial" panose="020B0604020202020204" pitchFamily="34" charset="0"/>
              <a:buChar char="•"/>
            </a:pPr>
            <a:r>
              <a:rPr lang="es-MX" sz="2000"/>
              <a:t>Elegir un organizador gráfico de acuerdo a la información que se pretende utilizar</a:t>
            </a:r>
          </a:p>
          <a:p>
            <a:endParaRPr lang="es-MX" sz="2000"/>
          </a:p>
        </p:txBody>
      </p:sp>
    </p:spTree>
    <p:extLst>
      <p:ext uri="{BB962C8B-B14F-4D97-AF65-F5344CB8AC3E}">
        <p14:creationId xmlns:p14="http://schemas.microsoft.com/office/powerpoint/2010/main" val="1511602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arcador de contenido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3596" t="10703" r="11266" b="12538"/>
          <a:stretch>
            <a:fillRect/>
          </a:stretch>
        </p:blipFill>
        <p:spPr>
          <a:xfrm>
            <a:off x="1631950" y="955675"/>
            <a:ext cx="7880350" cy="5084763"/>
          </a:xfrm>
        </p:spPr>
      </p:pic>
    </p:spTree>
    <p:extLst>
      <p:ext uri="{BB962C8B-B14F-4D97-AF65-F5344CB8AC3E}">
        <p14:creationId xmlns:p14="http://schemas.microsoft.com/office/powerpoint/2010/main" val="1259661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78764646"/>
              </p:ext>
            </p:extLst>
          </p:nvPr>
        </p:nvGraphicFramePr>
        <p:xfrm>
          <a:off x="1013988" y="850040"/>
          <a:ext cx="9623833" cy="2499995"/>
        </p:xfrm>
        <a:graphic>
          <a:graphicData uri="http://schemas.openxmlformats.org/drawingml/2006/table">
            <a:tbl>
              <a:tblPr firstRow="1" firstCol="1" bandRow="1"/>
              <a:tblGrid>
                <a:gridCol w="2211005">
                  <a:extLst>
                    <a:ext uri="{9D8B030D-6E8A-4147-A177-3AD203B41FA5}">
                      <a16:colId xmlns:a16="http://schemas.microsoft.com/office/drawing/2014/main" val="20000"/>
                    </a:ext>
                  </a:extLst>
                </a:gridCol>
                <a:gridCol w="2471554">
                  <a:extLst>
                    <a:ext uri="{9D8B030D-6E8A-4147-A177-3AD203B41FA5}">
                      <a16:colId xmlns:a16="http://schemas.microsoft.com/office/drawing/2014/main" val="20001"/>
                    </a:ext>
                  </a:extLst>
                </a:gridCol>
                <a:gridCol w="2470637">
                  <a:extLst>
                    <a:ext uri="{9D8B030D-6E8A-4147-A177-3AD203B41FA5}">
                      <a16:colId xmlns:a16="http://schemas.microsoft.com/office/drawing/2014/main" val="20002"/>
                    </a:ext>
                  </a:extLst>
                </a:gridCol>
                <a:gridCol w="2470637">
                  <a:extLst>
                    <a:ext uri="{9D8B030D-6E8A-4147-A177-3AD203B41FA5}">
                      <a16:colId xmlns:a16="http://schemas.microsoft.com/office/drawing/2014/main" val="20003"/>
                    </a:ext>
                  </a:extLst>
                </a:gridCol>
              </a:tblGrid>
              <a:tr h="1132840">
                <a:tc>
                  <a:txBody>
                    <a:bodyPr/>
                    <a:lstStyle/>
                    <a:p>
                      <a:pPr algn="ctr">
                        <a:lnSpc>
                          <a:spcPct val="115000"/>
                        </a:lnSpc>
                        <a:spcAft>
                          <a:spcPts val="0"/>
                        </a:spcAft>
                      </a:pPr>
                      <a:r>
                        <a:rPr lang="es-MX" sz="1200" kern="1200">
                          <a:solidFill>
                            <a:srgbClr val="000000"/>
                          </a:solidFill>
                          <a:effectLst/>
                          <a:latin typeface="Calibri"/>
                          <a:ea typeface="Times New Roman"/>
                          <a:cs typeface="Arial"/>
                        </a:rPr>
                        <a:t>Dar explicación</a:t>
                      </a:r>
                      <a:endParaRPr lang="es-MX" sz="1200">
                        <a:effectLst/>
                        <a:latin typeface="Calibri"/>
                        <a:ea typeface="Calibri"/>
                        <a:cs typeface="Times New Roman"/>
                      </a:endParaRPr>
                    </a:p>
                    <a:p>
                      <a:pPr algn="ctr">
                        <a:lnSpc>
                          <a:spcPct val="115000"/>
                        </a:lnSpc>
                        <a:spcAft>
                          <a:spcPts val="0"/>
                        </a:spcAft>
                      </a:pPr>
                      <a:r>
                        <a:rPr lang="es-MX" sz="1200" kern="1200">
                          <a:solidFill>
                            <a:srgbClr val="000000"/>
                          </a:solidFill>
                          <a:effectLst/>
                          <a:latin typeface="Calibri"/>
                          <a:ea typeface="Times New Roman"/>
                          <a:cs typeface="Arial"/>
                        </a:rPr>
                        <a:t>¿Por qué algo es cómo es?</a:t>
                      </a:r>
                      <a:endParaRPr lang="es-MX" sz="1200">
                        <a:effectLst/>
                        <a:latin typeface="Calibri"/>
                        <a:ea typeface="Calibri"/>
                        <a:cs typeface="Times New Roman"/>
                      </a:endParaRPr>
                    </a:p>
                    <a:p>
                      <a:pPr algn="ctr">
                        <a:lnSpc>
                          <a:spcPct val="115000"/>
                        </a:lnSpc>
                        <a:spcAft>
                          <a:spcPts val="0"/>
                        </a:spcAft>
                      </a:pPr>
                      <a:r>
                        <a:rPr lang="es-MX" sz="1200" kern="1200">
                          <a:solidFill>
                            <a:srgbClr val="000000"/>
                          </a:solidFill>
                          <a:effectLst/>
                          <a:latin typeface="Calibri"/>
                          <a:ea typeface="Times New Roman"/>
                          <a:cs typeface="Arial"/>
                        </a:rPr>
                        <a:t>Determinar las razones que generan el problema o la situación.</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MX" sz="1200" kern="1200">
                          <a:solidFill>
                            <a:srgbClr val="000000"/>
                          </a:solidFill>
                          <a:effectLst/>
                          <a:latin typeface="Calibri"/>
                          <a:ea typeface="Times New Roman"/>
                          <a:cs typeface="Arial"/>
                        </a:rPr>
                        <a:t> Resolver un problema</a:t>
                      </a:r>
                      <a:endParaRPr lang="es-MX" sz="1200">
                        <a:effectLst/>
                        <a:latin typeface="Calibri"/>
                        <a:ea typeface="Calibri"/>
                        <a:cs typeface="Times New Roman"/>
                      </a:endParaRPr>
                    </a:p>
                    <a:p>
                      <a:pPr algn="ctr">
                        <a:lnSpc>
                          <a:spcPct val="115000"/>
                        </a:lnSpc>
                        <a:spcAft>
                          <a:spcPts val="0"/>
                        </a:spcAft>
                      </a:pPr>
                      <a:r>
                        <a:rPr lang="es-MX" sz="1200" kern="1200">
                          <a:solidFill>
                            <a:srgbClr val="000000"/>
                          </a:solidFill>
                          <a:effectLst/>
                          <a:latin typeface="Calibri"/>
                          <a:ea typeface="Times New Roman"/>
                          <a:cs typeface="Arial"/>
                        </a:rPr>
                        <a:t>Explicar de manera detallada cómo se puede abordar y/o solucionar el problema</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MX" sz="1200" kern="1200">
                          <a:solidFill>
                            <a:srgbClr val="000000"/>
                          </a:solidFill>
                          <a:effectLst/>
                          <a:latin typeface="Calibri"/>
                          <a:ea typeface="Times New Roman"/>
                          <a:cs typeface="Arial"/>
                        </a:rPr>
                        <a:t>Hacer más eficiente o mejorar algo</a:t>
                      </a:r>
                      <a:endParaRPr lang="es-MX" sz="1200">
                        <a:effectLst/>
                        <a:latin typeface="Calibri"/>
                        <a:ea typeface="Calibri"/>
                        <a:cs typeface="Times New Roman"/>
                      </a:endParaRPr>
                    </a:p>
                    <a:p>
                      <a:pPr algn="ctr">
                        <a:lnSpc>
                          <a:spcPct val="115000"/>
                        </a:lnSpc>
                        <a:spcAft>
                          <a:spcPts val="0"/>
                        </a:spcAft>
                      </a:pPr>
                      <a:r>
                        <a:rPr lang="es-MX" sz="1200" kern="1200">
                          <a:solidFill>
                            <a:srgbClr val="000000"/>
                          </a:solidFill>
                          <a:effectLst/>
                          <a:latin typeface="Calibri"/>
                          <a:ea typeface="Times New Roman"/>
                          <a:cs typeface="Arial"/>
                        </a:rPr>
                        <a:t>Explicar de qué manera se pueden optimizar los procesos para alcanzar el objetivo.</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MX" sz="1200" kern="1200">
                          <a:solidFill>
                            <a:srgbClr val="000000"/>
                          </a:solidFill>
                          <a:effectLst/>
                          <a:latin typeface="Calibri"/>
                          <a:ea typeface="Times New Roman"/>
                          <a:cs typeface="Arial"/>
                        </a:rPr>
                        <a:t>Inventar, innovar, diseñar o crear algo nuevo</a:t>
                      </a:r>
                      <a:endParaRPr lang="es-MX" sz="1200">
                        <a:effectLst/>
                        <a:latin typeface="Calibri"/>
                        <a:ea typeface="Calibri"/>
                        <a:cs typeface="Times New Roman"/>
                      </a:endParaRPr>
                    </a:p>
                    <a:p>
                      <a:pPr algn="ctr">
                        <a:lnSpc>
                          <a:spcPct val="115000"/>
                        </a:lnSpc>
                        <a:spcAft>
                          <a:spcPts val="0"/>
                        </a:spcAft>
                      </a:pPr>
                      <a:r>
                        <a:rPr lang="es-MX" sz="1200" kern="1200">
                          <a:solidFill>
                            <a:srgbClr val="000000"/>
                          </a:solidFill>
                          <a:effectLst/>
                          <a:latin typeface="Calibri"/>
                          <a:ea typeface="Times New Roman"/>
                          <a:cs typeface="Arial"/>
                        </a:rPr>
                        <a:t>¿Cómo podría ser diferente?</a:t>
                      </a:r>
                      <a:endParaRPr lang="es-MX" sz="1200">
                        <a:effectLst/>
                        <a:latin typeface="Calibri"/>
                        <a:ea typeface="Calibri"/>
                        <a:cs typeface="Times New Roman"/>
                      </a:endParaRPr>
                    </a:p>
                    <a:p>
                      <a:pPr algn="ctr">
                        <a:lnSpc>
                          <a:spcPct val="115000"/>
                        </a:lnSpc>
                        <a:spcAft>
                          <a:spcPts val="0"/>
                        </a:spcAft>
                      </a:pPr>
                      <a:r>
                        <a:rPr lang="es-MX" sz="1200" kern="1200">
                          <a:solidFill>
                            <a:srgbClr val="000000"/>
                          </a:solidFill>
                          <a:effectLst/>
                          <a:latin typeface="Calibri"/>
                          <a:ea typeface="Times New Roman"/>
                          <a:cs typeface="Arial"/>
                        </a:rPr>
                        <a:t>¿Qué nuevo producto o propuesta puedo hacer?</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1367155">
                <a:tc>
                  <a:txBody>
                    <a:bodyPr/>
                    <a:lstStyle/>
                    <a:p>
                      <a:pPr>
                        <a:lnSpc>
                          <a:spcPct val="115000"/>
                        </a:lnSpc>
                        <a:spcAft>
                          <a:spcPts val="0"/>
                        </a:spcAft>
                      </a:pPr>
                      <a:r>
                        <a:rPr lang="es-MX" sz="1200" kern="1200">
                          <a:solidFill>
                            <a:srgbClr val="000000"/>
                          </a:solidFill>
                          <a:effectLst/>
                          <a:latin typeface="Calibri"/>
                          <a:ea typeface="Times New Roman"/>
                          <a:cs typeface="Arial"/>
                        </a:rPr>
                        <a:t>La razón por la que se desea crear una empresa es obtener una independencia económica.</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kern="1200">
                          <a:solidFill>
                            <a:srgbClr val="000000"/>
                          </a:solidFill>
                          <a:effectLst/>
                          <a:latin typeface="Calibri"/>
                          <a:ea typeface="Times New Roman"/>
                          <a:cs typeface="Arial"/>
                        </a:rPr>
                        <a:t>Contribuir al desarrollo económico de los alumnos a temprana edad, para lo que se desarrollara el esbozo de un proyecto de inversión.</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Arial"/>
                          <a:ea typeface="Times New Roman"/>
                          <a:cs typeface="Times New Roman"/>
                        </a:rPr>
                        <a:t>La participación de diferentes disciplinas ayudará a eficientar los procesos y la obtención de conocimientos específicos para la creación de la empresa.</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kern="1200">
                          <a:solidFill>
                            <a:srgbClr val="000000"/>
                          </a:solidFill>
                          <a:effectLst/>
                          <a:latin typeface="Calibri"/>
                          <a:ea typeface="Times New Roman"/>
                          <a:cs typeface="Arial"/>
                        </a:rPr>
                        <a:t>Nuestra investigación se ubica dentro del apartado inventar, innovar, diseñar o crear algo nuevo. Se desarrollara un proyecto de inversión.</a:t>
                      </a:r>
                      <a:endParaRPr lang="es-MX"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7">
            <a:extLst>
              <a:ext uri="{FF2B5EF4-FFF2-40B4-BE49-F238E27FC236}">
                <a16:creationId xmlns:a16="http://schemas.microsoft.com/office/drawing/2014/main" id="{D2031AA8-71F9-E043-A757-79993F07730E}"/>
              </a:ext>
            </a:extLst>
          </p:cNvPr>
          <p:cNvSpPr txBox="1"/>
          <p:nvPr/>
        </p:nvSpPr>
        <p:spPr>
          <a:xfrm>
            <a:off x="933528" y="426026"/>
            <a:ext cx="6400800" cy="307777"/>
          </a:xfrm>
          <a:prstGeom prst="rect">
            <a:avLst/>
          </a:prstGeom>
          <a:noFill/>
        </p:spPr>
        <p:txBody>
          <a:bodyPr wrap="square" rtlCol="0">
            <a:spAutoFit/>
          </a:bodyPr>
          <a:lstStyle/>
          <a:p>
            <a:r>
              <a:rPr lang="es-ES_tradnl" sz="1400" b="1"/>
              <a:t>II. Intención. </a:t>
            </a:r>
            <a:r>
              <a:rPr lang="es-ES_tradnl" sz="1400" b="1">
                <a:solidFill>
                  <a:schemeClr val="accent1"/>
                </a:solidFill>
              </a:rPr>
              <a:t>Sólo una de las propuestas da nombre al proyecto.</a:t>
            </a:r>
          </a:p>
        </p:txBody>
      </p:sp>
      <p:sp>
        <p:nvSpPr>
          <p:cNvPr id="5" name="TextBox 8">
            <a:extLst>
              <a:ext uri="{FF2B5EF4-FFF2-40B4-BE49-F238E27FC236}">
                <a16:creationId xmlns:a16="http://schemas.microsoft.com/office/drawing/2014/main" id="{05AEA3BB-E1E1-654B-84D6-6E5A3828D71C}"/>
              </a:ext>
            </a:extLst>
          </p:cNvPr>
          <p:cNvSpPr txBox="1"/>
          <p:nvPr/>
        </p:nvSpPr>
        <p:spPr>
          <a:xfrm>
            <a:off x="1014628" y="3593574"/>
            <a:ext cx="9046463" cy="307777"/>
          </a:xfrm>
          <a:prstGeom prst="rect">
            <a:avLst/>
          </a:prstGeom>
          <a:noFill/>
        </p:spPr>
        <p:txBody>
          <a:bodyPr wrap="square" rtlCol="0">
            <a:spAutoFit/>
          </a:bodyPr>
          <a:lstStyle/>
          <a:p>
            <a:r>
              <a:rPr lang="es-ES_tradnl" sz="1400" b="1"/>
              <a:t>III. Objetivo general del proyecto. </a:t>
            </a:r>
            <a:r>
              <a:rPr lang="es-ES_tradnl" sz="1400" b="1">
                <a:solidFill>
                  <a:schemeClr val="accent1"/>
                </a:solidFill>
              </a:rPr>
              <a:t>Tomar en cuenta a todas las asignaturas involucradas.</a:t>
            </a:r>
          </a:p>
        </p:txBody>
      </p:sp>
      <p:sp>
        <p:nvSpPr>
          <p:cNvPr id="6" name="5 CuadroTexto"/>
          <p:cNvSpPr txBox="1"/>
          <p:nvPr/>
        </p:nvSpPr>
        <p:spPr>
          <a:xfrm>
            <a:off x="933529" y="4354717"/>
            <a:ext cx="10147914" cy="923330"/>
          </a:xfrm>
          <a:prstGeom prst="rect">
            <a:avLst/>
          </a:prstGeom>
          <a:noFill/>
        </p:spPr>
        <p:txBody>
          <a:bodyPr wrap="square" rtlCol="0">
            <a:spAutoFit/>
          </a:bodyPr>
          <a:lstStyle/>
          <a:p>
            <a:r>
              <a:rPr lang="es-MX"/>
              <a:t>Los alumnos integrarán los elementos de diferentes disciplinas para crear una empresa que les permita obtener un ingreso, aplicando los conocimientos previos de cada una de ellas, y desarrollarán estrategias tales como la investigación, la generación de datos y la cooperación.</a:t>
            </a:r>
          </a:p>
        </p:txBody>
      </p:sp>
    </p:spTree>
    <p:extLst>
      <p:ext uri="{BB962C8B-B14F-4D97-AF65-F5344CB8AC3E}">
        <p14:creationId xmlns:p14="http://schemas.microsoft.com/office/powerpoint/2010/main" val="1031760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FBE02716-4C7D-D848-8A77-5916BB03C5DB}"/>
              </a:ext>
            </a:extLst>
          </p:cNvPr>
          <p:cNvGraphicFramePr>
            <a:graphicFrameLocks noGrp="1"/>
          </p:cNvGraphicFramePr>
          <p:nvPr>
            <p:extLst>
              <p:ext uri="{D42A27DB-BD31-4B8C-83A1-F6EECF244321}">
                <p14:modId xmlns:p14="http://schemas.microsoft.com/office/powerpoint/2010/main" val="8149567"/>
              </p:ext>
            </p:extLst>
          </p:nvPr>
        </p:nvGraphicFramePr>
        <p:xfrm>
          <a:off x="900662" y="759608"/>
          <a:ext cx="10070958" cy="4638167"/>
        </p:xfrm>
        <a:graphic>
          <a:graphicData uri="http://schemas.openxmlformats.org/drawingml/2006/table">
            <a:tbl>
              <a:tblPr firstRow="1" firstCol="1" bandRow="1">
                <a:tableStyleId>{5940675A-B579-460E-94D1-54222C63F5DA}</a:tableStyleId>
              </a:tblPr>
              <a:tblGrid>
                <a:gridCol w="1678493">
                  <a:extLst>
                    <a:ext uri="{9D8B030D-6E8A-4147-A177-3AD203B41FA5}">
                      <a16:colId xmlns:a16="http://schemas.microsoft.com/office/drawing/2014/main" val="1711687752"/>
                    </a:ext>
                  </a:extLst>
                </a:gridCol>
                <a:gridCol w="1678493">
                  <a:extLst>
                    <a:ext uri="{9D8B030D-6E8A-4147-A177-3AD203B41FA5}">
                      <a16:colId xmlns:a16="http://schemas.microsoft.com/office/drawing/2014/main" val="2201469435"/>
                    </a:ext>
                  </a:extLst>
                </a:gridCol>
                <a:gridCol w="1678493">
                  <a:extLst>
                    <a:ext uri="{9D8B030D-6E8A-4147-A177-3AD203B41FA5}">
                      <a16:colId xmlns:a16="http://schemas.microsoft.com/office/drawing/2014/main" val="466051799"/>
                    </a:ext>
                  </a:extLst>
                </a:gridCol>
                <a:gridCol w="1678493">
                  <a:extLst>
                    <a:ext uri="{9D8B030D-6E8A-4147-A177-3AD203B41FA5}">
                      <a16:colId xmlns:a16="http://schemas.microsoft.com/office/drawing/2014/main" val="690760746"/>
                    </a:ext>
                  </a:extLst>
                </a:gridCol>
                <a:gridCol w="1678493">
                  <a:extLst>
                    <a:ext uri="{9D8B030D-6E8A-4147-A177-3AD203B41FA5}">
                      <a16:colId xmlns:a16="http://schemas.microsoft.com/office/drawing/2014/main" val="20004"/>
                    </a:ext>
                  </a:extLst>
                </a:gridCol>
                <a:gridCol w="1678493">
                  <a:extLst>
                    <a:ext uri="{9D8B030D-6E8A-4147-A177-3AD203B41FA5}">
                      <a16:colId xmlns:a16="http://schemas.microsoft.com/office/drawing/2014/main" val="2005521972"/>
                    </a:ext>
                  </a:extLst>
                </a:gridCol>
              </a:tblGrid>
              <a:tr h="1033462">
                <a:tc>
                  <a:txBody>
                    <a:bodyPr/>
                    <a:lstStyle/>
                    <a:p>
                      <a:pPr algn="ctr">
                        <a:lnSpc>
                          <a:spcPct val="115000"/>
                        </a:lnSpc>
                        <a:spcAft>
                          <a:spcPts val="0"/>
                        </a:spcAft>
                      </a:pPr>
                      <a:endParaRPr lang="es-ES_tradnl" sz="1200" noProof="0">
                        <a:effectLst/>
                        <a:latin typeface="Arial"/>
                      </a:endParaRPr>
                    </a:p>
                    <a:p>
                      <a:pPr algn="ctr">
                        <a:lnSpc>
                          <a:spcPct val="115000"/>
                        </a:lnSpc>
                        <a:spcAft>
                          <a:spcPts val="0"/>
                        </a:spcAft>
                      </a:pPr>
                      <a:r>
                        <a:rPr lang="es-ES_tradnl" sz="1200" b="1" noProof="0" dirty="0">
                          <a:effectLst/>
                          <a:latin typeface="Arial"/>
                        </a:rPr>
                        <a:t>DISCIPLINAS</a:t>
                      </a:r>
                    </a:p>
                    <a:p>
                      <a:pPr algn="ctr">
                        <a:lnSpc>
                          <a:spcPct val="115000"/>
                        </a:lnSpc>
                        <a:spcAft>
                          <a:spcPts val="0"/>
                        </a:spcAft>
                      </a:pPr>
                      <a:endParaRPr lang="es-ES_tradnl" sz="1200" noProof="0">
                        <a:effectLst/>
                        <a:latin typeface="Arial"/>
                        <a:ea typeface="Calibri" panose="020F0502020204030204" pitchFamily="34" charset="0"/>
                        <a:cs typeface="Times New Roman"/>
                      </a:endParaRPr>
                    </a:p>
                  </a:txBody>
                  <a:tcPr marL="68580" marR="68580" marT="0" marB="0" anchor="ctr"/>
                </a:tc>
                <a:tc>
                  <a:txBody>
                    <a:bodyPr/>
                    <a:lstStyle/>
                    <a:p>
                      <a:pPr algn="ctr">
                        <a:lnSpc>
                          <a:spcPct val="115000"/>
                        </a:lnSpc>
                        <a:spcAft>
                          <a:spcPts val="0"/>
                        </a:spcAft>
                      </a:pPr>
                      <a:r>
                        <a:rPr lang="es-ES_tradnl" sz="1200" b="1" noProof="0" dirty="0">
                          <a:effectLst/>
                          <a:latin typeface="Arial"/>
                        </a:rPr>
                        <a:t>DISCIPLINA 1</a:t>
                      </a:r>
                    </a:p>
                    <a:p>
                      <a:pPr algn="ctr">
                        <a:lnSpc>
                          <a:spcPct val="115000"/>
                        </a:lnSpc>
                        <a:spcAft>
                          <a:spcPts val="0"/>
                        </a:spcAft>
                      </a:pPr>
                      <a:r>
                        <a:rPr lang="es-ES_tradnl" sz="1200" b="1" noProof="0" dirty="0">
                          <a:effectLst/>
                          <a:latin typeface="Arial"/>
                          <a:ea typeface="Calibri" panose="020F0502020204030204" pitchFamily="34" charset="0"/>
                          <a:cs typeface="Times New Roman"/>
                        </a:rPr>
                        <a:t>Contabilidad y Gestión Administrativa</a:t>
                      </a:r>
                    </a:p>
                    <a:p>
                      <a:pPr algn="ctr">
                        <a:lnSpc>
                          <a:spcPct val="115000"/>
                        </a:lnSpc>
                        <a:spcAft>
                          <a:spcPts val="0"/>
                        </a:spcAft>
                      </a:pPr>
                      <a:endParaRPr lang="es-ES_tradnl" sz="1200" b="1" noProof="0">
                        <a:effectLst/>
                        <a:latin typeface="Arial"/>
                        <a:ea typeface="Calibri" panose="020F0502020204030204" pitchFamily="34" charset="0"/>
                        <a:cs typeface="Times New Roman"/>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es-ES_tradnl" sz="1200" b="1" noProof="0" dirty="0">
                          <a:effectLst/>
                          <a:latin typeface="Arial"/>
                        </a:rPr>
                        <a:t>DISCIPLINA 2</a:t>
                      </a:r>
                    </a:p>
                    <a:p>
                      <a:pPr algn="ctr">
                        <a:lnSpc>
                          <a:spcPct val="115000"/>
                        </a:lnSpc>
                        <a:spcAft>
                          <a:spcPts val="0"/>
                        </a:spcAft>
                      </a:pPr>
                      <a:r>
                        <a:rPr lang="es-ES_tradnl" sz="1200" b="1" noProof="0" dirty="0">
                          <a:effectLst/>
                          <a:latin typeface="Arial"/>
                          <a:ea typeface="Calibri" panose="020F0502020204030204" pitchFamily="34" charset="0"/>
                          <a:cs typeface="Times New Roman"/>
                        </a:rPr>
                        <a:t>Estadística</a:t>
                      </a: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es-ES_tradnl" sz="1200" b="1" noProof="0" dirty="0">
                          <a:effectLst/>
                          <a:latin typeface="Arial"/>
                        </a:rPr>
                        <a:t>DISCIPLINA 3</a:t>
                      </a:r>
                    </a:p>
                    <a:p>
                      <a:pPr algn="ctr">
                        <a:lnSpc>
                          <a:spcPct val="115000"/>
                        </a:lnSpc>
                        <a:spcAft>
                          <a:spcPts val="0"/>
                        </a:spcAft>
                      </a:pPr>
                      <a:r>
                        <a:rPr lang="es-ES_tradnl" sz="1200" b="1" noProof="0" dirty="0">
                          <a:effectLst/>
                          <a:latin typeface="Arial"/>
                          <a:ea typeface="Calibri" panose="020F0502020204030204" pitchFamily="34" charset="0"/>
                          <a:cs typeface="Times New Roman"/>
                        </a:rPr>
                        <a:t>Derecho</a:t>
                      </a:r>
                    </a:p>
                    <a:p>
                      <a:pPr algn="ctr">
                        <a:lnSpc>
                          <a:spcPct val="115000"/>
                        </a:lnSpc>
                        <a:spcAft>
                          <a:spcPts val="0"/>
                        </a:spcAft>
                      </a:pPr>
                      <a:endParaRPr lang="es-ES_tradnl" sz="1200" b="1" noProof="0">
                        <a:effectLst/>
                        <a:latin typeface="Arial"/>
                        <a:ea typeface="Calibri" panose="020F0502020204030204" pitchFamily="34" charset="0"/>
                        <a:cs typeface="Times New Roman"/>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es-ES_tradnl" sz="1200" b="1" noProof="0" dirty="0">
                          <a:effectLst/>
                          <a:latin typeface="Arial"/>
                        </a:rPr>
                        <a:t>DISCIPLINA 4</a:t>
                      </a:r>
                    </a:p>
                    <a:p>
                      <a:pPr algn="ctr">
                        <a:lnSpc>
                          <a:spcPct val="115000"/>
                        </a:lnSpc>
                        <a:spcAft>
                          <a:spcPts val="0"/>
                        </a:spcAft>
                      </a:pPr>
                      <a:r>
                        <a:rPr lang="es-ES_tradnl" sz="1200" b="1" noProof="0" dirty="0">
                          <a:effectLst/>
                          <a:latin typeface="Arial"/>
                          <a:ea typeface="Calibri" panose="020F0502020204030204" pitchFamily="34" charset="0"/>
                          <a:cs typeface="Times New Roman"/>
                        </a:rPr>
                        <a:t>Psicología</a:t>
                      </a: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es-ES_tradnl" sz="1200" b="1" noProof="0" dirty="0">
                          <a:effectLst/>
                          <a:latin typeface="Arial"/>
                        </a:rPr>
                        <a:t>DISCIPLINA 5</a:t>
                      </a:r>
                    </a:p>
                    <a:p>
                      <a:pPr algn="ctr">
                        <a:lnSpc>
                          <a:spcPct val="115000"/>
                        </a:lnSpc>
                        <a:spcAft>
                          <a:spcPts val="0"/>
                        </a:spcAft>
                      </a:pPr>
                      <a:r>
                        <a:rPr lang="es-ES_tradnl" sz="1200" b="1" noProof="0" dirty="0">
                          <a:effectLst/>
                          <a:latin typeface="Arial"/>
                          <a:ea typeface="Calibri" panose="020F0502020204030204" pitchFamily="34" charset="0"/>
                          <a:cs typeface="Times New Roman"/>
                        </a:rPr>
                        <a:t>Matemáticas</a:t>
                      </a:r>
                    </a:p>
                  </a:txBody>
                  <a:tcPr marL="68580" marR="68580" marT="0" marB="0" anchor="ctr">
                    <a:solidFill>
                      <a:schemeClr val="accent1">
                        <a:lumMod val="40000"/>
                        <a:lumOff val="60000"/>
                      </a:schemeClr>
                    </a:solidFill>
                  </a:tcPr>
                </a:tc>
                <a:extLst>
                  <a:ext uri="{0D108BD9-81ED-4DB2-BD59-A6C34878D82A}">
                    <a16:rowId xmlns:a16="http://schemas.microsoft.com/office/drawing/2014/main" val="4095685472"/>
                  </a:ext>
                </a:extLst>
              </a:tr>
              <a:tr h="1209865">
                <a:tc>
                  <a:txBody>
                    <a:bodyPr/>
                    <a:lstStyle/>
                    <a:p>
                      <a:pPr marL="0" lvl="0" indent="0">
                        <a:lnSpc>
                          <a:spcPct val="107000"/>
                        </a:lnSpc>
                        <a:spcAft>
                          <a:spcPts val="0"/>
                        </a:spcAft>
                        <a:buFontTx/>
                        <a:buNone/>
                      </a:pPr>
                      <a:r>
                        <a:rPr lang="es-ES_tradnl" sz="1200" b="1" noProof="0" dirty="0">
                          <a:effectLst/>
                          <a:latin typeface="Arial"/>
                        </a:rPr>
                        <a:t>1. Contenidos/ Temas involucrados</a:t>
                      </a:r>
                    </a:p>
                    <a:p>
                      <a:pPr marL="0" lvl="0" indent="0">
                        <a:lnSpc>
                          <a:spcPct val="107000"/>
                        </a:lnSpc>
                        <a:spcAft>
                          <a:spcPts val="0"/>
                        </a:spcAft>
                        <a:buFontTx/>
                        <a:buNone/>
                      </a:pPr>
                      <a:r>
                        <a:rPr lang="es-ES_tradnl" sz="1200" noProof="0" dirty="0">
                          <a:effectLst/>
                          <a:latin typeface="Arial"/>
                          <a:ea typeface="Calibri" panose="020F0502020204030204" pitchFamily="34" charset="0"/>
                          <a:cs typeface="Times New Roman"/>
                        </a:rPr>
                        <a:t>¿Qué temas y contenidos del programa están considerados?</a:t>
                      </a:r>
                    </a:p>
                  </a:txBody>
                  <a:tcPr marL="68580" marR="68580" marT="0" marB="0">
                    <a:solidFill>
                      <a:schemeClr val="accent1">
                        <a:lumMod val="40000"/>
                        <a:lumOff val="60000"/>
                      </a:schemeClr>
                    </a:solidFill>
                  </a:tcPr>
                </a:tc>
                <a:tc>
                  <a:txBody>
                    <a:bodyPr/>
                    <a:lstStyle/>
                    <a:p>
                      <a:pPr marL="0" indent="0">
                        <a:lnSpc>
                          <a:spcPct val="115000"/>
                        </a:lnSpc>
                        <a:spcAft>
                          <a:spcPts val="0"/>
                        </a:spcAft>
                        <a:buNone/>
                      </a:pPr>
                      <a:r>
                        <a:rPr lang="es-ES_tradnl" sz="1200" noProof="0" dirty="0">
                          <a:effectLst/>
                          <a:latin typeface="Arial"/>
                          <a:ea typeface="Calibri" panose="020F0502020204030204" pitchFamily="34" charset="0"/>
                          <a:cs typeface="Times New Roman"/>
                        </a:rPr>
                        <a:t>Unidad 3</a:t>
                      </a:r>
                      <a:endParaRPr lang="es-ES" dirty="0"/>
                    </a:p>
                    <a:p>
                      <a:pPr marL="0" lvl="0" indent="0">
                        <a:lnSpc>
                          <a:spcPct val="114999"/>
                        </a:lnSpc>
                        <a:spcAft>
                          <a:spcPts val="0"/>
                        </a:spcAft>
                        <a:buNone/>
                      </a:pPr>
                      <a:r>
                        <a:rPr lang="es-ES_tradnl" sz="1200" noProof="0" dirty="0">
                          <a:effectLst/>
                          <a:latin typeface="Arial"/>
                          <a:ea typeface="Calibri" panose="020F0502020204030204" pitchFamily="34" charset="0"/>
                          <a:cs typeface="Times New Roman"/>
                        </a:rPr>
                        <a:t>Proceso Administrativo</a:t>
                      </a:r>
                    </a:p>
                  </a:txBody>
                  <a:tcPr marL="68580" marR="68580" marT="0" marB="0"/>
                </a:tc>
                <a:tc>
                  <a:txBody>
                    <a:bodyPr/>
                    <a:lstStyle/>
                    <a:p>
                      <a:pPr marL="0" lvl="0" indent="0">
                        <a:lnSpc>
                          <a:spcPct val="114999"/>
                        </a:lnSpc>
                        <a:spcAft>
                          <a:spcPts val="0"/>
                        </a:spcAft>
                        <a:buNone/>
                      </a:pPr>
                      <a:r>
                        <a:rPr lang="es-ES_tradnl" sz="1200" noProof="0" dirty="0">
                          <a:solidFill>
                            <a:schemeClr val="tx1"/>
                          </a:solidFill>
                          <a:effectLst/>
                          <a:latin typeface="Arial"/>
                          <a:ea typeface="Calibri" panose="020F0502020204030204" pitchFamily="34" charset="0"/>
                          <a:cs typeface="Times New Roman"/>
                        </a:rPr>
                        <a:t>Unidad 1</a:t>
                      </a:r>
                    </a:p>
                    <a:p>
                      <a:pPr marL="0" lvl="0" indent="0">
                        <a:lnSpc>
                          <a:spcPct val="114999"/>
                        </a:lnSpc>
                        <a:spcAft>
                          <a:spcPts val="0"/>
                        </a:spcAft>
                        <a:buNone/>
                      </a:pPr>
                      <a:r>
                        <a:rPr lang="es-ES_tradnl" sz="1200" noProof="0" dirty="0">
                          <a:solidFill>
                            <a:schemeClr val="tx1"/>
                          </a:solidFill>
                          <a:effectLst/>
                          <a:latin typeface="Arial"/>
                          <a:cs typeface="Times New Roman"/>
                        </a:rPr>
                        <a:t>Estadística para analizar los datos del entorno</a:t>
                      </a:r>
                    </a:p>
                  </a:txBody>
                  <a:tcPr marL="68580" marR="68580" marT="0" marB="0"/>
                </a:tc>
                <a:tc>
                  <a:txBody>
                    <a:bodyPr/>
                    <a:lstStyle/>
                    <a:p>
                      <a:pPr>
                        <a:lnSpc>
                          <a:spcPct val="115000"/>
                        </a:lnSpc>
                        <a:spcAft>
                          <a:spcPts val="0"/>
                        </a:spcAft>
                      </a:pPr>
                      <a:r>
                        <a:rPr lang="es-ES_tradnl" sz="1200" noProof="0" dirty="0">
                          <a:effectLst/>
                          <a:latin typeface="Arial"/>
                          <a:ea typeface="Calibri" panose="020F0502020204030204" pitchFamily="34" charset="0"/>
                          <a:cs typeface="Times New Roman"/>
                        </a:rPr>
                        <a:t>Unidad IV Derecho privado, derecho mercantil y sociedades mercantiles</a:t>
                      </a:r>
                    </a:p>
                  </a:txBody>
                  <a:tcPr marL="68580" marR="68580" marT="0" marB="0"/>
                </a:tc>
                <a:tc>
                  <a:txBody>
                    <a:bodyPr/>
                    <a:lstStyle/>
                    <a:p>
                      <a:pPr marL="0" lvl="0" indent="0">
                        <a:buClr>
                          <a:srgbClr val="000000"/>
                        </a:buClr>
                        <a:buNone/>
                      </a:pPr>
                      <a:r>
                        <a:rPr lang="en-US" sz="1200" b="0" i="0" u="none" strike="noStrike" noProof="0" dirty="0">
                          <a:effectLst/>
                          <a:latin typeface="Arial"/>
                        </a:rPr>
                        <a:t>Unidad III</a:t>
                      </a:r>
                    </a:p>
                    <a:p>
                      <a:pPr marL="0" lvl="0" indent="0">
                        <a:buNone/>
                      </a:pPr>
                      <a:r>
                        <a:rPr lang="en-US" sz="1200" b="0" i="0" u="none" strike="noStrike" noProof="0" dirty="0" err="1">
                          <a:effectLst/>
                          <a:latin typeface="Arial"/>
                        </a:rPr>
                        <a:t>Procesos</a:t>
                      </a:r>
                      <a:r>
                        <a:rPr lang="en-US" sz="1200" b="0" i="0" u="none" strike="noStrike" noProof="0" dirty="0">
                          <a:effectLst/>
                          <a:latin typeface="Arial"/>
                        </a:rPr>
                        <a:t> </a:t>
                      </a:r>
                      <a:r>
                        <a:rPr lang="en-US" sz="1200" b="0" i="0" u="none" strike="noStrike" noProof="0" dirty="0" err="1">
                          <a:effectLst/>
                          <a:latin typeface="Arial"/>
                        </a:rPr>
                        <a:t>psicológicos</a:t>
                      </a:r>
                      <a:r>
                        <a:rPr lang="en-US" sz="1200" b="0" i="0" u="none" strike="noStrike" noProof="0" dirty="0">
                          <a:effectLst/>
                          <a:latin typeface="Arial"/>
                        </a:rPr>
                        <a:t>: </a:t>
                      </a:r>
                      <a:r>
                        <a:rPr lang="en-US" sz="1200" b="0" i="0" u="none" strike="noStrike" noProof="0" dirty="0" err="1">
                          <a:effectLst/>
                          <a:latin typeface="Arial"/>
                        </a:rPr>
                        <a:t>su</a:t>
                      </a:r>
                      <a:r>
                        <a:rPr lang="en-US" sz="1200" b="0" i="0" u="none" strike="noStrike" noProof="0" dirty="0">
                          <a:effectLst/>
                          <a:latin typeface="Arial"/>
                        </a:rPr>
                        <a:t> </a:t>
                      </a:r>
                      <a:r>
                        <a:rPr lang="en-US" sz="1200" b="0" i="0" u="none" strike="noStrike" noProof="0" dirty="0" err="1">
                          <a:effectLst/>
                          <a:latin typeface="Arial"/>
                        </a:rPr>
                        <a:t>operación</a:t>
                      </a:r>
                      <a:r>
                        <a:rPr lang="en-US" sz="1200" b="0" i="0" u="none" strike="noStrike" noProof="0" dirty="0">
                          <a:effectLst/>
                          <a:latin typeface="Arial"/>
                        </a:rPr>
                        <a:t> y </a:t>
                      </a:r>
                      <a:r>
                        <a:rPr lang="en-US" sz="1200" b="0" i="0" u="none" strike="noStrike" noProof="0" dirty="0" err="1">
                          <a:effectLst/>
                          <a:latin typeface="Arial"/>
                        </a:rPr>
                        <a:t>función</a:t>
                      </a:r>
                      <a:endParaRPr lang="es-MX" dirty="0" err="1"/>
                    </a:p>
                  </a:txBody>
                  <a:tcPr marL="68580" marR="68580" marT="0" marB="0"/>
                </a:tc>
                <a:tc>
                  <a:txBody>
                    <a:bodyPr/>
                    <a:lstStyle/>
                    <a:p>
                      <a:pPr marL="0" marR="0" lvl="0" indent="0" algn="l" rtl="0" eaLnBrk="1" fontAlgn="auto" latinLnBrk="0" hangingPunct="1">
                        <a:lnSpc>
                          <a:spcPct val="115000"/>
                        </a:lnSpc>
                        <a:spcBef>
                          <a:spcPts val="0"/>
                        </a:spcBef>
                        <a:spcAft>
                          <a:spcPts val="0"/>
                        </a:spcAft>
                        <a:buClrTx/>
                        <a:buSzTx/>
                        <a:buNone/>
                      </a:pPr>
                      <a:r>
                        <a:rPr lang="en-US" sz="1200" b="0" i="0" u="none" strike="noStrike" noProof="0" dirty="0">
                          <a:effectLst/>
                          <a:latin typeface="Arial"/>
                        </a:rPr>
                        <a:t>Unidad </a:t>
                      </a:r>
                    </a:p>
                    <a:p>
                      <a:pPr marL="0" marR="0" lvl="0" indent="0" algn="l">
                        <a:lnSpc>
                          <a:spcPct val="114999"/>
                        </a:lnSpc>
                        <a:spcBef>
                          <a:spcPts val="0"/>
                        </a:spcBef>
                        <a:spcAft>
                          <a:spcPts val="0"/>
                        </a:spcAft>
                        <a:buClrTx/>
                        <a:buSzTx/>
                        <a:buNone/>
                      </a:pPr>
                      <a:r>
                        <a:rPr lang="en-US" sz="1200" b="0" i="0" u="none" strike="noStrike" noProof="0" dirty="0">
                          <a:effectLst/>
                          <a:latin typeface="Arial"/>
                        </a:rPr>
                        <a:t>La </a:t>
                      </a:r>
                      <a:r>
                        <a:rPr lang="en-US" sz="1200" b="0" i="0" u="none" strike="noStrike" noProof="0" dirty="0" err="1">
                          <a:effectLst/>
                          <a:latin typeface="Arial"/>
                        </a:rPr>
                        <a:t>derivada</a:t>
                      </a:r>
                      <a:r>
                        <a:rPr lang="en-US" sz="1200" b="0" i="0" u="none" strike="noStrike" noProof="0" dirty="0">
                          <a:effectLst/>
                          <a:latin typeface="Arial"/>
                        </a:rPr>
                        <a:t>.</a:t>
                      </a:r>
                    </a:p>
                    <a:p>
                      <a:pPr marL="0" marR="0" lvl="0" indent="0" algn="l">
                        <a:lnSpc>
                          <a:spcPct val="114999"/>
                        </a:lnSpc>
                        <a:spcBef>
                          <a:spcPts val="0"/>
                        </a:spcBef>
                        <a:spcAft>
                          <a:spcPts val="0"/>
                        </a:spcAft>
                        <a:buClrTx/>
                        <a:buSzTx/>
                        <a:buNone/>
                      </a:pPr>
                      <a:r>
                        <a:rPr lang="en-US" sz="1200" b="0" i="0" u="none" strike="noStrike" noProof="0" dirty="0" err="1">
                          <a:effectLst/>
                          <a:latin typeface="Arial"/>
                        </a:rPr>
                        <a:t>Máximos</a:t>
                      </a:r>
                      <a:r>
                        <a:rPr lang="en-US" sz="1200" b="0" i="0" u="none" strike="noStrike" noProof="0" dirty="0">
                          <a:effectLst/>
                          <a:latin typeface="Arial"/>
                        </a:rPr>
                        <a:t> y </a:t>
                      </a:r>
                      <a:r>
                        <a:rPr lang="en-US" sz="1200" b="0" i="0" u="none" strike="noStrike" noProof="0" dirty="0" err="1">
                          <a:effectLst/>
                          <a:latin typeface="Arial"/>
                        </a:rPr>
                        <a:t>mínimos</a:t>
                      </a:r>
                      <a:endParaRPr lang="en-US" sz="1200" b="0" i="0" u="none" strike="noStrike" noProof="0" dirty="0">
                        <a:effectLst/>
                        <a:latin typeface="Arial"/>
                      </a:endParaRPr>
                    </a:p>
                  </a:txBody>
                  <a:tcPr marL="68580" marR="68580" marT="0" marB="0"/>
                </a:tc>
                <a:extLst>
                  <a:ext uri="{0D108BD9-81ED-4DB2-BD59-A6C34878D82A}">
                    <a16:rowId xmlns:a16="http://schemas.microsoft.com/office/drawing/2014/main" val="2371560198"/>
                  </a:ext>
                </a:extLst>
              </a:tr>
              <a:tr h="2394585">
                <a:tc>
                  <a:txBody>
                    <a:bodyPr/>
                    <a:lstStyle/>
                    <a:p>
                      <a:pPr marL="0" lvl="0" indent="0">
                        <a:lnSpc>
                          <a:spcPct val="107000"/>
                        </a:lnSpc>
                        <a:spcAft>
                          <a:spcPts val="0"/>
                        </a:spcAft>
                        <a:buFontTx/>
                        <a:buNone/>
                      </a:pPr>
                      <a:r>
                        <a:rPr lang="es-ES_tradnl" sz="1200" b="1" noProof="0" dirty="0">
                          <a:effectLst/>
                          <a:latin typeface="Arial"/>
                        </a:rPr>
                        <a:t>2. Conceptos clave trascendentales</a:t>
                      </a:r>
                    </a:p>
                    <a:p>
                      <a:pPr marL="0" lvl="0" indent="0">
                        <a:lnSpc>
                          <a:spcPct val="107000"/>
                        </a:lnSpc>
                        <a:spcAft>
                          <a:spcPts val="0"/>
                        </a:spcAft>
                        <a:buFontTx/>
                        <a:buNone/>
                      </a:pPr>
                      <a:r>
                        <a:rPr lang="es-ES_tradnl" sz="1200" noProof="0" dirty="0">
                          <a:effectLst/>
                          <a:latin typeface="Arial"/>
                          <a:ea typeface="Calibri" panose="020F0502020204030204" pitchFamily="34" charset="0"/>
                          <a:cs typeface="Times New Roman"/>
                        </a:rPr>
                        <a:t>¿Cuáles son los conceptos básicos que surgen del proyecto, permiten la comprensión del mismo y trascienden a otros ámbitos?</a:t>
                      </a:r>
                    </a:p>
                    <a:p>
                      <a:pPr marL="0" lvl="0" indent="0">
                        <a:lnSpc>
                          <a:spcPct val="107000"/>
                        </a:lnSpc>
                        <a:spcAft>
                          <a:spcPts val="0"/>
                        </a:spcAft>
                        <a:buFontTx/>
                        <a:buNone/>
                      </a:pPr>
                      <a:r>
                        <a:rPr lang="es-ES_tradnl" sz="1200" noProof="0" dirty="0">
                          <a:effectLst/>
                          <a:latin typeface="Arial"/>
                          <a:ea typeface="Calibri" panose="020F0502020204030204" pitchFamily="34" charset="0"/>
                          <a:cs typeface="Times New Roman"/>
                        </a:rPr>
                        <a:t>Forman parte de un Glosario.</a:t>
                      </a:r>
                    </a:p>
                  </a:txBody>
                  <a:tcPr marL="68580" marR="68580" marT="0" marB="0">
                    <a:solidFill>
                      <a:schemeClr val="accent1">
                        <a:lumMod val="40000"/>
                        <a:lumOff val="60000"/>
                      </a:schemeClr>
                    </a:solidFill>
                  </a:tcPr>
                </a:tc>
                <a:tc>
                  <a:txBody>
                    <a:bodyPr/>
                    <a:lstStyle/>
                    <a:p>
                      <a:pPr marL="0" indent="0">
                        <a:lnSpc>
                          <a:spcPct val="115000"/>
                        </a:lnSpc>
                        <a:spcAft>
                          <a:spcPts val="0"/>
                        </a:spcAft>
                        <a:buNone/>
                      </a:pPr>
                      <a:r>
                        <a:rPr lang="es-ES_tradnl" sz="1200" noProof="0" dirty="0">
                          <a:effectLst/>
                          <a:latin typeface="Arial"/>
                          <a:ea typeface="Calibri" panose="020F0502020204030204" pitchFamily="34" charset="0"/>
                          <a:cs typeface="Times New Roman"/>
                        </a:rPr>
                        <a:t>Planeación, organización, dirección y control, cultura organizacional, jerarquía, tramo de control, inversión, misión, visión, políticas, estructura, objetivos, diagramas.</a:t>
                      </a:r>
                    </a:p>
                  </a:txBody>
                  <a:tcPr marL="68580" marR="68580" marT="0" marB="0"/>
                </a:tc>
                <a:tc>
                  <a:txBody>
                    <a:bodyPr/>
                    <a:lstStyle/>
                    <a:p>
                      <a:pPr marL="0" marR="0" lvl="0" indent="0" algn="l" rtl="0" eaLnBrk="1" fontAlgn="auto" latinLnBrk="0" hangingPunct="1">
                        <a:lnSpc>
                          <a:spcPct val="100000"/>
                        </a:lnSpc>
                        <a:spcBef>
                          <a:spcPct val="0"/>
                        </a:spcBef>
                        <a:spcAft>
                          <a:spcPct val="0"/>
                        </a:spcAft>
                        <a:buNone/>
                      </a:pPr>
                      <a:r>
                        <a:rPr lang="es-MX" sz="1200" b="0" i="0" u="none" strike="noStrike" noProof="0" dirty="0">
                          <a:effectLst/>
                          <a:latin typeface="Calibri"/>
                        </a:rPr>
                        <a:t>Población, muestra, variables, escalas de medición, Tabla de frecuencias, tipos de gráficas, Media aritmética, Moda, Mediana, Rango, Percentiles, Cuartiles</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Desviación estándar</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Varianza</a:t>
                      </a:r>
                      <a:endParaRPr lang="en-US" sz="1200" b="0" i="0" u="none" strike="noStrike" noProof="0" dirty="0">
                        <a:effectLst/>
                      </a:endParaRPr>
                    </a:p>
                    <a:p>
                      <a:pPr marL="171450" marR="0" lvl="0" indent="-171450" algn="l">
                        <a:lnSpc>
                          <a:spcPct val="114999"/>
                        </a:lnSpc>
                        <a:spcBef>
                          <a:spcPts val="0"/>
                        </a:spcBef>
                        <a:spcAft>
                          <a:spcPts val="0"/>
                        </a:spcAft>
                        <a:buClrTx/>
                        <a:buSzTx/>
                        <a:buFont typeface="Arial"/>
                        <a:buChar char="•"/>
                      </a:pPr>
                      <a:endParaRPr lang="es-ES_tradnl" sz="1200" noProof="0">
                        <a:solidFill>
                          <a:schemeClr val="tx1"/>
                        </a:solidFill>
                        <a:effectLst/>
                        <a:latin typeface="Arial"/>
                      </a:endParaRPr>
                    </a:p>
                  </a:txBody>
                  <a:tcPr marL="68580" marR="68580" marT="0" marB="0"/>
                </a:tc>
                <a:tc>
                  <a:txBody>
                    <a:bodyPr/>
                    <a:lstStyle/>
                    <a:p>
                      <a:pPr marL="0" marR="0" lvl="0" indent="0" algn="l" rtl="0" eaLnBrk="1" fontAlgn="auto" latinLnBrk="0" hangingPunct="1">
                        <a:lnSpc>
                          <a:spcPct val="100000"/>
                        </a:lnSpc>
                        <a:spcBef>
                          <a:spcPct val="0"/>
                        </a:spcBef>
                        <a:spcAft>
                          <a:spcPct val="0"/>
                        </a:spcAft>
                        <a:buClrTx/>
                        <a:buSzTx/>
                        <a:buNone/>
                      </a:pPr>
                      <a:r>
                        <a:rPr lang="es-MX" sz="1200" b="0" i="0" u="none" strike="noStrike" noProof="0" dirty="0">
                          <a:effectLst/>
                          <a:latin typeface="Calibri"/>
                        </a:rPr>
                        <a:t>Sociedades mercantiles</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Capital social</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Socios</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Domicilio social</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Objeto</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Razón social</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Denominación</a:t>
                      </a:r>
                      <a:endParaRPr lang="en-US" sz="1200" b="0" i="0" u="none" strike="noStrike" noProof="0" dirty="0">
                        <a:effectLst/>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Permisos</a:t>
                      </a:r>
                    </a:p>
                    <a:p>
                      <a:pPr marL="0" marR="0" lvl="0" indent="0" algn="l">
                        <a:lnSpc>
                          <a:spcPct val="100000"/>
                        </a:lnSpc>
                        <a:spcBef>
                          <a:spcPct val="0"/>
                        </a:spcBef>
                        <a:spcAft>
                          <a:spcPct val="0"/>
                        </a:spcAft>
                        <a:buNone/>
                      </a:pPr>
                      <a:r>
                        <a:rPr lang="es-MX" sz="1200" b="0" i="0" u="none" strike="noStrike" noProof="0" dirty="0">
                          <a:effectLst/>
                          <a:latin typeface="Calibri"/>
                        </a:rPr>
                        <a:t>Trámites administrativos</a:t>
                      </a:r>
                    </a:p>
                    <a:p>
                      <a:pPr marL="171450" marR="0" lvl="0" indent="-171450" algn="l">
                        <a:lnSpc>
                          <a:spcPct val="114999"/>
                        </a:lnSpc>
                        <a:spcBef>
                          <a:spcPts val="0"/>
                        </a:spcBef>
                        <a:spcAft>
                          <a:spcPts val="0"/>
                        </a:spcAft>
                        <a:buFont typeface="Arial"/>
                        <a:buChar char="•"/>
                      </a:pPr>
                      <a:endParaRPr lang="es-ES_tradnl" sz="1200" noProof="0">
                        <a:effectLst/>
                        <a:latin typeface="Arial"/>
                      </a:endParaRPr>
                    </a:p>
                  </a:txBody>
                  <a:tcPr marL="68580" marR="68580" marT="0" marB="0"/>
                </a:tc>
                <a:tc>
                  <a:txBody>
                    <a:bodyPr/>
                    <a:lstStyle/>
                    <a:p>
                      <a:pPr marL="0" marR="0" lvl="0" indent="0" algn="l">
                        <a:lnSpc>
                          <a:spcPct val="100000"/>
                        </a:lnSpc>
                        <a:spcBef>
                          <a:spcPts val="0"/>
                        </a:spcBef>
                        <a:spcAft>
                          <a:spcPts val="0"/>
                        </a:spcAft>
                        <a:buNone/>
                      </a:pPr>
                      <a:r>
                        <a:rPr lang="es-MX" sz="1200" b="0" i="0" u="none" strike="noStrike" noProof="0" dirty="0">
                          <a:effectLst/>
                        </a:rPr>
                        <a:t>Percepción</a:t>
                      </a:r>
                      <a:endParaRPr lang="en-US" sz="1200" b="0" i="0" u="none" strike="noStrike" noProof="0" dirty="0">
                        <a:effectLst/>
                      </a:endParaRPr>
                    </a:p>
                    <a:p>
                      <a:pPr marL="0" marR="0" lvl="0" indent="0" algn="l">
                        <a:lnSpc>
                          <a:spcPct val="100000"/>
                        </a:lnSpc>
                        <a:spcBef>
                          <a:spcPts val="0"/>
                        </a:spcBef>
                        <a:spcAft>
                          <a:spcPts val="0"/>
                        </a:spcAft>
                        <a:buNone/>
                      </a:pPr>
                      <a:r>
                        <a:rPr lang="es-MX" sz="1200" b="0" i="0" u="none" strike="noStrike" noProof="0" dirty="0">
                          <a:effectLst/>
                          <a:latin typeface="Calibri"/>
                        </a:rPr>
                        <a:t>Tipos de aprendizaje</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Factores que influyen en el aprendizaje</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Estrategias del aprendizaje</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rPr>
                        <a:t>Memoria sensorial</a:t>
                      </a:r>
                      <a:endParaRPr lang="en-US" sz="1200" b="0" i="0" u="none" strike="noStrike" noProof="0" dirty="0">
                        <a:effectLst/>
                      </a:endParaRPr>
                    </a:p>
                    <a:p>
                      <a:pPr marL="0" marR="0" lvl="0" indent="0" algn="l">
                        <a:lnSpc>
                          <a:spcPct val="100000"/>
                        </a:lnSpc>
                        <a:spcBef>
                          <a:spcPts val="0"/>
                        </a:spcBef>
                        <a:spcAft>
                          <a:spcPts val="0"/>
                        </a:spcAft>
                        <a:buNone/>
                      </a:pPr>
                      <a:r>
                        <a:rPr lang="es-MX" sz="1200" b="0" i="0" u="none" strike="noStrike" noProof="0" dirty="0">
                          <a:effectLst/>
                        </a:rPr>
                        <a:t>Memoria de corto y largo plazo</a:t>
                      </a:r>
                      <a:endParaRPr lang="en-US" sz="1200" b="0" i="0" u="none" strike="noStrike" noProof="0" dirty="0">
                        <a:effectLst/>
                      </a:endParaRPr>
                    </a:p>
                    <a:p>
                      <a:pPr marL="0" marR="0" lvl="0" indent="0" algn="l">
                        <a:lnSpc>
                          <a:spcPct val="100000"/>
                        </a:lnSpc>
                        <a:spcBef>
                          <a:spcPts val="0"/>
                        </a:spcBef>
                        <a:spcAft>
                          <a:spcPts val="0"/>
                        </a:spcAft>
                        <a:buNone/>
                      </a:pPr>
                      <a:r>
                        <a:rPr lang="es-MX" sz="1200" b="0" i="0" u="none" strike="noStrike" noProof="0" dirty="0">
                          <a:effectLst/>
                        </a:rPr>
                        <a:t>Motivación</a:t>
                      </a:r>
                    </a:p>
                    <a:p>
                      <a:pPr marL="0" marR="0" lvl="0" indent="0" algn="l">
                        <a:lnSpc>
                          <a:spcPct val="100000"/>
                        </a:lnSpc>
                        <a:spcBef>
                          <a:spcPts val="0"/>
                        </a:spcBef>
                        <a:spcAft>
                          <a:spcPts val="0"/>
                        </a:spcAft>
                        <a:buNone/>
                      </a:pPr>
                      <a:r>
                        <a:rPr lang="es-MX" sz="1200" b="0" i="0" u="none" strike="noStrike" noProof="0" dirty="0">
                          <a:effectLst/>
                        </a:rPr>
                        <a:t>Prácticas de laboratorio</a:t>
                      </a:r>
                      <a:endParaRPr lang="en-US" sz="1200" b="0" i="0" u="none" strike="noStrike" noProof="0" dirty="0">
                        <a:effectLst/>
                      </a:endParaRPr>
                    </a:p>
                    <a:p>
                      <a:pPr marL="171450" lvl="0" indent="-171450">
                        <a:lnSpc>
                          <a:spcPct val="114999"/>
                        </a:lnSpc>
                        <a:spcAft>
                          <a:spcPts val="0"/>
                        </a:spcAft>
                        <a:buFont typeface="Arial"/>
                        <a:buChar char="•"/>
                      </a:pPr>
                      <a:endParaRPr lang="es-ES_tradnl" sz="1200" noProof="0">
                        <a:effectLst/>
                        <a:latin typeface="Arial"/>
                        <a:ea typeface="Calibri" panose="020F0502020204030204" pitchFamily="34" charset="0"/>
                        <a:cs typeface="Times New Roman"/>
                      </a:endParaRPr>
                    </a:p>
                  </a:txBody>
                  <a:tcPr marL="68580" marR="68580" marT="0" marB="0"/>
                </a:tc>
                <a:tc>
                  <a:txBody>
                    <a:bodyPr/>
                    <a:lstStyle/>
                    <a:p>
                      <a:pPr marL="0" marR="0" lvl="0" indent="0" algn="l">
                        <a:lnSpc>
                          <a:spcPct val="100000"/>
                        </a:lnSpc>
                        <a:spcBef>
                          <a:spcPct val="0"/>
                        </a:spcBef>
                        <a:spcAft>
                          <a:spcPct val="0"/>
                        </a:spcAft>
                        <a:buNone/>
                      </a:pPr>
                      <a:r>
                        <a:rPr lang="es-MX" sz="1200" b="0" i="0" u="none" strike="noStrike" noProof="0" dirty="0">
                          <a:effectLst/>
                          <a:latin typeface="Calibri"/>
                        </a:rPr>
                        <a:t>Funciones</a:t>
                      </a:r>
                      <a:endParaRPr lang="en-US" sz="1200" b="0" i="0" u="none" strike="noStrike" noProof="0" dirty="0">
                        <a:effectLst/>
                      </a:endParaRPr>
                    </a:p>
                    <a:p>
                      <a:pPr marL="0" marR="0" lvl="0" indent="0" algn="l">
                        <a:lnSpc>
                          <a:spcPct val="100000"/>
                        </a:lnSpc>
                        <a:spcBef>
                          <a:spcPct val="0"/>
                        </a:spcBef>
                        <a:spcAft>
                          <a:spcPct val="0"/>
                        </a:spcAft>
                        <a:buNone/>
                      </a:pPr>
                      <a:r>
                        <a:rPr lang="es-MX" sz="1200" b="0" i="0" u="none" strike="noStrike" noProof="0" dirty="0">
                          <a:effectLst/>
                          <a:latin typeface="Calibri"/>
                        </a:rPr>
                        <a:t>Derivadas</a:t>
                      </a:r>
                      <a:endParaRPr lang="en-US" sz="1200" b="0" i="0" u="none" strike="noStrike" noProof="0" dirty="0">
                        <a:effectLst/>
                      </a:endParaRPr>
                    </a:p>
                    <a:p>
                      <a:pPr marL="0" marR="0" lvl="0" indent="0" algn="l">
                        <a:lnSpc>
                          <a:spcPct val="100000"/>
                        </a:lnSpc>
                        <a:spcBef>
                          <a:spcPct val="0"/>
                        </a:spcBef>
                        <a:spcAft>
                          <a:spcPct val="0"/>
                        </a:spcAft>
                        <a:buNone/>
                      </a:pPr>
                      <a:r>
                        <a:rPr lang="es-MX" sz="1200" b="0" i="0" u="none" strike="noStrike" noProof="0" dirty="0">
                          <a:effectLst/>
                          <a:latin typeface="Calibri"/>
                        </a:rPr>
                        <a:t>Máximos</a:t>
                      </a:r>
                      <a:endParaRPr lang="en-US" sz="1200" b="0" i="0" u="none" strike="noStrike" noProof="0" dirty="0">
                        <a:effectLst/>
                      </a:endParaRPr>
                    </a:p>
                    <a:p>
                      <a:pPr marL="0" marR="0" lvl="0" indent="0" algn="l">
                        <a:lnSpc>
                          <a:spcPct val="100000"/>
                        </a:lnSpc>
                        <a:spcBef>
                          <a:spcPct val="0"/>
                        </a:spcBef>
                        <a:spcAft>
                          <a:spcPct val="0"/>
                        </a:spcAft>
                        <a:buNone/>
                      </a:pPr>
                      <a:r>
                        <a:rPr lang="es-MX" sz="1200" b="0" i="0" u="none" strike="noStrike" noProof="0" dirty="0">
                          <a:effectLst/>
                          <a:latin typeface="Calibri"/>
                        </a:rPr>
                        <a:t>Mínimos</a:t>
                      </a:r>
                      <a:endParaRPr lang="en-US" sz="1200" b="0" i="0" u="none" strike="noStrike" noProof="0" dirty="0">
                        <a:effectLst/>
                      </a:endParaRPr>
                    </a:p>
                    <a:p>
                      <a:pPr marL="171450" lvl="0" indent="-171450">
                        <a:lnSpc>
                          <a:spcPct val="114999"/>
                        </a:lnSpc>
                        <a:spcAft>
                          <a:spcPts val="0"/>
                        </a:spcAft>
                        <a:buFont typeface="Arial"/>
                        <a:buChar char="•"/>
                      </a:pPr>
                      <a:endParaRPr lang="es-ES_tradnl" sz="1200" noProof="0">
                        <a:effectLst/>
                        <a:latin typeface="Arial"/>
                        <a:ea typeface="Calibri" panose="020F0502020204030204" pitchFamily="34" charset="0"/>
                        <a:cs typeface="Times New Roman"/>
                      </a:endParaRPr>
                    </a:p>
                  </a:txBody>
                  <a:tcPr marL="68580" marR="68580" marT="0" marB="0"/>
                </a:tc>
                <a:extLst>
                  <a:ext uri="{0D108BD9-81ED-4DB2-BD59-A6C34878D82A}">
                    <a16:rowId xmlns:a16="http://schemas.microsoft.com/office/drawing/2014/main" val="3307028449"/>
                  </a:ext>
                </a:extLst>
              </a:tr>
            </a:tbl>
          </a:graphicData>
        </a:graphic>
      </p:graphicFrame>
    </p:spTree>
    <p:extLst>
      <p:ext uri="{BB962C8B-B14F-4D97-AF65-F5344CB8AC3E}">
        <p14:creationId xmlns:p14="http://schemas.microsoft.com/office/powerpoint/2010/main" val="3574782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F3207E4D-F1A0-EA47-A425-8BD7F3938D10}"/>
              </a:ext>
            </a:extLst>
          </p:cNvPr>
          <p:cNvGraphicFramePr>
            <a:graphicFrameLocks noGrp="1"/>
          </p:cNvGraphicFramePr>
          <p:nvPr>
            <p:extLst>
              <p:ext uri="{D42A27DB-BD31-4B8C-83A1-F6EECF244321}">
                <p14:modId xmlns:p14="http://schemas.microsoft.com/office/powerpoint/2010/main" val="3995334692"/>
              </p:ext>
            </p:extLst>
          </p:nvPr>
        </p:nvGraphicFramePr>
        <p:xfrm>
          <a:off x="790754" y="675735"/>
          <a:ext cx="10762418" cy="4280534"/>
        </p:xfrm>
        <a:graphic>
          <a:graphicData uri="http://schemas.openxmlformats.org/drawingml/2006/table">
            <a:tbl>
              <a:tblPr firstRow="1" firstCol="1" bandRow="1">
                <a:tableStyleId>{5940675A-B579-460E-94D1-54222C63F5DA}</a:tableStyleId>
              </a:tblPr>
              <a:tblGrid>
                <a:gridCol w="2155061">
                  <a:extLst>
                    <a:ext uri="{9D8B030D-6E8A-4147-A177-3AD203B41FA5}">
                      <a16:colId xmlns:a16="http://schemas.microsoft.com/office/drawing/2014/main" val="1711687752"/>
                    </a:ext>
                  </a:extLst>
                </a:gridCol>
                <a:gridCol w="1721471">
                  <a:extLst>
                    <a:ext uri="{9D8B030D-6E8A-4147-A177-3AD203B41FA5}">
                      <a16:colId xmlns:a16="http://schemas.microsoft.com/office/drawing/2014/main" val="2201469435"/>
                    </a:ext>
                  </a:extLst>
                </a:gridCol>
                <a:gridCol w="1721471">
                  <a:extLst>
                    <a:ext uri="{9D8B030D-6E8A-4147-A177-3AD203B41FA5}">
                      <a16:colId xmlns:a16="http://schemas.microsoft.com/office/drawing/2014/main" val="20002"/>
                    </a:ext>
                  </a:extLst>
                </a:gridCol>
                <a:gridCol w="1721471">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28444">
                  <a:extLst>
                    <a:ext uri="{9D8B030D-6E8A-4147-A177-3AD203B41FA5}">
                      <a16:colId xmlns:a16="http://schemas.microsoft.com/office/drawing/2014/main" val="20005"/>
                    </a:ext>
                  </a:extLst>
                </a:gridCol>
              </a:tblGrid>
              <a:tr h="1741170">
                <a:tc>
                  <a:txBody>
                    <a:bodyPr/>
                    <a:lstStyle/>
                    <a:p>
                      <a:pPr marL="0" lvl="0" indent="0">
                        <a:lnSpc>
                          <a:spcPct val="107000"/>
                        </a:lnSpc>
                        <a:spcAft>
                          <a:spcPts val="0"/>
                        </a:spcAft>
                        <a:buFontTx/>
                        <a:buNone/>
                      </a:pPr>
                      <a:r>
                        <a:rPr lang="es-ES_tradnl" sz="1100" b="1" noProof="0">
                          <a:effectLst/>
                        </a:rPr>
                        <a:t>3. Objetivos o propósitos </a:t>
                      </a:r>
                      <a:r>
                        <a:rPr lang="es-ES_tradnl" sz="1100" noProof="0">
                          <a:effectLst/>
                        </a:rPr>
                        <a:t>alcanzados</a:t>
                      </a:r>
                      <a:endParaRPr lang="es-ES_tradnl" sz="1100" noProof="0">
                        <a:effectLst/>
                        <a:latin typeface="Calibri"/>
                        <a:ea typeface="Calibri" panose="020F0502020204030204" pitchFamily="34" charset="0"/>
                        <a:cs typeface="Times New Roman"/>
                      </a:endParaRPr>
                    </a:p>
                  </a:txBody>
                  <a:tcPr marL="68580" marR="68580" marT="0" marB="0">
                    <a:solidFill>
                      <a:schemeClr val="accent1">
                        <a:lumMod val="40000"/>
                        <a:lumOff val="60000"/>
                      </a:schemeClr>
                    </a:solidFill>
                  </a:tcPr>
                </a:tc>
                <a:tc>
                  <a:txBody>
                    <a:bodyPr/>
                    <a:lstStyle/>
                    <a:p>
                      <a:pPr marL="0" lvl="0" indent="0">
                        <a:lnSpc>
                          <a:spcPct val="114999"/>
                        </a:lnSpc>
                        <a:spcAft>
                          <a:spcPts val="0"/>
                        </a:spcAft>
                        <a:buNone/>
                      </a:pPr>
                      <a:r>
                        <a:rPr lang="es-ES_tradnl" sz="1100" noProof="0">
                          <a:effectLst/>
                          <a:latin typeface="Calibri"/>
                          <a:ea typeface="Calibri" panose="020F0502020204030204" pitchFamily="34" charset="0"/>
                          <a:cs typeface="Times New Roman"/>
                        </a:rPr>
                        <a:t>Creación del proyecto de inversión, desarrollo de los elementos del proceso administrativo que permitan al alumno tener las bases para crear una empresa.</a:t>
                      </a:r>
                    </a:p>
                  </a:txBody>
                  <a:tcPr marL="68580" marR="68580" marT="0" marB="0"/>
                </a:tc>
                <a:tc>
                  <a:txBody>
                    <a:bodyPr/>
                    <a:lstStyle/>
                    <a:p>
                      <a:pPr lvl="0">
                        <a:buNone/>
                      </a:pPr>
                      <a:r>
                        <a:rPr lang="es-MX" sz="1100" kern="1200" noProof="0">
                          <a:solidFill>
                            <a:schemeClr val="tx1"/>
                          </a:solidFill>
                          <a:effectLst/>
                          <a:latin typeface="Calibri"/>
                          <a:cs typeface="Times New Roman"/>
                        </a:rPr>
                        <a:t>Tomar decisiones sobre la organización de un negocio basado en estadística.</a:t>
                      </a:r>
                      <a:endParaRPr lang="es-ES" sz="1100" kern="1200">
                        <a:solidFill>
                          <a:schemeClr val="tx1"/>
                        </a:solidFill>
                        <a:effectLst/>
                        <a:latin typeface="Calibri"/>
                        <a:cs typeface="Times New Roman"/>
                      </a:endParaRPr>
                    </a:p>
                  </a:txBody>
                  <a:tcPr marL="68580" marR="68580" marT="0" marB="0"/>
                </a:tc>
                <a:tc>
                  <a:txBody>
                    <a:bodyPr/>
                    <a:lstStyle/>
                    <a:p>
                      <a:pPr lvl="0">
                        <a:buNone/>
                      </a:pPr>
                      <a:r>
                        <a:rPr lang="es-MX" sz="1100" kern="1200" noProof="0">
                          <a:solidFill>
                            <a:schemeClr val="tx1"/>
                          </a:solidFill>
                          <a:effectLst/>
                          <a:latin typeface="Calibri"/>
                          <a:ea typeface="+mn-ea"/>
                          <a:cs typeface="Times New Roman"/>
                        </a:rPr>
                        <a:t>Conocer la legislación y requisitos necesarios para crear una empresa y los tipos de sociedades que se pueden constituir</a:t>
                      </a:r>
                      <a:endParaRPr lang="es-ES" sz="1100" kern="1200">
                        <a:solidFill>
                          <a:schemeClr val="tx1"/>
                        </a:solidFill>
                        <a:effectLst/>
                        <a:latin typeface="Calibri"/>
                        <a:ea typeface="+mn-ea"/>
                        <a:cs typeface="Times New Roman"/>
                      </a:endParaRPr>
                    </a:p>
                  </a:txBody>
                  <a:tcPr marL="68580" marR="68580" marT="0" marB="0"/>
                </a:tc>
                <a:tc>
                  <a:txBody>
                    <a:bodyPr/>
                    <a:lstStyle/>
                    <a:p>
                      <a:pPr lvl="0" algn="l">
                        <a:lnSpc>
                          <a:spcPct val="100000"/>
                        </a:lnSpc>
                        <a:spcBef>
                          <a:spcPts val="0"/>
                        </a:spcBef>
                        <a:spcAft>
                          <a:spcPts val="0"/>
                        </a:spcAft>
                        <a:buNone/>
                      </a:pPr>
                      <a:r>
                        <a:rPr lang="es-MX" sz="1100" kern="1200" noProof="0">
                          <a:solidFill>
                            <a:schemeClr val="tx1"/>
                          </a:solidFill>
                          <a:effectLst/>
                          <a:latin typeface="Calibri"/>
                          <a:ea typeface="+mn-ea"/>
                          <a:cs typeface="Times New Roman"/>
                        </a:rPr>
                        <a:t>Reconocer la participación de la percepción, aprendizaje, memoria y motivación en la adquisición y modificación de conductas.</a:t>
                      </a:r>
                      <a:r>
                        <a:rPr lang="es-MX" sz="1800" b="0" i="0" u="none" strike="noStrike" noProof="0">
                          <a:latin typeface="Calibri"/>
                        </a:rPr>
                        <a:t> </a:t>
                      </a:r>
                      <a:endParaRPr lang="es-ES"/>
                    </a:p>
                  </a:txBody>
                  <a:tcPr marL="68580" marR="68580" marT="0" marB="0"/>
                </a:tc>
                <a:tc>
                  <a:txBody>
                    <a:bodyPr/>
                    <a:lstStyle/>
                    <a:p>
                      <a:pPr marL="0" lvl="0" algn="l" defTabSz="914400" rtl="0" eaLnBrk="1" latinLnBrk="0" hangingPunct="1">
                        <a:lnSpc>
                          <a:spcPct val="100000"/>
                        </a:lnSpc>
                        <a:spcBef>
                          <a:spcPts val="0"/>
                        </a:spcBef>
                        <a:spcAft>
                          <a:spcPts val="0"/>
                        </a:spcAft>
                        <a:buNone/>
                      </a:pPr>
                      <a:r>
                        <a:rPr lang="es-MX" sz="1100" kern="1200" noProof="0">
                          <a:solidFill>
                            <a:schemeClr val="tx1"/>
                          </a:solidFill>
                          <a:effectLst/>
                          <a:latin typeface="Calibri"/>
                          <a:ea typeface="+mn-ea"/>
                          <a:cs typeface="Times New Roman"/>
                        </a:rPr>
                        <a:t>Aprender a utilizar las fórmulas para obtener la derivada de cualquier función. Aprender a calcular las coordenadas de los puntos máximos y mínimos relativos de la gráfica de una función.</a:t>
                      </a:r>
                      <a:endParaRPr lang="es-ES" sz="1100" kern="1200">
                        <a:solidFill>
                          <a:schemeClr val="tx1"/>
                        </a:solidFill>
                        <a:effectLst/>
                        <a:latin typeface="Calibri"/>
                        <a:ea typeface="+mn-ea"/>
                        <a:cs typeface="Times New Roman"/>
                      </a:endParaRPr>
                    </a:p>
                    <a:p>
                      <a:pPr marL="0" lvl="0" algn="l" defTabSz="914400" rtl="0" eaLnBrk="1" latinLnBrk="0" hangingPunct="1">
                        <a:buNone/>
                      </a:pPr>
                      <a:endParaRPr lang="es-MX" sz="1100" kern="1200">
                        <a:solidFill>
                          <a:schemeClr val="tx1"/>
                        </a:solidFill>
                        <a:effectLst/>
                        <a:latin typeface="Calibri"/>
                        <a:ea typeface="+mn-ea"/>
                        <a:cs typeface="Times New Roman"/>
                      </a:endParaRPr>
                    </a:p>
                  </a:txBody>
                  <a:tcPr marL="68580" marR="68580" marT="0" marB="0"/>
                </a:tc>
                <a:extLst>
                  <a:ext uri="{0D108BD9-81ED-4DB2-BD59-A6C34878D82A}">
                    <a16:rowId xmlns:a16="http://schemas.microsoft.com/office/drawing/2014/main" val="4079198268"/>
                  </a:ext>
                </a:extLst>
              </a:tr>
              <a:tr h="1596199">
                <a:tc>
                  <a:txBody>
                    <a:bodyPr/>
                    <a:lstStyle/>
                    <a:p>
                      <a:pPr marL="0" lvl="0" indent="0">
                        <a:lnSpc>
                          <a:spcPct val="107000"/>
                        </a:lnSpc>
                        <a:spcAft>
                          <a:spcPts val="0"/>
                        </a:spcAft>
                        <a:buFontTx/>
                        <a:buNone/>
                      </a:pPr>
                      <a:r>
                        <a:rPr lang="es-ES_tradnl" sz="1100" b="1" noProof="0">
                          <a:effectLst/>
                        </a:rPr>
                        <a:t>4. Evaluación.</a:t>
                      </a:r>
                    </a:p>
                    <a:p>
                      <a:pPr marL="0" lvl="0" indent="0">
                        <a:lnSpc>
                          <a:spcPct val="107000"/>
                        </a:lnSpc>
                        <a:spcAft>
                          <a:spcPts val="0"/>
                        </a:spcAft>
                        <a:buFontTx/>
                        <a:buNone/>
                      </a:pPr>
                      <a:r>
                        <a:rPr lang="es-ES_tradnl" sz="1100" noProof="0">
                          <a:effectLst/>
                          <a:latin typeface="Calibri"/>
                          <a:ea typeface="Calibri" panose="020F0502020204030204" pitchFamily="34" charset="0"/>
                          <a:cs typeface="Times New Roman"/>
                        </a:rPr>
                        <a:t>Productos / evidencias de aprendizaje.</a:t>
                      </a:r>
                    </a:p>
                    <a:p>
                      <a:pPr marL="0" lvl="0" indent="0">
                        <a:lnSpc>
                          <a:spcPct val="107000"/>
                        </a:lnSpc>
                        <a:spcAft>
                          <a:spcPts val="0"/>
                        </a:spcAft>
                        <a:buFontTx/>
                        <a:buNone/>
                      </a:pPr>
                      <a:r>
                        <a:rPr lang="es-ES_tradnl" sz="1100" noProof="0">
                          <a:effectLst/>
                          <a:latin typeface="Calibri"/>
                          <a:ea typeface="Calibri" panose="020F0502020204030204" pitchFamily="34" charset="0"/>
                          <a:cs typeface="Times New Roman"/>
                        </a:rPr>
                        <a:t>¿Cómo se demuestra que se avanza en el proceso y que se alcanza el objetivo propuesto?</a:t>
                      </a:r>
                    </a:p>
                  </a:txBody>
                  <a:tcPr marL="68580" marR="68580" marT="0" marB="0">
                    <a:solidFill>
                      <a:schemeClr val="accent1">
                        <a:lumMod val="40000"/>
                        <a:lumOff val="60000"/>
                      </a:schemeClr>
                    </a:solidFill>
                  </a:tcPr>
                </a:tc>
                <a:tc>
                  <a:txBody>
                    <a:bodyPr/>
                    <a:lstStyle/>
                    <a:p>
                      <a:pPr marL="0" indent="0">
                        <a:lnSpc>
                          <a:spcPct val="115000"/>
                        </a:lnSpc>
                        <a:spcAft>
                          <a:spcPts val="0"/>
                        </a:spcAft>
                        <a:buNone/>
                      </a:pPr>
                      <a:r>
                        <a:rPr lang="es-ES_tradnl" sz="1100" noProof="0">
                          <a:effectLst/>
                          <a:latin typeface="Calibri"/>
                          <a:ea typeface="Calibri" panose="020F0502020204030204" pitchFamily="34" charset="0"/>
                          <a:cs typeface="Times New Roman"/>
                        </a:rPr>
                        <a:t>Objetivos, misión, visión, organigrama, diagramas de flujo, perfil de puestos, descripción de puestos, manual de procesos, políticas, objetivos.</a:t>
                      </a:r>
                    </a:p>
                  </a:txBody>
                  <a:tcPr marL="68580" marR="68580" marT="0" marB="0"/>
                </a:tc>
                <a:tc>
                  <a:txBody>
                    <a:bodyPr/>
                    <a:lstStyle/>
                    <a:p>
                      <a:pPr lvl="0" algn="l">
                        <a:lnSpc>
                          <a:spcPct val="100000"/>
                        </a:lnSpc>
                        <a:spcBef>
                          <a:spcPts val="0"/>
                        </a:spcBef>
                        <a:spcAft>
                          <a:spcPts val="0"/>
                        </a:spcAft>
                        <a:buNone/>
                      </a:pPr>
                      <a:r>
                        <a:rPr lang="es-ES_tradnl" sz="1100" b="0" i="0" u="none" strike="noStrike" noProof="0">
                          <a:effectLst/>
                        </a:rPr>
                        <a:t>Trabajo escrito</a:t>
                      </a:r>
                      <a:endParaRPr lang="es-ES"/>
                    </a:p>
                  </a:txBody>
                  <a:tcPr marL="68580" marR="68580" marT="0" marB="0"/>
                </a:tc>
                <a:tc>
                  <a:txBody>
                    <a:bodyPr/>
                    <a:lstStyle/>
                    <a:p>
                      <a:pPr marL="0" indent="0">
                        <a:lnSpc>
                          <a:spcPct val="115000"/>
                        </a:lnSpc>
                        <a:spcAft>
                          <a:spcPts val="0"/>
                        </a:spcAft>
                        <a:buNone/>
                      </a:pPr>
                      <a:r>
                        <a:rPr lang="es-ES_tradnl" sz="1100" b="0" i="0" u="none" strike="noStrike" kern="1200" noProof="0">
                          <a:effectLst/>
                        </a:rPr>
                        <a:t>Presentación </a:t>
                      </a:r>
                      <a:r>
                        <a:rPr lang="es-ES_tradnl" sz="1100" b="0" i="0" u="none" strike="noStrike" kern="1200" noProof="0" err="1">
                          <a:effectLst/>
                        </a:rPr>
                        <a:t>Power</a:t>
                      </a:r>
                      <a:r>
                        <a:rPr lang="es-ES_tradnl" sz="1100" b="0" i="0" u="none" strike="noStrike" kern="1200" noProof="0">
                          <a:effectLst/>
                        </a:rPr>
                        <a:t> Point /rúbrica</a:t>
                      </a:r>
                      <a:endParaRPr lang="es-ES_tradnl" sz="1100" kern="1200" noProof="0">
                        <a:solidFill>
                          <a:schemeClr val="tx1"/>
                        </a:solidFill>
                        <a:effectLst/>
                        <a:latin typeface="Calibri"/>
                        <a:ea typeface="+mn-ea"/>
                        <a:cs typeface="Times New Roman"/>
                      </a:endParaRPr>
                    </a:p>
                    <a:p>
                      <a:pPr marL="0" lvl="0" indent="0">
                        <a:lnSpc>
                          <a:spcPct val="114999"/>
                        </a:lnSpc>
                        <a:spcAft>
                          <a:spcPts val="0"/>
                        </a:spcAft>
                        <a:buNone/>
                      </a:pPr>
                      <a:endParaRPr lang="es-ES_tradnl" sz="1100" kern="1200" noProof="0">
                        <a:solidFill>
                          <a:schemeClr val="tx1"/>
                        </a:solidFill>
                        <a:effectLst/>
                        <a:latin typeface="Calibri"/>
                        <a:ea typeface="+mn-ea"/>
                        <a:cs typeface="Times New Roman"/>
                      </a:endParaRPr>
                    </a:p>
                  </a:txBody>
                  <a:tcPr marL="68580" marR="68580" marT="0" marB="0"/>
                </a:tc>
                <a:tc>
                  <a:txBody>
                    <a:bodyPr/>
                    <a:lstStyle/>
                    <a:p>
                      <a:pPr marL="0" indent="0">
                        <a:lnSpc>
                          <a:spcPct val="115000"/>
                        </a:lnSpc>
                        <a:spcAft>
                          <a:spcPts val="0"/>
                        </a:spcAft>
                        <a:buNone/>
                      </a:pPr>
                      <a:r>
                        <a:rPr lang="es-ES_tradnl" sz="1100" b="0" i="0" u="none" strike="noStrike" noProof="0">
                          <a:effectLst/>
                        </a:rPr>
                        <a:t>Rúbrica</a:t>
                      </a:r>
                      <a:endParaRPr lang="es-ES_tradnl" sz="1100" noProof="0">
                        <a:effectLst/>
                        <a:latin typeface="Calibri"/>
                        <a:ea typeface="Calibri" panose="020F0502020204030204" pitchFamily="34" charset="0"/>
                        <a:cs typeface="Times New Roman"/>
                      </a:endParaRPr>
                    </a:p>
                  </a:txBody>
                  <a:tcPr marL="68580" marR="68580" marT="0" marB="0"/>
                </a:tc>
                <a:tc>
                  <a:txBody>
                    <a:bodyPr/>
                    <a:lstStyle/>
                    <a:p>
                      <a:pPr marL="0" indent="0">
                        <a:lnSpc>
                          <a:spcPct val="115000"/>
                        </a:lnSpc>
                        <a:spcAft>
                          <a:spcPts val="0"/>
                        </a:spcAft>
                        <a:buNone/>
                      </a:pPr>
                      <a:r>
                        <a:rPr lang="es-ES_tradnl" sz="1100" b="0" i="0" u="none" strike="noStrike" noProof="0">
                          <a:effectLst/>
                        </a:rPr>
                        <a:t>Exámenes parciales y actividades de clase.</a:t>
                      </a:r>
                      <a:endParaRPr lang="es-ES_tradnl" sz="1100" noProof="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371560198"/>
                  </a:ext>
                </a:extLst>
              </a:tr>
              <a:tr h="943165">
                <a:tc>
                  <a:txBody>
                    <a:bodyPr/>
                    <a:lstStyle/>
                    <a:p>
                      <a:pPr marL="0" lvl="0" indent="0">
                        <a:lnSpc>
                          <a:spcPct val="107000"/>
                        </a:lnSpc>
                        <a:spcAft>
                          <a:spcPts val="0"/>
                        </a:spcAft>
                        <a:buFontTx/>
                        <a:buNone/>
                      </a:pPr>
                      <a:r>
                        <a:rPr lang="es-ES_tradnl" sz="1100" b="1" noProof="0">
                          <a:effectLst/>
                        </a:rPr>
                        <a:t>5. </a:t>
                      </a:r>
                      <a:r>
                        <a:rPr lang="es-ES_tradnl" sz="1100" noProof="0">
                          <a:effectLst/>
                          <a:latin typeface="Calibri"/>
                          <a:ea typeface="Calibri" panose="020F0502020204030204" pitchFamily="34" charset="0"/>
                          <a:cs typeface="Times New Roman"/>
                        </a:rPr>
                        <a:t>¿Qué tipos de Evaluación emplean?</a:t>
                      </a:r>
                    </a:p>
                    <a:p>
                      <a:pPr marL="0" lvl="0" indent="0">
                        <a:lnSpc>
                          <a:spcPct val="107000"/>
                        </a:lnSpc>
                        <a:spcAft>
                          <a:spcPts val="0"/>
                        </a:spcAft>
                        <a:buFontTx/>
                        <a:buNone/>
                      </a:pPr>
                      <a:r>
                        <a:rPr lang="es-ES_tradnl" sz="1100" noProof="0">
                          <a:effectLst/>
                          <a:latin typeface="Calibri"/>
                          <a:ea typeface="Calibri" panose="020F0502020204030204" pitchFamily="34" charset="0"/>
                          <a:cs typeface="Times New Roman"/>
                        </a:rPr>
                        <a:t>¿Qué herramientas se utilizan para ello?</a:t>
                      </a:r>
                    </a:p>
                  </a:txBody>
                  <a:tcPr marL="68580" marR="68580" marT="0" marB="0">
                    <a:solidFill>
                      <a:schemeClr val="accent1">
                        <a:lumMod val="40000"/>
                        <a:lumOff val="6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Arial"/>
                        <a:buNone/>
                      </a:pPr>
                      <a:r>
                        <a:rPr lang="es-ES_tradnl" sz="1100" noProof="0">
                          <a:effectLst/>
                          <a:latin typeface="Calibri"/>
                          <a:ea typeface="Calibri" panose="020F0502020204030204" pitchFamily="34" charset="0"/>
                          <a:cs typeface="Times New Roman"/>
                        </a:rPr>
                        <a:t>Se evaluará, los trabajos con base en la rúbrica establecida para la materia</a:t>
                      </a:r>
                      <a:endParaRPr lang="es-ES_tradnl" sz="1100" noProof="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14999"/>
                        </a:lnSpc>
                        <a:spcBef>
                          <a:spcPts val="0"/>
                        </a:spcBef>
                        <a:spcAft>
                          <a:spcPts val="0"/>
                        </a:spcAft>
                        <a:buNone/>
                      </a:pPr>
                      <a:r>
                        <a:rPr lang="es-ES" sz="1100" b="0" i="0" u="none" strike="noStrike" noProof="0">
                          <a:effectLst/>
                          <a:latin typeface="Calibri"/>
                        </a:rPr>
                        <a:t>Se evaluará, los trabajos con base en la rúbrica establecida para la materia</a:t>
                      </a:r>
                      <a:endParaRPr lang="es-ES"/>
                    </a:p>
                  </a:txBody>
                  <a:tcPr marL="68580" marR="68580" marT="0" marB="0"/>
                </a:tc>
                <a:tc>
                  <a:txBody>
                    <a:bodyPr/>
                    <a:lstStyle/>
                    <a:p>
                      <a:pPr marL="0" marR="0" lvl="0" indent="0" algn="l">
                        <a:lnSpc>
                          <a:spcPct val="114999"/>
                        </a:lnSpc>
                        <a:spcBef>
                          <a:spcPts val="0"/>
                        </a:spcBef>
                        <a:spcAft>
                          <a:spcPts val="0"/>
                        </a:spcAft>
                        <a:buNone/>
                      </a:pPr>
                      <a:r>
                        <a:rPr lang="es-ES" sz="1100" b="0" i="0" u="none" strike="noStrike" noProof="0">
                          <a:effectLst/>
                          <a:latin typeface="Calibri"/>
                        </a:rPr>
                        <a:t>Se evaluarán, los trabajos con base en la rúbrica establecida para la materia</a:t>
                      </a:r>
                      <a:endParaRPr lang="es-ES"/>
                    </a:p>
                  </a:txBody>
                  <a:tcPr marL="68580" marR="68580" marT="0" marB="0"/>
                </a:tc>
                <a:tc>
                  <a:txBody>
                    <a:bodyPr/>
                    <a:lstStyle/>
                    <a:p>
                      <a:pPr marL="0" marR="0" lvl="0" indent="0" algn="l">
                        <a:lnSpc>
                          <a:spcPct val="114999"/>
                        </a:lnSpc>
                        <a:spcBef>
                          <a:spcPts val="0"/>
                        </a:spcBef>
                        <a:spcAft>
                          <a:spcPts val="0"/>
                        </a:spcAft>
                        <a:buNone/>
                      </a:pPr>
                      <a:r>
                        <a:rPr lang="es-ES" sz="1100" b="0" i="0" u="none" strike="noStrike" noProof="0">
                          <a:effectLst/>
                          <a:latin typeface="Calibri"/>
                        </a:rPr>
                        <a:t>Se evaluará, los trabajos con base en la rúbrica establecida para la materia</a:t>
                      </a:r>
                      <a:endParaRPr lang="es-ES"/>
                    </a:p>
                  </a:txBody>
                  <a:tcPr marL="68580" marR="68580" marT="0" marB="0"/>
                </a:tc>
                <a:tc>
                  <a:txBody>
                    <a:bodyPr/>
                    <a:lstStyle/>
                    <a:p>
                      <a:pPr marL="0" marR="0" lvl="0" indent="0" algn="l">
                        <a:lnSpc>
                          <a:spcPct val="114999"/>
                        </a:lnSpc>
                        <a:spcBef>
                          <a:spcPts val="0"/>
                        </a:spcBef>
                        <a:spcAft>
                          <a:spcPts val="0"/>
                        </a:spcAft>
                        <a:buNone/>
                      </a:pPr>
                      <a:r>
                        <a:rPr lang="es-ES" sz="1100" b="0" i="0" u="none" strike="noStrike" noProof="0">
                          <a:effectLst/>
                          <a:latin typeface="Calibri"/>
                        </a:rPr>
                        <a:t>Se evaluará, los trabajos con base en la rúbrica establecida para la materia</a:t>
                      </a:r>
                      <a:endParaRPr lang="es-ES"/>
                    </a:p>
                  </a:txBody>
                  <a:tcPr marL="68580" marR="68580" marT="0" marB="0"/>
                </a:tc>
                <a:extLst>
                  <a:ext uri="{0D108BD9-81ED-4DB2-BD59-A6C34878D82A}">
                    <a16:rowId xmlns:a16="http://schemas.microsoft.com/office/drawing/2014/main" val="3307028449"/>
                  </a:ext>
                </a:extLst>
              </a:tr>
            </a:tbl>
          </a:graphicData>
        </a:graphic>
      </p:graphicFrame>
    </p:spTree>
    <p:extLst>
      <p:ext uri="{BB962C8B-B14F-4D97-AF65-F5344CB8AC3E}">
        <p14:creationId xmlns:p14="http://schemas.microsoft.com/office/powerpoint/2010/main" val="1870801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02317-D08A-418F-AB1C-080E69AFF47D}"/>
              </a:ext>
            </a:extLst>
          </p:cNvPr>
          <p:cNvSpPr txBox="1"/>
          <p:nvPr/>
        </p:nvSpPr>
        <p:spPr>
          <a:xfrm>
            <a:off x="320623" y="74944"/>
            <a:ext cx="6400800" cy="307777"/>
          </a:xfrm>
          <a:prstGeom prst="rect">
            <a:avLst/>
          </a:prstGeom>
          <a:noFill/>
        </p:spPr>
        <p:txBody>
          <a:bodyPr wrap="square" rtlCol="0">
            <a:spAutoFit/>
          </a:bodyPr>
          <a:lstStyle/>
          <a:p>
            <a:r>
              <a:rPr lang="es-ES_tradnl" sz="1400" b="1"/>
              <a:t>V. Esquema del proceso de construcción del proyecto por disciplinas.</a:t>
            </a:r>
            <a:endParaRPr lang="es-ES_tradnl" sz="1400" b="1">
              <a:solidFill>
                <a:schemeClr val="accent1"/>
              </a:solidFill>
            </a:endParaRPr>
          </a:p>
        </p:txBody>
      </p:sp>
      <p:graphicFrame>
        <p:nvGraphicFramePr>
          <p:cNvPr id="3" name="Table 7">
            <a:extLst>
              <a:ext uri="{FF2B5EF4-FFF2-40B4-BE49-F238E27FC236}">
                <a16:creationId xmlns:a16="http://schemas.microsoft.com/office/drawing/2014/main" id="{405523E2-E8BB-C948-8407-759D422B0C25}"/>
              </a:ext>
            </a:extLst>
          </p:cNvPr>
          <p:cNvGraphicFramePr>
            <a:graphicFrameLocks noGrp="1"/>
          </p:cNvGraphicFramePr>
          <p:nvPr>
            <p:extLst>
              <p:ext uri="{D42A27DB-BD31-4B8C-83A1-F6EECF244321}">
                <p14:modId xmlns:p14="http://schemas.microsoft.com/office/powerpoint/2010/main" val="3786255576"/>
              </p:ext>
            </p:extLst>
          </p:nvPr>
        </p:nvGraphicFramePr>
        <p:xfrm>
          <a:off x="244415" y="386391"/>
          <a:ext cx="11580235" cy="6250243"/>
        </p:xfrm>
        <a:graphic>
          <a:graphicData uri="http://schemas.openxmlformats.org/drawingml/2006/table">
            <a:tbl>
              <a:tblPr firstRow="1" firstCol="1" bandRow="1">
                <a:tableStyleId>{5940675A-B579-460E-94D1-54222C63F5DA}</a:tableStyleId>
              </a:tblPr>
              <a:tblGrid>
                <a:gridCol w="2318820">
                  <a:extLst>
                    <a:ext uri="{9D8B030D-6E8A-4147-A177-3AD203B41FA5}">
                      <a16:colId xmlns:a16="http://schemas.microsoft.com/office/drawing/2014/main" val="1711687752"/>
                    </a:ext>
                  </a:extLst>
                </a:gridCol>
                <a:gridCol w="1852283">
                  <a:extLst>
                    <a:ext uri="{9D8B030D-6E8A-4147-A177-3AD203B41FA5}">
                      <a16:colId xmlns:a16="http://schemas.microsoft.com/office/drawing/2014/main" val="2201469435"/>
                    </a:ext>
                  </a:extLst>
                </a:gridCol>
                <a:gridCol w="1852283">
                  <a:extLst>
                    <a:ext uri="{9D8B030D-6E8A-4147-A177-3AD203B41FA5}">
                      <a16:colId xmlns:a16="http://schemas.microsoft.com/office/drawing/2014/main" val="20002"/>
                    </a:ext>
                  </a:extLst>
                </a:gridCol>
                <a:gridCol w="1852283">
                  <a:extLst>
                    <a:ext uri="{9D8B030D-6E8A-4147-A177-3AD203B41FA5}">
                      <a16:colId xmlns:a16="http://schemas.microsoft.com/office/drawing/2014/main" val="20003"/>
                    </a:ext>
                  </a:extLst>
                </a:gridCol>
                <a:gridCol w="1852283">
                  <a:extLst>
                    <a:ext uri="{9D8B030D-6E8A-4147-A177-3AD203B41FA5}">
                      <a16:colId xmlns:a16="http://schemas.microsoft.com/office/drawing/2014/main" val="20004"/>
                    </a:ext>
                  </a:extLst>
                </a:gridCol>
                <a:gridCol w="1852283">
                  <a:extLst>
                    <a:ext uri="{9D8B030D-6E8A-4147-A177-3AD203B41FA5}">
                      <a16:colId xmlns:a16="http://schemas.microsoft.com/office/drawing/2014/main" val="20005"/>
                    </a:ext>
                  </a:extLst>
                </a:gridCol>
              </a:tblGrid>
              <a:tr h="958977">
                <a:tc>
                  <a:txBody>
                    <a:bodyPr/>
                    <a:lstStyle/>
                    <a:p>
                      <a:pPr lvl="0" algn="ctr">
                        <a:lnSpc>
                          <a:spcPct val="114999"/>
                        </a:lnSpc>
                        <a:spcAft>
                          <a:spcPts val="0"/>
                        </a:spcAft>
                        <a:buNone/>
                      </a:pPr>
                      <a:endParaRPr lang="es-ES_tradnl" sz="1400" b="1" noProof="0">
                        <a:effectLst/>
                      </a:endParaRPr>
                    </a:p>
                    <a:p>
                      <a:pPr lvl="0" algn="ctr">
                        <a:lnSpc>
                          <a:spcPct val="114999"/>
                        </a:lnSpc>
                        <a:spcAft>
                          <a:spcPts val="0"/>
                        </a:spcAft>
                        <a:buNone/>
                      </a:pPr>
                      <a:r>
                        <a:rPr lang="es-ES_tradnl" sz="1400" b="1" noProof="0">
                          <a:effectLst/>
                        </a:rPr>
                        <a:t>DISCIPLINAS</a:t>
                      </a:r>
                      <a:endParaRPr lang="es-ES_tradnl" sz="1400"/>
                    </a:p>
                    <a:p>
                      <a:pPr lvl="0" algn="ctr">
                        <a:lnSpc>
                          <a:spcPct val="114999"/>
                        </a:lnSpc>
                        <a:spcAft>
                          <a:spcPts val="0"/>
                        </a:spcAft>
                        <a:buNone/>
                      </a:pPr>
                      <a:endParaRPr lang="es-ES_tradnl" sz="1400" noProof="0">
                        <a:effectLst/>
                        <a:latin typeface="Calibri"/>
                        <a:cs typeface="Times New Roman"/>
                      </a:endParaRPr>
                    </a:p>
                  </a:txBody>
                  <a:tcPr marL="68580" marR="68580" marT="0" marB="0">
                    <a:solidFill>
                      <a:schemeClr val="bg1"/>
                    </a:solidFill>
                  </a:tcPr>
                </a:tc>
                <a:tc>
                  <a:txBody>
                    <a:bodyPr/>
                    <a:lstStyle/>
                    <a:p>
                      <a:pPr lvl="0" algn="ctr">
                        <a:lnSpc>
                          <a:spcPct val="114999"/>
                        </a:lnSpc>
                        <a:spcAft>
                          <a:spcPts val="0"/>
                        </a:spcAft>
                        <a:buNone/>
                      </a:pPr>
                      <a:r>
                        <a:rPr lang="es-ES_tradnl" sz="1400" b="1" noProof="0">
                          <a:effectLst/>
                        </a:rPr>
                        <a:t>DISCIPLINA 1</a:t>
                      </a:r>
                      <a:endParaRPr lang="en-US" sz="1400"/>
                    </a:p>
                    <a:p>
                      <a:pPr lvl="0" algn="ctr">
                        <a:lnSpc>
                          <a:spcPct val="114999"/>
                        </a:lnSpc>
                        <a:spcAft>
                          <a:spcPts val="0"/>
                        </a:spcAft>
                        <a:buNone/>
                      </a:pPr>
                      <a:r>
                        <a:rPr lang="es-ES_tradnl" sz="1400" b="1" noProof="0">
                          <a:effectLst/>
                          <a:latin typeface="Calibri"/>
                          <a:cs typeface="Times New Roman"/>
                        </a:rPr>
                        <a:t>Comunicación Visual</a:t>
                      </a:r>
                      <a:endParaRPr lang="es-ES_tradnl" sz="1400"/>
                    </a:p>
                    <a:p>
                      <a:pPr lvl="0" algn="ctr">
                        <a:lnSpc>
                          <a:spcPct val="114999"/>
                        </a:lnSpc>
                        <a:spcAft>
                          <a:spcPts val="0"/>
                        </a:spcAft>
                        <a:buNone/>
                      </a:pPr>
                      <a:endParaRPr lang="es-ES_tradnl" sz="1400" b="1" noProof="0">
                        <a:effectLst/>
                        <a:latin typeface="Calibri"/>
                        <a:cs typeface="Times New Roman"/>
                      </a:endParaRPr>
                    </a:p>
                  </a:txBody>
                  <a:tcPr marL="68580" marR="68580" marT="0" marB="0">
                    <a:solidFill>
                      <a:schemeClr val="accent1">
                        <a:lumMod val="40000"/>
                        <a:lumOff val="60000"/>
                      </a:schemeClr>
                    </a:solidFill>
                  </a:tcPr>
                </a:tc>
                <a:tc>
                  <a:txBody>
                    <a:bodyPr/>
                    <a:lstStyle/>
                    <a:p>
                      <a:pPr lvl="0" algn="ctr">
                        <a:lnSpc>
                          <a:spcPct val="114999"/>
                        </a:lnSpc>
                        <a:spcAft>
                          <a:spcPts val="0"/>
                        </a:spcAft>
                        <a:buNone/>
                      </a:pPr>
                      <a:r>
                        <a:rPr lang="es-ES_tradnl" sz="1400" b="1" noProof="0">
                          <a:effectLst/>
                        </a:rPr>
                        <a:t>DISCIPLINA 2</a:t>
                      </a:r>
                      <a:endParaRPr lang="en-US" sz="1400"/>
                    </a:p>
                    <a:p>
                      <a:pPr lvl="0" algn="ctr">
                        <a:lnSpc>
                          <a:spcPct val="114999"/>
                        </a:lnSpc>
                        <a:spcAft>
                          <a:spcPts val="0"/>
                        </a:spcAft>
                        <a:buNone/>
                      </a:pPr>
                      <a:r>
                        <a:rPr lang="es-ES_tradnl" sz="1400" b="1" noProof="0">
                          <a:effectLst/>
                          <a:latin typeface="Calibri"/>
                          <a:cs typeface="Times New Roman"/>
                        </a:rPr>
                        <a:t>Literatura Mexicana e Iberoamericana</a:t>
                      </a:r>
                      <a:endParaRPr lang="es-ES_tradnl" sz="1400"/>
                    </a:p>
                  </a:txBody>
                  <a:tcPr marL="68580" marR="68580" marT="0" marB="0">
                    <a:solidFill>
                      <a:schemeClr val="accent1">
                        <a:lumMod val="40000"/>
                        <a:lumOff val="60000"/>
                      </a:schemeClr>
                    </a:solidFill>
                  </a:tcPr>
                </a:tc>
                <a:tc>
                  <a:txBody>
                    <a:bodyPr/>
                    <a:lstStyle/>
                    <a:p>
                      <a:pPr lvl="0" algn="ctr">
                        <a:lnSpc>
                          <a:spcPct val="114999"/>
                        </a:lnSpc>
                        <a:spcAft>
                          <a:spcPts val="0"/>
                        </a:spcAft>
                        <a:buNone/>
                      </a:pPr>
                      <a:r>
                        <a:rPr lang="es-ES_tradnl" sz="1400" b="1" noProof="0">
                          <a:effectLst/>
                        </a:rPr>
                        <a:t>DISCIPLINA 3</a:t>
                      </a:r>
                      <a:endParaRPr lang="en-US" sz="1400"/>
                    </a:p>
                    <a:p>
                      <a:pPr lvl="0" algn="ctr">
                        <a:lnSpc>
                          <a:spcPct val="114999"/>
                        </a:lnSpc>
                        <a:spcAft>
                          <a:spcPts val="0"/>
                        </a:spcAft>
                        <a:buNone/>
                      </a:pPr>
                      <a:r>
                        <a:rPr lang="es-ES_tradnl" sz="1400" b="1" noProof="0">
                          <a:effectLst/>
                          <a:latin typeface="Calibri"/>
                          <a:cs typeface="Times New Roman"/>
                        </a:rPr>
                        <a:t>Psicología</a:t>
                      </a:r>
                      <a:endParaRPr lang="es-ES_tradnl" sz="1400"/>
                    </a:p>
                    <a:p>
                      <a:pPr lvl="0" algn="ctr">
                        <a:lnSpc>
                          <a:spcPct val="114999"/>
                        </a:lnSpc>
                        <a:spcAft>
                          <a:spcPts val="0"/>
                        </a:spcAft>
                        <a:buNone/>
                      </a:pPr>
                      <a:endParaRPr lang="es-ES_tradnl" sz="1400" b="1" noProof="0">
                        <a:effectLst/>
                        <a:latin typeface="Calibri"/>
                        <a:cs typeface="Times New Roman"/>
                      </a:endParaRPr>
                    </a:p>
                  </a:txBody>
                  <a:tcPr marL="68580" marR="68580" marT="0" marB="0">
                    <a:solidFill>
                      <a:schemeClr val="accent1">
                        <a:lumMod val="40000"/>
                        <a:lumOff val="60000"/>
                      </a:schemeClr>
                    </a:solidFill>
                  </a:tcPr>
                </a:tc>
                <a:tc>
                  <a:txBody>
                    <a:bodyPr/>
                    <a:lstStyle/>
                    <a:p>
                      <a:pPr lvl="0" algn="ctr">
                        <a:lnSpc>
                          <a:spcPct val="114999"/>
                        </a:lnSpc>
                        <a:spcAft>
                          <a:spcPts val="0"/>
                        </a:spcAft>
                        <a:buNone/>
                      </a:pPr>
                      <a:r>
                        <a:rPr lang="es-ES_tradnl" sz="1400" b="1" noProof="0">
                          <a:effectLst/>
                        </a:rPr>
                        <a:t>DISCIPLINA 4</a:t>
                      </a:r>
                      <a:endParaRPr lang="en-US" sz="1400"/>
                    </a:p>
                    <a:p>
                      <a:pPr lvl="0" algn="ctr">
                        <a:lnSpc>
                          <a:spcPct val="114999"/>
                        </a:lnSpc>
                        <a:spcAft>
                          <a:spcPts val="0"/>
                        </a:spcAft>
                        <a:buNone/>
                      </a:pPr>
                      <a:r>
                        <a:rPr lang="es-ES_tradnl" sz="1400" b="1" noProof="0">
                          <a:effectLst/>
                          <a:latin typeface="Calibri"/>
                          <a:cs typeface="Times New Roman"/>
                        </a:rPr>
                        <a:t>Introducción a las Ciencias Sociales y Económicas</a:t>
                      </a:r>
                      <a:endParaRPr lang="es-ES_tradnl" sz="1400"/>
                    </a:p>
                  </a:txBody>
                  <a:tcPr marL="68580" marR="68580" marT="0" marB="0">
                    <a:solidFill>
                      <a:schemeClr val="accent1">
                        <a:lumMod val="40000"/>
                        <a:lumOff val="60000"/>
                      </a:schemeClr>
                    </a:solidFill>
                  </a:tcPr>
                </a:tc>
                <a:tc>
                  <a:txBody>
                    <a:bodyPr/>
                    <a:lstStyle/>
                    <a:p>
                      <a:pPr algn="ctr">
                        <a:lnSpc>
                          <a:spcPct val="115000"/>
                        </a:lnSpc>
                        <a:spcAft>
                          <a:spcPts val="0"/>
                        </a:spcAft>
                      </a:pPr>
                      <a:r>
                        <a:rPr lang="es-ES_tradnl" sz="1400" b="1" kern="1200" noProof="0">
                          <a:solidFill>
                            <a:schemeClr val="tx1"/>
                          </a:solidFill>
                          <a:effectLst/>
                          <a:latin typeface="Calibri"/>
                          <a:ea typeface="+mn-ea"/>
                          <a:cs typeface="Times New Roman"/>
                        </a:rPr>
                        <a:t>DISCIPLINA 5</a:t>
                      </a:r>
                    </a:p>
                    <a:p>
                      <a:pPr algn="ctr">
                        <a:lnSpc>
                          <a:spcPct val="115000"/>
                        </a:lnSpc>
                        <a:spcAft>
                          <a:spcPts val="0"/>
                        </a:spcAft>
                      </a:pPr>
                      <a:r>
                        <a:rPr lang="es-ES_tradnl" sz="1400" b="1" kern="1200" noProof="0">
                          <a:solidFill>
                            <a:schemeClr val="tx1"/>
                          </a:solidFill>
                          <a:effectLst/>
                          <a:latin typeface="Calibri"/>
                          <a:ea typeface="+mn-ea"/>
                          <a:cs typeface="Times New Roman"/>
                        </a:rPr>
                        <a:t>Matemáticas</a:t>
                      </a:r>
                    </a:p>
                  </a:txBody>
                  <a:tcPr marL="68580" marR="68580" marT="0" marB="0">
                    <a:solidFill>
                      <a:schemeClr val="accent1">
                        <a:lumMod val="40000"/>
                        <a:lumOff val="60000"/>
                      </a:schemeClr>
                    </a:solidFill>
                  </a:tcPr>
                </a:tc>
                <a:extLst>
                  <a:ext uri="{0D108BD9-81ED-4DB2-BD59-A6C34878D82A}">
                    <a16:rowId xmlns:a16="http://schemas.microsoft.com/office/drawing/2014/main" val="3070109636"/>
                  </a:ext>
                </a:extLst>
              </a:tr>
              <a:tr h="748474">
                <a:tc>
                  <a:txBody>
                    <a:bodyPr/>
                    <a:lstStyle/>
                    <a:p>
                      <a:pPr marL="0" lvl="0" indent="0">
                        <a:lnSpc>
                          <a:spcPct val="107000"/>
                        </a:lnSpc>
                        <a:spcAft>
                          <a:spcPts val="0"/>
                        </a:spcAft>
                        <a:buFontTx/>
                        <a:buNone/>
                      </a:pPr>
                      <a:r>
                        <a:rPr lang="es-ES_tradnl" sz="1400" b="1" noProof="0">
                          <a:effectLst/>
                        </a:rPr>
                        <a:t>1. Preguntar y cuestionar.</a:t>
                      </a:r>
                      <a:endParaRPr lang="en-US" sz="1400"/>
                    </a:p>
                    <a:p>
                      <a:pPr marL="0" lvl="0" indent="0">
                        <a:lnSpc>
                          <a:spcPct val="107000"/>
                        </a:lnSpc>
                        <a:spcAft>
                          <a:spcPts val="0"/>
                        </a:spcAft>
                        <a:buFontTx/>
                        <a:buNone/>
                      </a:pPr>
                      <a:r>
                        <a:rPr lang="es-ES_tradnl" sz="1400" noProof="0">
                          <a:effectLst/>
                          <a:latin typeface="Calibri"/>
                          <a:cs typeface="Times New Roman"/>
                        </a:rPr>
                        <a:t>Preguntas que dirigen la investigación interdisciplinaria.</a:t>
                      </a:r>
                      <a:endParaRPr lang="es-ES" sz="1400"/>
                    </a:p>
                  </a:txBody>
                  <a:tcPr marL="68580" marR="68580" marT="0" marB="0">
                    <a:solidFill>
                      <a:schemeClr val="accent1">
                        <a:lumMod val="40000"/>
                        <a:lumOff val="60000"/>
                      </a:schemeClr>
                    </a:solidFill>
                  </a:tcPr>
                </a:tc>
                <a:tc gridSpan="5">
                  <a:txBody>
                    <a:bodyPr/>
                    <a:lstStyle/>
                    <a:p>
                      <a:pPr lvl="0">
                        <a:lnSpc>
                          <a:spcPct val="114999"/>
                        </a:lnSpc>
                        <a:spcAft>
                          <a:spcPts val="0"/>
                        </a:spcAft>
                        <a:buNone/>
                      </a:pPr>
                      <a:r>
                        <a:rPr lang="es-ES_tradnl" sz="1400" b="0" i="0" u="none" strike="noStrike" noProof="0">
                          <a:effectLst/>
                        </a:rPr>
                        <a:t>¿Cuáles son los pasos que permiten crear una empresa?</a:t>
                      </a:r>
                    </a:p>
                    <a:p>
                      <a:pPr lvl="0">
                        <a:lnSpc>
                          <a:spcPct val="114999"/>
                        </a:lnSpc>
                        <a:spcAft>
                          <a:spcPts val="0"/>
                        </a:spcAft>
                        <a:buNone/>
                      </a:pPr>
                      <a:r>
                        <a:rPr lang="es-ES_tradnl" sz="1400" b="0" i="0" u="none" strike="noStrike" noProof="0">
                          <a:effectLst/>
                        </a:rPr>
                        <a:t>¿A qué tipo de consumidor irá dirigido el servicio?</a:t>
                      </a:r>
                    </a:p>
                    <a:p>
                      <a:pPr lvl="0">
                        <a:lnSpc>
                          <a:spcPct val="114999"/>
                        </a:lnSpc>
                        <a:spcAft>
                          <a:spcPts val="0"/>
                        </a:spcAft>
                        <a:buNone/>
                      </a:pPr>
                      <a:r>
                        <a:rPr lang="es-ES_tradnl" sz="1400" b="0" i="0" u="none" strike="noStrike" noProof="0">
                          <a:effectLst/>
                        </a:rPr>
                        <a:t>¿Cuánto capital requiero para iniciar mi negocio?</a:t>
                      </a:r>
                    </a:p>
                    <a:p>
                      <a:pPr lvl="0">
                        <a:lnSpc>
                          <a:spcPct val="114999"/>
                        </a:lnSpc>
                        <a:spcAft>
                          <a:spcPts val="0"/>
                        </a:spcAft>
                        <a:buNone/>
                      </a:pPr>
                      <a:r>
                        <a:rPr lang="es-ES_tradnl" sz="1400" b="0" i="0" u="none" strike="noStrike" noProof="0">
                          <a:effectLst/>
                        </a:rPr>
                        <a:t>¿Qué trámites debo realizar?</a:t>
                      </a:r>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1323857676"/>
                  </a:ext>
                </a:extLst>
              </a:tr>
              <a:tr h="1122616">
                <a:tc>
                  <a:txBody>
                    <a:bodyPr/>
                    <a:lstStyle/>
                    <a:p>
                      <a:pPr marL="0" lvl="0" indent="0">
                        <a:lnSpc>
                          <a:spcPct val="107000"/>
                        </a:lnSpc>
                        <a:spcAft>
                          <a:spcPts val="0"/>
                        </a:spcAft>
                        <a:buFontTx/>
                        <a:buNone/>
                      </a:pPr>
                      <a:r>
                        <a:rPr lang="es-ES_tradnl" sz="1400" b="1" noProof="0">
                          <a:effectLst/>
                        </a:rPr>
                        <a:t>2. Despertar el interés (detonar).</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Estrategias para involucrar a los estudiantes con la problemática planteada en el salón de clase.</a:t>
                      </a:r>
                    </a:p>
                  </a:txBody>
                  <a:tcPr marL="68580" marR="68580" marT="0" marB="0">
                    <a:solidFill>
                      <a:schemeClr val="accent1">
                        <a:lumMod val="40000"/>
                        <a:lumOff val="60000"/>
                      </a:schemeClr>
                    </a:solidFill>
                  </a:tcPr>
                </a:tc>
                <a:tc gridSpan="5">
                  <a:txBody>
                    <a:bodyPr/>
                    <a:lstStyle/>
                    <a:p>
                      <a:pPr>
                        <a:lnSpc>
                          <a:spcPct val="115000"/>
                        </a:lnSpc>
                        <a:spcAft>
                          <a:spcPts val="0"/>
                        </a:spcAft>
                      </a:pPr>
                      <a:r>
                        <a:rPr lang="es-ES_tradnl" sz="1400" noProof="0">
                          <a:effectLst/>
                          <a:latin typeface="Calibri"/>
                          <a:ea typeface="Calibri" panose="020F0502020204030204" pitchFamily="34" charset="0"/>
                          <a:cs typeface="Times New Roman"/>
                        </a:rPr>
                        <a:t>Conocimiento de los diferentes modelos de negocio que se pueden iniciar con un capital limitado.</a:t>
                      </a:r>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2371560198"/>
                  </a:ext>
                </a:extLst>
              </a:tr>
              <a:tr h="912114">
                <a:tc>
                  <a:txBody>
                    <a:bodyPr/>
                    <a:lstStyle/>
                    <a:p>
                      <a:pPr marL="0" lvl="0" indent="0">
                        <a:lnSpc>
                          <a:spcPct val="107000"/>
                        </a:lnSpc>
                        <a:spcAft>
                          <a:spcPts val="0"/>
                        </a:spcAft>
                        <a:buFontTx/>
                        <a:buNone/>
                      </a:pPr>
                      <a:r>
                        <a:rPr lang="es-ES_tradnl" sz="1400" b="1" noProof="0">
                          <a:effectLst/>
                        </a:rPr>
                        <a:t>3. Recopilar información a través de la investigación.</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Lo que se investiga.</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Fuentes que se utilizan.</a:t>
                      </a:r>
                    </a:p>
                  </a:txBody>
                  <a:tcPr marL="68580" marR="68580" marT="0" marB="0">
                    <a:solidFill>
                      <a:schemeClr val="accent1">
                        <a:lumMod val="40000"/>
                        <a:lumOff val="60000"/>
                      </a:schemeClr>
                    </a:solidFill>
                  </a:tcPr>
                </a:tc>
                <a:tc gridSpan="5">
                  <a:txBody>
                    <a:bodyPr/>
                    <a:lstStyle/>
                    <a:p>
                      <a:pPr lvl="0">
                        <a:lnSpc>
                          <a:spcPct val="114999"/>
                        </a:lnSpc>
                        <a:spcAft>
                          <a:spcPts val="0"/>
                        </a:spcAft>
                        <a:buNone/>
                      </a:pPr>
                      <a:r>
                        <a:rPr lang="es-ES" sz="1400" b="0" i="0" u="none" strike="noStrike" noProof="0">
                          <a:effectLst/>
                          <a:latin typeface="Calibri"/>
                        </a:rPr>
                        <a:t>Investigación de campo y documental.</a:t>
                      </a:r>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3307028449"/>
                  </a:ext>
                </a:extLst>
              </a:tr>
              <a:tr h="1567053">
                <a:tc>
                  <a:txBody>
                    <a:bodyPr/>
                    <a:lstStyle/>
                    <a:p>
                      <a:pPr marL="0" lvl="0" indent="0">
                        <a:lnSpc>
                          <a:spcPct val="107000"/>
                        </a:lnSpc>
                        <a:spcAft>
                          <a:spcPts val="0"/>
                        </a:spcAft>
                        <a:buFontTx/>
                        <a:buNone/>
                      </a:pPr>
                      <a:r>
                        <a:rPr lang="es-ES_tradnl" sz="1400" b="1" noProof="0">
                          <a:effectLst/>
                        </a:rPr>
                        <a:t>4. Organizar la información.</a:t>
                      </a:r>
                    </a:p>
                    <a:p>
                      <a:pPr marL="0" lvl="0" indent="0">
                        <a:lnSpc>
                          <a:spcPct val="107000"/>
                        </a:lnSpc>
                        <a:spcAft>
                          <a:spcPts val="0"/>
                        </a:spcAft>
                        <a:buFontTx/>
                        <a:buNone/>
                      </a:pPr>
                      <a:r>
                        <a:rPr lang="es-ES_tradnl" sz="1400" noProof="0">
                          <a:effectLst/>
                        </a:rPr>
                        <a:t>Implica:</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Clasificación de datos obtenidos,</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Análisis de los datos obtenidos,</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Registro de la información,</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Conclusiones por disciplina,</a:t>
                      </a:r>
                    </a:p>
                    <a:p>
                      <a:pPr marL="0" lvl="0" indent="0">
                        <a:lnSpc>
                          <a:spcPct val="107000"/>
                        </a:lnSpc>
                        <a:spcAft>
                          <a:spcPts val="0"/>
                        </a:spcAft>
                        <a:buFontTx/>
                        <a:buNone/>
                      </a:pPr>
                      <a:r>
                        <a:rPr lang="es-ES_tradnl" sz="1400" noProof="0">
                          <a:effectLst/>
                          <a:latin typeface="Calibri"/>
                          <a:ea typeface="Calibri" panose="020F0502020204030204" pitchFamily="34" charset="0"/>
                          <a:cs typeface="Times New Roman"/>
                        </a:rPr>
                        <a:t>Conclusiones conjuntas.</a:t>
                      </a:r>
                    </a:p>
                  </a:txBody>
                  <a:tcPr marL="68580" marR="68580" marT="0" marB="0">
                    <a:solidFill>
                      <a:schemeClr val="accent1">
                        <a:lumMod val="40000"/>
                        <a:lumOff val="60000"/>
                      </a:schemeClr>
                    </a:solidFill>
                  </a:tcPr>
                </a:tc>
                <a:tc gridSpan="5">
                  <a:txBody>
                    <a:bodyPr/>
                    <a:lstStyle/>
                    <a:p>
                      <a:pPr lvl="0" algn="l">
                        <a:lnSpc>
                          <a:spcPct val="100000"/>
                        </a:lnSpc>
                        <a:spcBef>
                          <a:spcPts val="0"/>
                        </a:spcBef>
                        <a:spcAft>
                          <a:spcPts val="0"/>
                        </a:spcAft>
                        <a:buNone/>
                      </a:pPr>
                      <a:r>
                        <a:rPr lang="es-ES_tradnl" sz="1400" b="0" i="0" u="none" strike="noStrike" noProof="0">
                          <a:effectLst/>
                        </a:rPr>
                        <a:t>Indagar conceptos, jerarquizar la información, realizar análisis de ésta, vincularla a la problemática de la realidad que se ha identificado, diseñar un producto que impacte sobre esa problemática.</a:t>
                      </a:r>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2288594229"/>
                  </a:ext>
                </a:extLst>
              </a:tr>
            </a:tbl>
          </a:graphicData>
        </a:graphic>
      </p:graphicFrame>
    </p:spTree>
    <p:extLst>
      <p:ext uri="{BB962C8B-B14F-4D97-AF65-F5344CB8AC3E}">
        <p14:creationId xmlns:p14="http://schemas.microsoft.com/office/powerpoint/2010/main" val="137420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idx="1"/>
          </p:nvPr>
        </p:nvSpPr>
        <p:spPr/>
        <p:txBody>
          <a:bodyPr vert="horz" lIns="91440" tIns="45720" rIns="91440" bIns="45720" rtlCol="0" anchor="t">
            <a:normAutofit/>
          </a:bodyPr>
          <a:lstStyle/>
          <a:p>
            <a:pPr marL="0" indent="0" algn="ctr">
              <a:buNone/>
              <a:defRPr/>
            </a:pPr>
            <a:endParaRPr lang="es-MX" altLang="es-MX">
              <a:solidFill>
                <a:srgbClr val="404040"/>
              </a:solidFill>
              <a:latin typeface="Helvetica Light" charset="0"/>
            </a:endParaRPr>
          </a:p>
          <a:p>
            <a:pPr marL="0" indent="0" algn="ctr">
              <a:buNone/>
              <a:defRPr/>
            </a:pPr>
            <a:r>
              <a:rPr lang="es-MX" altLang="es-MX" sz="2400" dirty="0">
                <a:solidFill>
                  <a:srgbClr val="404040"/>
                </a:solidFill>
                <a:latin typeface="Helvetica Light"/>
              </a:rPr>
              <a:t>CICLO LECTIVO:  2020-2021</a:t>
            </a:r>
            <a:endParaRPr lang="es-MX" altLang="es-MX" sz="2400" dirty="0">
              <a:solidFill>
                <a:srgbClr val="404040"/>
              </a:solidFill>
              <a:latin typeface="Helvetica Light" charset="0"/>
            </a:endParaRPr>
          </a:p>
          <a:p>
            <a:pPr marL="0" indent="0" algn="ctr">
              <a:defRPr/>
            </a:pPr>
            <a:endParaRPr lang="es-MX" altLang="es-MX" sz="2400">
              <a:solidFill>
                <a:srgbClr val="404040"/>
              </a:solidFill>
              <a:latin typeface="Helvetica Light" charset="0"/>
            </a:endParaRPr>
          </a:p>
          <a:p>
            <a:pPr marL="0" indent="0" algn="ctr">
              <a:buNone/>
              <a:defRPr/>
            </a:pPr>
            <a:r>
              <a:rPr lang="es-MX" altLang="es-MX" sz="2400" dirty="0">
                <a:solidFill>
                  <a:srgbClr val="404040"/>
                </a:solidFill>
                <a:latin typeface="Helvetica Light"/>
              </a:rPr>
              <a:t>Fecha de inicio: 9 de noviembre 2020</a:t>
            </a:r>
          </a:p>
          <a:p>
            <a:pPr marL="0" indent="0" algn="ctr">
              <a:defRPr/>
            </a:pPr>
            <a:endParaRPr lang="es-MX" altLang="es-MX" sz="2400">
              <a:solidFill>
                <a:srgbClr val="404040"/>
              </a:solidFill>
              <a:latin typeface="Helvetica Light" charset="0"/>
            </a:endParaRPr>
          </a:p>
          <a:p>
            <a:pPr marL="0" indent="0" algn="ctr">
              <a:buNone/>
              <a:defRPr/>
            </a:pPr>
            <a:r>
              <a:rPr lang="es-MX" altLang="es-MX" sz="2400" dirty="0">
                <a:solidFill>
                  <a:srgbClr val="404040"/>
                </a:solidFill>
                <a:latin typeface="Helvetica Light"/>
              </a:rPr>
              <a:t>Fecha de término:  18 de diciembre 2020</a:t>
            </a:r>
            <a:endParaRPr lang="es-MX" altLang="es-MX" dirty="0">
              <a:solidFill>
                <a:srgbClr val="404040"/>
              </a:solidFill>
              <a:latin typeface="Helvetica Light"/>
            </a:endParaRPr>
          </a:p>
          <a:p>
            <a:pPr marL="0" indent="0" algn="ctr">
              <a:defRPr/>
            </a:pPr>
            <a:endParaRPr lang="es-MX" altLang="es-MX">
              <a:solidFill>
                <a:srgbClr val="404040"/>
              </a:solidFill>
              <a:latin typeface="Helvetica Light" charset="0"/>
            </a:endParaRPr>
          </a:p>
          <a:p>
            <a:pPr marL="0" indent="0" algn="ctr">
              <a:defRPr/>
            </a:pPr>
            <a:endParaRPr lang="es-MX" altLang="es-MX">
              <a:solidFill>
                <a:srgbClr val="404040"/>
              </a:solidFill>
              <a:latin typeface="Helvetica Light" charset="0"/>
            </a:endParaRPr>
          </a:p>
          <a:p>
            <a:pPr marL="0" indent="0" algn="ctr">
              <a:defRPr/>
            </a:pPr>
            <a:endParaRPr lang="es-MX" altLang="es-MX">
              <a:solidFill>
                <a:srgbClr val="404040"/>
              </a:solidFill>
              <a:latin typeface="Helvetica Light" charset="0"/>
            </a:endParaRPr>
          </a:p>
          <a:p>
            <a:pPr marL="0" indent="0" algn="ctr">
              <a:defRPr/>
            </a:pPr>
            <a:endParaRPr lang="es-MX" altLang="es-MX">
              <a:solidFill>
                <a:srgbClr val="404040"/>
              </a:solidFill>
              <a:latin typeface="Helvetica Light" charset="0"/>
            </a:endParaRPr>
          </a:p>
          <a:p>
            <a:pPr marL="0" indent="0" algn="ctr">
              <a:defRPr/>
            </a:pPr>
            <a:endParaRPr lang="es-MX" altLang="es-MX">
              <a:solidFill>
                <a:srgbClr val="404040"/>
              </a:solidFill>
              <a:latin typeface="Helvetica Light" charset="0"/>
            </a:endParaRPr>
          </a:p>
          <a:p>
            <a:pPr marL="0" indent="0" algn="ctr">
              <a:defRPr/>
            </a:pPr>
            <a:endParaRPr lang="es-MX" altLang="es-MX">
              <a:solidFill>
                <a:srgbClr val="404040"/>
              </a:solidFill>
              <a:latin typeface="Helvetica Light" charset="0"/>
            </a:endParaRPr>
          </a:p>
        </p:txBody>
      </p:sp>
      <p:pic>
        <p:nvPicPr>
          <p:cNvPr id="5"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981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FC34336F-8826-4452-9DBC-FBF3643E193F}"/>
              </a:ext>
            </a:extLst>
          </p:cNvPr>
          <p:cNvGraphicFramePr>
            <a:graphicFrameLocks noGrp="1"/>
          </p:cNvGraphicFramePr>
          <p:nvPr>
            <p:extLst>
              <p:ext uri="{D42A27DB-BD31-4B8C-83A1-F6EECF244321}">
                <p14:modId xmlns:p14="http://schemas.microsoft.com/office/powerpoint/2010/main" val="1613799441"/>
              </p:ext>
            </p:extLst>
          </p:nvPr>
        </p:nvGraphicFramePr>
        <p:xfrm>
          <a:off x="1073012" y="631463"/>
          <a:ext cx="10070955" cy="3922713"/>
        </p:xfrm>
        <a:graphic>
          <a:graphicData uri="http://schemas.openxmlformats.org/drawingml/2006/table">
            <a:tbl>
              <a:tblPr firstRow="1" firstCol="1" bandRow="1">
                <a:tableStyleId>{5940675A-B579-460E-94D1-54222C63F5DA}</a:tableStyleId>
              </a:tblPr>
              <a:tblGrid>
                <a:gridCol w="2014191">
                  <a:extLst>
                    <a:ext uri="{9D8B030D-6E8A-4147-A177-3AD203B41FA5}">
                      <a16:colId xmlns:a16="http://schemas.microsoft.com/office/drawing/2014/main" val="1711687752"/>
                    </a:ext>
                  </a:extLst>
                </a:gridCol>
                <a:gridCol w="8056764">
                  <a:extLst>
                    <a:ext uri="{9D8B030D-6E8A-4147-A177-3AD203B41FA5}">
                      <a16:colId xmlns:a16="http://schemas.microsoft.com/office/drawing/2014/main" val="2201469435"/>
                    </a:ext>
                  </a:extLst>
                </a:gridCol>
              </a:tblGrid>
              <a:tr h="1224196">
                <a:tc>
                  <a:txBody>
                    <a:bodyPr/>
                    <a:lstStyle/>
                    <a:p>
                      <a:pPr marL="0" lvl="0" indent="0">
                        <a:lnSpc>
                          <a:spcPct val="107000"/>
                        </a:lnSpc>
                        <a:spcAft>
                          <a:spcPts val="0"/>
                        </a:spcAft>
                        <a:buFontTx/>
                        <a:buNone/>
                      </a:pPr>
                      <a:r>
                        <a:rPr lang="es-ES_tradnl" sz="1100" b="1" noProof="0">
                          <a:effectLst/>
                          <a:latin typeface="Calibri"/>
                          <a:cs typeface="Times New Roman"/>
                        </a:rPr>
                        <a:t>5. Llegar a conclusiones parciales</a:t>
                      </a:r>
                      <a:endParaRPr lang="es-ES_tradnl" sz="1100" b="1" noProof="0">
                        <a:effectLst/>
                      </a:endParaRPr>
                    </a:p>
                    <a:p>
                      <a:pPr marL="0" lvl="0" indent="0">
                        <a:lnSpc>
                          <a:spcPct val="107000"/>
                        </a:lnSpc>
                        <a:spcAft>
                          <a:spcPts val="0"/>
                        </a:spcAft>
                        <a:buFontTx/>
                        <a:buNone/>
                      </a:pPr>
                      <a:r>
                        <a:rPr lang="es-ES_tradnl" sz="1100" noProof="0">
                          <a:effectLst/>
                          <a:latin typeface="Calibri"/>
                          <a:ea typeface="Calibri" panose="020F0502020204030204" pitchFamily="34" charset="0"/>
                          <a:cs typeface="Times New Roman"/>
                        </a:rPr>
                        <a:t>(por disciplina) útiles para el proyecto, de tal forma que lo aclaran, describen o descifran, (fruto de la reflexión colaborativa de los estudiantes).</a:t>
                      </a:r>
                      <a:endParaRPr lang="es-ES_tradnl"/>
                    </a:p>
                    <a:p>
                      <a:pPr marL="0" lvl="0" indent="0">
                        <a:lnSpc>
                          <a:spcPct val="107000"/>
                        </a:lnSpc>
                        <a:spcAft>
                          <a:spcPts val="0"/>
                        </a:spcAft>
                        <a:buFontTx/>
                        <a:buNone/>
                      </a:pPr>
                      <a:r>
                        <a:rPr lang="es-ES_tradnl" sz="1100" noProof="0">
                          <a:effectLst/>
                          <a:latin typeface="Calibri"/>
                          <a:ea typeface="Calibri" panose="020F0502020204030204" pitchFamily="34" charset="0"/>
                          <a:cs typeface="Times New Roman"/>
                        </a:rPr>
                        <a:t>¿Cómo se lograron/</a:t>
                      </a:r>
                      <a:endParaRPr lang="es-ES_tradnl"/>
                    </a:p>
                  </a:txBody>
                  <a:tcPr marL="68580" marR="68580" marT="0" marB="0">
                    <a:solidFill>
                      <a:schemeClr val="accent1">
                        <a:lumMod val="40000"/>
                        <a:lumOff val="60000"/>
                      </a:schemeClr>
                    </a:solidFill>
                  </a:tcPr>
                </a:tc>
                <a:tc>
                  <a:txBody>
                    <a:bodyPr/>
                    <a:lstStyle/>
                    <a:p>
                      <a:pPr lvl="0">
                        <a:lnSpc>
                          <a:spcPct val="114999"/>
                        </a:lnSpc>
                        <a:spcAft>
                          <a:spcPts val="0"/>
                        </a:spcAft>
                        <a:buNone/>
                      </a:pPr>
                      <a:r>
                        <a:rPr lang="es-ES" sz="1100" kern="1200">
                          <a:solidFill>
                            <a:schemeClr val="tx1"/>
                          </a:solidFill>
                          <a:effectLst/>
                          <a:latin typeface="Calibri"/>
                          <a:ea typeface="+mn-ea"/>
                          <a:cs typeface="Times New Roman"/>
                        </a:rPr>
                        <a:t>El trabajo estableció las bases que deben seguir los alumnos cuando deseen llevar a cabo el proyecto de inversión en una cafetería.</a:t>
                      </a:r>
                    </a:p>
                  </a:txBody>
                  <a:tcPr marL="68580" marR="68580" marT="0" marB="0"/>
                </a:tc>
                <a:extLst>
                  <a:ext uri="{0D108BD9-81ED-4DB2-BD59-A6C34878D82A}">
                    <a16:rowId xmlns:a16="http://schemas.microsoft.com/office/drawing/2014/main" val="2371560198"/>
                  </a:ext>
                </a:extLst>
              </a:tr>
              <a:tr h="522605">
                <a:tc>
                  <a:txBody>
                    <a:bodyPr/>
                    <a:lstStyle/>
                    <a:p>
                      <a:pPr marL="0" lvl="0" indent="0">
                        <a:lnSpc>
                          <a:spcPct val="107000"/>
                        </a:lnSpc>
                        <a:spcAft>
                          <a:spcPts val="0"/>
                        </a:spcAft>
                        <a:buFontTx/>
                        <a:buNone/>
                      </a:pPr>
                      <a:r>
                        <a:rPr lang="es-ES_tradnl" sz="1100" b="1" noProof="0">
                          <a:effectLst/>
                        </a:rPr>
                        <a:t>6. Conectar.</a:t>
                      </a:r>
                    </a:p>
                    <a:p>
                      <a:pPr marL="0" lvl="0" indent="0">
                        <a:lnSpc>
                          <a:spcPct val="107000"/>
                        </a:lnSpc>
                        <a:spcAft>
                          <a:spcPts val="0"/>
                        </a:spcAft>
                        <a:buNone/>
                      </a:pPr>
                      <a:r>
                        <a:rPr lang="es-ES_tradnl" sz="1100" noProof="0">
                          <a:effectLst/>
                          <a:latin typeface="Calibri"/>
                          <a:cs typeface="Times New Roman"/>
                        </a:rPr>
                        <a:t>Manera en que las conclusiones de cada disciplina dan respuesta o se vinculan con la pregunta disparada del proyecto.</a:t>
                      </a:r>
                    </a:p>
                    <a:p>
                      <a:pPr marL="0" lvl="0" indent="0">
                        <a:lnSpc>
                          <a:spcPct val="107000"/>
                        </a:lnSpc>
                        <a:spcAft>
                          <a:spcPts val="0"/>
                        </a:spcAft>
                        <a:buNone/>
                      </a:pPr>
                      <a:r>
                        <a:rPr lang="es-ES_tradnl" sz="1100" noProof="0">
                          <a:effectLst/>
                          <a:latin typeface="Calibri"/>
                          <a:cs typeface="Times New Roman"/>
                        </a:rPr>
                        <a:t>Estrategia o actividad para lograr que haya conciencia de ello.</a:t>
                      </a:r>
                    </a:p>
                  </a:txBody>
                  <a:tcPr marL="68580" marR="68580" marT="0" marB="0">
                    <a:solidFill>
                      <a:schemeClr val="accent1">
                        <a:lumMod val="40000"/>
                        <a:lumOff val="60000"/>
                      </a:schemeClr>
                    </a:solidFill>
                  </a:tcPr>
                </a:tc>
                <a:tc>
                  <a:txBody>
                    <a:bodyPr/>
                    <a:lstStyle/>
                    <a:p>
                      <a:pPr lvl="0" algn="l">
                        <a:lnSpc>
                          <a:spcPct val="114999"/>
                        </a:lnSpc>
                        <a:spcAft>
                          <a:spcPts val="0"/>
                        </a:spcAft>
                        <a:buNone/>
                      </a:pPr>
                      <a:r>
                        <a:rPr lang="es-ES_tradnl" sz="1100" noProof="0">
                          <a:effectLst/>
                          <a:latin typeface="Calibri"/>
                          <a:cs typeface="Times New Roman"/>
                        </a:rPr>
                        <a:t>Las materias que intervinieron participaron de manera activa en el desarrollo del proyecto aportando las herramientas que dieron respuesta a cada una de las preguntas detonadoras.</a:t>
                      </a:r>
                    </a:p>
                  </a:txBody>
                  <a:tcPr marL="68580" marR="68580" marT="0" marB="0"/>
                </a:tc>
                <a:extLst>
                  <a:ext uri="{0D108BD9-81ED-4DB2-BD59-A6C34878D82A}">
                    <a16:rowId xmlns:a16="http://schemas.microsoft.com/office/drawing/2014/main" val="3307028449"/>
                  </a:ext>
                </a:extLst>
              </a:tr>
              <a:tr h="521335">
                <a:tc>
                  <a:txBody>
                    <a:bodyPr/>
                    <a:lstStyle/>
                    <a:p>
                      <a:pPr marL="0" lvl="0" indent="0">
                        <a:lnSpc>
                          <a:spcPct val="107000"/>
                        </a:lnSpc>
                        <a:spcAft>
                          <a:spcPts val="0"/>
                        </a:spcAft>
                        <a:buFontTx/>
                        <a:buNone/>
                      </a:pPr>
                      <a:r>
                        <a:rPr lang="es-ES_tradnl" sz="1100" b="1" noProof="0">
                          <a:effectLst/>
                        </a:rPr>
                        <a:t>7. Evaluar la información generada.</a:t>
                      </a:r>
                    </a:p>
                    <a:p>
                      <a:pPr marL="0" lvl="0" indent="0">
                        <a:lnSpc>
                          <a:spcPct val="107000"/>
                        </a:lnSpc>
                        <a:spcAft>
                          <a:spcPts val="0"/>
                        </a:spcAft>
                        <a:buNone/>
                      </a:pPr>
                      <a:r>
                        <a:rPr lang="es-ES_tradnl" sz="1100" noProof="0">
                          <a:effectLst/>
                        </a:rPr>
                        <a:t>¿La información obtenida cubre las necesidades para la solución del problema?</a:t>
                      </a:r>
                    </a:p>
                    <a:p>
                      <a:pPr marL="0" lvl="0" indent="0">
                        <a:lnSpc>
                          <a:spcPct val="107000"/>
                        </a:lnSpc>
                        <a:spcAft>
                          <a:spcPts val="0"/>
                        </a:spcAft>
                        <a:buNone/>
                      </a:pPr>
                      <a:r>
                        <a:rPr lang="es-ES_tradnl" sz="1100" noProof="0">
                          <a:effectLst/>
                        </a:rPr>
                        <a:t>Propuesta de investigaciones para complementar el proyecto.</a:t>
                      </a:r>
                    </a:p>
                  </a:txBody>
                  <a:tcPr marL="68580" marR="68580" marT="0" marB="0">
                    <a:solidFill>
                      <a:schemeClr val="accent1">
                        <a:lumMod val="40000"/>
                        <a:lumOff val="60000"/>
                      </a:schemeClr>
                    </a:solidFill>
                  </a:tcPr>
                </a:tc>
                <a:tc>
                  <a:txBody>
                    <a:bodyPr/>
                    <a:lstStyle/>
                    <a:p>
                      <a:pPr lvl="0">
                        <a:lnSpc>
                          <a:spcPct val="114999"/>
                        </a:lnSpc>
                        <a:spcAft>
                          <a:spcPts val="0"/>
                        </a:spcAft>
                        <a:buNone/>
                      </a:pPr>
                      <a:r>
                        <a:rPr lang="es-ES_tradnl" sz="1100" noProof="0">
                          <a:effectLst/>
                        </a:rPr>
                        <a:t>El producto final del proyecto sentó las bases de inicio de un negocio, sin embargo, por cuestiones de tiempo queda en un esbozo ya que se requiere de un estudio de mercado, así como de la evaluación de diferentes fuentes de financiamiento para que el proyecto sea viable.</a:t>
                      </a:r>
                    </a:p>
                  </a:txBody>
                  <a:tcPr marL="68580" marR="68580" marT="0" marB="0"/>
                </a:tc>
                <a:extLst>
                  <a:ext uri="{0D108BD9-81ED-4DB2-BD59-A6C34878D82A}">
                    <a16:rowId xmlns:a16="http://schemas.microsoft.com/office/drawing/2014/main" val="2288594229"/>
                  </a:ext>
                </a:extLst>
              </a:tr>
            </a:tbl>
          </a:graphicData>
        </a:graphic>
      </p:graphicFrame>
    </p:spTree>
    <p:extLst>
      <p:ext uri="{BB962C8B-B14F-4D97-AF65-F5344CB8AC3E}">
        <p14:creationId xmlns:p14="http://schemas.microsoft.com/office/powerpoint/2010/main" val="157390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4B91BE63-E978-4ECC-8305-FB532DC1568F}"/>
              </a:ext>
            </a:extLst>
          </p:cNvPr>
          <p:cNvGraphicFramePr>
            <a:graphicFrameLocks noGrp="1"/>
          </p:cNvGraphicFramePr>
          <p:nvPr>
            <p:extLst>
              <p:ext uri="{D42A27DB-BD31-4B8C-83A1-F6EECF244321}">
                <p14:modId xmlns:p14="http://schemas.microsoft.com/office/powerpoint/2010/main" val="3121056399"/>
              </p:ext>
            </p:extLst>
          </p:nvPr>
        </p:nvGraphicFramePr>
        <p:xfrm>
          <a:off x="1015999" y="1885342"/>
          <a:ext cx="9563284" cy="2834640"/>
        </p:xfrm>
        <a:graphic>
          <a:graphicData uri="http://schemas.openxmlformats.org/drawingml/2006/table">
            <a:tbl>
              <a:tblPr firstRow="1" bandRow="1">
                <a:tableStyleId>{5940675A-B579-460E-94D1-54222C63F5DA}</a:tableStyleId>
              </a:tblPr>
              <a:tblGrid>
                <a:gridCol w="4781642">
                  <a:extLst>
                    <a:ext uri="{9D8B030D-6E8A-4147-A177-3AD203B41FA5}">
                      <a16:colId xmlns:a16="http://schemas.microsoft.com/office/drawing/2014/main" val="499117756"/>
                    </a:ext>
                  </a:extLst>
                </a:gridCol>
                <a:gridCol w="4781642">
                  <a:extLst>
                    <a:ext uri="{9D8B030D-6E8A-4147-A177-3AD203B41FA5}">
                      <a16:colId xmlns:a16="http://schemas.microsoft.com/office/drawing/2014/main" val="1263468581"/>
                    </a:ext>
                  </a:extLst>
                </a:gridCol>
              </a:tblGrid>
              <a:tr h="370840">
                <a:tc>
                  <a:txBody>
                    <a:bodyPr/>
                    <a:lstStyle/>
                    <a:p>
                      <a:r>
                        <a:rPr lang="es-ES" sz="1200" b="1"/>
                        <a:t>Tiempos dedicados al proyecto cada semana</a:t>
                      </a:r>
                    </a:p>
                    <a:p>
                      <a:pPr lvl="0">
                        <a:buNone/>
                      </a:pPr>
                      <a:r>
                        <a:rPr lang="es-ES" sz="1200"/>
                        <a:t>Momentos destinados al proyecto</a:t>
                      </a:r>
                    </a:p>
                    <a:p>
                      <a:pPr lvl="0">
                        <a:buNone/>
                      </a:pPr>
                      <a:r>
                        <a:rPr lang="es-ES" sz="1200"/>
                        <a:t>Horas de trabajo dedicados al trabajo disciplinario</a:t>
                      </a:r>
                    </a:p>
                    <a:p>
                      <a:pPr lvl="0">
                        <a:buNone/>
                      </a:pPr>
                      <a:r>
                        <a:rPr lang="es-ES" sz="1200" u="none" strike="noStrike" noProof="0"/>
                        <a:t>Horas de trabajo dedicados al trabajo interdisciplinario</a:t>
                      </a:r>
                      <a:endParaRPr lang="es-ES" sz="1200"/>
                    </a:p>
                  </a:txBody>
                  <a:tcPr>
                    <a:solidFill>
                      <a:schemeClr val="accent1">
                        <a:lumMod val="40000"/>
                        <a:lumOff val="60000"/>
                      </a:schemeClr>
                    </a:solidFill>
                  </a:tcPr>
                </a:tc>
                <a:tc>
                  <a:txBody>
                    <a:bodyPr/>
                    <a:lstStyle/>
                    <a:p>
                      <a:r>
                        <a:rPr lang="es-ES" sz="1200" b="1"/>
                        <a:t>Presentación del proyecto (producto)</a:t>
                      </a:r>
                    </a:p>
                    <a:p>
                      <a:pPr lvl="0">
                        <a:buNone/>
                      </a:pPr>
                      <a:r>
                        <a:rPr lang="es-ES" sz="1200"/>
                        <a:t>Características de la presentación</a:t>
                      </a:r>
                    </a:p>
                    <a:p>
                      <a:pPr lvl="0">
                        <a:buNone/>
                      </a:pPr>
                      <a:r>
                        <a:rPr lang="es-ES" sz="1200"/>
                        <a:t>¿Qué se presenta? ¿Cuándo? ¿Dónde? ¿Con qué? ¿A quién, por qué, para qué?</a:t>
                      </a:r>
                    </a:p>
                  </a:txBody>
                  <a:tcPr>
                    <a:solidFill>
                      <a:schemeClr val="accent1">
                        <a:lumMod val="40000"/>
                        <a:lumOff val="60000"/>
                      </a:schemeClr>
                    </a:solidFill>
                  </a:tcPr>
                </a:tc>
                <a:extLst>
                  <a:ext uri="{0D108BD9-81ED-4DB2-BD59-A6C34878D82A}">
                    <a16:rowId xmlns:a16="http://schemas.microsoft.com/office/drawing/2014/main" val="502861590"/>
                  </a:ext>
                </a:extLst>
              </a:tr>
              <a:tr h="370840">
                <a:tc>
                  <a:txBody>
                    <a:bodyPr/>
                    <a:lstStyle/>
                    <a:p>
                      <a:r>
                        <a:rPr lang="es-ES"/>
                        <a:t>Contabilidad y Gestión administrativa 20 h</a:t>
                      </a:r>
                      <a:endParaRPr lang="es-ES" err="1"/>
                    </a:p>
                    <a:p>
                      <a:pPr lvl="0">
                        <a:buNone/>
                      </a:pPr>
                      <a:r>
                        <a:rPr lang="es-ES"/>
                        <a:t>Estadística 6 h</a:t>
                      </a:r>
                    </a:p>
                    <a:p>
                      <a:pPr lvl="0">
                        <a:buNone/>
                      </a:pPr>
                      <a:r>
                        <a:rPr lang="es-ES"/>
                        <a:t>Derecho 4 h</a:t>
                      </a:r>
                    </a:p>
                    <a:p>
                      <a:pPr lvl="0">
                        <a:buNone/>
                      </a:pPr>
                      <a:r>
                        <a:rPr lang="es-ES"/>
                        <a:t>Psicología 16 h</a:t>
                      </a:r>
                    </a:p>
                    <a:p>
                      <a:pPr lvl="0">
                        <a:buNone/>
                      </a:pPr>
                      <a:r>
                        <a:rPr lang="es-ES"/>
                        <a:t>Matemáticas 20 h</a:t>
                      </a:r>
                    </a:p>
                  </a:txBody>
                  <a:tcPr/>
                </a:tc>
                <a:tc>
                  <a:txBody>
                    <a:bodyPr/>
                    <a:lstStyle/>
                    <a:p>
                      <a:r>
                        <a:rPr lang="es-ES"/>
                        <a:t>El producto final será el trabajo escrito </a:t>
                      </a:r>
                      <a:r>
                        <a:rPr lang="es-ES" sz="1800" b="0" i="0" u="none" strike="noStrike" noProof="0">
                          <a:latin typeface="Calibri"/>
                        </a:rPr>
                        <a:t>(proyecto de inversión), </a:t>
                      </a:r>
                      <a:r>
                        <a:rPr lang="es-ES"/>
                        <a:t>que contenga toda la documentación propia para establecer un negocio (cafetería). El trabajo mostrará todas las aportaciones que realizó cada materia. Los estudiantes presentarán su trabajo en el salón de clases ante los maestros de las materias eje.</a:t>
                      </a:r>
                    </a:p>
                  </a:txBody>
                  <a:tcPr/>
                </a:tc>
                <a:extLst>
                  <a:ext uri="{0D108BD9-81ED-4DB2-BD59-A6C34878D82A}">
                    <a16:rowId xmlns:a16="http://schemas.microsoft.com/office/drawing/2014/main" val="1318431565"/>
                  </a:ext>
                </a:extLst>
              </a:tr>
            </a:tbl>
          </a:graphicData>
        </a:graphic>
      </p:graphicFrame>
      <p:sp>
        <p:nvSpPr>
          <p:cNvPr id="4" name="CuadroTexto 3">
            <a:extLst>
              <a:ext uri="{FF2B5EF4-FFF2-40B4-BE49-F238E27FC236}">
                <a16:creationId xmlns:a16="http://schemas.microsoft.com/office/drawing/2014/main" id="{27CF722C-A3E7-4834-8F65-39D3FFD101FA}"/>
              </a:ext>
            </a:extLst>
          </p:cNvPr>
          <p:cNvSpPr txBox="1"/>
          <p:nvPr/>
        </p:nvSpPr>
        <p:spPr>
          <a:xfrm>
            <a:off x="1087120" y="1503680"/>
            <a:ext cx="2733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VI. División del tiempo.</a:t>
            </a:r>
            <a:endParaRPr lang="es-ES">
              <a:cs typeface="Calibri"/>
            </a:endParaRPr>
          </a:p>
        </p:txBody>
      </p:sp>
      <p:sp>
        <p:nvSpPr>
          <p:cNvPr id="5" name="CuadroTexto 4">
            <a:extLst>
              <a:ext uri="{FF2B5EF4-FFF2-40B4-BE49-F238E27FC236}">
                <a16:creationId xmlns:a16="http://schemas.microsoft.com/office/drawing/2014/main" id="{A174E8C6-3DB9-477C-A5D9-42A754902B4A}"/>
              </a:ext>
            </a:extLst>
          </p:cNvPr>
          <p:cNvSpPr txBox="1"/>
          <p:nvPr/>
        </p:nvSpPr>
        <p:spPr>
          <a:xfrm>
            <a:off x="5862319" y="1503680"/>
            <a:ext cx="2733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VII. Presentación</a:t>
            </a:r>
            <a:endParaRPr lang="es-ES">
              <a:cs typeface="Calibri"/>
            </a:endParaRPr>
          </a:p>
        </p:txBody>
      </p:sp>
    </p:spTree>
    <p:extLst>
      <p:ext uri="{BB962C8B-B14F-4D97-AF65-F5344CB8AC3E}">
        <p14:creationId xmlns:p14="http://schemas.microsoft.com/office/powerpoint/2010/main" val="258732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6E45FA-4CF4-4E58-A05C-3A1637888241}"/>
              </a:ext>
            </a:extLst>
          </p:cNvPr>
          <p:cNvSpPr txBox="1"/>
          <p:nvPr/>
        </p:nvSpPr>
        <p:spPr>
          <a:xfrm>
            <a:off x="1097280" y="579120"/>
            <a:ext cx="37388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VIII. Evaluación del proyecto</a:t>
            </a:r>
            <a:endParaRPr lang="es-ES">
              <a:cs typeface="Calibri"/>
            </a:endParaRPr>
          </a:p>
        </p:txBody>
      </p:sp>
      <p:graphicFrame>
        <p:nvGraphicFramePr>
          <p:cNvPr id="3" name="Tabla 3">
            <a:extLst>
              <a:ext uri="{FF2B5EF4-FFF2-40B4-BE49-F238E27FC236}">
                <a16:creationId xmlns:a16="http://schemas.microsoft.com/office/drawing/2014/main" id="{196CB58A-C77F-4F9F-9922-FA305445C452}"/>
              </a:ext>
            </a:extLst>
          </p:cNvPr>
          <p:cNvGraphicFramePr>
            <a:graphicFrameLocks noGrp="1"/>
          </p:cNvGraphicFramePr>
          <p:nvPr>
            <p:extLst>
              <p:ext uri="{D42A27DB-BD31-4B8C-83A1-F6EECF244321}">
                <p14:modId xmlns:p14="http://schemas.microsoft.com/office/powerpoint/2010/main" val="594564669"/>
              </p:ext>
            </p:extLst>
          </p:nvPr>
        </p:nvGraphicFramePr>
        <p:xfrm>
          <a:off x="1056640" y="1706880"/>
          <a:ext cx="10123222" cy="2828667"/>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1285449156"/>
                    </a:ext>
                  </a:extLst>
                </a:gridCol>
                <a:gridCol w="4126882">
                  <a:extLst>
                    <a:ext uri="{9D8B030D-6E8A-4147-A177-3AD203B41FA5}">
                      <a16:colId xmlns:a16="http://schemas.microsoft.com/office/drawing/2014/main" val="2346992430"/>
                    </a:ext>
                  </a:extLst>
                </a:gridCol>
                <a:gridCol w="2795940">
                  <a:extLst>
                    <a:ext uri="{9D8B030D-6E8A-4147-A177-3AD203B41FA5}">
                      <a16:colId xmlns:a16="http://schemas.microsoft.com/office/drawing/2014/main" val="2131914317"/>
                    </a:ext>
                  </a:extLst>
                </a:gridCol>
              </a:tblGrid>
              <a:tr h="976807">
                <a:tc>
                  <a:txBody>
                    <a:bodyPr/>
                    <a:lstStyle/>
                    <a:p>
                      <a:r>
                        <a:rPr lang="es-ES" b="1"/>
                        <a:t>1. Aspectos que se evalúan</a:t>
                      </a:r>
                    </a:p>
                  </a:txBody>
                  <a:tcPr>
                    <a:solidFill>
                      <a:schemeClr val="accent1">
                        <a:lumMod val="40000"/>
                        <a:lumOff val="60000"/>
                      </a:schemeClr>
                    </a:solidFill>
                  </a:tcPr>
                </a:tc>
                <a:tc>
                  <a:txBody>
                    <a:bodyPr/>
                    <a:lstStyle/>
                    <a:p>
                      <a:r>
                        <a:rPr lang="es-ES" b="1"/>
                        <a:t>2. Criterios que se utilizan, para evaluar cada aspecto</a:t>
                      </a:r>
                    </a:p>
                  </a:txBody>
                  <a:tcPr>
                    <a:solidFill>
                      <a:schemeClr val="accent1">
                        <a:lumMod val="40000"/>
                        <a:lumOff val="60000"/>
                      </a:schemeClr>
                    </a:solidFill>
                  </a:tcPr>
                </a:tc>
                <a:tc>
                  <a:txBody>
                    <a:bodyPr/>
                    <a:lstStyle/>
                    <a:p>
                      <a:r>
                        <a:rPr lang="es-ES" b="1"/>
                        <a:t>3. Herramientas e instrumentos de evaluación que se utilizan </a:t>
                      </a:r>
                    </a:p>
                  </a:txBody>
                  <a:tcPr>
                    <a:solidFill>
                      <a:schemeClr val="accent1">
                        <a:lumMod val="40000"/>
                        <a:lumOff val="60000"/>
                      </a:schemeClr>
                    </a:solidFill>
                  </a:tcPr>
                </a:tc>
                <a:extLst>
                  <a:ext uri="{0D108BD9-81ED-4DB2-BD59-A6C34878D82A}">
                    <a16:rowId xmlns:a16="http://schemas.microsoft.com/office/drawing/2014/main" val="3758675282"/>
                  </a:ext>
                </a:extLst>
              </a:tr>
              <a:tr h="1851860">
                <a:tc>
                  <a:txBody>
                    <a:bodyPr/>
                    <a:lstStyle/>
                    <a:p>
                      <a:pPr lvl="0" algn="l">
                        <a:lnSpc>
                          <a:spcPct val="100000"/>
                        </a:lnSpc>
                        <a:spcBef>
                          <a:spcPts val="0"/>
                        </a:spcBef>
                        <a:spcAft>
                          <a:spcPts val="0"/>
                        </a:spcAft>
                        <a:buNone/>
                      </a:pPr>
                      <a:r>
                        <a:rPr lang="es-ES" sz="1800" b="0" i="0" u="none" strike="noStrike" noProof="0">
                          <a:latin typeface="Calibri"/>
                        </a:rPr>
                        <a:t>Exámenes parciales</a:t>
                      </a:r>
                      <a:endParaRPr lang="es-ES"/>
                    </a:p>
                    <a:p>
                      <a:pPr lvl="0" algn="l">
                        <a:lnSpc>
                          <a:spcPct val="100000"/>
                        </a:lnSpc>
                        <a:spcBef>
                          <a:spcPts val="0"/>
                        </a:spcBef>
                        <a:spcAft>
                          <a:spcPts val="0"/>
                        </a:spcAft>
                        <a:buNone/>
                      </a:pPr>
                      <a:r>
                        <a:rPr lang="es-ES" sz="1800" b="0" i="0" u="none" strike="noStrike" noProof="0">
                          <a:latin typeface="Calibri"/>
                        </a:rPr>
                        <a:t>Rúbrica</a:t>
                      </a:r>
                      <a:endParaRPr lang="es-ES"/>
                    </a:p>
                    <a:p>
                      <a:pPr lvl="0" algn="l">
                        <a:lnSpc>
                          <a:spcPct val="100000"/>
                        </a:lnSpc>
                        <a:spcBef>
                          <a:spcPts val="0"/>
                        </a:spcBef>
                        <a:spcAft>
                          <a:spcPts val="0"/>
                        </a:spcAft>
                        <a:buNone/>
                      </a:pPr>
                      <a:r>
                        <a:rPr lang="es-ES" sz="1800" b="0" i="0" u="none" strike="noStrike" noProof="0">
                          <a:latin typeface="Calibri"/>
                        </a:rPr>
                        <a:t>Creación de cada elemento del Proceso Administrativo</a:t>
                      </a:r>
                      <a:endParaRPr lang="es-ES"/>
                    </a:p>
                    <a:p>
                      <a:pPr lvl="0" algn="l">
                        <a:lnSpc>
                          <a:spcPct val="100000"/>
                        </a:lnSpc>
                        <a:spcBef>
                          <a:spcPts val="0"/>
                        </a:spcBef>
                        <a:spcAft>
                          <a:spcPts val="0"/>
                        </a:spcAft>
                        <a:buNone/>
                      </a:pPr>
                      <a:r>
                        <a:rPr lang="es-ES" sz="1800" b="0" i="0" u="none" strike="noStrike" noProof="0">
                          <a:latin typeface="Calibri"/>
                        </a:rPr>
                        <a:t>Rotafolios/rúbrica</a:t>
                      </a:r>
                      <a:endParaRPr lang="es-ES"/>
                    </a:p>
                    <a:p>
                      <a:pPr lvl="0" algn="l">
                        <a:lnSpc>
                          <a:spcPct val="100000"/>
                        </a:lnSpc>
                        <a:spcBef>
                          <a:spcPts val="0"/>
                        </a:spcBef>
                        <a:spcAft>
                          <a:spcPts val="0"/>
                        </a:spcAft>
                        <a:buNone/>
                      </a:pPr>
                      <a:r>
                        <a:rPr lang="es-ES" sz="1800" b="0" i="0" u="none" strike="noStrike" noProof="0">
                          <a:latin typeface="Calibri"/>
                        </a:rPr>
                        <a:t>Trabajo escrito</a:t>
                      </a:r>
                      <a:endParaRPr lang="es-ES"/>
                    </a:p>
                  </a:txBody>
                  <a:tcPr/>
                </a:tc>
                <a:tc>
                  <a:txBody>
                    <a:bodyPr/>
                    <a:lstStyle/>
                    <a:p>
                      <a:r>
                        <a:rPr lang="es-ES"/>
                        <a:t>Cubrir con lo estipulado por cada maestro</a:t>
                      </a:r>
                    </a:p>
                    <a:p>
                      <a:pPr lvl="0">
                        <a:buNone/>
                      </a:pPr>
                      <a:r>
                        <a:rPr lang="es-ES" sz="1800" b="0" i="0" u="none" strike="noStrike" noProof="0">
                          <a:latin typeface="Calibri"/>
                        </a:rPr>
                        <a:t>Cubrir con lo estipulado por cada maestro</a:t>
                      </a:r>
                    </a:p>
                    <a:p>
                      <a:pPr lvl="0">
                        <a:buNone/>
                      </a:pPr>
                      <a:r>
                        <a:rPr lang="es-ES" sz="1800" b="0" i="0" u="none" strike="noStrike" noProof="0"/>
                        <a:t>Cubrir con lo estipulado por cada maestro</a:t>
                      </a:r>
                    </a:p>
                    <a:p>
                      <a:pPr lvl="0">
                        <a:buNone/>
                      </a:pPr>
                      <a:r>
                        <a:rPr lang="es-ES" sz="1800" b="0" i="0" u="none" strike="noStrike" noProof="0"/>
                        <a:t>Cubrir con lo estipulado por cada maestro</a:t>
                      </a:r>
                    </a:p>
                    <a:p>
                      <a:pPr lvl="0">
                        <a:buNone/>
                      </a:pPr>
                      <a:r>
                        <a:rPr lang="es-ES" sz="1800" b="0" i="0" u="none" strike="noStrike" noProof="0"/>
                        <a:t>Cubrir con lo estipulado por cada maestro</a:t>
                      </a:r>
                    </a:p>
                    <a:p>
                      <a:pPr lvl="0">
                        <a:buNone/>
                      </a:pPr>
                      <a:r>
                        <a:rPr lang="es-ES" sz="1800" b="0" i="0" u="none" strike="noStrike" noProof="0">
                          <a:latin typeface="Calibri"/>
                        </a:rPr>
                        <a:t>Cubrir con lo estipulado por cada maestro</a:t>
                      </a:r>
                      <a:endParaRPr lang="es-ES"/>
                    </a:p>
                  </a:txBody>
                  <a:tcPr/>
                </a:tc>
                <a:tc>
                  <a:txBody>
                    <a:bodyPr/>
                    <a:lstStyle/>
                    <a:p>
                      <a:r>
                        <a:rPr lang="es-ES"/>
                        <a:t>Rúbrica de la materia</a:t>
                      </a:r>
                    </a:p>
                    <a:p>
                      <a:pPr lvl="0">
                        <a:buNone/>
                      </a:pPr>
                      <a:r>
                        <a:rPr lang="es-ES" sz="1800" b="0" i="0" u="none" strike="noStrike" noProof="0">
                          <a:latin typeface="Calibri"/>
                        </a:rPr>
                        <a:t>Rúbrica de la materia</a:t>
                      </a:r>
                    </a:p>
                    <a:p>
                      <a:pPr lvl="0" algn="l">
                        <a:lnSpc>
                          <a:spcPct val="100000"/>
                        </a:lnSpc>
                        <a:spcBef>
                          <a:spcPts val="0"/>
                        </a:spcBef>
                        <a:spcAft>
                          <a:spcPts val="0"/>
                        </a:spcAft>
                        <a:buNone/>
                      </a:pPr>
                      <a:r>
                        <a:rPr lang="es-ES" sz="1800" b="0" i="0" u="none" strike="noStrike" noProof="0">
                          <a:latin typeface="Calibri"/>
                        </a:rPr>
                        <a:t>Rúbrica de la materia</a:t>
                      </a:r>
                      <a:endParaRPr lang="es-ES" sz="1800" b="0" i="0" u="none" strike="noStrike" noProof="0"/>
                    </a:p>
                    <a:p>
                      <a:pPr lvl="0" algn="l">
                        <a:lnSpc>
                          <a:spcPct val="100000"/>
                        </a:lnSpc>
                        <a:spcBef>
                          <a:spcPts val="0"/>
                        </a:spcBef>
                        <a:spcAft>
                          <a:spcPts val="0"/>
                        </a:spcAft>
                        <a:buNone/>
                      </a:pPr>
                      <a:r>
                        <a:rPr lang="es-ES" sz="1800" b="0" i="0" u="none" strike="noStrike" noProof="0">
                          <a:latin typeface="Calibri"/>
                        </a:rPr>
                        <a:t>Rúbrica de la materia</a:t>
                      </a:r>
                      <a:endParaRPr lang="es-ES" sz="1800" b="0" i="0" u="none" strike="noStrike" noProof="0"/>
                    </a:p>
                    <a:p>
                      <a:pPr lvl="0" algn="l">
                        <a:lnSpc>
                          <a:spcPct val="100000"/>
                        </a:lnSpc>
                        <a:spcBef>
                          <a:spcPts val="0"/>
                        </a:spcBef>
                        <a:spcAft>
                          <a:spcPts val="0"/>
                        </a:spcAft>
                        <a:buNone/>
                      </a:pPr>
                      <a:r>
                        <a:rPr lang="es-ES" sz="1800" b="0" i="0" u="none" strike="noStrike" noProof="0">
                          <a:latin typeface="Calibri"/>
                        </a:rPr>
                        <a:t>Rúbrica de la materia</a:t>
                      </a:r>
                      <a:endParaRPr lang="es-ES" sz="1800" b="0" i="0" u="none" strike="noStrike" noProof="0"/>
                    </a:p>
                    <a:p>
                      <a:pPr lvl="0" algn="l">
                        <a:lnSpc>
                          <a:spcPct val="100000"/>
                        </a:lnSpc>
                        <a:spcBef>
                          <a:spcPts val="0"/>
                        </a:spcBef>
                        <a:spcAft>
                          <a:spcPts val="0"/>
                        </a:spcAft>
                        <a:buNone/>
                      </a:pPr>
                      <a:r>
                        <a:rPr lang="es-ES" sz="1800" b="0" i="0" u="none" strike="noStrike" noProof="0">
                          <a:latin typeface="Calibri"/>
                        </a:rPr>
                        <a:t>Rúbrica de la materia</a:t>
                      </a:r>
                      <a:endParaRPr lang="es-ES" sz="1800" b="0" i="0" u="none" strike="noStrike" noProof="0"/>
                    </a:p>
                  </a:txBody>
                  <a:tcPr/>
                </a:tc>
                <a:extLst>
                  <a:ext uri="{0D108BD9-81ED-4DB2-BD59-A6C34878D82A}">
                    <a16:rowId xmlns:a16="http://schemas.microsoft.com/office/drawing/2014/main" val="1495228299"/>
                  </a:ext>
                </a:extLst>
              </a:tr>
            </a:tbl>
          </a:graphicData>
        </a:graphic>
      </p:graphicFrame>
    </p:spTree>
    <p:extLst>
      <p:ext uri="{BB962C8B-B14F-4D97-AF65-F5344CB8AC3E}">
        <p14:creationId xmlns:p14="http://schemas.microsoft.com/office/powerpoint/2010/main" val="1726637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402773" y="1859973"/>
            <a:ext cx="9144000" cy="426027"/>
          </a:xfrm>
        </p:spPr>
        <p:txBody>
          <a:bodyPr>
            <a:normAutofit/>
          </a:bodyPr>
          <a:lstStyle/>
          <a:p>
            <a:r>
              <a:rPr lang="es-MX" b="1"/>
              <a:t>8. h) E.I.P Elaboración del Proyecto</a:t>
            </a:r>
            <a:endParaRPr lang="es-MX"/>
          </a:p>
        </p:txBody>
      </p:sp>
      <p:sp>
        <p:nvSpPr>
          <p:cNvPr id="5" name="CuadroTexto 4"/>
          <p:cNvSpPr txBox="1"/>
          <p:nvPr/>
        </p:nvSpPr>
        <p:spPr>
          <a:xfrm>
            <a:off x="1402773" y="2867891"/>
            <a:ext cx="9486900" cy="1938992"/>
          </a:xfrm>
          <a:prstGeom prst="rect">
            <a:avLst/>
          </a:prstGeom>
          <a:noFill/>
        </p:spPr>
        <p:txBody>
          <a:bodyPr wrap="square" rtlCol="0">
            <a:spAutoFit/>
          </a:bodyPr>
          <a:lstStyle/>
          <a:p>
            <a:pPr marL="285750" indent="-285750">
              <a:buFont typeface="Arial" panose="020B0604020202020204" pitchFamily="34" charset="0"/>
              <a:buChar char="•"/>
            </a:pPr>
            <a:r>
              <a:rPr lang="es-MX" sz="2000"/>
              <a:t>Anotar de manera clara:</a:t>
            </a:r>
          </a:p>
          <a:p>
            <a:r>
              <a:rPr lang="es-MX" sz="2000"/>
              <a:t>Apartado VI. Tiempos que se dedicarán al proyecto cada semana</a:t>
            </a:r>
          </a:p>
          <a:p>
            <a:r>
              <a:rPr lang="es-MX" sz="2000"/>
              <a:t>Apartado VII. Presentación del proyecto (producto INTERDISCIPLINARIO)</a:t>
            </a:r>
          </a:p>
          <a:p>
            <a:r>
              <a:rPr lang="es-MX" sz="2000"/>
              <a:t>Apartado VIII. Evaluación del proyecto. Deberá de ser a través de una actividad interdisciplinaria.</a:t>
            </a:r>
          </a:p>
          <a:p>
            <a:endParaRPr lang="es-MX" sz="2000"/>
          </a:p>
        </p:txBody>
      </p:sp>
    </p:spTree>
    <p:extLst>
      <p:ext uri="{BB962C8B-B14F-4D97-AF65-F5344CB8AC3E}">
        <p14:creationId xmlns:p14="http://schemas.microsoft.com/office/powerpoint/2010/main" val="3708626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7A87056B-4E0E-49A5-8099-E7CDAD5CA33B}"/>
              </a:ext>
            </a:extLst>
          </p:cNvPr>
          <p:cNvPicPr>
            <a:picLocks noChangeAspect="1"/>
          </p:cNvPicPr>
          <p:nvPr/>
        </p:nvPicPr>
        <p:blipFill>
          <a:blip r:embed="rId2"/>
          <a:stretch>
            <a:fillRect/>
          </a:stretch>
        </p:blipFill>
        <p:spPr>
          <a:xfrm>
            <a:off x="1503680" y="451457"/>
            <a:ext cx="8148320" cy="5284525"/>
          </a:xfrm>
          <a:prstGeom prst="rect">
            <a:avLst/>
          </a:prstGeom>
        </p:spPr>
      </p:pic>
    </p:spTree>
    <p:extLst>
      <p:ext uri="{BB962C8B-B14F-4D97-AF65-F5344CB8AC3E}">
        <p14:creationId xmlns:p14="http://schemas.microsoft.com/office/powerpoint/2010/main" val="27429312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Captura de pantalla de un celular&#10;&#10;Descripción generada con confianza alta">
            <a:extLst>
              <a:ext uri="{FF2B5EF4-FFF2-40B4-BE49-F238E27FC236}">
                <a16:creationId xmlns:a16="http://schemas.microsoft.com/office/drawing/2014/main" id="{D447659A-7508-4272-B894-5C2327F31F50}"/>
              </a:ext>
            </a:extLst>
          </p:cNvPr>
          <p:cNvPicPr>
            <a:picLocks noChangeAspect="1"/>
          </p:cNvPicPr>
          <p:nvPr/>
        </p:nvPicPr>
        <p:blipFill>
          <a:blip r:embed="rId2"/>
          <a:stretch>
            <a:fillRect/>
          </a:stretch>
        </p:blipFill>
        <p:spPr>
          <a:xfrm>
            <a:off x="2214880" y="941070"/>
            <a:ext cx="7691120" cy="4935220"/>
          </a:xfrm>
          <a:prstGeom prst="rect">
            <a:avLst/>
          </a:prstGeom>
        </p:spPr>
      </p:pic>
    </p:spTree>
    <p:extLst>
      <p:ext uri="{BB962C8B-B14F-4D97-AF65-F5344CB8AC3E}">
        <p14:creationId xmlns:p14="http://schemas.microsoft.com/office/powerpoint/2010/main" val="4229038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DBCEC1A-0FEF-49A6-B4EA-24FF0497A963}"/>
              </a:ext>
            </a:extLst>
          </p:cNvPr>
          <p:cNvGraphicFramePr>
            <a:graphicFrameLocks noGrp="1"/>
          </p:cNvGraphicFramePr>
          <p:nvPr>
            <p:extLst>
              <p:ext uri="{D42A27DB-BD31-4B8C-83A1-F6EECF244321}">
                <p14:modId xmlns:p14="http://schemas.microsoft.com/office/powerpoint/2010/main" val="471809808"/>
              </p:ext>
            </p:extLst>
          </p:nvPr>
        </p:nvGraphicFramePr>
        <p:xfrm>
          <a:off x="900661" y="759608"/>
          <a:ext cx="10070958" cy="4818760"/>
        </p:xfrm>
        <a:graphic>
          <a:graphicData uri="http://schemas.openxmlformats.org/drawingml/2006/table">
            <a:tbl>
              <a:tblPr firstRow="1" firstCol="1" bandRow="1">
                <a:tableStyleId>{5940675A-B579-460E-94D1-54222C63F5DA}</a:tableStyleId>
              </a:tblPr>
              <a:tblGrid>
                <a:gridCol w="1678493">
                  <a:extLst>
                    <a:ext uri="{9D8B030D-6E8A-4147-A177-3AD203B41FA5}">
                      <a16:colId xmlns:a16="http://schemas.microsoft.com/office/drawing/2014/main" val="1711687752"/>
                    </a:ext>
                  </a:extLst>
                </a:gridCol>
                <a:gridCol w="1678493">
                  <a:extLst>
                    <a:ext uri="{9D8B030D-6E8A-4147-A177-3AD203B41FA5}">
                      <a16:colId xmlns:a16="http://schemas.microsoft.com/office/drawing/2014/main" val="2201469435"/>
                    </a:ext>
                  </a:extLst>
                </a:gridCol>
                <a:gridCol w="1678493">
                  <a:extLst>
                    <a:ext uri="{9D8B030D-6E8A-4147-A177-3AD203B41FA5}">
                      <a16:colId xmlns:a16="http://schemas.microsoft.com/office/drawing/2014/main" val="466051799"/>
                    </a:ext>
                  </a:extLst>
                </a:gridCol>
                <a:gridCol w="1678493">
                  <a:extLst>
                    <a:ext uri="{9D8B030D-6E8A-4147-A177-3AD203B41FA5}">
                      <a16:colId xmlns:a16="http://schemas.microsoft.com/office/drawing/2014/main" val="690760746"/>
                    </a:ext>
                  </a:extLst>
                </a:gridCol>
                <a:gridCol w="1678493">
                  <a:extLst>
                    <a:ext uri="{9D8B030D-6E8A-4147-A177-3AD203B41FA5}">
                      <a16:colId xmlns:a16="http://schemas.microsoft.com/office/drawing/2014/main" val="20004"/>
                    </a:ext>
                  </a:extLst>
                </a:gridCol>
                <a:gridCol w="1678493">
                  <a:extLst>
                    <a:ext uri="{9D8B030D-6E8A-4147-A177-3AD203B41FA5}">
                      <a16:colId xmlns:a16="http://schemas.microsoft.com/office/drawing/2014/main" val="2005521972"/>
                    </a:ext>
                  </a:extLst>
                </a:gridCol>
              </a:tblGrid>
              <a:tr h="1033462">
                <a:tc>
                  <a:txBody>
                    <a:bodyPr/>
                    <a:lstStyle/>
                    <a:p>
                      <a:pPr algn="ctr">
                        <a:lnSpc>
                          <a:spcPct val="115000"/>
                        </a:lnSpc>
                        <a:spcAft>
                          <a:spcPts val="0"/>
                        </a:spcAft>
                      </a:pPr>
                      <a:endParaRPr lang="es-ES_tradnl" sz="1200" noProof="0">
                        <a:effectLst/>
                      </a:endParaRPr>
                    </a:p>
                    <a:p>
                      <a:pPr algn="ctr">
                        <a:lnSpc>
                          <a:spcPct val="115000"/>
                        </a:lnSpc>
                        <a:spcAft>
                          <a:spcPts val="0"/>
                        </a:spcAft>
                      </a:pPr>
                      <a:r>
                        <a:rPr lang="es-ES_tradnl" sz="1200" noProof="0" dirty="0">
                          <a:effectLst/>
                        </a:rPr>
                        <a:t>DISCIPLINAS</a:t>
                      </a:r>
                    </a:p>
                    <a:p>
                      <a:pPr algn="ctr">
                        <a:lnSpc>
                          <a:spcPct val="115000"/>
                        </a:lnSpc>
                        <a:spcAft>
                          <a:spcPts val="0"/>
                        </a:spcAft>
                      </a:pPr>
                      <a:endParaRPr lang="es-ES_tradnl" sz="1200" noProof="0">
                        <a:effectLst/>
                      </a:endParaRPr>
                    </a:p>
                  </a:txBody>
                  <a:tcPr marL="68580" marR="68580" marT="0" marB="0" anchor="ctr"/>
                </a:tc>
                <a:tc>
                  <a:txBody>
                    <a:bodyPr/>
                    <a:lstStyle/>
                    <a:p>
                      <a:pPr algn="ctr">
                        <a:lnSpc>
                          <a:spcPct val="115000"/>
                        </a:lnSpc>
                        <a:spcAft>
                          <a:spcPts val="0"/>
                        </a:spcAft>
                      </a:pPr>
                      <a:r>
                        <a:rPr lang="es-ES_tradnl" sz="1200" noProof="0" dirty="0">
                          <a:effectLst/>
                        </a:rPr>
                        <a:t>DISCIPLINA 1</a:t>
                      </a:r>
                    </a:p>
                    <a:p>
                      <a:pPr algn="ctr">
                        <a:lnSpc>
                          <a:spcPct val="115000"/>
                        </a:lnSpc>
                        <a:spcAft>
                          <a:spcPts val="0"/>
                        </a:spcAft>
                      </a:pPr>
                      <a:r>
                        <a:rPr lang="es-ES_tradnl" sz="1200" noProof="0" dirty="0">
                          <a:effectLst/>
                        </a:rPr>
                        <a:t>Contabilidad y Gestión Administrativa</a:t>
                      </a:r>
                    </a:p>
                    <a:p>
                      <a:pPr algn="ctr">
                        <a:lnSpc>
                          <a:spcPct val="115000"/>
                        </a:lnSpc>
                        <a:spcAft>
                          <a:spcPts val="0"/>
                        </a:spcAft>
                      </a:pPr>
                      <a:endParaRPr lang="es-ES_tradnl" sz="1200" noProof="0">
                        <a:effectLst/>
                      </a:endParaRPr>
                    </a:p>
                  </a:txBody>
                  <a:tcPr marL="68580" marR="68580" marT="0" marB="0" anchor="ctr"/>
                </a:tc>
                <a:tc>
                  <a:txBody>
                    <a:bodyPr/>
                    <a:lstStyle/>
                    <a:p>
                      <a:pPr algn="ctr">
                        <a:lnSpc>
                          <a:spcPct val="115000"/>
                        </a:lnSpc>
                        <a:spcAft>
                          <a:spcPts val="0"/>
                        </a:spcAft>
                      </a:pPr>
                      <a:r>
                        <a:rPr lang="es-ES_tradnl" sz="1200" noProof="0" dirty="0">
                          <a:effectLst/>
                        </a:rPr>
                        <a:t>DISCIPLINA 2</a:t>
                      </a:r>
                    </a:p>
                    <a:p>
                      <a:pPr algn="ctr">
                        <a:lnSpc>
                          <a:spcPct val="115000"/>
                        </a:lnSpc>
                        <a:spcAft>
                          <a:spcPts val="0"/>
                        </a:spcAft>
                      </a:pPr>
                      <a:r>
                        <a:rPr lang="es-ES_tradnl" sz="1200" noProof="0" dirty="0">
                          <a:effectLst/>
                        </a:rPr>
                        <a:t>Estadística</a:t>
                      </a:r>
                    </a:p>
                  </a:txBody>
                  <a:tcPr marL="68580" marR="68580" marT="0" marB="0" anchor="ctr"/>
                </a:tc>
                <a:tc>
                  <a:txBody>
                    <a:bodyPr/>
                    <a:lstStyle/>
                    <a:p>
                      <a:pPr algn="ctr">
                        <a:lnSpc>
                          <a:spcPct val="115000"/>
                        </a:lnSpc>
                        <a:spcAft>
                          <a:spcPts val="0"/>
                        </a:spcAft>
                      </a:pPr>
                      <a:r>
                        <a:rPr lang="es-ES_tradnl" sz="1200" noProof="0" dirty="0">
                          <a:effectLst/>
                        </a:rPr>
                        <a:t>DISCIPLINA 3</a:t>
                      </a:r>
                    </a:p>
                    <a:p>
                      <a:pPr algn="ctr">
                        <a:lnSpc>
                          <a:spcPct val="115000"/>
                        </a:lnSpc>
                        <a:spcAft>
                          <a:spcPts val="0"/>
                        </a:spcAft>
                      </a:pPr>
                      <a:r>
                        <a:rPr lang="es-ES_tradnl" sz="1200" noProof="0" dirty="0">
                          <a:effectLst/>
                        </a:rPr>
                        <a:t>Derecho</a:t>
                      </a:r>
                    </a:p>
                    <a:p>
                      <a:pPr algn="ctr">
                        <a:lnSpc>
                          <a:spcPct val="115000"/>
                        </a:lnSpc>
                        <a:spcAft>
                          <a:spcPts val="0"/>
                        </a:spcAft>
                      </a:pPr>
                      <a:endParaRPr lang="es-ES_tradnl" sz="1200" noProof="0">
                        <a:effectLst/>
                      </a:endParaRPr>
                    </a:p>
                  </a:txBody>
                  <a:tcPr marL="68580" marR="68580" marT="0" marB="0" anchor="ctr"/>
                </a:tc>
                <a:tc>
                  <a:txBody>
                    <a:bodyPr/>
                    <a:lstStyle/>
                    <a:p>
                      <a:pPr algn="ctr">
                        <a:lnSpc>
                          <a:spcPct val="115000"/>
                        </a:lnSpc>
                        <a:spcAft>
                          <a:spcPts val="0"/>
                        </a:spcAft>
                      </a:pPr>
                      <a:r>
                        <a:rPr lang="es-ES_tradnl" sz="1200" noProof="0" dirty="0">
                          <a:effectLst/>
                        </a:rPr>
                        <a:t>DISCIPLINA 4</a:t>
                      </a:r>
                    </a:p>
                    <a:p>
                      <a:pPr algn="ctr">
                        <a:lnSpc>
                          <a:spcPct val="115000"/>
                        </a:lnSpc>
                        <a:spcAft>
                          <a:spcPts val="0"/>
                        </a:spcAft>
                      </a:pPr>
                      <a:r>
                        <a:rPr lang="es-ES_tradnl" sz="1200" noProof="0" dirty="0">
                          <a:effectLst/>
                        </a:rPr>
                        <a:t>Psicología</a:t>
                      </a:r>
                    </a:p>
                  </a:txBody>
                  <a:tcPr marL="68580" marR="68580" marT="0" marB="0" anchor="ctr"/>
                </a:tc>
                <a:tc>
                  <a:txBody>
                    <a:bodyPr/>
                    <a:lstStyle/>
                    <a:p>
                      <a:pPr algn="ctr">
                        <a:lnSpc>
                          <a:spcPct val="115000"/>
                        </a:lnSpc>
                        <a:spcAft>
                          <a:spcPts val="0"/>
                        </a:spcAft>
                      </a:pPr>
                      <a:r>
                        <a:rPr lang="es-ES_tradnl" sz="1200" noProof="0" dirty="0">
                          <a:effectLst/>
                        </a:rPr>
                        <a:t>DISCIPLINA 5</a:t>
                      </a:r>
                    </a:p>
                    <a:p>
                      <a:pPr algn="ctr">
                        <a:lnSpc>
                          <a:spcPct val="115000"/>
                        </a:lnSpc>
                        <a:spcAft>
                          <a:spcPts val="0"/>
                        </a:spcAft>
                      </a:pPr>
                      <a:r>
                        <a:rPr lang="es-ES_tradnl" sz="1200" noProof="0" dirty="0">
                          <a:effectLst/>
                        </a:rPr>
                        <a:t>Matemáticas</a:t>
                      </a:r>
                    </a:p>
                  </a:txBody>
                  <a:tcPr marL="68580" marR="68580" marT="0" marB="0" anchor="ctr"/>
                </a:tc>
                <a:extLst>
                  <a:ext uri="{0D108BD9-81ED-4DB2-BD59-A6C34878D82A}">
                    <a16:rowId xmlns:a16="http://schemas.microsoft.com/office/drawing/2014/main" val="4095685472"/>
                  </a:ext>
                </a:extLst>
              </a:tr>
              <a:tr h="1209865">
                <a:tc>
                  <a:txBody>
                    <a:bodyPr/>
                    <a:lstStyle/>
                    <a:p>
                      <a:pPr marL="0" lvl="0" indent="0">
                        <a:lnSpc>
                          <a:spcPct val="107000"/>
                        </a:lnSpc>
                        <a:spcAft>
                          <a:spcPts val="0"/>
                        </a:spcAft>
                        <a:buFontTx/>
                        <a:buNone/>
                      </a:pPr>
                      <a:r>
                        <a:rPr lang="es-ES_tradnl" sz="1200" noProof="0" dirty="0">
                          <a:effectLst/>
                        </a:rPr>
                        <a:t>1. Contenidos/ Temas involucrados</a:t>
                      </a:r>
                    </a:p>
                    <a:p>
                      <a:pPr marL="0" lvl="0" indent="0">
                        <a:lnSpc>
                          <a:spcPct val="107000"/>
                        </a:lnSpc>
                        <a:spcAft>
                          <a:spcPts val="0"/>
                        </a:spcAft>
                        <a:buNone/>
                      </a:pPr>
                      <a:r>
                        <a:rPr lang="es-ES_tradnl" sz="1200" noProof="0" dirty="0">
                          <a:effectLst/>
                        </a:rPr>
                        <a:t>Del programa que se consideran</a:t>
                      </a:r>
                      <a:endParaRPr lang="es-ES_tradnl" dirty="0"/>
                    </a:p>
                  </a:txBody>
                  <a:tcPr marL="68580" marR="68580" marT="0" marB="0"/>
                </a:tc>
                <a:tc>
                  <a:txBody>
                    <a:bodyPr/>
                    <a:lstStyle/>
                    <a:p>
                      <a:pPr marL="0" indent="0">
                        <a:lnSpc>
                          <a:spcPct val="115000"/>
                        </a:lnSpc>
                        <a:spcAft>
                          <a:spcPts val="0"/>
                        </a:spcAft>
                        <a:buNone/>
                      </a:pPr>
                      <a:r>
                        <a:rPr lang="es-ES_tradnl" sz="1200" noProof="0" dirty="0">
                          <a:effectLst/>
                        </a:rPr>
                        <a:t>Unidad 3</a:t>
                      </a:r>
                      <a:endParaRPr lang="es-ES" dirty="0"/>
                    </a:p>
                    <a:p>
                      <a:pPr marL="0" lvl="0" indent="0">
                        <a:lnSpc>
                          <a:spcPct val="114999"/>
                        </a:lnSpc>
                        <a:spcAft>
                          <a:spcPts val="0"/>
                        </a:spcAft>
                        <a:buNone/>
                      </a:pPr>
                      <a:r>
                        <a:rPr lang="es-ES_tradnl" sz="1200" noProof="0" dirty="0">
                          <a:effectLst/>
                        </a:rPr>
                        <a:t>Proceso Administrativo</a:t>
                      </a:r>
                    </a:p>
                  </a:txBody>
                  <a:tcPr marL="68580" marR="68580" marT="0" marB="0"/>
                </a:tc>
                <a:tc>
                  <a:txBody>
                    <a:bodyPr/>
                    <a:lstStyle/>
                    <a:p>
                      <a:pPr marL="0" lvl="0" indent="0">
                        <a:lnSpc>
                          <a:spcPct val="114999"/>
                        </a:lnSpc>
                        <a:spcAft>
                          <a:spcPts val="0"/>
                        </a:spcAft>
                        <a:buNone/>
                      </a:pPr>
                      <a:r>
                        <a:rPr lang="es-ES_tradnl" sz="1200" noProof="0" dirty="0">
                          <a:solidFill>
                            <a:schemeClr val="tx1"/>
                          </a:solidFill>
                          <a:effectLst/>
                          <a:latin typeface="Arial"/>
                          <a:cs typeface="Times New Roman"/>
                        </a:rPr>
                        <a:t>Unidad 1</a:t>
                      </a:r>
                    </a:p>
                    <a:p>
                      <a:pPr marL="0" lvl="0" indent="0">
                        <a:lnSpc>
                          <a:spcPct val="114999"/>
                        </a:lnSpc>
                        <a:spcAft>
                          <a:spcPts val="0"/>
                        </a:spcAft>
                        <a:buNone/>
                      </a:pPr>
                      <a:r>
                        <a:rPr lang="es-ES_tradnl" sz="1200" noProof="0" dirty="0">
                          <a:solidFill>
                            <a:schemeClr val="tx1"/>
                          </a:solidFill>
                          <a:effectLst/>
                          <a:latin typeface="Arial"/>
                          <a:cs typeface="Times New Roman"/>
                        </a:rPr>
                        <a:t>Estadística para analizar los datos del entorno</a:t>
                      </a:r>
                      <a:endParaRPr lang="es-ES_tradnl"/>
                    </a:p>
                  </a:txBody>
                  <a:tcPr marL="68580" marR="68580" marT="0" marB="0"/>
                </a:tc>
                <a:tc>
                  <a:txBody>
                    <a:bodyPr/>
                    <a:lstStyle/>
                    <a:p>
                      <a:pPr>
                        <a:lnSpc>
                          <a:spcPct val="115000"/>
                        </a:lnSpc>
                        <a:spcAft>
                          <a:spcPts val="0"/>
                        </a:spcAft>
                      </a:pPr>
                      <a:r>
                        <a:rPr lang="es-ES_tradnl" sz="1200" noProof="0" dirty="0">
                          <a:effectLst/>
                        </a:rPr>
                        <a:t>Unidad IV Derecho privado, derecho mercantil y sociedades mercantiles</a:t>
                      </a:r>
                    </a:p>
                  </a:txBody>
                  <a:tcPr marL="68580" marR="68580" marT="0" marB="0"/>
                </a:tc>
                <a:tc>
                  <a:txBody>
                    <a:bodyPr/>
                    <a:lstStyle/>
                    <a:p>
                      <a:pPr marL="0" lvl="0" indent="0">
                        <a:buClr>
                          <a:srgbClr val="000000"/>
                        </a:buClr>
                        <a:buNone/>
                      </a:pPr>
                      <a:r>
                        <a:rPr lang="en-US" sz="1200" u="none" strike="noStrike" noProof="0" dirty="0">
                          <a:effectLst/>
                        </a:rPr>
                        <a:t>Unidad III</a:t>
                      </a:r>
                    </a:p>
                    <a:p>
                      <a:pPr marL="0" lvl="0" indent="0">
                        <a:buNone/>
                      </a:pPr>
                      <a:r>
                        <a:rPr lang="es" sz="1200" b="0" i="0" u="none" strike="noStrike" noProof="0" dirty="0">
                          <a:effectLst/>
                          <a:latin typeface="Calibri"/>
                        </a:rPr>
                        <a:t>Los procesos psicológicos: su operación y función</a:t>
                      </a:r>
                      <a:endParaRPr lang="en-US" b="0" dirty="0"/>
                    </a:p>
                  </a:txBody>
                  <a:tcPr marL="68580" marR="68580" marT="0" marB="0"/>
                </a:tc>
                <a:tc>
                  <a:txBody>
                    <a:bodyPr/>
                    <a:lstStyle/>
                    <a:p>
                      <a:pPr marL="0" marR="0" lvl="0" indent="0" algn="l" rtl="0" eaLnBrk="1" fontAlgn="auto" latinLnBrk="0" hangingPunct="1">
                        <a:lnSpc>
                          <a:spcPct val="115000"/>
                        </a:lnSpc>
                        <a:spcBef>
                          <a:spcPts val="0"/>
                        </a:spcBef>
                        <a:spcAft>
                          <a:spcPts val="0"/>
                        </a:spcAft>
                        <a:buClrTx/>
                        <a:buSzTx/>
                        <a:buNone/>
                      </a:pPr>
                      <a:r>
                        <a:rPr lang="en-US" sz="1200" u="none" strike="noStrike" noProof="0" dirty="0">
                          <a:effectLst/>
                        </a:rPr>
                        <a:t>Unidad </a:t>
                      </a:r>
                    </a:p>
                    <a:p>
                      <a:pPr marL="0" marR="0" lvl="0" indent="0" algn="l">
                        <a:lnSpc>
                          <a:spcPct val="114999"/>
                        </a:lnSpc>
                        <a:spcBef>
                          <a:spcPts val="0"/>
                        </a:spcBef>
                        <a:spcAft>
                          <a:spcPts val="0"/>
                        </a:spcAft>
                        <a:buClrTx/>
                        <a:buSzTx/>
                        <a:buNone/>
                      </a:pPr>
                      <a:r>
                        <a:rPr lang="en-US" sz="1200" u="none" strike="noStrike" noProof="0" dirty="0">
                          <a:effectLst/>
                        </a:rPr>
                        <a:t>La </a:t>
                      </a:r>
                      <a:r>
                        <a:rPr lang="en-US" sz="1200" u="none" strike="noStrike" noProof="0" dirty="0" err="1">
                          <a:effectLst/>
                        </a:rPr>
                        <a:t>derivada</a:t>
                      </a:r>
                      <a:r>
                        <a:rPr lang="en-US" sz="1200" u="none" strike="noStrike" noProof="0" dirty="0">
                          <a:effectLst/>
                        </a:rPr>
                        <a:t>.</a:t>
                      </a:r>
                    </a:p>
                    <a:p>
                      <a:pPr marL="0" marR="0" lvl="0" indent="0" algn="l">
                        <a:lnSpc>
                          <a:spcPct val="114999"/>
                        </a:lnSpc>
                        <a:spcBef>
                          <a:spcPts val="0"/>
                        </a:spcBef>
                        <a:spcAft>
                          <a:spcPts val="0"/>
                        </a:spcAft>
                        <a:buClrTx/>
                        <a:buSzTx/>
                        <a:buNone/>
                      </a:pPr>
                      <a:r>
                        <a:rPr lang="en-US" sz="1200" u="none" strike="noStrike" noProof="0" dirty="0" err="1">
                          <a:effectLst/>
                        </a:rPr>
                        <a:t>Máximos</a:t>
                      </a:r>
                      <a:r>
                        <a:rPr lang="en-US" sz="1200" u="none" strike="noStrike" noProof="0" dirty="0">
                          <a:effectLst/>
                        </a:rPr>
                        <a:t> y </a:t>
                      </a:r>
                      <a:r>
                        <a:rPr lang="en-US" sz="1200" u="none" strike="noStrike" noProof="0" dirty="0" err="1">
                          <a:effectLst/>
                        </a:rPr>
                        <a:t>mínimos</a:t>
                      </a:r>
                      <a:endParaRPr lang="en-US" sz="1200" u="none" strike="noStrike" noProof="0" dirty="0">
                        <a:effectLst/>
                      </a:endParaRPr>
                    </a:p>
                  </a:txBody>
                  <a:tcPr marL="68580" marR="68580" marT="0" marB="0"/>
                </a:tc>
                <a:extLst>
                  <a:ext uri="{0D108BD9-81ED-4DB2-BD59-A6C34878D82A}">
                    <a16:rowId xmlns:a16="http://schemas.microsoft.com/office/drawing/2014/main" val="2371560198"/>
                  </a:ext>
                </a:extLst>
              </a:tr>
              <a:tr h="2394585">
                <a:tc>
                  <a:txBody>
                    <a:bodyPr/>
                    <a:lstStyle/>
                    <a:p>
                      <a:pPr marL="0" lvl="0" indent="0">
                        <a:lnSpc>
                          <a:spcPct val="107000"/>
                        </a:lnSpc>
                        <a:spcAft>
                          <a:spcPts val="0"/>
                        </a:spcAft>
                        <a:buFontTx/>
                        <a:buNone/>
                      </a:pPr>
                      <a:r>
                        <a:rPr lang="es-ES_tradnl" sz="1200" noProof="0" dirty="0">
                          <a:effectLst/>
                        </a:rPr>
                        <a:t>2. Conceptos clave trascendentales</a:t>
                      </a:r>
                    </a:p>
                    <a:p>
                      <a:pPr marL="0" lvl="0" indent="0">
                        <a:lnSpc>
                          <a:spcPct val="107000"/>
                        </a:lnSpc>
                        <a:spcAft>
                          <a:spcPts val="0"/>
                        </a:spcAft>
                        <a:buNone/>
                      </a:pPr>
                      <a:r>
                        <a:rPr lang="es-ES_tradnl" sz="1200" noProof="0" dirty="0">
                          <a:effectLst/>
                        </a:rPr>
                        <a:t>Conceptos básicos que surgen del proyecto, permiten la comprensión del mismo y pueden ser transferibles a otros ámbitos.</a:t>
                      </a:r>
                      <a:endParaRPr lang="es-ES_tradnl" dirty="0"/>
                    </a:p>
                    <a:p>
                      <a:pPr marL="0" lvl="0" indent="0">
                        <a:lnSpc>
                          <a:spcPct val="107000"/>
                        </a:lnSpc>
                        <a:spcAft>
                          <a:spcPts val="0"/>
                        </a:spcAft>
                        <a:buFontTx/>
                        <a:buNone/>
                      </a:pPr>
                      <a:r>
                        <a:rPr lang="es-ES_tradnl" sz="1200" noProof="0" dirty="0">
                          <a:effectLst/>
                        </a:rPr>
                        <a:t>Forman parte de un Glosario.</a:t>
                      </a:r>
                    </a:p>
                  </a:txBody>
                  <a:tcPr marL="68580" marR="68580" marT="0" marB="0"/>
                </a:tc>
                <a:tc>
                  <a:txBody>
                    <a:bodyPr/>
                    <a:lstStyle/>
                    <a:p>
                      <a:pPr marL="0" indent="0">
                        <a:lnSpc>
                          <a:spcPct val="115000"/>
                        </a:lnSpc>
                        <a:spcAft>
                          <a:spcPts val="0"/>
                        </a:spcAft>
                        <a:buNone/>
                      </a:pPr>
                      <a:r>
                        <a:rPr lang="es-ES_tradnl" sz="1200" noProof="0" dirty="0">
                          <a:effectLst/>
                        </a:rPr>
                        <a:t>Planeación, organización, dirección y control, cultura organizacional, jerarquía, tramo de control, inversión, misión, visión, políticas, estructura, objetivos, diagramas.</a:t>
                      </a:r>
                    </a:p>
                  </a:txBody>
                  <a:tcPr marL="68580" marR="68580" marT="0" marB="0"/>
                </a:tc>
                <a:tc>
                  <a:txBody>
                    <a:bodyPr/>
                    <a:lstStyle/>
                    <a:p>
                      <a:pPr marL="0" marR="0" lvl="0" indent="0" algn="l" rtl="0">
                        <a:lnSpc>
                          <a:spcPct val="100000"/>
                        </a:lnSpc>
                        <a:spcBef>
                          <a:spcPct val="0"/>
                        </a:spcBef>
                        <a:spcAft>
                          <a:spcPct val="0"/>
                        </a:spcAft>
                        <a:buNone/>
                      </a:pPr>
                      <a:r>
                        <a:rPr lang="es-MX" sz="1200" b="0" i="0" u="none" strike="noStrike" noProof="0" dirty="0">
                          <a:effectLst/>
                          <a:latin typeface="Calibri"/>
                        </a:rPr>
                        <a:t>Población, muestra, variables, escalas de medición, Tabla de frecuencias, tipos de gráficas, Media aritmética, Moda, Mediana, Rango, Percentiles, Cuartiles</a:t>
                      </a:r>
                      <a:endParaRPr lang="en-US" sz="1200" b="0" i="0" u="none" strike="noStrike" noProof="0" dirty="0">
                        <a:effectLst/>
                        <a:latin typeface="Calibri"/>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Desviación estándar</a:t>
                      </a:r>
                      <a:endParaRPr lang="en-US" sz="1200" b="0" i="0" u="none" strike="noStrike" noProof="0" dirty="0">
                        <a:effectLst/>
                        <a:latin typeface="Calibri"/>
                      </a:endParaRPr>
                    </a:p>
                    <a:p>
                      <a:pPr marL="0" marR="0" lvl="0" indent="0" algn="l">
                        <a:lnSpc>
                          <a:spcPct val="100000"/>
                        </a:lnSpc>
                        <a:spcBef>
                          <a:spcPct val="0"/>
                        </a:spcBef>
                        <a:spcAft>
                          <a:spcPct val="0"/>
                        </a:spcAft>
                        <a:buClrTx/>
                        <a:buSzTx/>
                        <a:buNone/>
                      </a:pPr>
                      <a:r>
                        <a:rPr lang="es-MX" sz="1200" b="0" i="0" u="none" strike="noStrike" noProof="0" dirty="0">
                          <a:effectLst/>
                          <a:latin typeface="Calibri"/>
                        </a:rPr>
                        <a:t>Varianza</a:t>
                      </a:r>
                      <a:endParaRPr lang="en-US" sz="1200" b="0" i="0" u="none" strike="noStrike" noProof="0" dirty="0">
                        <a:effectLst/>
                        <a:latin typeface="Calibri"/>
                      </a:endParaRPr>
                    </a:p>
                    <a:p>
                      <a:pPr marL="171450" marR="0" lvl="0" indent="-171450" algn="l">
                        <a:lnSpc>
                          <a:spcPct val="114999"/>
                        </a:lnSpc>
                        <a:spcBef>
                          <a:spcPts val="0"/>
                        </a:spcBef>
                        <a:spcAft>
                          <a:spcPts val="0"/>
                        </a:spcAft>
                        <a:buClrTx/>
                        <a:buSzTx/>
                        <a:buFont typeface="Arial"/>
                        <a:buChar char="•"/>
                      </a:pPr>
                      <a:endParaRPr lang="es-ES_tradnl" sz="1200" noProof="0" dirty="0">
                        <a:solidFill>
                          <a:schemeClr val="tx1"/>
                        </a:solidFill>
                        <a:effectLst/>
                        <a:latin typeface="Arial"/>
                      </a:endParaRPr>
                    </a:p>
                  </a:txBody>
                  <a:tcPr marL="68580" marR="68580" marT="0" marB="0"/>
                </a:tc>
                <a:tc>
                  <a:txBody>
                    <a:bodyPr/>
                    <a:lstStyle/>
                    <a:p>
                      <a:pPr marL="0" marR="0" lvl="0" indent="0" algn="l" rtl="0" eaLnBrk="1" fontAlgn="auto" latinLnBrk="0" hangingPunct="1">
                        <a:lnSpc>
                          <a:spcPct val="100000"/>
                        </a:lnSpc>
                        <a:spcBef>
                          <a:spcPct val="0"/>
                        </a:spcBef>
                        <a:spcAft>
                          <a:spcPct val="0"/>
                        </a:spcAft>
                        <a:buClrTx/>
                        <a:buSzTx/>
                        <a:buNone/>
                      </a:pPr>
                      <a:r>
                        <a:rPr lang="es-MX" sz="1200" u="none" strike="noStrike" noProof="0" dirty="0">
                          <a:effectLst/>
                        </a:rPr>
                        <a:t>Sociedades mercantiles</a:t>
                      </a:r>
                      <a:endParaRPr lang="en-US" sz="1200" u="none" strike="noStrike" noProof="0" dirty="0">
                        <a:effectLst/>
                      </a:endParaRPr>
                    </a:p>
                    <a:p>
                      <a:pPr marL="0" marR="0" lvl="0" indent="0" algn="l">
                        <a:lnSpc>
                          <a:spcPct val="100000"/>
                        </a:lnSpc>
                        <a:spcBef>
                          <a:spcPct val="0"/>
                        </a:spcBef>
                        <a:spcAft>
                          <a:spcPct val="0"/>
                        </a:spcAft>
                        <a:buClrTx/>
                        <a:buSzTx/>
                        <a:buNone/>
                      </a:pPr>
                      <a:r>
                        <a:rPr lang="es-MX" sz="1200" u="none" strike="noStrike" noProof="0" dirty="0">
                          <a:effectLst/>
                        </a:rPr>
                        <a:t>Capital social</a:t>
                      </a:r>
                      <a:endParaRPr lang="en-US" sz="1200" u="none" strike="noStrike" noProof="0" dirty="0">
                        <a:effectLst/>
                      </a:endParaRPr>
                    </a:p>
                    <a:p>
                      <a:pPr marL="0" marR="0" lvl="0" indent="0" algn="l">
                        <a:lnSpc>
                          <a:spcPct val="100000"/>
                        </a:lnSpc>
                        <a:spcBef>
                          <a:spcPct val="0"/>
                        </a:spcBef>
                        <a:spcAft>
                          <a:spcPct val="0"/>
                        </a:spcAft>
                        <a:buClrTx/>
                        <a:buSzTx/>
                        <a:buNone/>
                      </a:pPr>
                      <a:r>
                        <a:rPr lang="es-MX" sz="1200" u="none" strike="noStrike" noProof="0" dirty="0">
                          <a:effectLst/>
                        </a:rPr>
                        <a:t>Socios</a:t>
                      </a:r>
                      <a:endParaRPr lang="en-US" sz="1200" u="none" strike="noStrike" noProof="0" dirty="0">
                        <a:effectLst/>
                      </a:endParaRPr>
                    </a:p>
                    <a:p>
                      <a:pPr marL="0" marR="0" lvl="0" indent="0" algn="l">
                        <a:lnSpc>
                          <a:spcPct val="100000"/>
                        </a:lnSpc>
                        <a:spcBef>
                          <a:spcPct val="0"/>
                        </a:spcBef>
                        <a:spcAft>
                          <a:spcPct val="0"/>
                        </a:spcAft>
                        <a:buClrTx/>
                        <a:buSzTx/>
                        <a:buNone/>
                      </a:pPr>
                      <a:r>
                        <a:rPr lang="es-MX" sz="1200" u="none" strike="noStrike" noProof="0" dirty="0">
                          <a:effectLst/>
                        </a:rPr>
                        <a:t>Domicilio social</a:t>
                      </a:r>
                      <a:endParaRPr lang="en-US" sz="1200" u="none" strike="noStrike" noProof="0" dirty="0">
                        <a:effectLst/>
                      </a:endParaRPr>
                    </a:p>
                    <a:p>
                      <a:pPr marL="0" marR="0" lvl="0" indent="0" algn="l">
                        <a:lnSpc>
                          <a:spcPct val="100000"/>
                        </a:lnSpc>
                        <a:spcBef>
                          <a:spcPct val="0"/>
                        </a:spcBef>
                        <a:spcAft>
                          <a:spcPct val="0"/>
                        </a:spcAft>
                        <a:buClrTx/>
                        <a:buSzTx/>
                        <a:buNone/>
                      </a:pPr>
                      <a:r>
                        <a:rPr lang="es-MX" sz="1200" u="none" strike="noStrike" noProof="0" dirty="0">
                          <a:effectLst/>
                        </a:rPr>
                        <a:t>Objeto</a:t>
                      </a:r>
                      <a:endParaRPr lang="en-US" sz="1200" u="none" strike="noStrike" noProof="0" dirty="0">
                        <a:effectLst/>
                      </a:endParaRPr>
                    </a:p>
                    <a:p>
                      <a:pPr marL="0" marR="0" lvl="0" indent="0" algn="l">
                        <a:lnSpc>
                          <a:spcPct val="100000"/>
                        </a:lnSpc>
                        <a:spcBef>
                          <a:spcPct val="0"/>
                        </a:spcBef>
                        <a:spcAft>
                          <a:spcPct val="0"/>
                        </a:spcAft>
                        <a:buClrTx/>
                        <a:buSzTx/>
                        <a:buNone/>
                      </a:pPr>
                      <a:r>
                        <a:rPr lang="es-MX" sz="1200" u="none" strike="noStrike" noProof="0" dirty="0">
                          <a:effectLst/>
                        </a:rPr>
                        <a:t>Razón social</a:t>
                      </a:r>
                      <a:endParaRPr lang="en-US" sz="1200" u="none" strike="noStrike" noProof="0" dirty="0">
                        <a:effectLst/>
                      </a:endParaRPr>
                    </a:p>
                    <a:p>
                      <a:pPr marL="0" marR="0" lvl="0" indent="0" algn="l">
                        <a:lnSpc>
                          <a:spcPct val="100000"/>
                        </a:lnSpc>
                        <a:spcBef>
                          <a:spcPct val="0"/>
                        </a:spcBef>
                        <a:spcAft>
                          <a:spcPct val="0"/>
                        </a:spcAft>
                        <a:buClrTx/>
                        <a:buSzTx/>
                        <a:buNone/>
                      </a:pPr>
                      <a:r>
                        <a:rPr lang="es-MX" sz="1200" u="none" strike="noStrike" noProof="0" dirty="0">
                          <a:effectLst/>
                        </a:rPr>
                        <a:t>Denominación</a:t>
                      </a:r>
                      <a:endParaRPr lang="en-US" sz="1200" u="none" strike="noStrike" noProof="0" dirty="0">
                        <a:effectLst/>
                      </a:endParaRPr>
                    </a:p>
                    <a:p>
                      <a:pPr marL="0" marR="0" lvl="0" indent="0" algn="l">
                        <a:lnSpc>
                          <a:spcPct val="100000"/>
                        </a:lnSpc>
                        <a:spcBef>
                          <a:spcPct val="0"/>
                        </a:spcBef>
                        <a:spcAft>
                          <a:spcPct val="0"/>
                        </a:spcAft>
                        <a:buClrTx/>
                        <a:buSzTx/>
                        <a:buNone/>
                      </a:pPr>
                      <a:r>
                        <a:rPr lang="es-MX" sz="1200" u="none" strike="noStrike" noProof="0" dirty="0">
                          <a:effectLst/>
                        </a:rPr>
                        <a:t>Permisos</a:t>
                      </a:r>
                    </a:p>
                    <a:p>
                      <a:pPr marL="0" marR="0" lvl="0" indent="0" algn="l">
                        <a:lnSpc>
                          <a:spcPct val="100000"/>
                        </a:lnSpc>
                        <a:spcBef>
                          <a:spcPct val="0"/>
                        </a:spcBef>
                        <a:spcAft>
                          <a:spcPct val="0"/>
                        </a:spcAft>
                        <a:buNone/>
                      </a:pPr>
                      <a:r>
                        <a:rPr lang="es-MX" sz="1200" u="none" strike="noStrike" noProof="0" dirty="0" err="1">
                          <a:effectLst/>
                        </a:rPr>
                        <a:t>Tràmites</a:t>
                      </a:r>
                      <a:r>
                        <a:rPr lang="es-MX" sz="1200" u="none" strike="noStrike" noProof="0" dirty="0">
                          <a:effectLst/>
                        </a:rPr>
                        <a:t> </a:t>
                      </a:r>
                      <a:r>
                        <a:rPr lang="es-MX" sz="1200" u="none" strike="noStrike" noProof="0" dirty="0" err="1">
                          <a:effectLst/>
                        </a:rPr>
                        <a:t>administtarivos</a:t>
                      </a:r>
                    </a:p>
                    <a:p>
                      <a:pPr marL="171450" marR="0" lvl="0" indent="-171450" algn="l">
                        <a:lnSpc>
                          <a:spcPct val="114999"/>
                        </a:lnSpc>
                        <a:spcBef>
                          <a:spcPts val="0"/>
                        </a:spcBef>
                        <a:spcAft>
                          <a:spcPts val="0"/>
                        </a:spcAft>
                        <a:buFont typeface="Arial"/>
                        <a:buChar char="•"/>
                      </a:pPr>
                      <a:endParaRPr lang="es-ES_tradnl" sz="1200" noProof="0">
                        <a:effectLst/>
                      </a:endParaRPr>
                    </a:p>
                  </a:txBody>
                  <a:tcPr marL="68580" marR="68580" marT="0" marB="0"/>
                </a:tc>
                <a:tc>
                  <a:txBody>
                    <a:bodyPr/>
                    <a:lstStyle/>
                    <a:p>
                      <a:pPr marL="0" marR="0" lvl="0" indent="0" algn="l">
                        <a:lnSpc>
                          <a:spcPct val="100000"/>
                        </a:lnSpc>
                        <a:spcBef>
                          <a:spcPts val="0"/>
                        </a:spcBef>
                        <a:spcAft>
                          <a:spcPts val="0"/>
                        </a:spcAft>
                        <a:buNone/>
                      </a:pPr>
                      <a:r>
                        <a:rPr lang="es-MX" sz="1200" b="0" i="0" u="none" strike="noStrike" noProof="0" dirty="0">
                          <a:effectLst/>
                          <a:latin typeface="Calibri"/>
                        </a:rPr>
                        <a:t>Percepción</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Tipos de aprendizaje</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Factores que influyen en el aprendizaje</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Estrategias del aprendizaje</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Memoria sensorial</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Memoria de corto y largo plazo</a:t>
                      </a:r>
                      <a:endParaRPr lang="en-US" sz="1200" b="0" i="0" u="none" strike="noStrike" noProof="0" dirty="0">
                        <a:effectLst/>
                        <a:latin typeface="Calibri"/>
                      </a:endParaRPr>
                    </a:p>
                    <a:p>
                      <a:pPr marL="0" marR="0" lvl="0" indent="0" algn="l">
                        <a:lnSpc>
                          <a:spcPct val="100000"/>
                        </a:lnSpc>
                        <a:spcBef>
                          <a:spcPts val="0"/>
                        </a:spcBef>
                        <a:spcAft>
                          <a:spcPts val="0"/>
                        </a:spcAft>
                        <a:buNone/>
                      </a:pPr>
                      <a:r>
                        <a:rPr lang="es-MX" sz="1200" b="0" i="0" u="none" strike="noStrike" noProof="0" dirty="0">
                          <a:effectLst/>
                          <a:latin typeface="Calibri"/>
                        </a:rPr>
                        <a:t>Motivación</a:t>
                      </a:r>
                    </a:p>
                    <a:p>
                      <a:pPr marL="0" marR="0" lvl="0" indent="0" algn="l">
                        <a:lnSpc>
                          <a:spcPct val="100000"/>
                        </a:lnSpc>
                        <a:spcBef>
                          <a:spcPts val="0"/>
                        </a:spcBef>
                        <a:spcAft>
                          <a:spcPts val="0"/>
                        </a:spcAft>
                        <a:buNone/>
                      </a:pPr>
                      <a:r>
                        <a:rPr lang="es-MX" sz="1200" b="0" i="0" u="none" strike="noStrike" noProof="0" dirty="0">
                          <a:effectLst/>
                          <a:latin typeface="Calibri"/>
                        </a:rPr>
                        <a:t>Prácticas de laboratorio</a:t>
                      </a:r>
                      <a:endParaRPr lang="en-US" sz="1200" b="0" i="0" u="none" strike="noStrike" noProof="0" dirty="0">
                        <a:effectLst/>
                        <a:latin typeface="Calibri"/>
                      </a:endParaRPr>
                    </a:p>
                    <a:p>
                      <a:pPr marL="0" marR="0" lvl="0" indent="0" algn="l">
                        <a:lnSpc>
                          <a:spcPct val="100000"/>
                        </a:lnSpc>
                        <a:spcBef>
                          <a:spcPts val="0"/>
                        </a:spcBef>
                        <a:spcAft>
                          <a:spcPts val="0"/>
                        </a:spcAft>
                        <a:buNone/>
                      </a:pPr>
                      <a:endParaRPr lang="es-MX" sz="1200" u="none" strike="noStrike" noProof="0">
                        <a:effectLst/>
                      </a:endParaRPr>
                    </a:p>
                    <a:p>
                      <a:pPr marL="171450" lvl="0" indent="-171450">
                        <a:lnSpc>
                          <a:spcPct val="114999"/>
                        </a:lnSpc>
                        <a:spcAft>
                          <a:spcPts val="0"/>
                        </a:spcAft>
                        <a:buFont typeface="Arial"/>
                        <a:buChar char="•"/>
                      </a:pPr>
                      <a:endParaRPr lang="es-ES_tradnl" sz="1200" noProof="0">
                        <a:effectLst/>
                      </a:endParaRPr>
                    </a:p>
                  </a:txBody>
                  <a:tcPr marL="68580" marR="68580" marT="0" marB="0"/>
                </a:tc>
                <a:tc>
                  <a:txBody>
                    <a:bodyPr/>
                    <a:lstStyle/>
                    <a:p>
                      <a:pPr marL="0" marR="0" lvl="0" indent="0" algn="l">
                        <a:lnSpc>
                          <a:spcPct val="100000"/>
                        </a:lnSpc>
                        <a:spcBef>
                          <a:spcPct val="0"/>
                        </a:spcBef>
                        <a:spcAft>
                          <a:spcPct val="0"/>
                        </a:spcAft>
                        <a:buNone/>
                      </a:pPr>
                      <a:r>
                        <a:rPr lang="es-MX" sz="1200" u="none" strike="noStrike" noProof="0" dirty="0">
                          <a:effectLst/>
                        </a:rPr>
                        <a:t>Funciones</a:t>
                      </a:r>
                      <a:endParaRPr lang="en-US" sz="1200" u="none" strike="noStrike" noProof="0" dirty="0">
                        <a:effectLst/>
                      </a:endParaRPr>
                    </a:p>
                    <a:p>
                      <a:pPr marL="0" marR="0" lvl="0" indent="0" algn="l">
                        <a:lnSpc>
                          <a:spcPct val="100000"/>
                        </a:lnSpc>
                        <a:spcBef>
                          <a:spcPct val="0"/>
                        </a:spcBef>
                        <a:spcAft>
                          <a:spcPct val="0"/>
                        </a:spcAft>
                        <a:buNone/>
                      </a:pPr>
                      <a:r>
                        <a:rPr lang="es-MX" sz="1200" u="none" strike="noStrike" noProof="0" dirty="0">
                          <a:effectLst/>
                        </a:rPr>
                        <a:t>Derivadas</a:t>
                      </a:r>
                      <a:endParaRPr lang="en-US" sz="1200" u="none" strike="noStrike" noProof="0" dirty="0">
                        <a:effectLst/>
                      </a:endParaRPr>
                    </a:p>
                    <a:p>
                      <a:pPr marL="0" marR="0" lvl="0" indent="0" algn="l">
                        <a:lnSpc>
                          <a:spcPct val="100000"/>
                        </a:lnSpc>
                        <a:spcBef>
                          <a:spcPct val="0"/>
                        </a:spcBef>
                        <a:spcAft>
                          <a:spcPct val="0"/>
                        </a:spcAft>
                        <a:buNone/>
                      </a:pPr>
                      <a:r>
                        <a:rPr lang="es-MX" sz="1200" u="none" strike="noStrike" noProof="0" dirty="0">
                          <a:effectLst/>
                        </a:rPr>
                        <a:t>Máximos</a:t>
                      </a:r>
                      <a:endParaRPr lang="en-US" sz="1200" u="none" strike="noStrike" noProof="0" dirty="0">
                        <a:effectLst/>
                      </a:endParaRPr>
                    </a:p>
                    <a:p>
                      <a:pPr marL="0" marR="0" lvl="0" indent="0" algn="l">
                        <a:lnSpc>
                          <a:spcPct val="100000"/>
                        </a:lnSpc>
                        <a:spcBef>
                          <a:spcPct val="0"/>
                        </a:spcBef>
                        <a:spcAft>
                          <a:spcPct val="0"/>
                        </a:spcAft>
                        <a:buNone/>
                      </a:pPr>
                      <a:r>
                        <a:rPr lang="es-MX" sz="1200" u="none" strike="noStrike" noProof="0" dirty="0">
                          <a:effectLst/>
                        </a:rPr>
                        <a:t>Mínimos</a:t>
                      </a:r>
                      <a:endParaRPr lang="en-US" sz="1200" u="none" strike="noStrike" noProof="0" dirty="0">
                        <a:effectLst/>
                      </a:endParaRPr>
                    </a:p>
                    <a:p>
                      <a:pPr marL="171450" lvl="0" indent="-171450">
                        <a:lnSpc>
                          <a:spcPct val="114999"/>
                        </a:lnSpc>
                        <a:spcAft>
                          <a:spcPts val="0"/>
                        </a:spcAft>
                        <a:buFont typeface="Arial"/>
                        <a:buChar char="•"/>
                      </a:pPr>
                      <a:endParaRPr lang="es-ES_tradnl" sz="1200" noProof="0">
                        <a:effectLst/>
                      </a:endParaRPr>
                    </a:p>
                  </a:txBody>
                  <a:tcPr marL="68580" marR="68580" marT="0" marB="0"/>
                </a:tc>
                <a:extLst>
                  <a:ext uri="{0D108BD9-81ED-4DB2-BD59-A6C34878D82A}">
                    <a16:rowId xmlns:a16="http://schemas.microsoft.com/office/drawing/2014/main" val="3307028449"/>
                  </a:ext>
                </a:extLst>
              </a:tr>
            </a:tbl>
          </a:graphicData>
        </a:graphic>
      </p:graphicFrame>
      <p:sp>
        <p:nvSpPr>
          <p:cNvPr id="8" name="CuadroTexto 7">
            <a:extLst>
              <a:ext uri="{FF2B5EF4-FFF2-40B4-BE49-F238E27FC236}">
                <a16:creationId xmlns:a16="http://schemas.microsoft.com/office/drawing/2014/main" id="{20C36AA1-537F-4080-B05D-6F747D48AE7B}"/>
              </a:ext>
            </a:extLst>
          </p:cNvPr>
          <p:cNvSpPr txBox="1"/>
          <p:nvPr/>
        </p:nvSpPr>
        <p:spPr>
          <a:xfrm>
            <a:off x="853440" y="203200"/>
            <a:ext cx="56692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IV. Disciplinas involucradas en el trabajo interdisciplinario</a:t>
            </a:r>
          </a:p>
        </p:txBody>
      </p:sp>
    </p:spTree>
    <p:extLst>
      <p:ext uri="{BB962C8B-B14F-4D97-AF65-F5344CB8AC3E}">
        <p14:creationId xmlns:p14="http://schemas.microsoft.com/office/powerpoint/2010/main" val="2551764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9664E636-80E4-4CD6-A7BA-E0D88E58B75F}"/>
              </a:ext>
            </a:extLst>
          </p:cNvPr>
          <p:cNvGraphicFramePr>
            <a:graphicFrameLocks noGrp="1"/>
          </p:cNvGraphicFramePr>
          <p:nvPr>
            <p:extLst>
              <p:ext uri="{D42A27DB-BD31-4B8C-83A1-F6EECF244321}">
                <p14:modId xmlns:p14="http://schemas.microsoft.com/office/powerpoint/2010/main" val="3434970549"/>
              </p:ext>
            </p:extLst>
          </p:nvPr>
        </p:nvGraphicFramePr>
        <p:xfrm>
          <a:off x="790754" y="675734"/>
          <a:ext cx="10762418" cy="4280534"/>
        </p:xfrm>
        <a:graphic>
          <a:graphicData uri="http://schemas.openxmlformats.org/drawingml/2006/table">
            <a:tbl>
              <a:tblPr firstRow="1" firstCol="1" bandRow="1">
                <a:tableStyleId>{5940675A-B579-460E-94D1-54222C63F5DA}</a:tableStyleId>
              </a:tblPr>
              <a:tblGrid>
                <a:gridCol w="2155061">
                  <a:extLst>
                    <a:ext uri="{9D8B030D-6E8A-4147-A177-3AD203B41FA5}">
                      <a16:colId xmlns:a16="http://schemas.microsoft.com/office/drawing/2014/main" val="1711687752"/>
                    </a:ext>
                  </a:extLst>
                </a:gridCol>
                <a:gridCol w="1721471">
                  <a:extLst>
                    <a:ext uri="{9D8B030D-6E8A-4147-A177-3AD203B41FA5}">
                      <a16:colId xmlns:a16="http://schemas.microsoft.com/office/drawing/2014/main" val="2201469435"/>
                    </a:ext>
                  </a:extLst>
                </a:gridCol>
                <a:gridCol w="1721471">
                  <a:extLst>
                    <a:ext uri="{9D8B030D-6E8A-4147-A177-3AD203B41FA5}">
                      <a16:colId xmlns:a16="http://schemas.microsoft.com/office/drawing/2014/main" val="20002"/>
                    </a:ext>
                  </a:extLst>
                </a:gridCol>
                <a:gridCol w="1721471">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28444">
                  <a:extLst>
                    <a:ext uri="{9D8B030D-6E8A-4147-A177-3AD203B41FA5}">
                      <a16:colId xmlns:a16="http://schemas.microsoft.com/office/drawing/2014/main" val="20005"/>
                    </a:ext>
                  </a:extLst>
                </a:gridCol>
              </a:tblGrid>
              <a:tr h="1741170">
                <a:tc>
                  <a:txBody>
                    <a:bodyPr/>
                    <a:lstStyle/>
                    <a:p>
                      <a:pPr marL="0" lvl="0" indent="0">
                        <a:lnSpc>
                          <a:spcPct val="107000"/>
                        </a:lnSpc>
                        <a:spcAft>
                          <a:spcPts val="0"/>
                        </a:spcAft>
                        <a:buFontTx/>
                        <a:buNone/>
                      </a:pPr>
                      <a:r>
                        <a:rPr lang="es-ES_tradnl" sz="1100" noProof="0">
                          <a:effectLst/>
                        </a:rPr>
                        <a:t>3. Objetivos o propósitos alcanzados</a:t>
                      </a:r>
                    </a:p>
                  </a:txBody>
                  <a:tcPr marL="68580" marR="68580" marT="0" marB="0"/>
                </a:tc>
                <a:tc>
                  <a:txBody>
                    <a:bodyPr/>
                    <a:lstStyle/>
                    <a:p>
                      <a:pPr marL="0" lvl="0" indent="0">
                        <a:lnSpc>
                          <a:spcPct val="114999"/>
                        </a:lnSpc>
                        <a:spcAft>
                          <a:spcPts val="0"/>
                        </a:spcAft>
                        <a:buNone/>
                      </a:pPr>
                      <a:r>
                        <a:rPr lang="es-ES_tradnl" sz="1100" noProof="0">
                          <a:effectLst/>
                        </a:rPr>
                        <a:t>Creación del proyecto de inversión, desarrollo de los elementos del proceso administrativo que permitan al alumno tener las bases para crear una empresa.</a:t>
                      </a:r>
                    </a:p>
                  </a:txBody>
                  <a:tcPr marL="68580" marR="68580" marT="0" marB="0"/>
                </a:tc>
                <a:tc>
                  <a:txBody>
                    <a:bodyPr/>
                    <a:lstStyle/>
                    <a:p>
                      <a:pPr lvl="0">
                        <a:buNone/>
                      </a:pPr>
                      <a:r>
                        <a:rPr lang="es-MX" sz="1100" kern="1200" noProof="0">
                          <a:effectLst/>
                        </a:rPr>
                        <a:t>Tomar decisiones sobre la organización de un negocio basado en estadística.</a:t>
                      </a:r>
                      <a:endParaRPr lang="es-ES" sz="1100" kern="1200">
                        <a:effectLst/>
                      </a:endParaRPr>
                    </a:p>
                  </a:txBody>
                  <a:tcPr marL="68580" marR="68580" marT="0" marB="0"/>
                </a:tc>
                <a:tc>
                  <a:txBody>
                    <a:bodyPr/>
                    <a:lstStyle/>
                    <a:p>
                      <a:pPr lvl="0">
                        <a:buNone/>
                      </a:pPr>
                      <a:r>
                        <a:rPr lang="es-MX" sz="1100" kern="1200" noProof="0">
                          <a:effectLst/>
                        </a:rPr>
                        <a:t>Conocer la legislación y requisitos necesarios para crear una empresa y los tipos de sociedades que se pueden constituir</a:t>
                      </a:r>
                      <a:endParaRPr lang="es-ES" sz="1100" kern="1200">
                        <a:effectLst/>
                      </a:endParaRPr>
                    </a:p>
                  </a:txBody>
                  <a:tcPr marL="68580" marR="68580" marT="0" marB="0"/>
                </a:tc>
                <a:tc>
                  <a:txBody>
                    <a:bodyPr/>
                    <a:lstStyle/>
                    <a:p>
                      <a:pPr lvl="0" algn="l">
                        <a:lnSpc>
                          <a:spcPct val="100000"/>
                        </a:lnSpc>
                        <a:spcBef>
                          <a:spcPts val="0"/>
                        </a:spcBef>
                        <a:spcAft>
                          <a:spcPts val="0"/>
                        </a:spcAft>
                        <a:buNone/>
                      </a:pPr>
                      <a:r>
                        <a:rPr lang="es-MX" sz="1100" kern="1200" noProof="0">
                          <a:effectLst/>
                        </a:rPr>
                        <a:t>Reconocer la participación del aprendizaje en la adquisición y modificación de conductas.</a:t>
                      </a:r>
                      <a:r>
                        <a:rPr lang="es-MX" sz="1800" u="none" strike="noStrike" noProof="0"/>
                        <a:t> </a:t>
                      </a:r>
                      <a:endParaRPr lang="es-ES"/>
                    </a:p>
                  </a:txBody>
                  <a:tcPr marL="68580" marR="68580" marT="0" marB="0"/>
                </a:tc>
                <a:tc>
                  <a:txBody>
                    <a:bodyPr/>
                    <a:lstStyle/>
                    <a:p>
                      <a:pPr marL="0" lvl="0" algn="l" defTabSz="914400" rtl="0" eaLnBrk="1" latinLnBrk="0" hangingPunct="1">
                        <a:lnSpc>
                          <a:spcPct val="100000"/>
                        </a:lnSpc>
                        <a:spcBef>
                          <a:spcPts val="0"/>
                        </a:spcBef>
                        <a:spcAft>
                          <a:spcPts val="0"/>
                        </a:spcAft>
                        <a:buNone/>
                      </a:pPr>
                      <a:r>
                        <a:rPr lang="es-MX" sz="1100" kern="1200" noProof="0">
                          <a:effectLst/>
                        </a:rPr>
                        <a:t>Aprender a utilizar las fórmulas para obtener la derivada de cualquier función. Aprender a calcular las coordenadas de los puntos máximos y mínimos relativos de la gráfica de una función.</a:t>
                      </a:r>
                      <a:endParaRPr lang="es-ES" sz="1100" kern="1200">
                        <a:effectLst/>
                      </a:endParaRPr>
                    </a:p>
                    <a:p>
                      <a:pPr marL="0" lvl="0" algn="l" defTabSz="914400" rtl="0" eaLnBrk="1" latinLnBrk="0" hangingPunct="1">
                        <a:buNone/>
                      </a:pPr>
                      <a:endParaRPr lang="es-MX" sz="1100" kern="1200">
                        <a:effectLst/>
                      </a:endParaRPr>
                    </a:p>
                  </a:txBody>
                  <a:tcPr marL="68580" marR="68580" marT="0" marB="0"/>
                </a:tc>
                <a:extLst>
                  <a:ext uri="{0D108BD9-81ED-4DB2-BD59-A6C34878D82A}">
                    <a16:rowId xmlns:a16="http://schemas.microsoft.com/office/drawing/2014/main" val="4079198268"/>
                  </a:ext>
                </a:extLst>
              </a:tr>
              <a:tr h="1596199">
                <a:tc>
                  <a:txBody>
                    <a:bodyPr/>
                    <a:lstStyle/>
                    <a:p>
                      <a:pPr marL="0" lvl="0" indent="0">
                        <a:lnSpc>
                          <a:spcPct val="107000"/>
                        </a:lnSpc>
                        <a:spcAft>
                          <a:spcPts val="0"/>
                        </a:spcAft>
                        <a:buFontTx/>
                        <a:buNone/>
                      </a:pPr>
                      <a:r>
                        <a:rPr lang="es-ES_tradnl" sz="1100" noProof="0">
                          <a:effectLst/>
                        </a:rPr>
                        <a:t>4. Evaluación.</a:t>
                      </a:r>
                    </a:p>
                    <a:p>
                      <a:pPr marL="0" lvl="0" indent="0">
                        <a:lnSpc>
                          <a:spcPct val="107000"/>
                        </a:lnSpc>
                        <a:spcAft>
                          <a:spcPts val="0"/>
                        </a:spcAft>
                        <a:buFontTx/>
                        <a:buNone/>
                      </a:pPr>
                      <a:r>
                        <a:rPr lang="es-ES_tradnl" sz="1100" noProof="0">
                          <a:effectLst/>
                        </a:rPr>
                        <a:t>Productos / evidencias de aprendizaje.</a:t>
                      </a:r>
                    </a:p>
                    <a:p>
                      <a:pPr marL="0" lvl="0" indent="0">
                        <a:lnSpc>
                          <a:spcPct val="107000"/>
                        </a:lnSpc>
                        <a:spcAft>
                          <a:spcPts val="0"/>
                        </a:spcAft>
                        <a:buNone/>
                      </a:pPr>
                      <a:r>
                        <a:rPr lang="es-ES_tradnl" sz="1100" noProof="0">
                          <a:effectLst/>
                        </a:rPr>
                        <a:t>Para demostrar el avance del proceso y el logro del objetivo propuesto.</a:t>
                      </a:r>
                      <a:endParaRPr lang="es-ES_tradnl"/>
                    </a:p>
                  </a:txBody>
                  <a:tcPr marL="68580" marR="68580" marT="0" marB="0"/>
                </a:tc>
                <a:tc>
                  <a:txBody>
                    <a:bodyPr/>
                    <a:lstStyle/>
                    <a:p>
                      <a:pPr marL="0" indent="0">
                        <a:lnSpc>
                          <a:spcPct val="115000"/>
                        </a:lnSpc>
                        <a:spcAft>
                          <a:spcPts val="0"/>
                        </a:spcAft>
                        <a:buNone/>
                      </a:pPr>
                      <a:r>
                        <a:rPr lang="es-ES_tradnl" sz="1100" noProof="0">
                          <a:effectLst/>
                        </a:rPr>
                        <a:t>Objetivos, misión, visión, organigrama, diagramas de flujo, perfil de puestos, descripción de puestos, manual de procesos, políticas, objetivos.</a:t>
                      </a:r>
                    </a:p>
                  </a:txBody>
                  <a:tcPr marL="68580" marR="68580" marT="0" marB="0"/>
                </a:tc>
                <a:tc>
                  <a:txBody>
                    <a:bodyPr/>
                    <a:lstStyle/>
                    <a:p>
                      <a:pPr lvl="0" algn="l">
                        <a:lnSpc>
                          <a:spcPct val="100000"/>
                        </a:lnSpc>
                        <a:spcBef>
                          <a:spcPts val="0"/>
                        </a:spcBef>
                        <a:spcAft>
                          <a:spcPts val="0"/>
                        </a:spcAft>
                        <a:buNone/>
                      </a:pPr>
                      <a:r>
                        <a:rPr lang="es-ES_tradnl" sz="1100" u="none" strike="noStrike" noProof="0">
                          <a:effectLst/>
                        </a:rPr>
                        <a:t>Trabajo escrito</a:t>
                      </a:r>
                      <a:endParaRPr lang="es-ES"/>
                    </a:p>
                  </a:txBody>
                  <a:tcPr marL="68580" marR="68580" marT="0" marB="0"/>
                </a:tc>
                <a:tc>
                  <a:txBody>
                    <a:bodyPr/>
                    <a:lstStyle/>
                    <a:p>
                      <a:pPr marL="0" indent="0">
                        <a:lnSpc>
                          <a:spcPct val="115000"/>
                        </a:lnSpc>
                        <a:spcAft>
                          <a:spcPts val="0"/>
                        </a:spcAft>
                        <a:buNone/>
                      </a:pPr>
                      <a:r>
                        <a:rPr lang="es-ES_tradnl" sz="1100" u="none" strike="noStrike" kern="1200" noProof="0">
                          <a:effectLst/>
                        </a:rPr>
                        <a:t>Presentación </a:t>
                      </a:r>
                      <a:r>
                        <a:rPr lang="es-ES_tradnl" sz="1100" u="none" strike="noStrike" kern="1200" noProof="0" err="1">
                          <a:effectLst/>
                        </a:rPr>
                        <a:t>Power</a:t>
                      </a:r>
                      <a:r>
                        <a:rPr lang="es-ES_tradnl" sz="1100" u="none" strike="noStrike" kern="1200" noProof="0">
                          <a:effectLst/>
                        </a:rPr>
                        <a:t> Point /rúbrica</a:t>
                      </a:r>
                      <a:endParaRPr lang="es-ES_tradnl" sz="1100" kern="1200" noProof="0">
                        <a:effectLst/>
                      </a:endParaRPr>
                    </a:p>
                    <a:p>
                      <a:pPr marL="0" lvl="0" indent="0">
                        <a:lnSpc>
                          <a:spcPct val="114999"/>
                        </a:lnSpc>
                        <a:spcAft>
                          <a:spcPts val="0"/>
                        </a:spcAft>
                        <a:buNone/>
                      </a:pPr>
                      <a:endParaRPr lang="es-ES_tradnl" sz="1100" kern="1200" noProof="0">
                        <a:effectLst/>
                      </a:endParaRPr>
                    </a:p>
                  </a:txBody>
                  <a:tcPr marL="68580" marR="68580" marT="0" marB="0"/>
                </a:tc>
                <a:tc>
                  <a:txBody>
                    <a:bodyPr/>
                    <a:lstStyle/>
                    <a:p>
                      <a:pPr marL="0" indent="0">
                        <a:lnSpc>
                          <a:spcPct val="115000"/>
                        </a:lnSpc>
                        <a:spcAft>
                          <a:spcPts val="0"/>
                        </a:spcAft>
                        <a:buNone/>
                      </a:pPr>
                      <a:r>
                        <a:rPr lang="es-ES_tradnl" sz="1100" u="none" strike="noStrike" noProof="0">
                          <a:effectLst/>
                        </a:rPr>
                        <a:t>Rúbrica</a:t>
                      </a:r>
                      <a:endParaRPr lang="es-ES_tradnl" sz="1100" noProof="0">
                        <a:effectLst/>
                      </a:endParaRPr>
                    </a:p>
                  </a:txBody>
                  <a:tcPr marL="68580" marR="68580" marT="0" marB="0"/>
                </a:tc>
                <a:tc>
                  <a:txBody>
                    <a:bodyPr/>
                    <a:lstStyle/>
                    <a:p>
                      <a:pPr marL="0" indent="0">
                        <a:lnSpc>
                          <a:spcPct val="115000"/>
                        </a:lnSpc>
                        <a:spcAft>
                          <a:spcPts val="0"/>
                        </a:spcAft>
                        <a:buNone/>
                      </a:pPr>
                      <a:r>
                        <a:rPr lang="es-ES_tradnl" sz="1100" u="none" strike="noStrike" noProof="0">
                          <a:effectLst/>
                        </a:rPr>
                        <a:t>Exámenes parciales y actividades de clase.</a:t>
                      </a:r>
                      <a:endParaRPr lang="es-ES_tradnl" sz="1100" noProof="0">
                        <a:effectLst/>
                      </a:endParaRPr>
                    </a:p>
                  </a:txBody>
                  <a:tcPr marL="68580" marR="68580" marT="0" marB="0"/>
                </a:tc>
                <a:extLst>
                  <a:ext uri="{0D108BD9-81ED-4DB2-BD59-A6C34878D82A}">
                    <a16:rowId xmlns:a16="http://schemas.microsoft.com/office/drawing/2014/main" val="2371560198"/>
                  </a:ext>
                </a:extLst>
              </a:tr>
              <a:tr h="943165">
                <a:tc>
                  <a:txBody>
                    <a:bodyPr/>
                    <a:lstStyle/>
                    <a:p>
                      <a:pPr marL="0" lvl="0" indent="0">
                        <a:lnSpc>
                          <a:spcPct val="107000"/>
                        </a:lnSpc>
                        <a:spcAft>
                          <a:spcPts val="0"/>
                        </a:spcAft>
                        <a:buFontTx/>
                        <a:buNone/>
                      </a:pPr>
                      <a:r>
                        <a:rPr lang="es-ES_tradnl" sz="1100" noProof="0">
                          <a:effectLst/>
                        </a:rPr>
                        <a:t>5. Tipos y Herramientas de evaluación.</a:t>
                      </a:r>
                      <a:endParaRPr lang="es-ES"/>
                    </a:p>
                  </a:txBody>
                  <a:tcPr marL="68580" marR="68580" marT="0" marB="0"/>
                </a:tc>
                <a:tc>
                  <a:txBody>
                    <a:bodyPr/>
                    <a:lstStyle/>
                    <a:p>
                      <a:pPr marL="0" marR="0" lvl="0" indent="0" algn="l" rtl="0" eaLnBrk="1" fontAlgn="auto" latinLnBrk="0" hangingPunct="1">
                        <a:lnSpc>
                          <a:spcPct val="115000"/>
                        </a:lnSpc>
                        <a:spcBef>
                          <a:spcPts val="0"/>
                        </a:spcBef>
                        <a:spcAft>
                          <a:spcPts val="0"/>
                        </a:spcAft>
                        <a:buClrTx/>
                        <a:buSzTx/>
                        <a:buFont typeface="Arial"/>
                        <a:buNone/>
                      </a:pPr>
                      <a:r>
                        <a:rPr lang="es-ES_tradnl" sz="1100" noProof="0">
                          <a:effectLst/>
                        </a:rPr>
                        <a:t>Se evaluará, los trabajos con base en la rúbrica establecida para la materia</a:t>
                      </a:r>
                    </a:p>
                  </a:txBody>
                  <a:tcPr marL="68580" marR="68580" marT="0" marB="0"/>
                </a:tc>
                <a:tc>
                  <a:txBody>
                    <a:bodyPr/>
                    <a:lstStyle/>
                    <a:p>
                      <a:pPr marL="0" marR="0" lvl="0" indent="0" algn="l">
                        <a:lnSpc>
                          <a:spcPct val="114999"/>
                        </a:lnSpc>
                        <a:spcBef>
                          <a:spcPts val="0"/>
                        </a:spcBef>
                        <a:spcAft>
                          <a:spcPts val="0"/>
                        </a:spcAft>
                        <a:buNone/>
                      </a:pPr>
                      <a:r>
                        <a:rPr lang="es-ES" sz="1100" u="none" strike="noStrike" noProof="0">
                          <a:effectLst/>
                        </a:rPr>
                        <a:t>Se evaluará, los trabajos con base en la rúbrica establecida para la materia</a:t>
                      </a:r>
                      <a:endParaRPr lang="es-ES"/>
                    </a:p>
                  </a:txBody>
                  <a:tcPr marL="68580" marR="68580" marT="0" marB="0"/>
                </a:tc>
                <a:tc>
                  <a:txBody>
                    <a:bodyPr/>
                    <a:lstStyle/>
                    <a:p>
                      <a:pPr marL="0" marR="0" lvl="0" indent="0" algn="l">
                        <a:lnSpc>
                          <a:spcPct val="114999"/>
                        </a:lnSpc>
                        <a:spcBef>
                          <a:spcPts val="0"/>
                        </a:spcBef>
                        <a:spcAft>
                          <a:spcPts val="0"/>
                        </a:spcAft>
                        <a:buNone/>
                      </a:pPr>
                      <a:r>
                        <a:rPr lang="es-ES" sz="1100" u="none" strike="noStrike" noProof="0">
                          <a:effectLst/>
                        </a:rPr>
                        <a:t>Se evaluará, los trabajos con base en la rúbrica establecida para la materia</a:t>
                      </a:r>
                      <a:endParaRPr lang="es-ES"/>
                    </a:p>
                  </a:txBody>
                  <a:tcPr marL="68580" marR="68580" marT="0" marB="0"/>
                </a:tc>
                <a:tc>
                  <a:txBody>
                    <a:bodyPr/>
                    <a:lstStyle/>
                    <a:p>
                      <a:pPr marL="0" marR="0" lvl="0" indent="0" algn="l">
                        <a:lnSpc>
                          <a:spcPct val="114999"/>
                        </a:lnSpc>
                        <a:spcBef>
                          <a:spcPts val="0"/>
                        </a:spcBef>
                        <a:spcAft>
                          <a:spcPts val="0"/>
                        </a:spcAft>
                        <a:buNone/>
                      </a:pPr>
                      <a:r>
                        <a:rPr lang="es-ES" sz="1100" u="none" strike="noStrike" noProof="0">
                          <a:effectLst/>
                        </a:rPr>
                        <a:t>Se evaluará, los trabajos con base en la rúbrica establecida para la materia</a:t>
                      </a:r>
                      <a:endParaRPr lang="es-ES"/>
                    </a:p>
                  </a:txBody>
                  <a:tcPr marL="68580" marR="68580" marT="0" marB="0"/>
                </a:tc>
                <a:tc>
                  <a:txBody>
                    <a:bodyPr/>
                    <a:lstStyle/>
                    <a:p>
                      <a:pPr marL="0" marR="0" lvl="0" indent="0" algn="l">
                        <a:lnSpc>
                          <a:spcPct val="114999"/>
                        </a:lnSpc>
                        <a:spcBef>
                          <a:spcPts val="0"/>
                        </a:spcBef>
                        <a:spcAft>
                          <a:spcPts val="0"/>
                        </a:spcAft>
                        <a:buNone/>
                      </a:pPr>
                      <a:r>
                        <a:rPr lang="es-ES" sz="1100" u="none" strike="noStrike" noProof="0">
                          <a:effectLst/>
                        </a:rPr>
                        <a:t>Se evaluará, los trabajos con base en la rúbrica establecida para la materia</a:t>
                      </a:r>
                      <a:endParaRPr lang="es-ES"/>
                    </a:p>
                  </a:txBody>
                  <a:tcPr marL="68580" marR="68580" marT="0" marB="0"/>
                </a:tc>
                <a:extLst>
                  <a:ext uri="{0D108BD9-81ED-4DB2-BD59-A6C34878D82A}">
                    <a16:rowId xmlns:a16="http://schemas.microsoft.com/office/drawing/2014/main" val="3307028449"/>
                  </a:ext>
                </a:extLst>
              </a:tr>
            </a:tbl>
          </a:graphicData>
        </a:graphic>
      </p:graphicFrame>
    </p:spTree>
    <p:extLst>
      <p:ext uri="{BB962C8B-B14F-4D97-AF65-F5344CB8AC3E}">
        <p14:creationId xmlns:p14="http://schemas.microsoft.com/office/powerpoint/2010/main" val="1973935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D20A7CDA-C1A0-4C76-ACA9-3F3CD2CFD301}"/>
              </a:ext>
            </a:extLst>
          </p:cNvPr>
          <p:cNvGraphicFramePr>
            <a:graphicFrameLocks noGrp="1"/>
          </p:cNvGraphicFramePr>
          <p:nvPr>
            <p:extLst>
              <p:ext uri="{D42A27DB-BD31-4B8C-83A1-F6EECF244321}">
                <p14:modId xmlns:p14="http://schemas.microsoft.com/office/powerpoint/2010/main" val="1146900767"/>
              </p:ext>
            </p:extLst>
          </p:nvPr>
        </p:nvGraphicFramePr>
        <p:xfrm>
          <a:off x="244414" y="386390"/>
          <a:ext cx="11580235" cy="6250243"/>
        </p:xfrm>
        <a:graphic>
          <a:graphicData uri="http://schemas.openxmlformats.org/drawingml/2006/table">
            <a:tbl>
              <a:tblPr firstRow="1" firstCol="1" bandRow="1">
                <a:tableStyleId>{5940675A-B579-460E-94D1-54222C63F5DA}</a:tableStyleId>
              </a:tblPr>
              <a:tblGrid>
                <a:gridCol w="2318820">
                  <a:extLst>
                    <a:ext uri="{9D8B030D-6E8A-4147-A177-3AD203B41FA5}">
                      <a16:colId xmlns:a16="http://schemas.microsoft.com/office/drawing/2014/main" val="1711687752"/>
                    </a:ext>
                  </a:extLst>
                </a:gridCol>
                <a:gridCol w="1852283">
                  <a:extLst>
                    <a:ext uri="{9D8B030D-6E8A-4147-A177-3AD203B41FA5}">
                      <a16:colId xmlns:a16="http://schemas.microsoft.com/office/drawing/2014/main" val="2201469435"/>
                    </a:ext>
                  </a:extLst>
                </a:gridCol>
                <a:gridCol w="1852283">
                  <a:extLst>
                    <a:ext uri="{9D8B030D-6E8A-4147-A177-3AD203B41FA5}">
                      <a16:colId xmlns:a16="http://schemas.microsoft.com/office/drawing/2014/main" val="20002"/>
                    </a:ext>
                  </a:extLst>
                </a:gridCol>
                <a:gridCol w="1852283">
                  <a:extLst>
                    <a:ext uri="{9D8B030D-6E8A-4147-A177-3AD203B41FA5}">
                      <a16:colId xmlns:a16="http://schemas.microsoft.com/office/drawing/2014/main" val="20003"/>
                    </a:ext>
                  </a:extLst>
                </a:gridCol>
                <a:gridCol w="1852283">
                  <a:extLst>
                    <a:ext uri="{9D8B030D-6E8A-4147-A177-3AD203B41FA5}">
                      <a16:colId xmlns:a16="http://schemas.microsoft.com/office/drawing/2014/main" val="20004"/>
                    </a:ext>
                  </a:extLst>
                </a:gridCol>
                <a:gridCol w="1852283">
                  <a:extLst>
                    <a:ext uri="{9D8B030D-6E8A-4147-A177-3AD203B41FA5}">
                      <a16:colId xmlns:a16="http://schemas.microsoft.com/office/drawing/2014/main" val="20005"/>
                    </a:ext>
                  </a:extLst>
                </a:gridCol>
              </a:tblGrid>
              <a:tr h="958977">
                <a:tc>
                  <a:txBody>
                    <a:bodyPr/>
                    <a:lstStyle/>
                    <a:p>
                      <a:pPr lvl="0" algn="ctr">
                        <a:lnSpc>
                          <a:spcPct val="114999"/>
                        </a:lnSpc>
                        <a:spcAft>
                          <a:spcPts val="0"/>
                        </a:spcAft>
                        <a:buNone/>
                      </a:pPr>
                      <a:endParaRPr lang="es-ES_tradnl" sz="1400" noProof="0">
                        <a:effectLst/>
                      </a:endParaRPr>
                    </a:p>
                    <a:p>
                      <a:pPr lvl="0" algn="ctr">
                        <a:lnSpc>
                          <a:spcPct val="114999"/>
                        </a:lnSpc>
                        <a:spcAft>
                          <a:spcPts val="0"/>
                        </a:spcAft>
                        <a:buNone/>
                      </a:pPr>
                      <a:r>
                        <a:rPr lang="es-ES_tradnl" sz="1400" noProof="0">
                          <a:effectLst/>
                        </a:rPr>
                        <a:t>DISCIPLINAS</a:t>
                      </a:r>
                      <a:endParaRPr lang="es-ES_tradnl" sz="1400"/>
                    </a:p>
                    <a:p>
                      <a:pPr lvl="0" algn="ctr">
                        <a:lnSpc>
                          <a:spcPct val="114999"/>
                        </a:lnSpc>
                        <a:spcAft>
                          <a:spcPts val="0"/>
                        </a:spcAft>
                        <a:buNone/>
                      </a:pPr>
                      <a:endParaRPr lang="es-ES_tradnl" sz="1400" noProof="0">
                        <a:effectLst/>
                      </a:endParaRPr>
                    </a:p>
                  </a:txBody>
                  <a:tcPr marL="68580" marR="68580" marT="0" marB="0"/>
                </a:tc>
                <a:tc>
                  <a:txBody>
                    <a:bodyPr/>
                    <a:lstStyle/>
                    <a:p>
                      <a:pPr lvl="0" algn="ctr">
                        <a:lnSpc>
                          <a:spcPct val="114999"/>
                        </a:lnSpc>
                        <a:spcAft>
                          <a:spcPts val="0"/>
                        </a:spcAft>
                        <a:buNone/>
                      </a:pPr>
                      <a:r>
                        <a:rPr lang="es-ES_tradnl" sz="1400" noProof="0">
                          <a:effectLst/>
                        </a:rPr>
                        <a:t>DISCIPLINA 1</a:t>
                      </a:r>
                      <a:endParaRPr lang="en-US" sz="1400"/>
                    </a:p>
                    <a:p>
                      <a:pPr lvl="0" algn="ctr">
                        <a:lnSpc>
                          <a:spcPct val="114999"/>
                        </a:lnSpc>
                        <a:spcAft>
                          <a:spcPts val="0"/>
                        </a:spcAft>
                        <a:buNone/>
                      </a:pPr>
                      <a:r>
                        <a:rPr lang="es-ES_tradnl" sz="1400" noProof="0">
                          <a:effectLst/>
                        </a:rPr>
                        <a:t>Comunicación Visual</a:t>
                      </a:r>
                      <a:endParaRPr lang="es-ES_tradnl" sz="1400"/>
                    </a:p>
                    <a:p>
                      <a:pPr lvl="0" algn="ctr">
                        <a:lnSpc>
                          <a:spcPct val="114999"/>
                        </a:lnSpc>
                        <a:spcAft>
                          <a:spcPts val="0"/>
                        </a:spcAft>
                        <a:buNone/>
                      </a:pPr>
                      <a:endParaRPr lang="es-ES_tradnl" sz="1400" noProof="0">
                        <a:effectLst/>
                      </a:endParaRPr>
                    </a:p>
                  </a:txBody>
                  <a:tcPr marL="68580" marR="68580" marT="0" marB="0"/>
                </a:tc>
                <a:tc>
                  <a:txBody>
                    <a:bodyPr/>
                    <a:lstStyle/>
                    <a:p>
                      <a:pPr lvl="0" algn="ctr">
                        <a:lnSpc>
                          <a:spcPct val="114999"/>
                        </a:lnSpc>
                        <a:spcAft>
                          <a:spcPts val="0"/>
                        </a:spcAft>
                        <a:buNone/>
                      </a:pPr>
                      <a:r>
                        <a:rPr lang="es-ES_tradnl" sz="1400" noProof="0">
                          <a:effectLst/>
                        </a:rPr>
                        <a:t>DISCIPLINA 2</a:t>
                      </a:r>
                      <a:endParaRPr lang="en-US" sz="1400"/>
                    </a:p>
                    <a:p>
                      <a:pPr lvl="0" algn="ctr">
                        <a:lnSpc>
                          <a:spcPct val="114999"/>
                        </a:lnSpc>
                        <a:spcAft>
                          <a:spcPts val="0"/>
                        </a:spcAft>
                        <a:buNone/>
                      </a:pPr>
                      <a:r>
                        <a:rPr lang="es-ES_tradnl" sz="1400" noProof="0">
                          <a:effectLst/>
                        </a:rPr>
                        <a:t>Literatura Mexicana e Iberoamericana</a:t>
                      </a:r>
                      <a:endParaRPr lang="es-ES_tradnl" sz="1400"/>
                    </a:p>
                  </a:txBody>
                  <a:tcPr marL="68580" marR="68580" marT="0" marB="0"/>
                </a:tc>
                <a:tc>
                  <a:txBody>
                    <a:bodyPr/>
                    <a:lstStyle/>
                    <a:p>
                      <a:pPr lvl="0" algn="ctr">
                        <a:lnSpc>
                          <a:spcPct val="114999"/>
                        </a:lnSpc>
                        <a:spcAft>
                          <a:spcPts val="0"/>
                        </a:spcAft>
                        <a:buNone/>
                      </a:pPr>
                      <a:r>
                        <a:rPr lang="es-ES_tradnl" sz="1400" noProof="0">
                          <a:effectLst/>
                        </a:rPr>
                        <a:t>DISCIPLINA 3</a:t>
                      </a:r>
                      <a:endParaRPr lang="en-US" sz="1400"/>
                    </a:p>
                    <a:p>
                      <a:pPr lvl="0" algn="ctr">
                        <a:lnSpc>
                          <a:spcPct val="114999"/>
                        </a:lnSpc>
                        <a:spcAft>
                          <a:spcPts val="0"/>
                        </a:spcAft>
                        <a:buNone/>
                      </a:pPr>
                      <a:r>
                        <a:rPr lang="es-ES_tradnl" sz="1400" noProof="0">
                          <a:effectLst/>
                        </a:rPr>
                        <a:t>Psicología</a:t>
                      </a:r>
                      <a:endParaRPr lang="es-ES_tradnl" sz="1400"/>
                    </a:p>
                    <a:p>
                      <a:pPr lvl="0" algn="ctr">
                        <a:lnSpc>
                          <a:spcPct val="114999"/>
                        </a:lnSpc>
                        <a:spcAft>
                          <a:spcPts val="0"/>
                        </a:spcAft>
                        <a:buNone/>
                      </a:pPr>
                      <a:endParaRPr lang="es-ES_tradnl" sz="1400" noProof="0">
                        <a:effectLst/>
                      </a:endParaRPr>
                    </a:p>
                  </a:txBody>
                  <a:tcPr marL="68580" marR="68580" marT="0" marB="0"/>
                </a:tc>
                <a:tc>
                  <a:txBody>
                    <a:bodyPr/>
                    <a:lstStyle/>
                    <a:p>
                      <a:pPr lvl="0" algn="ctr">
                        <a:lnSpc>
                          <a:spcPct val="114999"/>
                        </a:lnSpc>
                        <a:spcAft>
                          <a:spcPts val="0"/>
                        </a:spcAft>
                        <a:buNone/>
                      </a:pPr>
                      <a:r>
                        <a:rPr lang="es-ES_tradnl" sz="1400" noProof="0">
                          <a:effectLst/>
                        </a:rPr>
                        <a:t>DISCIPLINA 4</a:t>
                      </a:r>
                      <a:endParaRPr lang="en-US" sz="1400"/>
                    </a:p>
                    <a:p>
                      <a:pPr lvl="0" algn="ctr">
                        <a:lnSpc>
                          <a:spcPct val="114999"/>
                        </a:lnSpc>
                        <a:spcAft>
                          <a:spcPts val="0"/>
                        </a:spcAft>
                        <a:buNone/>
                      </a:pPr>
                      <a:r>
                        <a:rPr lang="es-ES_tradnl" sz="1400" noProof="0">
                          <a:effectLst/>
                        </a:rPr>
                        <a:t>Introducción a las Ciencias Sociales y Económicas</a:t>
                      </a:r>
                      <a:endParaRPr lang="es-ES_tradnl" sz="1400"/>
                    </a:p>
                  </a:txBody>
                  <a:tcPr marL="68580" marR="68580" marT="0" marB="0"/>
                </a:tc>
                <a:tc>
                  <a:txBody>
                    <a:bodyPr/>
                    <a:lstStyle/>
                    <a:p>
                      <a:pPr algn="ctr">
                        <a:lnSpc>
                          <a:spcPct val="115000"/>
                        </a:lnSpc>
                        <a:spcAft>
                          <a:spcPts val="0"/>
                        </a:spcAft>
                      </a:pPr>
                      <a:r>
                        <a:rPr lang="es-ES_tradnl" sz="1400" kern="1200" noProof="0">
                          <a:effectLst/>
                        </a:rPr>
                        <a:t>DISCIPLINA 5</a:t>
                      </a:r>
                    </a:p>
                    <a:p>
                      <a:pPr algn="ctr">
                        <a:lnSpc>
                          <a:spcPct val="115000"/>
                        </a:lnSpc>
                        <a:spcAft>
                          <a:spcPts val="0"/>
                        </a:spcAft>
                      </a:pPr>
                      <a:r>
                        <a:rPr lang="es-ES_tradnl" sz="1400" kern="1200" noProof="0">
                          <a:effectLst/>
                        </a:rPr>
                        <a:t>Matemáticas</a:t>
                      </a:r>
                    </a:p>
                  </a:txBody>
                  <a:tcPr marL="68580" marR="68580" marT="0" marB="0"/>
                </a:tc>
                <a:extLst>
                  <a:ext uri="{0D108BD9-81ED-4DB2-BD59-A6C34878D82A}">
                    <a16:rowId xmlns:a16="http://schemas.microsoft.com/office/drawing/2014/main" val="3070109636"/>
                  </a:ext>
                </a:extLst>
              </a:tr>
              <a:tr h="748474">
                <a:tc>
                  <a:txBody>
                    <a:bodyPr/>
                    <a:lstStyle/>
                    <a:p>
                      <a:pPr marL="0" lvl="0" indent="0">
                        <a:lnSpc>
                          <a:spcPct val="107000"/>
                        </a:lnSpc>
                        <a:spcAft>
                          <a:spcPts val="0"/>
                        </a:spcAft>
                        <a:buFontTx/>
                        <a:buNone/>
                      </a:pPr>
                      <a:r>
                        <a:rPr lang="es-ES_tradnl" sz="1400" noProof="0">
                          <a:effectLst/>
                        </a:rPr>
                        <a:t>1. Preguntar y cuestionar.</a:t>
                      </a:r>
                      <a:endParaRPr lang="en-US" sz="1400"/>
                    </a:p>
                    <a:p>
                      <a:pPr marL="0" lvl="0" indent="0">
                        <a:lnSpc>
                          <a:spcPct val="107000"/>
                        </a:lnSpc>
                        <a:spcAft>
                          <a:spcPts val="0"/>
                        </a:spcAft>
                        <a:buFontTx/>
                        <a:buNone/>
                      </a:pPr>
                      <a:r>
                        <a:rPr lang="es-ES_tradnl" sz="1400" noProof="0">
                          <a:effectLst/>
                        </a:rPr>
                        <a:t>Preguntas que dirigen la investigación interdisciplinaria.</a:t>
                      </a:r>
                      <a:endParaRPr lang="es-ES" sz="1400"/>
                    </a:p>
                  </a:txBody>
                  <a:tcPr marL="68580" marR="68580" marT="0" marB="0"/>
                </a:tc>
                <a:tc gridSpan="5">
                  <a:txBody>
                    <a:bodyPr/>
                    <a:lstStyle/>
                    <a:p>
                      <a:pPr lvl="0">
                        <a:lnSpc>
                          <a:spcPct val="114999"/>
                        </a:lnSpc>
                        <a:spcAft>
                          <a:spcPts val="0"/>
                        </a:spcAft>
                        <a:buNone/>
                      </a:pPr>
                      <a:r>
                        <a:rPr lang="es-ES_tradnl" sz="1400" u="none" strike="noStrike" noProof="0">
                          <a:effectLst/>
                        </a:rPr>
                        <a:t>¿Cuáles son los pasos que permiten crear una empresa?</a:t>
                      </a:r>
                    </a:p>
                    <a:p>
                      <a:pPr lvl="0">
                        <a:lnSpc>
                          <a:spcPct val="114999"/>
                        </a:lnSpc>
                        <a:spcAft>
                          <a:spcPts val="0"/>
                        </a:spcAft>
                        <a:buNone/>
                      </a:pPr>
                      <a:r>
                        <a:rPr lang="es-ES_tradnl" sz="1400" u="none" strike="noStrike" noProof="0">
                          <a:effectLst/>
                        </a:rPr>
                        <a:t>¿A qué tipo de consumidor irá dirigido el servicio?</a:t>
                      </a:r>
                    </a:p>
                    <a:p>
                      <a:pPr lvl="0">
                        <a:lnSpc>
                          <a:spcPct val="114999"/>
                        </a:lnSpc>
                        <a:spcAft>
                          <a:spcPts val="0"/>
                        </a:spcAft>
                        <a:buNone/>
                      </a:pPr>
                      <a:r>
                        <a:rPr lang="es-ES_tradnl" sz="1400" u="none" strike="noStrike" noProof="0">
                          <a:effectLst/>
                        </a:rPr>
                        <a:t>¿Cuánto capital requiero para iniciar mi negocio?</a:t>
                      </a:r>
                    </a:p>
                    <a:p>
                      <a:pPr lvl="0">
                        <a:lnSpc>
                          <a:spcPct val="114999"/>
                        </a:lnSpc>
                        <a:spcAft>
                          <a:spcPts val="0"/>
                        </a:spcAft>
                        <a:buNone/>
                      </a:pPr>
                      <a:r>
                        <a:rPr lang="es-ES_tradnl" sz="1400" u="none" strike="noStrike" noProof="0">
                          <a:effectLst/>
                        </a:rPr>
                        <a:t>¿Qué trámites debo realizar?</a:t>
                      </a:r>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1323857676"/>
                  </a:ext>
                </a:extLst>
              </a:tr>
              <a:tr h="1122616">
                <a:tc>
                  <a:txBody>
                    <a:bodyPr/>
                    <a:lstStyle/>
                    <a:p>
                      <a:pPr marL="0" lvl="0" indent="0">
                        <a:lnSpc>
                          <a:spcPct val="107000"/>
                        </a:lnSpc>
                        <a:spcAft>
                          <a:spcPts val="0"/>
                        </a:spcAft>
                        <a:buFontTx/>
                        <a:buNone/>
                      </a:pPr>
                      <a:r>
                        <a:rPr lang="es-ES_tradnl" sz="1400" noProof="0">
                          <a:effectLst/>
                        </a:rPr>
                        <a:t>2. Despertar el interés (detonar).</a:t>
                      </a:r>
                    </a:p>
                    <a:p>
                      <a:pPr marL="0" lvl="0" indent="0">
                        <a:lnSpc>
                          <a:spcPct val="107000"/>
                        </a:lnSpc>
                        <a:spcAft>
                          <a:spcPts val="0"/>
                        </a:spcAft>
                        <a:buFontTx/>
                        <a:buNone/>
                      </a:pPr>
                      <a:r>
                        <a:rPr lang="es-ES_tradnl" sz="1400" noProof="0">
                          <a:effectLst/>
                        </a:rPr>
                        <a:t>Estrategias para involucrar a los estudiantes con la problemática planteada en el salón de clase.</a:t>
                      </a:r>
                    </a:p>
                  </a:txBody>
                  <a:tcPr marL="68580" marR="68580" marT="0" marB="0"/>
                </a:tc>
                <a:tc gridSpan="5">
                  <a:txBody>
                    <a:bodyPr/>
                    <a:lstStyle/>
                    <a:p>
                      <a:pPr>
                        <a:lnSpc>
                          <a:spcPct val="115000"/>
                        </a:lnSpc>
                        <a:spcAft>
                          <a:spcPts val="0"/>
                        </a:spcAft>
                      </a:pPr>
                      <a:r>
                        <a:rPr lang="es-ES_tradnl" sz="1400" noProof="0">
                          <a:effectLst/>
                        </a:rPr>
                        <a:t>Conocimiento de los diferentes modelos de negocio que se pueden iniciar con un capital limitado.</a:t>
                      </a:r>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2371560198"/>
                  </a:ext>
                </a:extLst>
              </a:tr>
              <a:tr h="912114">
                <a:tc>
                  <a:txBody>
                    <a:bodyPr/>
                    <a:lstStyle/>
                    <a:p>
                      <a:pPr marL="0" lvl="0" indent="0">
                        <a:lnSpc>
                          <a:spcPct val="107000"/>
                        </a:lnSpc>
                        <a:spcAft>
                          <a:spcPts val="0"/>
                        </a:spcAft>
                        <a:buFontTx/>
                        <a:buNone/>
                      </a:pPr>
                      <a:r>
                        <a:rPr lang="es-ES_tradnl" sz="1400" noProof="0">
                          <a:effectLst/>
                        </a:rPr>
                        <a:t>3. Recopilar información a través de la investigación.</a:t>
                      </a:r>
                    </a:p>
                    <a:p>
                      <a:pPr marL="0" lvl="0" indent="0">
                        <a:lnSpc>
                          <a:spcPct val="107000"/>
                        </a:lnSpc>
                        <a:spcAft>
                          <a:spcPts val="0"/>
                        </a:spcAft>
                        <a:buFontTx/>
                        <a:buNone/>
                      </a:pPr>
                      <a:r>
                        <a:rPr lang="es-ES_tradnl" sz="1400" noProof="0">
                          <a:effectLst/>
                        </a:rPr>
                        <a:t>Lo que se investiga.</a:t>
                      </a:r>
                    </a:p>
                    <a:p>
                      <a:pPr marL="0" lvl="0" indent="0">
                        <a:lnSpc>
                          <a:spcPct val="107000"/>
                        </a:lnSpc>
                        <a:spcAft>
                          <a:spcPts val="0"/>
                        </a:spcAft>
                        <a:buFontTx/>
                        <a:buNone/>
                      </a:pPr>
                      <a:r>
                        <a:rPr lang="es-ES_tradnl" sz="1400" noProof="0">
                          <a:effectLst/>
                        </a:rPr>
                        <a:t>Fuentes que se utilizan.</a:t>
                      </a:r>
                    </a:p>
                  </a:txBody>
                  <a:tcPr marL="68580" marR="68580" marT="0" marB="0"/>
                </a:tc>
                <a:tc gridSpan="5">
                  <a:txBody>
                    <a:bodyPr/>
                    <a:lstStyle/>
                    <a:p>
                      <a:pPr lvl="0">
                        <a:lnSpc>
                          <a:spcPct val="114999"/>
                        </a:lnSpc>
                        <a:spcAft>
                          <a:spcPts val="0"/>
                        </a:spcAft>
                        <a:buNone/>
                      </a:pPr>
                      <a:r>
                        <a:rPr lang="es-ES" sz="1400" u="none" strike="noStrike" noProof="0">
                          <a:effectLst/>
                        </a:rPr>
                        <a:t>Investigación de campo y documental.</a:t>
                      </a:r>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3307028449"/>
                  </a:ext>
                </a:extLst>
              </a:tr>
              <a:tr h="1567053">
                <a:tc>
                  <a:txBody>
                    <a:bodyPr/>
                    <a:lstStyle/>
                    <a:p>
                      <a:pPr marL="0" lvl="0" indent="0">
                        <a:lnSpc>
                          <a:spcPct val="107000"/>
                        </a:lnSpc>
                        <a:spcAft>
                          <a:spcPts val="0"/>
                        </a:spcAft>
                        <a:buFontTx/>
                        <a:buNone/>
                      </a:pPr>
                      <a:r>
                        <a:rPr lang="es-ES_tradnl" sz="1400" noProof="0">
                          <a:effectLst/>
                        </a:rPr>
                        <a:t>4. Organizar la información.</a:t>
                      </a:r>
                    </a:p>
                    <a:p>
                      <a:pPr marL="0" lvl="0" indent="0">
                        <a:lnSpc>
                          <a:spcPct val="107000"/>
                        </a:lnSpc>
                        <a:spcAft>
                          <a:spcPts val="0"/>
                        </a:spcAft>
                        <a:buFontTx/>
                        <a:buNone/>
                      </a:pPr>
                      <a:r>
                        <a:rPr lang="es-ES_tradnl" sz="1400" noProof="0">
                          <a:effectLst/>
                        </a:rPr>
                        <a:t>Implica:</a:t>
                      </a:r>
                    </a:p>
                    <a:p>
                      <a:pPr marL="0" lvl="0" indent="0">
                        <a:lnSpc>
                          <a:spcPct val="107000"/>
                        </a:lnSpc>
                        <a:spcAft>
                          <a:spcPts val="0"/>
                        </a:spcAft>
                        <a:buFontTx/>
                        <a:buNone/>
                      </a:pPr>
                      <a:r>
                        <a:rPr lang="es-ES_tradnl" sz="1400" noProof="0">
                          <a:effectLst/>
                        </a:rPr>
                        <a:t>Clasificación de datos obtenidos,</a:t>
                      </a:r>
                    </a:p>
                    <a:p>
                      <a:pPr marL="0" lvl="0" indent="0">
                        <a:lnSpc>
                          <a:spcPct val="107000"/>
                        </a:lnSpc>
                        <a:spcAft>
                          <a:spcPts val="0"/>
                        </a:spcAft>
                        <a:buFontTx/>
                        <a:buNone/>
                      </a:pPr>
                      <a:r>
                        <a:rPr lang="es-ES_tradnl" sz="1400" noProof="0">
                          <a:effectLst/>
                        </a:rPr>
                        <a:t>Análisis de los datos obtenidos,</a:t>
                      </a:r>
                    </a:p>
                    <a:p>
                      <a:pPr marL="0" lvl="0" indent="0">
                        <a:lnSpc>
                          <a:spcPct val="107000"/>
                        </a:lnSpc>
                        <a:spcAft>
                          <a:spcPts val="0"/>
                        </a:spcAft>
                        <a:buFontTx/>
                        <a:buNone/>
                      </a:pPr>
                      <a:r>
                        <a:rPr lang="es-ES_tradnl" sz="1400" noProof="0">
                          <a:effectLst/>
                        </a:rPr>
                        <a:t>Registro de la información,</a:t>
                      </a:r>
                    </a:p>
                    <a:p>
                      <a:pPr marL="0" lvl="0" indent="0">
                        <a:lnSpc>
                          <a:spcPct val="107000"/>
                        </a:lnSpc>
                        <a:spcAft>
                          <a:spcPts val="0"/>
                        </a:spcAft>
                        <a:buFontTx/>
                        <a:buNone/>
                      </a:pPr>
                      <a:r>
                        <a:rPr lang="es-ES_tradnl" sz="1400" noProof="0">
                          <a:effectLst/>
                        </a:rPr>
                        <a:t>Conclusiones por disciplina,</a:t>
                      </a:r>
                    </a:p>
                    <a:p>
                      <a:pPr marL="0" lvl="0" indent="0">
                        <a:lnSpc>
                          <a:spcPct val="107000"/>
                        </a:lnSpc>
                        <a:spcAft>
                          <a:spcPts val="0"/>
                        </a:spcAft>
                        <a:buFontTx/>
                        <a:buNone/>
                      </a:pPr>
                      <a:r>
                        <a:rPr lang="es-ES_tradnl" sz="1400" noProof="0">
                          <a:effectLst/>
                        </a:rPr>
                        <a:t>Conclusiones conjuntas.</a:t>
                      </a:r>
                    </a:p>
                  </a:txBody>
                  <a:tcPr marL="68580" marR="68580" marT="0" marB="0"/>
                </a:tc>
                <a:tc gridSpan="5">
                  <a:txBody>
                    <a:bodyPr/>
                    <a:lstStyle/>
                    <a:p>
                      <a:pPr lvl="0" algn="l">
                        <a:lnSpc>
                          <a:spcPct val="100000"/>
                        </a:lnSpc>
                        <a:spcBef>
                          <a:spcPts val="0"/>
                        </a:spcBef>
                        <a:spcAft>
                          <a:spcPts val="0"/>
                        </a:spcAft>
                        <a:buNone/>
                      </a:pPr>
                      <a:r>
                        <a:rPr lang="es-ES_tradnl" sz="1400" u="none" strike="noStrike" noProof="0">
                          <a:effectLst/>
                        </a:rPr>
                        <a:t>Indagar conceptos, jerarquizar la información, realizar análisis de ésta, vincularla a la problemática de la realidad que se ha identificado, diseñar un producto que impacte sobre esa problemática.</a:t>
                      </a:r>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tc hMerge="1">
                  <a:txBody>
                    <a:bodyPr/>
                    <a:lstStyle/>
                    <a:p>
                      <a:endParaRPr lang="es-ES"/>
                    </a:p>
                  </a:txBody>
                  <a:tcPr marL="68580" marR="68580" marT="0" marB="0"/>
                </a:tc>
                <a:extLst>
                  <a:ext uri="{0D108BD9-81ED-4DB2-BD59-A6C34878D82A}">
                    <a16:rowId xmlns:a16="http://schemas.microsoft.com/office/drawing/2014/main" val="2288594229"/>
                  </a:ext>
                </a:extLst>
              </a:tr>
            </a:tbl>
          </a:graphicData>
        </a:graphic>
      </p:graphicFrame>
      <p:sp>
        <p:nvSpPr>
          <p:cNvPr id="4" name="CuadroTexto 3">
            <a:extLst>
              <a:ext uri="{FF2B5EF4-FFF2-40B4-BE49-F238E27FC236}">
                <a16:creationId xmlns:a16="http://schemas.microsoft.com/office/drawing/2014/main" id="{91A6D900-CD12-4863-AC10-2ED57BC7DB63}"/>
              </a:ext>
            </a:extLst>
          </p:cNvPr>
          <p:cNvSpPr txBox="1"/>
          <p:nvPr/>
        </p:nvSpPr>
        <p:spPr>
          <a:xfrm>
            <a:off x="254000" y="0"/>
            <a:ext cx="66852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V. Esquema del proceso de construcción del proyecto por disciplinas.</a:t>
            </a:r>
          </a:p>
        </p:txBody>
      </p:sp>
    </p:spTree>
    <p:extLst>
      <p:ext uri="{BB962C8B-B14F-4D97-AF65-F5344CB8AC3E}">
        <p14:creationId xmlns:p14="http://schemas.microsoft.com/office/powerpoint/2010/main" val="427859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A79C60E-BBBD-4D2C-96A0-B460686D09F8}"/>
              </a:ext>
            </a:extLst>
          </p:cNvPr>
          <p:cNvGraphicFramePr>
            <a:graphicFrameLocks noGrp="1"/>
          </p:cNvGraphicFramePr>
          <p:nvPr>
            <p:extLst>
              <p:ext uri="{D42A27DB-BD31-4B8C-83A1-F6EECF244321}">
                <p14:modId xmlns:p14="http://schemas.microsoft.com/office/powerpoint/2010/main" val="3010187704"/>
              </p:ext>
            </p:extLst>
          </p:nvPr>
        </p:nvGraphicFramePr>
        <p:xfrm>
          <a:off x="1073012" y="631462"/>
          <a:ext cx="10070955" cy="3743325"/>
        </p:xfrm>
        <a:graphic>
          <a:graphicData uri="http://schemas.openxmlformats.org/drawingml/2006/table">
            <a:tbl>
              <a:tblPr firstRow="1" firstCol="1" bandRow="1">
                <a:tableStyleId>{5940675A-B579-460E-94D1-54222C63F5DA}</a:tableStyleId>
              </a:tblPr>
              <a:tblGrid>
                <a:gridCol w="2014191">
                  <a:extLst>
                    <a:ext uri="{9D8B030D-6E8A-4147-A177-3AD203B41FA5}">
                      <a16:colId xmlns:a16="http://schemas.microsoft.com/office/drawing/2014/main" val="1711687752"/>
                    </a:ext>
                  </a:extLst>
                </a:gridCol>
                <a:gridCol w="8056764">
                  <a:extLst>
                    <a:ext uri="{9D8B030D-6E8A-4147-A177-3AD203B41FA5}">
                      <a16:colId xmlns:a16="http://schemas.microsoft.com/office/drawing/2014/main" val="2201469435"/>
                    </a:ext>
                  </a:extLst>
                </a:gridCol>
              </a:tblGrid>
              <a:tr h="1224196">
                <a:tc>
                  <a:txBody>
                    <a:bodyPr/>
                    <a:lstStyle/>
                    <a:p>
                      <a:pPr marL="0" lvl="0" indent="0">
                        <a:lnSpc>
                          <a:spcPct val="107000"/>
                        </a:lnSpc>
                        <a:spcAft>
                          <a:spcPts val="0"/>
                        </a:spcAft>
                        <a:buFontTx/>
                        <a:buNone/>
                      </a:pPr>
                      <a:r>
                        <a:rPr lang="es-ES_tradnl" sz="1100" noProof="0">
                          <a:effectLst/>
                        </a:rPr>
                        <a:t>5. Llegar a conclusiones parciales</a:t>
                      </a:r>
                    </a:p>
                    <a:p>
                      <a:pPr marL="0" lvl="0" indent="0">
                        <a:lnSpc>
                          <a:spcPct val="107000"/>
                        </a:lnSpc>
                        <a:spcAft>
                          <a:spcPts val="0"/>
                        </a:spcAft>
                        <a:buFontTx/>
                        <a:buNone/>
                      </a:pPr>
                      <a:r>
                        <a:rPr lang="es-ES_tradnl" sz="1100" noProof="0">
                          <a:effectLst/>
                        </a:rPr>
                        <a:t>(por disciplina) útiles para el proyecto, de tal forma que lo aclaran, describen o descifran, (fruto de la reflexión colaborativa de los estudiantes).</a:t>
                      </a:r>
                      <a:endParaRPr lang="es-ES_tradnl"/>
                    </a:p>
                    <a:p>
                      <a:pPr marL="0" lvl="0" indent="0">
                        <a:lnSpc>
                          <a:spcPct val="107000"/>
                        </a:lnSpc>
                        <a:spcAft>
                          <a:spcPts val="0"/>
                        </a:spcAft>
                        <a:buFontTx/>
                        <a:buNone/>
                      </a:pPr>
                      <a:r>
                        <a:rPr lang="es-ES_tradnl" sz="1100" noProof="0">
                          <a:effectLst/>
                        </a:rPr>
                        <a:t>¿Cómo se lograron/</a:t>
                      </a:r>
                      <a:endParaRPr lang="es-ES_tradnl"/>
                    </a:p>
                  </a:txBody>
                  <a:tcPr marL="68580" marR="68580" marT="0" marB="0"/>
                </a:tc>
                <a:tc>
                  <a:txBody>
                    <a:bodyPr/>
                    <a:lstStyle/>
                    <a:p>
                      <a:pPr lvl="0">
                        <a:lnSpc>
                          <a:spcPct val="114999"/>
                        </a:lnSpc>
                        <a:spcAft>
                          <a:spcPts val="0"/>
                        </a:spcAft>
                        <a:buNone/>
                      </a:pPr>
                      <a:r>
                        <a:rPr lang="es-ES" sz="1100" kern="1200">
                          <a:effectLst/>
                        </a:rPr>
                        <a:t>El trabajo estableció las bases que deben seguir los alumnos cuando deseen llevar a cabo el proyecto de inversión en una cafetería.</a:t>
                      </a:r>
                    </a:p>
                  </a:txBody>
                  <a:tcPr marL="68580" marR="68580" marT="0" marB="0"/>
                </a:tc>
                <a:extLst>
                  <a:ext uri="{0D108BD9-81ED-4DB2-BD59-A6C34878D82A}">
                    <a16:rowId xmlns:a16="http://schemas.microsoft.com/office/drawing/2014/main" val="2371560198"/>
                  </a:ext>
                </a:extLst>
              </a:tr>
              <a:tr h="522605">
                <a:tc>
                  <a:txBody>
                    <a:bodyPr/>
                    <a:lstStyle/>
                    <a:p>
                      <a:pPr marL="0" lvl="0" indent="0">
                        <a:lnSpc>
                          <a:spcPct val="107000"/>
                        </a:lnSpc>
                        <a:spcAft>
                          <a:spcPts val="0"/>
                        </a:spcAft>
                        <a:buFontTx/>
                        <a:buNone/>
                      </a:pPr>
                      <a:r>
                        <a:rPr lang="es-ES_tradnl" sz="1100" noProof="0">
                          <a:effectLst/>
                        </a:rPr>
                        <a:t>6. Conectar.</a:t>
                      </a:r>
                    </a:p>
                    <a:p>
                      <a:pPr marL="0" lvl="0" indent="0">
                        <a:lnSpc>
                          <a:spcPct val="107000"/>
                        </a:lnSpc>
                        <a:spcAft>
                          <a:spcPts val="0"/>
                        </a:spcAft>
                        <a:buNone/>
                      </a:pPr>
                      <a:r>
                        <a:rPr lang="es-ES_tradnl" sz="1100" noProof="0">
                          <a:effectLst/>
                        </a:rPr>
                        <a:t>Manera en que las conclusiones de cada disciplina dan respuesta o se vinculan con la pregunta disparada del proyecto.</a:t>
                      </a:r>
                    </a:p>
                    <a:p>
                      <a:pPr marL="0" lvl="0" indent="0">
                        <a:lnSpc>
                          <a:spcPct val="107000"/>
                        </a:lnSpc>
                        <a:spcAft>
                          <a:spcPts val="0"/>
                        </a:spcAft>
                        <a:buNone/>
                      </a:pPr>
                      <a:r>
                        <a:rPr lang="es-ES_tradnl" sz="1100" noProof="0">
                          <a:effectLst/>
                        </a:rPr>
                        <a:t>Estrategia o actividad para lograr que haya conciencia de ello.</a:t>
                      </a:r>
                    </a:p>
                  </a:txBody>
                  <a:tcPr marL="68580" marR="68580" marT="0" marB="0"/>
                </a:tc>
                <a:tc>
                  <a:txBody>
                    <a:bodyPr/>
                    <a:lstStyle/>
                    <a:p>
                      <a:pPr lvl="0" algn="l">
                        <a:lnSpc>
                          <a:spcPct val="114999"/>
                        </a:lnSpc>
                        <a:spcAft>
                          <a:spcPts val="0"/>
                        </a:spcAft>
                        <a:buNone/>
                      </a:pPr>
                      <a:r>
                        <a:rPr lang="es-ES_tradnl" sz="1100" noProof="0">
                          <a:effectLst/>
                        </a:rPr>
                        <a:t>Las materias que intervinieron participaron de manera activa en el desarrollo del proyecto aportando las herramientas que dieron respuesta a cada una de las preguntas detonadoras.</a:t>
                      </a:r>
                    </a:p>
                  </a:txBody>
                  <a:tcPr marL="68580" marR="68580" marT="0" marB="0"/>
                </a:tc>
                <a:extLst>
                  <a:ext uri="{0D108BD9-81ED-4DB2-BD59-A6C34878D82A}">
                    <a16:rowId xmlns:a16="http://schemas.microsoft.com/office/drawing/2014/main" val="3307028449"/>
                  </a:ext>
                </a:extLst>
              </a:tr>
              <a:tr h="521335">
                <a:tc>
                  <a:txBody>
                    <a:bodyPr/>
                    <a:lstStyle/>
                    <a:p>
                      <a:pPr marL="0" lvl="0" indent="0">
                        <a:lnSpc>
                          <a:spcPct val="107000"/>
                        </a:lnSpc>
                        <a:spcAft>
                          <a:spcPts val="0"/>
                        </a:spcAft>
                        <a:buFontTx/>
                        <a:buNone/>
                      </a:pPr>
                      <a:r>
                        <a:rPr lang="es-ES_tradnl" sz="1100" noProof="0">
                          <a:effectLst/>
                        </a:rPr>
                        <a:t>7. Evaluar la información generada.</a:t>
                      </a:r>
                    </a:p>
                    <a:p>
                      <a:pPr marL="0" lvl="0" indent="0">
                        <a:lnSpc>
                          <a:spcPct val="107000"/>
                        </a:lnSpc>
                        <a:spcAft>
                          <a:spcPts val="0"/>
                        </a:spcAft>
                        <a:buNone/>
                      </a:pPr>
                      <a:r>
                        <a:rPr lang="es-ES_tradnl" sz="1100" noProof="0">
                          <a:effectLst/>
                        </a:rPr>
                        <a:t>¿La información obtenida cubre las necesidades para la solución del problema?</a:t>
                      </a:r>
                    </a:p>
                    <a:p>
                      <a:pPr marL="0" lvl="0" indent="0">
                        <a:lnSpc>
                          <a:spcPct val="107000"/>
                        </a:lnSpc>
                        <a:spcAft>
                          <a:spcPts val="0"/>
                        </a:spcAft>
                        <a:buNone/>
                      </a:pPr>
                      <a:r>
                        <a:rPr lang="es-ES_tradnl" sz="1100" noProof="0">
                          <a:effectLst/>
                        </a:rPr>
                        <a:t>Propuesta de investigaciones para complementar el proyecto.</a:t>
                      </a:r>
                    </a:p>
                  </a:txBody>
                  <a:tcPr marL="68580" marR="68580" marT="0" marB="0"/>
                </a:tc>
                <a:tc>
                  <a:txBody>
                    <a:bodyPr/>
                    <a:lstStyle/>
                    <a:p>
                      <a:pPr lvl="0">
                        <a:lnSpc>
                          <a:spcPct val="114999"/>
                        </a:lnSpc>
                        <a:spcAft>
                          <a:spcPts val="0"/>
                        </a:spcAft>
                        <a:buNone/>
                      </a:pPr>
                      <a:r>
                        <a:rPr lang="es-ES_tradnl" sz="1100" noProof="0">
                          <a:effectLst/>
                        </a:rPr>
                        <a:t>El producto final del proyecto sentó las bases de inicio de un negocio, sin embargo, por cuestiones de tiempo queda en un esbozo ya que se requiere de un estudio de mercado, así como de la evaluación de diferentes fuentes de financiamiento para que el proyecto sea viable.</a:t>
                      </a:r>
                    </a:p>
                  </a:txBody>
                  <a:tcPr marL="68580" marR="68580" marT="0" marB="0"/>
                </a:tc>
                <a:extLst>
                  <a:ext uri="{0D108BD9-81ED-4DB2-BD59-A6C34878D82A}">
                    <a16:rowId xmlns:a16="http://schemas.microsoft.com/office/drawing/2014/main" val="2288594229"/>
                  </a:ext>
                </a:extLst>
              </a:tr>
            </a:tbl>
          </a:graphicData>
        </a:graphic>
      </p:graphicFrame>
    </p:spTree>
    <p:extLst>
      <p:ext uri="{BB962C8B-B14F-4D97-AF65-F5344CB8AC3E}">
        <p14:creationId xmlns:p14="http://schemas.microsoft.com/office/powerpoint/2010/main" val="419760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40872" y="103909"/>
            <a:ext cx="9144000" cy="829108"/>
          </a:xfrm>
        </p:spPr>
        <p:txBody>
          <a:bodyPr>
            <a:normAutofit fontScale="90000"/>
          </a:bodyPr>
          <a:lstStyle/>
          <a:p>
            <a:r>
              <a:rPr lang="es-MX"/>
              <a:t>Apartado 4</a:t>
            </a:r>
          </a:p>
        </p:txBody>
      </p:sp>
      <p:sp>
        <p:nvSpPr>
          <p:cNvPr id="3" name="Subtítulo 2"/>
          <p:cNvSpPr>
            <a:spLocks noGrp="1"/>
          </p:cNvSpPr>
          <p:nvPr>
            <p:ph type="subTitle" idx="1"/>
          </p:nvPr>
        </p:nvSpPr>
        <p:spPr>
          <a:xfrm>
            <a:off x="595745" y="1617372"/>
            <a:ext cx="4963392" cy="5012028"/>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s-MX"/>
              <a:t>Sólo una de las respuestas da nombre al proyecto</a:t>
            </a:r>
          </a:p>
          <a:p>
            <a:r>
              <a:rPr lang="es-MX"/>
              <a:t>Redactar como pregunta o premisa </a:t>
            </a:r>
            <a:r>
              <a:rPr lang="es-MX" err="1"/>
              <a:t>problematizadora</a:t>
            </a:r>
            <a:r>
              <a:rPr lang="es-MX"/>
              <a:t> para dar solución o plantear una de las siguientes opciones:</a:t>
            </a:r>
          </a:p>
          <a:p>
            <a:pPr marL="342900" indent="-342900">
              <a:buFont typeface="Arial" panose="020B0604020202020204" pitchFamily="34" charset="0"/>
              <a:buChar char="•"/>
            </a:pPr>
            <a:r>
              <a:rPr lang="es-MX"/>
              <a:t>Dar explicación de algo</a:t>
            </a:r>
          </a:p>
          <a:p>
            <a:pPr marL="342900" indent="-342900">
              <a:buFont typeface="Arial" panose="020B0604020202020204" pitchFamily="34" charset="0"/>
              <a:buChar char="•"/>
            </a:pPr>
            <a:r>
              <a:rPr lang="es-MX"/>
              <a:t>Resolver un problema</a:t>
            </a:r>
          </a:p>
          <a:p>
            <a:pPr marL="342900" indent="-342900">
              <a:buFont typeface="Arial" panose="020B0604020202020204" pitchFamily="34" charset="0"/>
              <a:buChar char="•"/>
            </a:pPr>
            <a:r>
              <a:rPr lang="es-MX"/>
              <a:t>Hacer más eficiente algo</a:t>
            </a:r>
          </a:p>
          <a:p>
            <a:pPr marL="342900" indent="-342900">
              <a:buFont typeface="Arial" panose="020B0604020202020204" pitchFamily="34" charset="0"/>
              <a:buChar char="•"/>
            </a:pPr>
            <a:r>
              <a:rPr lang="es-MX"/>
              <a:t>Mejorar algo</a:t>
            </a:r>
          </a:p>
          <a:p>
            <a:pPr marL="342900" indent="-342900">
              <a:buFont typeface="Arial" panose="020B0604020202020204" pitchFamily="34" charset="0"/>
              <a:buChar char="•"/>
            </a:pPr>
            <a:r>
              <a:rPr lang="es-MX">
                <a:solidFill>
                  <a:srgbClr val="FF0000"/>
                </a:solidFill>
              </a:rPr>
              <a:t>Inventar, diseñar o crear algo nuevo</a:t>
            </a:r>
            <a:endParaRPr lang="es-MX">
              <a:solidFill>
                <a:srgbClr val="FF0000"/>
              </a:solidFill>
              <a:cs typeface="Calibri"/>
            </a:endParaRPr>
          </a:p>
          <a:p>
            <a:pPr marL="342900" indent="-342900">
              <a:buFont typeface="Arial" panose="020B0604020202020204" pitchFamily="34" charset="0"/>
              <a:buChar char="•"/>
            </a:pPr>
            <a:r>
              <a:rPr lang="es-MX"/>
              <a:t>Ser coherente con el tema que se trata en él</a:t>
            </a:r>
          </a:p>
          <a:p>
            <a:pPr marL="342900" indent="-342900">
              <a:buFont typeface="Arial" panose="020B0604020202020204" pitchFamily="34" charset="0"/>
              <a:buChar char="•"/>
            </a:pPr>
            <a:endParaRPr lang="es-MX"/>
          </a:p>
          <a:p>
            <a:endParaRPr lang="es-MX"/>
          </a:p>
          <a:p>
            <a:endParaRPr lang="es-MX"/>
          </a:p>
        </p:txBody>
      </p:sp>
      <p:sp>
        <p:nvSpPr>
          <p:cNvPr id="6" name="CuadroTexto 5"/>
          <p:cNvSpPr txBox="1"/>
          <p:nvPr/>
        </p:nvSpPr>
        <p:spPr>
          <a:xfrm>
            <a:off x="6400801" y="1758450"/>
            <a:ext cx="5049982" cy="4616648"/>
          </a:xfrm>
          <a:prstGeom prst="rect">
            <a:avLst/>
          </a:prstGeom>
          <a:noFill/>
        </p:spPr>
        <p:txBody>
          <a:bodyPr wrap="square" rtlCol="0">
            <a:spAutoFit/>
          </a:bodyPr>
          <a:lstStyle/>
          <a:p>
            <a:pPr marL="285750" indent="-285750">
              <a:buFont typeface="Arial" panose="020B0604020202020204" pitchFamily="34" charset="0"/>
              <a:buChar char="•"/>
            </a:pPr>
            <a:r>
              <a:rPr lang="es-MX" sz="2100"/>
              <a:t>No sugerir los resultados a los que se debe de llegar a través de la investigación</a:t>
            </a:r>
          </a:p>
          <a:p>
            <a:pPr marL="285750" indent="-285750">
              <a:buFont typeface="Arial" panose="020B0604020202020204" pitchFamily="34" charset="0"/>
              <a:buChar char="•"/>
            </a:pPr>
            <a:r>
              <a:rPr lang="es-MX" sz="2100"/>
              <a:t>Ser corto. Escrito con mayúsculas y minúsculas</a:t>
            </a:r>
          </a:p>
          <a:p>
            <a:pPr marL="285750" indent="-285750">
              <a:buFont typeface="Arial" panose="020B0604020202020204" pitchFamily="34" charset="0"/>
              <a:buChar char="•"/>
            </a:pPr>
            <a:r>
              <a:rPr lang="es-MX" sz="2100"/>
              <a:t>Desde la lectura del nombre del proyecto el alumno deberá saber el “para que” es que se va a llevar a cabo la investigación, “que” es lo que tiene que resolver o construir</a:t>
            </a:r>
          </a:p>
          <a:p>
            <a:pPr marL="285750" indent="-285750">
              <a:buFont typeface="Arial" panose="020B0604020202020204" pitchFamily="34" charset="0"/>
              <a:buChar char="•"/>
            </a:pPr>
            <a:r>
              <a:rPr lang="es-MX" sz="2100"/>
              <a:t>Anexar al final (del nombre del proyecto) el curso escolar en el que se llevará a cabo.</a:t>
            </a:r>
          </a:p>
          <a:p>
            <a:pPr marL="285750" indent="-285750">
              <a:buFont typeface="Arial" panose="020B0604020202020204" pitchFamily="34" charset="0"/>
              <a:buChar char="•"/>
            </a:pPr>
            <a:r>
              <a:rPr lang="es-MX" sz="2100"/>
              <a:t>Este nombre debe de aparecer igual en:</a:t>
            </a:r>
          </a:p>
          <a:p>
            <a:pPr marL="285750" indent="-285750">
              <a:buFont typeface="Arial" panose="020B0604020202020204" pitchFamily="34" charset="0"/>
              <a:buChar char="•"/>
            </a:pPr>
            <a:r>
              <a:rPr lang="es-MX" sz="2100"/>
              <a:t>Micrositio DGIRE, PVE y PVES</a:t>
            </a:r>
          </a:p>
        </p:txBody>
      </p:sp>
      <p:sp>
        <p:nvSpPr>
          <p:cNvPr id="7" name="CuadroTexto 6"/>
          <p:cNvSpPr txBox="1"/>
          <p:nvPr/>
        </p:nvSpPr>
        <p:spPr>
          <a:xfrm>
            <a:off x="2337954" y="971041"/>
            <a:ext cx="6951519" cy="461665"/>
          </a:xfrm>
          <a:prstGeom prst="rect">
            <a:avLst/>
          </a:prstGeom>
          <a:noFill/>
        </p:spPr>
        <p:txBody>
          <a:bodyPr wrap="square" rtlCol="0">
            <a:spAutoFit/>
          </a:bodyPr>
          <a:lstStyle/>
          <a:p>
            <a:pPr algn="ctr"/>
            <a:r>
              <a:rPr lang="es-MX" sz="2400" b="1"/>
              <a:t>Nombre del PVE/Proyecto</a:t>
            </a:r>
          </a:p>
        </p:txBody>
      </p:sp>
    </p:spTree>
    <p:extLst>
      <p:ext uri="{BB962C8B-B14F-4D97-AF65-F5344CB8AC3E}">
        <p14:creationId xmlns:p14="http://schemas.microsoft.com/office/powerpoint/2010/main" val="1472679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ACAE0B8-0EF3-43C8-BB4C-6B86E3FAA9B6}"/>
              </a:ext>
            </a:extLst>
          </p:cNvPr>
          <p:cNvGraphicFramePr>
            <a:graphicFrameLocks noGrp="1"/>
          </p:cNvGraphicFramePr>
          <p:nvPr>
            <p:extLst>
              <p:ext uri="{D42A27DB-BD31-4B8C-83A1-F6EECF244321}">
                <p14:modId xmlns:p14="http://schemas.microsoft.com/office/powerpoint/2010/main" val="4006758738"/>
              </p:ext>
            </p:extLst>
          </p:nvPr>
        </p:nvGraphicFramePr>
        <p:xfrm>
          <a:off x="843278" y="930302"/>
          <a:ext cx="9563284" cy="1833880"/>
        </p:xfrm>
        <a:graphic>
          <a:graphicData uri="http://schemas.openxmlformats.org/drawingml/2006/table">
            <a:tbl>
              <a:tblPr firstRow="1" bandRow="1">
                <a:tableStyleId>{5940675A-B579-460E-94D1-54222C63F5DA}</a:tableStyleId>
              </a:tblPr>
              <a:tblGrid>
                <a:gridCol w="4781642">
                  <a:extLst>
                    <a:ext uri="{9D8B030D-6E8A-4147-A177-3AD203B41FA5}">
                      <a16:colId xmlns:a16="http://schemas.microsoft.com/office/drawing/2014/main" val="499117756"/>
                    </a:ext>
                  </a:extLst>
                </a:gridCol>
                <a:gridCol w="4781642">
                  <a:extLst>
                    <a:ext uri="{9D8B030D-6E8A-4147-A177-3AD203B41FA5}">
                      <a16:colId xmlns:a16="http://schemas.microsoft.com/office/drawing/2014/main" val="1263468581"/>
                    </a:ext>
                  </a:extLst>
                </a:gridCol>
              </a:tblGrid>
              <a:tr h="370840">
                <a:tc>
                  <a:txBody>
                    <a:bodyPr/>
                    <a:lstStyle/>
                    <a:p>
                      <a:r>
                        <a:rPr lang="es-ES" sz="1200" b="1"/>
                        <a:t>1. ¿Cuántas horas se trabajarán de manera disciplinaria?</a:t>
                      </a:r>
                    </a:p>
                  </a:txBody>
                  <a:tcPr/>
                </a:tc>
                <a:tc>
                  <a:txBody>
                    <a:bodyPr/>
                    <a:lstStyle/>
                    <a:p>
                      <a:pPr lvl="0">
                        <a:buNone/>
                      </a:pPr>
                      <a:r>
                        <a:rPr lang="es-ES" sz="1200" b="1" i="0" u="none" strike="noStrike" noProof="0">
                          <a:latin typeface="Calibri"/>
                        </a:rPr>
                        <a:t>2. ¿Cuántas horas se trabajarán de manera interdisciplinaria?</a:t>
                      </a:r>
                      <a:endParaRPr lang="es-ES" sz="1200" b="1"/>
                    </a:p>
                  </a:txBody>
                  <a:tcPr/>
                </a:tc>
                <a:extLst>
                  <a:ext uri="{0D108BD9-81ED-4DB2-BD59-A6C34878D82A}">
                    <a16:rowId xmlns:a16="http://schemas.microsoft.com/office/drawing/2014/main" val="502861590"/>
                  </a:ext>
                </a:extLst>
              </a:tr>
              <a:tr h="370840">
                <a:tc>
                  <a:txBody>
                    <a:bodyPr/>
                    <a:lstStyle/>
                    <a:p>
                      <a:r>
                        <a:rPr lang="es-ES"/>
                        <a:t>Contabilidad y Gestión administrativa 20 h</a:t>
                      </a:r>
                      <a:endParaRPr lang="es-ES" err="1"/>
                    </a:p>
                    <a:p>
                      <a:pPr lvl="0">
                        <a:buNone/>
                      </a:pPr>
                      <a:r>
                        <a:rPr lang="es-ES"/>
                        <a:t>Estadística 6 h</a:t>
                      </a:r>
                    </a:p>
                    <a:p>
                      <a:pPr lvl="0">
                        <a:buNone/>
                      </a:pPr>
                      <a:r>
                        <a:rPr lang="es-ES"/>
                        <a:t>Derecho 12 h</a:t>
                      </a:r>
                    </a:p>
                    <a:p>
                      <a:pPr lvl="0">
                        <a:buNone/>
                      </a:pPr>
                      <a:r>
                        <a:rPr lang="es-ES"/>
                        <a:t>Psicología 16 h</a:t>
                      </a:r>
                    </a:p>
                    <a:p>
                      <a:pPr lvl="0">
                        <a:buNone/>
                      </a:pPr>
                      <a:r>
                        <a:rPr lang="es-ES"/>
                        <a:t>Matemáticas 20 h</a:t>
                      </a:r>
                    </a:p>
                  </a:txBody>
                  <a:tcPr/>
                </a:tc>
                <a:tc>
                  <a:txBody>
                    <a:bodyPr/>
                    <a:lstStyle/>
                    <a:p>
                      <a:pPr lvl="0">
                        <a:buNone/>
                      </a:pPr>
                      <a:r>
                        <a:rPr lang="es-ES"/>
                        <a:t>66 horas</a:t>
                      </a:r>
                    </a:p>
                  </a:txBody>
                  <a:tcPr/>
                </a:tc>
                <a:extLst>
                  <a:ext uri="{0D108BD9-81ED-4DB2-BD59-A6C34878D82A}">
                    <a16:rowId xmlns:a16="http://schemas.microsoft.com/office/drawing/2014/main" val="1318431565"/>
                  </a:ext>
                </a:extLst>
              </a:tr>
            </a:tbl>
          </a:graphicData>
        </a:graphic>
      </p:graphicFrame>
      <p:sp>
        <p:nvSpPr>
          <p:cNvPr id="4" name="CuadroTexto 3">
            <a:extLst>
              <a:ext uri="{FF2B5EF4-FFF2-40B4-BE49-F238E27FC236}">
                <a16:creationId xmlns:a16="http://schemas.microsoft.com/office/drawing/2014/main" id="{864D7CC1-6E4C-4693-BEB3-2FB2785DDFB3}"/>
              </a:ext>
            </a:extLst>
          </p:cNvPr>
          <p:cNvSpPr txBox="1"/>
          <p:nvPr/>
        </p:nvSpPr>
        <p:spPr>
          <a:xfrm>
            <a:off x="894080" y="355600"/>
            <a:ext cx="60756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VI. Tiempos que se dedicarán al proyecto de cada semana</a:t>
            </a:r>
            <a:endParaRPr lang="es-ES">
              <a:cs typeface="Calibri"/>
            </a:endParaRPr>
          </a:p>
        </p:txBody>
      </p:sp>
      <p:sp>
        <p:nvSpPr>
          <p:cNvPr id="5" name="CuadroTexto 4">
            <a:extLst>
              <a:ext uri="{FF2B5EF4-FFF2-40B4-BE49-F238E27FC236}">
                <a16:creationId xmlns:a16="http://schemas.microsoft.com/office/drawing/2014/main" id="{B5BD0A8E-22D3-4D04-9C9F-A8C8CCC1DDDE}"/>
              </a:ext>
            </a:extLst>
          </p:cNvPr>
          <p:cNvSpPr txBox="1"/>
          <p:nvPr/>
        </p:nvSpPr>
        <p:spPr>
          <a:xfrm>
            <a:off x="751840" y="3017520"/>
            <a:ext cx="60756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VII. Presentación del proyecto (producto)</a:t>
            </a:r>
            <a:endParaRPr lang="es-ES">
              <a:cs typeface="Calibri"/>
            </a:endParaRPr>
          </a:p>
        </p:txBody>
      </p:sp>
      <p:graphicFrame>
        <p:nvGraphicFramePr>
          <p:cNvPr id="9" name="Tabla 2">
            <a:extLst>
              <a:ext uri="{FF2B5EF4-FFF2-40B4-BE49-F238E27FC236}">
                <a16:creationId xmlns:a16="http://schemas.microsoft.com/office/drawing/2014/main" id="{8FA4D8D4-DAF4-45BD-B5EB-DD93801DDE1B}"/>
              </a:ext>
            </a:extLst>
          </p:cNvPr>
          <p:cNvGraphicFramePr>
            <a:graphicFrameLocks noGrp="1"/>
          </p:cNvGraphicFramePr>
          <p:nvPr>
            <p:extLst>
              <p:ext uri="{D42A27DB-BD31-4B8C-83A1-F6EECF244321}">
                <p14:modId xmlns:p14="http://schemas.microsoft.com/office/powerpoint/2010/main" val="1559321050"/>
              </p:ext>
            </p:extLst>
          </p:nvPr>
        </p:nvGraphicFramePr>
        <p:xfrm>
          <a:off x="883918" y="3490622"/>
          <a:ext cx="9560104" cy="1559560"/>
        </p:xfrm>
        <a:graphic>
          <a:graphicData uri="http://schemas.openxmlformats.org/drawingml/2006/table">
            <a:tbl>
              <a:tblPr firstRow="1" bandRow="1">
                <a:tableStyleId>{5940675A-B579-460E-94D1-54222C63F5DA}</a:tableStyleId>
              </a:tblPr>
              <a:tblGrid>
                <a:gridCol w="9560104">
                  <a:extLst>
                    <a:ext uri="{9D8B030D-6E8A-4147-A177-3AD203B41FA5}">
                      <a16:colId xmlns:a16="http://schemas.microsoft.com/office/drawing/2014/main" val="1263468581"/>
                    </a:ext>
                  </a:extLst>
                </a:gridCol>
              </a:tblGrid>
              <a:tr h="370840">
                <a:tc>
                  <a:txBody>
                    <a:bodyPr/>
                    <a:lstStyle/>
                    <a:p>
                      <a:pPr lvl="0">
                        <a:buNone/>
                      </a:pPr>
                      <a:r>
                        <a:rPr lang="es-ES" sz="1200"/>
                        <a:t>1.¿Qué se presenta? 2. ¿Cuándo? 3. ¿Dónde? 4. ¿Con qué? 5. ¿A quién, por qué, para qué?</a:t>
                      </a:r>
                      <a:endParaRPr lang="es-ES"/>
                    </a:p>
                  </a:txBody>
                  <a:tcPr/>
                </a:tc>
                <a:extLst>
                  <a:ext uri="{0D108BD9-81ED-4DB2-BD59-A6C34878D82A}">
                    <a16:rowId xmlns:a16="http://schemas.microsoft.com/office/drawing/2014/main" val="502861590"/>
                  </a:ext>
                </a:extLst>
              </a:tr>
              <a:tr h="370840">
                <a:tc>
                  <a:txBody>
                    <a:bodyPr/>
                    <a:lstStyle/>
                    <a:p>
                      <a:r>
                        <a:rPr lang="es-ES"/>
                        <a:t>El producto final será el trabajo escrito </a:t>
                      </a:r>
                      <a:r>
                        <a:rPr lang="es-ES" sz="1800" u="none" strike="noStrike" noProof="0"/>
                        <a:t>(proyecto de inversión), </a:t>
                      </a:r>
                      <a:r>
                        <a:rPr lang="es-ES"/>
                        <a:t>que contenga toda la documentación propia para establecer un negocio (cafetería). El trabajo mostrará todas las aportaciones que realizó cada materia. Los estudiantes presentarán su trabajo en el salón de clases ante los maestros de las materias eje.</a:t>
                      </a:r>
                    </a:p>
                  </a:txBody>
                  <a:tcPr/>
                </a:tc>
                <a:extLst>
                  <a:ext uri="{0D108BD9-81ED-4DB2-BD59-A6C34878D82A}">
                    <a16:rowId xmlns:a16="http://schemas.microsoft.com/office/drawing/2014/main" val="1318431565"/>
                  </a:ext>
                </a:extLst>
              </a:tr>
            </a:tbl>
          </a:graphicData>
        </a:graphic>
      </p:graphicFrame>
    </p:spTree>
    <p:extLst>
      <p:ext uri="{BB962C8B-B14F-4D97-AF65-F5344CB8AC3E}">
        <p14:creationId xmlns:p14="http://schemas.microsoft.com/office/powerpoint/2010/main" val="1541864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FEF299-8093-4028-AAF4-D19F5193ADC8}"/>
              </a:ext>
            </a:extLst>
          </p:cNvPr>
          <p:cNvSpPr txBox="1"/>
          <p:nvPr/>
        </p:nvSpPr>
        <p:spPr>
          <a:xfrm>
            <a:off x="629919" y="396240"/>
            <a:ext cx="607568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VIII. Evaluación del proyecto</a:t>
            </a:r>
            <a:endParaRPr lang="es-ES">
              <a:cs typeface="Calibri"/>
            </a:endParaRPr>
          </a:p>
        </p:txBody>
      </p:sp>
      <p:graphicFrame>
        <p:nvGraphicFramePr>
          <p:cNvPr id="5" name="Tabla 3">
            <a:extLst>
              <a:ext uri="{FF2B5EF4-FFF2-40B4-BE49-F238E27FC236}">
                <a16:creationId xmlns:a16="http://schemas.microsoft.com/office/drawing/2014/main" id="{3D4D2D8C-9F5F-493E-A6E1-49BC3B264A25}"/>
              </a:ext>
            </a:extLst>
          </p:cNvPr>
          <p:cNvGraphicFramePr>
            <a:graphicFrameLocks noGrp="1"/>
          </p:cNvGraphicFramePr>
          <p:nvPr>
            <p:extLst>
              <p:ext uri="{D42A27DB-BD31-4B8C-83A1-F6EECF244321}">
                <p14:modId xmlns:p14="http://schemas.microsoft.com/office/powerpoint/2010/main" val="3772595466"/>
              </p:ext>
            </p:extLst>
          </p:nvPr>
        </p:nvGraphicFramePr>
        <p:xfrm>
          <a:off x="731520" y="1381760"/>
          <a:ext cx="10466251" cy="3152174"/>
        </p:xfrm>
        <a:graphic>
          <a:graphicData uri="http://schemas.openxmlformats.org/drawingml/2006/table">
            <a:tbl>
              <a:tblPr firstRow="1" bandRow="1">
                <a:tableStyleId>{5940675A-B579-460E-94D1-54222C63F5DA}</a:tableStyleId>
              </a:tblPr>
              <a:tblGrid>
                <a:gridCol w="3308847">
                  <a:extLst>
                    <a:ext uri="{9D8B030D-6E8A-4147-A177-3AD203B41FA5}">
                      <a16:colId xmlns:a16="http://schemas.microsoft.com/office/drawing/2014/main" val="1285449156"/>
                    </a:ext>
                  </a:extLst>
                </a:gridCol>
                <a:gridCol w="4266723">
                  <a:extLst>
                    <a:ext uri="{9D8B030D-6E8A-4147-A177-3AD203B41FA5}">
                      <a16:colId xmlns:a16="http://schemas.microsoft.com/office/drawing/2014/main" val="2346992430"/>
                    </a:ext>
                  </a:extLst>
                </a:gridCol>
                <a:gridCol w="2890681">
                  <a:extLst>
                    <a:ext uri="{9D8B030D-6E8A-4147-A177-3AD203B41FA5}">
                      <a16:colId xmlns:a16="http://schemas.microsoft.com/office/drawing/2014/main" val="2131914317"/>
                    </a:ext>
                  </a:extLst>
                </a:gridCol>
              </a:tblGrid>
              <a:tr h="1086221">
                <a:tc>
                  <a:txBody>
                    <a:bodyPr/>
                    <a:lstStyle/>
                    <a:p>
                      <a:r>
                        <a:rPr lang="es-ES"/>
                        <a:t>1. ¿Qué aspectos que se evaluarán?</a:t>
                      </a:r>
                    </a:p>
                  </a:txBody>
                  <a:tcPr/>
                </a:tc>
                <a:tc>
                  <a:txBody>
                    <a:bodyPr/>
                    <a:lstStyle/>
                    <a:p>
                      <a:r>
                        <a:rPr lang="es-ES"/>
                        <a:t>2. ¿Cuáles son los criterios que se utilizarán para evaluar cada aspecto?</a:t>
                      </a:r>
                    </a:p>
                  </a:txBody>
                  <a:tcPr/>
                </a:tc>
                <a:tc>
                  <a:txBody>
                    <a:bodyPr/>
                    <a:lstStyle/>
                    <a:p>
                      <a:r>
                        <a:rPr lang="es-ES"/>
                        <a:t>3. Herramientas e instrumentos de evaluación que se utilizan </a:t>
                      </a:r>
                    </a:p>
                  </a:txBody>
                  <a:tcPr/>
                </a:tc>
                <a:extLst>
                  <a:ext uri="{0D108BD9-81ED-4DB2-BD59-A6C34878D82A}">
                    <a16:rowId xmlns:a16="http://schemas.microsoft.com/office/drawing/2014/main" val="3758675282"/>
                  </a:ext>
                </a:extLst>
              </a:tr>
              <a:tr h="2065953">
                <a:tc>
                  <a:txBody>
                    <a:bodyPr/>
                    <a:lstStyle/>
                    <a:p>
                      <a:pPr lvl="0" algn="l">
                        <a:lnSpc>
                          <a:spcPct val="100000"/>
                        </a:lnSpc>
                        <a:spcBef>
                          <a:spcPts val="0"/>
                        </a:spcBef>
                        <a:spcAft>
                          <a:spcPts val="0"/>
                        </a:spcAft>
                        <a:buNone/>
                      </a:pPr>
                      <a:r>
                        <a:rPr lang="es-ES" sz="1800" u="none" strike="noStrike" noProof="0"/>
                        <a:t>Exámenes parciales</a:t>
                      </a:r>
                      <a:endParaRPr lang="es-ES"/>
                    </a:p>
                    <a:p>
                      <a:pPr lvl="0" algn="l">
                        <a:lnSpc>
                          <a:spcPct val="100000"/>
                        </a:lnSpc>
                        <a:spcBef>
                          <a:spcPts val="0"/>
                        </a:spcBef>
                        <a:spcAft>
                          <a:spcPts val="0"/>
                        </a:spcAft>
                        <a:buNone/>
                      </a:pPr>
                      <a:r>
                        <a:rPr lang="es-ES" sz="1800" u="none" strike="noStrike" noProof="0"/>
                        <a:t>Rúbrica</a:t>
                      </a:r>
                      <a:endParaRPr lang="es-ES"/>
                    </a:p>
                    <a:p>
                      <a:pPr lvl="0" algn="l">
                        <a:lnSpc>
                          <a:spcPct val="100000"/>
                        </a:lnSpc>
                        <a:spcBef>
                          <a:spcPts val="0"/>
                        </a:spcBef>
                        <a:spcAft>
                          <a:spcPts val="0"/>
                        </a:spcAft>
                        <a:buNone/>
                      </a:pPr>
                      <a:r>
                        <a:rPr lang="es-ES" sz="1800" u="none" strike="noStrike" noProof="0"/>
                        <a:t>Creación de cada elemento del Proceso Administrativo</a:t>
                      </a:r>
                      <a:endParaRPr lang="es-ES"/>
                    </a:p>
                    <a:p>
                      <a:pPr lvl="0" algn="l">
                        <a:lnSpc>
                          <a:spcPct val="100000"/>
                        </a:lnSpc>
                        <a:spcBef>
                          <a:spcPts val="0"/>
                        </a:spcBef>
                        <a:spcAft>
                          <a:spcPts val="0"/>
                        </a:spcAft>
                        <a:buNone/>
                      </a:pPr>
                      <a:r>
                        <a:rPr lang="es-ES" sz="1800" u="none" strike="noStrike" noProof="0"/>
                        <a:t>Rotafolios/rúbrica</a:t>
                      </a:r>
                      <a:endParaRPr lang="es-ES"/>
                    </a:p>
                    <a:p>
                      <a:pPr lvl="0" algn="l">
                        <a:lnSpc>
                          <a:spcPct val="100000"/>
                        </a:lnSpc>
                        <a:spcBef>
                          <a:spcPts val="0"/>
                        </a:spcBef>
                        <a:spcAft>
                          <a:spcPts val="0"/>
                        </a:spcAft>
                        <a:buNone/>
                      </a:pPr>
                      <a:r>
                        <a:rPr lang="es-ES" sz="1800" u="none" strike="noStrike" noProof="0"/>
                        <a:t>Trabajo escrito</a:t>
                      </a:r>
                      <a:endParaRPr lang="es-ES"/>
                    </a:p>
                  </a:txBody>
                  <a:tcPr/>
                </a:tc>
                <a:tc>
                  <a:txBody>
                    <a:bodyPr/>
                    <a:lstStyle/>
                    <a:p>
                      <a:pPr lvl="0" algn="ctr">
                        <a:buNone/>
                      </a:pPr>
                      <a:endParaRPr lang="es-ES" sz="1800" u="none" strike="noStrike" noProof="0"/>
                    </a:p>
                    <a:p>
                      <a:pPr lvl="0" algn="ctr">
                        <a:buNone/>
                      </a:pPr>
                      <a:endParaRPr lang="es-ES" sz="1800" u="none" strike="noStrike" noProof="0"/>
                    </a:p>
                    <a:p>
                      <a:pPr lvl="0" algn="ctr">
                        <a:buNone/>
                      </a:pPr>
                      <a:r>
                        <a:rPr lang="es-ES" sz="1800" u="none" strike="noStrike" noProof="0"/>
                        <a:t>Cubrir con lo estipulado por cada maestro</a:t>
                      </a:r>
                      <a:endParaRPr lang="es-ES"/>
                    </a:p>
                  </a:txBody>
                  <a:tcPr/>
                </a:tc>
                <a:tc>
                  <a:txBody>
                    <a:bodyPr/>
                    <a:lstStyle/>
                    <a:p>
                      <a:endParaRPr lang="es-ES"/>
                    </a:p>
                    <a:p>
                      <a:pPr lvl="0">
                        <a:buNone/>
                      </a:pPr>
                      <a:endParaRPr lang="es-ES"/>
                    </a:p>
                    <a:p>
                      <a:pPr lvl="0" algn="l">
                        <a:lnSpc>
                          <a:spcPct val="100000"/>
                        </a:lnSpc>
                        <a:spcBef>
                          <a:spcPts val="0"/>
                        </a:spcBef>
                        <a:spcAft>
                          <a:spcPts val="0"/>
                        </a:spcAft>
                        <a:buNone/>
                      </a:pPr>
                      <a:r>
                        <a:rPr lang="es-ES" sz="1800" u="none" strike="noStrike" noProof="0"/>
                        <a:t>Rúbrica de la materia</a:t>
                      </a:r>
                    </a:p>
                  </a:txBody>
                  <a:tcPr/>
                </a:tc>
                <a:extLst>
                  <a:ext uri="{0D108BD9-81ED-4DB2-BD59-A6C34878D82A}">
                    <a16:rowId xmlns:a16="http://schemas.microsoft.com/office/drawing/2014/main" val="1495228299"/>
                  </a:ext>
                </a:extLst>
              </a:tr>
            </a:tbl>
          </a:graphicData>
        </a:graphic>
      </p:graphicFrame>
    </p:spTree>
    <p:extLst>
      <p:ext uri="{BB962C8B-B14F-4D97-AF65-F5344CB8AC3E}">
        <p14:creationId xmlns:p14="http://schemas.microsoft.com/office/powerpoint/2010/main" val="809055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122218" y="1859973"/>
            <a:ext cx="9424555" cy="768927"/>
          </a:xfrm>
        </p:spPr>
        <p:txBody>
          <a:bodyPr>
            <a:normAutofit/>
          </a:bodyPr>
          <a:lstStyle/>
          <a:p>
            <a:pPr marL="457200" indent="-457200">
              <a:buAutoNum type="arabicPeriod" startAt="9"/>
            </a:pPr>
            <a:r>
              <a:rPr lang="es-MX" b="1"/>
              <a:t>Fotografías de la sesión tomadas por la persona asignada para tal fin. Señalar que pertenecen a la 2ª. R.T</a:t>
            </a:r>
            <a:endParaRPr lang="es-MX"/>
          </a:p>
        </p:txBody>
      </p:sp>
      <p:sp>
        <p:nvSpPr>
          <p:cNvPr id="5" name="CuadroTexto 4"/>
          <p:cNvSpPr txBox="1"/>
          <p:nvPr/>
        </p:nvSpPr>
        <p:spPr>
          <a:xfrm>
            <a:off x="1402773" y="2867891"/>
            <a:ext cx="9486900" cy="1015663"/>
          </a:xfrm>
          <a:prstGeom prst="rect">
            <a:avLst/>
          </a:prstGeom>
          <a:noFill/>
        </p:spPr>
        <p:txBody>
          <a:bodyPr wrap="square" rtlCol="0">
            <a:spAutoFit/>
          </a:bodyPr>
          <a:lstStyle/>
          <a:p>
            <a:pPr marL="342900" indent="-342900">
              <a:buFont typeface="Arial" panose="020B0604020202020204" pitchFamily="34" charset="0"/>
              <a:buChar char="•"/>
            </a:pPr>
            <a:r>
              <a:rPr lang="es-MX" sz="2000"/>
              <a:t>Claras, no distorsionadas.</a:t>
            </a:r>
          </a:p>
          <a:p>
            <a:pPr marL="342900" indent="-342900">
              <a:buFont typeface="Arial" panose="020B0604020202020204" pitchFamily="34" charset="0"/>
              <a:buChar char="•"/>
            </a:pPr>
            <a:r>
              <a:rPr lang="es-MX" sz="2000"/>
              <a:t>No más de 3 fotografías.</a:t>
            </a:r>
          </a:p>
          <a:p>
            <a:pPr marL="342900" indent="-342900">
              <a:buFont typeface="Arial" panose="020B0604020202020204" pitchFamily="34" charset="0"/>
              <a:buChar char="•"/>
            </a:pPr>
            <a:r>
              <a:rPr lang="es-MX" sz="2000"/>
              <a:t>Señalar que pertenecen a la 2ª R.T</a:t>
            </a:r>
          </a:p>
        </p:txBody>
      </p:sp>
    </p:spTree>
    <p:extLst>
      <p:ext uri="{BB962C8B-B14F-4D97-AF65-F5344CB8AC3E}">
        <p14:creationId xmlns:p14="http://schemas.microsoft.com/office/powerpoint/2010/main" val="1199049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 screenshot of a computer&#10;&#10;Description generated with very high confidence">
            <a:extLst>
              <a:ext uri="{FF2B5EF4-FFF2-40B4-BE49-F238E27FC236}">
                <a16:creationId xmlns:a16="http://schemas.microsoft.com/office/drawing/2014/main" id="{70FBE60B-6FEF-4C2E-8A11-91A2980EE6BF}"/>
              </a:ext>
            </a:extLst>
          </p:cNvPr>
          <p:cNvPicPr>
            <a:picLocks noChangeAspect="1"/>
          </p:cNvPicPr>
          <p:nvPr/>
        </p:nvPicPr>
        <p:blipFill rotWithShape="1">
          <a:blip r:embed="rId3"/>
          <a:srcRect l="31559" t="16892" r="29658" b="10135"/>
          <a:stretch/>
        </p:blipFill>
        <p:spPr>
          <a:xfrm>
            <a:off x="789141" y="569804"/>
            <a:ext cx="5176619" cy="5437054"/>
          </a:xfrm>
          <a:prstGeom prst="rect">
            <a:avLst/>
          </a:prstGeom>
        </p:spPr>
      </p:pic>
      <p:pic>
        <p:nvPicPr>
          <p:cNvPr id="10" name="Picture 17" descr="A screenshot of a computer&#10;&#10;Description generated with very high confidence">
            <a:extLst>
              <a:ext uri="{FF2B5EF4-FFF2-40B4-BE49-F238E27FC236}">
                <a16:creationId xmlns:a16="http://schemas.microsoft.com/office/drawing/2014/main" id="{9B3F8DD2-97E7-42ED-8ED5-AE3E81D1A73D}"/>
              </a:ext>
            </a:extLst>
          </p:cNvPr>
          <p:cNvPicPr>
            <a:picLocks noChangeAspect="1"/>
          </p:cNvPicPr>
          <p:nvPr/>
        </p:nvPicPr>
        <p:blipFill rotWithShape="1">
          <a:blip r:embed="rId4"/>
          <a:srcRect l="-137643" t="27027" r="168061" b="-17568"/>
          <a:stretch/>
        </p:blipFill>
        <p:spPr>
          <a:xfrm>
            <a:off x="4724400" y="2657475"/>
            <a:ext cx="1908768" cy="1397086"/>
          </a:xfrm>
          <a:prstGeom prst="rect">
            <a:avLst/>
          </a:prstGeom>
        </p:spPr>
      </p:pic>
      <p:pic>
        <p:nvPicPr>
          <p:cNvPr id="19" name="Picture 19" descr="A screenshot of a computer&#10;&#10;Description generated with very high confidence">
            <a:extLst>
              <a:ext uri="{FF2B5EF4-FFF2-40B4-BE49-F238E27FC236}">
                <a16:creationId xmlns:a16="http://schemas.microsoft.com/office/drawing/2014/main" id="{3D071813-59E3-478D-A7A5-A2A8F17ADC58}"/>
              </a:ext>
            </a:extLst>
          </p:cNvPr>
          <p:cNvPicPr>
            <a:picLocks noChangeAspect="1"/>
          </p:cNvPicPr>
          <p:nvPr/>
        </p:nvPicPr>
        <p:blipFill rotWithShape="1">
          <a:blip r:embed="rId4"/>
          <a:srcRect l="33590" t="20091" r="32820" b="10046"/>
          <a:stretch/>
        </p:blipFill>
        <p:spPr>
          <a:xfrm>
            <a:off x="6498923" y="945587"/>
            <a:ext cx="4539986" cy="5270095"/>
          </a:xfrm>
          <a:prstGeom prst="rect">
            <a:avLst/>
          </a:prstGeom>
        </p:spPr>
      </p:pic>
    </p:spTree>
    <p:extLst>
      <p:ext uri="{BB962C8B-B14F-4D97-AF65-F5344CB8AC3E}">
        <p14:creationId xmlns:p14="http://schemas.microsoft.com/office/powerpoint/2010/main" val="2968176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122218" y="1859973"/>
            <a:ext cx="9424555" cy="768927"/>
          </a:xfrm>
        </p:spPr>
        <p:txBody>
          <a:bodyPr>
            <a:normAutofit/>
          </a:bodyPr>
          <a:lstStyle/>
          <a:p>
            <a:r>
              <a:rPr lang="es-MX" b="1"/>
              <a:t>10. Evaluación. Tipos, herramientas y productos de Aprendizaje</a:t>
            </a:r>
            <a:endParaRPr lang="es-MX"/>
          </a:p>
        </p:txBody>
      </p:sp>
      <p:sp>
        <p:nvSpPr>
          <p:cNvPr id="5" name="CuadroTexto 4"/>
          <p:cNvSpPr txBox="1"/>
          <p:nvPr/>
        </p:nvSpPr>
        <p:spPr>
          <a:xfrm>
            <a:off x="1402773" y="2867891"/>
            <a:ext cx="9486900" cy="1323439"/>
          </a:xfrm>
          <a:prstGeom prst="rect">
            <a:avLst/>
          </a:prstGeom>
          <a:noFill/>
        </p:spPr>
        <p:txBody>
          <a:bodyPr wrap="square" rtlCol="0">
            <a:spAutoFit/>
          </a:bodyPr>
          <a:lstStyle/>
          <a:p>
            <a:pPr marL="342900" indent="-342900">
              <a:buFont typeface="Arial" panose="020B0604020202020204" pitchFamily="34" charset="0"/>
              <a:buChar char="•"/>
            </a:pPr>
            <a:r>
              <a:rPr lang="es-MX" sz="2000"/>
              <a:t>Conjunto de organizadores gráficos sobre Evaluación elaborados como prerrequisitos (todos).</a:t>
            </a:r>
          </a:p>
          <a:p>
            <a:pPr marL="342900" indent="-342900">
              <a:buFont typeface="Arial" panose="020B0604020202020204" pitchFamily="34" charset="0"/>
              <a:buChar char="•"/>
            </a:pPr>
            <a:r>
              <a:rPr lang="es-MX" sz="2000"/>
              <a:t>Claros y completos</a:t>
            </a:r>
          </a:p>
          <a:p>
            <a:pPr marL="342900" indent="-342900">
              <a:buFont typeface="Arial" panose="020B0604020202020204" pitchFamily="34" charset="0"/>
              <a:buChar char="•"/>
            </a:pPr>
            <a:r>
              <a:rPr lang="es-MX" sz="2000"/>
              <a:t>Añadir documentos que evidencien la interdisciplinariedad.</a:t>
            </a:r>
          </a:p>
        </p:txBody>
      </p:sp>
    </p:spTree>
    <p:extLst>
      <p:ext uri="{BB962C8B-B14F-4D97-AF65-F5344CB8AC3E}">
        <p14:creationId xmlns:p14="http://schemas.microsoft.com/office/powerpoint/2010/main" val="113424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Agrupar 3"/>
          <p:cNvGrpSpPr>
            <a:grpSpLocks/>
          </p:cNvGrpSpPr>
          <p:nvPr/>
        </p:nvGrpSpPr>
        <p:grpSpPr bwMode="auto">
          <a:xfrm>
            <a:off x="1804193" y="1461294"/>
            <a:ext cx="8945563" cy="4535487"/>
            <a:chOff x="120650" y="1808163"/>
            <a:chExt cx="8945563" cy="4535487"/>
          </a:xfrm>
        </p:grpSpPr>
        <p:sp>
          <p:nvSpPr>
            <p:cNvPr id="6" name="Rectángulo redondeado 4"/>
            <p:cNvSpPr/>
            <p:nvPr/>
          </p:nvSpPr>
          <p:spPr>
            <a:xfrm>
              <a:off x="3717925" y="1976438"/>
              <a:ext cx="1112838" cy="685800"/>
            </a:xfrm>
            <a:prstGeom prst="roundRect">
              <a:avLst/>
            </a:prstGeom>
            <a:solidFill>
              <a:srgbClr val="660066"/>
            </a:solidFill>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400" b="1">
                  <a:solidFill>
                    <a:schemeClr val="bg1"/>
                  </a:solidFill>
                </a:rPr>
                <a:t>Evaluación Diagnóstica</a:t>
              </a:r>
            </a:p>
          </p:txBody>
        </p:sp>
        <p:cxnSp>
          <p:nvCxnSpPr>
            <p:cNvPr id="7" name="Conector recto de flecha 5"/>
            <p:cNvCxnSpPr>
              <a:stCxn id="6" idx="1"/>
            </p:cNvCxnSpPr>
            <p:nvPr/>
          </p:nvCxnSpPr>
          <p:spPr>
            <a:xfrm flipH="1">
              <a:off x="2619375" y="2319338"/>
              <a:ext cx="1098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Elipse 6"/>
            <p:cNvSpPr/>
            <p:nvPr/>
          </p:nvSpPr>
          <p:spPr>
            <a:xfrm>
              <a:off x="1401763" y="1976438"/>
              <a:ext cx="130175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800">
                  <a:solidFill>
                    <a:srgbClr val="000000"/>
                  </a:solidFill>
                </a:rPr>
                <a:t>E</a:t>
              </a:r>
              <a:r>
                <a:rPr lang="es-MX" altLang="es-MX" sz="1200">
                  <a:solidFill>
                    <a:srgbClr val="000000"/>
                  </a:solidFill>
                </a:rPr>
                <a:t>valuación</a:t>
              </a:r>
              <a:r>
                <a:rPr lang="es-MX" altLang="es-MX" sz="1800">
                  <a:solidFill>
                    <a:srgbClr val="000000"/>
                  </a:solidFill>
                </a:rPr>
                <a:t> </a:t>
              </a:r>
            </a:p>
          </p:txBody>
        </p:sp>
        <p:cxnSp>
          <p:nvCxnSpPr>
            <p:cNvPr id="9" name="Conector recto de flecha 7"/>
            <p:cNvCxnSpPr>
              <a:stCxn id="8" idx="2"/>
            </p:cNvCxnSpPr>
            <p:nvPr/>
          </p:nvCxnSpPr>
          <p:spPr>
            <a:xfrm flipH="1">
              <a:off x="1301750" y="2319338"/>
              <a:ext cx="100013" cy="111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redondeado 8"/>
            <p:cNvSpPr/>
            <p:nvPr/>
          </p:nvSpPr>
          <p:spPr>
            <a:xfrm>
              <a:off x="120650" y="2430463"/>
              <a:ext cx="1281113" cy="655637"/>
            </a:xfrm>
            <a:prstGeom prst="roundRect">
              <a:avLst/>
            </a:prstGeom>
            <a:solidFill>
              <a:schemeClr val="bg2">
                <a:lumMod val="50000"/>
              </a:schemeClr>
            </a:solidFill>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000">
                  <a:solidFill>
                    <a:srgbClr val="000000"/>
                  </a:solidFill>
                </a:rPr>
                <a:t>Valoración global y objetiva de la enseñanza y aprendizaje </a:t>
              </a:r>
            </a:p>
          </p:txBody>
        </p:sp>
        <p:cxnSp>
          <p:nvCxnSpPr>
            <p:cNvPr id="11" name="Conector recto de flecha 9"/>
            <p:cNvCxnSpPr/>
            <p:nvPr/>
          </p:nvCxnSpPr>
          <p:spPr>
            <a:xfrm flipH="1">
              <a:off x="3106738" y="2541588"/>
              <a:ext cx="695325" cy="31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Elipse 10"/>
            <p:cNvSpPr/>
            <p:nvPr/>
          </p:nvSpPr>
          <p:spPr>
            <a:xfrm>
              <a:off x="2460625" y="2759075"/>
              <a:ext cx="685800" cy="400050"/>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000">
                  <a:solidFill>
                    <a:srgbClr val="000000"/>
                  </a:solidFill>
                </a:rPr>
                <a:t>Qué es?</a:t>
              </a:r>
              <a:r>
                <a:rPr lang="es-MX" altLang="es-MX" sz="1800">
                  <a:solidFill>
                    <a:srgbClr val="000000"/>
                  </a:solidFill>
                </a:rPr>
                <a:t> </a:t>
              </a:r>
            </a:p>
          </p:txBody>
        </p:sp>
        <p:cxnSp>
          <p:nvCxnSpPr>
            <p:cNvPr id="13" name="Conector recto de flecha 11"/>
            <p:cNvCxnSpPr>
              <a:stCxn id="12" idx="3"/>
            </p:cNvCxnSpPr>
            <p:nvPr/>
          </p:nvCxnSpPr>
          <p:spPr>
            <a:xfrm flipH="1">
              <a:off x="1925638" y="3100388"/>
              <a:ext cx="6350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redondeado 12"/>
            <p:cNvSpPr/>
            <p:nvPr/>
          </p:nvSpPr>
          <p:spPr>
            <a:xfrm>
              <a:off x="322263" y="3328988"/>
              <a:ext cx="1573212" cy="685800"/>
            </a:xfrm>
            <a:prstGeom prst="roundRect">
              <a:avLst/>
            </a:prstGeom>
            <a:solidFill>
              <a:schemeClr val="tx1">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MX" altLang="es-MX" sz="800">
                  <a:solidFill>
                    <a:srgbClr val="000000"/>
                  </a:solidFill>
                </a:rPr>
                <a:t>Es aquella que se realiza previamente al desarrollo de un proceso educativo.</a:t>
              </a:r>
            </a:p>
            <a:p>
              <a:pPr algn="just">
                <a:defRPr/>
              </a:pPr>
              <a:r>
                <a:rPr lang="es-MX" altLang="es-MX" sz="800">
                  <a:solidFill>
                    <a:srgbClr val="000000"/>
                  </a:solidFill>
                </a:rPr>
                <a:t>Evaluación predictiva</a:t>
              </a:r>
            </a:p>
          </p:txBody>
        </p:sp>
        <p:cxnSp>
          <p:nvCxnSpPr>
            <p:cNvPr id="15" name="Conector recto de flecha 13"/>
            <p:cNvCxnSpPr/>
            <p:nvPr/>
          </p:nvCxnSpPr>
          <p:spPr>
            <a:xfrm>
              <a:off x="4124325" y="2659063"/>
              <a:ext cx="0" cy="62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redondeado 14"/>
            <p:cNvSpPr/>
            <p:nvPr/>
          </p:nvSpPr>
          <p:spPr>
            <a:xfrm>
              <a:off x="3309938" y="4014788"/>
              <a:ext cx="1970087" cy="1173162"/>
            </a:xfrm>
            <a:prstGeom prst="roundRect">
              <a:avLst>
                <a:gd name="adj" fmla="val 48669"/>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s-MX" altLang="es-MX" sz="800"/>
                <a:t>Por los docentes.</a:t>
              </a:r>
            </a:p>
            <a:p>
              <a:pPr>
                <a:defRPr/>
              </a:pPr>
              <a:r>
                <a:rPr lang="es-MX" altLang="es-MX" sz="800"/>
                <a:t> Inicial, antes del proceso o ciclo educativo.</a:t>
              </a:r>
            </a:p>
            <a:p>
              <a:pPr>
                <a:defRPr/>
              </a:pPr>
              <a:r>
                <a:rPr lang="es-MX" altLang="es-MX" sz="800"/>
                <a:t>Y puntual, se realiza en distintos momentos del curso, antes de iniciar una secuencia o segmento de enseñanza del curso.</a:t>
              </a:r>
            </a:p>
          </p:txBody>
        </p:sp>
        <p:sp>
          <p:nvSpPr>
            <p:cNvPr id="17" name="Elipse 15"/>
            <p:cNvSpPr/>
            <p:nvPr/>
          </p:nvSpPr>
          <p:spPr>
            <a:xfrm>
              <a:off x="3365500" y="3284538"/>
              <a:ext cx="1179513" cy="500062"/>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Quién la implementa? </a:t>
              </a:r>
            </a:p>
          </p:txBody>
        </p:sp>
        <p:cxnSp>
          <p:nvCxnSpPr>
            <p:cNvPr id="18" name="Conector recto de flecha 16"/>
            <p:cNvCxnSpPr>
              <a:endCxn id="20" idx="0"/>
            </p:cNvCxnSpPr>
            <p:nvPr/>
          </p:nvCxnSpPr>
          <p:spPr>
            <a:xfrm>
              <a:off x="4649788" y="2638425"/>
              <a:ext cx="433387"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7"/>
            <p:cNvCxnSpPr>
              <a:stCxn id="6" idx="3"/>
            </p:cNvCxnSpPr>
            <p:nvPr/>
          </p:nvCxnSpPr>
          <p:spPr>
            <a:xfrm>
              <a:off x="4830763" y="2319338"/>
              <a:ext cx="6858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Elipse 18"/>
            <p:cNvSpPr/>
            <p:nvPr/>
          </p:nvSpPr>
          <p:spPr>
            <a:xfrm>
              <a:off x="4638675" y="3324225"/>
              <a:ext cx="887413" cy="388938"/>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Cuándo se utiliza</a:t>
              </a:r>
            </a:p>
          </p:txBody>
        </p:sp>
        <p:sp>
          <p:nvSpPr>
            <p:cNvPr id="21" name="Elipse 19"/>
            <p:cNvSpPr/>
            <p:nvPr/>
          </p:nvSpPr>
          <p:spPr>
            <a:xfrm>
              <a:off x="5399088" y="2738438"/>
              <a:ext cx="922337" cy="5064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MX" sz="900"/>
                <a:t>Finalidad</a:t>
              </a:r>
              <a:r>
                <a:rPr lang="es-MX"/>
                <a:t> </a:t>
              </a:r>
            </a:p>
          </p:txBody>
        </p:sp>
        <p:cxnSp>
          <p:nvCxnSpPr>
            <p:cNvPr id="22" name="Conector recto de flecha 20"/>
            <p:cNvCxnSpPr/>
            <p:nvPr/>
          </p:nvCxnSpPr>
          <p:spPr>
            <a:xfrm>
              <a:off x="4914900" y="2230438"/>
              <a:ext cx="1098550" cy="88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Elipse 21"/>
            <p:cNvSpPr/>
            <p:nvPr/>
          </p:nvSpPr>
          <p:spPr>
            <a:xfrm>
              <a:off x="6013450" y="2190750"/>
              <a:ext cx="823913" cy="330200"/>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Técnicas</a:t>
              </a:r>
              <a:r>
                <a:rPr lang="es-MX" altLang="es-MX" sz="1800">
                  <a:solidFill>
                    <a:srgbClr val="000000"/>
                  </a:solidFill>
                </a:rPr>
                <a:t> </a:t>
              </a:r>
            </a:p>
          </p:txBody>
        </p:sp>
        <p:cxnSp>
          <p:nvCxnSpPr>
            <p:cNvPr id="24" name="Conector recto de flecha 22"/>
            <p:cNvCxnSpPr/>
            <p:nvPr/>
          </p:nvCxnSpPr>
          <p:spPr>
            <a:xfrm flipV="1">
              <a:off x="4870450" y="1976438"/>
              <a:ext cx="2290763" cy="14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Elipse 23"/>
            <p:cNvSpPr/>
            <p:nvPr/>
          </p:nvSpPr>
          <p:spPr>
            <a:xfrm>
              <a:off x="6981825" y="1808163"/>
              <a:ext cx="1374775" cy="395287"/>
            </a:xfrm>
            <a:prstGeom prst="ellipse">
              <a:avLst/>
            </a:prstGeom>
            <a:solidFill>
              <a:srgbClr val="FF6600"/>
            </a:solidFill>
          </p:spPr>
          <p:style>
            <a:lnRef idx="2">
              <a:schemeClr val="dk1"/>
            </a:lnRef>
            <a:fillRef idx="1">
              <a:schemeClr val="lt1"/>
            </a:fillRef>
            <a:effectRef idx="0">
              <a:schemeClr val="dk1"/>
            </a:effectRef>
            <a:fontRef idx="minor">
              <a:schemeClr val="dk1"/>
            </a:fontRef>
          </p:style>
          <p:txBody>
            <a:bodyPr anchor="ctr"/>
            <a:lstStyle/>
            <a:p>
              <a:pPr algn="ctr">
                <a:defRPr/>
              </a:pPr>
              <a:r>
                <a:rPr lang="es-MX" sz="900"/>
                <a:t>Instrumentos</a:t>
              </a:r>
            </a:p>
          </p:txBody>
        </p:sp>
        <p:cxnSp>
          <p:nvCxnSpPr>
            <p:cNvPr id="26" name="Conector recto de flecha 24"/>
            <p:cNvCxnSpPr/>
            <p:nvPr/>
          </p:nvCxnSpPr>
          <p:spPr>
            <a:xfrm flipH="1">
              <a:off x="2763838" y="2638425"/>
              <a:ext cx="1141412" cy="1146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Elipse 25"/>
            <p:cNvSpPr/>
            <p:nvPr/>
          </p:nvSpPr>
          <p:spPr>
            <a:xfrm>
              <a:off x="1955800" y="3689350"/>
              <a:ext cx="1301750" cy="434975"/>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Características </a:t>
              </a:r>
            </a:p>
          </p:txBody>
        </p:sp>
        <p:cxnSp>
          <p:nvCxnSpPr>
            <p:cNvPr id="28" name="Conector recto de flecha 26"/>
            <p:cNvCxnSpPr/>
            <p:nvPr/>
          </p:nvCxnSpPr>
          <p:spPr>
            <a:xfrm>
              <a:off x="5334000" y="3651250"/>
              <a:ext cx="600075" cy="81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ángulo redondeado 27"/>
            <p:cNvSpPr/>
            <p:nvPr/>
          </p:nvSpPr>
          <p:spPr>
            <a:xfrm>
              <a:off x="5759450" y="4389438"/>
              <a:ext cx="685800" cy="750887"/>
            </a:xfrm>
            <a:prstGeom prst="roundRect">
              <a:avLst>
                <a:gd name="adj" fmla="val 15202"/>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800">
                  <a:solidFill>
                    <a:srgbClr val="000000"/>
                  </a:solidFill>
                </a:rPr>
                <a:t>Únicamente antes de algún proceso educativo.</a:t>
              </a:r>
            </a:p>
          </p:txBody>
        </p:sp>
        <p:cxnSp>
          <p:nvCxnSpPr>
            <p:cNvPr id="30" name="Conector recto de flecha 28"/>
            <p:cNvCxnSpPr/>
            <p:nvPr/>
          </p:nvCxnSpPr>
          <p:spPr>
            <a:xfrm>
              <a:off x="5934075" y="3251200"/>
              <a:ext cx="6858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ángulo redondeado 29"/>
            <p:cNvSpPr/>
            <p:nvPr/>
          </p:nvSpPr>
          <p:spPr>
            <a:xfrm>
              <a:off x="6507163" y="3979863"/>
              <a:ext cx="2008187" cy="685800"/>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lvl1pPr marL="128588" indent="-128588">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defRPr/>
              </a:pPr>
              <a:r>
                <a:rPr lang="es-MX" altLang="es-MX" sz="800">
                  <a:solidFill>
                    <a:srgbClr val="000000"/>
                  </a:solidFill>
                </a:rPr>
                <a:t>Se realiza con la intención de obtener información precisa que permite identificar el grado de adecuación de las capacidades cognitivas generales y específicas de los estudiantes.</a:t>
              </a:r>
            </a:p>
          </p:txBody>
        </p:sp>
        <p:cxnSp>
          <p:nvCxnSpPr>
            <p:cNvPr id="32" name="Conector recto de flecha 30"/>
            <p:cNvCxnSpPr>
              <a:stCxn id="17" idx="4"/>
            </p:cNvCxnSpPr>
            <p:nvPr/>
          </p:nvCxnSpPr>
          <p:spPr>
            <a:xfrm flipH="1">
              <a:off x="3935413" y="3784600"/>
              <a:ext cx="20637" cy="230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1"/>
            <p:cNvCxnSpPr/>
            <p:nvPr/>
          </p:nvCxnSpPr>
          <p:spPr>
            <a:xfrm flipH="1">
              <a:off x="2460625" y="4124325"/>
              <a:ext cx="0" cy="265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ángulo redondeado 32"/>
            <p:cNvSpPr/>
            <p:nvPr/>
          </p:nvSpPr>
          <p:spPr>
            <a:xfrm>
              <a:off x="1789113" y="4362450"/>
              <a:ext cx="1187450" cy="1981200"/>
            </a:xfrm>
            <a:prstGeom prst="round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MX" altLang="es-MX" sz="800">
                  <a:solidFill>
                    <a:srgbClr val="000000"/>
                  </a:solidFill>
                </a:rPr>
                <a:t>Se realiza con la intención de obtener información precisa que permita identificar el grado de adecuación de las capacidades cognitivas generales y específicas de los estudiantes</a:t>
              </a:r>
            </a:p>
          </p:txBody>
        </p:sp>
        <p:cxnSp>
          <p:nvCxnSpPr>
            <p:cNvPr id="35" name="Conector recto de flecha 33"/>
            <p:cNvCxnSpPr/>
            <p:nvPr/>
          </p:nvCxnSpPr>
          <p:spPr>
            <a:xfrm>
              <a:off x="6248400" y="2486025"/>
              <a:ext cx="825500" cy="119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ángulo redondeado 34"/>
            <p:cNvSpPr/>
            <p:nvPr/>
          </p:nvSpPr>
          <p:spPr>
            <a:xfrm>
              <a:off x="6988175" y="2332038"/>
              <a:ext cx="1081088" cy="627062"/>
            </a:xfrm>
            <a:prstGeom prst="roundRect">
              <a:avLst>
                <a:gd name="adj" fmla="val 39811"/>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s-MX" altLang="es-MX" sz="800"/>
                <a:t> Informales : observación, entrevistas, exposición de ideas</a:t>
              </a:r>
            </a:p>
          </p:txBody>
        </p:sp>
        <p:cxnSp>
          <p:nvCxnSpPr>
            <p:cNvPr id="37" name="Conector recto de flecha 35"/>
            <p:cNvCxnSpPr>
              <a:stCxn id="23" idx="4"/>
            </p:cNvCxnSpPr>
            <p:nvPr/>
          </p:nvCxnSpPr>
          <p:spPr>
            <a:xfrm>
              <a:off x="6426200" y="2520950"/>
              <a:ext cx="27305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ángulo redondeado 36"/>
            <p:cNvSpPr/>
            <p:nvPr/>
          </p:nvSpPr>
          <p:spPr>
            <a:xfrm>
              <a:off x="6499225" y="3114675"/>
              <a:ext cx="2170113" cy="814388"/>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s-MX" altLang="es-MX" sz="800"/>
                <a:t>Técnicas formales: pruebas objetivas, cuestionarios abiertos y cerrados, pruebas de desempeño y resolución de problemas</a:t>
              </a:r>
              <a:r>
                <a:rPr lang="es-MX" altLang="es-MX" sz="800">
                  <a:solidFill>
                    <a:srgbClr val="FF0000"/>
                  </a:solidFill>
                </a:rPr>
                <a:t>.</a:t>
              </a:r>
            </a:p>
          </p:txBody>
        </p:sp>
        <p:cxnSp>
          <p:nvCxnSpPr>
            <p:cNvPr id="39" name="Conector recto de flecha 37"/>
            <p:cNvCxnSpPr>
              <a:stCxn id="25" idx="5"/>
            </p:cNvCxnSpPr>
            <p:nvPr/>
          </p:nvCxnSpPr>
          <p:spPr>
            <a:xfrm flipH="1">
              <a:off x="8140700" y="2146300"/>
              <a:ext cx="14288" cy="12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ángulo redondeado 38"/>
            <p:cNvSpPr/>
            <p:nvPr/>
          </p:nvSpPr>
          <p:spPr>
            <a:xfrm>
              <a:off x="7321550" y="4721225"/>
              <a:ext cx="1744663" cy="977900"/>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MX" altLang="es-MX" sz="800">
                  <a:solidFill>
                    <a:srgbClr val="000000"/>
                  </a:solidFill>
                </a:rPr>
                <a:t>Tipos:</a:t>
              </a:r>
            </a:p>
            <a:p>
              <a:pPr algn="just">
                <a:defRPr/>
              </a:pPr>
              <a:r>
                <a:rPr lang="es-MX" altLang="es-MX" sz="800">
                  <a:solidFill>
                    <a:srgbClr val="000000"/>
                  </a:solidFill>
                </a:rPr>
                <a:t>Inicial, la que se realiza de manera única y exclusiva antes de un proceso educativo amplio.</a:t>
              </a:r>
            </a:p>
            <a:p>
              <a:pPr algn="just">
                <a:defRPr/>
              </a:pPr>
              <a:r>
                <a:rPr lang="es-MX" altLang="es-MX" sz="800">
                  <a:solidFill>
                    <a:srgbClr val="000000"/>
                  </a:solidFill>
                </a:rPr>
                <a:t>Puntual, se aplica en distintos momentos  antes de un segmento de enseñanza de un curso.</a:t>
              </a:r>
            </a:p>
          </p:txBody>
        </p:sp>
      </p:grpSp>
      <p:sp>
        <p:nvSpPr>
          <p:cNvPr id="41" name="CuadroTexto 4"/>
          <p:cNvSpPr txBox="1">
            <a:spLocks noChangeArrowheads="1"/>
          </p:cNvSpPr>
          <p:nvPr/>
        </p:nvSpPr>
        <p:spPr bwMode="auto">
          <a:xfrm>
            <a:off x="972343" y="285751"/>
            <a:ext cx="803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s-ES" altLang="es-MX" sz="1800">
                <a:latin typeface="Helvetica Light"/>
              </a:rPr>
              <a:t>APARTADO 5. i. Producto 10. Evaluación. Tipos, herramientas de aprendizaje.</a:t>
            </a:r>
          </a:p>
        </p:txBody>
      </p:sp>
    </p:spTree>
    <p:extLst>
      <p:ext uri="{BB962C8B-B14F-4D97-AF65-F5344CB8AC3E}">
        <p14:creationId xmlns:p14="http://schemas.microsoft.com/office/powerpoint/2010/main" val="1249516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66750" y="285751"/>
            <a:ext cx="803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s-ES" altLang="es-MX" sz="1800">
                <a:latin typeface="Helvetica Light"/>
              </a:rPr>
              <a:t>APARTADO 5. i. Producto 10. Evaluación. Tipos, herramientas de aprendizaje.</a:t>
            </a:r>
          </a:p>
        </p:txBody>
      </p:sp>
      <p:pic>
        <p:nvPicPr>
          <p:cNvPr id="3"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262063"/>
            <a:ext cx="8875712"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5256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39"/>
          <p:cNvGrpSpPr>
            <a:grpSpLocks/>
          </p:cNvGrpSpPr>
          <p:nvPr/>
        </p:nvGrpSpPr>
        <p:grpSpPr bwMode="auto">
          <a:xfrm>
            <a:off x="1452563" y="1491456"/>
            <a:ext cx="9023350" cy="4586287"/>
            <a:chOff x="120650" y="1757363"/>
            <a:chExt cx="9023350" cy="4586287"/>
          </a:xfrm>
        </p:grpSpPr>
        <p:sp>
          <p:nvSpPr>
            <p:cNvPr id="3" name="Rectángulo redondeado 40"/>
            <p:cNvSpPr/>
            <p:nvPr/>
          </p:nvSpPr>
          <p:spPr>
            <a:xfrm>
              <a:off x="3802062" y="1976438"/>
              <a:ext cx="1112838" cy="685800"/>
            </a:xfrm>
            <a:prstGeom prst="roundRect">
              <a:avLst/>
            </a:prstGeom>
            <a:solidFill>
              <a:srgbClr val="660066"/>
            </a:solidFill>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400" b="1">
                  <a:solidFill>
                    <a:srgbClr val="FFFFFF"/>
                  </a:solidFill>
                </a:rPr>
                <a:t>Evaluación Sumativa</a:t>
              </a:r>
            </a:p>
          </p:txBody>
        </p:sp>
        <p:cxnSp>
          <p:nvCxnSpPr>
            <p:cNvPr id="4" name="Conector recto de flecha 41"/>
            <p:cNvCxnSpPr>
              <a:stCxn id="3" idx="1"/>
            </p:cNvCxnSpPr>
            <p:nvPr/>
          </p:nvCxnSpPr>
          <p:spPr>
            <a:xfrm flipH="1">
              <a:off x="2703512" y="2319338"/>
              <a:ext cx="1098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Elipse 42"/>
            <p:cNvSpPr/>
            <p:nvPr/>
          </p:nvSpPr>
          <p:spPr>
            <a:xfrm>
              <a:off x="1401762" y="1976438"/>
              <a:ext cx="130175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800">
                  <a:solidFill>
                    <a:srgbClr val="000000"/>
                  </a:solidFill>
                </a:rPr>
                <a:t>E</a:t>
              </a:r>
              <a:r>
                <a:rPr lang="es-MX" altLang="es-MX" sz="1200">
                  <a:solidFill>
                    <a:srgbClr val="000000"/>
                  </a:solidFill>
                </a:rPr>
                <a:t>valuación</a:t>
              </a:r>
              <a:r>
                <a:rPr lang="es-MX" altLang="es-MX" sz="1800">
                  <a:solidFill>
                    <a:srgbClr val="000000"/>
                  </a:solidFill>
                </a:rPr>
                <a:t> </a:t>
              </a:r>
            </a:p>
          </p:txBody>
        </p:sp>
        <p:cxnSp>
          <p:nvCxnSpPr>
            <p:cNvPr id="6" name="Conector recto de flecha 43"/>
            <p:cNvCxnSpPr>
              <a:stCxn id="5" idx="2"/>
            </p:cNvCxnSpPr>
            <p:nvPr/>
          </p:nvCxnSpPr>
          <p:spPr>
            <a:xfrm flipH="1">
              <a:off x="1301750" y="2319338"/>
              <a:ext cx="100012" cy="111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44"/>
            <p:cNvSpPr/>
            <p:nvPr/>
          </p:nvSpPr>
          <p:spPr>
            <a:xfrm>
              <a:off x="120650" y="2430463"/>
              <a:ext cx="1281112" cy="655637"/>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000">
                  <a:solidFill>
                    <a:srgbClr val="000000"/>
                  </a:solidFill>
                </a:rPr>
                <a:t>Saber hacer </a:t>
              </a:r>
            </a:p>
            <a:p>
              <a:pPr algn="ctr">
                <a:defRPr/>
              </a:pPr>
              <a:r>
                <a:rPr lang="es-MX" altLang="es-MX" sz="1000">
                  <a:solidFill>
                    <a:srgbClr val="000000"/>
                  </a:solidFill>
                </a:rPr>
                <a:t>Hacer sabiendo</a:t>
              </a:r>
            </a:p>
            <a:p>
              <a:pPr algn="ctr">
                <a:defRPr/>
              </a:pPr>
              <a:r>
                <a:rPr lang="es-MX" altLang="es-MX" sz="1000">
                  <a:solidFill>
                    <a:srgbClr val="000000"/>
                  </a:solidFill>
                </a:rPr>
                <a:t>Saber por qué y para qué se hace </a:t>
              </a:r>
            </a:p>
          </p:txBody>
        </p:sp>
        <p:cxnSp>
          <p:nvCxnSpPr>
            <p:cNvPr id="8" name="Conector recto de flecha 45"/>
            <p:cNvCxnSpPr/>
            <p:nvPr/>
          </p:nvCxnSpPr>
          <p:spPr>
            <a:xfrm flipH="1">
              <a:off x="3106737" y="2541588"/>
              <a:ext cx="695325" cy="31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Elipse 46"/>
            <p:cNvSpPr/>
            <p:nvPr/>
          </p:nvSpPr>
          <p:spPr>
            <a:xfrm>
              <a:off x="2460625" y="2759075"/>
              <a:ext cx="685800" cy="400050"/>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1000">
                  <a:solidFill>
                    <a:srgbClr val="000000"/>
                  </a:solidFill>
                </a:rPr>
                <a:t>Qué es?</a:t>
              </a:r>
              <a:r>
                <a:rPr lang="es-MX" altLang="es-MX" sz="1800">
                  <a:solidFill>
                    <a:srgbClr val="000000"/>
                  </a:solidFill>
                </a:rPr>
                <a:t> </a:t>
              </a:r>
            </a:p>
          </p:txBody>
        </p:sp>
        <p:cxnSp>
          <p:nvCxnSpPr>
            <p:cNvPr id="10" name="Conector recto de flecha 47"/>
            <p:cNvCxnSpPr>
              <a:stCxn id="9" idx="3"/>
            </p:cNvCxnSpPr>
            <p:nvPr/>
          </p:nvCxnSpPr>
          <p:spPr>
            <a:xfrm flipH="1">
              <a:off x="1925637" y="3100388"/>
              <a:ext cx="6350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ángulo redondeado 48"/>
            <p:cNvSpPr/>
            <p:nvPr/>
          </p:nvSpPr>
          <p:spPr>
            <a:xfrm>
              <a:off x="322262" y="3328988"/>
              <a:ext cx="1573213" cy="685800"/>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just">
                <a:defRPr/>
              </a:pPr>
              <a:r>
                <a:rPr lang="es-MX" sz="825"/>
                <a:t>Herramienta que permite detectar dificultades en el aprendizaje, ayudar al crecimiento de los alumnos , valorar su rendimiento </a:t>
              </a:r>
            </a:p>
          </p:txBody>
        </p:sp>
        <p:cxnSp>
          <p:nvCxnSpPr>
            <p:cNvPr id="12" name="Conector recto de flecha 49"/>
            <p:cNvCxnSpPr/>
            <p:nvPr/>
          </p:nvCxnSpPr>
          <p:spPr>
            <a:xfrm>
              <a:off x="4124325" y="2659063"/>
              <a:ext cx="0" cy="62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redondeado 50"/>
            <p:cNvSpPr/>
            <p:nvPr/>
          </p:nvSpPr>
          <p:spPr>
            <a:xfrm>
              <a:off x="3067050" y="4032250"/>
              <a:ext cx="2320925" cy="1252538"/>
            </a:xfrm>
            <a:prstGeom prst="round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lvl1pPr marL="171450" indent="-1714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FontTx/>
                <a:buAutoNum type="arabicPeriod"/>
                <a:defRPr/>
              </a:pPr>
              <a:r>
                <a:rPr lang="es-MX" altLang="es-MX" sz="800"/>
                <a:t>Autoevaluación: Estudiantes evalúan su proceso de aprendizaje.</a:t>
              </a:r>
            </a:p>
            <a:p>
              <a:pPr>
                <a:buFontTx/>
                <a:buAutoNum type="arabicPeriod"/>
                <a:defRPr/>
              </a:pPr>
              <a:r>
                <a:rPr lang="es-MX" altLang="es-MX" sz="800"/>
                <a:t> Coevaluación: alumnos evalúan a sus compañeros y son evaluados por ellos con retroalimentación.</a:t>
              </a:r>
            </a:p>
            <a:p>
              <a:pPr>
                <a:buFontTx/>
                <a:buAutoNum type="arabicPeriod"/>
                <a:defRPr/>
              </a:pPr>
              <a:r>
                <a:rPr lang="es-MX" altLang="es-MX" sz="800"/>
                <a:t>Heteroevaluación: realizada por docentes o padres de familia.</a:t>
              </a:r>
            </a:p>
          </p:txBody>
        </p:sp>
        <p:sp>
          <p:nvSpPr>
            <p:cNvPr id="14" name="Elipse 51"/>
            <p:cNvSpPr/>
            <p:nvPr/>
          </p:nvSpPr>
          <p:spPr>
            <a:xfrm>
              <a:off x="3365500" y="3284538"/>
              <a:ext cx="1179512" cy="500062"/>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Quién la implementa? </a:t>
              </a:r>
            </a:p>
          </p:txBody>
        </p:sp>
        <p:cxnSp>
          <p:nvCxnSpPr>
            <p:cNvPr id="15" name="Conector recto de flecha 52"/>
            <p:cNvCxnSpPr>
              <a:endCxn id="17" idx="0"/>
            </p:cNvCxnSpPr>
            <p:nvPr/>
          </p:nvCxnSpPr>
          <p:spPr>
            <a:xfrm>
              <a:off x="4649787" y="2638425"/>
              <a:ext cx="433388"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53"/>
            <p:cNvCxnSpPr>
              <a:stCxn id="3" idx="3"/>
            </p:cNvCxnSpPr>
            <p:nvPr/>
          </p:nvCxnSpPr>
          <p:spPr>
            <a:xfrm>
              <a:off x="4914900" y="2319338"/>
              <a:ext cx="6858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lipse 54"/>
            <p:cNvSpPr/>
            <p:nvPr/>
          </p:nvSpPr>
          <p:spPr>
            <a:xfrm>
              <a:off x="4638675" y="3324225"/>
              <a:ext cx="887412" cy="388938"/>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Cuándo se utiliza</a:t>
              </a:r>
            </a:p>
          </p:txBody>
        </p:sp>
        <p:sp>
          <p:nvSpPr>
            <p:cNvPr id="18" name="Elipse 55"/>
            <p:cNvSpPr/>
            <p:nvPr/>
          </p:nvSpPr>
          <p:spPr>
            <a:xfrm>
              <a:off x="5399087" y="2738438"/>
              <a:ext cx="922338" cy="5064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MX" sz="900"/>
                <a:t>Finalidad</a:t>
              </a:r>
              <a:r>
                <a:rPr lang="es-MX"/>
                <a:t> </a:t>
              </a:r>
            </a:p>
          </p:txBody>
        </p:sp>
        <p:cxnSp>
          <p:nvCxnSpPr>
            <p:cNvPr id="19" name="Conector recto de flecha 56"/>
            <p:cNvCxnSpPr/>
            <p:nvPr/>
          </p:nvCxnSpPr>
          <p:spPr>
            <a:xfrm>
              <a:off x="4914900" y="2230438"/>
              <a:ext cx="1098550" cy="88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Elipse 57"/>
            <p:cNvSpPr/>
            <p:nvPr/>
          </p:nvSpPr>
          <p:spPr>
            <a:xfrm>
              <a:off x="6013450" y="2190750"/>
              <a:ext cx="823912" cy="330200"/>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Técnicas</a:t>
              </a:r>
              <a:r>
                <a:rPr lang="es-MX" altLang="es-MX" sz="1800">
                  <a:solidFill>
                    <a:srgbClr val="000000"/>
                  </a:solidFill>
                </a:rPr>
                <a:t> </a:t>
              </a:r>
            </a:p>
          </p:txBody>
        </p:sp>
        <p:cxnSp>
          <p:nvCxnSpPr>
            <p:cNvPr id="21" name="Conector recto de flecha 58"/>
            <p:cNvCxnSpPr/>
            <p:nvPr/>
          </p:nvCxnSpPr>
          <p:spPr>
            <a:xfrm flipV="1">
              <a:off x="4870450" y="1976438"/>
              <a:ext cx="2290762" cy="14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Elipse 59"/>
            <p:cNvSpPr/>
            <p:nvPr/>
          </p:nvSpPr>
          <p:spPr>
            <a:xfrm>
              <a:off x="7140575" y="1757363"/>
              <a:ext cx="1374775" cy="395287"/>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a:defRPr/>
              </a:pPr>
              <a:r>
                <a:rPr lang="es-MX" sz="900"/>
                <a:t>Instrumentos</a:t>
              </a:r>
            </a:p>
          </p:txBody>
        </p:sp>
        <p:cxnSp>
          <p:nvCxnSpPr>
            <p:cNvPr id="23" name="Conector recto de flecha 60"/>
            <p:cNvCxnSpPr/>
            <p:nvPr/>
          </p:nvCxnSpPr>
          <p:spPr>
            <a:xfrm flipH="1">
              <a:off x="2763837" y="2638425"/>
              <a:ext cx="1141413" cy="1146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Elipse 61"/>
            <p:cNvSpPr/>
            <p:nvPr/>
          </p:nvSpPr>
          <p:spPr>
            <a:xfrm>
              <a:off x="1955800" y="3689350"/>
              <a:ext cx="1301750" cy="434975"/>
            </a:xfrm>
            <a:prstGeom prst="ellipse">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900">
                  <a:solidFill>
                    <a:srgbClr val="000000"/>
                  </a:solidFill>
                </a:rPr>
                <a:t>Características </a:t>
              </a:r>
            </a:p>
          </p:txBody>
        </p:sp>
        <p:cxnSp>
          <p:nvCxnSpPr>
            <p:cNvPr id="25" name="Conector recto de flecha 62"/>
            <p:cNvCxnSpPr/>
            <p:nvPr/>
          </p:nvCxnSpPr>
          <p:spPr>
            <a:xfrm>
              <a:off x="5334000" y="3651250"/>
              <a:ext cx="600075" cy="81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ángulo redondeado 63"/>
            <p:cNvSpPr/>
            <p:nvPr/>
          </p:nvSpPr>
          <p:spPr>
            <a:xfrm>
              <a:off x="5783262" y="4470400"/>
              <a:ext cx="685800" cy="685800"/>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es-MX" sz="825"/>
                <a:t>Al final de una etapa o proceso.</a:t>
              </a:r>
            </a:p>
          </p:txBody>
        </p:sp>
        <p:cxnSp>
          <p:nvCxnSpPr>
            <p:cNvPr id="27" name="Conector recto de flecha 64"/>
            <p:cNvCxnSpPr/>
            <p:nvPr/>
          </p:nvCxnSpPr>
          <p:spPr>
            <a:xfrm>
              <a:off x="5934075" y="3251200"/>
              <a:ext cx="6858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ángulo redondeado 65"/>
            <p:cNvSpPr/>
            <p:nvPr/>
          </p:nvSpPr>
          <p:spPr>
            <a:xfrm>
              <a:off x="6507162" y="3979863"/>
              <a:ext cx="2008188" cy="685800"/>
            </a:xfrm>
            <a:prstGeom prst="round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anchor="ctr"/>
            <a:lstStyle/>
            <a:p>
              <a:pPr marL="128588" indent="-128588">
                <a:buFont typeface="Arial" panose="020B0604020202020204" pitchFamily="34" charset="0"/>
                <a:buChar char="•"/>
                <a:defRPr/>
              </a:pPr>
              <a:r>
                <a:rPr lang="es-MX" sz="825"/>
                <a:t>Hacer un recuento de las competencias alcanzadas  por los estudiantes durante el grado o nivel. </a:t>
              </a:r>
            </a:p>
            <a:p>
              <a:pPr marL="128588" indent="-128588">
                <a:buFont typeface="Arial" panose="020B0604020202020204" pitchFamily="34" charset="0"/>
                <a:buChar char="•"/>
                <a:defRPr/>
              </a:pPr>
              <a:r>
                <a:rPr lang="es-MX" sz="825"/>
                <a:t>Obtener perfil de egreso y perfil de ingreso al siguiente nivel  </a:t>
              </a:r>
            </a:p>
          </p:txBody>
        </p:sp>
        <p:cxnSp>
          <p:nvCxnSpPr>
            <p:cNvPr id="29" name="Conector recto de flecha 66"/>
            <p:cNvCxnSpPr>
              <a:stCxn id="14" idx="4"/>
            </p:cNvCxnSpPr>
            <p:nvPr/>
          </p:nvCxnSpPr>
          <p:spPr>
            <a:xfrm flipH="1">
              <a:off x="3935412" y="3784600"/>
              <a:ext cx="20638" cy="230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67"/>
            <p:cNvCxnSpPr>
              <a:stCxn id="24" idx="3"/>
            </p:cNvCxnSpPr>
            <p:nvPr/>
          </p:nvCxnSpPr>
          <p:spPr>
            <a:xfrm flipH="1">
              <a:off x="1670050" y="4060825"/>
              <a:ext cx="476250" cy="195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ángulo redondeado 68"/>
            <p:cNvSpPr/>
            <p:nvPr/>
          </p:nvSpPr>
          <p:spPr>
            <a:xfrm>
              <a:off x="196850" y="4127500"/>
              <a:ext cx="1477962" cy="685800"/>
            </a:xfrm>
            <a:prstGeom prst="roundRect">
              <a:avLst/>
            </a:prstGeom>
            <a:solidFill>
              <a:schemeClr val="accent4"/>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800">
                  <a:solidFill>
                    <a:srgbClr val="000000"/>
                  </a:solidFill>
                </a:rPr>
                <a:t>Compromiso, cooperación esfuerzo, responsabilidad, y calidad de trabajo </a:t>
              </a:r>
            </a:p>
          </p:txBody>
        </p:sp>
        <p:cxnSp>
          <p:nvCxnSpPr>
            <p:cNvPr id="32" name="Conector recto de flecha 69"/>
            <p:cNvCxnSpPr/>
            <p:nvPr/>
          </p:nvCxnSpPr>
          <p:spPr>
            <a:xfrm flipH="1">
              <a:off x="2460625" y="4124325"/>
              <a:ext cx="0" cy="265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ángulo redondeado 70"/>
            <p:cNvSpPr/>
            <p:nvPr/>
          </p:nvSpPr>
          <p:spPr>
            <a:xfrm>
              <a:off x="1789112" y="4362450"/>
              <a:ext cx="1187450" cy="1981200"/>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anchor="ctr"/>
            <a:lstStyle>
              <a:lvl1pPr marL="128588" indent="-128588">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Char char="•"/>
                <a:defRPr/>
              </a:pPr>
              <a:r>
                <a:rPr lang="es-MX" altLang="es-MX" sz="800">
                  <a:solidFill>
                    <a:srgbClr val="000000"/>
                  </a:solidFill>
                </a:rPr>
                <a:t>Continua ( a lo largo de todo el proceso enseñanza-aprendizaje)</a:t>
              </a:r>
            </a:p>
            <a:p>
              <a:pPr algn="just">
                <a:buFont typeface="Arial" panose="020B0604020202020204" pitchFamily="34" charset="0"/>
                <a:buChar char="•"/>
                <a:defRPr/>
              </a:pPr>
              <a:r>
                <a:rPr lang="es-MX" altLang="es-MX" sz="800">
                  <a:solidFill>
                    <a:srgbClr val="000000"/>
                  </a:solidFill>
                </a:rPr>
                <a:t>Integral (todos los aspectos del desarrollo humano)</a:t>
              </a:r>
            </a:p>
            <a:p>
              <a:pPr algn="just">
                <a:buFont typeface="Arial" panose="020B0604020202020204" pitchFamily="34" charset="0"/>
                <a:buChar char="•"/>
                <a:defRPr/>
              </a:pPr>
              <a:r>
                <a:rPr lang="es-MX" altLang="es-MX" sz="800">
                  <a:solidFill>
                    <a:srgbClr val="000000"/>
                  </a:solidFill>
                </a:rPr>
                <a:t>Sistemática (de acuerdo a todos los propósitos de educación) </a:t>
              </a:r>
            </a:p>
          </p:txBody>
        </p:sp>
        <p:cxnSp>
          <p:nvCxnSpPr>
            <p:cNvPr id="34" name="Conector recto de flecha 71"/>
            <p:cNvCxnSpPr/>
            <p:nvPr/>
          </p:nvCxnSpPr>
          <p:spPr>
            <a:xfrm>
              <a:off x="6248400" y="2486025"/>
              <a:ext cx="825500" cy="119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ángulo redondeado 72"/>
            <p:cNvSpPr/>
            <p:nvPr/>
          </p:nvSpPr>
          <p:spPr>
            <a:xfrm>
              <a:off x="7067550" y="2386013"/>
              <a:ext cx="954087" cy="512762"/>
            </a:xfrm>
            <a:prstGeom prst="roundRect">
              <a:avLst/>
            </a:prstGeom>
            <a:solidFill>
              <a:srgbClr val="CCFFCC"/>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MX" altLang="es-MX" sz="800">
                  <a:solidFill>
                    <a:srgbClr val="000000"/>
                  </a:solidFill>
                </a:rPr>
                <a:t>Observación:</a:t>
              </a:r>
            </a:p>
            <a:p>
              <a:pPr algn="just">
                <a:defRPr/>
              </a:pPr>
              <a:r>
                <a:rPr lang="es-MX" altLang="es-MX" sz="800">
                  <a:solidFill>
                    <a:srgbClr val="000000"/>
                  </a:solidFill>
                </a:rPr>
                <a:t>Listas de cotejo</a:t>
              </a:r>
            </a:p>
            <a:p>
              <a:pPr algn="just">
                <a:defRPr/>
              </a:pPr>
              <a:r>
                <a:rPr lang="es-MX" altLang="es-MX" sz="800">
                  <a:solidFill>
                    <a:srgbClr val="000000"/>
                  </a:solidFill>
                </a:rPr>
                <a:t>Escalas de rango</a:t>
              </a:r>
            </a:p>
            <a:p>
              <a:pPr algn="just">
                <a:defRPr/>
              </a:pPr>
              <a:r>
                <a:rPr lang="es-MX" altLang="es-MX" sz="800">
                  <a:solidFill>
                    <a:srgbClr val="000000"/>
                  </a:solidFill>
                </a:rPr>
                <a:t>Rúbricas </a:t>
              </a:r>
            </a:p>
          </p:txBody>
        </p:sp>
        <p:cxnSp>
          <p:nvCxnSpPr>
            <p:cNvPr id="36" name="Conector recto de flecha 73"/>
            <p:cNvCxnSpPr>
              <a:stCxn id="20" idx="4"/>
            </p:cNvCxnSpPr>
            <p:nvPr/>
          </p:nvCxnSpPr>
          <p:spPr>
            <a:xfrm>
              <a:off x="6426200" y="2520950"/>
              <a:ext cx="27305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ángulo redondeado 74"/>
            <p:cNvSpPr/>
            <p:nvPr/>
          </p:nvSpPr>
          <p:spPr>
            <a:xfrm>
              <a:off x="6499225" y="3114675"/>
              <a:ext cx="2170112" cy="814388"/>
            </a:xfrm>
            <a:prstGeom prst="round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MX" altLang="es-MX" sz="800">
                  <a:solidFill>
                    <a:srgbClr val="000000"/>
                  </a:solidFill>
                </a:rPr>
                <a:t>Desempeño:</a:t>
              </a:r>
            </a:p>
            <a:p>
              <a:pPr algn="just">
                <a:defRPr/>
              </a:pPr>
              <a:r>
                <a:rPr lang="es-MX" altLang="es-MX" sz="800">
                  <a:solidFill>
                    <a:srgbClr val="000000"/>
                  </a:solidFill>
                </a:rPr>
                <a:t>Pregunta, portafolio, diario, debate, ensayo estudio de casos, mapa conceptual, proyecto, solución de problemas, texto paralelo, ensayos, monografías, cuestionarios. </a:t>
              </a:r>
            </a:p>
          </p:txBody>
        </p:sp>
        <p:cxnSp>
          <p:nvCxnSpPr>
            <p:cNvPr id="38" name="Conector recto de flecha 75"/>
            <p:cNvCxnSpPr>
              <a:stCxn id="22" idx="5"/>
            </p:cNvCxnSpPr>
            <p:nvPr/>
          </p:nvCxnSpPr>
          <p:spPr>
            <a:xfrm flipH="1">
              <a:off x="8299450" y="2095500"/>
              <a:ext cx="14287" cy="12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ángulo redondeado 76"/>
            <p:cNvSpPr/>
            <p:nvPr/>
          </p:nvSpPr>
          <p:spPr>
            <a:xfrm>
              <a:off x="8299450" y="2166938"/>
              <a:ext cx="844550" cy="904875"/>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MX" altLang="es-MX" sz="800">
                  <a:solidFill>
                    <a:srgbClr val="000000"/>
                  </a:solidFill>
                </a:rPr>
                <a:t>1. Pruebas objetivas (objetividad, validez, confiabilidad adecuada construcción </a:t>
              </a:r>
            </a:p>
          </p:txBody>
        </p:sp>
        <p:cxnSp>
          <p:nvCxnSpPr>
            <p:cNvPr id="40" name="Conector recto de flecha 77"/>
            <p:cNvCxnSpPr/>
            <p:nvPr/>
          </p:nvCxnSpPr>
          <p:spPr>
            <a:xfrm flipH="1">
              <a:off x="8721725" y="3071813"/>
              <a:ext cx="123825" cy="1649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ángulo redondeado 78"/>
            <p:cNvSpPr/>
            <p:nvPr/>
          </p:nvSpPr>
          <p:spPr>
            <a:xfrm>
              <a:off x="7321550" y="4721225"/>
              <a:ext cx="1744662" cy="977900"/>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MX" altLang="es-MX" sz="800">
                  <a:solidFill>
                    <a:srgbClr val="000000"/>
                  </a:solidFill>
                </a:rPr>
                <a:t>Tipos:</a:t>
              </a:r>
            </a:p>
            <a:p>
              <a:pPr algn="just">
                <a:defRPr/>
              </a:pPr>
              <a:r>
                <a:rPr lang="es-MX" altLang="es-MX" sz="800">
                  <a:solidFill>
                    <a:srgbClr val="000000"/>
                  </a:solidFill>
                </a:rPr>
                <a:t>1- Evocación simple.</a:t>
              </a:r>
            </a:p>
            <a:p>
              <a:pPr algn="just">
                <a:defRPr/>
              </a:pPr>
              <a:r>
                <a:rPr lang="es-MX" altLang="es-MX" sz="800">
                  <a:solidFill>
                    <a:srgbClr val="000000"/>
                  </a:solidFill>
                </a:rPr>
                <a:t>2 De respuesta con alternativas.</a:t>
              </a:r>
            </a:p>
            <a:p>
              <a:pPr algn="just">
                <a:defRPr/>
              </a:pPr>
              <a:r>
                <a:rPr lang="es-MX" altLang="es-MX" sz="800">
                  <a:solidFill>
                    <a:srgbClr val="000000"/>
                  </a:solidFill>
                </a:rPr>
                <a:t>3. Pareamiento.</a:t>
              </a:r>
            </a:p>
            <a:p>
              <a:pPr algn="just">
                <a:defRPr/>
              </a:pPr>
              <a:r>
                <a:rPr lang="es-MX" altLang="es-MX" sz="800">
                  <a:solidFill>
                    <a:srgbClr val="000000"/>
                  </a:solidFill>
                </a:rPr>
                <a:t>4. Identificación con gráfica.</a:t>
              </a:r>
            </a:p>
            <a:p>
              <a:pPr algn="just">
                <a:defRPr/>
              </a:pPr>
              <a:r>
                <a:rPr lang="es-MX" altLang="es-MX" sz="800">
                  <a:solidFill>
                    <a:srgbClr val="000000"/>
                  </a:solidFill>
                </a:rPr>
                <a:t>5. Ordenamiento en sucesión </a:t>
              </a:r>
            </a:p>
            <a:p>
              <a:pPr algn="just">
                <a:defRPr/>
              </a:pPr>
              <a:r>
                <a:rPr lang="es-MX" altLang="es-MX" sz="800">
                  <a:solidFill>
                    <a:srgbClr val="000000"/>
                  </a:solidFill>
                </a:rPr>
                <a:t>6. Selección múltiple </a:t>
              </a:r>
            </a:p>
          </p:txBody>
        </p:sp>
      </p:grpSp>
      <p:pic>
        <p:nvPicPr>
          <p:cNvPr id="42"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CuadroTexto 4"/>
          <p:cNvSpPr txBox="1">
            <a:spLocks noChangeArrowheads="1"/>
          </p:cNvSpPr>
          <p:nvPr/>
        </p:nvSpPr>
        <p:spPr bwMode="auto">
          <a:xfrm>
            <a:off x="899319" y="280988"/>
            <a:ext cx="803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s-ES" altLang="es-MX" sz="1800">
                <a:latin typeface="Helvetica Light"/>
              </a:rPr>
              <a:t>APARTADO 5. i. Producto 10. Evaluación. Tipos, herramientas de aprendizaje.</a:t>
            </a:r>
          </a:p>
        </p:txBody>
      </p:sp>
    </p:spTree>
    <p:extLst>
      <p:ext uri="{BB962C8B-B14F-4D97-AF65-F5344CB8AC3E}">
        <p14:creationId xmlns:p14="http://schemas.microsoft.com/office/powerpoint/2010/main" val="10859918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955675"/>
            <a:ext cx="5859462"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6868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122218" y="1859973"/>
            <a:ext cx="9424555" cy="768927"/>
          </a:xfrm>
        </p:spPr>
        <p:txBody>
          <a:bodyPr>
            <a:normAutofit/>
          </a:bodyPr>
          <a:lstStyle/>
          <a:p>
            <a:r>
              <a:rPr lang="es-MX" b="1"/>
              <a:t>11. Evaluación. Formatos. Prerrequisitos</a:t>
            </a:r>
            <a:endParaRPr lang="es-MX"/>
          </a:p>
        </p:txBody>
      </p:sp>
      <p:sp>
        <p:nvSpPr>
          <p:cNvPr id="5" name="CuadroTexto 4"/>
          <p:cNvSpPr txBox="1"/>
          <p:nvPr/>
        </p:nvSpPr>
        <p:spPr>
          <a:xfrm>
            <a:off x="1402773" y="2867891"/>
            <a:ext cx="9486900" cy="1323439"/>
          </a:xfrm>
          <a:prstGeom prst="rect">
            <a:avLst/>
          </a:prstGeom>
          <a:noFill/>
        </p:spPr>
        <p:txBody>
          <a:bodyPr wrap="square" rtlCol="0" anchor="t">
            <a:spAutoFit/>
          </a:bodyPr>
          <a:lstStyle/>
          <a:p>
            <a:pPr marL="342900" indent="-342900">
              <a:buFont typeface="Arial" panose="020B0604020202020204" pitchFamily="34" charset="0"/>
              <a:buChar char="•"/>
            </a:pPr>
            <a:r>
              <a:rPr lang="es-MX" sz="2000"/>
              <a:t>Conjunto de los formatos elaborados o propuestos por cada uno de los miembros del equipo, como prerrequisitos (todos), para la Planeación General y la Planeación Sesión por Sesión del Proyecto Interdisciplinario.</a:t>
            </a:r>
          </a:p>
          <a:p>
            <a:pPr marL="342900" indent="-342900">
              <a:buFont typeface="Arial" panose="020B0604020202020204" pitchFamily="34" charset="0"/>
              <a:buChar char="•"/>
            </a:pPr>
            <a:r>
              <a:rPr lang="es-MX" sz="2000"/>
              <a:t>Claros y completos</a:t>
            </a:r>
          </a:p>
        </p:txBody>
      </p:sp>
    </p:spTree>
    <p:extLst>
      <p:ext uri="{BB962C8B-B14F-4D97-AF65-F5344CB8AC3E}">
        <p14:creationId xmlns:p14="http://schemas.microsoft.com/office/powerpoint/2010/main" val="231448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652007"/>
            <a:ext cx="10515600" cy="5524956"/>
          </a:xfrm>
        </p:spPr>
        <p:txBody>
          <a:bodyPr vert="horz" lIns="91440" tIns="45720" rIns="91440" bIns="45720" rtlCol="0" anchor="t">
            <a:normAutofit/>
          </a:bodyPr>
          <a:lstStyle/>
          <a:p>
            <a:pPr marL="0" indent="0" algn="ctr"/>
            <a:endParaRPr lang="es-MX" altLang="es-MX" sz="2800">
              <a:solidFill>
                <a:srgbClr val="404040"/>
              </a:solidFill>
            </a:endParaRPr>
          </a:p>
          <a:p>
            <a:pPr marL="0" indent="0" algn="ctr">
              <a:buNone/>
            </a:pPr>
            <a:r>
              <a:rPr lang="es-MX" altLang="es-MX">
                <a:solidFill>
                  <a:srgbClr val="404040"/>
                </a:solidFill>
              </a:rPr>
              <a:t>Nombre del proyecto:</a:t>
            </a:r>
            <a:endParaRPr lang="es-MX" altLang="es-MX">
              <a:solidFill>
                <a:srgbClr val="404040"/>
              </a:solidFill>
              <a:cs typeface="Calibri"/>
            </a:endParaRPr>
          </a:p>
          <a:p>
            <a:pPr marL="0" indent="0" algn="ctr"/>
            <a:endParaRPr lang="es-MX" altLang="es-MX">
              <a:solidFill>
                <a:srgbClr val="404040"/>
              </a:solidFill>
            </a:endParaRPr>
          </a:p>
          <a:p>
            <a:pPr marL="0" indent="0" algn="ctr">
              <a:buNone/>
            </a:pPr>
            <a:r>
              <a:rPr lang="es-MX" altLang="es-MX" sz="4400" b="1">
                <a:solidFill>
                  <a:srgbClr val="404040"/>
                </a:solidFill>
              </a:rPr>
              <a:t>¿Cómo puedo hacer dinero divirtiéndome?</a:t>
            </a:r>
            <a:endParaRPr lang="es-MX" altLang="es-MX" sz="4400" b="1">
              <a:solidFill>
                <a:srgbClr val="404040"/>
              </a:solidFill>
              <a:cs typeface="Calibri"/>
            </a:endParaRPr>
          </a:p>
          <a:p>
            <a:pPr marL="0" indent="0" algn="ctr">
              <a:buNone/>
            </a:pPr>
            <a:endParaRPr lang="es-MX" altLang="es-MX" sz="4400" b="1">
              <a:solidFill>
                <a:srgbClr val="404040"/>
              </a:solidFill>
            </a:endParaRPr>
          </a:p>
          <a:p>
            <a:pPr marL="0" indent="0" algn="ctr">
              <a:buNone/>
            </a:pPr>
            <a:r>
              <a:rPr lang="es-MX" altLang="es-MX" sz="4400">
                <a:solidFill>
                  <a:srgbClr val="404040"/>
                </a:solidFill>
                <a:latin typeface="Helvetica Light"/>
              </a:rPr>
              <a:t> 2020-2021</a:t>
            </a:r>
          </a:p>
          <a:p>
            <a:pPr marL="0" indent="0" algn="ctr">
              <a:buNone/>
            </a:pPr>
            <a:endParaRPr lang="es-MX" altLang="es-MX" sz="4400" b="1">
              <a:solidFill>
                <a:srgbClr val="404040"/>
              </a:solidFill>
            </a:endParaRPr>
          </a:p>
        </p:txBody>
      </p:sp>
      <p:sp>
        <p:nvSpPr>
          <p:cNvPr id="5" name="CuadroTexto 4"/>
          <p:cNvSpPr txBox="1">
            <a:spLocks noChangeArrowheads="1"/>
          </p:cNvSpPr>
          <p:nvPr/>
        </p:nvSpPr>
        <p:spPr bwMode="auto">
          <a:xfrm>
            <a:off x="540690" y="275729"/>
            <a:ext cx="242490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S" altLang="es-MX">
                <a:latin typeface="Helvetica Light"/>
              </a:rPr>
              <a:t>APARTADO 4.</a:t>
            </a:r>
          </a:p>
        </p:txBody>
      </p:sp>
      <p:pic>
        <p:nvPicPr>
          <p:cNvPr id="6"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649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Captura de pantalla de un celular&#10;&#10;Descripción generada con confianza alta">
            <a:extLst>
              <a:ext uri="{FF2B5EF4-FFF2-40B4-BE49-F238E27FC236}">
                <a16:creationId xmlns:a16="http://schemas.microsoft.com/office/drawing/2014/main" id="{E07EE3E9-E2F2-4DE5-9C4B-B46625FA8A61}"/>
              </a:ext>
            </a:extLst>
          </p:cNvPr>
          <p:cNvPicPr>
            <a:picLocks noChangeAspect="1"/>
          </p:cNvPicPr>
          <p:nvPr/>
        </p:nvPicPr>
        <p:blipFill>
          <a:blip r:embed="rId2"/>
          <a:stretch>
            <a:fillRect/>
          </a:stretch>
        </p:blipFill>
        <p:spPr>
          <a:xfrm>
            <a:off x="1178560" y="458434"/>
            <a:ext cx="9509760" cy="5737931"/>
          </a:xfrm>
          <a:prstGeom prst="rect">
            <a:avLst/>
          </a:prstGeom>
        </p:spPr>
      </p:pic>
    </p:spTree>
    <p:extLst>
      <p:ext uri="{BB962C8B-B14F-4D97-AF65-F5344CB8AC3E}">
        <p14:creationId xmlns:p14="http://schemas.microsoft.com/office/powerpoint/2010/main" val="24029408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4"/>
          <p:cNvSpPr>
            <a:spLocks noGrp="1" noChangeArrowheads="1"/>
          </p:cNvSpPr>
          <p:nvPr>
            <p:ph type="title"/>
          </p:nvPr>
        </p:nvSpPr>
        <p:spPr>
          <a:xfrm>
            <a:off x="1046163" y="574675"/>
            <a:ext cx="8221662" cy="368300"/>
          </a:xfrm>
          <a:noFill/>
        </p:spPr>
        <p:txBody>
          <a:bodyPr>
            <a:spAutoFit/>
          </a:bodyPr>
          <a:lstStyle/>
          <a:p>
            <a:r>
              <a:rPr lang="es-ES" altLang="es-MX" sz="1800">
                <a:solidFill>
                  <a:schemeClr val="tx1"/>
                </a:solidFill>
                <a:ea typeface="Helvetica Light"/>
              </a:rPr>
              <a:t>APARTADO 5. i. Producto 11. Evaluación. Tipos, herramientas de aprendizaje.</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768" y="1269711"/>
            <a:ext cx="760095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0562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753" y="1316183"/>
            <a:ext cx="8076927"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4"/>
          <p:cNvSpPr txBox="1">
            <a:spLocks noChangeArrowheads="1"/>
          </p:cNvSpPr>
          <p:nvPr/>
        </p:nvSpPr>
        <p:spPr>
          <a:xfrm>
            <a:off x="1046163" y="574675"/>
            <a:ext cx="8221662" cy="368300"/>
          </a:xfrm>
          <a:prstGeom prst="rect">
            <a:avLst/>
          </a:prstGeom>
          <a:noFill/>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800">
                <a:ea typeface="Helvetica Light"/>
              </a:rPr>
              <a:t>APARTADO 5. i. Producto 11. Evaluación. Tipos, herramientas de aprendizaje.</a:t>
            </a:r>
          </a:p>
        </p:txBody>
      </p:sp>
      <p:pic>
        <p:nvPicPr>
          <p:cNvPr id="5"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986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363" y="1297132"/>
            <a:ext cx="8772525" cy="502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5" descr="descargas-1v2_IMAGOTIPO_MEX_LASALLE_OFICIAL_m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4"/>
          <p:cNvSpPr txBox="1">
            <a:spLocks noChangeArrowheads="1"/>
          </p:cNvSpPr>
          <p:nvPr/>
        </p:nvSpPr>
        <p:spPr>
          <a:xfrm>
            <a:off x="1046163" y="574675"/>
            <a:ext cx="8221662" cy="368300"/>
          </a:xfrm>
          <a:prstGeom prst="rect">
            <a:avLst/>
          </a:prstGeom>
          <a:noFill/>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800">
                <a:ea typeface="Helvetica Light"/>
              </a:rPr>
              <a:t>APARTADO 5. i. Producto 11. Evaluación. Tipos, herramientas de aprendizaje.</a:t>
            </a:r>
          </a:p>
        </p:txBody>
      </p:sp>
    </p:spTree>
    <p:extLst>
      <p:ext uri="{BB962C8B-B14F-4D97-AF65-F5344CB8AC3E}">
        <p14:creationId xmlns:p14="http://schemas.microsoft.com/office/powerpoint/2010/main" val="2046926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4"/>
          <p:cNvSpPr txBox="1">
            <a:spLocks noChangeArrowheads="1"/>
          </p:cNvSpPr>
          <p:nvPr/>
        </p:nvSpPr>
        <p:spPr>
          <a:xfrm>
            <a:off x="1046163" y="574675"/>
            <a:ext cx="8221662" cy="368300"/>
          </a:xfrm>
          <a:prstGeom prst="rect">
            <a:avLst/>
          </a:prstGeom>
          <a:noFill/>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800">
                <a:ea typeface="Helvetica Light"/>
              </a:rPr>
              <a:t>APARTADO 5. i. Producto 11. Evaluación. Tipos, herramientas de aprendizaje.</a:t>
            </a:r>
          </a:p>
        </p:txBody>
      </p:sp>
      <p:graphicFrame>
        <p:nvGraphicFramePr>
          <p:cNvPr id="6" name="Tabla 5">
            <a:extLst>
              <a:ext uri="{FF2B5EF4-FFF2-40B4-BE49-F238E27FC236}">
                <a16:creationId xmlns:a16="http://schemas.microsoft.com/office/drawing/2014/main" id="{ADAA6670-B6E5-4895-BB50-887063AB33A6}"/>
              </a:ext>
            </a:extLst>
          </p:cNvPr>
          <p:cNvGraphicFramePr>
            <a:graphicFrameLocks noGrp="1"/>
          </p:cNvGraphicFramePr>
          <p:nvPr>
            <p:extLst>
              <p:ext uri="{D42A27DB-BD31-4B8C-83A1-F6EECF244321}">
                <p14:modId xmlns:p14="http://schemas.microsoft.com/office/powerpoint/2010/main" val="2575965779"/>
              </p:ext>
            </p:extLst>
          </p:nvPr>
        </p:nvGraphicFramePr>
        <p:xfrm>
          <a:off x="995680" y="1056640"/>
          <a:ext cx="9260801" cy="5648567"/>
        </p:xfrm>
        <a:graphic>
          <a:graphicData uri="http://schemas.openxmlformats.org/drawingml/2006/table">
            <a:tbl>
              <a:tblPr firstRow="1" firstCol="1" bandRow="1">
                <a:tableStyleId>{69012ECD-51FC-41F1-AA8D-1B2483CD663E}</a:tableStyleId>
              </a:tblPr>
              <a:tblGrid>
                <a:gridCol w="3217298">
                  <a:extLst>
                    <a:ext uri="{9D8B030D-6E8A-4147-A177-3AD203B41FA5}">
                      <a16:colId xmlns:a16="http://schemas.microsoft.com/office/drawing/2014/main" val="388108411"/>
                    </a:ext>
                  </a:extLst>
                </a:gridCol>
                <a:gridCol w="1023737">
                  <a:extLst>
                    <a:ext uri="{9D8B030D-6E8A-4147-A177-3AD203B41FA5}">
                      <a16:colId xmlns:a16="http://schemas.microsoft.com/office/drawing/2014/main" val="1909340352"/>
                    </a:ext>
                  </a:extLst>
                </a:gridCol>
                <a:gridCol w="3217298">
                  <a:extLst>
                    <a:ext uri="{9D8B030D-6E8A-4147-A177-3AD203B41FA5}">
                      <a16:colId xmlns:a16="http://schemas.microsoft.com/office/drawing/2014/main" val="3384985202"/>
                    </a:ext>
                  </a:extLst>
                </a:gridCol>
                <a:gridCol w="944944">
                  <a:extLst>
                    <a:ext uri="{9D8B030D-6E8A-4147-A177-3AD203B41FA5}">
                      <a16:colId xmlns:a16="http://schemas.microsoft.com/office/drawing/2014/main" val="185547766"/>
                    </a:ext>
                  </a:extLst>
                </a:gridCol>
                <a:gridCol w="857524">
                  <a:extLst>
                    <a:ext uri="{9D8B030D-6E8A-4147-A177-3AD203B41FA5}">
                      <a16:colId xmlns:a16="http://schemas.microsoft.com/office/drawing/2014/main" val="884504569"/>
                    </a:ext>
                  </a:extLst>
                </a:gridCol>
              </a:tblGrid>
              <a:tr h="231852">
                <a:tc gridSpan="3">
                  <a:txBody>
                    <a:bodyPr/>
                    <a:lstStyle/>
                    <a:p>
                      <a:pPr>
                        <a:spcAft>
                          <a:spcPts val="0"/>
                        </a:spcAft>
                      </a:pPr>
                      <a:r>
                        <a:rPr lang="es-ES" sz="900">
                          <a:effectLst/>
                        </a:rPr>
                        <a:t>PRESENTACION</a:t>
                      </a:r>
                      <a:endParaRPr lang="es-ES">
                        <a:effectLst/>
                      </a:endParaRPr>
                    </a:p>
                  </a:txBody>
                  <a:tcPr marL="68580" marR="68580" marT="0" marB="0"/>
                </a:tc>
                <a:tc hMerge="1">
                  <a:txBody>
                    <a:bodyPr/>
                    <a:lstStyle/>
                    <a:p>
                      <a:endParaRPr lang="es-ES"/>
                    </a:p>
                  </a:txBody>
                  <a:tcPr/>
                </a:tc>
                <a:tc hMerge="1">
                  <a:txBody>
                    <a:bodyPr/>
                    <a:lstStyle/>
                    <a:p>
                      <a:endParaRPr lang="es-ES"/>
                    </a:p>
                  </a:txBody>
                  <a:tcPr/>
                </a:tc>
                <a:tc>
                  <a:txBody>
                    <a:bodyPr/>
                    <a:lstStyle/>
                    <a:p>
                      <a:pPr algn="ctr">
                        <a:spcAft>
                          <a:spcPts val="0"/>
                        </a:spcAft>
                      </a:pPr>
                      <a:r>
                        <a:rPr lang="es-ES" sz="900">
                          <a:effectLst/>
                        </a:rPr>
                        <a:t>PUNTUACION</a:t>
                      </a:r>
                      <a:endParaRPr lang="es-ES">
                        <a:effectLst/>
                      </a:endParaRPr>
                    </a:p>
                  </a:txBody>
                  <a:tcPr marL="68580" marR="68580" marT="0" marB="0"/>
                </a:tc>
                <a:tc>
                  <a:txBody>
                    <a:bodyPr/>
                    <a:lstStyle/>
                    <a:p>
                      <a:pPr>
                        <a:spcAft>
                          <a:spcPts val="0"/>
                        </a:spcAft>
                      </a:pPr>
                      <a:r>
                        <a:rPr lang="es-ES" sz="900">
                          <a:effectLst/>
                        </a:rPr>
                        <a:t>CALIFICACION</a:t>
                      </a:r>
                      <a:endParaRPr lang="es-ES">
                        <a:effectLst/>
                      </a:endParaRPr>
                    </a:p>
                  </a:txBody>
                  <a:tcPr marL="68580" marR="68580" marT="0" marB="0"/>
                </a:tc>
                <a:extLst>
                  <a:ext uri="{0D108BD9-81ED-4DB2-BD59-A6C34878D82A}">
                    <a16:rowId xmlns:a16="http://schemas.microsoft.com/office/drawing/2014/main" val="3186541202"/>
                  </a:ext>
                </a:extLst>
              </a:tr>
              <a:tr h="364339">
                <a:tc>
                  <a:txBody>
                    <a:bodyPr/>
                    <a:lstStyle/>
                    <a:p>
                      <a:pPr algn="ctr">
                        <a:spcAft>
                          <a:spcPts val="0"/>
                        </a:spcAft>
                      </a:pPr>
                      <a:r>
                        <a:rPr lang="es-ES" sz="900">
                          <a:effectLst/>
                        </a:rPr>
                        <a:t>1.</a:t>
                      </a:r>
                      <a:endParaRPr lang="es-ES">
                        <a:effectLst/>
                      </a:endParaRPr>
                    </a:p>
                  </a:txBody>
                  <a:tcPr marL="68580" marR="68580" marT="0" marB="0"/>
                </a:tc>
                <a:tc>
                  <a:txBody>
                    <a:bodyPr/>
                    <a:lstStyle/>
                    <a:p>
                      <a:pPr>
                        <a:spcAft>
                          <a:spcPts val="0"/>
                        </a:spcAft>
                      </a:pPr>
                      <a:r>
                        <a:rPr lang="es-ES" sz="900">
                          <a:effectLst/>
                        </a:rPr>
                        <a:t>ORDEN Y LIMPIEZA</a:t>
                      </a:r>
                      <a:endParaRPr lang="es-ES">
                        <a:effectLst/>
                      </a:endParaRPr>
                    </a:p>
                  </a:txBody>
                  <a:tcPr marL="68580" marR="68580" marT="0" marB="0"/>
                </a:tc>
                <a:tc>
                  <a:txBody>
                    <a:bodyPr/>
                    <a:lstStyle/>
                    <a:p>
                      <a:pPr>
                        <a:spcAft>
                          <a:spcPts val="0"/>
                        </a:spcAft>
                      </a:pPr>
                      <a:r>
                        <a:rPr lang="es-ES" sz="900">
                          <a:effectLst/>
                        </a:rPr>
                        <a:t>El cartel virtual cumple con los elementos constitutivos mencionados más adelante.</a:t>
                      </a:r>
                      <a:endParaRPr lang="es-ES">
                        <a:effectLst/>
                      </a:endParaRPr>
                    </a:p>
                  </a:txBody>
                  <a:tcPr marL="68580" marR="68580" marT="0" marB="0"/>
                </a:tc>
                <a:tc>
                  <a:txBody>
                    <a:bodyPr/>
                    <a:lstStyle/>
                    <a:p>
                      <a:pPr algn="ctr">
                        <a:spcAft>
                          <a:spcPts val="0"/>
                        </a:spcAft>
                      </a:pPr>
                      <a:r>
                        <a:rPr lang="es-ES" sz="900">
                          <a:effectLst/>
                        </a:rPr>
                        <a:t>1 PUNTO</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48834028"/>
                  </a:ext>
                </a:extLst>
              </a:tr>
              <a:tr h="124206">
                <a:tc gridSpan="3">
                  <a:txBody>
                    <a:bodyPr/>
                    <a:lstStyle/>
                    <a:p>
                      <a:pPr>
                        <a:spcAft>
                          <a:spcPts val="0"/>
                        </a:spcAft>
                      </a:pPr>
                      <a:r>
                        <a:rPr lang="es-ES" sz="900">
                          <a:effectLst/>
                        </a:rPr>
                        <a:t>ELEMENTOS CONSTITUTIVOS</a:t>
                      </a:r>
                      <a:endParaRPr lang="es-ES">
                        <a:effectLst/>
                      </a:endParaRPr>
                    </a:p>
                  </a:txBody>
                  <a:tcPr marL="68580" marR="68580" marT="0" marB="0"/>
                </a:tc>
                <a:tc hMerge="1">
                  <a:txBody>
                    <a:bodyPr/>
                    <a:lstStyle/>
                    <a:p>
                      <a:endParaRPr lang="es-ES"/>
                    </a:p>
                  </a:txBody>
                  <a:tcPr/>
                </a:tc>
                <a:tc hMerge="1">
                  <a:txBody>
                    <a:bodyPr/>
                    <a:lstStyle/>
                    <a:p>
                      <a:endParaRPr lang="es-ES"/>
                    </a:p>
                  </a:txBody>
                  <a:tcPr/>
                </a:tc>
                <a:tc>
                  <a:txBody>
                    <a:bodyPr/>
                    <a:lstStyle/>
                    <a:p>
                      <a:pPr algn="ctr">
                        <a:spcAft>
                          <a:spcPts val="0"/>
                        </a:spcAft>
                      </a:pP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2031160662"/>
                  </a:ext>
                </a:extLst>
              </a:tr>
              <a:tr h="347778">
                <a:tc>
                  <a:txBody>
                    <a:bodyPr/>
                    <a:lstStyle/>
                    <a:p>
                      <a:pPr algn="ctr">
                        <a:spcAft>
                          <a:spcPts val="0"/>
                        </a:spcAft>
                      </a:pPr>
                      <a:r>
                        <a:rPr lang="es-ES" sz="900">
                          <a:effectLst/>
                        </a:rPr>
                        <a:t>2.</a:t>
                      </a:r>
                      <a:endParaRPr lang="es-ES">
                        <a:effectLst/>
                      </a:endParaRPr>
                    </a:p>
                  </a:txBody>
                  <a:tcPr marL="68580" marR="68580" marT="0" marB="0"/>
                </a:tc>
                <a:tc>
                  <a:txBody>
                    <a:bodyPr/>
                    <a:lstStyle/>
                    <a:p>
                      <a:pPr>
                        <a:spcAft>
                          <a:spcPts val="0"/>
                        </a:spcAft>
                      </a:pPr>
                      <a:r>
                        <a:rPr lang="es-ES" sz="900">
                          <a:effectLst/>
                        </a:rPr>
                        <a:t>OBJETIVO</a:t>
                      </a:r>
                      <a:endParaRPr lang="es-ES">
                        <a:effectLst/>
                      </a:endParaRPr>
                    </a:p>
                  </a:txBody>
                  <a:tcPr marL="68580" marR="68580" marT="0" marB="0"/>
                </a:tc>
                <a:tc>
                  <a:txBody>
                    <a:bodyPr/>
                    <a:lstStyle/>
                    <a:p>
                      <a:pPr>
                        <a:spcAft>
                          <a:spcPts val="0"/>
                        </a:spcAft>
                      </a:pPr>
                      <a:r>
                        <a:rPr lang="es-ES" sz="900">
                          <a:effectLst/>
                        </a:rPr>
                        <a:t>Se delimitan los fines a alcanzar del proyecto de conexiones</a:t>
                      </a:r>
                      <a:endParaRPr lang="es-ES">
                        <a:effectLst/>
                      </a:endParaRPr>
                    </a:p>
                    <a:p>
                      <a:pPr>
                        <a:spcAft>
                          <a:spcPts val="0"/>
                        </a:spcAft>
                      </a:pPr>
                      <a:endParaRPr lang="es-ES">
                        <a:effectLst/>
                      </a:endParaRPr>
                    </a:p>
                  </a:txBody>
                  <a:tcPr marL="68580" marR="68580" marT="0" marB="0"/>
                </a:tc>
                <a:tc>
                  <a:txBody>
                    <a:bodyPr/>
                    <a:lstStyle/>
                    <a:p>
                      <a:pPr algn="ctr">
                        <a:spcAft>
                          <a:spcPts val="0"/>
                        </a:spcAft>
                      </a:pPr>
                      <a:r>
                        <a:rPr lang="es-ES" sz="900">
                          <a:effectLst/>
                        </a:rPr>
                        <a:t>2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05755053"/>
                  </a:ext>
                </a:extLst>
              </a:tr>
              <a:tr h="455424">
                <a:tc>
                  <a:txBody>
                    <a:bodyPr/>
                    <a:lstStyle/>
                    <a:p>
                      <a:pPr algn="ctr">
                        <a:spcAft>
                          <a:spcPts val="0"/>
                        </a:spcAft>
                      </a:pPr>
                      <a:r>
                        <a:rPr lang="es-ES" sz="900">
                          <a:effectLst/>
                        </a:rPr>
                        <a:t>3.</a:t>
                      </a:r>
                      <a:endParaRPr lang="es-ES">
                        <a:effectLst/>
                      </a:endParaRPr>
                    </a:p>
                  </a:txBody>
                  <a:tcPr marL="68580" marR="68580" marT="0" marB="0"/>
                </a:tc>
                <a:tc>
                  <a:txBody>
                    <a:bodyPr/>
                    <a:lstStyle/>
                    <a:p>
                      <a:pPr>
                        <a:spcAft>
                          <a:spcPts val="0"/>
                        </a:spcAft>
                      </a:pPr>
                      <a:r>
                        <a:rPr lang="es-ES" sz="900">
                          <a:effectLst/>
                        </a:rPr>
                        <a:t>ORIGINALIDAD</a:t>
                      </a:r>
                      <a:endParaRPr lang="es-ES">
                        <a:effectLst/>
                      </a:endParaRPr>
                    </a:p>
                  </a:txBody>
                  <a:tcPr marL="68580" marR="68580" marT="0" marB="0"/>
                </a:tc>
                <a:tc>
                  <a:txBody>
                    <a:bodyPr/>
                    <a:lstStyle/>
                    <a:p>
                      <a:pPr>
                        <a:spcAft>
                          <a:spcPts val="0"/>
                        </a:spcAft>
                      </a:pPr>
                      <a:r>
                        <a:rPr lang="es-ES" sz="900">
                          <a:effectLst/>
                        </a:rPr>
                        <a:t>El cartel demuestra una gran originalidad expresada en ideas creativas e ingeniosas, así como en imágenes, colorido, formas y dimensiones</a:t>
                      </a:r>
                      <a:endParaRPr lang="es-ES">
                        <a:effectLst/>
                      </a:endParaRPr>
                    </a:p>
                  </a:txBody>
                  <a:tcPr marL="68580" marR="68580" marT="0" marB="0"/>
                </a:tc>
                <a:tc>
                  <a:txBody>
                    <a:bodyPr/>
                    <a:lstStyle/>
                    <a:p>
                      <a:pPr algn="ctr">
                        <a:spcAft>
                          <a:spcPts val="0"/>
                        </a:spcAft>
                      </a:pPr>
                      <a:r>
                        <a:rPr lang="es-ES" sz="900">
                          <a:effectLst/>
                        </a:rPr>
                        <a:t>4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951170899"/>
                  </a:ext>
                </a:extLst>
              </a:tr>
              <a:tr h="240132">
                <a:tc>
                  <a:txBody>
                    <a:bodyPr/>
                    <a:lstStyle/>
                    <a:p>
                      <a:pPr algn="ctr">
                        <a:spcAft>
                          <a:spcPts val="0"/>
                        </a:spcAft>
                      </a:pPr>
                      <a:r>
                        <a:rPr lang="es-ES" sz="900">
                          <a:effectLst/>
                        </a:rPr>
                        <a:t>4. </a:t>
                      </a:r>
                      <a:endParaRPr lang="es-ES">
                        <a:effectLst/>
                      </a:endParaRPr>
                    </a:p>
                  </a:txBody>
                  <a:tcPr marL="68580" marR="68580" marT="0" marB="0"/>
                </a:tc>
                <a:tc>
                  <a:txBody>
                    <a:bodyPr/>
                    <a:lstStyle/>
                    <a:p>
                      <a:pPr>
                        <a:spcAft>
                          <a:spcPts val="0"/>
                        </a:spcAft>
                      </a:pPr>
                      <a:r>
                        <a:rPr lang="es-ES" sz="900">
                          <a:effectLst/>
                        </a:rPr>
                        <a:t>ORGANIZACIÓN</a:t>
                      </a:r>
                      <a:endParaRPr lang="es-ES">
                        <a:effectLst/>
                      </a:endParaRPr>
                    </a:p>
                  </a:txBody>
                  <a:tcPr marL="68580" marR="68580" marT="0" marB="0"/>
                </a:tc>
                <a:tc>
                  <a:txBody>
                    <a:bodyPr/>
                    <a:lstStyle/>
                    <a:p>
                      <a:pPr>
                        <a:spcAft>
                          <a:spcPts val="0"/>
                        </a:spcAft>
                      </a:pPr>
                      <a:r>
                        <a:rPr lang="es-ES" sz="900">
                          <a:effectLst/>
                        </a:rPr>
                        <a:t>El contenido es organizado y se emplean buenas estrategias visuales</a:t>
                      </a:r>
                      <a:endParaRPr lang="es-ES">
                        <a:effectLst/>
                      </a:endParaRPr>
                    </a:p>
                  </a:txBody>
                  <a:tcPr marL="68580" marR="68580" marT="0" marB="0"/>
                </a:tc>
                <a:tc>
                  <a:txBody>
                    <a:bodyPr/>
                    <a:lstStyle/>
                    <a:p>
                      <a:pPr algn="ctr">
                        <a:spcAft>
                          <a:spcPts val="0"/>
                        </a:spcAft>
                      </a:pPr>
                      <a:r>
                        <a:rPr lang="es-ES" sz="900">
                          <a:effectLst/>
                        </a:rPr>
                        <a:t>2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78930280"/>
                  </a:ext>
                </a:extLst>
              </a:tr>
              <a:tr h="372619">
                <a:tc>
                  <a:txBody>
                    <a:bodyPr/>
                    <a:lstStyle/>
                    <a:p>
                      <a:pPr algn="ctr">
                        <a:spcAft>
                          <a:spcPts val="0"/>
                        </a:spcAft>
                      </a:pPr>
                      <a:r>
                        <a:rPr lang="es-ES" sz="900">
                          <a:effectLst/>
                        </a:rPr>
                        <a:t>5.</a:t>
                      </a:r>
                      <a:endParaRPr lang="es-ES">
                        <a:effectLst/>
                      </a:endParaRPr>
                    </a:p>
                  </a:txBody>
                  <a:tcPr marL="68580" marR="68580" marT="0" marB="0"/>
                </a:tc>
                <a:tc>
                  <a:txBody>
                    <a:bodyPr/>
                    <a:lstStyle/>
                    <a:p>
                      <a:pPr>
                        <a:spcAft>
                          <a:spcPts val="0"/>
                        </a:spcAft>
                      </a:pPr>
                      <a:r>
                        <a:rPr lang="es-ES" sz="900">
                          <a:effectLst/>
                        </a:rPr>
                        <a:t>CONTENIDO</a:t>
                      </a:r>
                      <a:endParaRPr lang="es-ES">
                        <a:effectLst/>
                      </a:endParaRPr>
                    </a:p>
                  </a:txBody>
                  <a:tcPr marL="68580" marR="68580" marT="0" marB="0"/>
                </a:tc>
                <a:tc>
                  <a:txBody>
                    <a:bodyPr/>
                    <a:lstStyle/>
                    <a:p>
                      <a:pPr>
                        <a:spcAft>
                          <a:spcPts val="0"/>
                        </a:spcAft>
                      </a:pPr>
                      <a:r>
                        <a:rPr lang="es-ES" sz="900">
                          <a:effectLst/>
                        </a:rPr>
                        <a:t>El desarrollo del cartel está relacionado con el objetivo y no hay errores ortográficos ni gramaticales.</a:t>
                      </a:r>
                      <a:endParaRPr lang="es-ES">
                        <a:effectLst/>
                      </a:endParaRPr>
                    </a:p>
                  </a:txBody>
                  <a:tcPr marL="68580" marR="68580" marT="0" marB="0"/>
                </a:tc>
                <a:tc>
                  <a:txBody>
                    <a:bodyPr/>
                    <a:lstStyle/>
                    <a:p>
                      <a:pPr algn="ctr">
                        <a:spcAft>
                          <a:spcPts val="0"/>
                        </a:spcAft>
                      </a:pPr>
                      <a:r>
                        <a:rPr lang="es-ES" sz="900">
                          <a:effectLst/>
                        </a:rPr>
                        <a:t>3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660236160"/>
                  </a:ext>
                </a:extLst>
              </a:tr>
              <a:tr h="240132">
                <a:tc>
                  <a:txBody>
                    <a:bodyPr/>
                    <a:lstStyle/>
                    <a:p>
                      <a:pPr algn="ctr">
                        <a:spcAft>
                          <a:spcPts val="0"/>
                        </a:spcAft>
                      </a:pPr>
                      <a:r>
                        <a:rPr lang="es-ES" sz="900">
                          <a:effectLst/>
                        </a:rPr>
                        <a:t>6.</a:t>
                      </a:r>
                      <a:endParaRPr lang="es-ES">
                        <a:effectLst/>
                      </a:endParaRPr>
                    </a:p>
                  </a:txBody>
                  <a:tcPr marL="68580" marR="68580" marT="0" marB="0"/>
                </a:tc>
                <a:tc>
                  <a:txBody>
                    <a:bodyPr/>
                    <a:lstStyle/>
                    <a:p>
                      <a:pPr>
                        <a:spcAft>
                          <a:spcPts val="0"/>
                        </a:spcAft>
                      </a:pPr>
                      <a:r>
                        <a:rPr lang="es-ES" sz="900">
                          <a:effectLst/>
                        </a:rPr>
                        <a:t>CALIDAD</a:t>
                      </a:r>
                      <a:endParaRPr lang="es-ES">
                        <a:effectLst/>
                      </a:endParaRPr>
                    </a:p>
                  </a:txBody>
                  <a:tcPr marL="68580" marR="68580" marT="0" marB="0"/>
                </a:tc>
                <a:tc>
                  <a:txBody>
                    <a:bodyPr/>
                    <a:lstStyle/>
                    <a:p>
                      <a:pPr>
                        <a:spcAft>
                          <a:spcPts val="0"/>
                        </a:spcAft>
                      </a:pPr>
                      <a:r>
                        <a:rPr lang="es-ES" sz="900">
                          <a:effectLst/>
                        </a:rPr>
                        <a:t>El cartel se encuentra muy bien diseñado y desarrollado.</a:t>
                      </a:r>
                      <a:endParaRPr lang="es-ES">
                        <a:effectLst/>
                      </a:endParaRPr>
                    </a:p>
                  </a:txBody>
                  <a:tcPr marL="68580" marR="68580" marT="0" marB="0"/>
                </a:tc>
                <a:tc>
                  <a:txBody>
                    <a:bodyPr/>
                    <a:lstStyle/>
                    <a:p>
                      <a:pPr algn="ctr">
                        <a:spcAft>
                          <a:spcPts val="0"/>
                        </a:spcAft>
                      </a:pPr>
                      <a:r>
                        <a:rPr lang="es-ES" sz="900">
                          <a:effectLst/>
                        </a:rPr>
                        <a:t>3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303195971"/>
                  </a:ext>
                </a:extLst>
              </a:tr>
              <a:tr h="455424">
                <a:tc rowSpan="2">
                  <a:txBody>
                    <a:bodyPr/>
                    <a:lstStyle/>
                    <a:p>
                      <a:pPr algn="ctr">
                        <a:spcAft>
                          <a:spcPts val="0"/>
                        </a:spcAft>
                      </a:pPr>
                      <a:r>
                        <a:rPr lang="es-ES" sz="900">
                          <a:effectLst/>
                        </a:rPr>
                        <a:t>7. </a:t>
                      </a:r>
                      <a:endParaRPr lang="es-ES">
                        <a:effectLst/>
                      </a:endParaRPr>
                    </a:p>
                  </a:txBody>
                  <a:tcPr marL="68580" marR="68580" marT="0" marB="0"/>
                </a:tc>
                <a:tc rowSpan="2">
                  <a:txBody>
                    <a:bodyPr/>
                    <a:lstStyle/>
                    <a:p>
                      <a:pPr>
                        <a:spcAft>
                          <a:spcPts val="0"/>
                        </a:spcAft>
                      </a:pPr>
                      <a:r>
                        <a:rPr lang="es-ES" sz="900">
                          <a:effectLst/>
                        </a:rPr>
                        <a:t>RELACIÓN</a:t>
                      </a:r>
                      <a:endParaRPr lang="es-ES">
                        <a:effectLst/>
                      </a:endParaRPr>
                    </a:p>
                  </a:txBody>
                  <a:tcPr marL="68580" marR="68580" marT="0" marB="0"/>
                </a:tc>
                <a:tc>
                  <a:txBody>
                    <a:bodyPr/>
                    <a:lstStyle/>
                    <a:p>
                      <a:pPr>
                        <a:spcAft>
                          <a:spcPts val="0"/>
                        </a:spcAft>
                      </a:pPr>
                      <a:r>
                        <a:rPr lang="es-ES" sz="900">
                          <a:effectLst/>
                        </a:rPr>
                        <a:t>El proyecto de conexiones muestra una clara relación con el tema de Aprendizaje y memoria ya que muestra la utilización de las preguntas de apoyo. Para ello:</a:t>
                      </a:r>
                      <a:endParaRPr lang="es-ES">
                        <a:effectLst/>
                      </a:endParaRPr>
                    </a:p>
                  </a:txBody>
                  <a:tcPr marL="68580" marR="68580" marT="0" marB="0"/>
                </a:tc>
                <a:tc>
                  <a:txBody>
                    <a:bodyPr/>
                    <a:lstStyle/>
                    <a:p>
                      <a:pPr algn="ctr">
                        <a:spcAft>
                          <a:spcPts val="0"/>
                        </a:spcAft>
                      </a:pPr>
                      <a:r>
                        <a:rPr lang="es-ES" sz="900">
                          <a:effectLst/>
                        </a:rPr>
                        <a:t>3 PUNTOS </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747514576"/>
                  </a:ext>
                </a:extLst>
              </a:tr>
              <a:tr h="240132">
                <a:tc vMerge="1">
                  <a:txBody>
                    <a:bodyPr/>
                    <a:lstStyle/>
                    <a:p>
                      <a:endParaRPr lang="es-ES"/>
                    </a:p>
                  </a:txBody>
                  <a:tcPr/>
                </a:tc>
                <a:tc vMerge="1">
                  <a:txBody>
                    <a:bodyPr/>
                    <a:lstStyle/>
                    <a:p>
                      <a:endParaRPr lang="es-ES"/>
                    </a:p>
                  </a:txBody>
                  <a:tcPr/>
                </a:tc>
                <a:tc>
                  <a:txBody>
                    <a:bodyPr/>
                    <a:lstStyle/>
                    <a:p>
                      <a:pPr>
                        <a:spcAft>
                          <a:spcPts val="0"/>
                        </a:spcAft>
                      </a:pPr>
                      <a:r>
                        <a:rPr lang="es-ES" sz="900">
                          <a:effectLst/>
                        </a:rPr>
                        <a:t>SE DEBE ENTREGAR LAS RESPUESTAS BREVES DE LAS PREGUNTAS.</a:t>
                      </a:r>
                      <a:endParaRPr lang="es-ES">
                        <a:effectLst/>
                      </a:endParaRPr>
                    </a:p>
                  </a:txBody>
                  <a:tcPr marL="68580" marR="68580" marT="0" marB="0"/>
                </a:tc>
                <a:tc>
                  <a:txBody>
                    <a:bodyPr/>
                    <a:lstStyle/>
                    <a:p>
                      <a:pPr algn="ctr">
                        <a:spcAft>
                          <a:spcPts val="0"/>
                        </a:spcAft>
                      </a:pPr>
                      <a:r>
                        <a:rPr lang="es-ES" sz="900">
                          <a:effectLst/>
                        </a:rPr>
                        <a:t>2 PUNTOS </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462498103"/>
                  </a:ext>
                </a:extLst>
              </a:tr>
              <a:tr h="124206">
                <a:tc gridSpan="3">
                  <a:txBody>
                    <a:bodyPr/>
                    <a:lstStyle/>
                    <a:p>
                      <a:pPr>
                        <a:spcAft>
                          <a:spcPts val="0"/>
                        </a:spcAft>
                      </a:pPr>
                      <a:r>
                        <a:rPr lang="es-ES" sz="900">
                          <a:effectLst/>
                        </a:rPr>
                        <a:t>EXPOSICIÓN EN EL GRUPO</a:t>
                      </a:r>
                      <a:endParaRPr lang="es-ES">
                        <a:effectLst/>
                      </a:endParaRPr>
                    </a:p>
                  </a:txBody>
                  <a:tcPr marL="68580" marR="68580" marT="0" marB="0"/>
                </a:tc>
                <a:tc hMerge="1">
                  <a:txBody>
                    <a:bodyPr/>
                    <a:lstStyle/>
                    <a:p>
                      <a:endParaRPr lang="es-ES"/>
                    </a:p>
                  </a:txBody>
                  <a:tcPr/>
                </a:tc>
                <a:tc hMerge="1">
                  <a:txBody>
                    <a:bodyPr/>
                    <a:lstStyle/>
                    <a:p>
                      <a:endParaRPr lang="es-ES"/>
                    </a:p>
                  </a:txBody>
                  <a:tcPr/>
                </a:tc>
                <a:tc>
                  <a:txBody>
                    <a:bodyPr/>
                    <a:lstStyle/>
                    <a:p>
                      <a:pPr algn="ctr">
                        <a:spcAft>
                          <a:spcPts val="0"/>
                        </a:spcAft>
                      </a:pP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2004307376"/>
                  </a:ext>
                </a:extLst>
              </a:tr>
              <a:tr h="347778">
                <a:tc>
                  <a:txBody>
                    <a:bodyPr/>
                    <a:lstStyle/>
                    <a:p>
                      <a:pPr algn="ctr">
                        <a:spcAft>
                          <a:spcPts val="0"/>
                        </a:spcAft>
                      </a:pPr>
                      <a:r>
                        <a:rPr lang="es-ES" sz="900">
                          <a:effectLst/>
                        </a:rPr>
                        <a:t>8.</a:t>
                      </a:r>
                      <a:endParaRPr lang="es-ES">
                        <a:effectLst/>
                      </a:endParaRPr>
                    </a:p>
                  </a:txBody>
                  <a:tcPr marL="68580" marR="68580" marT="0" marB="0"/>
                </a:tc>
                <a:tc>
                  <a:txBody>
                    <a:bodyPr/>
                    <a:lstStyle/>
                    <a:p>
                      <a:pPr>
                        <a:spcAft>
                          <a:spcPts val="0"/>
                        </a:spcAft>
                      </a:pPr>
                      <a:r>
                        <a:rPr lang="es-ES" sz="900">
                          <a:effectLst/>
                        </a:rPr>
                        <a:t>CLARIDAD</a:t>
                      </a:r>
                      <a:endParaRPr lang="es-ES">
                        <a:effectLst/>
                      </a:endParaRPr>
                    </a:p>
                  </a:txBody>
                  <a:tcPr marL="68580" marR="68580" marT="0" marB="0"/>
                </a:tc>
                <a:tc>
                  <a:txBody>
                    <a:bodyPr/>
                    <a:lstStyle/>
                    <a:p>
                      <a:pPr>
                        <a:spcAft>
                          <a:spcPts val="0"/>
                        </a:spcAft>
                      </a:pPr>
                      <a:r>
                        <a:rPr lang="es-ES" sz="900">
                          <a:effectLst/>
                        </a:rPr>
                        <a:t>La exposición es clara y concisa todo el tiempo enfatizando los aspectos más importantes y novedosos. El volumen de la voz es adecuado </a:t>
                      </a:r>
                      <a:endParaRPr lang="es-ES">
                        <a:effectLst/>
                      </a:endParaRPr>
                    </a:p>
                  </a:txBody>
                  <a:tcPr marL="68580" marR="68580" marT="0" marB="0"/>
                </a:tc>
                <a:tc>
                  <a:txBody>
                    <a:bodyPr/>
                    <a:lstStyle/>
                    <a:p>
                      <a:pPr algn="ctr">
                        <a:spcAft>
                          <a:spcPts val="0"/>
                        </a:spcAft>
                      </a:pPr>
                      <a:r>
                        <a:rPr lang="es-ES" sz="900">
                          <a:effectLst/>
                        </a:rPr>
                        <a:t>5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439765924"/>
                  </a:ext>
                </a:extLst>
              </a:tr>
              <a:tr h="455424">
                <a:tc>
                  <a:txBody>
                    <a:bodyPr/>
                    <a:lstStyle/>
                    <a:p>
                      <a:pPr algn="ctr">
                        <a:spcAft>
                          <a:spcPts val="0"/>
                        </a:spcAft>
                      </a:pPr>
                      <a:r>
                        <a:rPr lang="es-ES" sz="900">
                          <a:effectLst/>
                        </a:rPr>
                        <a:t>9.</a:t>
                      </a:r>
                      <a:endParaRPr lang="es-ES">
                        <a:effectLst/>
                      </a:endParaRPr>
                    </a:p>
                  </a:txBody>
                  <a:tcPr marL="68580" marR="68580" marT="0" marB="0"/>
                </a:tc>
                <a:tc>
                  <a:txBody>
                    <a:bodyPr/>
                    <a:lstStyle/>
                    <a:p>
                      <a:pPr>
                        <a:spcAft>
                          <a:spcPts val="0"/>
                        </a:spcAft>
                      </a:pPr>
                      <a:r>
                        <a:rPr lang="es-ES" sz="900">
                          <a:effectLst/>
                        </a:rPr>
                        <a:t>ORGANIZACIÓN</a:t>
                      </a:r>
                      <a:endParaRPr lang="es-ES">
                        <a:effectLst/>
                      </a:endParaRPr>
                    </a:p>
                  </a:txBody>
                  <a:tcPr marL="68580" marR="68580" marT="0" marB="0"/>
                </a:tc>
                <a:tc>
                  <a:txBody>
                    <a:bodyPr/>
                    <a:lstStyle/>
                    <a:p>
                      <a:pPr>
                        <a:spcAft>
                          <a:spcPts val="0"/>
                        </a:spcAft>
                      </a:pPr>
                      <a:r>
                        <a:rPr lang="es-ES" sz="900">
                          <a:effectLst/>
                        </a:rPr>
                        <a:t>Todos los integrantes del equipo están presentes, se aprecia el trabajo colaborativo, cada integrante conoce el contenido total del cartel, comprensible</a:t>
                      </a:r>
                      <a:endParaRPr lang="es-ES">
                        <a:effectLst/>
                      </a:endParaRPr>
                    </a:p>
                  </a:txBody>
                  <a:tcPr marL="68580" marR="68580" marT="0" marB="0"/>
                </a:tc>
                <a:tc>
                  <a:txBody>
                    <a:bodyPr/>
                    <a:lstStyle/>
                    <a:p>
                      <a:pPr algn="ctr">
                        <a:spcAft>
                          <a:spcPts val="0"/>
                        </a:spcAft>
                      </a:pPr>
                      <a:r>
                        <a:rPr lang="es-ES" sz="900">
                          <a:effectLst/>
                        </a:rPr>
                        <a:t>5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883931942"/>
                  </a:ext>
                </a:extLst>
              </a:tr>
              <a:tr h="455424">
                <a:tc>
                  <a:txBody>
                    <a:bodyPr/>
                    <a:lstStyle/>
                    <a:p>
                      <a:pPr algn="ctr">
                        <a:spcAft>
                          <a:spcPts val="0"/>
                        </a:spcAft>
                      </a:pPr>
                      <a:r>
                        <a:rPr lang="es-ES" sz="900">
                          <a:effectLst/>
                        </a:rPr>
                        <a:t>10. </a:t>
                      </a:r>
                      <a:endParaRPr lang="es-ES">
                        <a:effectLst/>
                      </a:endParaRPr>
                    </a:p>
                  </a:txBody>
                  <a:tcPr marL="68580" marR="68580" marT="0" marB="0"/>
                </a:tc>
                <a:tc>
                  <a:txBody>
                    <a:bodyPr/>
                    <a:lstStyle/>
                    <a:p>
                      <a:pPr>
                        <a:spcAft>
                          <a:spcPts val="0"/>
                        </a:spcAft>
                      </a:pPr>
                      <a:r>
                        <a:rPr lang="es-ES" sz="900">
                          <a:effectLst/>
                        </a:rPr>
                        <a:t>ENTUSIASMO</a:t>
                      </a:r>
                      <a:endParaRPr lang="es-ES">
                        <a:effectLst/>
                      </a:endParaRPr>
                    </a:p>
                  </a:txBody>
                  <a:tcPr marL="68580" marR="68580" marT="0" marB="0"/>
                </a:tc>
                <a:tc>
                  <a:txBody>
                    <a:bodyPr/>
                    <a:lstStyle/>
                    <a:p>
                      <a:pPr>
                        <a:spcAft>
                          <a:spcPts val="0"/>
                        </a:spcAft>
                      </a:pPr>
                      <a:r>
                        <a:rPr lang="es-ES" sz="900">
                          <a:effectLst/>
                        </a:rPr>
                        <a:t>Las expresiones faciales y el lenguaje corporal atraen la atención del público estableciendo constante contacto visual con la audiencia en general. </a:t>
                      </a:r>
                      <a:endParaRPr lang="es-ES">
                        <a:effectLst/>
                      </a:endParaRPr>
                    </a:p>
                  </a:txBody>
                  <a:tcPr marL="68580" marR="68580" marT="0" marB="0"/>
                </a:tc>
                <a:tc>
                  <a:txBody>
                    <a:bodyPr/>
                    <a:lstStyle/>
                    <a:p>
                      <a:pPr algn="ctr">
                        <a:spcAft>
                          <a:spcPts val="0"/>
                        </a:spcAft>
                      </a:pPr>
                      <a:r>
                        <a:rPr lang="es-ES" sz="900">
                          <a:effectLst/>
                        </a:rPr>
                        <a:t>3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72579307"/>
                  </a:ext>
                </a:extLst>
              </a:tr>
              <a:tr h="231852">
                <a:tc>
                  <a:txBody>
                    <a:bodyPr/>
                    <a:lstStyle/>
                    <a:p>
                      <a:pPr algn="ctr">
                        <a:spcAft>
                          <a:spcPts val="0"/>
                        </a:spcAft>
                      </a:pPr>
                      <a:r>
                        <a:rPr lang="es-ES" sz="900">
                          <a:effectLst/>
                        </a:rPr>
                        <a:t>11.</a:t>
                      </a:r>
                      <a:endParaRPr lang="es-ES">
                        <a:effectLst/>
                      </a:endParaRPr>
                    </a:p>
                  </a:txBody>
                  <a:tcPr marL="68580" marR="68580" marT="0" marB="0"/>
                </a:tc>
                <a:tc>
                  <a:txBody>
                    <a:bodyPr/>
                    <a:lstStyle/>
                    <a:p>
                      <a:pPr>
                        <a:spcAft>
                          <a:spcPts val="0"/>
                        </a:spcAft>
                      </a:pPr>
                      <a:r>
                        <a:rPr lang="es-ES" sz="900">
                          <a:effectLst/>
                        </a:rPr>
                        <a:t>TIEMPO</a:t>
                      </a:r>
                      <a:endParaRPr lang="es-ES">
                        <a:effectLst/>
                      </a:endParaRPr>
                    </a:p>
                  </a:txBody>
                  <a:tcPr marL="68580" marR="68580" marT="0" marB="0"/>
                </a:tc>
                <a:tc>
                  <a:txBody>
                    <a:bodyPr/>
                    <a:lstStyle/>
                    <a:p>
                      <a:pPr>
                        <a:spcAft>
                          <a:spcPts val="0"/>
                        </a:spcAft>
                      </a:pPr>
                      <a:r>
                        <a:rPr lang="es-ES" sz="900">
                          <a:effectLst/>
                        </a:rPr>
                        <a:t>La exposición se realiza en un mínimo de 3 min y un máximo de 5 min</a:t>
                      </a:r>
                      <a:endParaRPr lang="es-ES">
                        <a:effectLst/>
                      </a:endParaRPr>
                    </a:p>
                  </a:txBody>
                  <a:tcPr marL="68580" marR="68580" marT="0" marB="0"/>
                </a:tc>
                <a:tc>
                  <a:txBody>
                    <a:bodyPr/>
                    <a:lstStyle/>
                    <a:p>
                      <a:pPr algn="ctr">
                        <a:spcAft>
                          <a:spcPts val="0"/>
                        </a:spcAft>
                      </a:pPr>
                      <a:r>
                        <a:rPr lang="es-ES" sz="900">
                          <a:effectLst/>
                        </a:rPr>
                        <a:t>2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1535857314"/>
                  </a:ext>
                </a:extLst>
              </a:tr>
              <a:tr h="389181">
                <a:tc gridSpan="3">
                  <a:txBody>
                    <a:bodyPr/>
                    <a:lstStyle/>
                    <a:p>
                      <a:pPr>
                        <a:spcAft>
                          <a:spcPts val="0"/>
                        </a:spcAft>
                      </a:pPr>
                      <a:r>
                        <a:rPr lang="es-ES" sz="1500" baseline="-25000">
                          <a:effectLst/>
                        </a:rPr>
                        <a:t>TOTAL</a:t>
                      </a:r>
                      <a:endParaRPr lang="es-ES">
                        <a:effectLst/>
                      </a:endParaRPr>
                    </a:p>
                  </a:txBody>
                  <a:tcPr marL="68580" marR="68580" marT="0" marB="0"/>
                </a:tc>
                <a:tc hMerge="1">
                  <a:txBody>
                    <a:bodyPr/>
                    <a:lstStyle/>
                    <a:p>
                      <a:endParaRPr lang="es-ES"/>
                    </a:p>
                  </a:txBody>
                  <a:tcPr/>
                </a:tc>
                <a:tc hMerge="1">
                  <a:txBody>
                    <a:bodyPr/>
                    <a:lstStyle/>
                    <a:p>
                      <a:endParaRPr lang="es-ES"/>
                    </a:p>
                  </a:txBody>
                  <a:tcPr/>
                </a:tc>
                <a:tc>
                  <a:txBody>
                    <a:bodyPr/>
                    <a:lstStyle/>
                    <a:p>
                      <a:pPr algn="ctr">
                        <a:spcAft>
                          <a:spcPts val="0"/>
                        </a:spcAft>
                      </a:pPr>
                      <a:r>
                        <a:rPr lang="es-ES" sz="1500" baseline="-25000">
                          <a:effectLst/>
                        </a:rPr>
                        <a:t>35 PUNTOS</a:t>
                      </a:r>
                      <a:endParaRPr lang="es-ES">
                        <a:effectLst/>
                      </a:endParaRPr>
                    </a:p>
                  </a:txBody>
                  <a:tcPr marL="68580" marR="68580" marT="0" marB="0"/>
                </a:tc>
                <a:tc>
                  <a:txBody>
                    <a:bodyPr/>
                    <a:lstStyle/>
                    <a:p>
                      <a:pPr>
                        <a:spcAft>
                          <a:spcPts val="0"/>
                        </a:spcAft>
                      </a:pPr>
                      <a:endParaRPr lang="es-ES">
                        <a:effectLst/>
                      </a:endParaRPr>
                    </a:p>
                  </a:txBody>
                  <a:tcPr marL="68580" marR="68580" marT="0" marB="0"/>
                </a:tc>
                <a:extLst>
                  <a:ext uri="{0D108BD9-81ED-4DB2-BD59-A6C34878D82A}">
                    <a16:rowId xmlns:a16="http://schemas.microsoft.com/office/drawing/2014/main" val="2360645170"/>
                  </a:ext>
                </a:extLst>
              </a:tr>
            </a:tbl>
          </a:graphicData>
        </a:graphic>
      </p:graphicFrame>
    </p:spTree>
    <p:extLst>
      <p:ext uri="{BB962C8B-B14F-4D97-AF65-F5344CB8AC3E}">
        <p14:creationId xmlns:p14="http://schemas.microsoft.com/office/powerpoint/2010/main" val="2319850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Captura de pantalla de un celular&#10;&#10;Descripción generada con confianza alta">
            <a:extLst>
              <a:ext uri="{FF2B5EF4-FFF2-40B4-BE49-F238E27FC236}">
                <a16:creationId xmlns:a16="http://schemas.microsoft.com/office/drawing/2014/main" id="{DB713D7E-A42E-4A6C-B0C0-1F294046F362}"/>
              </a:ext>
            </a:extLst>
          </p:cNvPr>
          <p:cNvPicPr>
            <a:picLocks noChangeAspect="1"/>
          </p:cNvPicPr>
          <p:nvPr/>
        </p:nvPicPr>
        <p:blipFill>
          <a:blip r:embed="rId2"/>
          <a:stretch>
            <a:fillRect/>
          </a:stretch>
        </p:blipFill>
        <p:spPr>
          <a:xfrm>
            <a:off x="802640" y="1408107"/>
            <a:ext cx="10718800" cy="3696346"/>
          </a:xfrm>
          <a:prstGeom prst="rect">
            <a:avLst/>
          </a:prstGeom>
        </p:spPr>
      </p:pic>
    </p:spTree>
    <p:extLst>
      <p:ext uri="{BB962C8B-B14F-4D97-AF65-F5344CB8AC3E}">
        <p14:creationId xmlns:p14="http://schemas.microsoft.com/office/powerpoint/2010/main" val="39857612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D660CAD3-CF1E-4616-B841-6F5400C29475}"/>
              </a:ext>
            </a:extLst>
          </p:cNvPr>
          <p:cNvGraphicFramePr>
            <a:graphicFrameLocks noGrp="1"/>
          </p:cNvGraphicFramePr>
          <p:nvPr>
            <p:extLst>
              <p:ext uri="{D42A27DB-BD31-4B8C-83A1-F6EECF244321}">
                <p14:modId xmlns:p14="http://schemas.microsoft.com/office/powerpoint/2010/main" val="2672895504"/>
              </p:ext>
            </p:extLst>
          </p:nvPr>
        </p:nvGraphicFramePr>
        <p:xfrm>
          <a:off x="1860550" y="1213675"/>
          <a:ext cx="8470900" cy="4430649"/>
        </p:xfrm>
        <a:graphic>
          <a:graphicData uri="http://schemas.openxmlformats.org/drawingml/2006/table">
            <a:tbl>
              <a:tblPr firstRow="1" bandRow="1">
                <a:tableStyleId>{5940675A-B579-460E-94D1-54222C63F5DA}</a:tableStyleId>
              </a:tblPr>
              <a:tblGrid>
                <a:gridCol w="2950824">
                  <a:extLst>
                    <a:ext uri="{9D8B030D-6E8A-4147-A177-3AD203B41FA5}">
                      <a16:colId xmlns:a16="http://schemas.microsoft.com/office/drawing/2014/main" val="2143283917"/>
                    </a:ext>
                  </a:extLst>
                </a:gridCol>
                <a:gridCol w="2950824">
                  <a:extLst>
                    <a:ext uri="{9D8B030D-6E8A-4147-A177-3AD203B41FA5}">
                      <a16:colId xmlns:a16="http://schemas.microsoft.com/office/drawing/2014/main" val="1962313166"/>
                    </a:ext>
                  </a:extLst>
                </a:gridCol>
                <a:gridCol w="2569252">
                  <a:extLst>
                    <a:ext uri="{9D8B030D-6E8A-4147-A177-3AD203B41FA5}">
                      <a16:colId xmlns:a16="http://schemas.microsoft.com/office/drawing/2014/main" val="3118022987"/>
                    </a:ext>
                  </a:extLst>
                </a:gridCol>
              </a:tblGrid>
              <a:tr h="397764">
                <a:tc gridSpan="3">
                  <a:txBody>
                    <a:bodyPr/>
                    <a:lstStyle/>
                    <a:p>
                      <a:pPr marL="0" algn="l" rtl="0" eaLnBrk="1" latinLnBrk="0" hangingPunct="1">
                        <a:lnSpc>
                          <a:spcPct val="107000"/>
                        </a:lnSpc>
                        <a:spcBef>
                          <a:spcPts val="0"/>
                        </a:spcBef>
                        <a:spcAft>
                          <a:spcPts val="800"/>
                        </a:spcAft>
                      </a:pPr>
                      <a:r>
                        <a:rPr lang="es-ES" sz="1100" kern="1200" dirty="0">
                          <a:effectLst/>
                        </a:rPr>
                        <a:t> MATERIA 1. ESTADÍSTICA Y PROBABILIDAD</a:t>
                      </a:r>
                      <a:endParaRPr lang="es-ES" dirty="0">
                        <a:effectLst/>
                      </a:endParaRPr>
                    </a:p>
                  </a:txBody>
                  <a:tcPr marL="0" marR="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101630967"/>
                  </a:ext>
                </a:extLst>
              </a:tr>
              <a:tr h="514350">
                <a:tc gridSpan="3">
                  <a:txBody>
                    <a:bodyPr/>
                    <a:lstStyle/>
                    <a:p>
                      <a:pPr marL="0" lvl="0" algn="l" rtl="0">
                        <a:lnSpc>
                          <a:spcPct val="107000"/>
                        </a:lnSpc>
                        <a:spcBef>
                          <a:spcPts val="0"/>
                        </a:spcBef>
                        <a:spcAft>
                          <a:spcPts val="800"/>
                        </a:spcAft>
                        <a:buNone/>
                      </a:pPr>
                      <a:r>
                        <a:rPr lang="es-ES" sz="1000" kern="1200" dirty="0">
                          <a:effectLst/>
                        </a:rPr>
                        <a:t>Recursos: conceptos teóricos sobre, población muestra, tipos de medición, los tipos de gráficos y tablas de frecuencias, medidas de tendencia central, todo ello provisto en apuntes y </a:t>
                      </a:r>
                      <a:r>
                        <a:rPr lang="es-ES" sz="1000" kern="1200" dirty="0" err="1">
                          <a:effectLst/>
                        </a:rPr>
                        <a:t>libors</a:t>
                      </a:r>
                      <a:r>
                        <a:rPr lang="es-ES" sz="1000" kern="1200" dirty="0">
                          <a:effectLst/>
                        </a:rPr>
                        <a:t> digitales de Estadística y Probabilidad, también se podrá utilizar la calculadora científica o Excel. Para representar los resultados e interpretar los mismos.    </a:t>
                      </a:r>
                      <a:endParaRPr lang="es-ES" dirty="0">
                        <a:effectLst/>
                      </a:endParaRPr>
                    </a:p>
                  </a:txBody>
                  <a:tcPr marL="0" marR="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31337226"/>
                  </a:ext>
                </a:extLst>
              </a:tr>
              <a:tr h="1025144">
                <a:tc gridSpan="3">
                  <a:txBody>
                    <a:bodyPr/>
                    <a:lstStyle/>
                    <a:p>
                      <a:pPr marL="0" lvl="0" algn="l" rtl="0">
                        <a:lnSpc>
                          <a:spcPct val="107000"/>
                        </a:lnSpc>
                        <a:spcBef>
                          <a:spcPts val="0"/>
                        </a:spcBef>
                        <a:spcAft>
                          <a:spcPts val="800"/>
                        </a:spcAft>
                        <a:buNone/>
                      </a:pPr>
                      <a:r>
                        <a:rPr lang="es-ES" sz="1000" kern="1200" dirty="0">
                          <a:effectLst/>
                        </a:rPr>
                        <a:t>Reflexión: Se busca que los alumnos comprendan la importancia de la recopilación de información como un dato que puede ser cualitativo o cuantitativo, la organización en tablas de frecuencia y la representación en gráficos.  Para después interpretar los datos y gráficas con las herramientas de medidas de tendencia central. Todo ello para que sea un recurso para la toma de decisiones en organizar una empresa “ANTRO” que de ganancias y provea un medio de proporcionar empleos en la zona.</a:t>
                      </a:r>
                      <a:endParaRPr lang="es-ES" dirty="0">
                        <a:effectLst/>
                      </a:endParaRPr>
                    </a:p>
                  </a:txBody>
                  <a:tcPr marL="0" marR="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35131387"/>
                  </a:ext>
                </a:extLst>
              </a:tr>
              <a:tr h="2493391">
                <a:tc>
                  <a:txBody>
                    <a:bodyPr/>
                    <a:lstStyle/>
                    <a:p>
                      <a:pPr marL="0" algn="l" rtl="0" eaLnBrk="1" latinLnBrk="0" hangingPunct="1">
                        <a:lnSpc>
                          <a:spcPct val="107000"/>
                        </a:lnSpc>
                        <a:spcBef>
                          <a:spcPts val="0"/>
                        </a:spcBef>
                        <a:spcAft>
                          <a:spcPts val="0"/>
                        </a:spcAft>
                      </a:pPr>
                      <a:r>
                        <a:rPr lang="es-ES" sz="1000" kern="1200" dirty="0">
                          <a:effectLst/>
                        </a:rPr>
                        <a:t>Conocimientos previos: </a:t>
                      </a:r>
                      <a:endParaRPr lang="es-ES">
                        <a:effectLst/>
                      </a:endParaRPr>
                    </a:p>
                    <a:p>
                      <a:pPr marL="0" algn="l" rtl="0" eaLnBrk="1" latinLnBrk="0" hangingPunct="1">
                        <a:lnSpc>
                          <a:spcPct val="107000"/>
                        </a:lnSpc>
                        <a:spcBef>
                          <a:spcPts val="0"/>
                        </a:spcBef>
                        <a:spcAft>
                          <a:spcPts val="0"/>
                        </a:spcAft>
                      </a:pPr>
                      <a:r>
                        <a:rPr lang="es-ES" sz="800" kern="1200" dirty="0">
                          <a:effectLst/>
                        </a:rPr>
                        <a:t>1.- Conceptos básicos sobre la sumatoria </a:t>
                      </a:r>
                      <a:endParaRPr lang="es-ES">
                        <a:effectLst/>
                      </a:endParaRPr>
                    </a:p>
                    <a:p>
                      <a:pPr marL="0" algn="l" rtl="0" eaLnBrk="1" latinLnBrk="0" hangingPunct="1">
                        <a:lnSpc>
                          <a:spcPct val="107000"/>
                        </a:lnSpc>
                        <a:spcBef>
                          <a:spcPts val="0"/>
                        </a:spcBef>
                        <a:spcAft>
                          <a:spcPts val="0"/>
                        </a:spcAft>
                      </a:pPr>
                      <a:r>
                        <a:rPr lang="es-ES" sz="800" kern="1200" dirty="0">
                          <a:effectLst/>
                        </a:rPr>
                        <a:t>2.- Calculo de promedios o media aritmética</a:t>
                      </a:r>
                      <a:endParaRPr lang="es-ES" dirty="0">
                        <a:effectLst/>
                      </a:endParaRPr>
                    </a:p>
                    <a:p>
                      <a:pPr marL="0" algn="l" rtl="0" eaLnBrk="1" latinLnBrk="0" hangingPunct="1">
                        <a:lnSpc>
                          <a:spcPct val="107000"/>
                        </a:lnSpc>
                        <a:spcBef>
                          <a:spcPts val="0"/>
                        </a:spcBef>
                        <a:spcAft>
                          <a:spcPts val="0"/>
                        </a:spcAft>
                      </a:pPr>
                      <a:r>
                        <a:rPr lang="es-ES" sz="800" kern="1200" dirty="0">
                          <a:effectLst/>
                        </a:rPr>
                        <a:t>3.- Agrupación de datos de la misma naturaleza.</a:t>
                      </a:r>
                      <a:endParaRPr lang="es-ES" dirty="0">
                        <a:effectLst/>
                      </a:endParaRPr>
                    </a:p>
                    <a:p>
                      <a:pPr marL="0" algn="l" rtl="0" eaLnBrk="1" latinLnBrk="0" hangingPunct="1">
                        <a:lnSpc>
                          <a:spcPct val="107000"/>
                        </a:lnSpc>
                        <a:spcBef>
                          <a:spcPts val="0"/>
                        </a:spcBef>
                        <a:spcAft>
                          <a:spcPts val="0"/>
                        </a:spcAft>
                      </a:pPr>
                      <a:r>
                        <a:rPr lang="es-ES" sz="800" kern="1200" dirty="0">
                          <a:effectLst/>
                        </a:rPr>
                        <a:t>4.- Comprensión de la representación gráfica de las ecuaciones, esto en el plano cartesiano.</a:t>
                      </a:r>
                      <a:r>
                        <a:rPr lang="es-ES" sz="900" kern="1200" dirty="0">
                          <a:effectLst/>
                        </a:rPr>
                        <a:t> </a:t>
                      </a:r>
                      <a:endParaRPr lang="es-ES">
                        <a:effectLst/>
                      </a:endParaRPr>
                    </a:p>
                  </a:txBody>
                  <a:tcPr marL="0" marR="0" marT="0" marB="0" anchor="ctr"/>
                </a:tc>
                <a:tc>
                  <a:txBody>
                    <a:bodyPr/>
                    <a:lstStyle/>
                    <a:p>
                      <a:pPr marL="0" algn="l" rtl="0" eaLnBrk="1" latinLnBrk="0" hangingPunct="1">
                        <a:lnSpc>
                          <a:spcPct val="107000"/>
                        </a:lnSpc>
                        <a:spcBef>
                          <a:spcPts val="0"/>
                        </a:spcBef>
                        <a:spcAft>
                          <a:spcPts val="0"/>
                        </a:spcAft>
                      </a:pPr>
                      <a:r>
                        <a:rPr lang="es-ES" sz="1000" kern="1200" dirty="0">
                          <a:effectLst/>
                        </a:rPr>
                        <a:t>Durante el desarrollo: </a:t>
                      </a:r>
                      <a:endParaRPr lang="es-ES">
                        <a:effectLst/>
                      </a:endParaRPr>
                    </a:p>
                    <a:p>
                      <a:pPr marL="0" algn="l" rtl="0" eaLnBrk="1" latinLnBrk="0" hangingPunct="1">
                        <a:lnSpc>
                          <a:spcPct val="107000"/>
                        </a:lnSpc>
                        <a:spcBef>
                          <a:spcPts val="0"/>
                        </a:spcBef>
                        <a:spcAft>
                          <a:spcPts val="0"/>
                        </a:spcAft>
                      </a:pPr>
                      <a:r>
                        <a:rPr lang="es-ES" sz="800" kern="1200" dirty="0">
                          <a:effectLst/>
                        </a:rPr>
                        <a:t>1.- Aplica las técnicas de recolección y agrupación de datos para ser representadas en gráficas</a:t>
                      </a:r>
                      <a:endParaRPr lang="es-ES" dirty="0">
                        <a:effectLst/>
                      </a:endParaRPr>
                    </a:p>
                    <a:p>
                      <a:pPr marL="0" algn="l" rtl="0" eaLnBrk="1" latinLnBrk="0" hangingPunct="1">
                        <a:lnSpc>
                          <a:spcPct val="107000"/>
                        </a:lnSpc>
                        <a:spcBef>
                          <a:spcPts val="0"/>
                        </a:spcBef>
                        <a:spcAft>
                          <a:spcPts val="0"/>
                        </a:spcAft>
                      </a:pPr>
                      <a:r>
                        <a:rPr lang="es-ES" sz="800" kern="1200" dirty="0">
                          <a:effectLst/>
                        </a:rPr>
                        <a:t>2.- Interpreta los resultados obtenidos reconociendo la correlación entre las variables.</a:t>
                      </a:r>
                      <a:endParaRPr lang="es-ES" dirty="0">
                        <a:effectLst/>
                      </a:endParaRPr>
                    </a:p>
                  </a:txBody>
                  <a:tcPr marL="0" marR="0" marT="0" marB="0" anchor="ctr"/>
                </a:tc>
                <a:tc>
                  <a:txBody>
                    <a:bodyPr/>
                    <a:lstStyle/>
                    <a:p>
                      <a:pPr marL="0" algn="l" rtl="0" eaLnBrk="1" latinLnBrk="0" hangingPunct="1">
                        <a:lnSpc>
                          <a:spcPct val="107000"/>
                        </a:lnSpc>
                        <a:spcBef>
                          <a:spcPts val="0"/>
                        </a:spcBef>
                        <a:spcAft>
                          <a:spcPts val="0"/>
                        </a:spcAft>
                      </a:pPr>
                      <a:r>
                        <a:rPr lang="es-ES" sz="1000" kern="1200" dirty="0">
                          <a:effectLst/>
                        </a:rPr>
                        <a:t>Después de la unidad: </a:t>
                      </a:r>
                      <a:endParaRPr lang="es-ES">
                        <a:effectLst/>
                      </a:endParaRPr>
                    </a:p>
                    <a:p>
                      <a:pPr marL="0" algn="l" rtl="0" eaLnBrk="1" latinLnBrk="0" hangingPunct="1">
                        <a:lnSpc>
                          <a:spcPct val="107000"/>
                        </a:lnSpc>
                        <a:spcBef>
                          <a:spcPts val="0"/>
                        </a:spcBef>
                        <a:spcAft>
                          <a:spcPts val="0"/>
                        </a:spcAft>
                      </a:pPr>
                      <a:r>
                        <a:rPr lang="es-ES" sz="800" kern="1200" dirty="0">
                          <a:effectLst/>
                        </a:rPr>
                        <a:t>1.- Los alumnos entienden la importancia de recabar información relevante por medio de encuestas o búsquedas de internet.</a:t>
                      </a:r>
                      <a:endParaRPr lang="es-ES" dirty="0">
                        <a:effectLst/>
                      </a:endParaRPr>
                    </a:p>
                    <a:p>
                      <a:pPr marL="0" algn="l" rtl="0" eaLnBrk="1" latinLnBrk="0" hangingPunct="1">
                        <a:lnSpc>
                          <a:spcPct val="107000"/>
                        </a:lnSpc>
                        <a:spcBef>
                          <a:spcPts val="0"/>
                        </a:spcBef>
                        <a:spcAft>
                          <a:spcPts val="0"/>
                        </a:spcAft>
                      </a:pPr>
                      <a:r>
                        <a:rPr lang="es-ES" sz="800" kern="1200" dirty="0">
                          <a:effectLst/>
                        </a:rPr>
                        <a:t>2.- El alumno comprende que los datos deben ser agrupados según su naturaleza y ser representados por medio de gráficas.</a:t>
                      </a:r>
                      <a:endParaRPr lang="es-ES" dirty="0">
                        <a:effectLst/>
                      </a:endParaRPr>
                    </a:p>
                    <a:p>
                      <a:pPr marL="0" algn="l" rtl="0" eaLnBrk="1" latinLnBrk="0" hangingPunct="1">
                        <a:lnSpc>
                          <a:spcPct val="107000"/>
                        </a:lnSpc>
                        <a:spcBef>
                          <a:spcPts val="0"/>
                        </a:spcBef>
                        <a:spcAft>
                          <a:spcPts val="0"/>
                        </a:spcAft>
                      </a:pPr>
                      <a:r>
                        <a:rPr lang="es-ES" sz="800" kern="1200" dirty="0">
                          <a:effectLst/>
                        </a:rPr>
                        <a:t>3.- EL alumno reconoce la importancia de interpretar los datos y las gráficas por medio de las medidas de tendencia central.</a:t>
                      </a:r>
                      <a:endParaRPr lang="es-ES" dirty="0">
                        <a:effectLst/>
                      </a:endParaRPr>
                    </a:p>
                    <a:p>
                      <a:pPr marL="0" algn="l" rtl="0" eaLnBrk="1" latinLnBrk="0" hangingPunct="1">
                        <a:lnSpc>
                          <a:spcPct val="107000"/>
                        </a:lnSpc>
                        <a:spcBef>
                          <a:spcPts val="0"/>
                        </a:spcBef>
                        <a:spcAft>
                          <a:spcPts val="800"/>
                        </a:spcAft>
                      </a:pPr>
                      <a:r>
                        <a:rPr lang="es-ES" sz="800" kern="1200" dirty="0">
                          <a:effectLst/>
                        </a:rPr>
                        <a:t>4.- El alumno sabe aplicar las ecuaciones de correlación para buscar relaciones entre las variables obtenidas.</a:t>
                      </a:r>
                      <a:endParaRPr lang="es-ES" dirty="0">
                        <a:effectLst/>
                      </a:endParaRPr>
                    </a:p>
                  </a:txBody>
                  <a:tcPr marL="0" marR="0" marT="0" marB="0" anchor="ctr"/>
                </a:tc>
                <a:extLst>
                  <a:ext uri="{0D108BD9-81ED-4DB2-BD59-A6C34878D82A}">
                    <a16:rowId xmlns:a16="http://schemas.microsoft.com/office/drawing/2014/main" val="3155280435"/>
                  </a:ext>
                </a:extLst>
              </a:tr>
            </a:tbl>
          </a:graphicData>
        </a:graphic>
      </p:graphicFrame>
    </p:spTree>
    <p:extLst>
      <p:ext uri="{BB962C8B-B14F-4D97-AF65-F5344CB8AC3E}">
        <p14:creationId xmlns:p14="http://schemas.microsoft.com/office/powerpoint/2010/main" val="20320925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6CAC1CFF-6AA4-4701-AD56-B789006E3A1B}"/>
              </a:ext>
            </a:extLst>
          </p:cNvPr>
          <p:cNvGraphicFramePr>
            <a:graphicFrameLocks noGrp="1"/>
          </p:cNvGraphicFramePr>
          <p:nvPr>
            <p:extLst>
              <p:ext uri="{D42A27DB-BD31-4B8C-83A1-F6EECF244321}">
                <p14:modId xmlns:p14="http://schemas.microsoft.com/office/powerpoint/2010/main" val="1996127722"/>
              </p:ext>
            </p:extLst>
          </p:nvPr>
        </p:nvGraphicFramePr>
        <p:xfrm>
          <a:off x="1310640" y="1066800"/>
          <a:ext cx="9589115" cy="4663440"/>
        </p:xfrm>
        <a:graphic>
          <a:graphicData uri="http://schemas.openxmlformats.org/drawingml/2006/table">
            <a:tbl>
              <a:tblPr firstRow="1" firstCol="1" bandRow="1">
                <a:tableStyleId>{5940675A-B579-460E-94D1-54222C63F5DA}</a:tableStyleId>
              </a:tblPr>
              <a:tblGrid>
                <a:gridCol w="4164204">
                  <a:extLst>
                    <a:ext uri="{9D8B030D-6E8A-4147-A177-3AD203B41FA5}">
                      <a16:colId xmlns:a16="http://schemas.microsoft.com/office/drawing/2014/main" val="367356326"/>
                    </a:ext>
                  </a:extLst>
                </a:gridCol>
                <a:gridCol w="629657">
                  <a:extLst>
                    <a:ext uri="{9D8B030D-6E8A-4147-A177-3AD203B41FA5}">
                      <a16:colId xmlns:a16="http://schemas.microsoft.com/office/drawing/2014/main" val="2310584157"/>
                    </a:ext>
                  </a:extLst>
                </a:gridCol>
                <a:gridCol w="629657">
                  <a:extLst>
                    <a:ext uri="{9D8B030D-6E8A-4147-A177-3AD203B41FA5}">
                      <a16:colId xmlns:a16="http://schemas.microsoft.com/office/drawing/2014/main" val="2199429592"/>
                    </a:ext>
                  </a:extLst>
                </a:gridCol>
                <a:gridCol w="4165597">
                  <a:extLst>
                    <a:ext uri="{9D8B030D-6E8A-4147-A177-3AD203B41FA5}">
                      <a16:colId xmlns:a16="http://schemas.microsoft.com/office/drawing/2014/main" val="3468927262"/>
                    </a:ext>
                  </a:extLst>
                </a:gridCol>
              </a:tblGrid>
              <a:tr h="246323">
                <a:tc gridSpan="2">
                  <a:txBody>
                    <a:bodyPr/>
                    <a:lstStyle/>
                    <a:p>
                      <a:pPr>
                        <a:spcAft>
                          <a:spcPts val="0"/>
                        </a:spcAft>
                      </a:pPr>
                      <a:r>
                        <a:rPr lang="es-ES">
                          <a:effectLst/>
                        </a:rPr>
                        <a:t>Materia 3: Derecho</a:t>
                      </a:r>
                    </a:p>
                  </a:txBody>
                  <a:tcPr marL="68580" marR="68580" marT="0" marB="0"/>
                </a:tc>
                <a:tc hMerge="1">
                  <a:txBody>
                    <a:bodyPr/>
                    <a:lstStyle/>
                    <a:p>
                      <a:endParaRPr lang="es-ES"/>
                    </a:p>
                  </a:txBody>
                  <a:tcPr/>
                </a:tc>
                <a:tc gridSpan="2">
                  <a:txBody>
                    <a:bodyPr/>
                    <a:lstStyle/>
                    <a:p>
                      <a:pPr>
                        <a:spcAft>
                          <a:spcPts val="0"/>
                        </a:spcAft>
                      </a:pPr>
                      <a:r>
                        <a:rPr lang="es-ES">
                          <a:effectLst/>
                        </a:rPr>
                        <a:t>Clave: 1601</a:t>
                      </a:r>
                    </a:p>
                  </a:txBody>
                  <a:tcPr marL="68580" marR="68580" marT="0" marB="0"/>
                </a:tc>
                <a:tc hMerge="1">
                  <a:txBody>
                    <a:bodyPr/>
                    <a:lstStyle/>
                    <a:p>
                      <a:endParaRPr lang="es-ES"/>
                    </a:p>
                  </a:txBody>
                  <a:tcPr/>
                </a:tc>
                <a:extLst>
                  <a:ext uri="{0D108BD9-81ED-4DB2-BD59-A6C34878D82A}">
                    <a16:rowId xmlns:a16="http://schemas.microsoft.com/office/drawing/2014/main" val="2152687178"/>
                  </a:ext>
                </a:extLst>
              </a:tr>
              <a:tr h="492646">
                <a:tc gridSpan="4">
                  <a:txBody>
                    <a:bodyPr/>
                    <a:lstStyle/>
                    <a:p>
                      <a:pPr>
                        <a:spcAft>
                          <a:spcPts val="0"/>
                        </a:spcAft>
                      </a:pPr>
                      <a:r>
                        <a:rPr lang="es-ES">
                          <a:effectLst/>
                        </a:rPr>
                        <a:t>Recursos: Hojas de rotafolios, hojas blancas, computadora, textos de información sugeridos por el maestro.</a:t>
                      </a: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296665055"/>
                  </a:ext>
                </a:extLst>
              </a:tr>
              <a:tr h="976798">
                <a:tc gridSpan="4">
                  <a:txBody>
                    <a:bodyPr/>
                    <a:lstStyle/>
                    <a:p>
                      <a:pPr>
                        <a:spcAft>
                          <a:spcPts val="0"/>
                        </a:spcAft>
                      </a:pPr>
                      <a:r>
                        <a:rPr lang="es-ES">
                          <a:effectLst/>
                        </a:rPr>
                        <a:t>Reflexión: De lo trabajado y aprendido se desprende de una manera clara que el conocimiento no debe ser aislado ya que la vida diaria no es aislada se manejan siempre diferentes factores que inciden en todos los aspectos y que materias como estadística y matemáticas, pueden tener puntos de coincidencia con el derecho.</a:t>
                      </a: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194049012"/>
                  </a:ext>
                </a:extLst>
              </a:tr>
              <a:tr h="246323">
                <a:tc gridSpan="4">
                  <a:txBody>
                    <a:bodyPr/>
                    <a:lstStyle/>
                    <a:p>
                      <a:pPr>
                        <a:spcAft>
                          <a:spcPts val="0"/>
                        </a:spcAft>
                      </a:pPr>
                      <a:r>
                        <a:rPr lang="es-ES">
                          <a:effectLst/>
                        </a:rPr>
                        <a:t>PRERREQUISITOS</a:t>
                      </a: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55211596"/>
                  </a:ext>
                </a:extLst>
              </a:tr>
              <a:tr h="2199922">
                <a:tc>
                  <a:txBody>
                    <a:bodyPr/>
                    <a:lstStyle/>
                    <a:p>
                      <a:pPr>
                        <a:spcAft>
                          <a:spcPts val="0"/>
                        </a:spcAft>
                      </a:pPr>
                      <a:r>
                        <a:rPr lang="es-ES">
                          <a:effectLst/>
                        </a:rPr>
                        <a:t>Conocimientos previos:</a:t>
                      </a:r>
                    </a:p>
                    <a:p>
                      <a:pPr>
                        <a:spcAft>
                          <a:spcPts val="0"/>
                        </a:spcAft>
                      </a:pPr>
                      <a:r>
                        <a:rPr lang="es-ES">
                          <a:effectLst/>
                        </a:rPr>
                        <a:t>Conocimientos previos, que hay diferentes tipos de negocios y que tienen nombres y siglas diferentes.</a:t>
                      </a:r>
                    </a:p>
                    <a:p>
                      <a:pPr>
                        <a:spcAft>
                          <a:spcPts val="0"/>
                        </a:spcAft>
                      </a:pPr>
                      <a:r>
                        <a:rPr lang="es-ES">
                          <a:effectLst/>
                        </a:rPr>
                        <a:t> </a:t>
                      </a:r>
                    </a:p>
                    <a:p>
                      <a:pPr>
                        <a:spcAft>
                          <a:spcPts val="0"/>
                        </a:spcAft>
                      </a:pPr>
                      <a:r>
                        <a:rPr lang="es-ES">
                          <a:effectLst/>
                        </a:rPr>
                        <a:t> </a:t>
                      </a:r>
                    </a:p>
                  </a:txBody>
                  <a:tcPr marL="68580" marR="68580" marT="0" marB="0"/>
                </a:tc>
                <a:tc gridSpan="2">
                  <a:txBody>
                    <a:bodyPr/>
                    <a:lstStyle/>
                    <a:p>
                      <a:pPr>
                        <a:spcAft>
                          <a:spcPts val="0"/>
                        </a:spcAft>
                      </a:pPr>
                      <a:r>
                        <a:rPr lang="es-ES">
                          <a:effectLst/>
                        </a:rPr>
                        <a:t>Durante el desarrollo: </a:t>
                      </a:r>
                    </a:p>
                    <a:p>
                      <a:pPr>
                        <a:spcAft>
                          <a:spcPts val="0"/>
                        </a:spcAft>
                      </a:pPr>
                      <a:r>
                        <a:rPr lang="es-ES">
                          <a:effectLst/>
                        </a:rPr>
                        <a:t>Lo referente a las sociedades mercantiles en especial la anónima.</a:t>
                      </a:r>
                    </a:p>
                  </a:txBody>
                  <a:tcPr marL="68580" marR="68580" marT="0" marB="0"/>
                </a:tc>
                <a:tc hMerge="1">
                  <a:txBody>
                    <a:bodyPr/>
                    <a:lstStyle/>
                    <a:p>
                      <a:endParaRPr lang="es-ES"/>
                    </a:p>
                  </a:txBody>
                  <a:tcPr/>
                </a:tc>
                <a:tc>
                  <a:txBody>
                    <a:bodyPr/>
                    <a:lstStyle/>
                    <a:p>
                      <a:pPr>
                        <a:spcAft>
                          <a:spcPts val="0"/>
                        </a:spcAft>
                      </a:pPr>
                      <a:r>
                        <a:rPr lang="es-ES">
                          <a:effectLst/>
                        </a:rPr>
                        <a:t>Después de la unidad:</a:t>
                      </a:r>
                    </a:p>
                    <a:p>
                      <a:pPr>
                        <a:spcAft>
                          <a:spcPts val="0"/>
                        </a:spcAft>
                      </a:pPr>
                      <a:r>
                        <a:rPr lang="es-ES">
                          <a:effectLst/>
                        </a:rPr>
                        <a:t>Cómo crear un negocio que constituya en una sociedad anónima.</a:t>
                      </a:r>
                    </a:p>
                  </a:txBody>
                  <a:tcPr marL="68580" marR="68580" marT="0" marB="0"/>
                </a:tc>
                <a:extLst>
                  <a:ext uri="{0D108BD9-81ED-4DB2-BD59-A6C34878D82A}">
                    <a16:rowId xmlns:a16="http://schemas.microsoft.com/office/drawing/2014/main" val="2600414615"/>
                  </a:ext>
                </a:extLst>
              </a:tr>
            </a:tbl>
          </a:graphicData>
        </a:graphic>
      </p:graphicFrame>
    </p:spTree>
    <p:extLst>
      <p:ext uri="{BB962C8B-B14F-4D97-AF65-F5344CB8AC3E}">
        <p14:creationId xmlns:p14="http://schemas.microsoft.com/office/powerpoint/2010/main" val="22542141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Captura de pantalla de un celular&#10;&#10;Descripción generada con confianza alta">
            <a:extLst>
              <a:ext uri="{FF2B5EF4-FFF2-40B4-BE49-F238E27FC236}">
                <a16:creationId xmlns:a16="http://schemas.microsoft.com/office/drawing/2014/main" id="{1237640E-DD9F-4F58-A58C-C5219904B491}"/>
              </a:ext>
            </a:extLst>
          </p:cNvPr>
          <p:cNvPicPr>
            <a:picLocks noChangeAspect="1"/>
          </p:cNvPicPr>
          <p:nvPr/>
        </p:nvPicPr>
        <p:blipFill>
          <a:blip r:embed="rId2"/>
          <a:stretch>
            <a:fillRect/>
          </a:stretch>
        </p:blipFill>
        <p:spPr>
          <a:xfrm>
            <a:off x="640080" y="1397463"/>
            <a:ext cx="10454640" cy="3900514"/>
          </a:xfrm>
          <a:prstGeom prst="rect">
            <a:avLst/>
          </a:prstGeom>
        </p:spPr>
      </p:pic>
    </p:spTree>
    <p:extLst>
      <p:ext uri="{BB962C8B-B14F-4D97-AF65-F5344CB8AC3E}">
        <p14:creationId xmlns:p14="http://schemas.microsoft.com/office/powerpoint/2010/main" val="523435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Captura de pantalla de un celular&#10;&#10;Descripción generada con confianza alta">
            <a:extLst>
              <a:ext uri="{FF2B5EF4-FFF2-40B4-BE49-F238E27FC236}">
                <a16:creationId xmlns:a16="http://schemas.microsoft.com/office/drawing/2014/main" id="{089E985C-368A-402E-8104-759D4726E1DE}"/>
              </a:ext>
            </a:extLst>
          </p:cNvPr>
          <p:cNvPicPr>
            <a:picLocks noChangeAspect="1"/>
          </p:cNvPicPr>
          <p:nvPr/>
        </p:nvPicPr>
        <p:blipFill>
          <a:blip r:embed="rId2"/>
          <a:stretch>
            <a:fillRect/>
          </a:stretch>
        </p:blipFill>
        <p:spPr>
          <a:xfrm>
            <a:off x="1168400" y="1440518"/>
            <a:ext cx="9763760" cy="3011764"/>
          </a:xfrm>
          <a:prstGeom prst="rect">
            <a:avLst/>
          </a:prstGeom>
        </p:spPr>
      </p:pic>
    </p:spTree>
    <p:extLst>
      <p:ext uri="{BB962C8B-B14F-4D97-AF65-F5344CB8AC3E}">
        <p14:creationId xmlns:p14="http://schemas.microsoft.com/office/powerpoint/2010/main" val="207251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a:t>Apartado 5</a:t>
            </a:r>
          </a:p>
        </p:txBody>
      </p:sp>
      <p:sp>
        <p:nvSpPr>
          <p:cNvPr id="3" name="Subtítulo 2"/>
          <p:cNvSpPr>
            <a:spLocks noGrp="1"/>
          </p:cNvSpPr>
          <p:nvPr>
            <p:ph type="subTitle" idx="1"/>
          </p:nvPr>
        </p:nvSpPr>
        <p:spPr/>
        <p:txBody>
          <a:bodyPr/>
          <a:lstStyle/>
          <a:p>
            <a:pPr marL="342900" indent="-342900">
              <a:buFont typeface="Arial" panose="020B0604020202020204" pitchFamily="34" charset="0"/>
              <a:buChar char="•"/>
            </a:pPr>
            <a:r>
              <a:rPr lang="es-MX"/>
              <a:t>Índice de apartados del portafolio</a:t>
            </a:r>
          </a:p>
        </p:txBody>
      </p:sp>
    </p:spTree>
    <p:extLst>
      <p:ext uri="{BB962C8B-B14F-4D97-AF65-F5344CB8AC3E}">
        <p14:creationId xmlns:p14="http://schemas.microsoft.com/office/powerpoint/2010/main" val="41637665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4" y="653183"/>
            <a:ext cx="9951027" cy="1071709"/>
          </a:xfrm>
        </p:spPr>
        <p:txBody>
          <a:bodyPr>
            <a:normAutofit fontScale="90000"/>
          </a:bodyPr>
          <a:lstStyle/>
          <a:p>
            <a:r>
              <a:rPr lang="es-MX"/>
              <a:t>Apartado 5.i</a:t>
            </a:r>
            <a:br>
              <a:rPr lang="es-MX"/>
            </a:br>
            <a:r>
              <a:rPr lang="es-MX" sz="2700"/>
              <a:t>(Productos en orden consecutivo del 4 al 15) </a:t>
            </a:r>
            <a:endParaRPr lang="es-MX"/>
          </a:p>
        </p:txBody>
      </p:sp>
      <p:sp>
        <p:nvSpPr>
          <p:cNvPr id="3" name="Subtítulo 2"/>
          <p:cNvSpPr>
            <a:spLocks noGrp="1"/>
          </p:cNvSpPr>
          <p:nvPr>
            <p:ph type="subTitle" idx="1"/>
          </p:nvPr>
        </p:nvSpPr>
        <p:spPr>
          <a:xfrm>
            <a:off x="1122218" y="1859973"/>
            <a:ext cx="9424555" cy="768927"/>
          </a:xfrm>
        </p:spPr>
        <p:txBody>
          <a:bodyPr>
            <a:normAutofit/>
          </a:bodyPr>
          <a:lstStyle/>
          <a:p>
            <a:r>
              <a:rPr lang="es-MX" b="1"/>
              <a:t>12. Evaluación. Formatos. Grupo Heterogéneo</a:t>
            </a:r>
            <a:endParaRPr lang="es-MX"/>
          </a:p>
        </p:txBody>
      </p:sp>
      <p:sp>
        <p:nvSpPr>
          <p:cNvPr id="5" name="CuadroTexto 4"/>
          <p:cNvSpPr txBox="1"/>
          <p:nvPr/>
        </p:nvSpPr>
        <p:spPr>
          <a:xfrm>
            <a:off x="1402773" y="2867891"/>
            <a:ext cx="9486900" cy="1631216"/>
          </a:xfrm>
          <a:prstGeom prst="rect">
            <a:avLst/>
          </a:prstGeom>
          <a:noFill/>
        </p:spPr>
        <p:txBody>
          <a:bodyPr wrap="square" rtlCol="0" anchor="t">
            <a:spAutoFit/>
          </a:bodyPr>
          <a:lstStyle/>
          <a:p>
            <a:pPr marL="342900" indent="-342900">
              <a:buFont typeface="Arial" panose="020B0604020202020204" pitchFamily="34" charset="0"/>
              <a:buChar char="•"/>
            </a:pPr>
            <a:r>
              <a:rPr lang="es-MX" sz="2000"/>
              <a:t>Conjunto de los formatos elegidos por consenso en cada grupo heterogéneo, para la Planeación General y Sesión por Sesión del Proyecto Interdisciplinario</a:t>
            </a:r>
          </a:p>
          <a:p>
            <a:pPr marL="342900" indent="-342900">
              <a:buFont typeface="Arial" panose="020B0604020202020204" pitchFamily="34" charset="0"/>
              <a:buChar char="•"/>
            </a:pPr>
            <a:r>
              <a:rPr lang="es-MX" sz="2000"/>
              <a:t>Puede haberse elegido el producto 8, o el formato de planeación operativa de la propia institución.</a:t>
            </a:r>
            <a:endParaRPr lang="es-MX" sz="2000">
              <a:cs typeface="Calibri"/>
            </a:endParaRPr>
          </a:p>
          <a:p>
            <a:pPr marL="342900" indent="-342900">
              <a:buFont typeface="Arial" panose="020B0604020202020204" pitchFamily="34" charset="0"/>
              <a:buChar char="•"/>
            </a:pPr>
            <a:r>
              <a:rPr lang="es-MX" sz="2000"/>
              <a:t>Claros y completos</a:t>
            </a:r>
            <a:endParaRPr lang="es-MX" sz="2000">
              <a:cs typeface="Calibri"/>
            </a:endParaRPr>
          </a:p>
        </p:txBody>
      </p:sp>
    </p:spTree>
    <p:extLst>
      <p:ext uri="{BB962C8B-B14F-4D97-AF65-F5344CB8AC3E}">
        <p14:creationId xmlns:p14="http://schemas.microsoft.com/office/powerpoint/2010/main" val="18402098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descargas-1v2_IMAGOTIPO_MEX_LASALLE_OFICIAL_m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1" y="0"/>
            <a:ext cx="3096839"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4"/>
          <p:cNvSpPr>
            <a:spLocks noGrp="1" noChangeArrowheads="1"/>
          </p:cNvSpPr>
          <p:nvPr>
            <p:ph type="title"/>
          </p:nvPr>
        </p:nvSpPr>
        <p:spPr>
          <a:xfrm>
            <a:off x="1628775" y="390525"/>
            <a:ext cx="8221662" cy="368300"/>
          </a:xfrm>
          <a:noFill/>
        </p:spPr>
        <p:txBody>
          <a:bodyPr>
            <a:spAutoFit/>
          </a:bodyPr>
          <a:lstStyle/>
          <a:p>
            <a:r>
              <a:rPr lang="es-ES" altLang="es-MX" sz="1800">
                <a:solidFill>
                  <a:schemeClr val="tx1"/>
                </a:solidFill>
                <a:ea typeface="Helvetica Light"/>
              </a:rPr>
              <a:t>APARTADO 5. i. Producto 12. Evaluación. Formatos. Grupo Heterogéneo</a:t>
            </a:r>
          </a:p>
        </p:txBody>
      </p:sp>
      <p:pic>
        <p:nvPicPr>
          <p:cNvPr id="3" name="Imagen 4">
            <a:extLst>
              <a:ext uri="{FF2B5EF4-FFF2-40B4-BE49-F238E27FC236}">
                <a16:creationId xmlns:a16="http://schemas.microsoft.com/office/drawing/2014/main" id="{A0F4EEE2-74A9-4B13-92C9-2E00ABF58298}"/>
              </a:ext>
            </a:extLst>
          </p:cNvPr>
          <p:cNvPicPr>
            <a:picLocks noChangeAspect="1"/>
          </p:cNvPicPr>
          <p:nvPr/>
        </p:nvPicPr>
        <p:blipFill>
          <a:blip r:embed="rId3"/>
          <a:stretch>
            <a:fillRect/>
          </a:stretch>
        </p:blipFill>
        <p:spPr>
          <a:xfrm>
            <a:off x="1493520" y="922039"/>
            <a:ext cx="8514080" cy="5339043"/>
          </a:xfrm>
          <a:prstGeom prst="rect">
            <a:avLst/>
          </a:prstGeom>
        </p:spPr>
      </p:pic>
    </p:spTree>
    <p:extLst>
      <p:ext uri="{BB962C8B-B14F-4D97-AF65-F5344CB8AC3E}">
        <p14:creationId xmlns:p14="http://schemas.microsoft.com/office/powerpoint/2010/main" val="9508987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FFB457B9-37F9-4C51-A13A-9633075ADB1D}"/>
              </a:ext>
            </a:extLst>
          </p:cNvPr>
          <p:cNvPicPr>
            <a:picLocks noChangeAspect="1"/>
          </p:cNvPicPr>
          <p:nvPr/>
        </p:nvPicPr>
        <p:blipFill>
          <a:blip r:embed="rId2"/>
          <a:stretch>
            <a:fillRect/>
          </a:stretch>
        </p:blipFill>
        <p:spPr>
          <a:xfrm>
            <a:off x="1422400" y="1027945"/>
            <a:ext cx="8798560" cy="4517630"/>
          </a:xfrm>
          <a:prstGeom prst="rect">
            <a:avLst/>
          </a:prstGeom>
        </p:spPr>
      </p:pic>
    </p:spTree>
    <p:extLst>
      <p:ext uri="{BB962C8B-B14F-4D97-AF65-F5344CB8AC3E}">
        <p14:creationId xmlns:p14="http://schemas.microsoft.com/office/powerpoint/2010/main" val="22574316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5E74D0C-B290-44E2-AE03-A7C6D00DA592}"/>
              </a:ext>
            </a:extLst>
          </p:cNvPr>
          <p:cNvPicPr>
            <a:picLocks noChangeAspect="1"/>
          </p:cNvPicPr>
          <p:nvPr/>
        </p:nvPicPr>
        <p:blipFill>
          <a:blip r:embed="rId2"/>
          <a:stretch>
            <a:fillRect/>
          </a:stretch>
        </p:blipFill>
        <p:spPr>
          <a:xfrm>
            <a:off x="2174240" y="1316456"/>
            <a:ext cx="8199120" cy="4418127"/>
          </a:xfrm>
          <a:prstGeom prst="rect">
            <a:avLst/>
          </a:prstGeom>
        </p:spPr>
      </p:pic>
    </p:spTree>
    <p:extLst>
      <p:ext uri="{BB962C8B-B14F-4D97-AF65-F5344CB8AC3E}">
        <p14:creationId xmlns:p14="http://schemas.microsoft.com/office/powerpoint/2010/main" val="269661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Imagen que contiene biombo, edificio&#10;&#10;Descripción generada con confianza muy alta">
            <a:extLst>
              <a:ext uri="{FF2B5EF4-FFF2-40B4-BE49-F238E27FC236}">
                <a16:creationId xmlns:a16="http://schemas.microsoft.com/office/drawing/2014/main" id="{05D603DF-4986-45A7-9B4B-1561E80F8D1A}"/>
              </a:ext>
            </a:extLst>
          </p:cNvPr>
          <p:cNvPicPr>
            <a:picLocks noChangeAspect="1"/>
          </p:cNvPicPr>
          <p:nvPr/>
        </p:nvPicPr>
        <p:blipFill>
          <a:blip r:embed="rId2"/>
          <a:stretch>
            <a:fillRect/>
          </a:stretch>
        </p:blipFill>
        <p:spPr>
          <a:xfrm>
            <a:off x="1168400" y="1622691"/>
            <a:ext cx="9276080" cy="3399257"/>
          </a:xfrm>
          <a:prstGeom prst="rect">
            <a:avLst/>
          </a:prstGeom>
        </p:spPr>
      </p:pic>
      <p:sp>
        <p:nvSpPr>
          <p:cNvPr id="4" name="CuadroTexto 3">
            <a:extLst>
              <a:ext uri="{FF2B5EF4-FFF2-40B4-BE49-F238E27FC236}">
                <a16:creationId xmlns:a16="http://schemas.microsoft.com/office/drawing/2014/main" id="{EA8098C6-B23E-4F08-B6C5-7C5F74507F0D}"/>
              </a:ext>
            </a:extLst>
          </p:cNvPr>
          <p:cNvSpPr txBox="1"/>
          <p:nvPr/>
        </p:nvSpPr>
        <p:spPr>
          <a:xfrm>
            <a:off x="1300480" y="660400"/>
            <a:ext cx="43484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Día a día</a:t>
            </a:r>
          </a:p>
        </p:txBody>
      </p:sp>
    </p:spTree>
    <p:extLst>
      <p:ext uri="{BB962C8B-B14F-4D97-AF65-F5344CB8AC3E}">
        <p14:creationId xmlns:p14="http://schemas.microsoft.com/office/powerpoint/2010/main" val="37935778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A0EDAAEA-E4F5-4276-ABF6-BB64291BB6C8}"/>
              </a:ext>
            </a:extLst>
          </p:cNvPr>
          <p:cNvPicPr>
            <a:picLocks noChangeAspect="1"/>
          </p:cNvPicPr>
          <p:nvPr/>
        </p:nvPicPr>
        <p:blipFill>
          <a:blip r:embed="rId2"/>
          <a:stretch>
            <a:fillRect/>
          </a:stretch>
        </p:blipFill>
        <p:spPr>
          <a:xfrm>
            <a:off x="1889760" y="607938"/>
            <a:ext cx="7985760" cy="5357643"/>
          </a:xfrm>
          <a:prstGeom prst="rect">
            <a:avLst/>
          </a:prstGeom>
        </p:spPr>
      </p:pic>
    </p:spTree>
    <p:extLst>
      <p:ext uri="{BB962C8B-B14F-4D97-AF65-F5344CB8AC3E}">
        <p14:creationId xmlns:p14="http://schemas.microsoft.com/office/powerpoint/2010/main" val="25655587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p:cNvSpPr txBox="1">
            <a:spLocks noChangeArrowheads="1"/>
          </p:cNvSpPr>
          <p:nvPr/>
        </p:nvSpPr>
        <p:spPr>
          <a:xfrm>
            <a:off x="1628775" y="390525"/>
            <a:ext cx="8221662" cy="368300"/>
          </a:xfrm>
          <a:prstGeom prst="rect">
            <a:avLst/>
          </a:prstGeom>
          <a:noFill/>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MX" sz="1800">
                <a:ea typeface="Helvetica Light"/>
              </a:rPr>
              <a:t>APARTADO 5. i. Producto 12. Evaluación. Formatos. Grupo Heterogéneo</a:t>
            </a:r>
          </a:p>
        </p:txBody>
      </p:sp>
      <p:graphicFrame>
        <p:nvGraphicFramePr>
          <p:cNvPr id="4" name="Tabla 3"/>
          <p:cNvGraphicFramePr>
            <a:graphicFrameLocks noGrp="1"/>
          </p:cNvGraphicFramePr>
          <p:nvPr>
            <p:extLst>
              <p:ext uri="{D42A27DB-BD31-4B8C-83A1-F6EECF244321}">
                <p14:modId xmlns:p14="http://schemas.microsoft.com/office/powerpoint/2010/main" val="1001410090"/>
              </p:ext>
            </p:extLst>
          </p:nvPr>
        </p:nvGraphicFramePr>
        <p:xfrm>
          <a:off x="1628775" y="1134250"/>
          <a:ext cx="8742555" cy="4277866"/>
        </p:xfrm>
        <a:graphic>
          <a:graphicData uri="http://schemas.openxmlformats.org/drawingml/2006/table">
            <a:tbl>
              <a:tblPr firstRow="1" firstCol="1" bandRow="1"/>
              <a:tblGrid>
                <a:gridCol w="1766911">
                  <a:extLst>
                    <a:ext uri="{9D8B030D-6E8A-4147-A177-3AD203B41FA5}">
                      <a16:colId xmlns:a16="http://schemas.microsoft.com/office/drawing/2014/main" val="2758345883"/>
                    </a:ext>
                  </a:extLst>
                </a:gridCol>
                <a:gridCol w="523191">
                  <a:extLst>
                    <a:ext uri="{9D8B030D-6E8A-4147-A177-3AD203B41FA5}">
                      <a16:colId xmlns:a16="http://schemas.microsoft.com/office/drawing/2014/main" val="1763838106"/>
                    </a:ext>
                  </a:extLst>
                </a:gridCol>
                <a:gridCol w="523191">
                  <a:extLst>
                    <a:ext uri="{9D8B030D-6E8A-4147-A177-3AD203B41FA5}">
                      <a16:colId xmlns:a16="http://schemas.microsoft.com/office/drawing/2014/main" val="3596106740"/>
                    </a:ext>
                  </a:extLst>
                </a:gridCol>
                <a:gridCol w="1735054">
                  <a:extLst>
                    <a:ext uri="{9D8B030D-6E8A-4147-A177-3AD203B41FA5}">
                      <a16:colId xmlns:a16="http://schemas.microsoft.com/office/drawing/2014/main" val="2455308759"/>
                    </a:ext>
                  </a:extLst>
                </a:gridCol>
                <a:gridCol w="1179534">
                  <a:extLst>
                    <a:ext uri="{9D8B030D-6E8A-4147-A177-3AD203B41FA5}">
                      <a16:colId xmlns:a16="http://schemas.microsoft.com/office/drawing/2014/main" val="3566302074"/>
                    </a:ext>
                  </a:extLst>
                </a:gridCol>
                <a:gridCol w="804239">
                  <a:extLst>
                    <a:ext uri="{9D8B030D-6E8A-4147-A177-3AD203B41FA5}">
                      <a16:colId xmlns:a16="http://schemas.microsoft.com/office/drawing/2014/main" val="1742881165"/>
                    </a:ext>
                  </a:extLst>
                </a:gridCol>
                <a:gridCol w="523191">
                  <a:extLst>
                    <a:ext uri="{9D8B030D-6E8A-4147-A177-3AD203B41FA5}">
                      <a16:colId xmlns:a16="http://schemas.microsoft.com/office/drawing/2014/main" val="1973893973"/>
                    </a:ext>
                  </a:extLst>
                </a:gridCol>
                <a:gridCol w="523191">
                  <a:extLst>
                    <a:ext uri="{9D8B030D-6E8A-4147-A177-3AD203B41FA5}">
                      <a16:colId xmlns:a16="http://schemas.microsoft.com/office/drawing/2014/main" val="3480443633"/>
                    </a:ext>
                  </a:extLst>
                </a:gridCol>
                <a:gridCol w="1164053">
                  <a:extLst>
                    <a:ext uri="{9D8B030D-6E8A-4147-A177-3AD203B41FA5}">
                      <a16:colId xmlns:a16="http://schemas.microsoft.com/office/drawing/2014/main" val="3098518543"/>
                    </a:ext>
                  </a:extLst>
                </a:gridCol>
              </a:tblGrid>
              <a:tr h="181306">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NOMBRE:</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4">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UNIVERSIDAD LA SALLE UNIDAD SANTA TERESA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CLAVE</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1397</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9359405"/>
                  </a:ext>
                </a:extLst>
              </a:tr>
              <a:tr h="90653">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Tema: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7">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¿Cómo puedo ganar dinero divirtiéndome?</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89494976"/>
                  </a:ext>
                </a:extLst>
              </a:tr>
              <a:tr h="90653">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Grupo:</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7">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19 y 20</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31938576"/>
                  </a:ext>
                </a:extLst>
              </a:tr>
              <a:tr h="543917">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Objetivos generales:</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7">
                  <a:txBody>
                    <a:bodyPr/>
                    <a:lstStyle/>
                    <a:p>
                      <a:pPr>
                        <a:lnSpc>
                          <a:spcPct val="115000"/>
                        </a:lnSpc>
                        <a:spcAft>
                          <a:spcPts val="0"/>
                        </a:spcAft>
                      </a:pPr>
                      <a:r>
                        <a:rPr lang="es-ES" sz="1000" b="1">
                          <a:effectLst/>
                          <a:latin typeface="Calibri" panose="020F0502020204030204" pitchFamily="34" charset="0"/>
                          <a:ea typeface="Calibri" panose="020F0502020204030204" pitchFamily="34" charset="0"/>
                          <a:cs typeface="Calibri" panose="020F0502020204030204" pitchFamily="34" charset="0"/>
                        </a:rPr>
                        <a:t>Despertar en los alumnos el interés por la independencia económica a temprana edad, así como el ánimo de emprender un negocio. Así mismo, les ayudará a implementar los conocimientos de diferentes materias para resolver interdisciplinariamente un problema.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36110127"/>
                  </a:ext>
                </a:extLst>
              </a:tr>
              <a:tr h="90653">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Tiempo global:</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7">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20 SESIONES DE UNA HORA CADA UNA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70388195"/>
                  </a:ext>
                </a:extLst>
              </a:tr>
              <a:tr h="90653">
                <a:tc gridSpan="9">
                  <a:txBody>
                    <a:bodyPr/>
                    <a:lstStyle/>
                    <a:p>
                      <a:pPr algn="ct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DATOS DE CADA SESIÓN</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15525086"/>
                  </a:ext>
                </a:extLst>
              </a:tr>
              <a:tr h="90653">
                <a:tc gridSpan="9">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Número de sesión: 1</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48426673"/>
                  </a:ext>
                </a:extLst>
              </a:tr>
              <a:tr h="362611">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MATERIA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Objetivos específicos</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Contenidos</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Técnica didáctica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Material didáctico</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Evaluación</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264888293"/>
                  </a:ext>
                </a:extLst>
              </a:tr>
              <a:tr h="1096027">
                <a:tc>
                  <a:txBody>
                    <a:bodyPr/>
                    <a:lstStyle/>
                    <a:p>
                      <a:pPr>
                        <a:lnSpc>
                          <a:spcPct val="115000"/>
                        </a:lnSpc>
                        <a:spcAft>
                          <a:spcPts val="0"/>
                        </a:spcAft>
                      </a:pPr>
                      <a:r>
                        <a:rPr lang="es-MX" sz="1000" b="1">
                          <a:effectLst/>
                          <a:latin typeface="Calibri" panose="020F0502020204030204" pitchFamily="34" charset="0"/>
                          <a:ea typeface="Calibri" panose="020F0502020204030204" pitchFamily="34" charset="0"/>
                          <a:cs typeface="Times New Roman" panose="02020603050405020304" pitchFamily="18" charset="0"/>
                        </a:rPr>
                        <a:t>MATERIA 1</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b="1">
                          <a:effectLst/>
                          <a:latin typeface="Calibri" panose="020F0502020204030204" pitchFamily="34" charset="0"/>
                          <a:ea typeface="Calibri" panose="020F0502020204030204" pitchFamily="34" charset="0"/>
                          <a:cs typeface="Times New Roman" panose="02020603050405020304" pitchFamily="18" charset="0"/>
                        </a:rPr>
                        <a:t>Contabilidad y Gestión Administrativa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 </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Conocer el proceso de Planeación, y las herramientas que se emplean en el mismo.</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Unidad 1. Proceso administrativo Planeación</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Elaboración de los elementos de la planeación: misión, visión, objetivos, políticas, etc.</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Apuntes de clase, Hojas blancas, computadora, programas, internet, bibliografía sugerida.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RÚBRICA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802638204"/>
                  </a:ext>
                </a:extLst>
              </a:tr>
              <a:tr h="1269140">
                <a:tc>
                  <a:txBody>
                    <a:bodyPr/>
                    <a:lstStyle/>
                    <a:p>
                      <a:pPr>
                        <a:lnSpc>
                          <a:spcPct val="115000"/>
                        </a:lnSpc>
                        <a:spcAft>
                          <a:spcPts val="0"/>
                        </a:spcAft>
                      </a:pPr>
                      <a:r>
                        <a:rPr lang="es-MX" sz="1000" b="1">
                          <a:effectLst/>
                          <a:latin typeface="Calibri" panose="020F0502020204030204" pitchFamily="34" charset="0"/>
                          <a:ea typeface="Calibri" panose="020F0502020204030204" pitchFamily="34" charset="0"/>
                          <a:cs typeface="Times New Roman" panose="02020603050405020304" pitchFamily="18" charset="0"/>
                        </a:rPr>
                        <a:t>MATERIA 2</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b="1">
                          <a:effectLst/>
                          <a:latin typeface="Calibri" panose="020F0502020204030204" pitchFamily="34" charset="0"/>
                          <a:ea typeface="Calibri" panose="020F0502020204030204" pitchFamily="34" charset="0"/>
                          <a:cs typeface="Times New Roman" panose="02020603050405020304" pitchFamily="18" charset="0"/>
                        </a:rPr>
                        <a:t>Derecho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CONOCER EL CONCEPTO Y LA IMPORTANCIA DE LAS SOCIEDADES MERCANTILES</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SOCIEDADES MERCANTILES</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INVESTIGACIÓN EN EQUIPOS</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LIBROS DE TEXTO</a:t>
                      </a:r>
                    </a:p>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HOJAS BLANCAS</a:t>
                      </a:r>
                    </a:p>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LEY DE SOCIEDADES MERCANTILES</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a:effectLst/>
                          <a:latin typeface="Calibri" panose="020F0502020204030204" pitchFamily="34" charset="0"/>
                          <a:ea typeface="Calibri" panose="020F0502020204030204" pitchFamily="34" charset="0"/>
                          <a:cs typeface="Times New Roman" panose="02020603050405020304" pitchFamily="18" charset="0"/>
                        </a:rPr>
                        <a:t>RÚBRICA</a:t>
                      </a:r>
                    </a:p>
                  </a:txBody>
                  <a:tcPr marL="32248" marR="3224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600929260"/>
                  </a:ext>
                </a:extLst>
              </a:tr>
            </a:tbl>
          </a:graphicData>
        </a:graphic>
      </p:graphicFrame>
    </p:spTree>
    <p:extLst>
      <p:ext uri="{BB962C8B-B14F-4D97-AF65-F5344CB8AC3E}">
        <p14:creationId xmlns:p14="http://schemas.microsoft.com/office/powerpoint/2010/main" val="3577847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992501628"/>
              </p:ext>
            </p:extLst>
          </p:nvPr>
        </p:nvGraphicFramePr>
        <p:xfrm>
          <a:off x="639535" y="27214"/>
          <a:ext cx="10882913" cy="7266208"/>
        </p:xfrm>
        <a:graphic>
          <a:graphicData uri="http://schemas.openxmlformats.org/drawingml/2006/table">
            <a:tbl>
              <a:tblPr firstRow="1" firstCol="1" bandRow="1"/>
              <a:tblGrid>
                <a:gridCol w="1844189">
                  <a:extLst>
                    <a:ext uri="{9D8B030D-6E8A-4147-A177-3AD203B41FA5}">
                      <a16:colId xmlns:a16="http://schemas.microsoft.com/office/drawing/2014/main" val="3002262556"/>
                    </a:ext>
                  </a:extLst>
                </a:gridCol>
                <a:gridCol w="2274549">
                  <a:extLst>
                    <a:ext uri="{9D8B030D-6E8A-4147-A177-3AD203B41FA5}">
                      <a16:colId xmlns:a16="http://schemas.microsoft.com/office/drawing/2014/main" val="3601473635"/>
                    </a:ext>
                  </a:extLst>
                </a:gridCol>
                <a:gridCol w="1882169">
                  <a:extLst>
                    <a:ext uri="{9D8B030D-6E8A-4147-A177-3AD203B41FA5}">
                      <a16:colId xmlns:a16="http://schemas.microsoft.com/office/drawing/2014/main" val="3618616610"/>
                    </a:ext>
                  </a:extLst>
                </a:gridCol>
                <a:gridCol w="2163036">
                  <a:extLst>
                    <a:ext uri="{9D8B030D-6E8A-4147-A177-3AD203B41FA5}">
                      <a16:colId xmlns:a16="http://schemas.microsoft.com/office/drawing/2014/main" val="744981089"/>
                    </a:ext>
                  </a:extLst>
                </a:gridCol>
                <a:gridCol w="1142998">
                  <a:extLst>
                    <a:ext uri="{9D8B030D-6E8A-4147-A177-3AD203B41FA5}">
                      <a16:colId xmlns:a16="http://schemas.microsoft.com/office/drawing/2014/main" val="2732107869"/>
                    </a:ext>
                  </a:extLst>
                </a:gridCol>
                <a:gridCol w="1575972">
                  <a:extLst>
                    <a:ext uri="{9D8B030D-6E8A-4147-A177-3AD203B41FA5}">
                      <a16:colId xmlns:a16="http://schemas.microsoft.com/office/drawing/2014/main" val="1795749102"/>
                    </a:ext>
                  </a:extLst>
                </a:gridCol>
              </a:tblGrid>
              <a:tr h="954214">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3</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Estadística</a:t>
                      </a:r>
                      <a:endParaRPr lang="es-MX" sz="1000" dirty="0">
                        <a:effectLst/>
                        <a:latin typeface="Calibri"/>
                        <a:ea typeface="Calibri" panose="020F0502020204030204" pitchFamily="34" charset="0"/>
                        <a:cs typeface="Times New Roman"/>
                      </a:endParaRP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Los alumnos comprenderán la importancia de recabar y organizar datos según su naturaleza, a través de encuestas o búsquedas en internet.</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Unidad I. Estadística para analizar datos del entorno</a:t>
                      </a:r>
                    </a:p>
                    <a:p>
                      <a:pPr>
                        <a:lnSpc>
                          <a:spcPct val="115000"/>
                        </a:lnSpc>
                        <a:spcAft>
                          <a:spcPts val="0"/>
                        </a:spcAft>
                      </a:pPr>
                      <a:r>
                        <a:rPr lang="es-MX" sz="1000" dirty="0">
                          <a:effectLst/>
                          <a:latin typeface="Calibri"/>
                          <a:ea typeface="Calibri" panose="020F0502020204030204" pitchFamily="34" charset="0"/>
                          <a:cs typeface="Times New Roman"/>
                        </a:rPr>
                        <a:t>1.Variables (cualitativas y cuantitativa)</a:t>
                      </a:r>
                    </a:p>
                    <a:p>
                      <a:pPr>
                        <a:lnSpc>
                          <a:spcPct val="115000"/>
                        </a:lnSpc>
                        <a:spcAft>
                          <a:spcPts val="0"/>
                        </a:spcAft>
                      </a:pPr>
                      <a:r>
                        <a:rPr lang="es-MX" sz="1000" dirty="0">
                          <a:effectLst/>
                          <a:latin typeface="Calibri"/>
                          <a:ea typeface="Calibri" panose="020F0502020204030204" pitchFamily="34" charset="0"/>
                          <a:cs typeface="Times New Roman"/>
                        </a:rPr>
                        <a:t>2. Datos</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Revisión de conceptos y solución de problemas</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Libro digital, presentaciones en Word, </a:t>
                      </a:r>
                      <a:r>
                        <a:rPr lang="es-MX" sz="1000" dirty="0" err="1">
                          <a:effectLst/>
                          <a:latin typeface="Calibri"/>
                          <a:ea typeface="Calibri" panose="020F0502020204030204" pitchFamily="34" charset="0"/>
                          <a:cs typeface="Times New Roman"/>
                        </a:rPr>
                        <a:t>power</a:t>
                      </a:r>
                      <a:r>
                        <a:rPr lang="es-MX" sz="1000" dirty="0">
                          <a:effectLst/>
                          <a:latin typeface="Calibri"/>
                          <a:ea typeface="Calibri" panose="020F0502020204030204" pitchFamily="34" charset="0"/>
                          <a:cs typeface="Times New Roman"/>
                        </a:rPr>
                        <a:t> </a:t>
                      </a:r>
                      <a:r>
                        <a:rPr lang="es-MX" sz="1000" dirty="0" err="1">
                          <a:effectLst/>
                          <a:latin typeface="Calibri"/>
                          <a:ea typeface="Calibri" panose="020F0502020204030204" pitchFamily="34" charset="0"/>
                          <a:cs typeface="Times New Roman"/>
                        </a:rPr>
                        <a:t>point</a:t>
                      </a:r>
                      <a:r>
                        <a:rPr lang="es-MX" sz="1000" dirty="0">
                          <a:effectLst/>
                          <a:latin typeface="Calibri"/>
                          <a:ea typeface="Calibri" panose="020F0502020204030204" pitchFamily="34" charset="0"/>
                          <a:cs typeface="Times New Roman"/>
                        </a:rPr>
                        <a:t> y Excel.</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Trabajo escrito (1er parte) con la información recabada en la sesión 1</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40410060"/>
                  </a:ext>
                </a:extLst>
              </a:tr>
              <a:tr h="1660071">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4</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Psicología</a:t>
                      </a:r>
                      <a:endParaRPr lang="es-MX" sz="1000" dirty="0">
                        <a:effectLst/>
                        <a:latin typeface="Calibri"/>
                        <a:ea typeface="Calibri" panose="020F0502020204030204" pitchFamily="34" charset="0"/>
                        <a:cs typeface="Times New Roman"/>
                      </a:endParaRP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100" b="0" i="0" u="none" strike="noStrike" kern="1200" noProof="0" dirty="0">
                          <a:effectLst/>
                        </a:rPr>
                        <a:t>Que el alumno interiorice el concepto de percepción como parte de la vida diaria</a:t>
                      </a:r>
                      <a:endParaRPr lang="es-MX" dirty="0"/>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900" b="0" i="0" u="none" strike="noStrike" noProof="0" dirty="0">
                          <a:effectLst/>
                        </a:rPr>
                        <a:t>b. Percepción</a:t>
                      </a:r>
                      <a:r>
                        <a:rPr lang="es-MX" sz="900" b="0" i="0" u="none" strike="noStrike" noProof="0" dirty="0">
                          <a:effectLst/>
                        </a:rPr>
                        <a:t> </a:t>
                      </a:r>
                    </a:p>
                    <a:p>
                      <a:pPr lvl="0" algn="l">
                        <a:lnSpc>
                          <a:spcPct val="100000"/>
                        </a:lnSpc>
                        <a:spcBef>
                          <a:spcPts val="0"/>
                        </a:spcBef>
                        <a:spcAft>
                          <a:spcPts val="0"/>
                        </a:spcAft>
                        <a:buNone/>
                      </a:pPr>
                      <a:r>
                        <a:rPr lang="es" sz="900" b="0" i="0" u="none" strike="noStrike" noProof="0" dirty="0">
                          <a:effectLst/>
                        </a:rPr>
                        <a:t>Proceso de la percepción</a:t>
                      </a:r>
                      <a:r>
                        <a:rPr lang="es-MX" sz="900" b="0" i="0" u="none" strike="noStrike" noProof="0" dirty="0">
                          <a:effectLst/>
                        </a:rPr>
                        <a:t> </a:t>
                      </a:r>
                    </a:p>
                    <a:p>
                      <a:pPr lvl="0" algn="l">
                        <a:buNone/>
                      </a:pPr>
                      <a:r>
                        <a:rPr lang="es" sz="900" b="0" i="0" u="none" strike="noStrike" noProof="0" dirty="0">
                          <a:effectLst/>
                        </a:rPr>
                        <a:t> </a:t>
                      </a:r>
                      <a:r>
                        <a:rPr lang="es-MX" sz="900" b="0" i="0" u="none" strike="noStrike" noProof="0" dirty="0">
                          <a:effectLst/>
                        </a:rPr>
                        <a:t> </a:t>
                      </a:r>
                      <a:r>
                        <a:rPr lang="es" sz="900" b="0" i="0" u="none" strike="noStrike" noProof="0" dirty="0">
                          <a:effectLst/>
                        </a:rPr>
                        <a:t>PIC</a:t>
                      </a:r>
                      <a:endParaRPr lang="es-MX" sz="900" b="0" i="0" u="none" strike="noStrike" noProof="0" dirty="0">
                        <a:effectLst/>
                      </a:endParaRPr>
                    </a:p>
                    <a:p>
                      <a:pPr lvl="0" algn="l">
                        <a:buNone/>
                      </a:pPr>
                      <a:endParaRPr lang="es-ES" sz="900" b="0" i="0">
                        <a:effectLst/>
                        <a:latin typeface="Century Gothic"/>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just" rtl="0">
                        <a:lnSpc>
                          <a:spcPct val="100000"/>
                        </a:lnSpc>
                        <a:spcBef>
                          <a:spcPts val="0"/>
                        </a:spcBef>
                        <a:spcAft>
                          <a:spcPts val="0"/>
                        </a:spcAft>
                        <a:buNone/>
                      </a:pPr>
                      <a:r>
                        <a:rPr lang="es" sz="900" b="1" i="0" u="none" strike="noStrike" noProof="0" dirty="0">
                          <a:effectLst/>
                        </a:rPr>
                        <a:t>Enseñanza:</a:t>
                      </a:r>
                      <a:r>
                        <a:rPr lang="es-MX" sz="900" b="0" i="0" u="none" strike="noStrike" noProof="0" dirty="0">
                          <a:effectLst/>
                        </a:rPr>
                        <a:t> </a:t>
                      </a:r>
                      <a:endParaRPr lang="es-MX" b="0" i="0" dirty="0">
                        <a:effectLst/>
                        <a:latin typeface="Century Gothic"/>
                      </a:endParaRPr>
                    </a:p>
                    <a:p>
                      <a:pPr lvl="0" algn="just">
                        <a:lnSpc>
                          <a:spcPct val="100000"/>
                        </a:lnSpc>
                        <a:spcBef>
                          <a:spcPts val="0"/>
                        </a:spcBef>
                        <a:spcAft>
                          <a:spcPts val="0"/>
                        </a:spcAft>
                        <a:buNone/>
                      </a:pPr>
                      <a:r>
                        <a:rPr lang="es" sz="900" b="0" i="0" u="none" strike="noStrike" noProof="0" dirty="0">
                          <a:effectLst/>
                        </a:rPr>
                        <a:t>El profesor enseñará el proceso de la sensopercepción, así como características de éste como los umbrales sensoriales.</a:t>
                      </a:r>
                      <a:r>
                        <a:rPr lang="es-MX" sz="900" b="0" i="0" u="none" strike="noStrike" noProof="0" dirty="0">
                          <a:effectLst/>
                        </a:rPr>
                        <a:t> </a:t>
                      </a:r>
                      <a:endParaRPr lang="es-MX" dirty="0"/>
                    </a:p>
                    <a:p>
                      <a:pPr lvl="0" algn="just">
                        <a:lnSpc>
                          <a:spcPct val="100000"/>
                        </a:lnSpc>
                        <a:spcBef>
                          <a:spcPts val="0"/>
                        </a:spcBef>
                        <a:spcAft>
                          <a:spcPts val="0"/>
                        </a:spcAft>
                        <a:buNone/>
                      </a:pPr>
                      <a:r>
                        <a:rPr lang="es" sz="900" b="0" i="0" u="none" strike="noStrike" noProof="0" dirty="0">
                          <a:effectLst/>
                        </a:rPr>
                        <a:t> </a:t>
                      </a:r>
                      <a:r>
                        <a:rPr lang="es-MX" sz="900" b="0" i="0" u="none" strike="noStrike" noProof="0" dirty="0">
                          <a:effectLst/>
                        </a:rPr>
                        <a:t> </a:t>
                      </a:r>
                      <a:endParaRPr lang="es-MX" dirty="0"/>
                    </a:p>
                    <a:p>
                      <a:pPr lvl="0" algn="just">
                        <a:lnSpc>
                          <a:spcPct val="100000"/>
                        </a:lnSpc>
                        <a:spcBef>
                          <a:spcPts val="0"/>
                        </a:spcBef>
                        <a:spcAft>
                          <a:spcPts val="0"/>
                        </a:spcAft>
                        <a:buNone/>
                      </a:pPr>
                      <a:r>
                        <a:rPr lang="es" sz="900" b="0" i="0" u="none" strike="noStrike" noProof="0" dirty="0">
                          <a:effectLst/>
                        </a:rPr>
                        <a:t> </a:t>
                      </a:r>
                      <a:r>
                        <a:rPr lang="es-MX" sz="900" b="0" i="0" u="none" strike="noStrike" noProof="0" dirty="0">
                          <a:effectLst/>
                        </a:rPr>
                        <a:t> </a:t>
                      </a:r>
                      <a:endParaRPr lang="es-MX" dirty="0"/>
                    </a:p>
                    <a:p>
                      <a:pPr lvl="0" algn="just">
                        <a:lnSpc>
                          <a:spcPct val="100000"/>
                        </a:lnSpc>
                        <a:spcBef>
                          <a:spcPts val="0"/>
                        </a:spcBef>
                        <a:spcAft>
                          <a:spcPts val="0"/>
                        </a:spcAft>
                        <a:buNone/>
                      </a:pPr>
                      <a:r>
                        <a:rPr lang="es" sz="900" b="1" i="0" u="none" strike="noStrike" noProof="0" dirty="0">
                          <a:effectLst/>
                        </a:rPr>
                        <a:t>Aprendizaje: </a:t>
                      </a:r>
                      <a:endParaRPr lang="es-MX"/>
                    </a:p>
                    <a:p>
                      <a:pPr lvl="0" algn="just">
                        <a:lnSpc>
                          <a:spcPct val="100000"/>
                        </a:lnSpc>
                        <a:spcBef>
                          <a:spcPts val="0"/>
                        </a:spcBef>
                        <a:spcAft>
                          <a:spcPts val="0"/>
                        </a:spcAft>
                        <a:buNone/>
                      </a:pPr>
                      <a:r>
                        <a:rPr lang="es" sz="900" b="0" i="0" u="none" strike="noStrike" noProof="0" dirty="0">
                          <a:effectLst/>
                        </a:rPr>
                        <a:t>Los alumnos tomarán nota del proceso de percepción y en equipos pensaran en umbrales en cada órgano sensorial.</a:t>
                      </a:r>
                      <a:r>
                        <a:rPr lang="es-MX" sz="900" b="0" i="0" u="none" strike="noStrike" noProof="0" dirty="0">
                          <a:effectLst/>
                        </a:rPr>
                        <a:t> </a:t>
                      </a:r>
                      <a:endParaRPr lang="es-MX" dirty="0"/>
                    </a:p>
                    <a:p>
                      <a:pPr lvl="0" algn="just">
                        <a:lnSpc>
                          <a:spcPct val="100000"/>
                        </a:lnSpc>
                        <a:spcBef>
                          <a:spcPts val="0"/>
                        </a:spcBef>
                        <a:spcAft>
                          <a:spcPts val="0"/>
                        </a:spcAft>
                        <a:buNone/>
                      </a:pPr>
                      <a:r>
                        <a:rPr lang="es" sz="900" b="0" i="0" u="none" strike="noStrike" noProof="0" dirty="0">
                          <a:effectLst/>
                        </a:rPr>
                        <a:t>Observarán un video sobre la privación sensorial y debatirán acerca del proceso sensorial</a:t>
                      </a:r>
                      <a:r>
                        <a:rPr lang="es-MX" sz="900" b="0" i="0" u="none" strike="noStrike" noProof="0" dirty="0">
                          <a:effectLst/>
                        </a:rPr>
                        <a:t> </a:t>
                      </a:r>
                      <a:endParaRPr lang="es-MX" dirty="0"/>
                    </a:p>
                    <a:p>
                      <a:pPr lvl="0" algn="just">
                        <a:lnSpc>
                          <a:spcPct val="100000"/>
                        </a:lnSpc>
                        <a:spcBef>
                          <a:spcPts val="0"/>
                        </a:spcBef>
                        <a:spcAft>
                          <a:spcPts val="0"/>
                        </a:spcAft>
                        <a:buNone/>
                      </a:pPr>
                      <a:r>
                        <a:rPr lang="es" sz="900" b="0" i="0" u="none" strike="noStrike" noProof="0" dirty="0">
                          <a:effectLst/>
                        </a:rPr>
                        <a:t> </a:t>
                      </a:r>
                      <a:r>
                        <a:rPr lang="es-MX" sz="900" b="0" i="0" u="none" strike="noStrike" noProof="0" dirty="0">
                          <a:effectLst/>
                        </a:rPr>
                        <a:t> </a:t>
                      </a:r>
                      <a:endParaRPr lang="es-MX" dirty="0"/>
                    </a:p>
                    <a:p>
                      <a:pPr lvl="0" algn="l">
                        <a:buNone/>
                      </a:pPr>
                      <a:r>
                        <a:rPr lang="es" sz="900" b="0" i="0" u="none" strike="noStrike" noProof="0" dirty="0">
                          <a:solidFill>
                            <a:srgbClr val="FF0000"/>
                          </a:solidFill>
                          <a:effectLst/>
                        </a:rPr>
                        <a:t>¿Cómo utilizó el concepto de percepción en la creación de un negocio propio?</a:t>
                      </a:r>
                      <a:r>
                        <a:rPr lang="es-MX" sz="900" b="0" i="0" u="none" strike="noStrike" noProof="0" dirty="0">
                          <a:solidFill>
                            <a:srgbClr val="FF0000"/>
                          </a:solidFill>
                          <a:effectLst/>
                        </a:rPr>
                        <a:t> </a:t>
                      </a:r>
                      <a:endParaRPr lang="es-MX" dirty="0">
                        <a:solidFill>
                          <a:srgbClr val="FF0000"/>
                        </a:solidFill>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rtl="0" fontAlgn="base"/>
                      <a:r>
                        <a:rPr lang="es-MX" sz="1100" b="0" i="0" dirty="0">
                          <a:effectLst/>
                          <a:latin typeface="Calibri"/>
                        </a:rPr>
                        <a:t>Libro de texto </a:t>
                      </a:r>
                      <a:endParaRPr lang="es-MX" b="0" i="0" dirty="0">
                        <a:effectLst/>
                        <a:latin typeface="Calibri"/>
                      </a:endParaRPr>
                    </a:p>
                    <a:p>
                      <a:pPr algn="l" rtl="0" fontAlgn="base"/>
                      <a:r>
                        <a:rPr lang="es-MX" sz="1100" b="0" i="0" dirty="0">
                          <a:effectLst/>
                          <a:latin typeface="Calibri"/>
                        </a:rPr>
                        <a:t>Hojas Blancas </a:t>
                      </a:r>
                      <a:endParaRPr lang="es-MX" b="0" i="0" dirty="0">
                        <a:effectLst/>
                        <a:latin typeface="Calibri"/>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rtl="0">
                        <a:buNone/>
                      </a:pPr>
                      <a:r>
                        <a:rPr lang="es-MX" sz="1100" b="0" i="0" dirty="0">
                          <a:effectLst/>
                          <a:latin typeface="Calibri"/>
                        </a:rPr>
                        <a:t>Rúbrica </a:t>
                      </a:r>
                      <a:endParaRPr lang="es-MX" b="0" i="0" dirty="0">
                        <a:effectLst/>
                        <a:latin typeface="Calibri"/>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00044434"/>
                  </a:ext>
                </a:extLst>
              </a:tr>
              <a:tr h="823500">
                <a:tc>
                  <a:txBody>
                    <a:bodyPr/>
                    <a:lstStyle/>
                    <a:p>
                      <a:pPr lvl="0">
                        <a:lnSpc>
                          <a:spcPct val="114999"/>
                        </a:lnSpc>
                        <a:spcAft>
                          <a:spcPts val="0"/>
                        </a:spcAft>
                        <a:buNone/>
                      </a:pPr>
                      <a:r>
                        <a:rPr lang="es-MX" sz="1000" b="1" dirty="0">
                          <a:effectLst/>
                          <a:latin typeface="Calibri"/>
                          <a:ea typeface="Calibri" panose="020F0502020204030204" pitchFamily="34" charset="0"/>
                          <a:cs typeface="Times New Roman"/>
                        </a:rPr>
                        <a:t>MATERIA 5</a:t>
                      </a:r>
                    </a:p>
                    <a:p>
                      <a:pPr lvl="0">
                        <a:lnSpc>
                          <a:spcPct val="114999"/>
                        </a:lnSpc>
                        <a:spcAft>
                          <a:spcPts val="0"/>
                        </a:spcAft>
                        <a:buNone/>
                      </a:pPr>
                      <a:r>
                        <a:rPr lang="es-MX" sz="1000" b="1" dirty="0">
                          <a:effectLst/>
                          <a:latin typeface="Calibri"/>
                          <a:ea typeface="Calibri" panose="020F0502020204030204" pitchFamily="34" charset="0"/>
                          <a:cs typeface="Times New Roman"/>
                        </a:rPr>
                        <a:t>Matemáticas</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r>
                        <a:rPr lang="es-MX" sz="1100" b="0" i="0" kern="1200" dirty="0">
                          <a:solidFill>
                            <a:schemeClr val="tx1"/>
                          </a:solidFill>
                          <a:effectLst/>
                          <a:latin typeface="Calibri"/>
                          <a:ea typeface="+mn-ea"/>
                          <a:cs typeface="+mn-cs"/>
                        </a:rPr>
                        <a:t>Que el alumno comprenda el concepto de limite de una función</a:t>
                      </a:r>
                      <a:r>
                        <a:rPr lang="es-MX" dirty="0"/>
                        <a:t> </a:t>
                      </a: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r>
                        <a:rPr lang="es-MX" sz="1100" b="0" i="0" kern="1200" dirty="0">
                          <a:solidFill>
                            <a:schemeClr val="tx1"/>
                          </a:solidFill>
                          <a:effectLst/>
                          <a:latin typeface="Calibri"/>
                          <a:ea typeface="+mn-ea"/>
                          <a:cs typeface="+mn-cs"/>
                        </a:rPr>
                        <a:t>II. Derivadas</a:t>
                      </a:r>
                    </a:p>
                    <a:p>
                      <a:pPr lvl="0">
                        <a:buNone/>
                      </a:pPr>
                      <a:r>
                        <a:rPr lang="es-MX" sz="1100" b="0" i="0" kern="1200" dirty="0">
                          <a:solidFill>
                            <a:schemeClr val="tx1"/>
                          </a:solidFill>
                          <a:effectLst/>
                          <a:latin typeface="Calibri"/>
                          <a:ea typeface="+mn-ea"/>
                          <a:cs typeface="+mn-cs"/>
                        </a:rPr>
                        <a:t>A) Concepto de limite y obtención de limites</a:t>
                      </a:r>
                    </a:p>
                    <a:p>
                      <a:pPr lvl="0">
                        <a:buNone/>
                      </a:pPr>
                      <a:endParaRPr lang="es-MX" sz="1100" b="0" i="0" kern="1200">
                        <a:solidFill>
                          <a:schemeClr val="tx1"/>
                        </a:solidFill>
                        <a:effectLst/>
                        <a:latin typeface="Calibri"/>
                        <a:ea typeface="+mn-ea"/>
                        <a:cs typeface="+mn-cs"/>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buNone/>
                      </a:pPr>
                      <a:r>
                        <a:rPr lang="es-MX" sz="1100" b="0" i="0" u="none" strike="noStrike" kern="1200" noProof="0" dirty="0">
                          <a:solidFill>
                            <a:schemeClr val="tx1"/>
                          </a:solidFill>
                          <a:effectLst/>
                          <a:latin typeface="Calibri"/>
                        </a:rPr>
                        <a:t>Se abordará el concepto intuitivo de limite de una función</a:t>
                      </a:r>
                      <a:endParaRPr lang="es-ES" dirty="0"/>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buNone/>
                      </a:pPr>
                      <a:r>
                        <a:rPr lang="es-MX" sz="1000" kern="1200" noProof="0" dirty="0" err="1">
                          <a:solidFill>
                            <a:schemeClr val="tx1"/>
                          </a:solidFill>
                          <a:effectLst/>
                          <a:latin typeface="Calibri"/>
                          <a:ea typeface="+mn-ea"/>
                          <a:cs typeface="Times New Roman"/>
                        </a:rPr>
                        <a:t>Pintarrón</a:t>
                      </a:r>
                      <a:r>
                        <a:rPr lang="es-MX" sz="1000" kern="1200" noProof="0" dirty="0">
                          <a:solidFill>
                            <a:schemeClr val="tx1"/>
                          </a:solidFill>
                          <a:effectLst/>
                          <a:latin typeface="Calibri"/>
                          <a:ea typeface="+mn-ea"/>
                          <a:cs typeface="Times New Roman"/>
                        </a:rPr>
                        <a:t>, </a:t>
                      </a:r>
                      <a:r>
                        <a:rPr lang="es-MX" sz="1000" kern="1200" noProof="0" dirty="0" err="1">
                          <a:solidFill>
                            <a:schemeClr val="tx1"/>
                          </a:solidFill>
                          <a:effectLst/>
                          <a:latin typeface="Calibri"/>
                          <a:ea typeface="+mn-ea"/>
                          <a:cs typeface="Times New Roman"/>
                        </a:rPr>
                        <a:t>plumons</a:t>
                      </a:r>
                      <a:r>
                        <a:rPr lang="es-MX" sz="1000" kern="1200" noProof="0" dirty="0">
                          <a:solidFill>
                            <a:schemeClr val="tx1"/>
                          </a:solidFill>
                          <a:effectLst/>
                          <a:latin typeface="Calibri"/>
                          <a:ea typeface="+mn-ea"/>
                          <a:cs typeface="Times New Roman"/>
                        </a:rPr>
                        <a:t>, cuaderno, cañón.</a:t>
                      </a:r>
                      <a:endParaRPr lang="es-ES" sz="1000" kern="1200" dirty="0">
                        <a:solidFill>
                          <a:schemeClr val="tx1"/>
                        </a:solidFill>
                        <a:effectLst/>
                        <a:latin typeface="Calibri"/>
                        <a:ea typeface="+mn-ea"/>
                        <a:cs typeface="Times New Roman"/>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buNone/>
                      </a:pPr>
                      <a:r>
                        <a:rPr lang="es-MX" sz="1100" b="0" i="0" kern="1200" dirty="0">
                          <a:solidFill>
                            <a:schemeClr val="tx1"/>
                          </a:solidFill>
                          <a:effectLst/>
                          <a:latin typeface="Calibri"/>
                          <a:ea typeface="+mn-ea"/>
                          <a:cs typeface="+mn-cs"/>
                        </a:rPr>
                        <a:t>Examen parcial</a:t>
                      </a:r>
                      <a:endParaRPr lang="es-ES" dirty="0"/>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765784475"/>
                  </a:ext>
                </a:extLst>
              </a:tr>
              <a:tr h="169928">
                <a:tc gridSpan="6">
                  <a:txBody>
                    <a:bodyPr/>
                    <a:lstStyle/>
                    <a:p>
                      <a:pPr lvl="0">
                        <a:lnSpc>
                          <a:spcPct val="114999"/>
                        </a:lnSpc>
                        <a:spcAft>
                          <a:spcPts val="0"/>
                        </a:spcAft>
                        <a:buNone/>
                      </a:pPr>
                      <a:r>
                        <a:rPr lang="es-MX" sz="1000" dirty="0">
                          <a:effectLst/>
                          <a:latin typeface="Calibri"/>
                          <a:cs typeface="Times New Roman"/>
                        </a:rPr>
                        <a:t>Número de sesión: 2</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ES"/>
                    </a:p>
                  </a:txBody>
                  <a:tcPr>
                    <a:lnT w="19050" cap="flat" cmpd="dbl" algn="ctr">
                      <a:solidFill>
                        <a:srgbClr val="000000"/>
                      </a:solidFill>
                      <a:prstDash val="solid"/>
                      <a:round/>
                      <a:headEnd type="none" w="med" len="med"/>
                      <a:tailEnd type="none" w="med" len="med"/>
                    </a:lnT>
                  </a:tcPr>
                </a:tc>
                <a:tc hMerge="1">
                  <a:txBody>
                    <a:bodyPr/>
                    <a:lstStyle/>
                    <a:p>
                      <a:pPr lvl="0">
                        <a:lnSpc>
                          <a:spcPct val="114999"/>
                        </a:lnSpc>
                        <a:spcAft>
                          <a:spcPts val="0"/>
                        </a:spcAft>
                        <a:buNone/>
                      </a:pPr>
                      <a:endParaRPr lang="es-ES"/>
                    </a:p>
                  </a:txBody>
                  <a:tcPr marL="22168" marR="22168" marT="0" marB="0">
                    <a:lnL w="19050" cap="flat" cmpd="dbl" algn="ctr">
                      <a:solidFill>
                        <a:srgbClr val="000000"/>
                      </a:solidFill>
                      <a:prstDash val="solid"/>
                      <a:round/>
                      <a:headEnd type="none" w="med" len="med"/>
                      <a:tailEnd type="none" w="med" len="med"/>
                    </a:lnL>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9120694"/>
                  </a:ext>
                </a:extLst>
              </a:tr>
              <a:tr h="313714">
                <a:tc>
                  <a:txBody>
                    <a:bodyPr/>
                    <a:lstStyle/>
                    <a:p>
                      <a:pPr>
                        <a:lnSpc>
                          <a:spcPct val="115000"/>
                        </a:lnSpc>
                        <a:spcAft>
                          <a:spcPts val="0"/>
                        </a:spcAft>
                      </a:pPr>
                      <a:r>
                        <a:rPr lang="es-MX" sz="1000" dirty="0">
                          <a:effectLst/>
                          <a:latin typeface="Calibri"/>
                          <a:ea typeface="Calibri" panose="020F0502020204030204" pitchFamily="34" charset="0"/>
                          <a:cs typeface="Times New Roman"/>
                        </a:rPr>
                        <a:t>MATERIA</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Objetivos específicos</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Contenidos</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Técnica didáctica</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Material didáctico</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Evaluación</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23459007"/>
                  </a:ext>
                </a:extLst>
              </a:tr>
              <a:tr h="1437853">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1</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Contabilidad y Gestión Administrativa </a:t>
                      </a:r>
                      <a:endParaRPr lang="es-MX" sz="1000" dirty="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Conocer el proceso de Planeación, y las herramientas que se emplean en el mismo.</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endParaRPr lang="es-MX" sz="1000">
                        <a:effectLst/>
                        <a:latin typeface="Calibri"/>
                        <a:ea typeface="Calibri" panose="020F0502020204030204" pitchFamily="34" charset="0"/>
                        <a:cs typeface="Times New Roman"/>
                      </a:endParaRP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Elaboración de los elementos de la planeación: misión, visión, objetivos, políticas, etc.</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Apuntes de clase, Hojas blancas, computadora, programas, internet, bibliografía sugerida.</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RÚBRICA</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98795175"/>
                  </a:ext>
                </a:extLst>
              </a:tr>
              <a:tr h="1280999">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2</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Derecho</a:t>
                      </a:r>
                      <a:endParaRPr lang="es-MX" sz="1000" dirty="0">
                        <a:effectLst/>
                        <a:latin typeface="Calibri"/>
                        <a:ea typeface="Calibri" panose="020F0502020204030204" pitchFamily="34" charset="0"/>
                        <a:cs typeface="Times New Roman"/>
                      </a:endParaRP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Conocer los requisitos para constituir una sociedad anónima</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s-MX" sz="1000" dirty="0">
                          <a:effectLst/>
                          <a:latin typeface="Calibri"/>
                          <a:ea typeface="Calibri" panose="020F0502020204030204" pitchFamily="34" charset="0"/>
                          <a:cs typeface="Times New Roman"/>
                        </a:rPr>
                        <a:t>Sociedad anónima</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Presentación en equipos de los </a:t>
                      </a:r>
                      <a:r>
                        <a:rPr lang="es-MX" sz="1000" dirty="0" err="1">
                          <a:effectLst/>
                          <a:latin typeface="Calibri"/>
                          <a:cs typeface="Times New Roman"/>
                        </a:rPr>
                        <a:t>esultados</a:t>
                      </a:r>
                      <a:r>
                        <a:rPr lang="es-MX" sz="1000" dirty="0">
                          <a:effectLst/>
                          <a:latin typeface="Calibri"/>
                          <a:cs typeface="Times New Roman"/>
                        </a:rPr>
                        <a:t> de la investigación anterior</a:t>
                      </a:r>
                      <a:endParaRPr lang="es-ES" dirty="0"/>
                    </a:p>
                    <a:p>
                      <a:pPr lvl="0">
                        <a:lnSpc>
                          <a:spcPct val="114999"/>
                        </a:lnSpc>
                        <a:spcAft>
                          <a:spcPts val="0"/>
                        </a:spcAft>
                        <a:buNone/>
                      </a:pPr>
                      <a:r>
                        <a:rPr lang="es-MX" sz="1000" dirty="0">
                          <a:effectLst/>
                          <a:latin typeface="Calibri"/>
                          <a:cs typeface="Times New Roman"/>
                        </a:rPr>
                        <a:t>Nueva investigación en equipos</a:t>
                      </a:r>
                      <a:endParaRPr lang="es-MX"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Libros de texto</a:t>
                      </a:r>
                    </a:p>
                    <a:p>
                      <a:pPr>
                        <a:lnSpc>
                          <a:spcPct val="115000"/>
                        </a:lnSpc>
                        <a:spcAft>
                          <a:spcPts val="0"/>
                        </a:spcAft>
                      </a:pPr>
                      <a:r>
                        <a:rPr lang="es-MX" sz="1000" dirty="0">
                          <a:effectLst/>
                          <a:latin typeface="Calibri"/>
                          <a:ea typeface="Calibri" panose="020F0502020204030204" pitchFamily="34" charset="0"/>
                          <a:cs typeface="Times New Roman"/>
                        </a:rPr>
                        <a:t>Hojas de rotafolios</a:t>
                      </a:r>
                    </a:p>
                    <a:p>
                      <a:pPr>
                        <a:lnSpc>
                          <a:spcPct val="115000"/>
                        </a:lnSpc>
                        <a:spcAft>
                          <a:spcPts val="0"/>
                        </a:spcAft>
                      </a:pPr>
                      <a:r>
                        <a:rPr lang="es-MX" sz="1000" dirty="0">
                          <a:effectLst/>
                          <a:latin typeface="Calibri"/>
                          <a:ea typeface="Calibri" panose="020F0502020204030204" pitchFamily="34" charset="0"/>
                          <a:cs typeface="Times New Roman"/>
                        </a:rPr>
                        <a:t>Ley de sociedades mercantiles</a:t>
                      </a:r>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Rúbrica</a:t>
                      </a:r>
                      <a:endParaRPr lang="es-ES" dirty="0"/>
                    </a:p>
                  </a:txBody>
                  <a:tcPr marL="22168" marR="22168"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74887972"/>
                  </a:ext>
                </a:extLst>
              </a:tr>
            </a:tbl>
          </a:graphicData>
        </a:graphic>
      </p:graphicFrame>
    </p:spTree>
    <p:extLst>
      <p:ext uri="{BB962C8B-B14F-4D97-AF65-F5344CB8AC3E}">
        <p14:creationId xmlns:p14="http://schemas.microsoft.com/office/powerpoint/2010/main" val="20261035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64569836"/>
              </p:ext>
            </p:extLst>
          </p:nvPr>
        </p:nvGraphicFramePr>
        <p:xfrm>
          <a:off x="535256" y="336473"/>
          <a:ext cx="9880220" cy="6583357"/>
        </p:xfrm>
        <a:graphic>
          <a:graphicData uri="http://schemas.openxmlformats.org/drawingml/2006/table">
            <a:tbl>
              <a:tblPr firstRow="1" firstCol="1" bandRow="1"/>
              <a:tblGrid>
                <a:gridCol w="1315846">
                  <a:extLst>
                    <a:ext uri="{9D8B030D-6E8A-4147-A177-3AD203B41FA5}">
                      <a16:colId xmlns:a16="http://schemas.microsoft.com/office/drawing/2014/main" val="1325742643"/>
                    </a:ext>
                  </a:extLst>
                </a:gridCol>
                <a:gridCol w="331093">
                  <a:extLst>
                    <a:ext uri="{9D8B030D-6E8A-4147-A177-3AD203B41FA5}">
                      <a16:colId xmlns:a16="http://schemas.microsoft.com/office/drawing/2014/main" val="450499567"/>
                    </a:ext>
                  </a:extLst>
                </a:gridCol>
                <a:gridCol w="1665214">
                  <a:extLst>
                    <a:ext uri="{9D8B030D-6E8A-4147-A177-3AD203B41FA5}">
                      <a16:colId xmlns:a16="http://schemas.microsoft.com/office/drawing/2014/main" val="397661755"/>
                    </a:ext>
                  </a:extLst>
                </a:gridCol>
                <a:gridCol w="1410244">
                  <a:extLst>
                    <a:ext uri="{9D8B030D-6E8A-4147-A177-3AD203B41FA5}">
                      <a16:colId xmlns:a16="http://schemas.microsoft.com/office/drawing/2014/main" val="2988242905"/>
                    </a:ext>
                  </a:extLst>
                </a:gridCol>
                <a:gridCol w="262439">
                  <a:extLst>
                    <a:ext uri="{9D8B030D-6E8A-4147-A177-3AD203B41FA5}">
                      <a16:colId xmlns:a16="http://schemas.microsoft.com/office/drawing/2014/main" val="432490311"/>
                    </a:ext>
                  </a:extLst>
                </a:gridCol>
                <a:gridCol w="1446176">
                  <a:extLst>
                    <a:ext uri="{9D8B030D-6E8A-4147-A177-3AD203B41FA5}">
                      <a16:colId xmlns:a16="http://schemas.microsoft.com/office/drawing/2014/main" val="103840102"/>
                    </a:ext>
                  </a:extLst>
                </a:gridCol>
                <a:gridCol w="293414">
                  <a:extLst>
                    <a:ext uri="{9D8B030D-6E8A-4147-A177-3AD203B41FA5}">
                      <a16:colId xmlns:a16="http://schemas.microsoft.com/office/drawing/2014/main" val="4020556725"/>
                    </a:ext>
                  </a:extLst>
                </a:gridCol>
                <a:gridCol w="1459743">
                  <a:extLst>
                    <a:ext uri="{9D8B030D-6E8A-4147-A177-3AD203B41FA5}">
                      <a16:colId xmlns:a16="http://schemas.microsoft.com/office/drawing/2014/main" val="3884860032"/>
                    </a:ext>
                  </a:extLst>
                </a:gridCol>
                <a:gridCol w="279847">
                  <a:extLst>
                    <a:ext uri="{9D8B030D-6E8A-4147-A177-3AD203B41FA5}">
                      <a16:colId xmlns:a16="http://schemas.microsoft.com/office/drawing/2014/main" val="4130230186"/>
                    </a:ext>
                  </a:extLst>
                </a:gridCol>
                <a:gridCol w="1416204">
                  <a:extLst>
                    <a:ext uri="{9D8B030D-6E8A-4147-A177-3AD203B41FA5}">
                      <a16:colId xmlns:a16="http://schemas.microsoft.com/office/drawing/2014/main" val="1551662588"/>
                    </a:ext>
                  </a:extLst>
                </a:gridCol>
              </a:tblGrid>
              <a:tr h="722894">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3</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Estadística</a:t>
                      </a:r>
                      <a:endParaRPr lang="es-MX" sz="1000" dirty="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Los alumnos utilizarán los datos obtenidos de la sesión 1, y organizarán la información en una tabla de frecuencias</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100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Unidad 1. </a:t>
                      </a:r>
                      <a:r>
                        <a:rPr lang="es-MX" sz="1000" b="0" i="0" u="none" strike="noStrike" noProof="0" dirty="0">
                          <a:effectLst/>
                          <a:latin typeface="Calibri"/>
                        </a:rPr>
                        <a:t>Estadística para analizar datos del entorno</a:t>
                      </a:r>
                      <a:endParaRPr lang="es-MX" sz="1000" b="0" i="0" u="none" strike="noStrike" noProof="0" dirty="0">
                        <a:effectLst/>
                      </a:endParaRPr>
                    </a:p>
                    <a:p>
                      <a:pPr>
                        <a:lnSpc>
                          <a:spcPct val="115000"/>
                        </a:lnSpc>
                        <a:spcAft>
                          <a:spcPts val="0"/>
                        </a:spcAft>
                      </a:pPr>
                      <a:r>
                        <a:rPr lang="es-MX" sz="1000" dirty="0">
                          <a:effectLst/>
                          <a:latin typeface="Calibri"/>
                          <a:ea typeface="Calibri" panose="020F0502020204030204" pitchFamily="34" charset="0"/>
                          <a:cs typeface="Times New Roman"/>
                        </a:rPr>
                        <a:t>3.Organización de los datos por medio de tablas</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100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Revisión de conceptos y solución de problemas</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100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Libro </a:t>
                      </a:r>
                      <a:r>
                        <a:rPr lang="es-MX" sz="1000" dirty="0" err="1">
                          <a:effectLst/>
                          <a:latin typeface="Calibri"/>
                          <a:ea typeface="Calibri" panose="020F0502020204030204" pitchFamily="34" charset="0"/>
                          <a:cs typeface="Times New Roman"/>
                        </a:rPr>
                        <a:t>digitla</a:t>
                      </a:r>
                      <a:r>
                        <a:rPr lang="es-MX" sz="1000" dirty="0">
                          <a:effectLst/>
                          <a:latin typeface="Calibri"/>
                          <a:ea typeface="Calibri" panose="020F0502020204030204" pitchFamily="34" charset="0"/>
                          <a:cs typeface="Times New Roman"/>
                        </a:rPr>
                        <a:t>, presentaciones en Word, </a:t>
                      </a:r>
                      <a:r>
                        <a:rPr lang="es-MX" sz="1000" dirty="0" err="1">
                          <a:effectLst/>
                          <a:latin typeface="Calibri"/>
                          <a:ea typeface="Calibri" panose="020F0502020204030204" pitchFamily="34" charset="0"/>
                          <a:cs typeface="Times New Roman"/>
                        </a:rPr>
                        <a:t>power</a:t>
                      </a:r>
                      <a:r>
                        <a:rPr lang="es-MX" sz="1000" dirty="0">
                          <a:effectLst/>
                          <a:latin typeface="Calibri"/>
                          <a:ea typeface="Calibri" panose="020F0502020204030204" pitchFamily="34" charset="0"/>
                          <a:cs typeface="Times New Roman"/>
                        </a:rPr>
                        <a:t> </a:t>
                      </a:r>
                      <a:r>
                        <a:rPr lang="es-MX" sz="1000" dirty="0" err="1">
                          <a:effectLst/>
                          <a:latin typeface="Calibri"/>
                          <a:ea typeface="Calibri" panose="020F0502020204030204" pitchFamily="34" charset="0"/>
                          <a:cs typeface="Times New Roman"/>
                        </a:rPr>
                        <a:t>point</a:t>
                      </a:r>
                      <a:r>
                        <a:rPr lang="es-MX" sz="1000" dirty="0">
                          <a:effectLst/>
                          <a:latin typeface="Calibri"/>
                          <a:ea typeface="Calibri" panose="020F0502020204030204" pitchFamily="34" charset="0"/>
                          <a:cs typeface="Times New Roman"/>
                        </a:rPr>
                        <a:t> y Excel.</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100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Trabajo escrito (2a parte) con la información recabada en la sesión 1</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80027374"/>
                  </a:ext>
                </a:extLst>
              </a:tr>
              <a:tr h="814039">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4</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Psicología</a:t>
                      </a:r>
                      <a:endParaRPr lang="es-MX" sz="1000" dirty="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marL="0" lvl="0" algn="l">
                        <a:buNone/>
                      </a:pPr>
                      <a:r>
                        <a:rPr lang="es" sz="1000" b="0" i="0" u="none" strike="noStrike" kern="1200" noProof="0" dirty="0">
                          <a:effectLst/>
                        </a:rPr>
                        <a:t>Que el alumno interiorice el concepto de percepción como parte de la vida diaria</a:t>
                      </a:r>
                      <a:endParaRPr lang="es-MX" sz="1000" b="0" i="0" kern="1200" dirty="0">
                        <a:solidFill>
                          <a:schemeClr val="tx1"/>
                        </a:solidFill>
                        <a:effectLst/>
                        <a:latin typeface="Calibri"/>
                        <a:ea typeface="+mn-ea"/>
                        <a:cs typeface="+mn-cs"/>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rtl="0" fontAlgn="t"/>
                      <a:endParaRPr lang="es-MX">
                        <a:effectLst/>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lvl="0" algn="l">
                        <a:lnSpc>
                          <a:spcPct val="100000"/>
                        </a:lnSpc>
                        <a:spcBef>
                          <a:spcPts val="0"/>
                        </a:spcBef>
                        <a:spcAft>
                          <a:spcPts val="0"/>
                        </a:spcAft>
                        <a:buNone/>
                      </a:pPr>
                      <a:r>
                        <a:rPr lang="es" sz="1000" b="0" i="0" u="none" strike="noStrike" kern="1200" noProof="0" dirty="0">
                          <a:effectLst/>
                        </a:rPr>
                        <a:t>b. Percepción</a:t>
                      </a:r>
                      <a:r>
                        <a:rPr lang="es-MX" sz="1000" b="0" i="0" u="none" strike="noStrike" kern="1200" noProof="0" dirty="0">
                          <a:effectLst/>
                        </a:rPr>
                        <a:t> </a:t>
                      </a:r>
                      <a:endParaRPr lang="es-MX" sz="1000" b="0" i="0" kern="1200" dirty="0">
                        <a:solidFill>
                          <a:schemeClr val="tx1"/>
                        </a:solidFill>
                        <a:effectLst/>
                        <a:latin typeface="Calibri"/>
                        <a:ea typeface="+mn-ea"/>
                        <a:cs typeface="+mn-cs"/>
                      </a:endParaRPr>
                    </a:p>
                    <a:p>
                      <a:pPr lvl="0" algn="l">
                        <a:lnSpc>
                          <a:spcPct val="100000"/>
                        </a:lnSpc>
                        <a:spcBef>
                          <a:spcPts val="0"/>
                        </a:spcBef>
                        <a:spcAft>
                          <a:spcPts val="0"/>
                        </a:spcAft>
                        <a:buNone/>
                      </a:pPr>
                      <a:r>
                        <a:rPr lang="es" sz="1000" b="0" i="0" u="none" strike="noStrike" kern="1200" noProof="0" dirty="0">
                          <a:effectLst/>
                        </a:rPr>
                        <a:t>Organización perceptual; influencia social sobre la percepción.</a:t>
                      </a:r>
                      <a:r>
                        <a:rPr lang="es-MX" sz="1000" b="0" i="0" u="none" strike="noStrike" kern="1200" noProof="0" dirty="0">
                          <a:effectLst/>
                        </a:rPr>
                        <a:t> </a:t>
                      </a:r>
                      <a:endParaRPr lang="es-MX" dirty="0"/>
                    </a:p>
                    <a:p>
                      <a:pPr lvl="0">
                        <a:buNone/>
                      </a:pPr>
                      <a:r>
                        <a:rPr lang="es" sz="1000" b="0" i="0" u="none" strike="noStrike" kern="1200" noProof="0" dirty="0">
                          <a:effectLst/>
                        </a:rPr>
                        <a:t> </a:t>
                      </a:r>
                      <a:r>
                        <a:rPr lang="es-MX" sz="1000" b="0" i="0" u="none" strike="noStrike" kern="1200" noProof="0" dirty="0">
                          <a:effectLst/>
                        </a:rPr>
                        <a:t> </a:t>
                      </a:r>
                      <a:r>
                        <a:rPr lang="es" sz="1000" b="0" i="0" u="none" strike="noStrike" kern="1200" noProof="0" dirty="0">
                          <a:effectLst/>
                        </a:rPr>
                        <a:t>PIC</a:t>
                      </a:r>
                      <a:r>
                        <a:rPr lang="es-MX" sz="1000" b="0" i="0" kern="1200" dirty="0">
                          <a:solidFill>
                            <a:schemeClr val="tx1"/>
                          </a:solidFill>
                          <a:effectLst/>
                          <a:latin typeface="Calibri"/>
                          <a:ea typeface="+mn-ea"/>
                          <a:cs typeface="+mn-cs"/>
                        </a:rPr>
                        <a:t>. </a:t>
                      </a:r>
                      <a:endParaRPr lang="es-MX" dirty="0"/>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lvl="0" algn="just">
                        <a:lnSpc>
                          <a:spcPct val="100000"/>
                        </a:lnSpc>
                        <a:spcBef>
                          <a:spcPts val="0"/>
                        </a:spcBef>
                        <a:spcAft>
                          <a:spcPts val="0"/>
                        </a:spcAft>
                        <a:buNone/>
                      </a:pPr>
                      <a:r>
                        <a:rPr lang="es" sz="1000" b="1" i="0" u="none" strike="noStrike" kern="1200" noProof="0" dirty="0">
                          <a:effectLst/>
                        </a:rPr>
                        <a:t>ENSEÑANZA:</a:t>
                      </a:r>
                      <a:r>
                        <a:rPr lang="es-MX" sz="1000" b="0" i="0" u="none" strike="noStrike" kern="1200" noProof="0" dirty="0">
                          <a:effectLst/>
                        </a:rPr>
                        <a:t> </a:t>
                      </a:r>
                      <a:endParaRPr lang="es-MX" sz="1000" b="0" i="0" kern="1200" dirty="0">
                        <a:solidFill>
                          <a:schemeClr val="tx1"/>
                        </a:solidFill>
                        <a:effectLst/>
                        <a:latin typeface="Calibri"/>
                        <a:ea typeface="+mn-ea"/>
                        <a:cs typeface="+mn-cs"/>
                      </a:endParaRPr>
                    </a:p>
                    <a:p>
                      <a:pPr lvl="0" algn="just">
                        <a:lnSpc>
                          <a:spcPct val="100000"/>
                        </a:lnSpc>
                        <a:spcBef>
                          <a:spcPts val="0"/>
                        </a:spcBef>
                        <a:spcAft>
                          <a:spcPts val="0"/>
                        </a:spcAft>
                        <a:buNone/>
                      </a:pPr>
                      <a:r>
                        <a:rPr lang="es" sz="1000" b="0" i="0" u="none" strike="noStrike" kern="1200" noProof="0" dirty="0">
                          <a:effectLst/>
                        </a:rPr>
                        <a:t>El profesor resumirá los temas vistos y resolverá dudas de ellos. </a:t>
                      </a:r>
                      <a:endParaRPr lang="es-MX"/>
                    </a:p>
                    <a:p>
                      <a:pPr lvl="0" algn="just">
                        <a:lnSpc>
                          <a:spcPct val="100000"/>
                        </a:lnSpc>
                        <a:spcBef>
                          <a:spcPts val="0"/>
                        </a:spcBef>
                        <a:spcAft>
                          <a:spcPts val="0"/>
                        </a:spcAft>
                        <a:buNone/>
                      </a:pPr>
                      <a:r>
                        <a:rPr lang="es" sz="1000" b="1" i="0" u="none" strike="noStrike" kern="1200" noProof="0" dirty="0">
                          <a:effectLst/>
                        </a:rPr>
                        <a:t>APRENDIZAJE:</a:t>
                      </a:r>
                      <a:r>
                        <a:rPr lang="es-MX" sz="1000" b="0" i="0" u="none" strike="noStrike" kern="1200" noProof="0" dirty="0">
                          <a:effectLst/>
                        </a:rPr>
                        <a:t> </a:t>
                      </a:r>
                      <a:endParaRPr lang="es-MX" dirty="0"/>
                    </a:p>
                    <a:p>
                      <a:pPr lvl="0" algn="just">
                        <a:lnSpc>
                          <a:spcPct val="100000"/>
                        </a:lnSpc>
                        <a:spcBef>
                          <a:spcPts val="0"/>
                        </a:spcBef>
                        <a:spcAft>
                          <a:spcPts val="0"/>
                        </a:spcAft>
                        <a:buNone/>
                      </a:pPr>
                      <a:r>
                        <a:rPr lang="es" sz="1000" b="0" i="0" u="none" strike="noStrike" kern="1200" noProof="0" dirty="0">
                          <a:effectLst/>
                        </a:rPr>
                        <a:t>Los alumnos reforzaran los conocimientos adquiridos. Trabajo en clase a través de la aplicación de miro.</a:t>
                      </a:r>
                      <a:r>
                        <a:rPr lang="es-MX" sz="1000" b="0" i="0" u="none" strike="noStrike" kern="1200" noProof="0" dirty="0">
                          <a:effectLst/>
                        </a:rPr>
                        <a:t> </a:t>
                      </a:r>
                      <a:endParaRPr lang="es-MX" dirty="0"/>
                    </a:p>
                    <a:p>
                      <a:pPr lvl="0" algn="just">
                        <a:lnSpc>
                          <a:spcPct val="100000"/>
                        </a:lnSpc>
                        <a:spcBef>
                          <a:spcPts val="0"/>
                        </a:spcBef>
                        <a:spcAft>
                          <a:spcPts val="0"/>
                        </a:spcAft>
                        <a:buNone/>
                      </a:pPr>
                      <a:r>
                        <a:rPr lang="es" sz="1000" b="0" i="0" u="none" strike="noStrike" kern="1200" noProof="0" dirty="0">
                          <a:effectLst/>
                        </a:rPr>
                        <a:t>Los alumnos observarán el siguiente video y discutirán en grupo lo que sucede.</a:t>
                      </a:r>
                      <a:r>
                        <a:rPr lang="es-MX" sz="1000" b="0" i="0" u="none" strike="noStrike" kern="1200" noProof="0" dirty="0">
                          <a:effectLst/>
                        </a:rPr>
                        <a:t> </a:t>
                      </a:r>
                      <a:r>
                        <a:rPr lang="es" sz="1000" b="0" i="0" u="none" strike="noStrike" kern="1200" noProof="0" dirty="0">
                          <a:effectLst/>
                        </a:rPr>
                        <a:t> </a:t>
                      </a:r>
                      <a:r>
                        <a:rPr lang="es-MX" sz="1000" b="0" i="0" u="none" strike="noStrike" kern="1200" noProof="0" dirty="0">
                          <a:effectLst/>
                        </a:rPr>
                        <a:t> </a:t>
                      </a:r>
                      <a:endParaRPr lang="es-MX" dirty="0"/>
                    </a:p>
                    <a:p>
                      <a:pPr marL="0" lvl="0" algn="l">
                        <a:buNone/>
                      </a:pPr>
                      <a:r>
                        <a:rPr lang="es" sz="1000" b="0" i="0" u="none" strike="noStrike" kern="1200" noProof="0" dirty="0">
                          <a:solidFill>
                            <a:srgbClr val="FF0000"/>
                          </a:solidFill>
                          <a:effectLst/>
                        </a:rPr>
                        <a:t>¿Quiénes podrían asesorarme (o influir) en la creación de mi propio negocio?</a:t>
                      </a:r>
                      <a:r>
                        <a:rPr lang="es-MX" sz="1000" b="0" i="0" u="none" strike="noStrike" kern="1200" noProof="0" dirty="0">
                          <a:solidFill>
                            <a:srgbClr val="FF0000"/>
                          </a:solidFill>
                          <a:effectLst/>
                        </a:rPr>
                        <a:t> </a:t>
                      </a:r>
                      <a:endParaRPr lang="es-MX" dirty="0">
                        <a:solidFill>
                          <a:srgbClr val="FF0000"/>
                        </a:solidFill>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gn="l" rtl="0" fontAlgn="base"/>
                      <a:endParaRPr lang="es-MX" sz="1000" b="0" i="0" kern="1200">
                        <a:solidFill>
                          <a:schemeClr val="tx1"/>
                        </a:solidFill>
                        <a:effectLst/>
                        <a:latin typeface="Calibri" panose="020F0502020204030204" pitchFamily="34" charset="0"/>
                        <a:ea typeface="+mn-ea"/>
                        <a:cs typeface="+mn-cs"/>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l" rtl="0" fontAlgn="base"/>
                      <a:r>
                        <a:rPr lang="es-MX" sz="1000" b="0" i="0" kern="1200" dirty="0">
                          <a:solidFill>
                            <a:schemeClr val="tx1"/>
                          </a:solidFill>
                          <a:effectLst/>
                          <a:latin typeface="Calibri"/>
                          <a:ea typeface="+mn-ea"/>
                          <a:cs typeface="+mn-cs"/>
                        </a:rPr>
                        <a:t>Libro de texto </a:t>
                      </a:r>
                    </a:p>
                    <a:p>
                      <a:pPr algn="l" rtl="0" fontAlgn="base"/>
                      <a:r>
                        <a:rPr lang="es-MX" sz="1000" b="0" i="0" kern="1200" dirty="0">
                          <a:solidFill>
                            <a:schemeClr val="tx1"/>
                          </a:solidFill>
                          <a:effectLst/>
                          <a:latin typeface="Calibri"/>
                          <a:ea typeface="+mn-ea"/>
                          <a:cs typeface="+mn-cs"/>
                        </a:rPr>
                        <a:t>Hojas blancas</a:t>
                      </a: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s-MX" sz="1000" b="0" i="0">
                        <a:effectLst/>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000" b="0" i="0" dirty="0">
                          <a:effectLst/>
                          <a:latin typeface="Calibri"/>
                        </a:rPr>
                        <a:t>Rúbrica </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87439281"/>
                  </a:ext>
                </a:extLst>
              </a:tr>
              <a:tr h="773328">
                <a:tc>
                  <a:txBody>
                    <a:bodyPr/>
                    <a:lstStyle/>
                    <a:p>
                      <a:pPr lvl="0">
                        <a:lnSpc>
                          <a:spcPct val="114999"/>
                        </a:lnSpc>
                        <a:spcAft>
                          <a:spcPts val="0"/>
                        </a:spcAft>
                        <a:buNone/>
                      </a:pPr>
                      <a:r>
                        <a:rPr lang="es-MX" sz="1000" b="1" dirty="0">
                          <a:effectLst/>
                          <a:latin typeface="Calibri"/>
                          <a:ea typeface="Calibri" panose="020F0502020204030204" pitchFamily="34" charset="0"/>
                          <a:cs typeface="Times New Roman"/>
                        </a:rPr>
                        <a:t>MATERIA 5</a:t>
                      </a:r>
                    </a:p>
                    <a:p>
                      <a:pPr lvl="0">
                        <a:lnSpc>
                          <a:spcPct val="114999"/>
                        </a:lnSpc>
                        <a:spcAft>
                          <a:spcPts val="0"/>
                        </a:spcAft>
                        <a:buNone/>
                      </a:pPr>
                      <a:r>
                        <a:rPr lang="es-MX" sz="1000" b="1" dirty="0">
                          <a:effectLst/>
                          <a:latin typeface="Calibri"/>
                          <a:ea typeface="Calibri" panose="020F0502020204030204" pitchFamily="34" charset="0"/>
                          <a:cs typeface="Times New Roman"/>
                        </a:rPr>
                        <a:t>Matemáticas</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lvl="0">
                        <a:buNone/>
                      </a:pPr>
                      <a:r>
                        <a:rPr lang="es-MX" sz="1100" b="0" i="0" kern="1200" dirty="0">
                          <a:solidFill>
                            <a:schemeClr val="tx1"/>
                          </a:solidFill>
                          <a:effectLst/>
                          <a:latin typeface="Calibri"/>
                          <a:ea typeface="+mn-ea"/>
                          <a:cs typeface="+mn-cs"/>
                        </a:rPr>
                        <a:t>Que el alumno comprenda el concepto de limite de una función</a:t>
                      </a:r>
                      <a:r>
                        <a:rPr lang="es-MX" dirty="0"/>
                        <a:t> </a:t>
                      </a:r>
                    </a:p>
                    <a:p>
                      <a:pPr lvl="0">
                        <a:buNone/>
                      </a:pPr>
                      <a:endParaRPr lang="es-MX" sz="1100" b="0" i="0" kern="1200">
                        <a:solidFill>
                          <a:schemeClr val="tx1"/>
                        </a:solidFill>
                        <a:effectLst/>
                        <a:latin typeface="Calibri"/>
                        <a:ea typeface="+mn-ea"/>
                        <a:cs typeface="+mn-cs"/>
                      </a:endParaRPr>
                    </a:p>
                    <a:p>
                      <a:pPr lvl="0">
                        <a:buNone/>
                      </a:pPr>
                      <a:endParaRPr lang="es-MX" sz="1100" b="0" i="0" kern="1200">
                        <a:solidFill>
                          <a:schemeClr val="tx1"/>
                        </a:solidFill>
                        <a:effectLst/>
                        <a:latin typeface="Calibri"/>
                        <a:ea typeface="+mn-ea"/>
                        <a:cs typeface="+mn-cs"/>
                      </a:endParaRPr>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ES"/>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lvl="0">
                        <a:buNone/>
                      </a:pPr>
                      <a:r>
                        <a:rPr lang="es-MX" sz="1100" b="0" i="0" u="none" strike="noStrike" kern="1200" noProof="0" dirty="0">
                          <a:solidFill>
                            <a:schemeClr val="tx1"/>
                          </a:solidFill>
                          <a:effectLst/>
                          <a:latin typeface="Calibri"/>
                        </a:rPr>
                        <a:t>II. Derivadas</a:t>
                      </a:r>
                      <a:endParaRPr lang="es-ES" sz="1100" b="0" i="0" u="none" strike="noStrike" kern="1200" noProof="0" dirty="0">
                        <a:effectLst/>
                      </a:endParaRPr>
                    </a:p>
                    <a:p>
                      <a:pPr lvl="0">
                        <a:buNone/>
                      </a:pPr>
                      <a:r>
                        <a:rPr lang="es-MX" sz="1100" b="0" i="0" u="none" strike="noStrike" kern="1200" noProof="0" dirty="0">
                          <a:solidFill>
                            <a:schemeClr val="tx1"/>
                          </a:solidFill>
                          <a:effectLst/>
                          <a:latin typeface="Calibri"/>
                        </a:rPr>
                        <a:t>A) Concepto de limite y obtención de limites</a:t>
                      </a:r>
                      <a:endParaRPr lang="es-MX" dirty="0"/>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ES"/>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lvl="0">
                        <a:buNone/>
                      </a:pPr>
                      <a:r>
                        <a:rPr lang="es-MX" sz="1100" b="0" i="0" u="none" strike="noStrike" kern="1200" noProof="0" dirty="0">
                          <a:solidFill>
                            <a:schemeClr val="tx1"/>
                          </a:solidFill>
                          <a:effectLst/>
                          <a:latin typeface="Calibri"/>
                        </a:rPr>
                        <a:t>Se abordará el concepto intuitivo de limite de una función</a:t>
                      </a:r>
                      <a:endParaRPr lang="es-ES" dirty="0"/>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ES"/>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lvl="0" algn="l">
                        <a:lnSpc>
                          <a:spcPct val="100000"/>
                        </a:lnSpc>
                        <a:spcBef>
                          <a:spcPts val="0"/>
                        </a:spcBef>
                        <a:spcAft>
                          <a:spcPts val="0"/>
                        </a:spcAft>
                        <a:buNone/>
                      </a:pPr>
                      <a:r>
                        <a:rPr lang="es-MX" sz="1100" b="0" i="0" u="none" strike="noStrike" kern="1200" noProof="0" dirty="0" err="1">
                          <a:solidFill>
                            <a:schemeClr val="tx1"/>
                          </a:solidFill>
                          <a:effectLst/>
                          <a:latin typeface="Calibri"/>
                          <a:ea typeface="+mn-ea"/>
                          <a:cs typeface="+mn-cs"/>
                        </a:rPr>
                        <a:t>Pintarrón</a:t>
                      </a:r>
                      <a:r>
                        <a:rPr lang="es-MX" sz="1100" b="0" i="0" u="none" strike="noStrike" kern="1200" noProof="0" dirty="0">
                          <a:solidFill>
                            <a:schemeClr val="tx1"/>
                          </a:solidFill>
                          <a:effectLst/>
                          <a:latin typeface="Calibri"/>
                          <a:ea typeface="+mn-ea"/>
                          <a:cs typeface="+mn-cs"/>
                        </a:rPr>
                        <a:t>, </a:t>
                      </a:r>
                      <a:r>
                        <a:rPr lang="es-MX" sz="1100" b="0" i="0" u="none" strike="noStrike" kern="1200" noProof="0" dirty="0" err="1">
                          <a:solidFill>
                            <a:schemeClr val="tx1"/>
                          </a:solidFill>
                          <a:effectLst/>
                          <a:latin typeface="Calibri"/>
                          <a:ea typeface="+mn-ea"/>
                          <a:cs typeface="+mn-cs"/>
                        </a:rPr>
                        <a:t>plumons</a:t>
                      </a:r>
                      <a:r>
                        <a:rPr lang="es-MX" sz="1100" b="0" i="0" u="none" strike="noStrike" kern="1200" noProof="0" dirty="0">
                          <a:solidFill>
                            <a:schemeClr val="tx1"/>
                          </a:solidFill>
                          <a:effectLst/>
                          <a:latin typeface="Calibri"/>
                          <a:ea typeface="+mn-ea"/>
                          <a:cs typeface="+mn-cs"/>
                        </a:rPr>
                        <a:t>, cuaderno, cañón.</a:t>
                      </a:r>
                    </a:p>
                    <a:p>
                      <a:pPr lvl="0">
                        <a:buNone/>
                      </a:pPr>
                      <a:endParaRPr lang="es-MX"/>
                    </a:p>
                  </a:txBody>
                  <a:tcP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lvl="0">
                        <a:lnSpc>
                          <a:spcPct val="114999"/>
                        </a:lnSpc>
                        <a:spcAft>
                          <a:spcPts val="0"/>
                        </a:spcAft>
                        <a:buNone/>
                      </a:pPr>
                      <a:endParaRPr lang="es-MX" sz="100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buNone/>
                      </a:pPr>
                      <a:r>
                        <a:rPr lang="es-MX" sz="1100" b="0" i="0" u="none" strike="noStrike" kern="1200" noProof="0" dirty="0">
                          <a:solidFill>
                            <a:schemeClr val="tx1"/>
                          </a:solidFill>
                          <a:effectLst/>
                          <a:latin typeface="Calibri"/>
                          <a:ea typeface="+mn-ea"/>
                          <a:cs typeface="+mn-cs"/>
                        </a:rPr>
                        <a:t>Examen parcial</a:t>
                      </a:r>
                      <a:endParaRPr lang="es-ES" sz="1100" b="0" i="0" u="none" strike="noStrike" kern="1200" dirty="0">
                        <a:solidFill>
                          <a:schemeClr val="tx1"/>
                        </a:solidFill>
                        <a:effectLst/>
                        <a:latin typeface="Calibri"/>
                        <a:ea typeface="+mn-ea"/>
                        <a:cs typeface="+mn-cs"/>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10279451"/>
                  </a:ext>
                </a:extLst>
              </a:tr>
              <a:tr h="205524">
                <a:tc gridSpan="10">
                  <a:txBody>
                    <a:bodyPr/>
                    <a:lstStyle/>
                    <a:p>
                      <a:pPr>
                        <a:lnSpc>
                          <a:spcPct val="115000"/>
                        </a:lnSpc>
                        <a:spcAft>
                          <a:spcPts val="0"/>
                        </a:spcAft>
                      </a:pPr>
                      <a:r>
                        <a:rPr lang="es-MX" sz="1000" dirty="0">
                          <a:effectLst/>
                          <a:latin typeface="Calibri"/>
                          <a:ea typeface="Calibri" panose="020F0502020204030204" pitchFamily="34" charset="0"/>
                          <a:cs typeface="Times New Roman"/>
                        </a:rPr>
                        <a:t>Número de sesión: 3</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51798790"/>
                  </a:ext>
                </a:extLst>
              </a:tr>
              <a:tr h="320522">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MATERIA</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Objetivos específicos</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Contenidos</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Técnica didáctica</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Material didáctico</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Evaluación</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567175275"/>
                  </a:ext>
                </a:extLst>
              </a:tr>
              <a:tr h="762000">
                <a:tc gridSpan="2">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1</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Contabilidad y Gestión Administrativa </a:t>
                      </a:r>
                      <a:endParaRPr lang="es-MX" sz="1000" dirty="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Conocer el proceso de Planeación, y las herramientas que se emplean en el mismo.</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Unidad 3 Proceso administrativo - Planeación</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Elaboración de los elementos de la planeación: misión, visión, objetivos, políticas, etc.</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Apuntes de clase, Hojas blancas, computadora, programas, internet, bibliografía sugerida.</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RÚBRICA</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280117815"/>
                  </a:ext>
                </a:extLst>
              </a:tr>
              <a:tr h="1158657">
                <a:tc gridSpan="2">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2</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Derecho</a:t>
                      </a:r>
                      <a:endParaRPr lang="es-MX" sz="1000" dirty="0">
                        <a:effectLst/>
                        <a:latin typeface="Calibri"/>
                        <a:ea typeface="Calibri" panose="020F0502020204030204" pitchFamily="34" charset="0"/>
                        <a:cs typeface="Times New Roman"/>
                      </a:endParaRP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CONOCER EL CONCEPTO Y LA IMPORTANCIA DE LAS SOCIEDADES MERCANTILES</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SOCIEDAD ANÓNIMA</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PRESENTACIÓN EN PLENARIA DE LA INVESTIGACIÓN ANTERIOR</a:t>
                      </a:r>
                    </a:p>
                    <a:p>
                      <a:pPr>
                        <a:lnSpc>
                          <a:spcPct val="115000"/>
                        </a:lnSpc>
                        <a:spcAft>
                          <a:spcPts val="0"/>
                        </a:spcAft>
                      </a:pPr>
                      <a:r>
                        <a:rPr lang="es-MX" sz="1000" dirty="0">
                          <a:effectLst/>
                          <a:latin typeface="Calibri"/>
                          <a:ea typeface="Calibri" panose="020F0502020204030204" pitchFamily="34" charset="0"/>
                          <a:cs typeface="Times New Roman"/>
                        </a:rPr>
                        <a:t>APLICAR LA TEORÍA A LA PRÁCTICA </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LIBROS DE TEXTO</a:t>
                      </a:r>
                    </a:p>
                    <a:p>
                      <a:pPr>
                        <a:lnSpc>
                          <a:spcPct val="115000"/>
                        </a:lnSpc>
                        <a:spcAft>
                          <a:spcPts val="0"/>
                        </a:spcAft>
                      </a:pPr>
                      <a:r>
                        <a:rPr lang="es-MX" sz="1000" dirty="0">
                          <a:effectLst/>
                          <a:latin typeface="Calibri"/>
                          <a:ea typeface="Calibri" panose="020F0502020204030204" pitchFamily="34" charset="0"/>
                          <a:cs typeface="Times New Roman"/>
                        </a:rPr>
                        <a:t>HOJAS BLANCAS</a:t>
                      </a:r>
                    </a:p>
                    <a:p>
                      <a:pPr>
                        <a:lnSpc>
                          <a:spcPct val="115000"/>
                        </a:lnSpc>
                        <a:spcAft>
                          <a:spcPts val="0"/>
                        </a:spcAft>
                      </a:pPr>
                      <a:r>
                        <a:rPr lang="es-MX" sz="1000" dirty="0">
                          <a:effectLst/>
                          <a:latin typeface="Calibri"/>
                          <a:ea typeface="Calibri" panose="020F0502020204030204" pitchFamily="34" charset="0"/>
                          <a:cs typeface="Times New Roman"/>
                        </a:rPr>
                        <a:t>LEY DE SOCIEDADES MERCANTILES</a:t>
                      </a:r>
                    </a:p>
                    <a:p>
                      <a:pPr>
                        <a:lnSpc>
                          <a:spcPct val="115000"/>
                        </a:lnSpc>
                        <a:spcAft>
                          <a:spcPts val="0"/>
                        </a:spcAft>
                      </a:pPr>
                      <a:r>
                        <a:rPr lang="es-MX" sz="1000" dirty="0">
                          <a:effectLst/>
                          <a:latin typeface="Calibri"/>
                          <a:ea typeface="Calibri" panose="020F0502020204030204" pitchFamily="34" charset="0"/>
                          <a:cs typeface="Times New Roman"/>
                        </a:rPr>
                        <a:t>MATERIAL INVESTIGADO PREVIAMENTE</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nSpc>
                          <a:spcPct val="115000"/>
                        </a:lnSpc>
                        <a:spcAft>
                          <a:spcPts val="0"/>
                        </a:spcAft>
                      </a:pPr>
                      <a:r>
                        <a:rPr lang="es-MX" sz="1000" dirty="0">
                          <a:effectLst/>
                          <a:latin typeface="Calibri"/>
                          <a:ea typeface="Calibri" panose="020F0502020204030204" pitchFamily="34" charset="0"/>
                          <a:cs typeface="Times New Roman"/>
                        </a:rPr>
                        <a:t>RÚBRICA</a:t>
                      </a:r>
                    </a:p>
                  </a:txBody>
                  <a:tcPr marL="45762" marR="457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105751939"/>
                  </a:ext>
                </a:extLst>
              </a:tr>
            </a:tbl>
          </a:graphicData>
        </a:graphic>
      </p:graphicFrame>
    </p:spTree>
    <p:extLst>
      <p:ext uri="{BB962C8B-B14F-4D97-AF65-F5344CB8AC3E}">
        <p14:creationId xmlns:p14="http://schemas.microsoft.com/office/powerpoint/2010/main" val="36069578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06401311"/>
              </p:ext>
            </p:extLst>
          </p:nvPr>
        </p:nvGraphicFramePr>
        <p:xfrm>
          <a:off x="991034" y="145734"/>
          <a:ext cx="10214507" cy="6852610"/>
        </p:xfrm>
        <a:graphic>
          <a:graphicData uri="http://schemas.openxmlformats.org/drawingml/2006/table">
            <a:tbl>
              <a:tblPr firstRow="1" firstCol="1" bandRow="1"/>
              <a:tblGrid>
                <a:gridCol w="1686391">
                  <a:extLst>
                    <a:ext uri="{9D8B030D-6E8A-4147-A177-3AD203B41FA5}">
                      <a16:colId xmlns:a16="http://schemas.microsoft.com/office/drawing/2014/main" val="2392149620"/>
                    </a:ext>
                  </a:extLst>
                </a:gridCol>
                <a:gridCol w="2323475">
                  <a:extLst>
                    <a:ext uri="{9D8B030D-6E8A-4147-A177-3AD203B41FA5}">
                      <a16:colId xmlns:a16="http://schemas.microsoft.com/office/drawing/2014/main" val="3865937219"/>
                    </a:ext>
                  </a:extLst>
                </a:gridCol>
                <a:gridCol w="1615901">
                  <a:extLst>
                    <a:ext uri="{9D8B030D-6E8A-4147-A177-3AD203B41FA5}">
                      <a16:colId xmlns:a16="http://schemas.microsoft.com/office/drawing/2014/main" val="2121078202"/>
                    </a:ext>
                  </a:extLst>
                </a:gridCol>
                <a:gridCol w="1849176">
                  <a:extLst>
                    <a:ext uri="{9D8B030D-6E8A-4147-A177-3AD203B41FA5}">
                      <a16:colId xmlns:a16="http://schemas.microsoft.com/office/drawing/2014/main" val="3587962552"/>
                    </a:ext>
                  </a:extLst>
                </a:gridCol>
                <a:gridCol w="1071794">
                  <a:extLst>
                    <a:ext uri="{9D8B030D-6E8A-4147-A177-3AD203B41FA5}">
                      <a16:colId xmlns:a16="http://schemas.microsoft.com/office/drawing/2014/main" val="375206133"/>
                    </a:ext>
                  </a:extLst>
                </a:gridCol>
                <a:gridCol w="1667770">
                  <a:extLst>
                    <a:ext uri="{9D8B030D-6E8A-4147-A177-3AD203B41FA5}">
                      <a16:colId xmlns:a16="http://schemas.microsoft.com/office/drawing/2014/main" val="2828489737"/>
                    </a:ext>
                  </a:extLst>
                </a:gridCol>
              </a:tblGrid>
              <a:tr h="904457">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3</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Estadística</a:t>
                      </a:r>
                      <a:endParaRPr lang="es-MX" sz="1000" dirty="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Los alumnos analizarán los datos de las tablas de frecuencias para construir un gráfico que represente la información obtenida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Unidad 1. </a:t>
                      </a:r>
                      <a:r>
                        <a:rPr lang="es-MX" sz="1000" b="0" i="0" u="none" strike="noStrike" noProof="0" dirty="0">
                          <a:effectLst/>
                          <a:latin typeface="Calibri"/>
                        </a:rPr>
                        <a:t>Estadística para analizar datos del entorno</a:t>
                      </a:r>
                      <a:endParaRPr lang="es-MX" sz="1000" b="0" i="0" u="none" strike="noStrike" noProof="0" dirty="0">
                        <a:effectLst/>
                      </a:endParaRPr>
                    </a:p>
                    <a:p>
                      <a:pPr>
                        <a:lnSpc>
                          <a:spcPct val="115000"/>
                        </a:lnSpc>
                        <a:spcAft>
                          <a:spcPts val="0"/>
                        </a:spcAft>
                      </a:pPr>
                      <a:r>
                        <a:rPr lang="es-MX" sz="1000" dirty="0">
                          <a:effectLst/>
                          <a:latin typeface="Calibri"/>
                          <a:ea typeface="Calibri" panose="020F0502020204030204" pitchFamily="34" charset="0"/>
                          <a:cs typeface="Times New Roman"/>
                        </a:rPr>
                        <a:t>4.Tipos de gráficas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Revisión de conceptos y solución de problemas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Libro </a:t>
                      </a:r>
                      <a:r>
                        <a:rPr lang="es-MX" sz="1000" dirty="0" err="1">
                          <a:effectLst/>
                          <a:latin typeface="Calibri"/>
                          <a:cs typeface="Times New Roman"/>
                        </a:rPr>
                        <a:t>digitla</a:t>
                      </a:r>
                      <a:r>
                        <a:rPr lang="es-MX" sz="1000" dirty="0">
                          <a:effectLst/>
                          <a:latin typeface="Calibri"/>
                          <a:cs typeface="Times New Roman"/>
                        </a:rPr>
                        <a:t>, presentaciones en Word, </a:t>
                      </a:r>
                      <a:r>
                        <a:rPr lang="es-MX" sz="1000" dirty="0" err="1">
                          <a:effectLst/>
                          <a:latin typeface="Calibri"/>
                          <a:cs typeface="Times New Roman"/>
                        </a:rPr>
                        <a:t>power</a:t>
                      </a:r>
                      <a:r>
                        <a:rPr lang="es-MX" sz="1000" dirty="0">
                          <a:effectLst/>
                          <a:latin typeface="Calibri"/>
                          <a:cs typeface="Times New Roman"/>
                        </a:rPr>
                        <a:t> </a:t>
                      </a:r>
                      <a:r>
                        <a:rPr lang="es-MX" sz="1000" dirty="0" err="1">
                          <a:effectLst/>
                          <a:latin typeface="Calibri"/>
                          <a:cs typeface="Times New Roman"/>
                        </a:rPr>
                        <a:t>point</a:t>
                      </a:r>
                      <a:r>
                        <a:rPr lang="es-MX" sz="1000" dirty="0">
                          <a:effectLst/>
                          <a:latin typeface="Calibri"/>
                          <a:cs typeface="Times New Roman"/>
                        </a:rPr>
                        <a:t> y Excel.</a:t>
                      </a:r>
                      <a:endParaRPr lang="es-ES"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Trabajo escrito (3er parte) con la información recabada en la sesión 1</a:t>
                      </a:r>
                      <a:endParaRPr lang="es-ES"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52708614"/>
                  </a:ext>
                </a:extLst>
              </a:tr>
              <a:tr h="412490">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4</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Psicología</a:t>
                      </a:r>
                      <a:endParaRPr lang="es-MX" sz="1000" dirty="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mn-lt"/>
                          <a:ea typeface="Calibri" panose="020F0502020204030204" pitchFamily="34" charset="0"/>
                          <a:cs typeface="Times New Roman"/>
                        </a:rPr>
                        <a:t>Conceptualización de aprendizaje</a:t>
                      </a: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1000" b="0" i="0" u="none" strike="noStrike" noProof="0" dirty="0">
                          <a:effectLst/>
                        </a:rPr>
                        <a:t>c. Aprendizaje función adaptativa</a:t>
                      </a:r>
                      <a:r>
                        <a:rPr lang="es-MX" sz="1000" b="0" i="0" u="none" strike="noStrike" noProof="0" dirty="0">
                          <a:effectLst/>
                        </a:rPr>
                        <a:t> </a:t>
                      </a:r>
                      <a:endParaRPr lang="es-MX" dirty="0"/>
                    </a:p>
                    <a:p>
                      <a:pPr lvl="0" algn="l">
                        <a:lnSpc>
                          <a:spcPct val="100000"/>
                        </a:lnSpc>
                        <a:spcBef>
                          <a:spcPts val="0"/>
                        </a:spcBef>
                        <a:spcAft>
                          <a:spcPts val="0"/>
                        </a:spcAft>
                        <a:buNone/>
                      </a:pPr>
                      <a:r>
                        <a:rPr lang="es" sz="1000" b="0" i="0" u="none" strike="noStrike" noProof="0" dirty="0">
                          <a:effectLst/>
                        </a:rPr>
                        <a:t> </a:t>
                      </a:r>
                      <a:r>
                        <a:rPr lang="es-MX" sz="1000" b="0" i="0" u="none" strike="noStrike" noProof="0" dirty="0">
                          <a:effectLst/>
                        </a:rPr>
                        <a:t> </a:t>
                      </a:r>
                      <a:endParaRPr lang="es-MX" dirty="0"/>
                    </a:p>
                    <a:p>
                      <a:pPr lvl="0">
                        <a:lnSpc>
                          <a:spcPct val="114999"/>
                        </a:lnSpc>
                        <a:spcAft>
                          <a:spcPts val="0"/>
                        </a:spcAft>
                        <a:buNone/>
                      </a:pPr>
                      <a:r>
                        <a:rPr lang="es" sz="1000" b="0" i="0" u="none" strike="noStrike" noProof="0" dirty="0">
                          <a:effectLst/>
                        </a:rPr>
                        <a:t> </a:t>
                      </a:r>
                      <a:r>
                        <a:rPr lang="es-MX" sz="1000" b="0" i="0" u="none" strike="noStrike" noProof="0" dirty="0">
                          <a:effectLst/>
                        </a:rPr>
                        <a:t> </a:t>
                      </a:r>
                      <a:r>
                        <a:rPr lang="es" sz="1000" b="0" i="0" u="none" strike="noStrike" noProof="0" dirty="0">
                          <a:effectLst/>
                        </a:rPr>
                        <a:t>PIC</a:t>
                      </a:r>
                      <a:endParaRPr lang="es-MX"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s" sz="800" b="1" i="0" u="none" strike="noStrike" noProof="0" dirty="0">
                          <a:latin typeface="Calibri"/>
                        </a:rPr>
                        <a:t>Enseñanza</a:t>
                      </a:r>
                      <a:r>
                        <a:rPr lang="es" sz="800" b="0" i="0" u="none" strike="noStrike" noProof="0" dirty="0">
                          <a:latin typeface="Calibri"/>
                        </a:rPr>
                        <a:t>: </a:t>
                      </a:r>
                      <a:endParaRPr lang="es-MX" sz="800" dirty="0"/>
                    </a:p>
                    <a:p>
                      <a:pPr lvl="0" algn="l">
                        <a:lnSpc>
                          <a:spcPct val="100000"/>
                        </a:lnSpc>
                        <a:spcBef>
                          <a:spcPts val="0"/>
                        </a:spcBef>
                        <a:spcAft>
                          <a:spcPts val="0"/>
                        </a:spcAft>
                        <a:buNone/>
                      </a:pPr>
                      <a:r>
                        <a:rPr lang="es" sz="800" b="0" i="0" u="none" strike="noStrike" noProof="0" dirty="0">
                          <a:latin typeface="Calibri"/>
                        </a:rPr>
                        <a:t>Explicación del tema por parte del profesor.</a:t>
                      </a:r>
                      <a:r>
                        <a:rPr lang="es-MX" sz="800" b="0" i="0" u="none" strike="noStrike" noProof="0" dirty="0">
                          <a:latin typeface="Calibri"/>
                        </a:rPr>
                        <a:t> </a:t>
                      </a:r>
                      <a:endParaRPr lang="es-MX" sz="800" dirty="0"/>
                    </a:p>
                    <a:p>
                      <a:pPr lvl="0" algn="l">
                        <a:lnSpc>
                          <a:spcPct val="100000"/>
                        </a:lnSpc>
                        <a:spcBef>
                          <a:spcPts val="0"/>
                        </a:spcBef>
                        <a:spcAft>
                          <a:spcPts val="0"/>
                        </a:spcAft>
                        <a:buNone/>
                      </a:pPr>
                      <a:r>
                        <a:rPr lang="es" sz="800" b="0" i="0" u="none" strike="noStrike" noProof="0" dirty="0">
                          <a:latin typeface="Calibri"/>
                        </a:rPr>
                        <a:t> </a:t>
                      </a:r>
                      <a:r>
                        <a:rPr lang="es-MX" sz="800" b="0" i="0" u="none" strike="noStrike" noProof="0" dirty="0">
                          <a:latin typeface="Calibri"/>
                        </a:rPr>
                        <a:t> </a:t>
                      </a:r>
                      <a:r>
                        <a:rPr lang="es" sz="800" b="1" i="0" u="none" strike="noStrike" noProof="0" dirty="0">
                          <a:latin typeface="Calibri"/>
                        </a:rPr>
                        <a:t>Aprendizaje</a:t>
                      </a:r>
                      <a:r>
                        <a:rPr lang="es" sz="800" b="0" i="0" u="none" strike="noStrike" noProof="0" dirty="0">
                          <a:latin typeface="Calibri"/>
                        </a:rPr>
                        <a:t>: </a:t>
                      </a:r>
                      <a:endParaRPr lang="es-MX" sz="800" dirty="0"/>
                    </a:p>
                    <a:p>
                      <a:pPr lvl="0" algn="l">
                        <a:lnSpc>
                          <a:spcPct val="100000"/>
                        </a:lnSpc>
                        <a:spcBef>
                          <a:spcPts val="0"/>
                        </a:spcBef>
                        <a:spcAft>
                          <a:spcPts val="0"/>
                        </a:spcAft>
                        <a:buNone/>
                      </a:pPr>
                      <a:r>
                        <a:rPr lang="es" sz="800" b="0" i="0" u="none" strike="noStrike" noProof="0" dirty="0">
                          <a:latin typeface="Calibri"/>
                        </a:rPr>
                        <a:t>Los alumnos realizarán un test sobre estilos de aprendizajes y buscarán estrategias que permitan mejorar en ello de acuerdo al estilo de aprendizaje que cada uno tenga.</a:t>
                      </a:r>
                      <a:r>
                        <a:rPr lang="es-MX" sz="800" b="0" i="0" u="none" strike="noStrike" noProof="0" dirty="0">
                          <a:latin typeface="Calibri"/>
                        </a:rPr>
                        <a:t> </a:t>
                      </a:r>
                      <a:endParaRPr lang="es-MX" sz="800" dirty="0"/>
                    </a:p>
                    <a:p>
                      <a:pPr lvl="0" algn="just">
                        <a:lnSpc>
                          <a:spcPct val="100000"/>
                        </a:lnSpc>
                        <a:spcBef>
                          <a:spcPts val="0"/>
                        </a:spcBef>
                        <a:spcAft>
                          <a:spcPts val="0"/>
                        </a:spcAft>
                        <a:buNone/>
                      </a:pPr>
                      <a:r>
                        <a:rPr lang="es" sz="800" b="0" i="0" u="none" strike="noStrike" noProof="0" dirty="0">
                          <a:latin typeface="Calibri"/>
                        </a:rPr>
                        <a:t> </a:t>
                      </a:r>
                      <a:r>
                        <a:rPr lang="es-MX" sz="800" b="0" i="0" u="none" strike="noStrike" noProof="0" dirty="0">
                          <a:solidFill>
                            <a:srgbClr val="FF0000"/>
                          </a:solidFill>
                          <a:latin typeface="Calibri"/>
                        </a:rPr>
                        <a:t> </a:t>
                      </a:r>
                      <a:r>
                        <a:rPr lang="es" sz="800" b="0" i="0" u="none" strike="noStrike" noProof="0" dirty="0">
                          <a:solidFill>
                            <a:srgbClr val="FF0000"/>
                          </a:solidFill>
                          <a:latin typeface="Calibri"/>
                        </a:rPr>
                        <a:t>¿Cuál es el papel que juega el aprendizaje en la toma de decisiones para la creación de una empresa?</a:t>
                      </a:r>
                      <a:r>
                        <a:rPr lang="es-MX" sz="800" b="0" i="0" u="none" strike="noStrike" noProof="0" dirty="0">
                          <a:solidFill>
                            <a:srgbClr val="FF0000"/>
                          </a:solidFill>
                          <a:latin typeface="Calibri"/>
                        </a:rPr>
                        <a:t> </a:t>
                      </a:r>
                      <a:r>
                        <a:rPr lang="es" sz="800" b="0" i="0" u="none" strike="noStrike" noProof="0" dirty="0">
                          <a:solidFill>
                            <a:srgbClr val="FF0000"/>
                          </a:solidFill>
                          <a:latin typeface="Calibri"/>
                        </a:rPr>
                        <a:t>¿Cuál es el papel que juega la corteza cerebral en la toma decisiones?</a:t>
                      </a:r>
                      <a:endParaRPr lang="es-MX" sz="800" dirty="0">
                        <a:solidFill>
                          <a:srgbClr val="FF0000"/>
                        </a:solidFill>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mn-lt"/>
                          <a:cs typeface="Times New Roman"/>
                        </a:rPr>
                        <a:t>Hojas blancas </a:t>
                      </a:r>
                    </a:p>
                    <a:p>
                      <a:pPr lvl="0">
                        <a:lnSpc>
                          <a:spcPct val="114999"/>
                        </a:lnSpc>
                        <a:spcAft>
                          <a:spcPts val="0"/>
                        </a:spcAft>
                        <a:buNone/>
                      </a:pPr>
                      <a:r>
                        <a:rPr lang="es-MX" sz="1000" dirty="0">
                          <a:effectLst/>
                          <a:latin typeface="+mn-lt"/>
                          <a:cs typeface="Times New Roman"/>
                        </a:rPr>
                        <a:t>Protocolo de prácticas </a:t>
                      </a:r>
                      <a:endParaRPr lang="es-MX" dirty="0"/>
                    </a:p>
                    <a:p>
                      <a:pPr lvl="0">
                        <a:lnSpc>
                          <a:spcPct val="114999"/>
                        </a:lnSpc>
                        <a:spcAft>
                          <a:spcPts val="0"/>
                        </a:spcAft>
                        <a:buNone/>
                      </a:pPr>
                      <a:r>
                        <a:rPr lang="es-MX" sz="1000" dirty="0">
                          <a:effectLst/>
                          <a:latin typeface="+mn-lt"/>
                          <a:cs typeface="Times New Roman"/>
                        </a:rPr>
                        <a:t>Informe de prácticas </a:t>
                      </a:r>
                      <a:endParaRPr lang="es-MX" dirty="0"/>
                    </a:p>
                    <a:p>
                      <a:pPr lvl="0">
                        <a:lnSpc>
                          <a:spcPct val="114999"/>
                        </a:lnSpc>
                        <a:spcAft>
                          <a:spcPts val="0"/>
                        </a:spcAft>
                        <a:buNone/>
                      </a:pPr>
                      <a:r>
                        <a:rPr lang="es-MX" sz="1000" dirty="0">
                          <a:effectLst/>
                          <a:latin typeface="+mn-lt"/>
                          <a:cs typeface="Times New Roman"/>
                        </a:rPr>
                        <a:t>Libros de texto </a:t>
                      </a:r>
                      <a:endParaRPr lang="es-MX" dirty="0"/>
                    </a:p>
                    <a:p>
                      <a:pPr lvl="0">
                        <a:lnSpc>
                          <a:spcPct val="114999"/>
                        </a:lnSpc>
                        <a:spcAft>
                          <a:spcPts val="0"/>
                        </a:spcAft>
                        <a:buNone/>
                      </a:pPr>
                      <a:r>
                        <a:rPr lang="es-MX" sz="1000" dirty="0">
                          <a:effectLst/>
                          <a:latin typeface="+mn-lt"/>
                          <a:cs typeface="Times New Roman"/>
                        </a:rPr>
                        <a:t>Internet </a:t>
                      </a:r>
                      <a:endParaRPr lang="es-MX" dirty="0"/>
                    </a:p>
                    <a:p>
                      <a:pPr lvl="0">
                        <a:lnSpc>
                          <a:spcPct val="114999"/>
                        </a:lnSpc>
                        <a:spcAft>
                          <a:spcPts val="0"/>
                        </a:spcAft>
                        <a:buNone/>
                      </a:pPr>
                      <a:endParaRPr lang="es-MX" sz="1000">
                        <a:effectLst/>
                        <a:latin typeface="Calibri"/>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mn-lt"/>
                          <a:cs typeface="Times New Roman"/>
                        </a:rPr>
                        <a:t>Rúbrica de laboratorio</a:t>
                      </a:r>
                      <a:endParaRPr lang="es-MX" sz="1000" dirty="0">
                        <a:effectLst/>
                        <a:latin typeface="Calibri"/>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897182141"/>
                  </a:ext>
                </a:extLst>
              </a:tr>
              <a:tr h="412489">
                <a:tc>
                  <a:txBody>
                    <a:bodyPr/>
                    <a:lstStyle/>
                    <a:p>
                      <a:pPr lvl="0">
                        <a:lnSpc>
                          <a:spcPct val="114999"/>
                        </a:lnSpc>
                        <a:spcAft>
                          <a:spcPts val="0"/>
                        </a:spcAft>
                        <a:buNone/>
                      </a:pPr>
                      <a:r>
                        <a:rPr lang="es-MX" sz="1000" b="1" i="0" u="none" strike="noStrike" noProof="0" dirty="0">
                          <a:effectLst/>
                          <a:latin typeface="Calibri"/>
                        </a:rPr>
                        <a:t>MATERIA 5</a:t>
                      </a:r>
                      <a:endParaRPr lang="en-US" sz="1000" b="0" i="0" u="none" strike="noStrike" noProof="0" dirty="0">
                        <a:effectLst/>
                      </a:endParaRPr>
                    </a:p>
                    <a:p>
                      <a:pPr lvl="0">
                        <a:lnSpc>
                          <a:spcPct val="114999"/>
                        </a:lnSpc>
                        <a:spcAft>
                          <a:spcPts val="0"/>
                        </a:spcAft>
                        <a:buNone/>
                      </a:pPr>
                      <a:r>
                        <a:rPr lang="es-MX" sz="1000" b="1" i="0" u="none" strike="noStrike" noProof="0" dirty="0">
                          <a:effectLst/>
                          <a:latin typeface="Calibri"/>
                        </a:rPr>
                        <a:t>Matemáticas</a:t>
                      </a:r>
                      <a:endParaRPr lang="es-MX"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ea typeface="Calibri" panose="020F0502020204030204" pitchFamily="34" charset="0"/>
                          <a:cs typeface="Times New Roman"/>
                        </a:rPr>
                        <a:t>Que el alumno explique con sus propias palabras el concepto de límite de una función y que comprenda los teoremas para el cálculo de límites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ea typeface="Calibri" panose="020F0502020204030204" pitchFamily="34" charset="0"/>
                          <a:cs typeface="Times New Roman"/>
                        </a:rPr>
                        <a:t>Se considerarán intervalos para llegar al cálculo final del límite</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ea typeface="Calibri" panose="020F0502020204030204" pitchFamily="34" charset="0"/>
                          <a:cs typeface="Times New Roman"/>
                        </a:rPr>
                        <a:t>Los alumnos explicarán con sus palabras lo que entienden como limite de  una función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b="0" i="0" u="none" strike="noStrike" noProof="0" dirty="0" err="1">
                          <a:solidFill>
                            <a:schemeClr val="tx1"/>
                          </a:solidFill>
                          <a:effectLst/>
                          <a:latin typeface="Calibri"/>
                        </a:rPr>
                        <a:t>Pintarrón</a:t>
                      </a:r>
                      <a:r>
                        <a:rPr lang="es-MX" sz="1000" b="0" i="0" u="none" strike="noStrike" noProof="0" dirty="0">
                          <a:solidFill>
                            <a:schemeClr val="tx1"/>
                          </a:solidFill>
                          <a:effectLst/>
                          <a:latin typeface="Calibri"/>
                        </a:rPr>
                        <a:t>, plumones, cuaderno, cañón</a:t>
                      </a:r>
                      <a:endParaRPr lang="es-ES"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Examen parcial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87678038"/>
                  </a:ext>
                </a:extLst>
              </a:tr>
              <a:tr h="200009">
                <a:tc gridSpan="6">
                  <a:txBody>
                    <a:bodyPr/>
                    <a:lstStyle/>
                    <a:p>
                      <a:pPr>
                        <a:lnSpc>
                          <a:spcPct val="115000"/>
                        </a:lnSpc>
                        <a:spcAft>
                          <a:spcPts val="0"/>
                        </a:spcAft>
                      </a:pPr>
                      <a:r>
                        <a:rPr lang="es-MX" sz="1000" dirty="0">
                          <a:effectLst/>
                          <a:latin typeface="Calibri"/>
                          <a:ea typeface="Calibri" panose="020F0502020204030204" pitchFamily="34" charset="0"/>
                          <a:cs typeface="Times New Roman"/>
                        </a:rPr>
                        <a:t>Número de sesión: 4</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lnL w="19050" cap="flat" cmpd="dbl" algn="ctr">
                      <a:solidFill>
                        <a:srgbClr val="000000"/>
                      </a:solidFill>
                      <a:prstDash val="solid"/>
                      <a:round/>
                      <a:headEnd type="none" w="med" len="med"/>
                      <a:tailEnd type="none" w="med" len="med"/>
                    </a:lnL>
                    <a:lnT w="19050" cap="flat" cmpd="dbl" algn="ctr">
                      <a:solidFill>
                        <a:srgbClr val="000000"/>
                      </a:solidFill>
                      <a:prstDash val="solid"/>
                      <a:round/>
                      <a:headEnd type="none" w="med" len="med"/>
                      <a:tailEnd type="none" w="med" len="med"/>
                    </a:lnT>
                  </a:tcPr>
                </a:tc>
                <a:tc hMerge="1">
                  <a:txBody>
                    <a:bodyPr/>
                    <a:lstStyle/>
                    <a:p>
                      <a:endParaRPr lang="es-MX"/>
                    </a:p>
                  </a:txBody>
                  <a:tcPr>
                    <a:lnL w="19050" cap="flat" cmpd="dbl" algn="ctr">
                      <a:solidFill>
                        <a:srgbClr val="000000"/>
                      </a:solidFill>
                      <a:prstDash val="solid"/>
                      <a:round/>
                      <a:headEnd type="none" w="med" len="med"/>
                      <a:tailEnd type="none" w="med" len="med"/>
                    </a:lnL>
                  </a:tcPr>
                </a:tc>
                <a:extLst>
                  <a:ext uri="{0D108BD9-81ED-4DB2-BD59-A6C34878D82A}">
                    <a16:rowId xmlns:a16="http://schemas.microsoft.com/office/drawing/2014/main" val="2298291031"/>
                  </a:ext>
                </a:extLst>
              </a:tr>
              <a:tr h="278295">
                <a:tc>
                  <a:txBody>
                    <a:bodyPr/>
                    <a:lstStyle/>
                    <a:p>
                      <a:pPr>
                        <a:lnSpc>
                          <a:spcPct val="115000"/>
                        </a:lnSpc>
                        <a:spcAft>
                          <a:spcPts val="0"/>
                        </a:spcAft>
                      </a:pPr>
                      <a:r>
                        <a:rPr lang="es-MX" sz="1000" dirty="0">
                          <a:effectLst/>
                          <a:latin typeface="Calibri"/>
                          <a:ea typeface="Calibri" panose="020F0502020204030204" pitchFamily="34" charset="0"/>
                          <a:cs typeface="Times New Roman"/>
                        </a:rPr>
                        <a:t>MATERIA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Objetivos específicos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Contenidos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Técnica didáctica</a:t>
                      </a:r>
                      <a:endParaRPr lang="es-ES"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Material didáctico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Evaluación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10135226"/>
                  </a:ext>
                </a:extLst>
              </a:tr>
              <a:tr h="1242164">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1</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Contabilidad y Gestión Administrativa </a:t>
                      </a:r>
                      <a:endParaRPr lang="es-MX" sz="1000" dirty="0">
                        <a:effectLst/>
                        <a:latin typeface="Calibri"/>
                        <a:ea typeface="Calibri" panose="020F0502020204030204" pitchFamily="34" charset="0"/>
                        <a:cs typeface="Times New Roman" panose="02020603050405020304" pitchFamily="18" charset="0"/>
                      </a:endParaRPr>
                    </a:p>
                    <a:p>
                      <a:pPr>
                        <a:lnSpc>
                          <a:spcPct val="115000"/>
                        </a:lnSpc>
                        <a:spcAft>
                          <a:spcPts val="0"/>
                        </a:spcAft>
                      </a:pPr>
                      <a:endParaRPr lang="es-MX" sz="100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Conocer el proceso de Planeación, y las herramientas que se emplean en el mismo.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Unidad 3 Proceso administrativo - Planeación</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Elaboración de los elementos de la planeación: misión, visión, objetivos, políticas, etc.</a:t>
                      </a:r>
                      <a:endParaRPr lang="es-ES"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Apuntes de clase, Hojas blancas, computadora, programas, internet, bibliografía sugerida.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5450426"/>
                  </a:ext>
                </a:extLst>
              </a:tr>
              <a:tr h="1242164">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2</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Derecho</a:t>
                      </a:r>
                      <a:endParaRPr lang="es-MX" sz="1000" dirty="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CONOCER EL CONCEPTO Y LA IMPORTANCIA DE LAS SOCIEDADES MERCANTILES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SOCIEDADES MERCANTILES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PRESENTACIÓN EN PLENARIA</a:t>
                      </a:r>
                      <a:endParaRPr lang="es-ES"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LIBROS DE TEXTO</a:t>
                      </a:r>
                    </a:p>
                    <a:p>
                      <a:pPr>
                        <a:lnSpc>
                          <a:spcPct val="115000"/>
                        </a:lnSpc>
                        <a:spcAft>
                          <a:spcPts val="0"/>
                        </a:spcAft>
                      </a:pPr>
                      <a:r>
                        <a:rPr lang="es-MX" sz="1000" dirty="0">
                          <a:effectLst/>
                          <a:latin typeface="Calibri"/>
                          <a:ea typeface="Calibri" panose="020F0502020204030204" pitchFamily="34" charset="0"/>
                          <a:cs typeface="Times New Roman"/>
                        </a:rPr>
                        <a:t>HOJAS BLANCAS</a:t>
                      </a:r>
                    </a:p>
                    <a:p>
                      <a:pPr>
                        <a:lnSpc>
                          <a:spcPct val="115000"/>
                        </a:lnSpc>
                        <a:spcAft>
                          <a:spcPts val="0"/>
                        </a:spcAft>
                      </a:pPr>
                      <a:r>
                        <a:rPr lang="es-MX" sz="1000" dirty="0">
                          <a:effectLst/>
                          <a:latin typeface="Calibri"/>
                          <a:ea typeface="Calibri" panose="020F0502020204030204" pitchFamily="34" charset="0"/>
                          <a:cs typeface="Times New Roman"/>
                        </a:rPr>
                        <a:t>LEY DE SOCIEDADES MERCANTILES</a:t>
                      </a:r>
                    </a:p>
                    <a:p>
                      <a:pPr>
                        <a:lnSpc>
                          <a:spcPct val="115000"/>
                        </a:lnSpc>
                        <a:spcAft>
                          <a:spcPts val="0"/>
                        </a:spcAft>
                      </a:pPr>
                      <a:r>
                        <a:rPr lang="es-MX" sz="1000" dirty="0">
                          <a:effectLst/>
                          <a:latin typeface="Calibri"/>
                          <a:ea typeface="Calibri" panose="020F0502020204030204" pitchFamily="34" charset="0"/>
                          <a:cs typeface="Times New Roman"/>
                        </a:rPr>
                        <a:t>HOJAS DE ROTAFOLIO</a:t>
                      </a:r>
                    </a:p>
                    <a:p>
                      <a:pPr>
                        <a:lnSpc>
                          <a:spcPct val="115000"/>
                        </a:lnSpc>
                        <a:spcAft>
                          <a:spcPts val="0"/>
                        </a:spcAft>
                      </a:pPr>
                      <a:r>
                        <a:rPr lang="es-MX" sz="1000" dirty="0">
                          <a:effectLst/>
                          <a:latin typeface="Calibri"/>
                          <a:ea typeface="Calibri" panose="020F0502020204030204" pitchFamily="34" charset="0"/>
                          <a:cs typeface="Times New Roman"/>
                        </a:rPr>
                        <a:t>PRODUCTO FINAL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RÚBRICA</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62253480"/>
                  </a:ext>
                </a:extLst>
              </a:tr>
              <a:tr h="709808">
                <a:tc>
                  <a:txBody>
                    <a:bodyPr/>
                    <a:lstStyle/>
                    <a:p>
                      <a:pPr>
                        <a:lnSpc>
                          <a:spcPct val="115000"/>
                        </a:lnSpc>
                        <a:spcAft>
                          <a:spcPts val="0"/>
                        </a:spcAft>
                      </a:pPr>
                      <a:r>
                        <a:rPr lang="es-MX" sz="1000" b="1" dirty="0">
                          <a:effectLst/>
                          <a:latin typeface="Calibri"/>
                          <a:ea typeface="Calibri" panose="020F0502020204030204" pitchFamily="34" charset="0"/>
                          <a:cs typeface="Times New Roman"/>
                        </a:rPr>
                        <a:t>MATERIA 3</a:t>
                      </a:r>
                      <a:endParaRPr lang="es-MX" sz="1000" dirty="0">
                        <a:effectLst/>
                        <a:latin typeface="Calibri"/>
                        <a:ea typeface="Calibri" panose="020F0502020204030204" pitchFamily="34" charset="0"/>
                        <a:cs typeface="Times New Roman"/>
                      </a:endParaRPr>
                    </a:p>
                    <a:p>
                      <a:pPr>
                        <a:lnSpc>
                          <a:spcPct val="115000"/>
                        </a:lnSpc>
                        <a:spcAft>
                          <a:spcPts val="0"/>
                        </a:spcAft>
                      </a:pPr>
                      <a:r>
                        <a:rPr lang="es-MX" sz="1000" b="1" dirty="0">
                          <a:effectLst/>
                          <a:latin typeface="Calibri"/>
                          <a:ea typeface="Calibri" panose="020F0502020204030204" pitchFamily="34" charset="0"/>
                          <a:cs typeface="Times New Roman"/>
                        </a:rPr>
                        <a:t>Estadística</a:t>
                      </a:r>
                      <a:endParaRPr lang="es-MX" sz="1000" dirty="0">
                        <a:effectLst/>
                        <a:latin typeface="Calibri"/>
                        <a:ea typeface="Calibri" panose="020F0502020204030204" pitchFamily="34" charset="0"/>
                        <a:cs typeface="Times New Roman"/>
                      </a:endParaRP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Los alumnos interpretarán la información obtenida del gráfico</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Unidad 1. </a:t>
                      </a:r>
                      <a:r>
                        <a:rPr lang="es-MX" sz="1000" dirty="0" err="1">
                          <a:effectLst/>
                          <a:latin typeface="Calibri"/>
                          <a:ea typeface="Calibri" panose="020F0502020204030204" pitchFamily="34" charset="0"/>
                          <a:cs typeface="Times New Roman"/>
                        </a:rPr>
                        <a:t>E</a:t>
                      </a:r>
                      <a:r>
                        <a:rPr lang="es-MX" sz="1000" b="0" i="0" u="none" strike="noStrike" noProof="0" dirty="0" err="1">
                          <a:effectLst/>
                          <a:latin typeface="Calibri"/>
                        </a:rPr>
                        <a:t>Estadística</a:t>
                      </a:r>
                      <a:r>
                        <a:rPr lang="es-MX" sz="1000" b="0" i="0" u="none" strike="noStrike" noProof="0" dirty="0">
                          <a:effectLst/>
                          <a:latin typeface="Calibri"/>
                        </a:rPr>
                        <a:t> para analizar datos del entorno</a:t>
                      </a:r>
                      <a:endParaRPr lang="es-MX" sz="1000" b="0" i="0" u="none" strike="noStrike" noProof="0" dirty="0">
                        <a:effectLst/>
                      </a:endParaRPr>
                    </a:p>
                    <a:p>
                      <a:pPr>
                        <a:lnSpc>
                          <a:spcPct val="115000"/>
                        </a:lnSpc>
                        <a:spcAft>
                          <a:spcPts val="0"/>
                        </a:spcAft>
                      </a:pPr>
                      <a:r>
                        <a:rPr lang="es-MX" sz="1000" dirty="0">
                          <a:effectLst/>
                          <a:latin typeface="Calibri"/>
                          <a:ea typeface="Calibri" panose="020F0502020204030204" pitchFamily="34" charset="0"/>
                          <a:cs typeface="Times New Roman"/>
                        </a:rPr>
                        <a:t>5.Tipos de gráficas</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nSpc>
                          <a:spcPct val="114999"/>
                        </a:lnSpc>
                        <a:spcAft>
                          <a:spcPts val="0"/>
                        </a:spcAft>
                        <a:buNone/>
                      </a:pPr>
                      <a:r>
                        <a:rPr lang="es-MX" sz="1000" dirty="0">
                          <a:effectLst/>
                          <a:latin typeface="Calibri"/>
                          <a:cs typeface="Times New Roman"/>
                        </a:rPr>
                        <a:t>Revisión de conceptos y solución de problemas</a:t>
                      </a:r>
                      <a:endParaRPr lang="es-ES" dirty="0"/>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Libro digital, presentaciones en Word, </a:t>
                      </a:r>
                      <a:r>
                        <a:rPr lang="es-MX" sz="1000" dirty="0" err="1">
                          <a:effectLst/>
                          <a:latin typeface="Calibri"/>
                          <a:ea typeface="Calibri" panose="020F0502020204030204" pitchFamily="34" charset="0"/>
                          <a:cs typeface="Times New Roman"/>
                        </a:rPr>
                        <a:t>power</a:t>
                      </a:r>
                      <a:r>
                        <a:rPr lang="es-MX" sz="1000" dirty="0">
                          <a:effectLst/>
                          <a:latin typeface="Calibri"/>
                          <a:ea typeface="Calibri" panose="020F0502020204030204" pitchFamily="34" charset="0"/>
                          <a:cs typeface="Times New Roman"/>
                        </a:rPr>
                        <a:t> </a:t>
                      </a:r>
                      <a:r>
                        <a:rPr lang="es-MX" sz="1000" dirty="0" err="1">
                          <a:effectLst/>
                          <a:latin typeface="Calibri"/>
                          <a:ea typeface="Calibri" panose="020F0502020204030204" pitchFamily="34" charset="0"/>
                          <a:cs typeface="Times New Roman"/>
                        </a:rPr>
                        <a:t>point</a:t>
                      </a:r>
                      <a:r>
                        <a:rPr lang="es-MX" sz="1000" dirty="0">
                          <a:effectLst/>
                          <a:latin typeface="Calibri"/>
                          <a:ea typeface="Calibri" panose="020F0502020204030204" pitchFamily="34" charset="0"/>
                          <a:cs typeface="Times New Roman"/>
                        </a:rPr>
                        <a:t> y Excel.</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effectLst/>
                          <a:latin typeface="Calibri"/>
                          <a:ea typeface="Calibri" panose="020F0502020204030204" pitchFamily="34" charset="0"/>
                          <a:cs typeface="Times New Roman"/>
                        </a:rPr>
                        <a:t>Trabajo escrito (4a parte) con la información recabada en la sesión 1</a:t>
                      </a:r>
                    </a:p>
                  </a:txBody>
                  <a:tcPr marL="20414" marR="2041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84126176"/>
                  </a:ext>
                </a:extLst>
              </a:tr>
            </a:tbl>
          </a:graphicData>
        </a:graphic>
      </p:graphicFrame>
    </p:spTree>
    <p:extLst>
      <p:ext uri="{BB962C8B-B14F-4D97-AF65-F5344CB8AC3E}">
        <p14:creationId xmlns:p14="http://schemas.microsoft.com/office/powerpoint/2010/main" val="40835951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049D8916A10DD4D8F834514B619F982" ma:contentTypeVersion="5" ma:contentTypeDescription="Crear nuevo documento." ma:contentTypeScope="" ma:versionID="5bb665119343f7d84e01b0ef1460f006">
  <xsd:schema xmlns:xsd="http://www.w3.org/2001/XMLSchema" xmlns:xs="http://www.w3.org/2001/XMLSchema" xmlns:p="http://schemas.microsoft.com/office/2006/metadata/properties" xmlns:ns2="98803e0c-37b1-468a-b720-b8cbbe9250be" targetNamespace="http://schemas.microsoft.com/office/2006/metadata/properties" ma:root="true" ma:fieldsID="8f5564cae153764228e4e42f3b445c30" ns2:_="">
    <xsd:import namespace="98803e0c-37b1-468a-b720-b8cbbe9250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03e0c-37b1-468a-b720-b8cbbe925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037252-7B9B-4017-AA03-4E179E3034D4}">
  <ds:schemaRefs>
    <ds:schemaRef ds:uri="98803e0c-37b1-468a-b720-b8cbbe9250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082A5C-EF28-45F4-8C16-A1B81807F114}">
  <ds:schemaRefs>
    <ds:schemaRef ds:uri="http://schemas.microsoft.com/sharepoint/v3/contenttype/forms"/>
  </ds:schemaRefs>
</ds:datastoreItem>
</file>

<file path=customXml/itemProps3.xml><?xml version="1.0" encoding="utf-8"?>
<ds:datastoreItem xmlns:ds="http://schemas.openxmlformats.org/officeDocument/2006/customXml" ds:itemID="{9FCB31C9-EE2E-4171-BE7F-D8E3B2AAB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03e0c-37b1-468a-b720-b8cbbe925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130</Slides>
  <Notes>0</Notes>
  <HiddenSlides>0</HiddenSlides>
  <ScaleCrop>false</ScaleCrop>
  <HeadingPairs>
    <vt:vector size="4" baseType="variant">
      <vt:variant>
        <vt:lpstr>Tema</vt:lpstr>
      </vt:variant>
      <vt:variant>
        <vt:i4>1</vt:i4>
      </vt:variant>
      <vt:variant>
        <vt:lpstr>Títulos de diapositiva</vt:lpstr>
      </vt:variant>
      <vt:variant>
        <vt:i4>130</vt:i4>
      </vt:variant>
    </vt:vector>
  </HeadingPairs>
  <TitlesOfParts>
    <vt:vector size="131" baseType="lpstr">
      <vt:lpstr>Tema de Office</vt:lpstr>
      <vt:lpstr>Apartado 1</vt:lpstr>
      <vt:lpstr>Universidad La Salle Unidad Santa Teresa</vt:lpstr>
      <vt:lpstr>Apartado 2</vt:lpstr>
      <vt:lpstr>Presentación de PowerPoint</vt:lpstr>
      <vt:lpstr>Apartado 3</vt:lpstr>
      <vt:lpstr>Presentación de PowerPoint</vt:lpstr>
      <vt:lpstr>Apartado 4</vt:lpstr>
      <vt:lpstr>Presentación de PowerPoint</vt:lpstr>
      <vt:lpstr>Apartado 5</vt:lpstr>
      <vt:lpstr>Presentación de PowerPoint</vt:lpstr>
      <vt:lpstr>Apartado 5a</vt:lpstr>
      <vt:lpstr>Presentación de PowerPoint</vt:lpstr>
      <vt:lpstr>Presentación de PowerPoint</vt:lpstr>
      <vt:lpstr>Presentación de PowerPoint</vt:lpstr>
      <vt:lpstr>Apartado 5b</vt:lpstr>
      <vt:lpstr>Presentación de PowerPoint</vt:lpstr>
      <vt:lpstr>Apartado 5.c (extraer del P.8)</vt:lpstr>
      <vt:lpstr>Presentación de PowerPoint</vt:lpstr>
      <vt:lpstr>Apartado 5.d (extraer del P.8)</vt:lpstr>
      <vt:lpstr>Presentación de PowerPoint</vt:lpstr>
      <vt:lpstr>Apartado 5.d (extraer del P.8)</vt:lpstr>
      <vt:lpstr>Presentación de PowerPoint</vt:lpstr>
      <vt:lpstr>Apartado 5.e (extraer del P.8)</vt:lpstr>
      <vt:lpstr>Presentación de PowerPoint</vt:lpstr>
      <vt:lpstr>Apartado 5.f (extraer del P.8)</vt:lpstr>
      <vt:lpstr>Presentación de PowerPoint</vt:lpstr>
      <vt:lpstr>Apartado 5.g  (Formatos e instrumento para la planeación seguimiento y evaluación. Por lo menos 2 de 5)</vt:lpstr>
      <vt:lpstr>Presentación de PowerPoint</vt:lpstr>
      <vt:lpstr>Presentación de PowerPoint</vt:lpstr>
      <vt:lpstr>Presentación de PowerPoint</vt:lpstr>
      <vt:lpstr>Apartado 5.g  (Formatos e instrumento para la planeación seguimiento y evaluación. Por lo menos 2 de 5)</vt:lpstr>
      <vt:lpstr>Presentación de PowerPoint</vt:lpstr>
      <vt:lpstr>Presentación de PowerPoint</vt:lpstr>
      <vt:lpstr>Presentación de PowerPoint</vt:lpstr>
      <vt:lpstr>Apartado 5.g  (Formatos e instrumento para la planeación seguimiento y evaluación. Por lo menos 2 de 5)</vt:lpstr>
      <vt:lpstr>Presentación de PowerPoint</vt:lpstr>
      <vt:lpstr>Apartado 5.g  (Formatos e instrumento para la planeación seguimiento y evaluación. Por lo menos 2 de 5)</vt:lpstr>
      <vt:lpstr>Presentación de PowerPoint</vt:lpstr>
      <vt:lpstr>Apartado 5.g  (Formatos e instrumento para la planeación seguimiento y evaluación. Por lo menos 2 de 5)</vt:lpstr>
      <vt:lpstr>Presentación de PowerPoint</vt:lpstr>
      <vt:lpstr>Presentación de PowerPoint</vt:lpstr>
      <vt:lpstr>Apartado 5.h </vt:lpstr>
      <vt:lpstr>Presentación de PowerPoint</vt:lpstr>
      <vt:lpstr>Presentación de PowerPoint</vt:lpstr>
      <vt:lpstr>Presentación de PowerPoint</vt:lpstr>
      <vt:lpstr>Apartado 5.i (Productos en orden consecutivo del 4 al 15) </vt:lpstr>
      <vt:lpstr>Presentación de PowerPoint</vt:lpstr>
      <vt:lpstr>Apartado 5.i (Productos en orden consecutivo del 4 al 15) </vt:lpstr>
      <vt:lpstr>Presentación de PowerPoint</vt:lpstr>
      <vt:lpstr>Apartado 5.i (Productos en orden consecutivo del 4 al 15) </vt:lpstr>
      <vt:lpstr>Presentación de PowerPoint</vt:lpstr>
      <vt:lpstr>Presentación de PowerPoint</vt:lpstr>
      <vt:lpstr>Presentación de PowerPoint</vt:lpstr>
      <vt:lpstr>Apartado 5.i (Productos en orden consecutivo del 4 al 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Apartado 5.i (Productos en orden consecutivo del 4 al 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Apartado 5.i (Productos en orden consecutivo del 4 al 15) </vt:lpstr>
      <vt:lpstr>Presentación de PowerPoint</vt:lpstr>
      <vt:lpstr>Apartado 5.i (Productos en orden consecutivo del 4 al 15) </vt:lpstr>
      <vt:lpstr>Presentación de PowerPoint</vt:lpstr>
      <vt:lpstr>Presentación de PowerPoint</vt:lpstr>
      <vt:lpstr>Presentación de PowerPoint</vt:lpstr>
      <vt:lpstr>Presentación de PowerPoint</vt:lpstr>
      <vt:lpstr>Apartado 5.i (Productos en orden consecutivo del 4 al 15) </vt:lpstr>
      <vt:lpstr>Presentación de PowerPoint</vt:lpstr>
      <vt:lpstr>APARTADO 5. i. Producto 11. Evaluación. Tipos, herramientas de aprendizaje.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Apartado 5.i (Productos en orden consecutivo del 4 al 15) </vt:lpstr>
      <vt:lpstr>APARTADO 5. i. Producto 12. Evaluación. Formatos. Grupo Heterogéneo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Apartado 5.i (Productos en orden consecutivo del 4 al 15) </vt:lpstr>
      <vt:lpstr>Presentación de PowerPoint</vt:lpstr>
      <vt:lpstr>Presentación de PowerPoint</vt:lpstr>
      <vt:lpstr>Apartado 5.i (Productos en orden consecutivo del 4 al 15) </vt:lpstr>
      <vt:lpstr>APARTADO 5. i. Producto 14. Infografía</vt:lpstr>
      <vt:lpstr>Presentación de PowerPoint</vt:lpstr>
      <vt:lpstr>Presentación de PowerPoint</vt:lpstr>
      <vt:lpstr>Presentación de PowerPoint</vt:lpstr>
      <vt:lpstr>Presentación de PowerPoint</vt:lpstr>
      <vt:lpstr>Presentación de PowerPoint</vt:lpstr>
      <vt:lpstr>Apartado 5.i (Productos en orden consecutivo del 4 al 15)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Apartado 1</dc:title>
  <dc:creator>Bárbara Lopez Ortega</dc:creator>
  <cp:revision>72</cp:revision>
  <dcterms:created xsi:type="dcterms:W3CDTF">2019-09-02T15:51:12Z</dcterms:created>
  <dcterms:modified xsi:type="dcterms:W3CDTF">2020-10-15T15:09:59Z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0x0101007049D8916A10DD4D8F834514B619F982</vt:lpwstr>
  </property>
</Properties>
</file>