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78"/>
  </p:notesMasterIdLst>
  <p:sldIdLst>
    <p:sldId id="330" r:id="rId2"/>
    <p:sldId id="341" r:id="rId3"/>
    <p:sldId id="333" r:id="rId4"/>
    <p:sldId id="347" r:id="rId5"/>
    <p:sldId id="329" r:id="rId6"/>
    <p:sldId id="332" r:id="rId7"/>
    <p:sldId id="335" r:id="rId8"/>
    <p:sldId id="334" r:id="rId9"/>
    <p:sldId id="336" r:id="rId10"/>
    <p:sldId id="345" r:id="rId11"/>
    <p:sldId id="343" r:id="rId12"/>
    <p:sldId id="346" r:id="rId13"/>
    <p:sldId id="337" r:id="rId14"/>
    <p:sldId id="338" r:id="rId15"/>
    <p:sldId id="256" r:id="rId16"/>
    <p:sldId id="287" r:id="rId17"/>
    <p:sldId id="288" r:id="rId18"/>
    <p:sldId id="289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57" r:id="rId27"/>
    <p:sldId id="298" r:id="rId28"/>
    <p:sldId id="259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306" r:id="rId37"/>
    <p:sldId id="304" r:id="rId38"/>
    <p:sldId id="307" r:id="rId39"/>
    <p:sldId id="326" r:id="rId40"/>
    <p:sldId id="327" r:id="rId41"/>
    <p:sldId id="317" r:id="rId42"/>
    <p:sldId id="313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268" r:id="rId51"/>
    <p:sldId id="269" r:id="rId52"/>
    <p:sldId id="328" r:id="rId53"/>
    <p:sldId id="276" r:id="rId54"/>
    <p:sldId id="278" r:id="rId55"/>
    <p:sldId id="277" r:id="rId56"/>
    <p:sldId id="270" r:id="rId57"/>
    <p:sldId id="271" r:id="rId58"/>
    <p:sldId id="273" r:id="rId59"/>
    <p:sldId id="274" r:id="rId60"/>
    <p:sldId id="275" r:id="rId61"/>
    <p:sldId id="272" r:id="rId62"/>
    <p:sldId id="279" r:id="rId63"/>
    <p:sldId id="280" r:id="rId64"/>
    <p:sldId id="281" r:id="rId65"/>
    <p:sldId id="282" r:id="rId66"/>
    <p:sldId id="283" r:id="rId67"/>
    <p:sldId id="284" r:id="rId68"/>
    <p:sldId id="285" r:id="rId69"/>
    <p:sldId id="286" r:id="rId70"/>
    <p:sldId id="299" r:id="rId71"/>
    <p:sldId id="301" r:id="rId72"/>
    <p:sldId id="300" r:id="rId73"/>
    <p:sldId id="302" r:id="rId74"/>
    <p:sldId id="344" r:id="rId75"/>
    <p:sldId id="342" r:id="rId76"/>
    <p:sldId id="348" r:id="rId7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41" autoAdjust="0"/>
  </p:normalViewPr>
  <p:slideViewPr>
    <p:cSldViewPr snapToGrid="0">
      <p:cViewPr varScale="1">
        <p:scale>
          <a:sx n="75" d="100"/>
          <a:sy n="75" d="100"/>
        </p:scale>
        <p:origin x="77" y="96"/>
      </p:cViewPr>
      <p:guideLst/>
    </p:cSldViewPr>
  </p:slideViewPr>
  <p:outlineViewPr>
    <p:cViewPr>
      <p:scale>
        <a:sx n="33" d="100"/>
        <a:sy n="33" d="100"/>
      </p:scale>
      <p:origin x="0" y="-6785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257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7FE71-A28A-4132-A0C9-C9AFC83617A7}" type="datetimeFigureOut">
              <a:rPr lang="es-MX" smtClean="0"/>
              <a:t>26/04/2019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ED1F2-280D-44AA-934B-8C911E3220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805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D1F2-280D-44AA-934B-8C911E3220E8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4669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D1F2-280D-44AA-934B-8C911E3220E8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1594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47881-CEFC-4CD1-8E01-7007A7F88590}" type="slidenum">
              <a:rPr lang="es-MX" smtClean="0"/>
              <a:t>59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7005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26/04/2019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6758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26/04/2019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5569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26/04/2019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159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26/04/2019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758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26/04/2019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862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26/04/2019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4054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26/04/2019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9440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26/04/2019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3108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26/04/2019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1009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26/04/2019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928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39EB-0491-45A3-9526-82EA42F3BC39}" type="datetimeFigureOut">
              <a:rPr lang="es-MX" smtClean="0"/>
              <a:t>26/04/2019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187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139EB-0491-45A3-9526-82EA42F3BC39}" type="datetimeFigureOut">
              <a:rPr lang="es-MX" smtClean="0"/>
              <a:t>26/04/2019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5DAAE-158A-49AC-A2F9-1283E3D2AFD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987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tmosfera.unam.mx/editorial/libros/mexico_cambio_climatico/Mexico_y_el_cambio_climatico_global.pdf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Word6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038500" y="3645025"/>
            <a:ext cx="6729908" cy="3041351"/>
          </a:xfrm>
        </p:spPr>
        <p:txBody>
          <a:bodyPr>
            <a:normAutofit fontScale="85000" lnSpcReduction="20000"/>
          </a:bodyPr>
          <a:lstStyle/>
          <a:p>
            <a:r>
              <a:rPr lang="es-MX" sz="6000" b="1" dirty="0" smtClean="0"/>
              <a:t>Equipo </a:t>
            </a:r>
            <a:r>
              <a:rPr lang="es-MX" sz="6000" b="1" dirty="0"/>
              <a:t>2 </a:t>
            </a:r>
          </a:p>
          <a:p>
            <a:r>
              <a:rPr lang="es-MX" sz="6000" b="1" dirty="0" smtClean="0"/>
              <a:t>Proyecto</a:t>
            </a:r>
            <a:r>
              <a:rPr lang="es-MX" sz="6000" b="1" dirty="0"/>
              <a:t>: Alimentos y nutrición en México antes y después de la conquista</a:t>
            </a:r>
          </a:p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30" y="293917"/>
            <a:ext cx="4457700" cy="29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6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37458" y="1077695"/>
            <a:ext cx="3886200" cy="4136562"/>
          </a:xfrm>
        </p:spPr>
        <p:txBody>
          <a:bodyPr/>
          <a:lstStyle/>
          <a:p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Biología IV</a:t>
            </a:r>
          </a:p>
          <a:p>
            <a:pPr marL="0" indent="0">
              <a:buNone/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(Julieta Guido Jiménez).</a:t>
            </a:r>
          </a:p>
          <a:p>
            <a:endParaRPr lang="es-MX" dirty="0"/>
          </a:p>
          <a:p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Historia de México II</a:t>
            </a:r>
          </a:p>
          <a:p>
            <a:pPr marL="0" indent="0">
              <a:buNone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(María Concepción Castro Gómez).</a:t>
            </a:r>
          </a:p>
          <a:p>
            <a:pPr marL="0" indent="0">
              <a:buNone/>
            </a:pP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Química</a:t>
            </a:r>
          </a:p>
          <a:p>
            <a:pPr marL="0" indent="0">
              <a:buNone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(Mónica Jaramillo Avendaño).</a:t>
            </a:r>
          </a:p>
          <a:p>
            <a:pPr marL="0" indent="0">
              <a:buNone/>
            </a:pP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Educación para la Salud</a:t>
            </a:r>
          </a:p>
          <a:p>
            <a:pPr marL="0" indent="0">
              <a:buNone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(Sonia Campos </a:t>
            </a:r>
            <a:r>
              <a:rPr lang="es-MX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Gachuz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indent="0">
              <a:buNone/>
            </a:pP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376057" y="1110340"/>
            <a:ext cx="7206343" cy="4724399"/>
          </a:xfrm>
        </p:spPr>
        <p:txBody>
          <a:bodyPr/>
          <a:lstStyle/>
          <a:p>
            <a:r>
              <a:rPr lang="es-E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 alumno comprenderá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que la estructura y los procesos </a:t>
            </a:r>
            <a:r>
              <a:rPr lang="es-E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metabólicos 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celulares son la base de la unidad y diversidad de los seres </a:t>
            </a:r>
            <a:r>
              <a:rPr lang="es-E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vivos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s-MX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 alumno reconocerá la riqueza de los los productos alimenticios prehispánico, coloniales y la riqueza de nuestra gastronomía.</a:t>
            </a:r>
          </a:p>
          <a:p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600" dirty="0" smtClean="0"/>
              <a:t>El aplicará </a:t>
            </a:r>
            <a:r>
              <a:rPr lang="es-MX" sz="1600" dirty="0"/>
              <a:t>los conocimientos de técnicas en frio y por calor, de conservación de alimentos</a:t>
            </a:r>
            <a:r>
              <a:rPr lang="es-MX" sz="1600" dirty="0" smtClean="0"/>
              <a:t>.</a:t>
            </a:r>
          </a:p>
          <a:p>
            <a:endParaRPr lang="es-MX" sz="1600" dirty="0"/>
          </a:p>
          <a:p>
            <a:r>
              <a:rPr lang="es-MX" sz="1600" dirty="0" smtClean="0"/>
              <a:t>El alumno comprenderá la importancia que tienen los alimentos, y sus contenidos nutricionales para la conservación de la salud y el buen desarrollo de las actividades en la vida diaria.</a:t>
            </a:r>
          </a:p>
          <a:p>
            <a:endParaRPr lang="es-MX" sz="1600" dirty="0"/>
          </a:p>
          <a:p>
            <a:endParaRPr lang="es-MX" sz="1600" dirty="0" smtClean="0"/>
          </a:p>
          <a:p>
            <a:endParaRPr lang="es-MX" sz="1600" dirty="0">
              <a:latin typeface="Arial" panose="020B0604020202020204" pitchFamily="34" charset="0"/>
            </a:endParaRPr>
          </a:p>
          <a:p>
            <a:endParaRPr lang="es-MX" sz="1600" dirty="0">
              <a:latin typeface="Arial" panose="020B0604020202020204" pitchFamily="34" charset="0"/>
            </a:endParaRPr>
          </a:p>
          <a:p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243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30368" y="208247"/>
            <a:ext cx="6123432" cy="1482441"/>
          </a:xfrm>
        </p:spPr>
        <p:txBody>
          <a:bodyPr/>
          <a:lstStyle/>
          <a:p>
            <a:r>
              <a:rPr lang="es-MX" dirty="0" smtClean="0"/>
              <a:t>          Equipo 2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3600" dirty="0" smtClean="0"/>
              <a:t>Proyecto: Alimentos y nutrición en México antes y después de la conquista.</a:t>
            </a:r>
          </a:p>
          <a:p>
            <a:r>
              <a:rPr lang="es-MX" sz="3600" dirty="0" smtClean="0"/>
              <a:t>Objetivo: Mostrar la tendencia de la alimentación desde la época prehispánica hasta nuestros días.</a:t>
            </a:r>
          </a:p>
          <a:p>
            <a:r>
              <a:rPr lang="es-MX" sz="3600" dirty="0" smtClean="0"/>
              <a:t>Grado: 5° de preparatoria.</a:t>
            </a:r>
          </a:p>
          <a:p>
            <a:r>
              <a:rPr lang="es-MX" sz="3600" dirty="0" smtClean="0"/>
              <a:t>Fecha en que se llevó a cabo  la actividad: </a:t>
            </a:r>
          </a:p>
          <a:p>
            <a:pPr marL="0" indent="0">
              <a:buNone/>
            </a:pPr>
            <a:r>
              <a:rPr lang="es-MX" sz="3600" dirty="0"/>
              <a:t> </a:t>
            </a:r>
            <a:r>
              <a:rPr lang="es-MX" sz="3600" dirty="0" smtClean="0"/>
              <a:t>  14 de marzo del 2019.</a:t>
            </a:r>
            <a:endParaRPr lang="es-MX" sz="3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0" y="208247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17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86200" y="32652"/>
            <a:ext cx="7467599" cy="468091"/>
          </a:xfrm>
        </p:spPr>
        <p:txBody>
          <a:bodyPr>
            <a:normAutofit fontScale="90000"/>
          </a:bodyPr>
          <a:lstStyle/>
          <a:p>
            <a:r>
              <a:rPr lang="es-MX" sz="2800" dirty="0" smtClean="0"/>
              <a:t>8.2   Evidencias de las asignaturas participantes</a:t>
            </a:r>
            <a:endParaRPr lang="es-MX" sz="28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6" t="17355"/>
          <a:stretch/>
        </p:blipFill>
        <p:spPr>
          <a:xfrm rot="5400000">
            <a:off x="3606932" y="1207541"/>
            <a:ext cx="3312305" cy="2312467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8" y="41473"/>
            <a:ext cx="1998100" cy="14846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26053"/>
          <a:stretch/>
        </p:blipFill>
        <p:spPr>
          <a:xfrm rot="5400000">
            <a:off x="-133104" y="1663633"/>
            <a:ext cx="3701144" cy="32694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r="33008" b="2642"/>
          <a:stretch/>
        </p:blipFill>
        <p:spPr>
          <a:xfrm rot="5400000">
            <a:off x="4020653" y="3569207"/>
            <a:ext cx="2623456" cy="367730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282" y="579985"/>
            <a:ext cx="4215435" cy="284122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95282" y="3530067"/>
            <a:ext cx="4221803" cy="318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96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81199" y="1214438"/>
            <a:ext cx="9144000" cy="2387600"/>
          </a:xfrm>
        </p:spPr>
        <p:txBody>
          <a:bodyPr/>
          <a:lstStyle/>
          <a:p>
            <a:r>
              <a:rPr lang="es-MX" dirty="0" smtClean="0"/>
              <a:t>1. Interdisciplinaria de de detonación del proyecto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6" y="226535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92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1942" y="1469572"/>
            <a:ext cx="8865507" cy="3092904"/>
          </a:xfrm>
        </p:spPr>
        <p:txBody>
          <a:bodyPr/>
          <a:lstStyle/>
          <a:p>
            <a:r>
              <a:rPr lang="es-MX" dirty="0" smtClean="0"/>
              <a:t>2. interdisciplinarias de la fase de desarrollo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2773681"/>
            <a:ext cx="10515600" cy="1683112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6" y="178409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73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9312" y="715619"/>
            <a:ext cx="7615687" cy="4486485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Etapa II</a:t>
            </a: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Fase III del proyecto.</a:t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> Secuencias didácticas.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5" y="226535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7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146791"/>
              </p:ext>
            </p:extLst>
          </p:nvPr>
        </p:nvGraphicFramePr>
        <p:xfrm>
          <a:off x="1331495" y="256674"/>
          <a:ext cx="8807116" cy="5839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74799"/>
                <a:gridCol w="3532317"/>
              </a:tblGrid>
              <a:tr h="2065347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 smtClean="0">
                        <a:effectLst/>
                        <a:latin typeface="+mn-lt"/>
                        <a:ea typeface="+mn-ea"/>
                      </a:endParaRPr>
                    </a:p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 smtClean="0">
                        <a:effectLst/>
                        <a:latin typeface="+mn-lt"/>
                        <a:ea typeface="+mn-ea"/>
                      </a:endParaRPr>
                    </a:p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+mn-lt"/>
                          <a:ea typeface="+mn-ea"/>
                        </a:rPr>
                        <a:t>Escuela</a:t>
                      </a:r>
                      <a:r>
                        <a:rPr lang="es-ES" sz="2000" baseline="0" dirty="0" smtClean="0">
                          <a:effectLst/>
                          <a:latin typeface="+mn-lt"/>
                          <a:ea typeface="+mn-ea"/>
                        </a:rPr>
                        <a:t> Nacional Preparatoria</a:t>
                      </a:r>
                      <a:endParaRPr lang="es-ES" sz="1000" baseline="0" dirty="0" smtClean="0">
                        <a:effectLst/>
                        <a:latin typeface="+mn-lt"/>
                        <a:ea typeface="+mn-ea"/>
                      </a:endParaRPr>
                    </a:p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aseline="0" dirty="0" smtClean="0">
                          <a:effectLst/>
                          <a:latin typeface="+mn-lt"/>
                          <a:ea typeface="+mn-ea"/>
                        </a:rPr>
                        <a:t>Secuencia  didáctica</a:t>
                      </a:r>
                    </a:p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aseline="0" dirty="0" smtClean="0">
                        <a:effectLst/>
                        <a:latin typeface="+mn-lt"/>
                        <a:ea typeface="+mn-ea"/>
                      </a:endParaRPr>
                    </a:p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baseline="0" dirty="0" smtClean="0">
                        <a:effectLst/>
                        <a:latin typeface="+mn-lt"/>
                        <a:ea typeface="+mn-ea"/>
                      </a:endParaRPr>
                    </a:p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aseline="0" dirty="0" smtClean="0">
                          <a:effectLst/>
                          <a:latin typeface="+mn-lt"/>
                          <a:ea typeface="+mn-ea"/>
                        </a:rPr>
                        <a:t>Biología IV 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910317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Nombre de la actividad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910317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Nutrición y Evolución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910317">
                <a:tc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Nombre del profesor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Colegio de adscripción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  <a:tr h="1043029">
                <a:tc>
                  <a:txBody>
                    <a:bodyPr/>
                    <a:lstStyle/>
                    <a:p>
                      <a:pPr marL="2921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Julieta Guido Jiménez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921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Instituto Simón Bolívar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0" y="357162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8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30621"/>
            <a:ext cx="10515600" cy="954715"/>
          </a:xfrm>
        </p:spPr>
        <p:txBody>
          <a:bodyPr>
            <a:normAutofit/>
          </a:bodyPr>
          <a:lstStyle/>
          <a:p>
            <a:pPr algn="ctr"/>
            <a:r>
              <a:rPr lang="es-MX" sz="2400" b="1" dirty="0" smtClean="0"/>
              <a:t>Actividad de enseñanza</a:t>
            </a:r>
            <a:endParaRPr lang="es-MX" sz="24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1" y="1457864"/>
            <a:ext cx="2888410" cy="4719099"/>
          </a:xfrm>
        </p:spPr>
        <p:txBody>
          <a:bodyPr>
            <a:normAutofit/>
          </a:bodyPr>
          <a:lstStyle/>
          <a:p>
            <a:r>
              <a:rPr lang="es-MX" dirty="0" smtClean="0"/>
              <a:t>Nombre de la </a:t>
            </a:r>
          </a:p>
          <a:p>
            <a:pPr marL="0" indent="0">
              <a:buNone/>
            </a:pPr>
            <a:r>
              <a:rPr lang="es-MX" dirty="0"/>
              <a:t> </a:t>
            </a:r>
            <a:r>
              <a:rPr lang="es-MX" dirty="0" smtClean="0"/>
              <a:t>         Unidad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 smtClean="0"/>
              <a:t>Tema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Objetivo de la unidad       </a:t>
            </a:r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106173" y="1457864"/>
            <a:ext cx="7909363" cy="5132717"/>
          </a:xfrm>
        </p:spPr>
        <p:txBody>
          <a:bodyPr>
            <a:normAutofit/>
          </a:bodyPr>
          <a:lstStyle/>
          <a:p>
            <a:r>
              <a:rPr lang="es-MX" sz="2400" dirty="0" smtClean="0"/>
              <a:t> </a:t>
            </a:r>
            <a:r>
              <a:rPr lang="es-ES" sz="2000" b="1" dirty="0" smtClean="0"/>
              <a:t>La Célula: Unidad estructural y funcional de los seres vivos</a:t>
            </a:r>
            <a:endParaRPr lang="es-MX" sz="2000" dirty="0" smtClean="0"/>
          </a:p>
          <a:p>
            <a:pPr marL="0" indent="0">
              <a:buNone/>
            </a:pPr>
            <a:r>
              <a:rPr lang="es-ES" sz="2000" b="1" dirty="0" smtClean="0"/>
              <a:t>         La Evolución de los Seres Vivos</a:t>
            </a:r>
          </a:p>
          <a:p>
            <a:pPr marL="0" indent="0">
              <a:buNone/>
            </a:pPr>
            <a:endParaRPr lang="es-ES" sz="2000" b="1" dirty="0"/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es-ES" sz="2000" b="1" dirty="0">
                <a:latin typeface="Arial" panose="020B0604020202020204" pitchFamily="34" charset="0"/>
                <a:ea typeface="Arial" panose="020B0604020202020204" pitchFamily="34" charset="0"/>
              </a:rPr>
              <a:t>Metabolismo celular, tipos de nutrición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 smtClean="0">
                <a:latin typeface="Arial" panose="020B0604020202020204" pitchFamily="34" charset="0"/>
                <a:ea typeface="Arial" panose="020B0604020202020204" pitchFamily="34" charset="0"/>
              </a:rPr>
              <a:t>La Evolución en los sistemas biológicos, procesos adaptativos alimentarios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s-ES" sz="2000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 smtClean="0">
                <a:latin typeface="Arial" panose="020B0604020202020204" pitchFamily="34" charset="0"/>
                <a:ea typeface="Arial" panose="020B0604020202020204" pitchFamily="34" charset="0"/>
              </a:rPr>
              <a:t>El alumno: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 smtClean="0">
                <a:latin typeface="Arial" panose="020B0604020202020204" pitchFamily="34" charset="0"/>
                <a:ea typeface="Arial" panose="020B0604020202020204" pitchFamily="34" charset="0"/>
              </a:rPr>
              <a:t> c</a:t>
            </a:r>
            <a:r>
              <a:rPr lang="es-E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omprenderá, que la estructura y los procesos metabólicos celulares son la base de la unidad y diversidad de los seres vivos.</a:t>
            </a:r>
            <a:endParaRPr lang="es-MX" sz="20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s-E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MX" sz="20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5110" marR="31750" algn="just">
              <a:lnSpc>
                <a:spcPct val="112000"/>
              </a:lnSpc>
              <a:spcAft>
                <a:spcPts val="45"/>
              </a:spcAft>
            </a:pPr>
            <a:endParaRPr lang="es-MX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44861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5897" y="293298"/>
            <a:ext cx="2482970" cy="5883665"/>
          </a:xfrm>
        </p:spPr>
        <p:txBody>
          <a:bodyPr>
            <a:normAutofit lnSpcReduction="10000"/>
          </a:bodyPr>
          <a:lstStyle/>
          <a:p>
            <a:r>
              <a:rPr lang="es-MX" dirty="0" smtClean="0"/>
              <a:t>Objetivo de la</a:t>
            </a:r>
          </a:p>
          <a:p>
            <a:pPr marL="0" indent="0">
              <a:buNone/>
            </a:pPr>
            <a:r>
              <a:rPr lang="es-MX" dirty="0" smtClean="0"/>
              <a:t>      actividad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/>
              <a:t>Contenidos</a:t>
            </a:r>
          </a:p>
          <a:p>
            <a:pPr marL="0" indent="0">
              <a:buNone/>
            </a:pPr>
            <a:r>
              <a:rPr lang="es-MX" dirty="0"/>
              <a:t>   conceptuales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252159" y="293298"/>
            <a:ext cx="8651084" cy="5883666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2000" b="1" dirty="0">
                <a:latin typeface="Arial" panose="020B0604020202020204" pitchFamily="34" charset="0"/>
                <a:ea typeface="Arial" panose="020B0604020202020204" pitchFamily="34" charset="0"/>
              </a:rPr>
              <a:t>El alumno</a:t>
            </a:r>
            <a:r>
              <a:rPr lang="es-ES" sz="2000" b="1" dirty="0" smtClean="0"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31750" lvl="0" indent="-342900" algn="just">
              <a:lnSpc>
                <a:spcPct val="100000"/>
              </a:lnSpc>
              <a:spcAft>
                <a:spcPts val="45"/>
              </a:spcAft>
              <a:buFont typeface="Arial" panose="020B0604020202020204" pitchFamily="34" charset="0"/>
              <a:buChar char="●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Comprenderá que la nutrición de los seres vivos es uno de los procesos esenciales para la vida.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31750" lvl="0" indent="-342900" algn="just">
              <a:lnSpc>
                <a:spcPct val="100000"/>
              </a:lnSpc>
              <a:spcAft>
                <a:spcPts val="45"/>
              </a:spcAft>
              <a:buFont typeface="Arial" panose="020B0604020202020204" pitchFamily="34" charset="0"/>
              <a:buChar char="●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Analizará la importancia de la nutrición autótrofa y heterótrofa.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31750" lvl="0" indent="-342900" algn="just">
              <a:lnSpc>
                <a:spcPct val="100000"/>
              </a:lnSpc>
              <a:spcAft>
                <a:spcPts val="45"/>
              </a:spcAft>
              <a:buFont typeface="Arial" panose="020B0604020202020204" pitchFamily="34" charset="0"/>
              <a:buChar char="●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Identificara a la nutrición heterótrofa como la base de la alimentación del hombre.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31750" lvl="0" indent="-342900" algn="just">
              <a:lnSpc>
                <a:spcPct val="100000"/>
              </a:lnSpc>
              <a:spcAft>
                <a:spcPts val="45"/>
              </a:spcAft>
              <a:buFont typeface="Arial" panose="020B0604020202020204" pitchFamily="34" charset="0"/>
              <a:buChar char="●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Conocerá los procesos metabólicos que participan en el proceso de nutrición heterótrofa</a:t>
            </a: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marL="342900" marR="31750" lvl="0" indent="-342900" algn="just">
              <a:lnSpc>
                <a:spcPct val="112000"/>
              </a:lnSpc>
              <a:spcAft>
                <a:spcPts val="45"/>
              </a:spcAft>
              <a:buFont typeface="Arial" panose="020B0604020202020204" pitchFamily="34" charset="0"/>
              <a:buChar char="●"/>
            </a:pPr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Se revisarán los principales mecanismos metabólicos a través de los cuales los organismos captan, transforman y utilizan la materia y energía como una característica de unidad.  No se revisarán los procesos en detalle, sino se dará más énfasis a destacar su importancia como procesos de la vida y su interrelación. 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MX" sz="2000" dirty="0"/>
          </a:p>
          <a:p>
            <a:pPr marL="342900" marR="31750" lvl="0" indent="-342900" algn="just">
              <a:lnSpc>
                <a:spcPct val="112000"/>
              </a:lnSpc>
              <a:spcAft>
                <a:spcPts val="45"/>
              </a:spcAft>
              <a:buFont typeface="Arial" panose="020B0604020202020204" pitchFamily="34" charset="0"/>
              <a:buChar char="●"/>
            </a:pP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529957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32349" y="256674"/>
            <a:ext cx="2675016" cy="5920290"/>
          </a:xfrm>
        </p:spPr>
        <p:txBody>
          <a:bodyPr>
            <a:normAutofit fontScale="70000" lnSpcReduction="20000"/>
          </a:bodyPr>
          <a:lstStyle/>
          <a:p>
            <a:r>
              <a:rPr lang="es-ES" dirty="0" smtClean="0">
                <a:latin typeface="Arial" panose="020B0604020202020204" pitchFamily="34" charset="0"/>
              </a:rPr>
              <a:t>Contenidos</a:t>
            </a:r>
            <a:endParaRPr lang="es-MX" dirty="0" smtClean="0"/>
          </a:p>
          <a:p>
            <a:pPr marL="0" indent="0">
              <a:buNone/>
            </a:pPr>
            <a:r>
              <a:rPr lang="es-MX" dirty="0" smtClean="0">
                <a:latin typeface="Arial" panose="020B0604020202020204" pitchFamily="34" charset="0"/>
              </a:rPr>
              <a:t>Procedimentales</a:t>
            </a:r>
          </a:p>
          <a:p>
            <a:pPr marL="0" indent="0">
              <a:buNone/>
            </a:pPr>
            <a:endParaRPr lang="es-MX" dirty="0" smtClean="0">
              <a:latin typeface="Arial" panose="020B0604020202020204" pitchFamily="34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807365" y="256674"/>
            <a:ext cx="9272337" cy="6336631"/>
          </a:xfrm>
        </p:spPr>
        <p:txBody>
          <a:bodyPr>
            <a:normAutofit fontScale="70000" lnSpcReduction="20000"/>
          </a:bodyPr>
          <a:lstStyle/>
          <a:p>
            <a:pPr marL="467360" marR="31750" algn="just">
              <a:lnSpc>
                <a:spcPct val="115000"/>
              </a:lnSpc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1.10 Análisis de problemas ambientales a través de la lectura de artículos y noticias, en grupos colaborativos, para su posterior discusión y propuesta de posibles soluciones </a:t>
            </a:r>
            <a:endParaRPr lang="es-MX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1.11 Identificación de la problemática de las grandes ciudades, como por ejemplo el efecto invernadero y sus consecuencias, así como las acciones individuales y colectivas que lo mitigan  </a:t>
            </a:r>
            <a:endParaRPr lang="es-MX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1.12 Estudio de casos acerca de la problemática mencionada para deducir y comprender la importancia de la estructura y función de los ecosistemas </a:t>
            </a:r>
            <a:endParaRPr lang="es-MX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1.13 Registro y análisis de datos en tablas y gráficas para realizar un diagnóstico, por ejemplo, de la producción de gases de efecto invernadero </a:t>
            </a:r>
            <a:endParaRPr lang="es-MX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1.14 Investigación acerca del impacto ambiental del cambio climático en México, para proponer alternativas factibles de mitigación y adaptación  </a:t>
            </a:r>
            <a:endParaRPr lang="es-MX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1.15 Diseño y explicación de una estrategia para aplicar los conceptos revisados, enfocados a la conservación del </a:t>
            </a:r>
            <a:r>
              <a:rPr lang="es-ES" dirty="0" smtClean="0">
                <a:latin typeface="Arial" panose="020B0604020202020204" pitchFamily="34" charset="0"/>
                <a:ea typeface="Arial" panose="020B0604020202020204" pitchFamily="34" charset="0"/>
              </a:rPr>
              <a:t>ambiente</a:t>
            </a:r>
            <a:endParaRPr lang="es-MX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r>
              <a:rPr lang="es-ES" dirty="0">
                <a:latin typeface="Arial" panose="020B0604020202020204" pitchFamily="34" charset="0"/>
                <a:ea typeface="Arial" panose="020B0604020202020204" pitchFamily="34" charset="0"/>
              </a:rPr>
              <a:t>1.16 Desempeño de actividades de laboratorio que atiendan problemas ambientales y que propicien la elaboración de hipótesis, el desarrollo experimental y el análisis de resultados </a:t>
            </a:r>
            <a:endParaRPr lang="es-MX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43659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35696" y="308114"/>
            <a:ext cx="7785651" cy="1870006"/>
          </a:xfrm>
        </p:spPr>
        <p:txBody>
          <a:bodyPr/>
          <a:lstStyle/>
          <a:p>
            <a:r>
              <a:rPr lang="es-MX" dirty="0" smtClean="0"/>
              <a:t>CONEXIONES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12844" y="2757212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s-MX" sz="6000" dirty="0" smtClean="0"/>
              <a:t>ETAPA II</a:t>
            </a:r>
          </a:p>
          <a:p>
            <a:r>
              <a:rPr lang="es-MX" sz="6000" dirty="0" smtClean="0"/>
              <a:t>FASE III</a:t>
            </a:r>
            <a:endParaRPr lang="es-MX" sz="6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5" y="226535"/>
            <a:ext cx="3041468" cy="253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18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49444" y="256674"/>
            <a:ext cx="2257926" cy="5920289"/>
          </a:xfrm>
        </p:spPr>
        <p:txBody>
          <a:bodyPr>
            <a:normAutofit/>
          </a:bodyPr>
          <a:lstStyle/>
          <a:p>
            <a:r>
              <a:rPr lang="es-MX" dirty="0" smtClean="0"/>
              <a:t>Contenidos</a:t>
            </a:r>
          </a:p>
          <a:p>
            <a:pPr marL="0" indent="0">
              <a:buNone/>
            </a:pPr>
            <a:r>
              <a:rPr lang="es-MX" dirty="0"/>
              <a:t>a</a:t>
            </a:r>
            <a:r>
              <a:rPr lang="es-MX" dirty="0" smtClean="0"/>
              <a:t>ctitudinales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      </a:t>
            </a:r>
            <a:r>
              <a:rPr lang="es-MX" sz="2400" dirty="0" smtClean="0"/>
              <a:t>Eje (a)</a:t>
            </a:r>
          </a:p>
          <a:p>
            <a:pPr marL="0" indent="0">
              <a:buNone/>
            </a:pPr>
            <a:r>
              <a:rPr lang="es-MX" sz="2400" dirty="0"/>
              <a:t>t</a:t>
            </a:r>
            <a:r>
              <a:rPr lang="es-MX" sz="2400" dirty="0" smtClean="0"/>
              <a:t>ransversal (es)</a:t>
            </a:r>
          </a:p>
          <a:p>
            <a:pPr marL="0" indent="0">
              <a:buNone/>
            </a:pPr>
            <a:r>
              <a:rPr lang="es-MX" sz="2400" dirty="0"/>
              <a:t> </a:t>
            </a:r>
            <a:r>
              <a:rPr lang="es-MX" sz="2400" dirty="0" smtClean="0"/>
              <a:t>     incluidos</a:t>
            </a:r>
            <a:endParaRPr lang="es-MX" sz="24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160296" y="256674"/>
            <a:ext cx="8550442" cy="6192252"/>
          </a:xfrm>
        </p:spPr>
        <p:txBody>
          <a:bodyPr>
            <a:normAutofit/>
          </a:bodyPr>
          <a:lstStyle/>
          <a:p>
            <a:pPr marL="467360" marR="31750" algn="just">
              <a:lnSpc>
                <a:spcPct val="115000"/>
              </a:lnSpc>
            </a:pPr>
            <a:r>
              <a:rPr lang="es-ES" sz="2200" dirty="0">
                <a:latin typeface="Arial" panose="020B0604020202020204" pitchFamily="34" charset="0"/>
                <a:ea typeface="Arial" panose="020B0604020202020204" pitchFamily="34" charset="0"/>
              </a:rPr>
              <a:t>1.17 Valoración del respeto y la responsabilidad hacia todos los seres vivos y el ambiente  </a:t>
            </a:r>
            <a:endParaRPr lang="es-MX" sz="2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r>
              <a:rPr lang="es-ES" sz="2200" dirty="0">
                <a:latin typeface="Arial" panose="020B0604020202020204" pitchFamily="34" charset="0"/>
                <a:ea typeface="Arial" panose="020B0604020202020204" pitchFamily="34" charset="0"/>
              </a:rPr>
              <a:t>1.18 Reconocimiento de la importancia de la toma de decisiones ambientales a partir del análisis de conceptos básicos de ecología  </a:t>
            </a:r>
            <a:endParaRPr lang="es-MX" sz="2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r>
              <a:rPr lang="es-ES" sz="2200" dirty="0">
                <a:latin typeface="Arial" panose="020B0604020202020204" pitchFamily="34" charset="0"/>
                <a:ea typeface="Arial" panose="020B0604020202020204" pitchFamily="34" charset="0"/>
              </a:rPr>
              <a:t>1.19 Desarrollo de una conciencia sobre la importancia de la biología y su relación con otras ciencias </a:t>
            </a:r>
            <a:endParaRPr lang="es-ES" sz="22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7360" marR="31750" algn="just">
              <a:lnSpc>
                <a:spcPct val="115000"/>
              </a:lnSpc>
            </a:pPr>
            <a:endParaRPr lang="es-MX" sz="2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635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200" dirty="0">
                <a:latin typeface="Arial" panose="020B0604020202020204" pitchFamily="34" charset="0"/>
                <a:ea typeface="Arial" panose="020B0604020202020204" pitchFamily="34" charset="0"/>
              </a:rPr>
              <a:t>Lectura escritura de textos para aprender y pensar</a:t>
            </a:r>
            <a:endParaRPr lang="es-MX" sz="2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635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200" dirty="0">
                <a:latin typeface="Arial" panose="020B0604020202020204" pitchFamily="34" charset="0"/>
                <a:ea typeface="Arial" panose="020B0604020202020204" pitchFamily="34" charset="0"/>
              </a:rPr>
              <a:t>Habilidades para la investigación y solución de problemas característicos del entorno actual</a:t>
            </a:r>
            <a:r>
              <a:rPr lang="es-ES" sz="2200" dirty="0" smtClean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marL="342900" marR="635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ES" sz="2400" dirty="0">
                <a:latin typeface="Arial" panose="020B0604020202020204" pitchFamily="34" charset="0"/>
                <a:ea typeface="Arial" panose="020B0604020202020204" pitchFamily="34" charset="0"/>
              </a:rPr>
              <a:t>Aprendizajes y construcción de conocimiento con tecnologías de la Información y la comunicación.</a:t>
            </a:r>
            <a:endParaRPr lang="es-MX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635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MX" sz="2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21125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4379" y="1"/>
            <a:ext cx="3449053" cy="6176962"/>
          </a:xfrm>
        </p:spPr>
        <p:txBody>
          <a:bodyPr/>
          <a:lstStyle/>
          <a:p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endParaRPr lang="es-MX" dirty="0"/>
          </a:p>
          <a:p>
            <a:r>
              <a:rPr lang="es-MX" dirty="0" smtClean="0"/>
              <a:t>Interdisciplinariedad</a:t>
            </a:r>
          </a:p>
          <a:p>
            <a:endParaRPr lang="es-MX" dirty="0"/>
          </a:p>
          <a:p>
            <a:r>
              <a:rPr lang="es-MX" dirty="0" smtClean="0"/>
              <a:t>Tiempo aproximado</a:t>
            </a:r>
          </a:p>
          <a:p>
            <a:endParaRPr lang="es-MX" dirty="0"/>
          </a:p>
          <a:p>
            <a:r>
              <a:rPr lang="es-MX" dirty="0"/>
              <a:t>Recursos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801978" y="1"/>
            <a:ext cx="8069179" cy="6577262"/>
          </a:xfrm>
        </p:spPr>
        <p:txBody>
          <a:bodyPr>
            <a:normAutofit/>
          </a:bodyPr>
          <a:lstStyle/>
          <a:p>
            <a:pPr marL="342900" marR="635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Formación 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de valores en congruencia con la coyuntura de los desafíos y transformaciones.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1,3 Y </a:t>
            </a: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</a:p>
          <a:p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Química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, Educación para la Salud, Historia, Actividades estéticas y </a:t>
            </a: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Biología</a:t>
            </a:r>
          </a:p>
          <a:p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6 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sesiones de 50 </a:t>
            </a: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minutos</a:t>
            </a:r>
          </a:p>
          <a:p>
            <a:endParaRPr lang="es-ES" sz="2000" dirty="0">
              <a:latin typeface="Arial" panose="020B0604020202020204" pitchFamily="34" charset="0"/>
            </a:endParaRPr>
          </a:p>
          <a:p>
            <a:pPr marL="342900" marR="31750" lvl="0" indent="-342900">
              <a:lnSpc>
                <a:spcPct val="1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Rúbricas 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31750" lvl="0" indent="-342900">
              <a:lnSpc>
                <a:spcPct val="1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Artículos Científicos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31750" lvl="0" indent="-342900">
              <a:lnSpc>
                <a:spcPct val="1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Exámenes 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31750" lvl="0" indent="-342900">
              <a:lnSpc>
                <a:spcPct val="1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Reportes de prácticas 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Autoevaluación </a:t>
            </a:r>
            <a:endParaRPr lang="es-MX" sz="2000" dirty="0"/>
          </a:p>
          <a:p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566568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01056" y="16042"/>
            <a:ext cx="2614863" cy="6160921"/>
          </a:xfrm>
        </p:spPr>
        <p:txBody>
          <a:bodyPr/>
          <a:lstStyle/>
          <a:p>
            <a:r>
              <a:rPr lang="es-MX" dirty="0" smtClean="0"/>
              <a:t>Aprendizajes</a:t>
            </a:r>
          </a:p>
          <a:p>
            <a:pPr marL="0" indent="0">
              <a:buNone/>
            </a:pPr>
            <a:r>
              <a:rPr lang="es-MX" dirty="0"/>
              <a:t>p</a:t>
            </a:r>
            <a:r>
              <a:rPr lang="es-MX" dirty="0" smtClean="0"/>
              <a:t>or alcanzar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 smtClean="0"/>
              <a:t>Problema/</a:t>
            </a:r>
          </a:p>
          <a:p>
            <a:pPr marL="0" indent="0">
              <a:buNone/>
            </a:pPr>
            <a:r>
              <a:rPr lang="es-MX" dirty="0" smtClean="0"/>
              <a:t>Situación</a:t>
            </a:r>
          </a:p>
          <a:p>
            <a:pPr marL="0" indent="0">
              <a:buNone/>
            </a:pPr>
            <a:r>
              <a:rPr lang="es-MX" dirty="0" smtClean="0"/>
              <a:t>Detonadora(s)</a:t>
            </a:r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00927" y="16042"/>
            <a:ext cx="8261684" cy="6160921"/>
          </a:xfrm>
        </p:spPr>
        <p:txBody>
          <a:bodyPr>
            <a:normAutofit/>
          </a:bodyPr>
          <a:lstStyle/>
          <a:p>
            <a:pPr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Que el alumno: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635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Comente la importancia de la alimentación en México desde la época prehispánica hanta la actualidad.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635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Haga una muestra gastronómica explicando la importancia de la importancia de los alimentos a nivel regional.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Explique la importancia de los nutrientes (moléculas orgánicas e inorgánicas) contenidos en los </a:t>
            </a: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alimentos</a:t>
            </a:r>
          </a:p>
          <a:p>
            <a:pPr marR="63500" algn="just">
              <a:lnSpc>
                <a:spcPct val="115000"/>
              </a:lnSpc>
              <a:spcAft>
                <a:spcPts val="0"/>
              </a:spcAft>
            </a:pPr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El cambio climático ha afectado a los seres vivos y a los ecosistemas donde habitan, alterando gravemente los ciclos biológicos.</a:t>
            </a:r>
            <a:endParaRPr lang="es-MX" sz="20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¿Cuáles son las consecuencias del cambio climático?</a:t>
            </a:r>
            <a:endParaRPr lang="es-MX" sz="20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¿Qué ecosistemas han sido mas afectados por el fenómeno?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3315915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24291" y="155275"/>
            <a:ext cx="2380886" cy="6021688"/>
          </a:xfrm>
        </p:spPr>
        <p:txBody>
          <a:bodyPr>
            <a:normAutofit lnSpcReduction="10000"/>
          </a:bodyPr>
          <a:lstStyle/>
          <a:p>
            <a:pPr marL="292100" marR="63500" algn="ctr">
              <a:lnSpc>
                <a:spcPct val="115000"/>
              </a:lnSpc>
              <a:spcAft>
                <a:spcPts val="0"/>
              </a:spcAft>
            </a:pPr>
            <a:r>
              <a:rPr lang="es-ES" sz="2000" b="1" dirty="0" err="1" smtClean="0">
                <a:latin typeface="Arial" panose="020B0604020202020204" pitchFamily="34" charset="0"/>
                <a:ea typeface="Arial" panose="020B0604020202020204" pitchFamily="34" charset="0"/>
              </a:rPr>
              <a:t>Estrategías</a:t>
            </a:r>
            <a:r>
              <a:rPr lang="es-ES" sz="2000" b="1" dirty="0" smtClean="0">
                <a:latin typeface="Arial" panose="020B0604020202020204" pitchFamily="34" charset="0"/>
                <a:ea typeface="Arial" panose="020B0604020202020204" pitchFamily="34" charset="0"/>
              </a:rPr>
              <a:t>/</a:t>
            </a:r>
          </a:p>
          <a:p>
            <a:pPr marL="63500" marR="6350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es-ES" sz="2000" b="1" dirty="0" smtClean="0">
                <a:latin typeface="Arial" panose="020B0604020202020204" pitchFamily="34" charset="0"/>
                <a:ea typeface="Arial" panose="020B0604020202020204" pitchFamily="34" charset="0"/>
              </a:rPr>
              <a:t>Actividades </a:t>
            </a:r>
            <a:r>
              <a:rPr lang="es-ES" sz="2000" b="1" dirty="0">
                <a:latin typeface="Arial" panose="020B0604020202020204" pitchFamily="34" charset="0"/>
                <a:ea typeface="Arial" panose="020B0604020202020204" pitchFamily="34" charset="0"/>
              </a:rPr>
              <a:t>(incluir inicio, desarrollo y cierre)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s-ES" sz="2000" b="1" dirty="0">
                <a:latin typeface="Arial" panose="020B0604020202020204" pitchFamily="34" charset="0"/>
                <a:ea typeface="Arial" panose="020B0604020202020204" pitchFamily="34" charset="0"/>
              </a:rPr>
              <a:t>Explicar y describir claramente las actividades que realiza el profesor y las que realiza el alumno</a:t>
            </a:r>
            <a:endParaRPr lang="es-MX" sz="20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036497" y="258792"/>
            <a:ext cx="8988725" cy="6206177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s-ES" sz="1600" i="1" u="sng" dirty="0">
                <a:latin typeface="Arial" panose="020B0604020202020204" pitchFamily="34" charset="0"/>
                <a:ea typeface="Arial" panose="020B0604020202020204" pitchFamily="34" charset="0"/>
              </a:rPr>
              <a:t>Inicio:</a:t>
            </a: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 Los alumnos orientados por la profesora plantearan los problemas que ocasiona el cambio climático en el hábitat, afectando a los seres vivos; realizando cuestionamientos como:</a:t>
            </a: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¿Cuáles son las principales afectaciones en el ambiente?</a:t>
            </a: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¿Cómo afecta el cambio climático a las especies de flora fauna?</a:t>
            </a: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¿Qué acciones se deben implementar para frenar el fenómeno?</a:t>
            </a: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¿Cuáles estrategias se propondrían para fomentar el respeto ante las diferentes formas de vida</a:t>
            </a:r>
            <a:r>
              <a:rPr lang="es-ES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?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600" i="1" u="sng" dirty="0">
                <a:latin typeface="Arial" panose="020B0604020202020204" pitchFamily="34" charset="0"/>
                <a:ea typeface="Arial" panose="020B0604020202020204" pitchFamily="34" charset="0"/>
              </a:rPr>
              <a:t>Desarrollo:</a:t>
            </a: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 Los alumnos buscaran en diversas fuentes de información el material necesario para analizar en el aula con la profesora la afectación que se han presentado a nivel país.</a:t>
            </a: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Posteriormente se reconocerá la toma de decisiones para frenar el impacto ambiental.</a:t>
            </a: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En el laboratorio la profesora dirigirá a los alumnos en la propuesta de actividades a desarrollar para abordar el problema y encontrar acciones para frenar el cambio climático</a:t>
            </a:r>
            <a:r>
              <a:rPr lang="es-ES" sz="1600" dirty="0" smtClean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s-ES" sz="1600" i="1" u="sng" dirty="0">
                <a:latin typeface="Arial" panose="020B0604020202020204" pitchFamily="34" charset="0"/>
                <a:ea typeface="Arial" panose="020B0604020202020204" pitchFamily="34" charset="0"/>
              </a:rPr>
              <a:t>Cierre:</a:t>
            </a: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 La profesora dirigirá la sesión de reflexión ante el problema para que el alumno comprenda que los seres vivos se han visto seriamente afectados por el cambio climático; y de esa manera se podrán proponer algunas soluciones para tratar el problema.</a:t>
            </a: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es-ES" sz="16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MX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45002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12560" y="160421"/>
            <a:ext cx="2434388" cy="6016542"/>
          </a:xfrm>
        </p:spPr>
        <p:txBody>
          <a:bodyPr>
            <a:normAutofit/>
          </a:bodyPr>
          <a:lstStyle/>
          <a:p>
            <a:r>
              <a:rPr lang="es-ES" sz="2400" b="1" dirty="0">
                <a:latin typeface="Arial" panose="020B0604020202020204" pitchFamily="34" charset="0"/>
                <a:ea typeface="Arial" panose="020B0604020202020204" pitchFamily="34" charset="0"/>
              </a:rPr>
              <a:t>Evidencias de aprendizaje/ </a:t>
            </a:r>
            <a:r>
              <a:rPr lang="es-ES" sz="2400" b="1" dirty="0" smtClean="0">
                <a:latin typeface="Arial" panose="020B0604020202020204" pitchFamily="34" charset="0"/>
                <a:ea typeface="Arial" panose="020B0604020202020204" pitchFamily="34" charset="0"/>
              </a:rPr>
              <a:t>productos</a:t>
            </a:r>
          </a:p>
          <a:p>
            <a:endParaRPr lang="es-ES" sz="2400" b="1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s-ES" sz="2400" b="1" dirty="0" smtClean="0">
                <a:latin typeface="Arial" panose="020B0604020202020204" pitchFamily="34" charset="0"/>
              </a:rPr>
              <a:t>Evaluación</a:t>
            </a:r>
            <a:endParaRPr lang="es-MX" sz="2400" b="1" dirty="0">
              <a:latin typeface="Arial" panose="020B0604020202020204" pitchFamily="34" charset="0"/>
            </a:endParaRPr>
          </a:p>
          <a:p>
            <a:endParaRPr lang="es-MX" sz="2400" b="1" dirty="0" smtClean="0">
              <a:latin typeface="Arial" panose="020B0604020202020204" pitchFamily="34" charset="0"/>
            </a:endParaRPr>
          </a:p>
          <a:p>
            <a:endParaRPr lang="es-MX" sz="2400" b="1" dirty="0">
              <a:latin typeface="Arial" panose="020B0604020202020204" pitchFamily="34" charset="0"/>
            </a:endParaRPr>
          </a:p>
          <a:p>
            <a:endParaRPr lang="es-MX" sz="2400" b="1" dirty="0" smtClean="0">
              <a:latin typeface="Arial" panose="020B0604020202020204" pitchFamily="34" charset="0"/>
            </a:endParaRPr>
          </a:p>
          <a:p>
            <a:endParaRPr lang="es-MX" sz="2400" b="1" dirty="0">
              <a:latin typeface="Arial" panose="020B0604020202020204" pitchFamily="34" charset="0"/>
            </a:endParaRPr>
          </a:p>
          <a:p>
            <a:endParaRPr lang="es-MX" sz="2400" b="1" dirty="0" smtClean="0">
              <a:latin typeface="Arial" panose="020B0604020202020204" pitchFamily="34" charset="0"/>
            </a:endParaRPr>
          </a:p>
          <a:p>
            <a:r>
              <a:rPr lang="es-ES" sz="2400" b="1" dirty="0" smtClean="0">
                <a:latin typeface="Arial" panose="020B0604020202020204" pitchFamily="34" charset="0"/>
                <a:ea typeface="Arial" panose="020B0604020202020204" pitchFamily="34" charset="0"/>
              </a:rPr>
              <a:t>Referencias</a:t>
            </a:r>
            <a:endParaRPr lang="es-MX" sz="2400" b="1" dirty="0">
              <a:latin typeface="Arial" panose="020B0604020202020204" pitchFamily="34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304673" y="0"/>
            <a:ext cx="8630653" cy="6545179"/>
          </a:xfrm>
        </p:spPr>
        <p:txBody>
          <a:bodyPr>
            <a:normAutofit/>
          </a:bodyPr>
          <a:lstStyle/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Reconocimiento del problema: Cambio Climático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Elaboración de propuestas para frenar o aminorar el cambio climático.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Recreación del problema en laboratorio para observar la </a:t>
            </a: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afectación</a:t>
            </a: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endParaRPr lang="es-ES" sz="2000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b="1" dirty="0" smtClean="0">
                <a:latin typeface="Arial" panose="020B0604020202020204" pitchFamily="34" charset="0"/>
                <a:ea typeface="Arial" panose="020B0604020202020204" pitchFamily="34" charset="0"/>
              </a:rPr>
              <a:t>Rubrica</a:t>
            </a:r>
            <a:r>
              <a:rPr lang="es-ES" sz="2000" b="1" dirty="0"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Examen, 50%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Prácticas de laboratorio. 30%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Comprensión e interpretación de los artículos científicos, 10%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Autoevaluación, 10% </a:t>
            </a:r>
            <a:endParaRPr lang="es-ES" sz="20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endParaRPr lang="es-E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Cano-Santana, Z. y Valverde, V. T. (2015). </a:t>
            </a:r>
            <a:r>
              <a:rPr lang="es-ES" sz="2000" i="1" dirty="0">
                <a:latin typeface="Arial" panose="020B0604020202020204" pitchFamily="34" charset="0"/>
                <a:ea typeface="Arial" panose="020B0604020202020204" pitchFamily="34" charset="0"/>
              </a:rPr>
              <a:t>El Pulso Del Planeta Biodiversidad, ecosistemas y ciclos biogeoquímico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s. Colección: Nuestra huella en el planeta (Tomo II). México: UNAM/Siglo XXI.  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92100" marR="63500" algn="just">
              <a:lnSpc>
                <a:spcPct val="115000"/>
              </a:lnSpc>
              <a:spcAft>
                <a:spcPts val="0"/>
              </a:spcAft>
            </a:pP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1705613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49455" y="208547"/>
            <a:ext cx="1772651" cy="5968416"/>
          </a:xfrm>
        </p:spPr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268754" y="208547"/>
            <a:ext cx="9670204" cy="5968416"/>
          </a:xfrm>
        </p:spPr>
        <p:txBody>
          <a:bodyPr>
            <a:normAutofit/>
          </a:bodyPr>
          <a:lstStyle/>
          <a:p>
            <a:pPr algn="just"/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Castro, T., Muñoz, L. y Peralta, O. (2015). </a:t>
            </a:r>
            <a:r>
              <a:rPr lang="es-ES" sz="2000" i="1" dirty="0">
                <a:latin typeface="Arial" panose="020B0604020202020204" pitchFamily="34" charset="0"/>
                <a:ea typeface="Arial" panose="020B0604020202020204" pitchFamily="34" charset="0"/>
              </a:rPr>
              <a:t>Cambio Global Causas y consecuencias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. Colección: Nuestra huella en el planeta (Tomo III). México: UNAM/Siglo XXI. </a:t>
            </a:r>
            <a:endParaRPr lang="es-ES" sz="2000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9265" marR="31750" indent="-44958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Cano-Santana, Z. y Valverde, V. T. (2015). </a:t>
            </a:r>
            <a:r>
              <a:rPr lang="es-ES" sz="2000" i="1" dirty="0">
                <a:latin typeface="Arial" panose="020B0604020202020204" pitchFamily="34" charset="0"/>
                <a:ea typeface="Arial" panose="020B0604020202020204" pitchFamily="34" charset="0"/>
              </a:rPr>
              <a:t>El Pulso Del Planeta Biodiversidad, ecosistemas y ciclos biogeoquímico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s. Colección: Nuestra huella en el planeta (Tomo II). México: UNAM/Siglo XXI.  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9265" marR="31750" indent="-449580" algn="just">
              <a:lnSpc>
                <a:spcPct val="115000"/>
              </a:lnSpc>
              <a:spcAft>
                <a:spcPts val="17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Castro, T., Muñoz, L. y Peralta, O. (2015). </a:t>
            </a:r>
            <a:r>
              <a:rPr lang="es-ES" sz="2000" i="1" dirty="0">
                <a:latin typeface="Arial" panose="020B0604020202020204" pitchFamily="34" charset="0"/>
                <a:ea typeface="Arial" panose="020B0604020202020204" pitchFamily="34" charset="0"/>
              </a:rPr>
              <a:t>Cambio Global Causas y consecuencias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. Colección: Nuestra huella en el planeta (Tomo III). México: UNAM/Siglo XXI.  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69265" marR="31750" indent="-45085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Conde, C. (2007). “México y el cambio climático global”. Dirección General de Divulgación de la Ciencia. UNAM. Recuperado el 21 de febrero de 2017, de </a:t>
            </a:r>
            <a:r>
              <a:rPr lang="es-ES" sz="200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http://</a:t>
            </a:r>
            <a:r>
              <a:rPr lang="es-ES" sz="2000" dirty="0" err="1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www.atmosfera.unam.mx</a:t>
            </a:r>
            <a:r>
              <a:rPr lang="es-ES" sz="200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/editorial/libros/</a:t>
            </a:r>
            <a:r>
              <a:rPr lang="es-ES" sz="2000" dirty="0" err="1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mexico_cambio_climatico</a:t>
            </a:r>
            <a:r>
              <a:rPr lang="es-ES" sz="200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/</a:t>
            </a:r>
            <a:r>
              <a:rPr lang="es-ES" sz="2000" dirty="0" err="1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Mexico</a:t>
            </a:r>
            <a:r>
              <a:rPr lang="es-ES" sz="200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 _</a:t>
            </a:r>
            <a:r>
              <a:rPr lang="es-ES" sz="2000" dirty="0" err="1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y_el_cambio_climatico_global.pdf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 </a:t>
            </a: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63500" algn="just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s-MX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MX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90860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387648"/>
              </p:ext>
            </p:extLst>
          </p:nvPr>
        </p:nvGraphicFramePr>
        <p:xfrm>
          <a:off x="2851944" y="1915064"/>
          <a:ext cx="7120192" cy="3853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64459"/>
                <a:gridCol w="2855733"/>
              </a:tblGrid>
              <a:tr h="714095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Historia de México II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714095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Nombre de la actividad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803684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Alimentos y nutrición en México antes y después de la conquista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803684">
                <a:tc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Nombre del profesor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Colegio de adscripción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  <a:tr h="818202">
                <a:tc>
                  <a:txBody>
                    <a:bodyPr/>
                    <a:lstStyle/>
                    <a:p>
                      <a:pPr marL="2921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María Concepción Castro Gómez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921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Instituto Simón Bolívar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851944" y="791421"/>
            <a:ext cx="67004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MX" sz="2000" b="1" dirty="0">
                <a:latin typeface="Arial" panose="020B0604020202020204" pitchFamily="34" charset="0"/>
                <a:ea typeface="Arial" panose="020B0604020202020204" pitchFamily="34" charset="0"/>
              </a:rPr>
              <a:t>Escuela Nacional Preparatoria</a:t>
            </a:r>
            <a:endParaRPr lang="es-MX" altLang="es-MX" sz="2000" dirty="0"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MX" sz="2000" b="1" dirty="0">
                <a:latin typeface="Arial" panose="020B0604020202020204" pitchFamily="34" charset="0"/>
                <a:ea typeface="Arial" panose="020B0604020202020204" pitchFamily="34" charset="0"/>
              </a:rPr>
              <a:t>Secuencia didáctica</a:t>
            </a:r>
            <a:endParaRPr lang="es-ES" altLang="es-MX" sz="2000" dirty="0">
              <a:latin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32" y="226535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8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0278" y="365126"/>
            <a:ext cx="10413521" cy="1101366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 smtClean="0"/>
              <a:t>Actividad de enseñanza</a:t>
            </a:r>
            <a:endParaRPr lang="es-MX" sz="2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/>
              <a:t>Nombre de la Unidad</a:t>
            </a:r>
            <a:r>
              <a:rPr lang="es-MX" dirty="0" smtClean="0"/>
              <a:t>.</a:t>
            </a:r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r>
              <a:rPr lang="es-MX" dirty="0" smtClean="0"/>
              <a:t>Tema</a:t>
            </a:r>
            <a:endParaRPr lang="es-MX" dirty="0"/>
          </a:p>
          <a:p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s-MX" dirty="0"/>
              <a:t>Unidad 1</a:t>
            </a:r>
          </a:p>
          <a:p>
            <a:r>
              <a:rPr lang="es-MX" dirty="0"/>
              <a:t>La Nueva España de los siglos XVI al </a:t>
            </a:r>
            <a:r>
              <a:rPr lang="es-MX" dirty="0" smtClean="0"/>
              <a:t>XVIII</a:t>
            </a:r>
          </a:p>
          <a:p>
            <a:endParaRPr lang="es-MX" dirty="0"/>
          </a:p>
          <a:p>
            <a:r>
              <a:rPr lang="es-MX" dirty="0"/>
              <a:t>1.1 Antecedentes del México prehispánico del siglo XVI y la Conquista.</a:t>
            </a:r>
          </a:p>
          <a:p>
            <a:r>
              <a:rPr lang="es-MX" dirty="0"/>
              <a:t>1.3 La economía novohispana.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57561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97824168"/>
              </p:ext>
            </p:extLst>
          </p:nvPr>
        </p:nvGraphicFramePr>
        <p:xfrm>
          <a:off x="3140015" y="577964"/>
          <a:ext cx="8764438" cy="6898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64438"/>
              </a:tblGrid>
              <a:tr h="60039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El alumno:</a:t>
                      </a:r>
                      <a:endParaRPr lang="es-MX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MX" sz="16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600" dirty="0">
                          <a:effectLst/>
                        </a:rPr>
                        <a:t>Comprenderá que nuestra actual alimentación forma parte de un proceso histórico en el que se se encuentran alimentos procedentes de la época prehispánica y colonial.</a:t>
                      </a:r>
                      <a:endParaRPr lang="es-MX" sz="16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600" dirty="0">
                          <a:effectLst/>
                        </a:rPr>
                        <a:t>Reflexionará sobre el descubrimiento de la agricultura y sus implicaciones para el asentamiento de de los grupos humanos.</a:t>
                      </a:r>
                      <a:endParaRPr lang="es-MX" sz="16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" sz="1600" dirty="0">
                          <a:effectLst/>
                        </a:rPr>
                        <a:t>Reflexionará sobre el significado de la domesticación de los productos de la agricultura para obtener mejores cosechas y dar paso a una revolución cultural y la creación en Mesoamérica de uno de los grandes focos de alta cultura y civilización en la historia de la humanidad</a:t>
                      </a:r>
                      <a:r>
                        <a:rPr lang="es-ES" sz="1600" dirty="0" smtClean="0">
                          <a:effectLst/>
                        </a:rPr>
                        <a:t>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s-ES" sz="1600" dirty="0" smtClean="0">
                        <a:effectLst/>
                      </a:endParaRPr>
                    </a:p>
                    <a:p>
                      <a:r>
                        <a:rPr lang="es-ES" sz="1600" b="1" dirty="0" smtClean="0"/>
                        <a:t>El alumno:</a:t>
                      </a:r>
                      <a:endParaRPr lang="es-MX" sz="1600" dirty="0" smtClean="0"/>
                    </a:p>
                    <a:p>
                      <a:pPr marL="0" indent="0">
                        <a:buNone/>
                      </a:pPr>
                      <a:r>
                        <a:rPr lang="es-ES" sz="1600" dirty="0" smtClean="0"/>
                        <a:t> </a:t>
                      </a:r>
                      <a:endParaRPr lang="es-MX" sz="1600" dirty="0" smtClean="0"/>
                    </a:p>
                    <a:p>
                      <a:pPr marL="285750" lvl="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 smtClean="0">
                          <a:latin typeface="+mn-lt"/>
                        </a:rPr>
                        <a:t> Reconocerá la riqueza de productos obtenidos de la agricultura, complementados con la caza, pesca y recolección que formaban parte de la alimentación prehispánica.</a:t>
                      </a:r>
                    </a:p>
                    <a:p>
                      <a:pPr lvl="0" algn="just"/>
                      <a:endParaRPr lang="es-MX" sz="1600" dirty="0" smtClean="0">
                        <a:latin typeface="+mn-lt"/>
                      </a:endParaRPr>
                    </a:p>
                    <a:p>
                      <a:pPr marL="285750" lvl="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 smtClean="0">
                          <a:latin typeface="+mn-lt"/>
                          <a:ea typeface="Arial" panose="020B0604020202020204" pitchFamily="34" charset="0"/>
                        </a:rPr>
                        <a:t>Reconocerá la riqueza de productos que fueron traídos por los españoles a raíz de la conquista, y que a su vez provenían muchos de ellos de otros continentes.</a:t>
                      </a:r>
                    </a:p>
                    <a:p>
                      <a:pPr lvl="0" algn="just"/>
                      <a:endParaRPr lang="es-MX" sz="1600" dirty="0" smtClean="0">
                        <a:latin typeface="+mn-lt"/>
                        <a:ea typeface="Arial" panose="020B0604020202020204" pitchFamily="34" charset="0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ES" sz="1600" dirty="0" smtClean="0">
                          <a:latin typeface="+mn-lt"/>
                          <a:ea typeface="Arial" panose="020B0604020202020204" pitchFamily="34" charset="0"/>
                        </a:rPr>
                        <a:t>Reconocerá que nuestra actual gastronomía, es reconocida mundialmente como una de las más selectas dentro de la gastronomía. </a:t>
                      </a:r>
                      <a:endParaRPr lang="es-MX" sz="1600" dirty="0" smtClean="0">
                        <a:latin typeface="+mn-lt"/>
                      </a:endParaRPr>
                    </a:p>
                    <a:p>
                      <a:endParaRPr lang="es-ES" sz="1600" b="1" dirty="0" smtClean="0">
                        <a:latin typeface="+mn-lt"/>
                      </a:endParaRPr>
                    </a:p>
                    <a:p>
                      <a:endParaRPr lang="es-ES" sz="1600" b="1" dirty="0" smtClean="0">
                        <a:latin typeface="+mn-lt"/>
                      </a:endParaRPr>
                    </a:p>
                    <a:p>
                      <a:endParaRPr lang="es-MX" sz="1600" dirty="0" smtClean="0"/>
                    </a:p>
                    <a:p>
                      <a:pPr marL="0" indent="0">
                        <a:buNone/>
                      </a:pPr>
                      <a:r>
                        <a:rPr lang="es-ES" sz="1600" dirty="0" smtClean="0"/>
                        <a:t> </a:t>
                      </a:r>
                      <a:endParaRPr lang="es-MX" sz="1600" dirty="0" smtClean="0"/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s-MX" sz="1600" dirty="0">
                        <a:effectLst/>
                      </a:endParaRPr>
                    </a:p>
                    <a:p>
                      <a:pPr marL="245110" marR="31750" algn="just">
                        <a:lnSpc>
                          <a:spcPct val="112000"/>
                        </a:lnSpc>
                        <a:spcAft>
                          <a:spcPts val="45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MX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</a:tbl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518507" y="603848"/>
            <a:ext cx="2345463" cy="4209691"/>
          </a:xfrm>
          <a:prstGeom prst="rect">
            <a:avLst/>
          </a:prstGeom>
        </p:spPr>
        <p:txBody>
          <a:bodyPr/>
          <a:lstStyle/>
          <a:p>
            <a:r>
              <a:rPr lang="es-MX" dirty="0" smtClean="0"/>
              <a:t>Objetivo de la unidad.</a:t>
            </a:r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Objetivo de</a:t>
            </a:r>
          </a:p>
          <a:p>
            <a:pPr marL="0" indent="0">
              <a:buNone/>
            </a:pPr>
            <a:r>
              <a:rPr lang="es-MX" dirty="0"/>
              <a:t> la actividad</a:t>
            </a:r>
          </a:p>
          <a:p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2789513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3778386" y="966158"/>
            <a:ext cx="7539471" cy="541517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es-MX" sz="1600" dirty="0"/>
              <a:t>Se investigarán cuáles son los alimentos de origen prehispánico  obtenidos de la agricultura: cereales, verduras , hortalizas y leguminosas; las frutas, animales comestibles, aves, productos obtenidos de la pesca, la recolección, insectos, yerbas y los utensilios empleados en la cocina.</a:t>
            </a:r>
          </a:p>
          <a:p>
            <a:pPr algn="just"/>
            <a:r>
              <a:rPr lang="es-MX" sz="1600" dirty="0"/>
              <a:t>Se investigarán, siguiendo este mismo esquema, cuales son los alimentos traídos por los europeos durante y después de la conquista.</a:t>
            </a:r>
          </a:p>
          <a:p>
            <a:pPr algn="just"/>
            <a:endParaRPr lang="es-MX" sz="1600" dirty="0"/>
          </a:p>
          <a:p>
            <a:pPr algn="just"/>
            <a:r>
              <a:rPr lang="es-MX" sz="1600" dirty="0"/>
              <a:t>1.1 Investigación sobre el área geográfica de Mesoamérica antes de la llegada de los españoles.</a:t>
            </a:r>
          </a:p>
          <a:p>
            <a:pPr algn="just"/>
            <a:r>
              <a:rPr lang="es-MX" sz="1600" dirty="0"/>
              <a:t>1.1.2 Importancia de su ubicación geográfica para posibilitar el desarrollo de la agricultura</a:t>
            </a:r>
          </a:p>
          <a:p>
            <a:pPr algn="just"/>
            <a:r>
              <a:rPr lang="es-MX" sz="1600" dirty="0"/>
              <a:t>1.1.3 Investigación sobre la relación  del medio ambiente con el hombre en los que se refiere a su cuidado y explotación.</a:t>
            </a:r>
          </a:p>
          <a:p>
            <a:pPr algn="just"/>
            <a:r>
              <a:rPr lang="es-MX" sz="1600" dirty="0"/>
              <a:t>1.3.1 Investigación sobre el impacto económico con la llegada de nuevos productos alimenticios de origen europeo.</a:t>
            </a:r>
          </a:p>
          <a:p>
            <a:pPr algn="just"/>
            <a:r>
              <a:rPr lang="es-MX" sz="1600" dirty="0"/>
              <a:t>1.3.2 Investigación sobre el impacto económico en Europa con la llegada de nuevos productos de origen mesoamericano.</a:t>
            </a:r>
          </a:p>
          <a:p>
            <a:pPr algn="just"/>
            <a:r>
              <a:rPr lang="es-MX" sz="1600" dirty="0"/>
              <a:t>Registro de productos de origen mesoamericano y europeo.</a:t>
            </a:r>
          </a:p>
          <a:p>
            <a:pPr algn="just"/>
            <a:endParaRPr lang="es-MX" sz="1600" dirty="0"/>
          </a:p>
          <a:p>
            <a:pPr algn="just"/>
            <a:endParaRPr lang="es-MX" sz="16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1040009" y="836712"/>
            <a:ext cx="2436436" cy="547260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MX" dirty="0" smtClean="0"/>
              <a:t>Contenidos</a:t>
            </a:r>
          </a:p>
          <a:p>
            <a:r>
              <a:rPr lang="es-MX" dirty="0" smtClean="0"/>
              <a:t>Conceptuales</a:t>
            </a:r>
          </a:p>
          <a:p>
            <a:endParaRPr lang="es-MX" sz="2000" dirty="0"/>
          </a:p>
          <a:p>
            <a:pPr marL="0" indent="0">
              <a:buNone/>
            </a:pPr>
            <a:endParaRPr lang="es-MX" sz="2000" dirty="0"/>
          </a:p>
          <a:p>
            <a:endParaRPr lang="es-MX" sz="2000" dirty="0"/>
          </a:p>
          <a:p>
            <a:endParaRPr lang="es-MX" sz="2000" dirty="0"/>
          </a:p>
          <a:p>
            <a:r>
              <a:rPr lang="es-MX" sz="2000" dirty="0"/>
              <a:t>Contenidos</a:t>
            </a:r>
          </a:p>
          <a:p>
            <a:pPr marL="0" indent="0">
              <a:buNone/>
            </a:pPr>
            <a:r>
              <a:rPr lang="es-MX" sz="2000" dirty="0"/>
              <a:t>procedimentales</a:t>
            </a:r>
          </a:p>
        </p:txBody>
      </p:sp>
    </p:spTree>
    <p:extLst>
      <p:ext uri="{BB962C8B-B14F-4D97-AF65-F5344CB8AC3E}">
        <p14:creationId xmlns:p14="http://schemas.microsoft.com/office/powerpoint/2010/main" val="788998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11830" y="227842"/>
            <a:ext cx="9144000" cy="2387600"/>
          </a:xfrm>
        </p:spPr>
        <p:txBody>
          <a:bodyPr/>
          <a:lstStyle/>
          <a:p>
            <a:r>
              <a:rPr lang="es-MX" dirty="0" smtClean="0"/>
              <a:t>Nombre del </a:t>
            </a:r>
            <a:r>
              <a:rPr lang="es-MX" dirty="0" err="1" smtClean="0"/>
              <a:t>P.V.E</a:t>
            </a:r>
            <a:r>
              <a:rPr lang="es-MX" dirty="0" smtClean="0"/>
              <a:t>./ Proyecto</a:t>
            </a:r>
            <a:br>
              <a:rPr lang="es-MX" dirty="0" smtClean="0"/>
            </a:br>
            <a:r>
              <a:rPr lang="es-MX" dirty="0" smtClean="0"/>
              <a:t>CONEXIONES ETAPA I.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025567"/>
            <a:ext cx="9144000" cy="2490649"/>
          </a:xfrm>
        </p:spPr>
        <p:txBody>
          <a:bodyPr>
            <a:noAutofit/>
          </a:bodyPr>
          <a:lstStyle/>
          <a:p>
            <a:r>
              <a:rPr lang="es-MX" sz="5400" dirty="0" smtClean="0"/>
              <a:t>Alimentos y nutrición en México antes y después</a:t>
            </a:r>
          </a:p>
          <a:p>
            <a:r>
              <a:rPr lang="es-MX" sz="5400" dirty="0" smtClean="0"/>
              <a:t>De la conquista.</a:t>
            </a:r>
            <a:endParaRPr lang="es-MX" sz="5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" y="1028700"/>
            <a:ext cx="1998100" cy="14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48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2863819" y="940278"/>
            <a:ext cx="8247004" cy="565707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es-MX" sz="1600" dirty="0"/>
              <a:t> Valoración del trabajo humano en cuanto a la observación que tuvieron que realizar para descubrir el proceso de la naturaleza para la reproducción de plantas.</a:t>
            </a:r>
          </a:p>
          <a:p>
            <a:pPr algn="just"/>
            <a:r>
              <a:rPr lang="es-MX" sz="1600" dirty="0"/>
              <a:t>Reconocimiento de tiempo que llevo al ser humano a descubrir la agricultura.</a:t>
            </a:r>
          </a:p>
          <a:p>
            <a:pPr algn="just"/>
            <a:r>
              <a:rPr lang="es-MX" sz="1600" dirty="0"/>
              <a:t>Valoración del estudio de la naturaleza y observación de la misma al igual que experimentación para domesticar las plantas y poder producir alimentos de mayor tamaño.</a:t>
            </a:r>
          </a:p>
          <a:p>
            <a:pPr algn="just"/>
            <a:r>
              <a:rPr lang="es-MX" sz="1600" dirty="0"/>
              <a:t>Reconocimiento  de la importancia que se tuvo para distinguir los productos de acuerdo con la región.</a:t>
            </a:r>
          </a:p>
          <a:p>
            <a:pPr algn="just"/>
            <a:r>
              <a:rPr lang="es-MX" sz="1600" dirty="0"/>
              <a:t>Reconocimiento de la riqueza de productos europeos que dieron origen a una cocina mexicana mestiza que caracteriza nuestra gastronomía. </a:t>
            </a:r>
          </a:p>
          <a:p>
            <a:pPr algn="just"/>
            <a:endParaRPr lang="es-MX" sz="1600" dirty="0"/>
          </a:p>
          <a:p>
            <a:pPr algn="just"/>
            <a:r>
              <a:rPr lang="es-MX" sz="1600" dirty="0"/>
              <a:t>Habilidad para investigar acerca de trabajos sobre el tema de la alimentación y la gastronomía mexicana.</a:t>
            </a:r>
          </a:p>
          <a:p>
            <a:pPr algn="just"/>
            <a:r>
              <a:rPr lang="es-MX" sz="1600" dirty="0"/>
              <a:t>Ejercicios de lectura y redacción aplicados a la investigación.</a:t>
            </a:r>
          </a:p>
          <a:p>
            <a:pPr algn="just"/>
            <a:r>
              <a:rPr lang="es-MX" sz="1600" dirty="0"/>
              <a:t>Búsqueda y selección de un menú regional actual.</a:t>
            </a:r>
          </a:p>
          <a:p>
            <a:pPr algn="just"/>
            <a:endParaRPr lang="es-MX" sz="1600" dirty="0"/>
          </a:p>
          <a:p>
            <a:pPr algn="just"/>
            <a:endParaRPr lang="es-MX" sz="1600" dirty="0"/>
          </a:p>
          <a:p>
            <a:pPr algn="just"/>
            <a:endParaRPr lang="es-MX" sz="1600" dirty="0"/>
          </a:p>
          <a:p>
            <a:pPr algn="just"/>
            <a:endParaRPr lang="es-MX" sz="1600" dirty="0"/>
          </a:p>
          <a:p>
            <a:pPr algn="just"/>
            <a:endParaRPr lang="es-MX" sz="16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501259" y="764704"/>
            <a:ext cx="2239161" cy="53617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MX" sz="2400" dirty="0" smtClean="0"/>
              <a:t>Contenidos </a:t>
            </a:r>
          </a:p>
          <a:p>
            <a:pPr marL="0" indent="0">
              <a:buNone/>
            </a:pPr>
            <a:r>
              <a:rPr lang="es-MX" sz="2400" dirty="0" smtClean="0"/>
              <a:t>actitudinales</a:t>
            </a:r>
          </a:p>
          <a:p>
            <a:endParaRPr lang="es-MX" dirty="0"/>
          </a:p>
          <a:p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>
              <a:lnSpc>
                <a:spcPct val="100000"/>
              </a:lnSpc>
            </a:pPr>
            <a:r>
              <a:rPr lang="es-MX" sz="1800" dirty="0"/>
              <a:t>Eje (s)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MX" sz="1800" dirty="0"/>
              <a:t> transversal (es)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MX" sz="1800" dirty="0"/>
              <a:t> incluidos </a:t>
            </a:r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03684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4439816" y="764704"/>
            <a:ext cx="5904656" cy="536177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s-MX" sz="1600" dirty="0"/>
              <a:t>Química, Educación para la Salud, Biología y Actividades Estéticas.</a:t>
            </a:r>
          </a:p>
          <a:p>
            <a:endParaRPr lang="es-MX" sz="1600" dirty="0"/>
          </a:p>
          <a:p>
            <a:r>
              <a:rPr lang="es-MX" sz="1600" dirty="0"/>
              <a:t>5 sesiones de 50 minutos.</a:t>
            </a:r>
          </a:p>
          <a:p>
            <a:pPr marL="0" indent="0">
              <a:buNone/>
            </a:pPr>
            <a:endParaRPr lang="es-MX" sz="1600" dirty="0"/>
          </a:p>
          <a:p>
            <a:r>
              <a:rPr lang="es-MX" sz="1600" dirty="0"/>
              <a:t>Rúbricas.</a:t>
            </a:r>
          </a:p>
          <a:p>
            <a:r>
              <a:rPr lang="es-MX" sz="1600" dirty="0"/>
              <a:t>Artículos sobre gastronomía antropológica, prehispánica.</a:t>
            </a:r>
          </a:p>
          <a:p>
            <a:r>
              <a:rPr lang="es-MX" sz="1600" dirty="0"/>
              <a:t>Reportes de investigaciones.</a:t>
            </a:r>
          </a:p>
          <a:p>
            <a:r>
              <a:rPr lang="es-MX" sz="1600" dirty="0"/>
              <a:t>Examen.</a:t>
            </a:r>
          </a:p>
          <a:p>
            <a:endParaRPr lang="es-MX" sz="1600" dirty="0"/>
          </a:p>
          <a:p>
            <a:r>
              <a:rPr lang="es-MX" sz="1600" dirty="0"/>
              <a:t>Que el alumno:</a:t>
            </a:r>
          </a:p>
          <a:p>
            <a:pPr algn="just"/>
            <a:r>
              <a:rPr lang="es-MX" sz="1600" dirty="0"/>
              <a:t>Reconozca y valores el trabajo humano, en todo tiempo y lugar, que implica la obtención de los alimentos.</a:t>
            </a:r>
          </a:p>
          <a:p>
            <a:pPr algn="just"/>
            <a:r>
              <a:rPr lang="es-MX" sz="1600" dirty="0"/>
              <a:t>Valore la riqueza de nuestra alimentación mestiza.</a:t>
            </a:r>
          </a:p>
          <a:p>
            <a:pPr algn="just"/>
            <a:r>
              <a:rPr lang="es-MX" sz="1600" dirty="0"/>
              <a:t>Reconozca  los procesos químicos, físicos, biológicos que contiene una alimentación sana y balanceada.</a:t>
            </a:r>
          </a:p>
          <a:p>
            <a:pPr algn="just"/>
            <a:r>
              <a:rPr lang="es-MX" sz="1600" dirty="0"/>
              <a:t>Realice una muestra gastronómica en la que ponga de manifiesto alimentos regionales.</a:t>
            </a:r>
          </a:p>
          <a:p>
            <a:pPr algn="just"/>
            <a:endParaRPr lang="es-MX" sz="1600" dirty="0"/>
          </a:p>
          <a:p>
            <a:pPr algn="just"/>
            <a:endParaRPr lang="es-MX" sz="1600" dirty="0"/>
          </a:p>
          <a:p>
            <a:endParaRPr lang="es-MX" sz="1600" dirty="0"/>
          </a:p>
          <a:p>
            <a:endParaRPr lang="es-MX" sz="1600" dirty="0"/>
          </a:p>
          <a:p>
            <a:endParaRPr lang="es-MX" sz="1600" dirty="0"/>
          </a:p>
          <a:p>
            <a:endParaRPr lang="es-MX" sz="1600" dirty="0"/>
          </a:p>
          <a:p>
            <a:endParaRPr lang="es-MX" sz="1600" dirty="0"/>
          </a:p>
          <a:p>
            <a:endParaRPr lang="es-MX" sz="16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2200656" y="764704"/>
            <a:ext cx="2239161" cy="536177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s-MX" sz="1600" dirty="0" smtClean="0"/>
              <a:t>Interdisciplinariedad</a:t>
            </a:r>
            <a:endParaRPr lang="es-MX" sz="1600" dirty="0"/>
          </a:p>
          <a:p>
            <a:endParaRPr lang="es-MX" sz="1600" dirty="0"/>
          </a:p>
          <a:p>
            <a:r>
              <a:rPr lang="es-MX" sz="1600" dirty="0" smtClean="0"/>
              <a:t>Tiempo </a:t>
            </a:r>
            <a:r>
              <a:rPr lang="es-MX" sz="1600" dirty="0"/>
              <a:t>aproximado</a:t>
            </a:r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r>
              <a:rPr lang="es-MX" sz="1600" dirty="0"/>
              <a:t>Recursos</a:t>
            </a:r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endParaRPr lang="es-MX" sz="1600" dirty="0"/>
          </a:p>
          <a:p>
            <a:pPr marL="0" indent="0">
              <a:buNone/>
            </a:pPr>
            <a:r>
              <a:rPr lang="es-MX" sz="1600" dirty="0"/>
              <a:t>Aprendizajes por </a:t>
            </a:r>
          </a:p>
          <a:p>
            <a:pPr marL="0" indent="0">
              <a:buNone/>
            </a:pPr>
            <a:r>
              <a:rPr lang="es-MX" sz="1600" dirty="0"/>
              <a:t>alcanzar</a:t>
            </a:r>
          </a:p>
        </p:txBody>
      </p:sp>
    </p:spTree>
    <p:extLst>
      <p:ext uri="{BB962C8B-B14F-4D97-AF65-F5344CB8AC3E}">
        <p14:creationId xmlns:p14="http://schemas.microsoft.com/office/powerpoint/2010/main" val="3289327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4223792" y="692696"/>
            <a:ext cx="6192688" cy="579382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es-MX" sz="1800" dirty="0"/>
              <a:t>Nuestro mundo actual está invadido de alimentos procesados que traen consigo ahorro de tiempo en su preparación; su producción está diseñada para querer comer siempre más debido a la modificación de sus componentes; las personas se sienten muy bien al consumirlos aunque no aporten nutrientes para el organismo.</a:t>
            </a:r>
          </a:p>
          <a:p>
            <a:pPr algn="just"/>
            <a:r>
              <a:rPr lang="es-MX" sz="1800" dirty="0"/>
              <a:t>¿Cuáles son algunas de las consecuencias de este tipo de alimentos?</a:t>
            </a:r>
          </a:p>
          <a:p>
            <a:pPr algn="just"/>
            <a:r>
              <a:rPr lang="es-MX" sz="1800" dirty="0"/>
              <a:t>¿Por qué los niños y jóvenes especialmente son los mejores clientes adictivos a ingerir alimentos procesados?</a:t>
            </a:r>
          </a:p>
          <a:p>
            <a:pPr algn="just"/>
            <a:r>
              <a:rPr lang="es-MX" sz="1800" dirty="0"/>
              <a:t>¿Es posible recuperar la preferencia por la comida tradicional mexicana?</a:t>
            </a:r>
          </a:p>
          <a:p>
            <a:pPr algn="just"/>
            <a:r>
              <a:rPr lang="es-MX" sz="1800" dirty="0"/>
              <a:t>¿Puede una persona informada sobre los productos alimenticios y alimentos que hoy conforman la cocina tradicional mestiza, aunado al conocimiento de los valores nutrimentales (químicos, biológico) cambiar sus hábitos hacia una alimentación saludable.</a:t>
            </a:r>
          </a:p>
          <a:p>
            <a:pPr algn="just"/>
            <a:r>
              <a:rPr lang="es-MX" sz="1800" dirty="0"/>
              <a:t>Nuestra salud depende de lo que comemos.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2200656" y="692696"/>
            <a:ext cx="1879121" cy="32735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MX" sz="2000" dirty="0"/>
              <a:t>Problema/</a:t>
            </a:r>
          </a:p>
          <a:p>
            <a:pPr marL="0" indent="0">
              <a:buNone/>
            </a:pPr>
            <a:r>
              <a:rPr lang="es-MX" sz="2000" dirty="0"/>
              <a:t>situación</a:t>
            </a:r>
          </a:p>
          <a:p>
            <a:pPr marL="0" indent="0">
              <a:buNone/>
            </a:pPr>
            <a:r>
              <a:rPr lang="es-MX" sz="2000" dirty="0"/>
              <a:t>Detonadora (s)</a:t>
            </a:r>
          </a:p>
        </p:txBody>
      </p:sp>
    </p:spTree>
    <p:extLst>
      <p:ext uri="{BB962C8B-B14F-4D97-AF65-F5344CB8AC3E}">
        <p14:creationId xmlns:p14="http://schemas.microsoft.com/office/powerpoint/2010/main" val="2090547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4007768" y="836712"/>
            <a:ext cx="5983576" cy="583264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es-MX" sz="1600" i="1" u="sng" dirty="0"/>
              <a:t>Inicio</a:t>
            </a:r>
            <a:r>
              <a:rPr lang="es-MX" sz="1600" i="1" dirty="0"/>
              <a:t>: Los alumnos orientados por la profesora realizaran una investigación sobre las regiones geográficas de Mesoamérica y Aridoamérica en la época prehispánica. Investigarán cuáles fueron los productos obtenidos de la agricultura, caza pesca y recolección y cuál fue la zona propicia para estas actividades y, para finalizar, cuáles fueron los implementos que utilizaron para la preparación y transformación de los alimentos.</a:t>
            </a:r>
          </a:p>
          <a:p>
            <a:pPr algn="just"/>
            <a:r>
              <a:rPr lang="es-MX" sz="1600" i="1" dirty="0"/>
              <a:t>Así mismo investigarán sobre la producción alimenticia traída por los europeos siguiendo el mismo esquema que emplearon para el periodo prehispánico.</a:t>
            </a:r>
          </a:p>
          <a:p>
            <a:pPr marL="0" indent="0" algn="just">
              <a:buNone/>
            </a:pPr>
            <a:endParaRPr lang="es-MX" sz="1600" i="1" u="sng" dirty="0"/>
          </a:p>
          <a:p>
            <a:pPr algn="just"/>
            <a:r>
              <a:rPr lang="es-MX" sz="1600" i="1" u="sng" dirty="0"/>
              <a:t>Desarrollo</a:t>
            </a:r>
            <a:r>
              <a:rPr lang="es-MX" sz="1600" dirty="0"/>
              <a:t>: Los alumnos buscarán en diversas fuentes bibliográficas o electrónicas el material necesario para realizar la investigación. </a:t>
            </a:r>
          </a:p>
          <a:p>
            <a:pPr algn="just"/>
            <a:r>
              <a:rPr lang="es-MX" sz="1600" dirty="0"/>
              <a:t>Los alumnos, supervisados por la profesora, harán un listado de estos productos ilustrándolos.</a:t>
            </a:r>
            <a:endParaRPr lang="es-MX" sz="1600" i="1" u="sng" dirty="0"/>
          </a:p>
          <a:p>
            <a:pPr algn="just"/>
            <a:endParaRPr lang="es-MX" sz="1600" i="1" u="sng" dirty="0"/>
          </a:p>
          <a:p>
            <a:pPr algn="just"/>
            <a:r>
              <a:rPr lang="es-MX" sz="1600" i="1" u="sng" dirty="0"/>
              <a:t>Cierre</a:t>
            </a:r>
            <a:r>
              <a:rPr lang="es-MX" sz="1600" dirty="0"/>
              <a:t>: La profesora realizará una sesión de reflexión sobre la alimentación tradicional mestiza y la actual alimentación procesada para que el alumno encuentre, valore y transforme sus hábitos alimenticios.</a:t>
            </a:r>
            <a:endParaRPr lang="es-MX" sz="1600" i="1" u="sng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2063552" y="764704"/>
            <a:ext cx="1728192" cy="55446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MX" sz="1800" dirty="0"/>
              <a:t>Estrategias/</a:t>
            </a:r>
          </a:p>
          <a:p>
            <a:r>
              <a:rPr lang="es-MX" sz="1800" dirty="0"/>
              <a:t>actividades </a:t>
            </a:r>
          </a:p>
          <a:p>
            <a:pPr marL="0" indent="0">
              <a:buNone/>
            </a:pPr>
            <a:r>
              <a:rPr lang="es-MX" sz="1800" dirty="0"/>
              <a:t>   (incluir inicio,</a:t>
            </a:r>
          </a:p>
          <a:p>
            <a:pPr marL="0" indent="0">
              <a:buNone/>
            </a:pPr>
            <a:r>
              <a:rPr lang="es-MX" sz="1800" dirty="0"/>
              <a:t>   desarrollo y</a:t>
            </a:r>
          </a:p>
          <a:p>
            <a:pPr marL="0" indent="0">
              <a:buNone/>
            </a:pPr>
            <a:r>
              <a:rPr lang="es-MX" sz="1800" dirty="0"/>
              <a:t>   cierre).</a:t>
            </a:r>
          </a:p>
          <a:p>
            <a:pPr marL="0" indent="0">
              <a:buNone/>
            </a:pPr>
            <a:r>
              <a:rPr lang="es-MX" sz="1800" dirty="0"/>
              <a:t>   Explicar y</a:t>
            </a:r>
          </a:p>
          <a:p>
            <a:pPr marL="0" indent="0">
              <a:buNone/>
            </a:pPr>
            <a:r>
              <a:rPr lang="es-MX" sz="1800" dirty="0"/>
              <a:t>  describir</a:t>
            </a:r>
          </a:p>
          <a:p>
            <a:pPr marL="0" indent="0">
              <a:buNone/>
            </a:pPr>
            <a:r>
              <a:rPr lang="es-MX" sz="1800" dirty="0"/>
              <a:t>  claramente  </a:t>
            </a:r>
          </a:p>
          <a:p>
            <a:pPr marL="0" indent="0">
              <a:buNone/>
            </a:pPr>
            <a:r>
              <a:rPr lang="es-MX" sz="1800" dirty="0"/>
              <a:t>  las actividades</a:t>
            </a:r>
          </a:p>
          <a:p>
            <a:pPr marL="0" indent="0">
              <a:buNone/>
            </a:pPr>
            <a:r>
              <a:rPr lang="es-MX" sz="1800" dirty="0"/>
              <a:t>  que realiza el</a:t>
            </a:r>
          </a:p>
          <a:p>
            <a:pPr marL="0" indent="0">
              <a:buNone/>
            </a:pPr>
            <a:r>
              <a:rPr lang="es-MX" sz="1800" dirty="0"/>
              <a:t>  profesor y las</a:t>
            </a:r>
          </a:p>
          <a:p>
            <a:pPr marL="0" indent="0">
              <a:buNone/>
            </a:pPr>
            <a:r>
              <a:rPr lang="es-MX" sz="1800" dirty="0"/>
              <a:t>  que realiza el</a:t>
            </a:r>
          </a:p>
          <a:p>
            <a:pPr marL="0" indent="0">
              <a:buNone/>
            </a:pPr>
            <a:r>
              <a:rPr lang="es-MX" sz="1800" dirty="0"/>
              <a:t>  alumno. </a:t>
            </a:r>
          </a:p>
        </p:txBody>
      </p:sp>
    </p:spTree>
    <p:extLst>
      <p:ext uri="{BB962C8B-B14F-4D97-AF65-F5344CB8AC3E}">
        <p14:creationId xmlns:p14="http://schemas.microsoft.com/office/powerpoint/2010/main" val="1596769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4151784" y="620688"/>
            <a:ext cx="6264696" cy="5976664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s-MX" sz="2000" dirty="0"/>
              <a:t>Investigación y reconocimiento de los alimentos de origen prehispánico, colonial, utensilios de cocina.</a:t>
            </a:r>
          </a:p>
          <a:p>
            <a:pPr algn="just"/>
            <a:r>
              <a:rPr lang="es-MX" sz="2000" dirty="0"/>
              <a:t>Elaboración de ilustraciones de dicha investigación.</a:t>
            </a:r>
          </a:p>
          <a:p>
            <a:pPr algn="just"/>
            <a:r>
              <a:rPr lang="es-MX" sz="2000" dirty="0"/>
              <a:t>Introducción y conclusiones.</a:t>
            </a:r>
          </a:p>
          <a:p>
            <a:pPr algn="just"/>
            <a:r>
              <a:rPr lang="es-MX" sz="2000" dirty="0"/>
              <a:t>Referencias bibliográficas y electrónica</a:t>
            </a:r>
            <a:r>
              <a:rPr lang="es-MX" dirty="0" smtClean="0"/>
              <a:t>s.</a:t>
            </a:r>
          </a:p>
          <a:p>
            <a:pPr marL="0" indent="0" algn="just">
              <a:buNone/>
            </a:pPr>
            <a:endParaRPr lang="es-MX" dirty="0" smtClean="0"/>
          </a:p>
          <a:p>
            <a:pPr marL="0" indent="0" algn="just">
              <a:buNone/>
            </a:pPr>
            <a:r>
              <a:rPr lang="es-MX" sz="2000" dirty="0"/>
              <a:t>Rúbrica:</a:t>
            </a:r>
          </a:p>
          <a:p>
            <a:pPr marL="0" indent="0" algn="just">
              <a:buNone/>
            </a:pPr>
            <a:r>
              <a:rPr lang="es-MX" sz="2000" dirty="0" err="1"/>
              <a:t>Exámen</a:t>
            </a:r>
            <a:r>
              <a:rPr lang="es-MX" sz="2000" dirty="0"/>
              <a:t>: 50%</a:t>
            </a:r>
          </a:p>
          <a:p>
            <a:pPr marL="0" indent="0" algn="just">
              <a:buNone/>
            </a:pPr>
            <a:r>
              <a:rPr lang="es-MX" sz="2000" dirty="0"/>
              <a:t>Tareas: 10%</a:t>
            </a:r>
          </a:p>
          <a:p>
            <a:pPr marL="0" indent="0" algn="just">
              <a:buNone/>
            </a:pPr>
            <a:r>
              <a:rPr lang="es-MX" sz="2000" dirty="0"/>
              <a:t>Cuaderno: 10%</a:t>
            </a:r>
          </a:p>
          <a:p>
            <a:pPr marL="0" indent="0" algn="just">
              <a:buNone/>
            </a:pPr>
            <a:r>
              <a:rPr lang="es-MX" sz="2000" dirty="0"/>
              <a:t>Museo: 20%</a:t>
            </a:r>
          </a:p>
          <a:p>
            <a:pPr marL="0" indent="0" algn="just">
              <a:buNone/>
            </a:pPr>
            <a:r>
              <a:rPr lang="es-MX" sz="2000" dirty="0"/>
              <a:t>Autoevaluación: 10%</a:t>
            </a:r>
          </a:p>
          <a:p>
            <a:pPr algn="just"/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1775520" y="620688"/>
            <a:ext cx="2232248" cy="5512688"/>
          </a:xfrm>
          <a:prstGeom prst="rect">
            <a:avLst/>
          </a:prstGeom>
        </p:spPr>
        <p:txBody>
          <a:bodyPr/>
          <a:lstStyle/>
          <a:p>
            <a:r>
              <a:rPr lang="es-MX" dirty="0" smtClean="0"/>
              <a:t>Evidencias de</a:t>
            </a:r>
          </a:p>
          <a:p>
            <a:pPr algn="just"/>
            <a:r>
              <a:rPr lang="es-MX" dirty="0"/>
              <a:t>a</a:t>
            </a:r>
            <a:r>
              <a:rPr lang="es-MX" dirty="0" smtClean="0"/>
              <a:t>prendizaje/</a:t>
            </a:r>
          </a:p>
          <a:p>
            <a:pPr algn="just"/>
            <a:r>
              <a:rPr lang="es-MX" dirty="0" smtClean="0"/>
              <a:t>Productos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endParaRPr lang="es-MX" dirty="0" smtClean="0"/>
          </a:p>
          <a:p>
            <a:pPr algn="just"/>
            <a:r>
              <a:rPr lang="es-MX" dirty="0" smtClean="0"/>
              <a:t>Evaluación</a:t>
            </a:r>
          </a:p>
          <a:p>
            <a:pPr algn="just"/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54174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4295800" y="404664"/>
            <a:ext cx="6120680" cy="572181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just"/>
            <a:r>
              <a:rPr lang="es-MX" sz="2000" dirty="0" smtClean="0"/>
              <a:t>Sánchez Córdova, Humberto, Lilia E. Romo, </a:t>
            </a:r>
            <a:r>
              <a:rPr lang="es-MX" sz="2000" i="1" dirty="0" smtClean="0"/>
              <a:t>et al</a:t>
            </a:r>
            <a:r>
              <a:rPr lang="es-MX" sz="2000" dirty="0" smtClean="0"/>
              <a:t>, </a:t>
            </a:r>
            <a:r>
              <a:rPr lang="es-MX" sz="2000" i="1" dirty="0" smtClean="0"/>
              <a:t>Historia de México</a:t>
            </a:r>
            <a:r>
              <a:rPr lang="es-MX" sz="2000" dirty="0" smtClean="0"/>
              <a:t>, 4ª. Edición, México, Ed. Pearson, 2014.</a:t>
            </a:r>
          </a:p>
          <a:p>
            <a:pPr algn="just"/>
            <a:r>
              <a:rPr lang="es-MX" sz="2000" dirty="0" err="1" smtClean="0"/>
              <a:t>Escofet</a:t>
            </a:r>
            <a:r>
              <a:rPr lang="es-MX" sz="2000" dirty="0" smtClean="0"/>
              <a:t> Torres, Regina, </a:t>
            </a:r>
            <a:r>
              <a:rPr lang="es-MX" sz="2000" i="1" dirty="0" smtClean="0"/>
              <a:t>Importancia de la Gastronomía Prehispánica en el México Actual</a:t>
            </a:r>
            <a:r>
              <a:rPr lang="es-MX" sz="2000" dirty="0" smtClean="0"/>
              <a:t>, CULINARIA Revista virtual especializada en Gastronomía, No. 2 PP. 24- 55 Julio/Diciembre 2011, Universidad Autónoma del Estado de México, </a:t>
            </a:r>
            <a:r>
              <a:rPr lang="es-MX" sz="2000" dirty="0" err="1" smtClean="0"/>
              <a:t>www.uaemex.mx</a:t>
            </a:r>
            <a:r>
              <a:rPr lang="es-MX" sz="2000" dirty="0" smtClean="0"/>
              <a:t>/Culinaria Publicación Semestral No. 6 Julio/Diciembre 2013</a:t>
            </a:r>
          </a:p>
          <a:p>
            <a:pPr algn="just"/>
            <a:r>
              <a:rPr lang="es-MX" sz="2000" dirty="0" smtClean="0"/>
              <a:t>Farga Armando, </a:t>
            </a:r>
            <a:r>
              <a:rPr lang="es-MX" sz="2000" i="1" dirty="0" smtClean="0"/>
              <a:t>Historia de la Comida de México</a:t>
            </a:r>
            <a:r>
              <a:rPr lang="es-MX" sz="2000" dirty="0"/>
              <a:t>,</a:t>
            </a:r>
            <a:r>
              <a:rPr lang="es-MX" sz="2000" dirty="0" smtClean="0"/>
              <a:t> México, Litográfica México, 1980.</a:t>
            </a:r>
          </a:p>
          <a:p>
            <a:pPr algn="just"/>
            <a:r>
              <a:rPr lang="es-MX" sz="2000" i="1" dirty="0" err="1" smtClean="0"/>
              <a:t>Barrueto</a:t>
            </a:r>
            <a:r>
              <a:rPr lang="es-MX" sz="2000" i="1" dirty="0" smtClean="0"/>
              <a:t> Mejía, Ramón, De la Torre Suárez, </a:t>
            </a:r>
            <a:r>
              <a:rPr lang="es-MX" sz="2000" dirty="0" smtClean="0"/>
              <a:t>et al</a:t>
            </a:r>
            <a:r>
              <a:rPr lang="es-MX" sz="2000" i="1" dirty="0" smtClean="0"/>
              <a:t>, Gastronomía de México en la época colonial: platillos principales y su evolución actual</a:t>
            </a:r>
            <a:r>
              <a:rPr lang="es-MX" sz="2000" dirty="0" smtClean="0"/>
              <a:t>, https://</a:t>
            </a:r>
            <a:r>
              <a:rPr lang="es-MX" sz="2000" dirty="0" err="1" smtClean="0"/>
              <a:t>tesis.ipn.mx</a:t>
            </a:r>
            <a:endParaRPr lang="es-MX" sz="2000" dirty="0" smtClean="0"/>
          </a:p>
          <a:p>
            <a:r>
              <a:rPr lang="es-MX" sz="2000" dirty="0" smtClean="0"/>
              <a:t>Cocina colonial, </a:t>
            </a:r>
            <a:r>
              <a:rPr lang="es-MX" sz="2000" dirty="0" err="1" smtClean="0"/>
              <a:t>www.elportaldemexico.com</a:t>
            </a:r>
            <a:r>
              <a:rPr lang="es-MX" sz="2000" dirty="0" smtClean="0"/>
              <a:t>/cultura/culinaria/colonial. </a:t>
            </a:r>
            <a:r>
              <a:rPr lang="es-MX" sz="2000" dirty="0"/>
              <a:t/>
            </a:r>
            <a:br>
              <a:rPr lang="es-MX" sz="2000" dirty="0"/>
            </a:br>
            <a:r>
              <a:rPr lang="es-MX" sz="2000" dirty="0"/>
              <a:t/>
            </a:r>
            <a:br>
              <a:rPr lang="es-MX" sz="2000" dirty="0"/>
            </a:br>
            <a:r>
              <a:rPr lang="es-MX" sz="2000" dirty="0"/>
              <a:t/>
            </a:r>
            <a:br>
              <a:rPr lang="es-MX" sz="2000" dirty="0"/>
            </a:br>
            <a:endParaRPr lang="es-MX" sz="2000" i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>
          <a:xfrm>
            <a:off x="1775521" y="404664"/>
            <a:ext cx="2448272" cy="572181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s-MX" dirty="0" smtClean="0"/>
              <a:t>Referencias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99220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2000" b="1" dirty="0" smtClean="0">
                <a:effectLst/>
                <a:latin typeface="+mn-lt"/>
                <a:ea typeface="Arial" panose="020B0604020202020204" pitchFamily="34" charset="0"/>
              </a:rPr>
              <a:t>Escuela Nacional Preparatoria</a:t>
            </a:r>
            <a:r>
              <a:rPr lang="es-MX" sz="2000" dirty="0" smtClean="0">
                <a:effectLst/>
                <a:latin typeface="+mn-lt"/>
                <a:ea typeface="Arial" panose="020B0604020202020204" pitchFamily="34" charset="0"/>
              </a:rPr>
              <a:t/>
            </a:r>
            <a:br>
              <a:rPr lang="es-MX" sz="2000" dirty="0" smtClean="0">
                <a:effectLst/>
                <a:latin typeface="+mn-lt"/>
                <a:ea typeface="Arial" panose="020B0604020202020204" pitchFamily="34" charset="0"/>
              </a:rPr>
            </a:br>
            <a:r>
              <a:rPr lang="es-MX" sz="2000" b="1" dirty="0" smtClean="0">
                <a:effectLst/>
                <a:latin typeface="+mn-lt"/>
                <a:ea typeface="Arial" panose="020B0604020202020204" pitchFamily="34" charset="0"/>
              </a:rPr>
              <a:t>Curso de actualización para los nuevos programas</a:t>
            </a:r>
            <a:r>
              <a:rPr lang="es-MX" sz="2000" dirty="0" smtClean="0">
                <a:effectLst/>
                <a:latin typeface="+mn-lt"/>
                <a:ea typeface="Arial" panose="020B0604020202020204" pitchFamily="34" charset="0"/>
              </a:rPr>
              <a:t/>
            </a:r>
            <a:br>
              <a:rPr lang="es-MX" sz="2000" dirty="0" smtClean="0">
                <a:effectLst/>
                <a:latin typeface="+mn-lt"/>
                <a:ea typeface="Arial" panose="020B0604020202020204" pitchFamily="34" charset="0"/>
              </a:rPr>
            </a:br>
            <a:r>
              <a:rPr lang="es-MX" sz="2000" b="1" dirty="0" smtClean="0">
                <a:effectLst/>
                <a:latin typeface="+mn-lt"/>
                <a:ea typeface="Arial" panose="020B0604020202020204" pitchFamily="34" charset="0"/>
              </a:rPr>
              <a:t>Enero 2019</a:t>
            </a:r>
            <a:r>
              <a:rPr lang="es-MX" sz="2000" dirty="0" smtClean="0">
                <a:effectLst/>
                <a:latin typeface="+mn-lt"/>
                <a:ea typeface="Arial" panose="020B0604020202020204" pitchFamily="34" charset="0"/>
              </a:rPr>
              <a:t/>
            </a:r>
            <a:br>
              <a:rPr lang="es-MX" sz="2000" dirty="0" smtClean="0">
                <a:effectLst/>
                <a:latin typeface="+mn-lt"/>
                <a:ea typeface="Arial" panose="020B0604020202020204" pitchFamily="34" charset="0"/>
              </a:rPr>
            </a:br>
            <a:endParaRPr lang="es-MX" sz="2000" dirty="0">
              <a:latin typeface="+mn-lt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29000"/>
              </p:ext>
            </p:extLst>
          </p:nvPr>
        </p:nvGraphicFramePr>
        <p:xfrm>
          <a:off x="1722445" y="1690688"/>
          <a:ext cx="8479573" cy="4661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92382"/>
                <a:gridCol w="3187191"/>
              </a:tblGrid>
              <a:tr h="900611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Química III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900611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Nombre de la actividad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900611">
                <a:tc gridSpan="2"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ALIMENTOS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900611">
                <a:tc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Nombre del profesor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92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Colegio de adscripción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  <a:tr h="1059543">
                <a:tc>
                  <a:txBody>
                    <a:bodyPr/>
                    <a:lstStyle/>
                    <a:p>
                      <a:pPr marL="2921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/>
                        </a:rPr>
                        <a:t>Mónica Jaramillo Avendaño</a:t>
                      </a:r>
                      <a:endParaRPr lang="es-MX" sz="2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Instituto Simón Bolívar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 anchor="ctr"/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0" y="161219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5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5262" y="418013"/>
            <a:ext cx="9845842" cy="898358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28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 smtClean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 smtClean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 smtClean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 smtClean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 smtClean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 smtClean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 smtClean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 smtClean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es-MX" sz="2800" b="1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s-MX" sz="28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728564"/>
              </p:ext>
            </p:extLst>
          </p:nvPr>
        </p:nvGraphicFramePr>
        <p:xfrm>
          <a:off x="718566" y="60645"/>
          <a:ext cx="10856492" cy="68494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8778"/>
                <a:gridCol w="7997714"/>
              </a:tblGrid>
              <a:tr h="399652">
                <a:tc gridSpan="2">
                  <a:txBody>
                    <a:bodyPr/>
                    <a:lstStyle/>
                    <a:p>
                      <a:pPr marL="292100" marR="63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Actividad de enseñanza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37302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Nombre</a:t>
                      </a:r>
                      <a:r>
                        <a:rPr lang="es-MX" sz="2000" dirty="0">
                          <a:effectLst/>
                        </a:rPr>
                        <a:t> de la Unidad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Unidad 5. Alimentos, combustible para la vida.</a:t>
                      </a:r>
                      <a:endParaRPr lang="es-MX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</a:tr>
              <a:tr h="432328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Tema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Conservación de alimentos</a:t>
                      </a:r>
                      <a:endParaRPr lang="es-MX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</a:tr>
              <a:tr h="734503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Objetivo de la unidad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El alumno: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Arial" panose="020B0604020202020204" pitchFamily="34" charset="0"/>
                        <a:buChar char="●"/>
                      </a:pPr>
                      <a:r>
                        <a:rPr lang="es-MX" sz="1600" u="none" strike="noStrike" dirty="0">
                          <a:effectLst/>
                        </a:rPr>
                        <a:t>Aplicará los conocimientos de técnicas en frio y por calor, de conservación de alimentos.</a:t>
                      </a:r>
                      <a:endParaRPr lang="es-MX" sz="160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</a:tr>
              <a:tr h="925176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Objetivo de la actividad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El alumno: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Arial" panose="020B0604020202020204" pitchFamily="34" charset="0"/>
                        <a:buChar char="●"/>
                      </a:pPr>
                      <a:r>
                        <a:rPr lang="es-MX" sz="1600" u="none" strike="noStrike" dirty="0">
                          <a:effectLst/>
                        </a:rPr>
                        <a:t>Relacionar los métodos de conservación de alimentos con los productos que se tienen en el mercado</a:t>
                      </a:r>
                      <a:endParaRPr lang="es-MX" sz="160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</a:tr>
              <a:tr h="1689665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Contenidos conceptuales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Requerimientos nutricionales.</a:t>
                      </a:r>
                    </a:p>
                    <a:p>
                      <a:pPr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5.3 Conservación de alimentos.</a:t>
                      </a:r>
                      <a:endParaRPr lang="es-MX" sz="1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5.3.1 Congelación, calor, desecación, salado, ahumado, edulcorado y al alto vacío.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5.3.2 Aditivos y conservadores.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5.3.3 Cuidemos los alimentos.</a:t>
                      </a:r>
                      <a:endParaRPr lang="es-MX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</a:tr>
              <a:tr h="781202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Contenidos procedimentales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Búsqueda, lectura y análisis de textos de divulgación científica en español y otra lengua, que aborden temas sobre conservación de alimentos, sus beneficios, consecuencias y propuestas.</a:t>
                      </a:r>
                      <a:endParaRPr lang="es-MX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</a:tr>
              <a:tr h="1204275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Contenidos actitudinales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Argumentación sobre cómo el estilo de vida puede contribuir a mejorar la calidad de lo que comemos.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Tolerancia y compromiso en su participación de manera colaborativa durante la realización de actividades experimentales y en el aula.</a:t>
                      </a:r>
                      <a:endParaRPr lang="es-MX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3195" marR="53195" marT="53195" marB="5319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9764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743428"/>
              </p:ext>
            </p:extLst>
          </p:nvPr>
        </p:nvGraphicFramePr>
        <p:xfrm>
          <a:off x="733254" y="248200"/>
          <a:ext cx="10684042" cy="61591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3367"/>
                <a:gridCol w="7870675"/>
              </a:tblGrid>
              <a:tr h="685314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Eje(s) transversal(es) incluidos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  <a:tc>
                  <a:txBody>
                    <a:bodyPr/>
                    <a:lstStyle/>
                    <a:p>
                      <a:pPr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1</a:t>
                      </a:r>
                    </a:p>
                    <a:p>
                      <a:pPr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3</a:t>
                      </a:r>
                    </a:p>
                    <a:p>
                      <a:pPr marR="647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5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</a:tr>
              <a:tr h="304016">
                <a:tc>
                  <a:txBody>
                    <a:bodyPr/>
                    <a:lstStyle/>
                    <a:p>
                      <a:pPr marL="11684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Interdisciplinariedad 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  <a:tc>
                  <a:txBody>
                    <a:bodyPr/>
                    <a:lstStyle/>
                    <a:p>
                      <a:pPr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Asignaturas: Inglés, Literatura, Biología, Historia, Educación para la Salud.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</a:tr>
              <a:tr h="480901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Tiempo aproximado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  <a:tc>
                  <a:txBody>
                    <a:bodyPr/>
                    <a:lstStyle/>
                    <a:p>
                      <a:pPr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10 días para recopilar la información diaria durante el mes en curso y en 2 clases terminar la actividad. Total 3 semanas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</a:tr>
              <a:tr h="685314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Recursos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  <a:tc>
                  <a:txBody>
                    <a:bodyPr/>
                    <a:lstStyle/>
                    <a:p>
                      <a:pPr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Internet. </a:t>
                      </a:r>
                    </a:p>
                    <a:p>
                      <a:pPr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Hoja de trabajo</a:t>
                      </a:r>
                    </a:p>
                    <a:p>
                      <a:pPr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Lecturas y artículos científicos.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</a:tr>
              <a:tr h="685314">
                <a:tc>
                  <a:txBody>
                    <a:bodyPr/>
                    <a:lstStyle/>
                    <a:p>
                      <a:pPr marL="292100" marR="63500" indent="-850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Aprendizajes por alcanzar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  <a:tc>
                  <a:txBody>
                    <a:bodyPr/>
                    <a:lstStyle/>
                    <a:p>
                      <a:pPr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Que el alumno reflexione y valore la importancia de conservar los alimentos y comprenda la importancia de lo que estamos consumiendo.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</a:tr>
              <a:tr h="1689974">
                <a:tc>
                  <a:txBody>
                    <a:bodyPr/>
                    <a:lstStyle/>
                    <a:p>
                      <a:pPr marL="292100" marR="63500" indent="-850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Problema/situación detonador(a)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1347" marR="61347" marT="61347" marB="61347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 </a:t>
                      </a:r>
                      <a:endParaRPr lang="es-MX" sz="1000" dirty="0" smtClean="0">
                        <a:effectLst/>
                      </a:endParaRPr>
                    </a:p>
                    <a:p>
                      <a:pPr fontAlgn="base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 smtClean="0">
                          <a:effectLst/>
                        </a:rPr>
                        <a:t>Comparar con productos</a:t>
                      </a:r>
                      <a:r>
                        <a:rPr lang="es-MX" sz="2000" baseline="0" dirty="0" smtClean="0">
                          <a:effectLst/>
                        </a:rPr>
                        <a:t> comerciales (alimentos) la nutrición, el costo, y </a:t>
                      </a:r>
                    </a:p>
                    <a:p>
                      <a:pPr fontAlgn="base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endParaRPr lang="es-MX" sz="2000" baseline="0" dirty="0" smtClean="0">
                        <a:effectLst/>
                      </a:endParaRPr>
                    </a:p>
                    <a:p>
                      <a:pPr fontAlgn="base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MX" sz="2000" baseline="0" dirty="0" smtClean="0">
                          <a:effectLst/>
                        </a:rPr>
                        <a:t>las propiedades organolépticas de cada técnica de investigación.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1347" marR="61347" marT="61347" marB="6134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5085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6793" t="20580" r="52636" b="8550"/>
          <a:stretch/>
        </p:blipFill>
        <p:spPr>
          <a:xfrm>
            <a:off x="3061252" y="0"/>
            <a:ext cx="5158409" cy="672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30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682240" y="924560"/>
            <a:ext cx="8656320" cy="4358640"/>
          </a:xfrm>
        </p:spPr>
        <p:txBody>
          <a:bodyPr>
            <a:normAutofit/>
          </a:bodyPr>
          <a:lstStyle/>
          <a:p>
            <a:r>
              <a:rPr lang="es-MX" dirty="0" smtClean="0"/>
              <a:t>I. Documentación de actividades y evidencias de enseñanza aprendizaje, correspondientes a diferentes momentos del proceso de implementación del proyecto interdisciplinario: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10" y="471252"/>
            <a:ext cx="1998100" cy="14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289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5109" t="20290" r="14647" b="11015"/>
          <a:stretch/>
        </p:blipFill>
        <p:spPr>
          <a:xfrm>
            <a:off x="3071191" y="-39756"/>
            <a:ext cx="5426765" cy="693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39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04705"/>
            <a:ext cx="10515600" cy="485107"/>
          </a:xfrm>
        </p:spPr>
        <p:txBody>
          <a:bodyPr>
            <a:normAutofit/>
          </a:bodyPr>
          <a:lstStyle/>
          <a:p>
            <a:pPr algn="ctr"/>
            <a:r>
              <a:rPr lang="es-MX" sz="2000" dirty="0" smtClean="0"/>
              <a:t>Actividad de enseñanza</a:t>
            </a:r>
            <a:endParaRPr lang="es-MX" sz="2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08216"/>
              </p:ext>
            </p:extLst>
          </p:nvPr>
        </p:nvGraphicFramePr>
        <p:xfrm>
          <a:off x="1403852" y="928212"/>
          <a:ext cx="9384295" cy="5862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1112"/>
                <a:gridCol w="6913183"/>
              </a:tblGrid>
              <a:tr h="1153256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Evidencias de aprendizaje/ productos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92100"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Técnica de portafolios</a:t>
                      </a:r>
                    </a:p>
                    <a:p>
                      <a:pPr marL="292100"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Artículos científicos</a:t>
                      </a:r>
                    </a:p>
                    <a:p>
                      <a:pPr marL="292100"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</a:rPr>
                        <a:t>Protocolo e informe de práctica</a:t>
                      </a:r>
                      <a:endParaRPr lang="es-MX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  <a:tr h="4661294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Evaluación</a:t>
                      </a:r>
                      <a:endParaRPr lang="es-MX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6350"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Explicar la forma en la que se llevará a cabo la evaluación.</a:t>
                      </a:r>
                    </a:p>
                    <a:p>
                      <a:pPr marL="292100"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ANEXO 2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Aprendizajes del programa de estudios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614045" algn="l"/>
                        </a:tabLst>
                      </a:pPr>
                      <a:r>
                        <a:rPr lang="es-MX" sz="2000" dirty="0">
                          <a:effectLst/>
                        </a:rPr>
                        <a:t>Declarativo                     </a:t>
                      </a:r>
                      <a:r>
                        <a:rPr lang="es-MX" sz="2000" dirty="0" smtClean="0">
                          <a:effectLst/>
                        </a:rPr>
                        <a:t>      </a:t>
                      </a:r>
                      <a:r>
                        <a:rPr lang="es-MX" sz="2000" dirty="0">
                          <a:effectLst/>
                        </a:rPr>
                        <a:t>40% Examen 2ª unidad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614045" algn="l"/>
                        </a:tabLst>
                      </a:pPr>
                      <a:r>
                        <a:rPr lang="es-MX" sz="2000" dirty="0">
                          <a:effectLst/>
                        </a:rPr>
                        <a:t>Procedimental  (Prácticas) 10% por práctica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Participación en clase                </a:t>
                      </a:r>
                      <a:r>
                        <a:rPr lang="es-MX" sz="2000" dirty="0" smtClean="0">
                          <a:effectLst/>
                        </a:rPr>
                        <a:t>10</a:t>
                      </a:r>
                      <a:r>
                        <a:rPr lang="es-MX" sz="2000" dirty="0">
                          <a:effectLst/>
                        </a:rPr>
                        <a:t>%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Tareas                                        </a:t>
                      </a:r>
                      <a:r>
                        <a:rPr lang="es-MX" sz="2000" dirty="0" smtClean="0">
                          <a:effectLst/>
                        </a:rPr>
                        <a:t>    </a:t>
                      </a:r>
                      <a:r>
                        <a:rPr lang="es-MX" sz="2000" dirty="0">
                          <a:effectLst/>
                        </a:rPr>
                        <a:t>10%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Trabajos de investigación          </a:t>
                      </a:r>
                      <a:r>
                        <a:rPr lang="es-MX" sz="2000" dirty="0" smtClean="0">
                          <a:effectLst/>
                        </a:rPr>
                        <a:t> </a:t>
                      </a:r>
                      <a:r>
                        <a:rPr lang="es-MX" sz="2000" dirty="0">
                          <a:effectLst/>
                        </a:rPr>
                        <a:t>30%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Trabajo sobre contaminantes atmosféricos.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Lista de cotejo anexo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Rúbrica anexo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</a:endParaRPr>
                    </a:p>
                    <a:p>
                      <a:pPr marL="292100" marR="635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 </a:t>
                      </a:r>
                      <a:endParaRPr lang="es-MX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0596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796424"/>
              </p:ext>
            </p:extLst>
          </p:nvPr>
        </p:nvGraphicFramePr>
        <p:xfrm>
          <a:off x="529389" y="224590"/>
          <a:ext cx="10603832" cy="6910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2245"/>
                <a:gridCol w="7811587"/>
              </a:tblGrid>
              <a:tr h="6910144">
                <a:tc>
                  <a:txBody>
                    <a:bodyPr/>
                    <a:lstStyle/>
                    <a:p>
                      <a:pPr marL="292100"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Referencias</a:t>
                      </a:r>
                      <a:endParaRPr lang="es-MX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 smtClean="0">
                          <a:effectLst/>
                        </a:rPr>
                        <a:t>1.</a:t>
                      </a:r>
                      <a:r>
                        <a:rPr lang="es-MX" sz="2400" baseline="0" dirty="0" smtClean="0">
                          <a:effectLst/>
                        </a:rPr>
                        <a:t> </a:t>
                      </a:r>
                      <a:r>
                        <a:rPr lang="es-MX" sz="2400" dirty="0" err="1" smtClean="0">
                          <a:effectLst/>
                        </a:rPr>
                        <a:t>Dickson</a:t>
                      </a:r>
                      <a:r>
                        <a:rPr lang="es-MX" sz="2400" dirty="0">
                          <a:effectLst/>
                        </a:rPr>
                        <a:t>, </a:t>
                      </a:r>
                      <a:r>
                        <a:rPr lang="es-MX" sz="2400" dirty="0" err="1">
                          <a:effectLst/>
                        </a:rPr>
                        <a:t>T.R</a:t>
                      </a:r>
                      <a:r>
                        <a:rPr lang="es-MX" sz="2400" dirty="0">
                          <a:effectLst/>
                        </a:rPr>
                        <a:t>., Química, enfoque ecológico. México, Noriega-</a:t>
                      </a:r>
                      <a:r>
                        <a:rPr lang="es-MX" sz="2400" dirty="0" err="1">
                          <a:effectLst/>
                        </a:rPr>
                        <a:t>Limusa</a:t>
                      </a:r>
                      <a:r>
                        <a:rPr lang="es-MX" sz="2400" dirty="0">
                          <a:effectLst/>
                        </a:rPr>
                        <a:t>, 2010.</a:t>
                      </a:r>
                    </a:p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 smtClean="0">
                          <a:effectLst/>
                        </a:rPr>
                        <a:t>2.</a:t>
                      </a:r>
                      <a:r>
                        <a:rPr lang="es-MX" sz="2400" baseline="0" dirty="0" smtClean="0">
                          <a:effectLst/>
                        </a:rPr>
                        <a:t> </a:t>
                      </a:r>
                      <a:r>
                        <a:rPr lang="es-MX" sz="2400" dirty="0" err="1" smtClean="0">
                          <a:effectLst/>
                        </a:rPr>
                        <a:t>Garritz</a:t>
                      </a:r>
                      <a:r>
                        <a:rPr lang="es-MX" sz="2400" dirty="0">
                          <a:effectLst/>
                        </a:rPr>
                        <a:t>, A., Chamizo, </a:t>
                      </a:r>
                      <a:r>
                        <a:rPr lang="es-MX" sz="2400" dirty="0" err="1">
                          <a:effectLst/>
                        </a:rPr>
                        <a:t>J.A</a:t>
                      </a:r>
                      <a:r>
                        <a:rPr lang="es-MX" sz="2400" dirty="0">
                          <a:effectLst/>
                        </a:rPr>
                        <a:t>., Química. Washington, Delaware, </a:t>
                      </a:r>
                      <a:r>
                        <a:rPr lang="es-MX" sz="2400" dirty="0" err="1">
                          <a:effectLst/>
                        </a:rPr>
                        <a:t>E.U.A</a:t>
                      </a:r>
                      <a:r>
                        <a:rPr lang="es-MX" sz="2400" dirty="0">
                          <a:effectLst/>
                        </a:rPr>
                        <a:t>., Addison-Wesley Iberoamericana S.A. 2004.</a:t>
                      </a:r>
                    </a:p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 smtClean="0">
                          <a:effectLst/>
                        </a:rPr>
                        <a:t>3.</a:t>
                      </a:r>
                      <a:r>
                        <a:rPr lang="es-MX" sz="2400" baseline="0" dirty="0" smtClean="0">
                          <a:effectLst/>
                        </a:rPr>
                        <a:t> </a:t>
                      </a:r>
                      <a:r>
                        <a:rPr lang="es-MX" sz="2400" dirty="0" err="1" smtClean="0">
                          <a:effectLst/>
                        </a:rPr>
                        <a:t>Hein</a:t>
                      </a:r>
                      <a:r>
                        <a:rPr lang="es-MX" sz="2400" dirty="0">
                          <a:effectLst/>
                        </a:rPr>
                        <a:t>, M., Química. México, Grupo Editorial Iberoamericana, 2010.</a:t>
                      </a:r>
                    </a:p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 smtClean="0">
                          <a:effectLst/>
                        </a:rPr>
                        <a:t>5.</a:t>
                      </a:r>
                      <a:r>
                        <a:rPr lang="es-MX" sz="2400" baseline="0" dirty="0" smtClean="0">
                          <a:effectLst/>
                        </a:rPr>
                        <a:t> </a:t>
                      </a:r>
                      <a:r>
                        <a:rPr lang="es-MX" sz="2400" dirty="0" err="1" smtClean="0">
                          <a:effectLst/>
                        </a:rPr>
                        <a:t>Madras</a:t>
                      </a:r>
                      <a:r>
                        <a:rPr lang="es-MX" sz="2400" dirty="0">
                          <a:effectLst/>
                        </a:rPr>
                        <a:t>, S. et. al., Química. Curso preuniversitario. México, Mc Graw Hill, 2009.</a:t>
                      </a:r>
                    </a:p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 smtClean="0">
                          <a:effectLst/>
                        </a:rPr>
                        <a:t>6.</a:t>
                      </a:r>
                      <a:r>
                        <a:rPr lang="es-MX" sz="2400" baseline="0" dirty="0" smtClean="0">
                          <a:effectLst/>
                        </a:rPr>
                        <a:t> </a:t>
                      </a:r>
                      <a:r>
                        <a:rPr lang="es-MX" sz="2400" dirty="0" err="1" smtClean="0">
                          <a:effectLst/>
                        </a:rPr>
                        <a:t>Mosqueira</a:t>
                      </a:r>
                      <a:r>
                        <a:rPr lang="es-MX" sz="2400" dirty="0">
                          <a:effectLst/>
                        </a:rPr>
                        <a:t>, J., Química. México, Patria Editores, 2017.</a:t>
                      </a:r>
                    </a:p>
                    <a:p>
                      <a:pPr marR="63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400" dirty="0">
                          <a:effectLst/>
                        </a:rPr>
                        <a:t>Secretaría del Medio Ambiente. (s/f) Índice de calidad del aire. Gobierno de la Ciudad de México. [Página web]. Recuperado el 19 de abril de 2017, de http://</a:t>
                      </a:r>
                      <a:r>
                        <a:rPr lang="es-MX" sz="2400" dirty="0" err="1">
                          <a:effectLst/>
                        </a:rPr>
                        <a:t>www.aire.df.gob.mx</a:t>
                      </a:r>
                      <a:r>
                        <a:rPr lang="es-MX" sz="2400" dirty="0">
                          <a:effectLst/>
                        </a:rPr>
                        <a:t>/</a:t>
                      </a:r>
                      <a:r>
                        <a:rPr lang="es-MX" sz="2400" dirty="0" err="1">
                          <a:effectLst/>
                        </a:rPr>
                        <a:t>default.php?opc</a:t>
                      </a:r>
                      <a:r>
                        <a:rPr lang="es-MX" sz="2400" dirty="0">
                          <a:effectLst/>
                        </a:rPr>
                        <a:t>=%</a:t>
                      </a:r>
                      <a:r>
                        <a:rPr lang="es-MX" sz="2400" dirty="0" err="1">
                          <a:effectLst/>
                        </a:rPr>
                        <a:t>27ZaBhnmI</a:t>
                      </a:r>
                      <a:r>
                        <a:rPr lang="es-MX" sz="2400" dirty="0">
                          <a:effectLst/>
                        </a:rPr>
                        <a:t>=&amp;dc=%</a:t>
                      </a:r>
                      <a:r>
                        <a:rPr lang="es-MX" sz="2400" dirty="0" err="1">
                          <a:effectLst/>
                        </a:rPr>
                        <a:t>27Zw</a:t>
                      </a:r>
                      <a:r>
                        <a:rPr lang="es-MX" sz="2400" dirty="0">
                          <a:effectLst/>
                        </a:rPr>
                        <a:t>==.</a:t>
                      </a:r>
                      <a:endParaRPr lang="es-MX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463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63" y="1211155"/>
            <a:ext cx="8157043" cy="409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4" y="226535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9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976177"/>
              </p:ext>
            </p:extLst>
          </p:nvPr>
        </p:nvGraphicFramePr>
        <p:xfrm>
          <a:off x="2348203" y="284922"/>
          <a:ext cx="6408712" cy="5904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Documento" r:id="rId3" imgW="6245268" imgH="8128524" progId="Word.Document.12">
                  <p:embed/>
                </p:oleObj>
              </mc:Choice>
              <mc:Fallback>
                <p:oleObj name="Documento" r:id="rId3" imgW="6245268" imgH="812852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8203" y="284922"/>
                        <a:ext cx="6408712" cy="5904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727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contenido"/>
          <p:cNvSpPr>
            <a:spLocks noGrp="1"/>
          </p:cNvSpPr>
          <p:nvPr>
            <p:ph sz="half" idx="4294967295"/>
          </p:nvPr>
        </p:nvSpPr>
        <p:spPr>
          <a:xfrm>
            <a:off x="1524000" y="2174875"/>
            <a:ext cx="4040188" cy="3951288"/>
          </a:xfrm>
        </p:spPr>
        <p:txBody>
          <a:bodyPr/>
          <a:lstStyle/>
          <a:p>
            <a:endParaRPr lang="es-MX" dirty="0" smtClean="0"/>
          </a:p>
          <a:p>
            <a:endParaRPr lang="es-MX" dirty="0"/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/>
          </p:nvPr>
        </p:nvGraphicFramePr>
        <p:xfrm>
          <a:off x="2973389" y="1266825"/>
          <a:ext cx="6245225" cy="432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Documento" r:id="rId3" imgW="6245268" imgH="4326379" progId="Word.Document.12">
                  <p:embed/>
                </p:oleObj>
              </mc:Choice>
              <mc:Fallback>
                <p:oleObj name="Documento" r:id="rId3" imgW="6245268" imgH="432637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3389" y="1266825"/>
                        <a:ext cx="6245225" cy="432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510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2423593" y="908720"/>
          <a:ext cx="6795021" cy="496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" name="Documento" r:id="rId3" imgW="6245268" imgH="4138432" progId="Word.Document.12">
                  <p:embed/>
                </p:oleObj>
              </mc:Choice>
              <mc:Fallback>
                <p:oleObj name="Documento" r:id="rId3" imgW="6245268" imgH="413843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23593" y="908720"/>
                        <a:ext cx="6795021" cy="4968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589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2567609" y="620688"/>
          <a:ext cx="6651005" cy="504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" name="Documento" r:id="rId3" imgW="6245268" imgH="3804665" progId="Word.Document.12">
                  <p:embed/>
                </p:oleObj>
              </mc:Choice>
              <mc:Fallback>
                <p:oleObj name="Documento" r:id="rId3" imgW="6245268" imgH="380466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67609" y="620688"/>
                        <a:ext cx="6651005" cy="5040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900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/>
          </p:nvPr>
        </p:nvGraphicFramePr>
        <p:xfrm>
          <a:off x="2495600" y="548681"/>
          <a:ext cx="7200800" cy="5544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3" name="Documento" r:id="rId3" imgW="6245268" imgH="4719916" progId="Word.Document.12">
                  <p:embed/>
                </p:oleObj>
              </mc:Choice>
              <mc:Fallback>
                <p:oleObj name="Documento" r:id="rId3" imgW="6245268" imgH="471991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5600" y="548681"/>
                        <a:ext cx="7200800" cy="5544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913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/>
          </p:nvPr>
        </p:nvGraphicFramePr>
        <p:xfrm>
          <a:off x="2567608" y="620689"/>
          <a:ext cx="7200800" cy="5328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7" name="Documento" r:id="rId3" imgW="6245268" imgH="3954446" progId="Word.Document.12">
                  <p:embed/>
                </p:oleObj>
              </mc:Choice>
              <mc:Fallback>
                <p:oleObj name="Documento" r:id="rId3" imgW="6245268" imgH="39544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67608" y="620689"/>
                        <a:ext cx="7200800" cy="5328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226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635862"/>
              </p:ext>
            </p:extLst>
          </p:nvPr>
        </p:nvGraphicFramePr>
        <p:xfrm>
          <a:off x="1585998" y="1795758"/>
          <a:ext cx="9319354" cy="451120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659677"/>
                <a:gridCol w="4659677"/>
              </a:tblGrid>
              <a:tr h="54563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Maestros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Materia impartida</a:t>
                      </a:r>
                      <a:endParaRPr lang="es-MX" dirty="0"/>
                    </a:p>
                  </a:txBody>
                  <a:tcPr/>
                </a:tc>
              </a:tr>
              <a:tr h="495697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Sonia</a:t>
                      </a:r>
                      <a:r>
                        <a:rPr lang="es-MX" baseline="0" dirty="0" smtClean="0"/>
                        <a:t> Campos </a:t>
                      </a:r>
                      <a:r>
                        <a:rPr lang="es-MX" baseline="0" dirty="0" err="1" smtClean="0"/>
                        <a:t>Gachuz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Educación para la Salud</a:t>
                      </a:r>
                      <a:endParaRPr lang="es-MX" dirty="0"/>
                    </a:p>
                  </a:txBody>
                  <a:tcPr/>
                </a:tc>
              </a:tr>
              <a:tr h="495697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María Concepción Castro Gómez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Historia de México II</a:t>
                      </a:r>
                      <a:endParaRPr lang="es-MX" dirty="0"/>
                    </a:p>
                  </a:txBody>
                  <a:tcPr/>
                </a:tc>
              </a:tr>
              <a:tr h="495697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Mónica Jaramillo Avendaño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Química</a:t>
                      </a:r>
                      <a:endParaRPr lang="es-MX" dirty="0"/>
                    </a:p>
                  </a:txBody>
                  <a:tcPr/>
                </a:tc>
              </a:tr>
              <a:tr h="495697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Julieta Guido Jiménez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Biología</a:t>
                      </a:r>
                      <a:endParaRPr lang="es-MX" dirty="0"/>
                    </a:p>
                  </a:txBody>
                  <a:tcPr/>
                </a:tc>
              </a:tr>
              <a:tr h="495697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Carlos Hernández</a:t>
                      </a:r>
                      <a:r>
                        <a:rPr lang="es-MX" baseline="0" dirty="0" smtClean="0"/>
                        <a:t> Hernández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Teatro</a:t>
                      </a:r>
                      <a:endParaRPr lang="es-MX" dirty="0"/>
                    </a:p>
                  </a:txBody>
                  <a:tcPr/>
                </a:tc>
              </a:tr>
              <a:tr h="495697">
                <a:tc>
                  <a:txBody>
                    <a:bodyPr/>
                    <a:lstStyle/>
                    <a:p>
                      <a:pPr algn="ctr"/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  <a:tr h="495697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  <a:tr h="495697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62" y="-32657"/>
            <a:ext cx="2434351" cy="179575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153864" y="573803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s-MX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528391" y="228601"/>
            <a:ext cx="7553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   Maestros participantes y asignaturas</a:t>
            </a:r>
            <a:endParaRPr lang="es-MX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70841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9799" y="2475789"/>
            <a:ext cx="7779589" cy="1819948"/>
          </a:xfrm>
        </p:spPr>
        <p:txBody>
          <a:bodyPr>
            <a:noAutofit/>
          </a:bodyPr>
          <a:lstStyle/>
          <a:p>
            <a:r>
              <a:rPr lang="es-MX" sz="4000" dirty="0" smtClean="0"/>
              <a:t>Fase </a:t>
            </a:r>
            <a:r>
              <a:rPr lang="es-MX" sz="4000" dirty="0" err="1" smtClean="0"/>
              <a:t>IV.1</a:t>
            </a:r>
            <a:r>
              <a:rPr lang="es-MX" sz="4000" dirty="0" smtClean="0"/>
              <a:t> del proyecto</a:t>
            </a:r>
            <a:br>
              <a:rPr lang="es-MX" sz="4000" dirty="0" smtClean="0"/>
            </a:br>
            <a:r>
              <a:rPr lang="es-MX" sz="4000" dirty="0"/>
              <a:t/>
            </a:r>
            <a:br>
              <a:rPr lang="es-MX" sz="4000" dirty="0"/>
            </a:br>
            <a:r>
              <a:rPr lang="es-MX" sz="4000" dirty="0" smtClean="0"/>
              <a:t>Inicio del proyecto: agosto 2018</a:t>
            </a:r>
            <a:br>
              <a:rPr lang="es-MX" sz="4000" dirty="0" smtClean="0"/>
            </a:b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4000" dirty="0" smtClean="0"/>
              <a:t>Fin del proyecto: mayo 2019</a:t>
            </a:r>
            <a:br>
              <a:rPr lang="es-MX" sz="4000" dirty="0" smtClean="0"/>
            </a:br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val="11560719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79576" y="692696"/>
            <a:ext cx="7772400" cy="1780108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/>
              <a:t>Fase </a:t>
            </a:r>
            <a:r>
              <a:rPr lang="es-MX" sz="4000" dirty="0" err="1" smtClean="0"/>
              <a:t>IV.2</a:t>
            </a:r>
            <a:r>
              <a:rPr lang="es-MX" sz="4000" dirty="0" smtClean="0"/>
              <a:t> del proyecto</a:t>
            </a:r>
            <a:br>
              <a:rPr lang="es-MX" sz="4000" dirty="0" smtClean="0"/>
            </a:br>
            <a:endParaRPr lang="es-MX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95600" y="2564905"/>
            <a:ext cx="6400800" cy="1888233"/>
          </a:xfrm>
        </p:spPr>
        <p:txBody>
          <a:bodyPr>
            <a:normAutofit/>
          </a:bodyPr>
          <a:lstStyle/>
          <a:p>
            <a:r>
              <a:rPr lang="es-MX" sz="2800" dirty="0"/>
              <a:t>Reuniones entre los académicos </a:t>
            </a:r>
            <a:endParaRPr lang="es-MX" sz="2800" dirty="0" smtClean="0"/>
          </a:p>
          <a:p>
            <a:r>
              <a:rPr lang="es-MX" sz="2800" dirty="0" smtClean="0"/>
              <a:t>participantes: último viernes de cada mes.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28561142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7076" y="327992"/>
            <a:ext cx="11214653" cy="629146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s-MX" dirty="0" smtClean="0"/>
              <a:t>Fase </a:t>
            </a:r>
            <a:r>
              <a:rPr lang="es-MX" dirty="0" err="1" smtClean="0"/>
              <a:t>IV.3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Documentos de las actividades interdisciplinarias y disciplinarias, </a:t>
            </a:r>
            <a:br>
              <a:rPr lang="es-MX" dirty="0" smtClean="0"/>
            </a:br>
            <a:r>
              <a:rPr lang="es-MX" dirty="0" smtClean="0"/>
              <a:t>puestas en práctica en el aula.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76582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254296" y="476673"/>
            <a:ext cx="7536289" cy="93980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dirty="0" smtClean="0"/>
              <a:t>Reunión de académicos con los grupos para explicarles los objetivos, contenido, temario, requisitos de cada materia, tiempos de entrega del proyecto para cada asignatura.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68" y="3429000"/>
            <a:ext cx="4079905" cy="30963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628801"/>
            <a:ext cx="4030896" cy="289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524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3050" r="17917" b="6027"/>
          <a:stretch/>
        </p:blipFill>
        <p:spPr>
          <a:xfrm rot="5400000">
            <a:off x="7196720" y="3212976"/>
            <a:ext cx="3672408" cy="32403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25" t="-7143" r="26159" b="9316"/>
          <a:stretch/>
        </p:blipFill>
        <p:spPr>
          <a:xfrm rot="5400000">
            <a:off x="594236" y="959556"/>
            <a:ext cx="5112568" cy="31546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1988840"/>
            <a:ext cx="2736304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51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908720"/>
            <a:ext cx="4180973" cy="35283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23992" y="321297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563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38200" y="954360"/>
            <a:ext cx="10515600" cy="4351338"/>
          </a:xfrm>
        </p:spPr>
        <p:txBody>
          <a:bodyPr/>
          <a:lstStyle/>
          <a:p>
            <a:pPr algn="ctr"/>
            <a:r>
              <a:rPr lang="es-MX" sz="3600" dirty="0" smtClean="0"/>
              <a:t>Fase </a:t>
            </a:r>
            <a:r>
              <a:rPr lang="es-MX" sz="3600" dirty="0" err="1" smtClean="0"/>
              <a:t>IV.3</a:t>
            </a:r>
            <a:endParaRPr lang="es-MX" sz="3600" dirty="0" smtClean="0"/>
          </a:p>
          <a:p>
            <a:pPr algn="ctr"/>
            <a:endParaRPr lang="es-MX" sz="3600" dirty="0"/>
          </a:p>
          <a:p>
            <a:pPr algn="ctr"/>
            <a:endParaRPr lang="es-MX" sz="3600" dirty="0" smtClean="0"/>
          </a:p>
          <a:p>
            <a:pPr algn="ctr"/>
            <a:r>
              <a:rPr lang="es-MX" sz="3600" dirty="0" smtClean="0"/>
              <a:t>Portafolio virtual de evidencias para el seguimiento </a:t>
            </a:r>
          </a:p>
          <a:p>
            <a:pPr marL="0" indent="0" algn="ctr">
              <a:buNone/>
            </a:pPr>
            <a:r>
              <a:rPr lang="es-MX" sz="3600" dirty="0" smtClean="0"/>
              <a:t>(</a:t>
            </a:r>
            <a:r>
              <a:rPr lang="es-MX" sz="3600" dirty="0" err="1" smtClean="0"/>
              <a:t>P.V.E.S</a:t>
            </a:r>
            <a:r>
              <a:rPr lang="es-MX" sz="3600" dirty="0" smtClean="0"/>
              <a:t>.)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14235093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Grupo 501</a:t>
            </a:r>
            <a:br>
              <a:rPr lang="es-MX" dirty="0" smtClean="0"/>
            </a:br>
            <a:r>
              <a:rPr lang="es-MX" dirty="0" smtClean="0"/>
              <a:t>equipos</a:t>
            </a:r>
            <a:endParaRPr lang="es-MX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51" y="2567348"/>
            <a:ext cx="3819698" cy="2867891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86" y="1120743"/>
            <a:ext cx="38227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68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81200" y="554352"/>
            <a:ext cx="8229600" cy="930432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Grupo 501</a:t>
            </a:r>
            <a:br>
              <a:rPr lang="es-MX" dirty="0" smtClean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800003"/>
            <a:ext cx="4032448" cy="306915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2924944"/>
            <a:ext cx="4330824" cy="303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271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Grupo 502</a:t>
            </a:r>
            <a:br>
              <a:rPr lang="es-MX" dirty="0" smtClean="0"/>
            </a:br>
            <a:r>
              <a:rPr lang="es-MX" dirty="0" smtClean="0"/>
              <a:t>equipos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8100" y="1986261"/>
            <a:ext cx="3451225" cy="331236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3454" y="2153394"/>
            <a:ext cx="3888432" cy="41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8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39242" y="669471"/>
            <a:ext cx="7614557" cy="1021217"/>
          </a:xfrm>
        </p:spPr>
        <p:txBody>
          <a:bodyPr/>
          <a:lstStyle/>
          <a:p>
            <a:r>
              <a:rPr lang="es-MX" dirty="0" smtClean="0"/>
              <a:t>Fechas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 smtClean="0"/>
              <a:t>Ciclo escolar en el que</a:t>
            </a:r>
          </a:p>
          <a:p>
            <a:r>
              <a:rPr lang="es-MX" dirty="0" smtClean="0"/>
              <a:t>Se planea llevar a cabo </a:t>
            </a:r>
          </a:p>
          <a:p>
            <a:r>
              <a:rPr lang="es-MX" dirty="0" smtClean="0"/>
              <a:t>El proyecto</a:t>
            </a:r>
          </a:p>
          <a:p>
            <a:endParaRPr lang="es-MX" dirty="0"/>
          </a:p>
          <a:p>
            <a:r>
              <a:rPr lang="es-MX" dirty="0" smtClean="0"/>
              <a:t>2018 - 2019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 smtClean="0"/>
              <a:t>Fecha de inicio y de</a:t>
            </a:r>
          </a:p>
          <a:p>
            <a:r>
              <a:rPr lang="es-MX" dirty="0" smtClean="0"/>
              <a:t>Término del Proyecto</a:t>
            </a:r>
          </a:p>
          <a:p>
            <a:endParaRPr lang="es-MX" dirty="0"/>
          </a:p>
          <a:p>
            <a:r>
              <a:rPr lang="es-MX" dirty="0" smtClean="0"/>
              <a:t>/2018</a:t>
            </a:r>
          </a:p>
          <a:p>
            <a:r>
              <a:rPr lang="es-MX" dirty="0" smtClean="0"/>
              <a:t>/2018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6" y="226535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249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75560" y="21621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Grupo 502</a:t>
            </a:r>
            <a:br>
              <a:rPr lang="es-MX" dirty="0" smtClean="0"/>
            </a:br>
            <a:r>
              <a:rPr lang="es-MX" dirty="0" smtClean="0"/>
              <a:t>equipos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5809" y="2288553"/>
            <a:ext cx="4125880" cy="3094409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1721" y="2875250"/>
            <a:ext cx="407707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201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Grupo 501</a:t>
            </a:r>
            <a:br>
              <a:rPr lang="es-MX" dirty="0" smtClean="0"/>
            </a:br>
            <a:r>
              <a:rPr lang="es-MX" dirty="0" smtClean="0"/>
              <a:t>equipos</a:t>
            </a:r>
            <a:endParaRPr lang="es-MX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2" y="1700810"/>
            <a:ext cx="3466727" cy="2600045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844824"/>
            <a:ext cx="3203848" cy="24028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4319718"/>
            <a:ext cx="338437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626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81200" y="338328"/>
            <a:ext cx="8229600" cy="1650512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Materia: Historia de México II</a:t>
            </a:r>
            <a:br>
              <a:rPr lang="es-MX" dirty="0" smtClean="0"/>
            </a:br>
            <a:r>
              <a:rPr lang="es-MX" dirty="0" smtClean="0"/>
              <a:t>Evidencias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2396068" y="3284984"/>
            <a:ext cx="7408333" cy="2841179"/>
          </a:xfrm>
        </p:spPr>
        <p:txBody>
          <a:bodyPr/>
          <a:lstStyle/>
          <a:p>
            <a:r>
              <a:rPr lang="es-MX" dirty="0" smtClean="0"/>
              <a:t>Titular de la materia: </a:t>
            </a:r>
          </a:p>
          <a:p>
            <a:r>
              <a:rPr lang="es-MX" dirty="0" smtClean="0"/>
              <a:t>María Concepción </a:t>
            </a:r>
          </a:p>
          <a:p>
            <a:pPr marL="0" indent="0">
              <a:buNone/>
            </a:pPr>
            <a:r>
              <a:rPr lang="es-MX" dirty="0" smtClean="0"/>
              <a:t>   Castro Gómez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636912"/>
            <a:ext cx="2736304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002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22222" r="2857"/>
          <a:stretch/>
        </p:blipFill>
        <p:spPr>
          <a:xfrm rot="5400000">
            <a:off x="391637" y="327990"/>
            <a:ext cx="2889850" cy="27169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 r="10715"/>
          <a:stretch/>
        </p:blipFill>
        <p:spPr>
          <a:xfrm rot="5400000">
            <a:off x="3512706" y="420947"/>
            <a:ext cx="2912652" cy="25538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t="7240" r="9210"/>
          <a:stretch/>
        </p:blipFill>
        <p:spPr>
          <a:xfrm rot="5400000">
            <a:off x="2324810" y="3498013"/>
            <a:ext cx="3105506" cy="27173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0"/>
          <a:stretch/>
        </p:blipFill>
        <p:spPr>
          <a:xfrm rot="5400000" flipV="1">
            <a:off x="6522714" y="481943"/>
            <a:ext cx="2889851" cy="24090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15108" r="25581" b="4317"/>
          <a:stretch/>
        </p:blipFill>
        <p:spPr>
          <a:xfrm rot="5400000">
            <a:off x="5493275" y="3509208"/>
            <a:ext cx="3105507" cy="26949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t="13601" r="9050"/>
          <a:stretch/>
        </p:blipFill>
        <p:spPr>
          <a:xfrm rot="5400000">
            <a:off x="8708361" y="3558401"/>
            <a:ext cx="3105507" cy="259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388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12623"/>
          <a:stretch/>
        </p:blipFill>
        <p:spPr>
          <a:xfrm rot="5400000">
            <a:off x="1770612" y="765433"/>
            <a:ext cx="2592293" cy="28218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0" t="14323" r="23002" b="6898"/>
          <a:stretch/>
        </p:blipFill>
        <p:spPr>
          <a:xfrm>
            <a:off x="4959347" y="880210"/>
            <a:ext cx="2664296" cy="27648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6000"/>
          <a:stretch/>
        </p:blipFill>
        <p:spPr>
          <a:xfrm rot="5400000">
            <a:off x="7773930" y="1002480"/>
            <a:ext cx="2764820" cy="25202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5208" y="3861833"/>
            <a:ext cx="2952328" cy="28067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5001" r="3801"/>
          <a:stretch/>
        </p:blipFill>
        <p:spPr>
          <a:xfrm rot="5400000">
            <a:off x="5074196" y="3775348"/>
            <a:ext cx="2835696" cy="28083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12201" r="11643"/>
          <a:stretch/>
        </p:blipFill>
        <p:spPr>
          <a:xfrm rot="5400000">
            <a:off x="7885742" y="4066614"/>
            <a:ext cx="290123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148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t="2456"/>
          <a:stretch/>
        </p:blipFill>
        <p:spPr>
          <a:xfrm rot="5400000">
            <a:off x="7608168" y="3933056"/>
            <a:ext cx="2952328" cy="25202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8468" y="2479749"/>
            <a:ext cx="2639120" cy="27157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9536" y="617848"/>
            <a:ext cx="2952328" cy="28083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8" r="-1" b="8109"/>
          <a:stretch/>
        </p:blipFill>
        <p:spPr>
          <a:xfrm rot="5400000">
            <a:off x="7860196" y="800708"/>
            <a:ext cx="2664296" cy="24482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t="10856"/>
          <a:stretch/>
        </p:blipFill>
        <p:spPr>
          <a:xfrm rot="5400000">
            <a:off x="1681200" y="4171392"/>
            <a:ext cx="278092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27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t="14601" r="6551"/>
          <a:stretch/>
        </p:blipFill>
        <p:spPr>
          <a:xfrm rot="5400000">
            <a:off x="4691844" y="728700"/>
            <a:ext cx="3096344" cy="27363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6401"/>
          <a:stretch/>
        </p:blipFill>
        <p:spPr>
          <a:xfrm rot="5400000">
            <a:off x="1501180" y="3271292"/>
            <a:ext cx="3356992" cy="29523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-399" b="5200"/>
          <a:stretch/>
        </p:blipFill>
        <p:spPr>
          <a:xfrm rot="5400000">
            <a:off x="7530428" y="3290716"/>
            <a:ext cx="317981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796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7467" y="1232759"/>
            <a:ext cx="2664298" cy="18722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3694" y="1232758"/>
            <a:ext cx="2664295" cy="18722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4679" y="1151162"/>
            <a:ext cx="2755733" cy="21268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5950" y="4106644"/>
            <a:ext cx="2520281" cy="21731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7407" r="-1"/>
          <a:stretch/>
        </p:blipFill>
        <p:spPr>
          <a:xfrm rot="5400000">
            <a:off x="3857470" y="4286815"/>
            <a:ext cx="2532845" cy="18001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0222" y="1206467"/>
            <a:ext cx="2755732" cy="20162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" r="13013"/>
          <a:stretch/>
        </p:blipFill>
        <p:spPr>
          <a:xfrm rot="5400000">
            <a:off x="5915901" y="4228548"/>
            <a:ext cx="2548905" cy="19006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-4000" r="1" b="4000"/>
          <a:stretch/>
        </p:blipFill>
        <p:spPr>
          <a:xfrm rot="5400000">
            <a:off x="8101344" y="4303976"/>
            <a:ext cx="254204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10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t="715" r="8481"/>
          <a:stretch/>
        </p:blipFill>
        <p:spPr>
          <a:xfrm rot="5400000">
            <a:off x="1513223" y="810977"/>
            <a:ext cx="2880320" cy="24997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1882" y="669015"/>
            <a:ext cx="2608877" cy="24482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7" r="27267"/>
          <a:stretch/>
        </p:blipFill>
        <p:spPr>
          <a:xfrm rot="5400000">
            <a:off x="1333748" y="3923332"/>
            <a:ext cx="3187800" cy="24482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4134"/>
          <a:stretch/>
        </p:blipFill>
        <p:spPr>
          <a:xfrm rot="5400000">
            <a:off x="4211337" y="2547741"/>
            <a:ext cx="3600400" cy="32026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t="-2983" r="8046" b="-1"/>
          <a:stretch/>
        </p:blipFill>
        <p:spPr>
          <a:xfrm rot="5400000">
            <a:off x="7364707" y="3689596"/>
            <a:ext cx="3367240" cy="259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176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1464" y="1724824"/>
            <a:ext cx="3817568" cy="27591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3097" r="8610"/>
          <a:stretch/>
        </p:blipFill>
        <p:spPr>
          <a:xfrm rot="5400000">
            <a:off x="7320136" y="1988840"/>
            <a:ext cx="3816424" cy="26642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9678"/>
          <a:stretch/>
        </p:blipFill>
        <p:spPr>
          <a:xfrm rot="5400000">
            <a:off x="4138036" y="2767236"/>
            <a:ext cx="400506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33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70473" y="128563"/>
            <a:ext cx="9710057" cy="6381095"/>
          </a:xfrm>
        </p:spPr>
        <p:txBody>
          <a:bodyPr>
            <a:normAutofit fontScale="90000"/>
          </a:bodyPr>
          <a:lstStyle/>
          <a:p>
            <a:r>
              <a:rPr lang="es-MX" sz="4400" dirty="0" smtClean="0"/>
              <a:t/>
            </a:r>
            <a:br>
              <a:rPr lang="es-MX" sz="4400" dirty="0" smtClean="0"/>
            </a:br>
            <a:r>
              <a:rPr lang="es-MX" sz="4400" dirty="0" smtClean="0"/>
              <a:t/>
            </a:r>
            <a:br>
              <a:rPr lang="es-MX" sz="4400" dirty="0" smtClean="0"/>
            </a:br>
            <a:r>
              <a:rPr lang="es-MX" sz="4400" dirty="0" smtClean="0"/>
              <a:t/>
            </a:r>
            <a:br>
              <a:rPr lang="es-MX" sz="4400" dirty="0" smtClean="0"/>
            </a:br>
            <a:r>
              <a:rPr lang="es-MX" sz="4000" dirty="0" smtClean="0"/>
              <a:t>Introducción y descripción del proyecto.</a:t>
            </a:r>
            <a:br>
              <a:rPr lang="es-MX" sz="4000" dirty="0" smtClean="0"/>
            </a:b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3100" dirty="0" smtClean="0"/>
              <a:t>El proyecto es un análisis de los alimentos de la época prehispánica y la conquista y sus diferentes elementos nutritivos que se encuentran en ellos para que conozcan y comprendan, los alumnos, la importancia de una sana alimentación, así como la gran variedad de productos que la componen y que han hecho de nuestra gastronomía una de las más degustas a nivel mundial.</a:t>
            </a:r>
            <a:br>
              <a:rPr lang="es-MX" sz="3100" dirty="0" smtClean="0"/>
            </a:br>
            <a:r>
              <a:rPr lang="es-MX" sz="3100" dirty="0" smtClean="0"/>
              <a:t/>
            </a:r>
            <a:br>
              <a:rPr lang="es-MX" sz="3100" dirty="0" smtClean="0"/>
            </a:br>
            <a:r>
              <a:rPr lang="es-MX" sz="3100" dirty="0" smtClean="0"/>
              <a:t/>
            </a:r>
            <a:br>
              <a:rPr lang="es-MX" sz="3100" dirty="0" smtClean="0"/>
            </a:br>
            <a:r>
              <a:rPr lang="es-MX" sz="4400" dirty="0" smtClean="0"/>
              <a:t/>
            </a:r>
            <a:br>
              <a:rPr lang="es-MX" sz="4400" dirty="0" smtClean="0"/>
            </a:b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3" y="226534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1568" r="2861" b="-8357"/>
          <a:stretch/>
        </p:blipFill>
        <p:spPr>
          <a:xfrm rot="5400000">
            <a:off x="-21558" y="504649"/>
            <a:ext cx="3019231" cy="26828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t="4187" r="33100" b="9689"/>
          <a:stretch/>
        </p:blipFill>
        <p:spPr>
          <a:xfrm rot="5400000">
            <a:off x="6318856" y="582290"/>
            <a:ext cx="3019230" cy="25275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10444" r="9412" b="4480"/>
          <a:stretch/>
        </p:blipFill>
        <p:spPr>
          <a:xfrm rot="5400000">
            <a:off x="-21569" y="3877573"/>
            <a:ext cx="3088266" cy="24412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8915" r="12028" b="5847"/>
          <a:stretch/>
        </p:blipFill>
        <p:spPr>
          <a:xfrm rot="5400000">
            <a:off x="9294959" y="582288"/>
            <a:ext cx="2967484" cy="25792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7112" r="33091" b="5809"/>
          <a:stretch/>
        </p:blipFill>
        <p:spPr>
          <a:xfrm rot="5400000">
            <a:off x="3053489" y="3769999"/>
            <a:ext cx="3088266" cy="26564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" t="5619" r="29569" b="1427"/>
          <a:stretch/>
        </p:blipFill>
        <p:spPr>
          <a:xfrm rot="5400000">
            <a:off x="6159259" y="3830120"/>
            <a:ext cx="3088266" cy="25361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4824" r="23423" b="5693"/>
          <a:stretch/>
        </p:blipFill>
        <p:spPr>
          <a:xfrm rot="5400000">
            <a:off x="9078767" y="3800462"/>
            <a:ext cx="3088265" cy="259549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14742" r="49654" b="6606"/>
          <a:stretch/>
        </p:blipFill>
        <p:spPr>
          <a:xfrm rot="5400000">
            <a:off x="3174532" y="345059"/>
            <a:ext cx="3019230" cy="300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844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6372" y="2452503"/>
            <a:ext cx="4223522" cy="38215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t="1425" r="27908"/>
          <a:stretch/>
        </p:blipFill>
        <p:spPr>
          <a:xfrm rot="5400000">
            <a:off x="7844083" y="442632"/>
            <a:ext cx="3830128" cy="38075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9401" r="9019" b="3940"/>
          <a:stretch/>
        </p:blipFill>
        <p:spPr>
          <a:xfrm rot="5400000">
            <a:off x="86260" y="802263"/>
            <a:ext cx="3890523" cy="32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539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1" r="13199"/>
          <a:stretch/>
        </p:blipFill>
        <p:spPr>
          <a:xfrm rot="5400000">
            <a:off x="33175" y="412764"/>
            <a:ext cx="3109838" cy="26552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10009" r="6567" b="5218"/>
          <a:stretch/>
        </p:blipFill>
        <p:spPr>
          <a:xfrm rot="5400000">
            <a:off x="2895625" y="447902"/>
            <a:ext cx="3180988" cy="265613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" t="568" r="9322" b="1176"/>
          <a:stretch/>
        </p:blipFill>
        <p:spPr>
          <a:xfrm rot="5400000">
            <a:off x="5928220" y="406504"/>
            <a:ext cx="3157273" cy="27626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6406" r="8072" b="4207"/>
          <a:stretch/>
        </p:blipFill>
        <p:spPr>
          <a:xfrm rot="5400000">
            <a:off x="9019762" y="372259"/>
            <a:ext cx="3071017" cy="27362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t="-1125" r="7082" b="7297"/>
          <a:stretch/>
        </p:blipFill>
        <p:spPr>
          <a:xfrm rot="5400000">
            <a:off x="130226" y="3551298"/>
            <a:ext cx="3071017" cy="28968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" t="2987" r="4766" b="5655"/>
          <a:stretch/>
        </p:blipFill>
        <p:spPr>
          <a:xfrm rot="5400000">
            <a:off x="3120629" y="3669108"/>
            <a:ext cx="3062394" cy="26698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" t="7146" r="6466" b="5541"/>
          <a:stretch/>
        </p:blipFill>
        <p:spPr>
          <a:xfrm rot="5400000">
            <a:off x="6016916" y="3641040"/>
            <a:ext cx="3071017" cy="27173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t="5131" r="30794" b="1815"/>
          <a:stretch/>
        </p:blipFill>
        <p:spPr>
          <a:xfrm rot="5400000">
            <a:off x="9049093" y="3602232"/>
            <a:ext cx="3071018" cy="279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249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606" y="435429"/>
            <a:ext cx="9666514" cy="994002"/>
          </a:xfrm>
        </p:spPr>
        <p:txBody>
          <a:bodyPr>
            <a:normAutofit/>
          </a:bodyPr>
          <a:lstStyle/>
          <a:p>
            <a:r>
              <a:rPr lang="es-MX" sz="4000" dirty="0" smtClean="0"/>
              <a:t>8.5 Evidencias del desarrollo de </a:t>
            </a:r>
            <a:r>
              <a:rPr lang="es-MX" sz="4000" dirty="0" smtClean="0"/>
              <a:t>la actividad</a:t>
            </a:r>
            <a:endParaRPr lang="es-MX" sz="4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5" y="161219"/>
            <a:ext cx="1998100" cy="1484699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5" y="1987296"/>
            <a:ext cx="3604040" cy="3320578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7946570" y="2164079"/>
            <a:ext cx="3940629" cy="319821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9" r="2584"/>
          <a:stretch/>
        </p:blipFill>
        <p:spPr>
          <a:xfrm>
            <a:off x="3796355" y="3698240"/>
            <a:ext cx="3742365" cy="31535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884" y="1429431"/>
            <a:ext cx="3290916" cy="217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6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0" y="564832"/>
            <a:ext cx="3048000" cy="17049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09" y="2741104"/>
            <a:ext cx="3048000" cy="17049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56" y="564832"/>
            <a:ext cx="3048000" cy="17049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78" y="2741104"/>
            <a:ext cx="1704975" cy="304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23" y="564594"/>
            <a:ext cx="3048425" cy="17052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09" y="4771072"/>
            <a:ext cx="3048000" cy="17049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23" y="2560129"/>
            <a:ext cx="3048000" cy="17049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23" y="4616384"/>
            <a:ext cx="30480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9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345376"/>
            <a:ext cx="3048000" cy="17049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869" y="345376"/>
            <a:ext cx="1704975" cy="304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01" y="2494216"/>
            <a:ext cx="1704975" cy="304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57" y="3837241"/>
            <a:ext cx="3048000" cy="17049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40" y="345376"/>
            <a:ext cx="3048000" cy="17049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40" y="2773489"/>
            <a:ext cx="30480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60" y="132080"/>
            <a:ext cx="8463280" cy="654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6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51760" y="566927"/>
            <a:ext cx="8412480" cy="1681163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Objetivo general del proyecto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2688336"/>
            <a:ext cx="9144000" cy="2569464"/>
          </a:xfrm>
        </p:spPr>
        <p:txBody>
          <a:bodyPr>
            <a:normAutofit/>
          </a:bodyPr>
          <a:lstStyle/>
          <a:p>
            <a:r>
              <a:rPr lang="es-MX" sz="4400" dirty="0" smtClean="0"/>
              <a:t>Mostrar la tendencia de nuestra alimentación desde la época prehispánica hasta nuestros días</a:t>
            </a:r>
            <a:endParaRPr lang="es-MX" sz="4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6" y="239486"/>
            <a:ext cx="2324883" cy="1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80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18004" y="873760"/>
            <a:ext cx="9642348" cy="2930144"/>
          </a:xfrm>
        </p:spPr>
        <p:txBody>
          <a:bodyPr>
            <a:noAutofit/>
          </a:bodyPr>
          <a:lstStyle/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Propósitos a alcanzar de cada asignatura involucrada.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6" y="226535"/>
            <a:ext cx="1998100" cy="14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39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1403</TotalTime>
  <Words>2991</Words>
  <Application>Microsoft Office PowerPoint</Application>
  <PresentationFormat>Panorámica</PresentationFormat>
  <Paragraphs>495</Paragraphs>
  <Slides>76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76</vt:i4>
      </vt:variant>
    </vt:vector>
  </HeadingPairs>
  <TitlesOfParts>
    <vt:vector size="83" baseType="lpstr">
      <vt:lpstr>Arial</vt:lpstr>
      <vt:lpstr>Calibri</vt:lpstr>
      <vt:lpstr>Calibri Light</vt:lpstr>
      <vt:lpstr>Symbol</vt:lpstr>
      <vt:lpstr>Times New Roman</vt:lpstr>
      <vt:lpstr>Tema de Office</vt:lpstr>
      <vt:lpstr>Documento</vt:lpstr>
      <vt:lpstr>Presentación de PowerPoint</vt:lpstr>
      <vt:lpstr>CONEXIONES</vt:lpstr>
      <vt:lpstr>Nombre del P.V.E./ Proyecto CONEXIONES ETAPA I.</vt:lpstr>
      <vt:lpstr>I. Documentación de actividades y evidencias de enseñanza aprendizaje, correspondientes a diferentes momentos del proceso de implementación del proyecto interdisciplinario:</vt:lpstr>
      <vt:lpstr>Presentación de PowerPoint</vt:lpstr>
      <vt:lpstr>Fechas</vt:lpstr>
      <vt:lpstr>   Introducción y descripción del proyecto.  El proyecto es un análisis de los alimentos de la época prehispánica y la conquista y sus diferentes elementos nutritivos que se encuentran en ellos para que conozcan y comprendan, los alumnos, la importancia de una sana alimentación, así como la gran variedad de productos que la componen y que han hecho de nuestra gastronomía una de las más degustas a nivel mundial.     </vt:lpstr>
      <vt:lpstr>Objetivo general del proyecto</vt:lpstr>
      <vt:lpstr> Propósitos a alcanzar de cada asignatura involucrada.</vt:lpstr>
      <vt:lpstr>Presentación de PowerPoint</vt:lpstr>
      <vt:lpstr>          Equipo 2</vt:lpstr>
      <vt:lpstr>8.2   Evidencias de las asignaturas participantes</vt:lpstr>
      <vt:lpstr>1. Interdisciplinaria de de detonación del proyecto</vt:lpstr>
      <vt:lpstr>2. interdisciplinarias de la fase de desarrollo</vt:lpstr>
      <vt:lpstr>     Etapa II  Fase III del proyecto.   Secuencias didácticas.</vt:lpstr>
      <vt:lpstr>Presentación de PowerPoint</vt:lpstr>
      <vt:lpstr>Actividad de enseñanza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 de enseñanza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Escuela Nacional Preparatoria Curso de actualización para los nuevos programas Enero 2019 </vt:lpstr>
      <vt:lpstr>          </vt:lpstr>
      <vt:lpstr>Presentación de PowerPoint</vt:lpstr>
      <vt:lpstr>Presentación de PowerPoint</vt:lpstr>
      <vt:lpstr>Presentación de PowerPoint</vt:lpstr>
      <vt:lpstr>Actividad de enseñanza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Fase IV.1 del proyecto  Inicio del proyecto: agosto 2018  Fin del proyecto: mayo 2019 </vt:lpstr>
      <vt:lpstr>Fase IV.2 del proyecto </vt:lpstr>
      <vt:lpstr>Fase IV.3 Documentos de las actividades interdisciplinarias y disciplinarias,  puestas en práctica en el aula.</vt:lpstr>
      <vt:lpstr>Presentación de PowerPoint</vt:lpstr>
      <vt:lpstr>Presentación de PowerPoint</vt:lpstr>
      <vt:lpstr>Presentación de PowerPoint</vt:lpstr>
      <vt:lpstr>Presentación de PowerPoint</vt:lpstr>
      <vt:lpstr>Grupo 501 equipos</vt:lpstr>
      <vt:lpstr>Grupo 501 </vt:lpstr>
      <vt:lpstr>Grupo 502 equipos</vt:lpstr>
      <vt:lpstr>Grupo 502 equipos</vt:lpstr>
      <vt:lpstr>Grupo 501 equipos</vt:lpstr>
      <vt:lpstr>Materia: Historia de México II Evidencias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8.5 Evidencias del desarrollo de la actividad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Fase III del proyecto.  Secuencias didácticas.</dc:title>
  <dc:creator>admin</dc:creator>
  <cp:lastModifiedBy>admin</cp:lastModifiedBy>
  <cp:revision>195</cp:revision>
  <dcterms:created xsi:type="dcterms:W3CDTF">2019-02-17T17:40:23Z</dcterms:created>
  <dcterms:modified xsi:type="dcterms:W3CDTF">2019-04-26T18:32:35Z</dcterms:modified>
</cp:coreProperties>
</file>