
<file path=[Content_Types].xml><?xml version="1.0" encoding="utf-8"?>
<Types xmlns="http://schemas.openxmlformats.org/package/2006/content-types">
  <Default Extension="docx" ContentType="application/vnd.openxmlformats-officedocument.wordprocessingml.documen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309" r:id="rId2"/>
    <p:sldId id="310" r:id="rId3"/>
    <p:sldId id="264" r:id="rId4"/>
    <p:sldId id="262" r:id="rId5"/>
    <p:sldId id="311" r:id="rId6"/>
    <p:sldId id="266" r:id="rId7"/>
    <p:sldId id="267" r:id="rId8"/>
    <p:sldId id="268" r:id="rId9"/>
    <p:sldId id="312" r:id="rId10"/>
    <p:sldId id="271" r:id="rId11"/>
    <p:sldId id="272" r:id="rId12"/>
    <p:sldId id="313" r:id="rId13"/>
    <p:sldId id="314" r:id="rId14"/>
    <p:sldId id="315" r:id="rId15"/>
    <p:sldId id="281" r:id="rId16"/>
    <p:sldId id="316" r:id="rId17"/>
    <p:sldId id="317" r:id="rId18"/>
    <p:sldId id="318" r:id="rId19"/>
    <p:sldId id="319" r:id="rId20"/>
    <p:sldId id="320" r:id="rId21"/>
    <p:sldId id="257" r:id="rId22"/>
    <p:sldId id="258" r:id="rId23"/>
    <p:sldId id="286" r:id="rId24"/>
    <p:sldId id="287" r:id="rId25"/>
    <p:sldId id="279" r:id="rId26"/>
    <p:sldId id="280" r:id="rId27"/>
    <p:sldId id="259" r:id="rId28"/>
    <p:sldId id="288" r:id="rId29"/>
    <p:sldId id="260" r:id="rId30"/>
    <p:sldId id="261" r:id="rId31"/>
    <p:sldId id="290" r:id="rId32"/>
    <p:sldId id="291" r:id="rId33"/>
    <p:sldId id="289" r:id="rId34"/>
    <p:sldId id="292" r:id="rId35"/>
    <p:sldId id="293" r:id="rId36"/>
    <p:sldId id="265" r:id="rId37"/>
    <p:sldId id="275" r:id="rId38"/>
    <p:sldId id="276" r:id="rId39"/>
    <p:sldId id="307" r:id="rId40"/>
    <p:sldId id="273" r:id="rId41"/>
    <p:sldId id="305" r:id="rId42"/>
    <p:sldId id="306" r:id="rId43"/>
    <p:sldId id="274" r:id="rId44"/>
    <p:sldId id="283" r:id="rId45"/>
    <p:sldId id="277" r:id="rId46"/>
    <p:sldId id="278" r:id="rId47"/>
    <p:sldId id="270" r:id="rId48"/>
    <p:sldId id="301" r:id="rId49"/>
    <p:sldId id="302" r:id="rId50"/>
    <p:sldId id="303" r:id="rId51"/>
    <p:sldId id="285" r:id="rId52"/>
    <p:sldId id="294" r:id="rId53"/>
    <p:sldId id="295" r:id="rId54"/>
    <p:sldId id="296" r:id="rId55"/>
    <p:sldId id="297" r:id="rId56"/>
    <p:sldId id="284" r:id="rId57"/>
    <p:sldId id="304" r:id="rId58"/>
    <p:sldId id="298" r:id="rId59"/>
    <p:sldId id="299" r:id="rId6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75" autoAdjust="0"/>
    <p:restoredTop sz="94660"/>
  </p:normalViewPr>
  <p:slideViewPr>
    <p:cSldViewPr snapToGrid="0" showGuides="1">
      <p:cViewPr varScale="1">
        <p:scale>
          <a:sx n="99" d="100"/>
          <a:sy n="99" d="100"/>
        </p:scale>
        <p:origin x="552" y="184"/>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012"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28A64F-AC8A-446D-9791-52D482E2BC2F}" type="doc">
      <dgm:prSet loTypeId="urn:microsoft.com/office/officeart/2005/8/layout/hList7" loCatId="list" qsTypeId="urn:microsoft.com/office/officeart/2005/8/quickstyle/3d3" qsCatId="3D" csTypeId="urn:microsoft.com/office/officeart/2005/8/colors/colorful2" csCatId="colorful" phldr="1"/>
      <dgm:spPr/>
    </dgm:pt>
    <dgm:pt modelId="{AABA9EF9-269B-48D1-8DE8-EADA9281969B}">
      <dgm:prSet phldrT="[Texto]"/>
      <dgm:spPr/>
      <dgm:t>
        <a:bodyPr/>
        <a:lstStyle/>
        <a:p>
          <a:pPr rtl="0"/>
          <a:r>
            <a:rPr lang="es-MX" b="0" dirty="0">
              <a:solidFill>
                <a:schemeClr val="tx1"/>
              </a:solidFill>
              <a:latin typeface="AR CENA" pitchFamily="2" charset="0"/>
            </a:rPr>
            <a:t>JOSUÉ HERNÁNDEZ MADRID </a:t>
          </a:r>
        </a:p>
        <a:p>
          <a:pPr rtl="0"/>
          <a:endParaRPr lang="es-MX" b="0" dirty="0">
            <a:solidFill>
              <a:schemeClr val="tx1"/>
            </a:solidFill>
            <a:latin typeface="AR CENA" pitchFamily="2" charset="0"/>
          </a:endParaRPr>
        </a:p>
        <a:p>
          <a:pPr rtl="0"/>
          <a:r>
            <a:rPr lang="es-MX" b="1" dirty="0">
              <a:latin typeface="AR CENA" pitchFamily="2" charset="0"/>
            </a:rPr>
            <a:t>DERECHO </a:t>
          </a:r>
        </a:p>
      </dgm:t>
    </dgm:pt>
    <dgm:pt modelId="{2BE48645-5B21-43E6-987C-DC69120C1395}" type="parTrans" cxnId="{772A7448-10F8-437E-A80F-3CB7B3DAC2EE}">
      <dgm:prSet/>
      <dgm:spPr/>
      <dgm:t>
        <a:bodyPr/>
        <a:lstStyle/>
        <a:p>
          <a:endParaRPr lang="es-MX">
            <a:solidFill>
              <a:schemeClr val="tx1"/>
            </a:solidFill>
            <a:latin typeface="AR CENA" pitchFamily="2" charset="0"/>
          </a:endParaRPr>
        </a:p>
      </dgm:t>
    </dgm:pt>
    <dgm:pt modelId="{27E21AA5-678E-4B09-8A26-28A221C8FF0B}" type="sibTrans" cxnId="{772A7448-10F8-437E-A80F-3CB7B3DAC2EE}">
      <dgm:prSet/>
      <dgm:spPr/>
      <dgm:t>
        <a:bodyPr/>
        <a:lstStyle/>
        <a:p>
          <a:endParaRPr lang="es-MX">
            <a:solidFill>
              <a:schemeClr val="tx1"/>
            </a:solidFill>
            <a:latin typeface="AR CENA" pitchFamily="2" charset="0"/>
          </a:endParaRPr>
        </a:p>
      </dgm:t>
    </dgm:pt>
    <dgm:pt modelId="{EA37CD52-8888-4565-A37B-39B26CF6D050}">
      <dgm:prSet phldrT="[Texto]"/>
      <dgm:spPr>
        <a:solidFill>
          <a:schemeClr val="accent5"/>
        </a:solidFill>
      </dgm:spPr>
      <dgm:t>
        <a:bodyPr/>
        <a:lstStyle/>
        <a:p>
          <a:pPr rtl="0"/>
          <a:r>
            <a:rPr lang="es-MX" dirty="0">
              <a:solidFill>
                <a:schemeClr val="tx1"/>
              </a:solidFill>
              <a:latin typeface="AR CENA" pitchFamily="2" charset="0"/>
            </a:rPr>
            <a:t>ALEJANDRO BORJA SÁNCHEZ </a:t>
          </a:r>
        </a:p>
        <a:p>
          <a:pPr rtl="0"/>
          <a:endParaRPr lang="es-MX" dirty="0">
            <a:solidFill>
              <a:schemeClr val="tx1"/>
            </a:solidFill>
            <a:latin typeface="AR CENA" pitchFamily="2" charset="0"/>
          </a:endParaRPr>
        </a:p>
        <a:p>
          <a:pPr rtl="0"/>
          <a:r>
            <a:rPr lang="es-MX" b="1" dirty="0">
              <a:latin typeface="AR CENA" pitchFamily="2" charset="0"/>
            </a:rPr>
            <a:t>QUÍMICA IV ÁREA I</a:t>
          </a:r>
        </a:p>
      </dgm:t>
    </dgm:pt>
    <dgm:pt modelId="{FCD392AB-BC89-436D-AD96-A24E632BE7BE}" type="parTrans" cxnId="{1A4E7979-2D1B-40F6-85E4-71F0D2B6AB06}">
      <dgm:prSet/>
      <dgm:spPr/>
      <dgm:t>
        <a:bodyPr/>
        <a:lstStyle/>
        <a:p>
          <a:endParaRPr lang="es-MX">
            <a:solidFill>
              <a:schemeClr val="tx1"/>
            </a:solidFill>
            <a:latin typeface="AR CENA" pitchFamily="2" charset="0"/>
          </a:endParaRPr>
        </a:p>
      </dgm:t>
    </dgm:pt>
    <dgm:pt modelId="{E63E2EA8-166A-46DF-B4C6-BAD50308E5CB}" type="sibTrans" cxnId="{1A4E7979-2D1B-40F6-85E4-71F0D2B6AB06}">
      <dgm:prSet/>
      <dgm:spPr/>
      <dgm:t>
        <a:bodyPr/>
        <a:lstStyle/>
        <a:p>
          <a:endParaRPr lang="es-MX">
            <a:solidFill>
              <a:schemeClr val="tx1"/>
            </a:solidFill>
            <a:latin typeface="AR CENA" pitchFamily="2" charset="0"/>
          </a:endParaRPr>
        </a:p>
      </dgm:t>
    </dgm:pt>
    <dgm:pt modelId="{BA12FAB3-2CF3-4795-B20F-7E6A1C780FF1}">
      <dgm:prSet phldrT="[Texto]"/>
      <dgm:spPr/>
      <dgm:t>
        <a:bodyPr/>
        <a:lstStyle/>
        <a:p>
          <a:r>
            <a:rPr lang="es-MX" dirty="0">
              <a:solidFill>
                <a:schemeClr val="tx1"/>
              </a:solidFill>
              <a:latin typeface="AR CENA" pitchFamily="2" charset="0"/>
            </a:rPr>
            <a:t>JULIO GARCÍA VALENCIA</a:t>
          </a:r>
        </a:p>
        <a:p>
          <a:r>
            <a:rPr lang="es-MX" dirty="0">
              <a:solidFill>
                <a:schemeClr val="tx1"/>
              </a:solidFill>
              <a:latin typeface="AR CENA" pitchFamily="2" charset="0"/>
            </a:rPr>
            <a:t> </a:t>
          </a:r>
        </a:p>
        <a:p>
          <a:r>
            <a:rPr lang="es-MX" b="1" dirty="0">
              <a:latin typeface="AR CENA" pitchFamily="2" charset="0"/>
            </a:rPr>
            <a:t>FÍSICA IV ÁREA I</a:t>
          </a:r>
        </a:p>
      </dgm:t>
    </dgm:pt>
    <dgm:pt modelId="{C2BBB3E6-DDF8-49C8-94B0-7E32C26F1E10}" type="parTrans" cxnId="{FA9575BB-C014-4E8D-8688-0A1409D45522}">
      <dgm:prSet/>
      <dgm:spPr/>
      <dgm:t>
        <a:bodyPr/>
        <a:lstStyle/>
        <a:p>
          <a:endParaRPr lang="es-MX">
            <a:solidFill>
              <a:schemeClr val="tx1"/>
            </a:solidFill>
            <a:latin typeface="AR CENA" pitchFamily="2" charset="0"/>
          </a:endParaRPr>
        </a:p>
      </dgm:t>
    </dgm:pt>
    <dgm:pt modelId="{2FE9A230-607E-41CC-BC6E-22BA9AADF66C}" type="sibTrans" cxnId="{FA9575BB-C014-4E8D-8688-0A1409D45522}">
      <dgm:prSet/>
      <dgm:spPr/>
      <dgm:t>
        <a:bodyPr/>
        <a:lstStyle/>
        <a:p>
          <a:endParaRPr lang="es-MX">
            <a:solidFill>
              <a:schemeClr val="tx1"/>
            </a:solidFill>
            <a:latin typeface="AR CENA" pitchFamily="2" charset="0"/>
          </a:endParaRPr>
        </a:p>
      </dgm:t>
    </dgm:pt>
    <dgm:pt modelId="{1E95E90B-4458-42D7-8C9D-7D0E7650BBEC}" type="pres">
      <dgm:prSet presAssocID="{FE28A64F-AC8A-446D-9791-52D482E2BC2F}" presName="Name0" presStyleCnt="0">
        <dgm:presLayoutVars>
          <dgm:dir/>
          <dgm:resizeHandles val="exact"/>
        </dgm:presLayoutVars>
      </dgm:prSet>
      <dgm:spPr/>
    </dgm:pt>
    <dgm:pt modelId="{C3A53526-E5CE-4BDE-8CB1-5B9D19832E88}" type="pres">
      <dgm:prSet presAssocID="{FE28A64F-AC8A-446D-9791-52D482E2BC2F}" presName="fgShape" presStyleLbl="fgShp" presStyleIdx="0" presStyleCnt="1"/>
      <dgm:spPr>
        <a:solidFill>
          <a:schemeClr val="accent6"/>
        </a:solidFill>
        <a:ln>
          <a:noFill/>
        </a:ln>
      </dgm:spPr>
    </dgm:pt>
    <dgm:pt modelId="{2A66DF51-5093-4357-8975-5F9C25C8CD2E}" type="pres">
      <dgm:prSet presAssocID="{FE28A64F-AC8A-446D-9791-52D482E2BC2F}" presName="linComp" presStyleCnt="0"/>
      <dgm:spPr/>
    </dgm:pt>
    <dgm:pt modelId="{9B95071B-9BBE-4B3A-A45F-587DF567B24C}" type="pres">
      <dgm:prSet presAssocID="{AABA9EF9-269B-48D1-8DE8-EADA9281969B}" presName="compNode" presStyleCnt="0"/>
      <dgm:spPr/>
    </dgm:pt>
    <dgm:pt modelId="{C451824E-97BD-42D2-91F8-444841366478}" type="pres">
      <dgm:prSet presAssocID="{AABA9EF9-269B-48D1-8DE8-EADA9281969B}" presName="bkgdShape" presStyleLbl="node1" presStyleIdx="0" presStyleCnt="3"/>
      <dgm:spPr/>
    </dgm:pt>
    <dgm:pt modelId="{61440692-FF98-4496-8015-D3D89685EBF8}" type="pres">
      <dgm:prSet presAssocID="{AABA9EF9-269B-48D1-8DE8-EADA9281969B}" presName="nodeTx" presStyleLbl="node1" presStyleIdx="0" presStyleCnt="3">
        <dgm:presLayoutVars>
          <dgm:bulletEnabled val="1"/>
        </dgm:presLayoutVars>
      </dgm:prSet>
      <dgm:spPr/>
    </dgm:pt>
    <dgm:pt modelId="{6F619E10-DBFD-48EA-85E1-2FA4588E6C6A}" type="pres">
      <dgm:prSet presAssocID="{AABA9EF9-269B-48D1-8DE8-EADA9281969B}" presName="invisiNode" presStyleLbl="node1" presStyleIdx="0" presStyleCnt="3"/>
      <dgm:spPr/>
    </dgm:pt>
    <dgm:pt modelId="{4CAABCAE-8CFD-40DA-B7E7-30F0B8900C8F}" type="pres">
      <dgm:prSet presAssocID="{AABA9EF9-269B-48D1-8DE8-EADA9281969B}"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pt>
    <dgm:pt modelId="{6A061AD2-AF91-4D81-B014-5920712B5CA1}" type="pres">
      <dgm:prSet presAssocID="{27E21AA5-678E-4B09-8A26-28A221C8FF0B}" presName="sibTrans" presStyleLbl="sibTrans2D1" presStyleIdx="0" presStyleCnt="0"/>
      <dgm:spPr/>
    </dgm:pt>
    <dgm:pt modelId="{C320AE9F-C06E-42A8-9D1C-63477BACBAA9}" type="pres">
      <dgm:prSet presAssocID="{EA37CD52-8888-4565-A37B-39B26CF6D050}" presName="compNode" presStyleCnt="0"/>
      <dgm:spPr/>
    </dgm:pt>
    <dgm:pt modelId="{2F38DBFB-6C12-47E5-A6E0-D99FC75F0C6D}" type="pres">
      <dgm:prSet presAssocID="{EA37CD52-8888-4565-A37B-39B26CF6D050}" presName="bkgdShape" presStyleLbl="node1" presStyleIdx="1" presStyleCnt="3"/>
      <dgm:spPr/>
    </dgm:pt>
    <dgm:pt modelId="{47020161-1EA1-46C1-9BB8-22AAAEE4C86F}" type="pres">
      <dgm:prSet presAssocID="{EA37CD52-8888-4565-A37B-39B26CF6D050}" presName="nodeTx" presStyleLbl="node1" presStyleIdx="1" presStyleCnt="3">
        <dgm:presLayoutVars>
          <dgm:bulletEnabled val="1"/>
        </dgm:presLayoutVars>
      </dgm:prSet>
      <dgm:spPr/>
    </dgm:pt>
    <dgm:pt modelId="{0799A3F3-FEBE-4929-B602-E3017C41E82E}" type="pres">
      <dgm:prSet presAssocID="{EA37CD52-8888-4565-A37B-39B26CF6D050}" presName="invisiNode" presStyleLbl="node1" presStyleIdx="1" presStyleCnt="3"/>
      <dgm:spPr/>
    </dgm:pt>
    <dgm:pt modelId="{887B5705-E236-475C-9604-BA7E04B1B1D1}" type="pres">
      <dgm:prSet presAssocID="{EA37CD52-8888-4565-A37B-39B26CF6D050}"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dgm:spPr>
    </dgm:pt>
    <dgm:pt modelId="{959B10F0-1A1A-44C2-AA00-36C0C324D670}" type="pres">
      <dgm:prSet presAssocID="{E63E2EA8-166A-46DF-B4C6-BAD50308E5CB}" presName="sibTrans" presStyleLbl="sibTrans2D1" presStyleIdx="0" presStyleCnt="0"/>
      <dgm:spPr/>
    </dgm:pt>
    <dgm:pt modelId="{23B3E127-2314-4C36-A370-A2F7A7283C4C}" type="pres">
      <dgm:prSet presAssocID="{BA12FAB3-2CF3-4795-B20F-7E6A1C780FF1}" presName="compNode" presStyleCnt="0"/>
      <dgm:spPr/>
    </dgm:pt>
    <dgm:pt modelId="{6B164F3E-1100-43BA-AD50-57E6C5E71696}" type="pres">
      <dgm:prSet presAssocID="{BA12FAB3-2CF3-4795-B20F-7E6A1C780FF1}" presName="bkgdShape" presStyleLbl="node1" presStyleIdx="2" presStyleCnt="3"/>
      <dgm:spPr/>
    </dgm:pt>
    <dgm:pt modelId="{AB2E16D4-A0DF-4A62-8AE5-A090F8A61036}" type="pres">
      <dgm:prSet presAssocID="{BA12FAB3-2CF3-4795-B20F-7E6A1C780FF1}" presName="nodeTx" presStyleLbl="node1" presStyleIdx="2" presStyleCnt="3">
        <dgm:presLayoutVars>
          <dgm:bulletEnabled val="1"/>
        </dgm:presLayoutVars>
      </dgm:prSet>
      <dgm:spPr/>
    </dgm:pt>
    <dgm:pt modelId="{950955DB-D38A-4018-A2FE-281EACD3DE59}" type="pres">
      <dgm:prSet presAssocID="{BA12FAB3-2CF3-4795-B20F-7E6A1C780FF1}" presName="invisiNode" presStyleLbl="node1" presStyleIdx="2" presStyleCnt="3"/>
      <dgm:spPr/>
    </dgm:pt>
    <dgm:pt modelId="{2D65EF0F-1748-492E-AD88-6129C24DCE51}" type="pres">
      <dgm:prSet presAssocID="{BA12FAB3-2CF3-4795-B20F-7E6A1C780FF1}"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Lst>
  <dgm:cxnLst>
    <dgm:cxn modelId="{785BEE0A-4DD7-4D00-BE1C-E73866C73AB7}" type="presOf" srcId="{E63E2EA8-166A-46DF-B4C6-BAD50308E5CB}" destId="{959B10F0-1A1A-44C2-AA00-36C0C324D670}" srcOrd="0" destOrd="0" presId="urn:microsoft.com/office/officeart/2005/8/layout/hList7"/>
    <dgm:cxn modelId="{93F20D1D-7333-4F47-AEB1-EBE2EE63D4AD}" type="presOf" srcId="{27E21AA5-678E-4B09-8A26-28A221C8FF0B}" destId="{6A061AD2-AF91-4D81-B014-5920712B5CA1}" srcOrd="0" destOrd="0" presId="urn:microsoft.com/office/officeart/2005/8/layout/hList7"/>
    <dgm:cxn modelId="{772A7448-10F8-437E-A80F-3CB7B3DAC2EE}" srcId="{FE28A64F-AC8A-446D-9791-52D482E2BC2F}" destId="{AABA9EF9-269B-48D1-8DE8-EADA9281969B}" srcOrd="0" destOrd="0" parTransId="{2BE48645-5B21-43E6-987C-DC69120C1395}" sibTransId="{27E21AA5-678E-4B09-8A26-28A221C8FF0B}"/>
    <dgm:cxn modelId="{7C022A5F-DE30-4E21-B0EE-299C8C59AF78}" type="presOf" srcId="{EA37CD52-8888-4565-A37B-39B26CF6D050}" destId="{47020161-1EA1-46C1-9BB8-22AAAEE4C86F}" srcOrd="1" destOrd="0" presId="urn:microsoft.com/office/officeart/2005/8/layout/hList7"/>
    <dgm:cxn modelId="{7A302C6A-7F61-4DD1-88AC-E095DE52C081}" type="presOf" srcId="{AABA9EF9-269B-48D1-8DE8-EADA9281969B}" destId="{C451824E-97BD-42D2-91F8-444841366478}" srcOrd="0" destOrd="0" presId="urn:microsoft.com/office/officeart/2005/8/layout/hList7"/>
    <dgm:cxn modelId="{490E8D6D-99DC-46A9-95D0-B2E036D64327}" type="presOf" srcId="{FE28A64F-AC8A-446D-9791-52D482E2BC2F}" destId="{1E95E90B-4458-42D7-8C9D-7D0E7650BBEC}" srcOrd="0" destOrd="0" presId="urn:microsoft.com/office/officeart/2005/8/layout/hList7"/>
    <dgm:cxn modelId="{1A4E7979-2D1B-40F6-85E4-71F0D2B6AB06}" srcId="{FE28A64F-AC8A-446D-9791-52D482E2BC2F}" destId="{EA37CD52-8888-4565-A37B-39B26CF6D050}" srcOrd="1" destOrd="0" parTransId="{FCD392AB-BC89-436D-AD96-A24E632BE7BE}" sibTransId="{E63E2EA8-166A-46DF-B4C6-BAD50308E5CB}"/>
    <dgm:cxn modelId="{F0426085-FAB0-4D8C-86DC-AF4770FCB53E}" type="presOf" srcId="{AABA9EF9-269B-48D1-8DE8-EADA9281969B}" destId="{61440692-FF98-4496-8015-D3D89685EBF8}" srcOrd="1" destOrd="0" presId="urn:microsoft.com/office/officeart/2005/8/layout/hList7"/>
    <dgm:cxn modelId="{957BB88A-9018-4249-A98D-ACEFEDC20005}" type="presOf" srcId="{BA12FAB3-2CF3-4795-B20F-7E6A1C780FF1}" destId="{AB2E16D4-A0DF-4A62-8AE5-A090F8A61036}" srcOrd="1" destOrd="0" presId="urn:microsoft.com/office/officeart/2005/8/layout/hList7"/>
    <dgm:cxn modelId="{FA9575BB-C014-4E8D-8688-0A1409D45522}" srcId="{FE28A64F-AC8A-446D-9791-52D482E2BC2F}" destId="{BA12FAB3-2CF3-4795-B20F-7E6A1C780FF1}" srcOrd="2" destOrd="0" parTransId="{C2BBB3E6-DDF8-49C8-94B0-7E32C26F1E10}" sibTransId="{2FE9A230-607E-41CC-BC6E-22BA9AADF66C}"/>
    <dgm:cxn modelId="{49EEE5C5-3A87-442A-8D8F-68310B6DD484}" type="presOf" srcId="{EA37CD52-8888-4565-A37B-39B26CF6D050}" destId="{2F38DBFB-6C12-47E5-A6E0-D99FC75F0C6D}" srcOrd="0" destOrd="0" presId="urn:microsoft.com/office/officeart/2005/8/layout/hList7"/>
    <dgm:cxn modelId="{8A714EDC-D616-4C5F-9959-0DD6930DF8E5}" type="presOf" srcId="{BA12FAB3-2CF3-4795-B20F-7E6A1C780FF1}" destId="{6B164F3E-1100-43BA-AD50-57E6C5E71696}" srcOrd="0" destOrd="0" presId="urn:microsoft.com/office/officeart/2005/8/layout/hList7"/>
    <dgm:cxn modelId="{2FFFA380-B34C-4F49-BED5-97087530EECB}" type="presParOf" srcId="{1E95E90B-4458-42D7-8C9D-7D0E7650BBEC}" destId="{C3A53526-E5CE-4BDE-8CB1-5B9D19832E88}" srcOrd="0" destOrd="0" presId="urn:microsoft.com/office/officeart/2005/8/layout/hList7"/>
    <dgm:cxn modelId="{51ADB389-9FA8-44F0-A977-7C02BE351807}" type="presParOf" srcId="{1E95E90B-4458-42D7-8C9D-7D0E7650BBEC}" destId="{2A66DF51-5093-4357-8975-5F9C25C8CD2E}" srcOrd="1" destOrd="0" presId="urn:microsoft.com/office/officeart/2005/8/layout/hList7"/>
    <dgm:cxn modelId="{28BFE14B-A3B5-4EF3-9224-A332D054E45C}" type="presParOf" srcId="{2A66DF51-5093-4357-8975-5F9C25C8CD2E}" destId="{9B95071B-9BBE-4B3A-A45F-587DF567B24C}" srcOrd="0" destOrd="0" presId="urn:microsoft.com/office/officeart/2005/8/layout/hList7"/>
    <dgm:cxn modelId="{30DA0B81-6A09-4273-9FCA-D4803CBCFF9E}" type="presParOf" srcId="{9B95071B-9BBE-4B3A-A45F-587DF567B24C}" destId="{C451824E-97BD-42D2-91F8-444841366478}" srcOrd="0" destOrd="0" presId="urn:microsoft.com/office/officeart/2005/8/layout/hList7"/>
    <dgm:cxn modelId="{F212EF37-35E0-4A68-88D0-7B78D26B5C66}" type="presParOf" srcId="{9B95071B-9BBE-4B3A-A45F-587DF567B24C}" destId="{61440692-FF98-4496-8015-D3D89685EBF8}" srcOrd="1" destOrd="0" presId="urn:microsoft.com/office/officeart/2005/8/layout/hList7"/>
    <dgm:cxn modelId="{11FFB286-903D-43E5-A3C8-FF4D50DFFD5F}" type="presParOf" srcId="{9B95071B-9BBE-4B3A-A45F-587DF567B24C}" destId="{6F619E10-DBFD-48EA-85E1-2FA4588E6C6A}" srcOrd="2" destOrd="0" presId="urn:microsoft.com/office/officeart/2005/8/layout/hList7"/>
    <dgm:cxn modelId="{5332EF90-B825-408E-97D9-0E862BCC7654}" type="presParOf" srcId="{9B95071B-9BBE-4B3A-A45F-587DF567B24C}" destId="{4CAABCAE-8CFD-40DA-B7E7-30F0B8900C8F}" srcOrd="3" destOrd="0" presId="urn:microsoft.com/office/officeart/2005/8/layout/hList7"/>
    <dgm:cxn modelId="{9ECFAEF3-7A20-48C6-B449-71E3A5DC8BC4}" type="presParOf" srcId="{2A66DF51-5093-4357-8975-5F9C25C8CD2E}" destId="{6A061AD2-AF91-4D81-B014-5920712B5CA1}" srcOrd="1" destOrd="0" presId="urn:microsoft.com/office/officeart/2005/8/layout/hList7"/>
    <dgm:cxn modelId="{D2FF72C7-1C31-49E8-B001-C969BF29A17E}" type="presParOf" srcId="{2A66DF51-5093-4357-8975-5F9C25C8CD2E}" destId="{C320AE9F-C06E-42A8-9D1C-63477BACBAA9}" srcOrd="2" destOrd="0" presId="urn:microsoft.com/office/officeart/2005/8/layout/hList7"/>
    <dgm:cxn modelId="{26301A86-5939-44D6-B398-FB459FE722D9}" type="presParOf" srcId="{C320AE9F-C06E-42A8-9D1C-63477BACBAA9}" destId="{2F38DBFB-6C12-47E5-A6E0-D99FC75F0C6D}" srcOrd="0" destOrd="0" presId="urn:microsoft.com/office/officeart/2005/8/layout/hList7"/>
    <dgm:cxn modelId="{6048A5AE-0803-44B3-A64D-6F8704252A41}" type="presParOf" srcId="{C320AE9F-C06E-42A8-9D1C-63477BACBAA9}" destId="{47020161-1EA1-46C1-9BB8-22AAAEE4C86F}" srcOrd="1" destOrd="0" presId="urn:microsoft.com/office/officeart/2005/8/layout/hList7"/>
    <dgm:cxn modelId="{A51C9B4D-FFC7-4AA8-B97F-3B654DDC695F}" type="presParOf" srcId="{C320AE9F-C06E-42A8-9D1C-63477BACBAA9}" destId="{0799A3F3-FEBE-4929-B602-E3017C41E82E}" srcOrd="2" destOrd="0" presId="urn:microsoft.com/office/officeart/2005/8/layout/hList7"/>
    <dgm:cxn modelId="{52E1497D-8344-43DB-A309-1059CFFDADB3}" type="presParOf" srcId="{C320AE9F-C06E-42A8-9D1C-63477BACBAA9}" destId="{887B5705-E236-475C-9604-BA7E04B1B1D1}" srcOrd="3" destOrd="0" presId="urn:microsoft.com/office/officeart/2005/8/layout/hList7"/>
    <dgm:cxn modelId="{58F2B387-42F5-44FE-9F39-E583AE1D03A3}" type="presParOf" srcId="{2A66DF51-5093-4357-8975-5F9C25C8CD2E}" destId="{959B10F0-1A1A-44C2-AA00-36C0C324D670}" srcOrd="3" destOrd="0" presId="urn:microsoft.com/office/officeart/2005/8/layout/hList7"/>
    <dgm:cxn modelId="{820ECA8E-2B23-4324-8F85-4B917178EAA0}" type="presParOf" srcId="{2A66DF51-5093-4357-8975-5F9C25C8CD2E}" destId="{23B3E127-2314-4C36-A370-A2F7A7283C4C}" srcOrd="4" destOrd="0" presId="urn:microsoft.com/office/officeart/2005/8/layout/hList7"/>
    <dgm:cxn modelId="{7640ABF6-C5F3-417E-A440-45DD4CF50E5F}" type="presParOf" srcId="{23B3E127-2314-4C36-A370-A2F7A7283C4C}" destId="{6B164F3E-1100-43BA-AD50-57E6C5E71696}" srcOrd="0" destOrd="0" presId="urn:microsoft.com/office/officeart/2005/8/layout/hList7"/>
    <dgm:cxn modelId="{4CF267E9-9920-4AAA-AA70-4A2BC93FE025}" type="presParOf" srcId="{23B3E127-2314-4C36-A370-A2F7A7283C4C}" destId="{AB2E16D4-A0DF-4A62-8AE5-A090F8A61036}" srcOrd="1" destOrd="0" presId="urn:microsoft.com/office/officeart/2005/8/layout/hList7"/>
    <dgm:cxn modelId="{FC48FA97-3F7B-48FC-A126-981A8E004D36}" type="presParOf" srcId="{23B3E127-2314-4C36-A370-A2F7A7283C4C}" destId="{950955DB-D38A-4018-A2FE-281EACD3DE59}" srcOrd="2" destOrd="0" presId="urn:microsoft.com/office/officeart/2005/8/layout/hList7"/>
    <dgm:cxn modelId="{5BD6782C-9A11-4F86-8D2E-4010451B3D8D}" type="presParOf" srcId="{23B3E127-2314-4C36-A370-A2F7A7283C4C}" destId="{2D65EF0F-1748-492E-AD88-6129C24DCE5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ADC10C-F12D-4270-B21B-B0FCD1D1B643}" type="doc">
      <dgm:prSet loTypeId="urn:microsoft.com/office/officeart/2005/8/layout/radial4" loCatId="relationship" qsTypeId="urn:microsoft.com/office/officeart/2005/8/quickstyle/3d3" qsCatId="3D" csTypeId="urn:microsoft.com/office/officeart/2005/8/colors/colorful5" csCatId="colorful" phldr="1"/>
      <dgm:spPr/>
      <dgm:t>
        <a:bodyPr/>
        <a:lstStyle/>
        <a:p>
          <a:endParaRPr lang="es-ES"/>
        </a:p>
      </dgm:t>
    </dgm:pt>
    <dgm:pt modelId="{DBE36EFB-1645-46E1-BEF8-BFB9BAE8014D}">
      <dgm:prSet phldrT="[Texto]"/>
      <dgm:spPr>
        <a:solidFill>
          <a:schemeClr val="accent4">
            <a:lumMod val="75000"/>
          </a:schemeClr>
        </a:solidFill>
      </dgm:spPr>
      <dgm:t>
        <a:bodyPr/>
        <a:lstStyle/>
        <a:p>
          <a:r>
            <a:rPr lang="es-MX" dirty="0">
              <a:latin typeface="AR CENA" pitchFamily="2" charset="0"/>
            </a:rPr>
            <a:t>LAS ENERGÍAS LIMPIAS EN LAS NUEVAS GENERACIONES</a:t>
          </a:r>
          <a:endParaRPr lang="es-ES" dirty="0">
            <a:solidFill>
              <a:schemeClr val="tx1"/>
            </a:solidFill>
            <a:latin typeface="Calibri" pitchFamily="34" charset="0"/>
          </a:endParaRPr>
        </a:p>
      </dgm:t>
    </dgm:pt>
    <dgm:pt modelId="{B07D9125-5FC3-490C-BAEC-D421D6199424}" type="parTrans" cxnId="{D4A64AA6-74EA-461E-BB5F-874F87ACAE6E}">
      <dgm:prSet/>
      <dgm:spPr/>
      <dgm:t>
        <a:bodyPr/>
        <a:lstStyle/>
        <a:p>
          <a:endParaRPr lang="es-ES">
            <a:solidFill>
              <a:schemeClr val="tx1"/>
            </a:solidFill>
            <a:latin typeface="Calibri" pitchFamily="34" charset="0"/>
          </a:endParaRPr>
        </a:p>
      </dgm:t>
    </dgm:pt>
    <dgm:pt modelId="{A1DC223F-0747-4FB1-B453-5C78AB340701}" type="sibTrans" cxnId="{D4A64AA6-74EA-461E-BB5F-874F87ACAE6E}">
      <dgm:prSet/>
      <dgm:spPr/>
      <dgm:t>
        <a:bodyPr/>
        <a:lstStyle/>
        <a:p>
          <a:endParaRPr lang="es-ES">
            <a:solidFill>
              <a:schemeClr val="tx1"/>
            </a:solidFill>
            <a:latin typeface="Calibri" pitchFamily="34" charset="0"/>
          </a:endParaRPr>
        </a:p>
      </dgm:t>
    </dgm:pt>
    <dgm:pt modelId="{5F5CC016-0EE8-47B5-AA3B-30D2A95F6CA3}">
      <dgm:prSet phldrT="[Texto]" custT="1"/>
      <dgm:spPr/>
      <dgm:t>
        <a:bodyPr/>
        <a:lstStyle/>
        <a:p>
          <a:pPr algn="ctr"/>
          <a:r>
            <a:rPr lang="es-ES" sz="1400" b="1" u="sng" dirty="0">
              <a:solidFill>
                <a:schemeClr val="tx1"/>
              </a:solidFill>
              <a:latin typeface="Calibri" pitchFamily="34" charset="0"/>
            </a:rPr>
            <a:t>Química IV Área I</a:t>
          </a:r>
          <a:r>
            <a:rPr lang="es-ES" sz="1400" b="1" dirty="0">
              <a:solidFill>
                <a:schemeClr val="tx1"/>
              </a:solidFill>
              <a:latin typeface="Calibri" pitchFamily="34" charset="0"/>
            </a:rPr>
            <a:t>:  </a:t>
          </a:r>
        </a:p>
        <a:p>
          <a:pPr algn="ctr"/>
          <a:r>
            <a:rPr lang="es-ES" sz="1400" dirty="0">
              <a:solidFill>
                <a:schemeClr val="tx1"/>
              </a:solidFill>
              <a:latin typeface="Calibri" pitchFamily="34" charset="0"/>
            </a:rPr>
            <a:t>Energía, calor,  nanotecnología, mecánica cuántica, cuántos de luz, huella de carbono, efecto invernadero, lluvia ácida, calentamiento global, difusión de los gases, reacciones químicas, termoquímica.</a:t>
          </a:r>
        </a:p>
      </dgm:t>
    </dgm:pt>
    <dgm:pt modelId="{5A981695-4F06-4763-B6BB-F5CBA7FE4FC1}" type="parTrans" cxnId="{08B193B5-FB44-415E-8EAC-3EB539727D93}">
      <dgm:prSet/>
      <dgm:spPr/>
      <dgm:t>
        <a:bodyPr/>
        <a:lstStyle/>
        <a:p>
          <a:endParaRPr lang="es-ES">
            <a:solidFill>
              <a:schemeClr val="tx1"/>
            </a:solidFill>
            <a:latin typeface="Calibri" pitchFamily="34" charset="0"/>
          </a:endParaRPr>
        </a:p>
      </dgm:t>
    </dgm:pt>
    <dgm:pt modelId="{D4357F29-A013-48F1-A597-C6198C9C8B44}" type="sibTrans" cxnId="{08B193B5-FB44-415E-8EAC-3EB539727D93}">
      <dgm:prSet/>
      <dgm:spPr/>
      <dgm:t>
        <a:bodyPr/>
        <a:lstStyle/>
        <a:p>
          <a:endParaRPr lang="es-ES">
            <a:solidFill>
              <a:schemeClr val="tx1"/>
            </a:solidFill>
            <a:latin typeface="Calibri" pitchFamily="34" charset="0"/>
          </a:endParaRPr>
        </a:p>
      </dgm:t>
    </dgm:pt>
    <dgm:pt modelId="{457DD93D-542B-4E0D-8C77-1D8297F21E20}">
      <dgm:prSet phldrT="[Texto]" custT="1"/>
      <dgm:spPr/>
      <dgm:t>
        <a:bodyPr/>
        <a:lstStyle/>
        <a:p>
          <a:r>
            <a:rPr lang="es-ES" sz="1600" b="1" u="sng" dirty="0">
              <a:solidFill>
                <a:schemeClr val="tx1"/>
              </a:solidFill>
              <a:latin typeface="Calibri" pitchFamily="34" charset="0"/>
            </a:rPr>
            <a:t>Física IV Área I </a:t>
          </a:r>
          <a:r>
            <a:rPr lang="es-ES" sz="1600" u="sng" dirty="0">
              <a:solidFill>
                <a:schemeClr val="tx1"/>
              </a:solidFill>
              <a:latin typeface="Calibri" pitchFamily="34" charset="0"/>
            </a:rPr>
            <a:t>:</a:t>
          </a:r>
        </a:p>
        <a:p>
          <a:r>
            <a:rPr lang="es-ES" sz="1600" dirty="0">
              <a:solidFill>
                <a:schemeClr val="tx1"/>
              </a:solidFill>
              <a:latin typeface="Calibri" pitchFamily="34" charset="0"/>
            </a:rPr>
            <a:t>Trabajo y Energía, Energía potencial y cinética, Principio de la conservación de la energía, Estados de la materia, Termodinámica, Transformación de la energía, Efecto invernadero y contaminación, Energías renovables y no renovables </a:t>
          </a:r>
        </a:p>
      </dgm:t>
    </dgm:pt>
    <dgm:pt modelId="{2BF4B35D-4CB7-488B-8CA1-E0F50D3EFAA2}" type="parTrans" cxnId="{D0EDB6AD-1149-40EC-BB30-6C94E22304A2}">
      <dgm:prSet/>
      <dgm:spPr/>
      <dgm:t>
        <a:bodyPr/>
        <a:lstStyle/>
        <a:p>
          <a:endParaRPr lang="es-ES">
            <a:solidFill>
              <a:schemeClr val="tx1"/>
            </a:solidFill>
            <a:latin typeface="Calibri" pitchFamily="34" charset="0"/>
          </a:endParaRPr>
        </a:p>
      </dgm:t>
    </dgm:pt>
    <dgm:pt modelId="{B9760204-AA10-482B-9604-59E9BE58EA45}" type="sibTrans" cxnId="{D0EDB6AD-1149-40EC-BB30-6C94E22304A2}">
      <dgm:prSet/>
      <dgm:spPr/>
      <dgm:t>
        <a:bodyPr/>
        <a:lstStyle/>
        <a:p>
          <a:endParaRPr lang="es-ES">
            <a:solidFill>
              <a:schemeClr val="tx1"/>
            </a:solidFill>
            <a:latin typeface="Calibri" pitchFamily="34" charset="0"/>
          </a:endParaRPr>
        </a:p>
      </dgm:t>
    </dgm:pt>
    <dgm:pt modelId="{F359C841-E368-4A52-B505-DBAAA8A8AAD0}">
      <dgm:prSet/>
      <dgm:spPr/>
      <dgm:t>
        <a:bodyPr/>
        <a:lstStyle/>
        <a:p>
          <a:r>
            <a:rPr lang="es-ES" b="1" i="1" u="sng" dirty="0">
              <a:solidFill>
                <a:schemeClr val="tx1"/>
              </a:solidFill>
              <a:latin typeface="Calibri" pitchFamily="34" charset="0"/>
            </a:rPr>
            <a:t>Derecho:</a:t>
          </a:r>
        </a:p>
        <a:p>
          <a:r>
            <a:rPr lang="es-ES" dirty="0">
              <a:solidFill>
                <a:schemeClr val="tx1"/>
              </a:solidFill>
              <a:latin typeface="Calibri" pitchFamily="34" charset="0"/>
            </a:rPr>
            <a:t>Derecho social, Derecho económico, Derecho ecológico, regulación de los factores de producción, desarrollo sostenible y sustentable, legislación medioambiental.</a:t>
          </a:r>
        </a:p>
      </dgm:t>
    </dgm:pt>
    <dgm:pt modelId="{E2F418D4-E982-403D-AEE7-228CADD14DCE}" type="parTrans" cxnId="{8D569C8E-809D-419E-AD6E-E67A6EBE9F05}">
      <dgm:prSet/>
      <dgm:spPr/>
      <dgm:t>
        <a:bodyPr/>
        <a:lstStyle/>
        <a:p>
          <a:endParaRPr lang="es-ES">
            <a:solidFill>
              <a:schemeClr val="tx1"/>
            </a:solidFill>
            <a:latin typeface="Calibri" pitchFamily="34" charset="0"/>
          </a:endParaRPr>
        </a:p>
      </dgm:t>
    </dgm:pt>
    <dgm:pt modelId="{B783F56E-9F12-4283-8A46-1144C7E97D96}" type="sibTrans" cxnId="{8D569C8E-809D-419E-AD6E-E67A6EBE9F05}">
      <dgm:prSet/>
      <dgm:spPr/>
      <dgm:t>
        <a:bodyPr/>
        <a:lstStyle/>
        <a:p>
          <a:endParaRPr lang="es-ES">
            <a:solidFill>
              <a:schemeClr val="tx1"/>
            </a:solidFill>
            <a:latin typeface="Calibri" pitchFamily="34" charset="0"/>
          </a:endParaRPr>
        </a:p>
      </dgm:t>
    </dgm:pt>
    <dgm:pt modelId="{CE30D2CF-1CA1-4D7A-9557-828FE90C3462}">
      <dgm:prSet custAng="0" custScaleX="118551" custScaleY="95122" custRadScaleRad="100487" custRadScaleInc="46372"/>
      <dgm:spPr/>
      <dgm:t>
        <a:bodyPr/>
        <a:lstStyle/>
        <a:p>
          <a:endParaRPr lang="es-ES"/>
        </a:p>
      </dgm:t>
    </dgm:pt>
    <dgm:pt modelId="{17BC2567-9717-4769-BFF7-EE79B7F2B69C}" type="parTrans" cxnId="{EF916497-6DD2-4B77-AABF-48E2677AC9F9}">
      <dgm:prSet custLinFactNeighborX="-2294" custLinFactNeighborY="19221"/>
      <dgm:spPr/>
      <dgm:t>
        <a:bodyPr/>
        <a:lstStyle/>
        <a:p>
          <a:endParaRPr lang="es-ES">
            <a:solidFill>
              <a:schemeClr val="tx1"/>
            </a:solidFill>
            <a:latin typeface="Calibri" pitchFamily="34" charset="0"/>
          </a:endParaRPr>
        </a:p>
      </dgm:t>
    </dgm:pt>
    <dgm:pt modelId="{51508F68-24F4-43A7-BC0D-7AFE8384DE39}" type="sibTrans" cxnId="{EF916497-6DD2-4B77-AABF-48E2677AC9F9}">
      <dgm:prSet/>
      <dgm:spPr/>
      <dgm:t>
        <a:bodyPr/>
        <a:lstStyle/>
        <a:p>
          <a:endParaRPr lang="es-ES"/>
        </a:p>
      </dgm:t>
    </dgm:pt>
    <dgm:pt modelId="{3EF1B9AB-FDDB-4846-94B5-53FC43D4C518}" type="pres">
      <dgm:prSet presAssocID="{10ADC10C-F12D-4270-B21B-B0FCD1D1B643}" presName="cycle" presStyleCnt="0">
        <dgm:presLayoutVars>
          <dgm:chMax val="1"/>
          <dgm:dir/>
          <dgm:animLvl val="ctr"/>
          <dgm:resizeHandles val="exact"/>
        </dgm:presLayoutVars>
      </dgm:prSet>
      <dgm:spPr/>
    </dgm:pt>
    <dgm:pt modelId="{F89D141C-2356-4D64-80F3-AA2236904B9B}" type="pres">
      <dgm:prSet presAssocID="{DBE36EFB-1645-46E1-BEF8-BFB9BAE8014D}" presName="centerShape" presStyleLbl="node0" presStyleIdx="0" presStyleCnt="1" custScaleX="79677" custScaleY="43535"/>
      <dgm:spPr/>
    </dgm:pt>
    <dgm:pt modelId="{BA58889C-9049-49BF-ADC0-788820F2A723}" type="pres">
      <dgm:prSet presAssocID="{5A981695-4F06-4763-B6BB-F5CBA7FE4FC1}" presName="parTrans" presStyleLbl="bgSibTrans2D1" presStyleIdx="0" presStyleCnt="3" custLinFactNeighborX="-3075" custLinFactNeighborY="6839"/>
      <dgm:spPr/>
    </dgm:pt>
    <dgm:pt modelId="{F0E2ABF6-3A33-4F3A-8F73-5F4FEF0F3836}" type="pres">
      <dgm:prSet presAssocID="{5F5CC016-0EE8-47B5-AA3B-30D2A95F6CA3}" presName="node" presStyleLbl="node1" presStyleIdx="0" presStyleCnt="3" custScaleX="111133" custScaleY="108713" custRadScaleRad="106058" custRadScaleInc="-51516">
        <dgm:presLayoutVars>
          <dgm:bulletEnabled val="1"/>
        </dgm:presLayoutVars>
      </dgm:prSet>
      <dgm:spPr/>
    </dgm:pt>
    <dgm:pt modelId="{3B046A6B-092D-47DA-8528-72DC5E1C5161}" type="pres">
      <dgm:prSet presAssocID="{2BF4B35D-4CB7-488B-8CA1-E0F50D3EFAA2}" presName="parTrans" presStyleLbl="bgSibTrans2D1" presStyleIdx="1" presStyleCnt="3" custLinFactNeighborX="-1363" custLinFactNeighborY="14177"/>
      <dgm:spPr/>
    </dgm:pt>
    <dgm:pt modelId="{1AA04CCE-0F2D-4F79-8AF6-ABBD549E1A27}" type="pres">
      <dgm:prSet presAssocID="{457DD93D-542B-4E0D-8C77-1D8297F21E20}" presName="node" presStyleLbl="node1" presStyleIdx="1" presStyleCnt="3" custScaleX="121421" custScaleY="124001" custRadScaleRad="89769" custRadScaleInc="-3760">
        <dgm:presLayoutVars>
          <dgm:bulletEnabled val="1"/>
        </dgm:presLayoutVars>
      </dgm:prSet>
      <dgm:spPr/>
    </dgm:pt>
    <dgm:pt modelId="{34A8EE59-B337-445B-BF1C-56033FE6CF09}" type="pres">
      <dgm:prSet presAssocID="{E2F418D4-E982-403D-AEE7-228CADD14DCE}" presName="parTrans" presStyleLbl="bgSibTrans2D1" presStyleIdx="2" presStyleCnt="3" custLinFactNeighborX="-2294" custLinFactNeighborY="19221"/>
      <dgm:spPr/>
    </dgm:pt>
    <dgm:pt modelId="{8F6FBF38-224C-4E2A-8E45-69467ACEC13D}" type="pres">
      <dgm:prSet presAssocID="{F359C841-E368-4A52-B505-DBAAA8A8AAD0}" presName="node" presStyleLbl="node1" presStyleIdx="2" presStyleCnt="3" custAng="0" custScaleX="118551" custScaleY="95122" custRadScaleRad="108569" custRadScaleInc="53964">
        <dgm:presLayoutVars>
          <dgm:bulletEnabled val="1"/>
        </dgm:presLayoutVars>
      </dgm:prSet>
      <dgm:spPr/>
    </dgm:pt>
  </dgm:ptLst>
  <dgm:cxnLst>
    <dgm:cxn modelId="{F3F76202-17BF-434D-BAA3-1EC474DA2C54}" type="presOf" srcId="{F359C841-E368-4A52-B505-DBAAA8A8AAD0}" destId="{8F6FBF38-224C-4E2A-8E45-69467ACEC13D}" srcOrd="0" destOrd="0" presId="urn:microsoft.com/office/officeart/2005/8/layout/radial4"/>
    <dgm:cxn modelId="{67FECD0C-750D-4751-B4E9-C6AFB48C4C19}" type="presOf" srcId="{E2F418D4-E982-403D-AEE7-228CADD14DCE}" destId="{34A8EE59-B337-445B-BF1C-56033FE6CF09}" srcOrd="0" destOrd="0" presId="urn:microsoft.com/office/officeart/2005/8/layout/radial4"/>
    <dgm:cxn modelId="{21132637-7397-40D4-83C3-0AE64F301F56}" type="presOf" srcId="{2BF4B35D-4CB7-488B-8CA1-E0F50D3EFAA2}" destId="{3B046A6B-092D-47DA-8528-72DC5E1C5161}" srcOrd="0" destOrd="0" presId="urn:microsoft.com/office/officeart/2005/8/layout/radial4"/>
    <dgm:cxn modelId="{4F14728B-1319-48BD-9A3C-8593D0E29B93}" type="presOf" srcId="{5A981695-4F06-4763-B6BB-F5CBA7FE4FC1}" destId="{BA58889C-9049-49BF-ADC0-788820F2A723}" srcOrd="0" destOrd="0" presId="urn:microsoft.com/office/officeart/2005/8/layout/radial4"/>
    <dgm:cxn modelId="{F2D33C8E-F4E9-4AF4-A871-3EDE8863DE47}" type="presOf" srcId="{DBE36EFB-1645-46E1-BEF8-BFB9BAE8014D}" destId="{F89D141C-2356-4D64-80F3-AA2236904B9B}" srcOrd="0" destOrd="0" presId="urn:microsoft.com/office/officeart/2005/8/layout/radial4"/>
    <dgm:cxn modelId="{8D569C8E-809D-419E-AD6E-E67A6EBE9F05}" srcId="{DBE36EFB-1645-46E1-BEF8-BFB9BAE8014D}" destId="{F359C841-E368-4A52-B505-DBAAA8A8AAD0}" srcOrd="2" destOrd="0" parTransId="{E2F418D4-E982-403D-AEE7-228CADD14DCE}" sibTransId="{B783F56E-9F12-4283-8A46-1144C7E97D96}"/>
    <dgm:cxn modelId="{EF916497-6DD2-4B77-AABF-48E2677AC9F9}" srcId="{10ADC10C-F12D-4270-B21B-B0FCD1D1B643}" destId="{CE30D2CF-1CA1-4D7A-9557-828FE90C3462}" srcOrd="1" destOrd="0" parTransId="{17BC2567-9717-4769-BFF7-EE79B7F2B69C}" sibTransId="{51508F68-24F4-43A7-BC0D-7AFE8384DE39}"/>
    <dgm:cxn modelId="{D4A64AA6-74EA-461E-BB5F-874F87ACAE6E}" srcId="{10ADC10C-F12D-4270-B21B-B0FCD1D1B643}" destId="{DBE36EFB-1645-46E1-BEF8-BFB9BAE8014D}" srcOrd="0" destOrd="0" parTransId="{B07D9125-5FC3-490C-BAEC-D421D6199424}" sibTransId="{A1DC223F-0747-4FB1-B453-5C78AB340701}"/>
    <dgm:cxn modelId="{D0EDB6AD-1149-40EC-BB30-6C94E22304A2}" srcId="{DBE36EFB-1645-46E1-BEF8-BFB9BAE8014D}" destId="{457DD93D-542B-4E0D-8C77-1D8297F21E20}" srcOrd="1" destOrd="0" parTransId="{2BF4B35D-4CB7-488B-8CA1-E0F50D3EFAA2}" sibTransId="{B9760204-AA10-482B-9604-59E9BE58EA45}"/>
    <dgm:cxn modelId="{452224B5-26BC-4C02-A361-F9C3C43EAD95}" type="presOf" srcId="{10ADC10C-F12D-4270-B21B-B0FCD1D1B643}" destId="{3EF1B9AB-FDDB-4846-94B5-53FC43D4C518}" srcOrd="0" destOrd="0" presId="urn:microsoft.com/office/officeart/2005/8/layout/radial4"/>
    <dgm:cxn modelId="{08B193B5-FB44-415E-8EAC-3EB539727D93}" srcId="{DBE36EFB-1645-46E1-BEF8-BFB9BAE8014D}" destId="{5F5CC016-0EE8-47B5-AA3B-30D2A95F6CA3}" srcOrd="0" destOrd="0" parTransId="{5A981695-4F06-4763-B6BB-F5CBA7FE4FC1}" sibTransId="{D4357F29-A013-48F1-A597-C6198C9C8B44}"/>
    <dgm:cxn modelId="{C5A6AEB5-4068-451F-A29E-97AE6A3FC349}" type="presOf" srcId="{5F5CC016-0EE8-47B5-AA3B-30D2A95F6CA3}" destId="{F0E2ABF6-3A33-4F3A-8F73-5F4FEF0F3836}" srcOrd="0" destOrd="0" presId="urn:microsoft.com/office/officeart/2005/8/layout/radial4"/>
    <dgm:cxn modelId="{D5ECC0CA-CEF4-4242-9E67-690265D67B2D}" type="presOf" srcId="{457DD93D-542B-4E0D-8C77-1D8297F21E20}" destId="{1AA04CCE-0F2D-4F79-8AF6-ABBD549E1A27}" srcOrd="0" destOrd="0" presId="urn:microsoft.com/office/officeart/2005/8/layout/radial4"/>
    <dgm:cxn modelId="{D4B9E092-D510-486C-B420-F71799F2DFC9}" type="presParOf" srcId="{3EF1B9AB-FDDB-4846-94B5-53FC43D4C518}" destId="{F89D141C-2356-4D64-80F3-AA2236904B9B}" srcOrd="0" destOrd="0" presId="urn:microsoft.com/office/officeart/2005/8/layout/radial4"/>
    <dgm:cxn modelId="{B98E1E35-AB1F-445D-902A-527FFBA62AAB}" type="presParOf" srcId="{3EF1B9AB-FDDB-4846-94B5-53FC43D4C518}" destId="{BA58889C-9049-49BF-ADC0-788820F2A723}" srcOrd="1" destOrd="0" presId="urn:microsoft.com/office/officeart/2005/8/layout/radial4"/>
    <dgm:cxn modelId="{949DE666-2164-4BBE-A0E4-BDAE1F364784}" type="presParOf" srcId="{3EF1B9AB-FDDB-4846-94B5-53FC43D4C518}" destId="{F0E2ABF6-3A33-4F3A-8F73-5F4FEF0F3836}" srcOrd="2" destOrd="0" presId="urn:microsoft.com/office/officeart/2005/8/layout/radial4"/>
    <dgm:cxn modelId="{AD4BCF21-DAB6-4126-BFB9-9875B0F37B8F}" type="presParOf" srcId="{3EF1B9AB-FDDB-4846-94B5-53FC43D4C518}" destId="{3B046A6B-092D-47DA-8528-72DC5E1C5161}" srcOrd="3" destOrd="0" presId="urn:microsoft.com/office/officeart/2005/8/layout/radial4"/>
    <dgm:cxn modelId="{1924B6AC-7CA2-4608-B804-4130DB5E1FE9}" type="presParOf" srcId="{3EF1B9AB-FDDB-4846-94B5-53FC43D4C518}" destId="{1AA04CCE-0F2D-4F79-8AF6-ABBD549E1A27}" srcOrd="4" destOrd="0" presId="urn:microsoft.com/office/officeart/2005/8/layout/radial4"/>
    <dgm:cxn modelId="{7F57E49E-6F58-4CD0-B338-DDFB393161A5}" type="presParOf" srcId="{3EF1B9AB-FDDB-4846-94B5-53FC43D4C518}" destId="{34A8EE59-B337-445B-BF1C-56033FE6CF09}" srcOrd="5" destOrd="0" presId="urn:microsoft.com/office/officeart/2005/8/layout/radial4"/>
    <dgm:cxn modelId="{D6E69B1A-2FAF-42DC-9780-F778A0D5A8DB}" type="presParOf" srcId="{3EF1B9AB-FDDB-4846-94B5-53FC43D4C518}" destId="{8F6FBF38-224C-4E2A-8E45-69467ACEC13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54AC1E-998C-4E01-B28D-2EBCE8AC93B1}"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s-ES"/>
        </a:p>
      </dgm:t>
    </dgm:pt>
    <dgm:pt modelId="{4B193605-F978-4976-AFE8-9997E1059FA5}">
      <dgm:prSet phldrT="[Texto]"/>
      <dgm:spPr/>
      <dgm:t>
        <a:bodyPr/>
        <a:lstStyle/>
        <a:p>
          <a:r>
            <a:rPr lang="es-ES" dirty="0"/>
            <a:t>Josué Hernández Madrid. Derecho</a:t>
          </a:r>
        </a:p>
      </dgm:t>
    </dgm:pt>
    <dgm:pt modelId="{BE98582A-3218-467E-BFF5-DC78979F913F}" type="parTrans" cxnId="{621116E2-8518-4B05-961F-2E521AAA73FA}">
      <dgm:prSet/>
      <dgm:spPr/>
      <dgm:t>
        <a:bodyPr/>
        <a:lstStyle/>
        <a:p>
          <a:endParaRPr lang="es-ES"/>
        </a:p>
      </dgm:t>
    </dgm:pt>
    <dgm:pt modelId="{73E881BE-4D82-4209-A2CE-11BCD6141675}" type="sibTrans" cxnId="{621116E2-8518-4B05-961F-2E521AAA73FA}">
      <dgm:prSet/>
      <dgm:spPr/>
      <dgm:t>
        <a:bodyPr/>
        <a:lstStyle/>
        <a:p>
          <a:endParaRPr lang="es-ES"/>
        </a:p>
      </dgm:t>
    </dgm:pt>
    <dgm:pt modelId="{AD84B3A0-D3D8-47F6-9C65-F8E606A5D0A3}">
      <dgm:prSet phldrT="[Texto]"/>
      <dgm:spPr>
        <a:solidFill>
          <a:schemeClr val="accent1"/>
        </a:solidFill>
      </dgm:spPr>
      <dgm:t>
        <a:bodyPr/>
        <a:lstStyle/>
        <a:p>
          <a:r>
            <a:rPr lang="es-ES" dirty="0"/>
            <a:t>Alejandro Borja Sánchez. Química IV Área 1</a:t>
          </a:r>
        </a:p>
      </dgm:t>
    </dgm:pt>
    <dgm:pt modelId="{BAFEBE62-CF69-4675-B09A-E3F5E32653AA}" type="parTrans" cxnId="{6F6C9E5E-645C-48BD-BFFC-A35435A79EDC}">
      <dgm:prSet/>
      <dgm:spPr/>
      <dgm:t>
        <a:bodyPr/>
        <a:lstStyle/>
        <a:p>
          <a:endParaRPr lang="es-ES"/>
        </a:p>
      </dgm:t>
    </dgm:pt>
    <dgm:pt modelId="{CE0E7547-5F49-41F3-8064-3F47430ABDEE}" type="sibTrans" cxnId="{6F6C9E5E-645C-48BD-BFFC-A35435A79EDC}">
      <dgm:prSet/>
      <dgm:spPr/>
      <dgm:t>
        <a:bodyPr/>
        <a:lstStyle/>
        <a:p>
          <a:endParaRPr lang="es-ES"/>
        </a:p>
      </dgm:t>
    </dgm:pt>
    <dgm:pt modelId="{7C496FFC-0D12-489D-AD62-6950A03C0613}">
      <dgm:prSet phldrT="[Texto]"/>
      <dgm:spPr/>
      <dgm:t>
        <a:bodyPr/>
        <a:lstStyle/>
        <a:p>
          <a:r>
            <a:rPr lang="es-ES" dirty="0"/>
            <a:t>Julio García Valencia. Física IV Área 1</a:t>
          </a:r>
        </a:p>
      </dgm:t>
    </dgm:pt>
    <dgm:pt modelId="{E6CF36E8-DBDC-4CA2-9B7F-5F4936BB850E}" type="parTrans" cxnId="{FAE8D7FF-67AE-451B-8253-4BD846F0B907}">
      <dgm:prSet/>
      <dgm:spPr/>
      <dgm:t>
        <a:bodyPr/>
        <a:lstStyle/>
        <a:p>
          <a:endParaRPr lang="es-ES"/>
        </a:p>
      </dgm:t>
    </dgm:pt>
    <dgm:pt modelId="{6ED980BD-17F7-42E2-B612-490CDA579B44}" type="sibTrans" cxnId="{FAE8D7FF-67AE-451B-8253-4BD846F0B907}">
      <dgm:prSet/>
      <dgm:spPr/>
      <dgm:t>
        <a:bodyPr/>
        <a:lstStyle/>
        <a:p>
          <a:endParaRPr lang="es-ES"/>
        </a:p>
      </dgm:t>
    </dgm:pt>
    <dgm:pt modelId="{9C3F2AB3-57A9-4806-8053-51B10C5DD78F}" type="pres">
      <dgm:prSet presAssocID="{E754AC1E-998C-4E01-B28D-2EBCE8AC93B1}" presName="Name0" presStyleCnt="0">
        <dgm:presLayoutVars>
          <dgm:chMax val="7"/>
          <dgm:chPref val="7"/>
          <dgm:dir/>
        </dgm:presLayoutVars>
      </dgm:prSet>
      <dgm:spPr/>
    </dgm:pt>
    <dgm:pt modelId="{A917B43F-558A-4FA9-939E-7988E1D01DFC}" type="pres">
      <dgm:prSet presAssocID="{E754AC1E-998C-4E01-B28D-2EBCE8AC93B1}" presName="Name1" presStyleCnt="0"/>
      <dgm:spPr/>
    </dgm:pt>
    <dgm:pt modelId="{DB92BB2A-CFF4-44CF-B174-931DA3FA6F81}" type="pres">
      <dgm:prSet presAssocID="{E754AC1E-998C-4E01-B28D-2EBCE8AC93B1}" presName="cycle" presStyleCnt="0"/>
      <dgm:spPr/>
    </dgm:pt>
    <dgm:pt modelId="{052BA991-18E0-45E2-BD4F-F9FDB243673B}" type="pres">
      <dgm:prSet presAssocID="{E754AC1E-998C-4E01-B28D-2EBCE8AC93B1}" presName="srcNode" presStyleLbl="node1" presStyleIdx="0" presStyleCnt="3"/>
      <dgm:spPr/>
    </dgm:pt>
    <dgm:pt modelId="{B5D5D8FB-50FA-42F2-9966-83FD158278CB}" type="pres">
      <dgm:prSet presAssocID="{E754AC1E-998C-4E01-B28D-2EBCE8AC93B1}" presName="conn" presStyleLbl="parChTrans1D2" presStyleIdx="0" presStyleCnt="1"/>
      <dgm:spPr/>
    </dgm:pt>
    <dgm:pt modelId="{BE804DD1-8952-4D73-A39B-240B9F8DA956}" type="pres">
      <dgm:prSet presAssocID="{E754AC1E-998C-4E01-B28D-2EBCE8AC93B1}" presName="extraNode" presStyleLbl="node1" presStyleIdx="0" presStyleCnt="3"/>
      <dgm:spPr/>
    </dgm:pt>
    <dgm:pt modelId="{E62D3127-E5A2-44DE-AF80-5E5CEC8A5BA3}" type="pres">
      <dgm:prSet presAssocID="{E754AC1E-998C-4E01-B28D-2EBCE8AC93B1}" presName="dstNode" presStyleLbl="node1" presStyleIdx="0" presStyleCnt="3"/>
      <dgm:spPr/>
    </dgm:pt>
    <dgm:pt modelId="{956416F8-5D95-4AF4-B6C5-770764D7A8C7}" type="pres">
      <dgm:prSet presAssocID="{4B193605-F978-4976-AFE8-9997E1059FA5}" presName="text_1" presStyleLbl="node1" presStyleIdx="0" presStyleCnt="3">
        <dgm:presLayoutVars>
          <dgm:bulletEnabled val="1"/>
        </dgm:presLayoutVars>
      </dgm:prSet>
      <dgm:spPr/>
    </dgm:pt>
    <dgm:pt modelId="{88857732-23ED-4DAB-B3F8-863054955929}" type="pres">
      <dgm:prSet presAssocID="{4B193605-F978-4976-AFE8-9997E1059FA5}" presName="accent_1" presStyleCnt="0"/>
      <dgm:spPr/>
    </dgm:pt>
    <dgm:pt modelId="{8A8E30B8-FA8D-4796-92B0-FB0739891D09}" type="pres">
      <dgm:prSet presAssocID="{4B193605-F978-4976-AFE8-9997E1059FA5}" presName="accentRepeatNode" presStyleLbl="solidFgAcc1" presStyleIdx="0" presStyleCnt="3"/>
      <dgm:spPr>
        <a:gradFill rotWithShape="0">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 modelId="{8AFDEB38-F962-4569-B5C3-665C53D08DF0}" type="pres">
      <dgm:prSet presAssocID="{AD84B3A0-D3D8-47F6-9C65-F8E606A5D0A3}" presName="text_2" presStyleLbl="node1" presStyleIdx="1" presStyleCnt="3">
        <dgm:presLayoutVars>
          <dgm:bulletEnabled val="1"/>
        </dgm:presLayoutVars>
      </dgm:prSet>
      <dgm:spPr/>
    </dgm:pt>
    <dgm:pt modelId="{73393071-25CD-450B-9F63-1BD95DFEAF79}" type="pres">
      <dgm:prSet presAssocID="{AD84B3A0-D3D8-47F6-9C65-F8E606A5D0A3}" presName="accent_2" presStyleCnt="0"/>
      <dgm:spPr/>
    </dgm:pt>
    <dgm:pt modelId="{B95D281C-AC3F-4436-91BA-10CAA09F937C}" type="pres">
      <dgm:prSet presAssocID="{AD84B3A0-D3D8-47F6-9C65-F8E606A5D0A3}" presName="accentRepeatNode" presStyleLbl="solidFgAcc1" presStyleIdx="1" presStyleCnt="3"/>
      <dgm:spPr>
        <a:gradFill flip="none" rotWithShape="1">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dgm:spPr>
    </dgm:pt>
    <dgm:pt modelId="{CE08534E-525E-4794-BB24-0BC834449474}" type="pres">
      <dgm:prSet presAssocID="{7C496FFC-0D12-489D-AD62-6950A03C0613}" presName="text_3" presStyleLbl="node1" presStyleIdx="2" presStyleCnt="3">
        <dgm:presLayoutVars>
          <dgm:bulletEnabled val="1"/>
        </dgm:presLayoutVars>
      </dgm:prSet>
      <dgm:spPr/>
    </dgm:pt>
    <dgm:pt modelId="{8DA6E187-7832-44FA-A025-A5D751099C33}" type="pres">
      <dgm:prSet presAssocID="{7C496FFC-0D12-489D-AD62-6950A03C0613}" presName="accent_3" presStyleCnt="0"/>
      <dgm:spPr/>
    </dgm:pt>
    <dgm:pt modelId="{276BEA59-C033-4774-934F-EC1821E71990}" type="pres">
      <dgm:prSet presAssocID="{7C496FFC-0D12-489D-AD62-6950A03C0613}" presName="accentRepeatNode" presStyleLbl="solidFgAcc1" presStyleIdx="2" presStyleCnt="3"/>
      <dgm:spPr>
        <a:gradFill flip="none" rotWithShape="1">
          <a:gsLst>
            <a:gs pos="0">
              <a:schemeClr val="accent2">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dgm:spPr>
    </dgm:pt>
  </dgm:ptLst>
  <dgm:cxnLst>
    <dgm:cxn modelId="{E04B4C38-BD65-4B03-860F-3586887319B5}" type="presOf" srcId="{7C496FFC-0D12-489D-AD62-6950A03C0613}" destId="{CE08534E-525E-4794-BB24-0BC834449474}" srcOrd="0" destOrd="0" presId="urn:microsoft.com/office/officeart/2008/layout/VerticalCurvedList"/>
    <dgm:cxn modelId="{296C2A43-93E1-42B6-AFEB-28E28E43FBA9}" type="presOf" srcId="{E754AC1E-998C-4E01-B28D-2EBCE8AC93B1}" destId="{9C3F2AB3-57A9-4806-8053-51B10C5DD78F}" srcOrd="0" destOrd="0" presId="urn:microsoft.com/office/officeart/2008/layout/VerticalCurvedList"/>
    <dgm:cxn modelId="{6F6C9E5E-645C-48BD-BFFC-A35435A79EDC}" srcId="{E754AC1E-998C-4E01-B28D-2EBCE8AC93B1}" destId="{AD84B3A0-D3D8-47F6-9C65-F8E606A5D0A3}" srcOrd="1" destOrd="0" parTransId="{BAFEBE62-CF69-4675-B09A-E3F5E32653AA}" sibTransId="{CE0E7547-5F49-41F3-8064-3F47430ABDEE}"/>
    <dgm:cxn modelId="{3765CA7C-66E9-443F-AD1D-65BBC9C2B50E}" type="presOf" srcId="{AD84B3A0-D3D8-47F6-9C65-F8E606A5D0A3}" destId="{8AFDEB38-F962-4569-B5C3-665C53D08DF0}" srcOrd="0" destOrd="0" presId="urn:microsoft.com/office/officeart/2008/layout/VerticalCurvedList"/>
    <dgm:cxn modelId="{F1D46899-EEF4-4E47-8E56-29F0AC3B4FDE}" type="presOf" srcId="{73E881BE-4D82-4209-A2CE-11BCD6141675}" destId="{B5D5D8FB-50FA-42F2-9966-83FD158278CB}" srcOrd="0" destOrd="0" presId="urn:microsoft.com/office/officeart/2008/layout/VerticalCurvedList"/>
    <dgm:cxn modelId="{621116E2-8518-4B05-961F-2E521AAA73FA}" srcId="{E754AC1E-998C-4E01-B28D-2EBCE8AC93B1}" destId="{4B193605-F978-4976-AFE8-9997E1059FA5}" srcOrd="0" destOrd="0" parTransId="{BE98582A-3218-467E-BFF5-DC78979F913F}" sibTransId="{73E881BE-4D82-4209-A2CE-11BCD6141675}"/>
    <dgm:cxn modelId="{E050D0F1-DA0C-4EBF-BE74-F34C0C6181C6}" type="presOf" srcId="{4B193605-F978-4976-AFE8-9997E1059FA5}" destId="{956416F8-5D95-4AF4-B6C5-770764D7A8C7}" srcOrd="0" destOrd="0" presId="urn:microsoft.com/office/officeart/2008/layout/VerticalCurvedList"/>
    <dgm:cxn modelId="{FAE8D7FF-67AE-451B-8253-4BD846F0B907}" srcId="{E754AC1E-998C-4E01-B28D-2EBCE8AC93B1}" destId="{7C496FFC-0D12-489D-AD62-6950A03C0613}" srcOrd="2" destOrd="0" parTransId="{E6CF36E8-DBDC-4CA2-9B7F-5F4936BB850E}" sibTransId="{6ED980BD-17F7-42E2-B612-490CDA579B44}"/>
    <dgm:cxn modelId="{DD537C3A-AB11-4691-9C3A-E6D360957551}" type="presParOf" srcId="{9C3F2AB3-57A9-4806-8053-51B10C5DD78F}" destId="{A917B43F-558A-4FA9-939E-7988E1D01DFC}" srcOrd="0" destOrd="0" presId="urn:microsoft.com/office/officeart/2008/layout/VerticalCurvedList"/>
    <dgm:cxn modelId="{5A3B32F9-6A2F-4A4B-9219-61AF8CC66E73}" type="presParOf" srcId="{A917B43F-558A-4FA9-939E-7988E1D01DFC}" destId="{DB92BB2A-CFF4-44CF-B174-931DA3FA6F81}" srcOrd="0" destOrd="0" presId="urn:microsoft.com/office/officeart/2008/layout/VerticalCurvedList"/>
    <dgm:cxn modelId="{D66FC474-AFC5-471A-85A6-AD910FAA931C}" type="presParOf" srcId="{DB92BB2A-CFF4-44CF-B174-931DA3FA6F81}" destId="{052BA991-18E0-45E2-BD4F-F9FDB243673B}" srcOrd="0" destOrd="0" presId="urn:microsoft.com/office/officeart/2008/layout/VerticalCurvedList"/>
    <dgm:cxn modelId="{B0FF8B1A-1684-419C-AE47-A498B468846A}" type="presParOf" srcId="{DB92BB2A-CFF4-44CF-B174-931DA3FA6F81}" destId="{B5D5D8FB-50FA-42F2-9966-83FD158278CB}" srcOrd="1" destOrd="0" presId="urn:microsoft.com/office/officeart/2008/layout/VerticalCurvedList"/>
    <dgm:cxn modelId="{C4C39157-1AD5-474D-95BB-BCA638E4CF33}" type="presParOf" srcId="{DB92BB2A-CFF4-44CF-B174-931DA3FA6F81}" destId="{BE804DD1-8952-4D73-A39B-240B9F8DA956}" srcOrd="2" destOrd="0" presId="urn:microsoft.com/office/officeart/2008/layout/VerticalCurvedList"/>
    <dgm:cxn modelId="{8DA832CE-E2C5-41FB-AB53-1E36F600D55F}" type="presParOf" srcId="{DB92BB2A-CFF4-44CF-B174-931DA3FA6F81}" destId="{E62D3127-E5A2-44DE-AF80-5E5CEC8A5BA3}" srcOrd="3" destOrd="0" presId="urn:microsoft.com/office/officeart/2008/layout/VerticalCurvedList"/>
    <dgm:cxn modelId="{660B7EE9-7129-4B78-B4B6-6E106B292EC4}" type="presParOf" srcId="{A917B43F-558A-4FA9-939E-7988E1D01DFC}" destId="{956416F8-5D95-4AF4-B6C5-770764D7A8C7}" srcOrd="1" destOrd="0" presId="urn:microsoft.com/office/officeart/2008/layout/VerticalCurvedList"/>
    <dgm:cxn modelId="{B9E98A7D-27F6-4C64-B100-639E886F70DB}" type="presParOf" srcId="{A917B43F-558A-4FA9-939E-7988E1D01DFC}" destId="{88857732-23ED-4DAB-B3F8-863054955929}" srcOrd="2" destOrd="0" presId="urn:microsoft.com/office/officeart/2008/layout/VerticalCurvedList"/>
    <dgm:cxn modelId="{881F8102-D36B-4E02-82F1-5A0718DAEF86}" type="presParOf" srcId="{88857732-23ED-4DAB-B3F8-863054955929}" destId="{8A8E30B8-FA8D-4796-92B0-FB0739891D09}" srcOrd="0" destOrd="0" presId="urn:microsoft.com/office/officeart/2008/layout/VerticalCurvedList"/>
    <dgm:cxn modelId="{E3B069C5-1B66-484D-8E2D-33532BACC364}" type="presParOf" srcId="{A917B43F-558A-4FA9-939E-7988E1D01DFC}" destId="{8AFDEB38-F962-4569-B5C3-665C53D08DF0}" srcOrd="3" destOrd="0" presId="urn:microsoft.com/office/officeart/2008/layout/VerticalCurvedList"/>
    <dgm:cxn modelId="{CFCAF143-696D-499C-937F-6427A016475B}" type="presParOf" srcId="{A917B43F-558A-4FA9-939E-7988E1D01DFC}" destId="{73393071-25CD-450B-9F63-1BD95DFEAF79}" srcOrd="4" destOrd="0" presId="urn:microsoft.com/office/officeart/2008/layout/VerticalCurvedList"/>
    <dgm:cxn modelId="{155E638F-CDB4-4EF8-ADC6-053420E39B0C}" type="presParOf" srcId="{73393071-25CD-450B-9F63-1BD95DFEAF79}" destId="{B95D281C-AC3F-4436-91BA-10CAA09F937C}" srcOrd="0" destOrd="0" presId="urn:microsoft.com/office/officeart/2008/layout/VerticalCurvedList"/>
    <dgm:cxn modelId="{FDE40983-193E-4248-9868-3BEAA2E7BF4D}" type="presParOf" srcId="{A917B43F-558A-4FA9-939E-7988E1D01DFC}" destId="{CE08534E-525E-4794-BB24-0BC834449474}" srcOrd="5" destOrd="0" presId="urn:microsoft.com/office/officeart/2008/layout/VerticalCurvedList"/>
    <dgm:cxn modelId="{70AD4EC7-8F20-4A12-9873-71BE8828F0AB}" type="presParOf" srcId="{A917B43F-558A-4FA9-939E-7988E1D01DFC}" destId="{8DA6E187-7832-44FA-A025-A5D751099C33}" srcOrd="6" destOrd="0" presId="urn:microsoft.com/office/officeart/2008/layout/VerticalCurvedList"/>
    <dgm:cxn modelId="{15BB5399-FCF4-481C-8438-14EE284B9461}" type="presParOf" srcId="{8DA6E187-7832-44FA-A025-A5D751099C33}" destId="{276BEA59-C033-4774-934F-EC1821E7199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colorful2" csCatId="colorful" phldr="1"/>
      <dgm:spPr/>
      <dgm:t>
        <a:bodyPr rtlCol="0"/>
        <a:lstStyle/>
        <a:p>
          <a:pPr rtl="0"/>
          <a:endParaRPr lang="en-US"/>
        </a:p>
      </dgm:t>
    </dgm:pt>
    <dgm:pt modelId="{3929B1E1-4BC4-4C73-ABE8-27CEF96A3652}">
      <dgm:prSet phldrT="[Text]"/>
      <dgm:spPr>
        <a:solidFill>
          <a:schemeClr val="accent1"/>
        </a:solidFill>
      </dgm:spPr>
      <dgm:t>
        <a:bodyPr rtlCol="0"/>
        <a:lstStyle/>
        <a:p>
          <a:pPr rtl="0"/>
          <a:r>
            <a:rPr lang="es-ES" noProof="0" dirty="0"/>
            <a:t>Química IV</a:t>
          </a:r>
        </a:p>
      </dgm:t>
      <dgm:extLst>
        <a:ext uri="{E40237B7-FDA0-4F09-8148-C483321AD2D9}">
          <dgm14:cNvPr xmlns:dgm14="http://schemas.microsoft.com/office/drawing/2010/diagram" id="0" name="" title="Group B title"/>
        </a:ext>
      </dgm:extLst>
    </dgm:pt>
    <dgm:pt modelId="{F356CC76-9117-4B79-A270-BBBAFD3E9C79}" type="parTrans" cxnId="{1339090C-9A95-4C05-841C-FA3AF987601B}">
      <dgm:prSet/>
      <dgm:spPr/>
      <dgm:t>
        <a:bodyPr rtlCol="0"/>
        <a:lstStyle/>
        <a:p>
          <a:pPr rtl="0"/>
          <a:endParaRPr lang="es-ES" noProof="0" dirty="0"/>
        </a:p>
      </dgm:t>
    </dgm:pt>
    <dgm:pt modelId="{19BA0C22-38BB-4E9F-89D5-0FF5FF9F12CE}" type="sibTrans" cxnId="{1339090C-9A95-4C05-841C-FA3AF987601B}">
      <dgm:prSet/>
      <dgm:spPr/>
      <dgm:t>
        <a:bodyPr rtlCol="0"/>
        <a:lstStyle/>
        <a:p>
          <a:pPr rtl="0"/>
          <a:endParaRPr lang="es-ES" noProof="0" dirty="0"/>
        </a:p>
      </dgm:t>
    </dgm:pt>
    <dgm:pt modelId="{99E0600D-9954-43F4-8926-13B8777FAAA1}">
      <dgm:prSet phldrT="[Text]"/>
      <dgm:spPr/>
      <dgm:t>
        <a:bodyPr rtlCol="0"/>
        <a:lstStyle/>
        <a:p>
          <a:pPr rtl="0"/>
          <a:r>
            <a:rPr lang="es-ES" noProof="0" dirty="0"/>
            <a:t>Prácticas de laboratorio</a:t>
          </a:r>
        </a:p>
      </dgm:t>
      <dgm:extLst>
        <a:ext uri="{E40237B7-FDA0-4F09-8148-C483321AD2D9}">
          <dgm14:cNvPr xmlns:dgm14="http://schemas.microsoft.com/office/drawing/2010/diagram" id="0" name="" title="Group B tasks"/>
        </a:ext>
      </dgm:extLst>
    </dgm:pt>
    <dgm:pt modelId="{BE23F476-2C5C-42ED-BF2B-CD5FC7ADDDF6}" type="parTrans" cxnId="{09FCCB9D-A30A-4326-970E-26252D39327F}">
      <dgm:prSet/>
      <dgm:spPr/>
      <dgm:t>
        <a:bodyPr rtlCol="0"/>
        <a:lstStyle/>
        <a:p>
          <a:pPr rtl="0"/>
          <a:endParaRPr lang="es-ES" noProof="0" dirty="0"/>
        </a:p>
      </dgm:t>
    </dgm:pt>
    <dgm:pt modelId="{C44937DC-4907-4769-AA8B-1B3E7391D7B0}" type="sibTrans" cxnId="{09FCCB9D-A30A-4326-970E-26252D39327F}">
      <dgm:prSet/>
      <dgm:spPr/>
      <dgm:t>
        <a:bodyPr rtlCol="0"/>
        <a:lstStyle/>
        <a:p>
          <a:pPr rtl="0"/>
          <a:endParaRPr lang="es-ES" noProof="0" dirty="0"/>
        </a:p>
      </dgm:t>
    </dgm:pt>
    <dgm:pt modelId="{60CDF8D0-D4FC-4467-A51E-79C5A58B0B2C}">
      <dgm:prSet phldrT="[Text]"/>
      <dgm:spPr/>
      <dgm:t>
        <a:bodyPr rtlCol="0"/>
        <a:lstStyle/>
        <a:p>
          <a:pPr rtl="0"/>
          <a:r>
            <a:rPr lang="es-ES" noProof="0" dirty="0"/>
            <a:t>Física IV </a:t>
          </a:r>
        </a:p>
      </dgm:t>
      <dgm:extLst>
        <a:ext uri="{E40237B7-FDA0-4F09-8148-C483321AD2D9}">
          <dgm14:cNvPr xmlns:dgm14="http://schemas.microsoft.com/office/drawing/2010/diagram" id="0" name="" title="Group C title"/>
        </a:ext>
      </dgm:extLst>
    </dgm:pt>
    <dgm:pt modelId="{E12A269F-AB82-486A-9077-80F2BBBE48C2}" type="parTrans" cxnId="{2BA65DEC-E719-4ED3-8135-48349D42DD04}">
      <dgm:prSet/>
      <dgm:spPr/>
      <dgm:t>
        <a:bodyPr rtlCol="0"/>
        <a:lstStyle/>
        <a:p>
          <a:pPr rtl="0"/>
          <a:endParaRPr lang="es-ES" noProof="0" dirty="0"/>
        </a:p>
      </dgm:t>
    </dgm:pt>
    <dgm:pt modelId="{3F7FD59D-A716-4310-A89A-AB6F740D9FFF}" type="sibTrans" cxnId="{2BA65DEC-E719-4ED3-8135-48349D42DD04}">
      <dgm:prSet/>
      <dgm:spPr/>
      <dgm:t>
        <a:bodyPr rtlCol="0"/>
        <a:lstStyle/>
        <a:p>
          <a:pPr rtl="0"/>
          <a:endParaRPr lang="es-ES" noProof="0" dirty="0"/>
        </a:p>
      </dgm:t>
    </dgm:pt>
    <dgm:pt modelId="{50629C12-7464-4473-ADEF-1A284F8A9957}">
      <dgm:prSet phldrT="[Text]"/>
      <dgm:spPr/>
      <dgm:t>
        <a:bodyPr rtlCol="0"/>
        <a:lstStyle/>
        <a:p>
          <a:pPr rtl="0"/>
          <a:r>
            <a:rPr lang="es-ES" noProof="0"/>
            <a:t>Prácticas de laboratorio</a:t>
          </a:r>
          <a:endParaRPr lang="es-ES" noProof="0" dirty="0"/>
        </a:p>
      </dgm:t>
      <dgm:extLst>
        <a:ext uri="{E40237B7-FDA0-4F09-8148-C483321AD2D9}">
          <dgm14:cNvPr xmlns:dgm14="http://schemas.microsoft.com/office/drawing/2010/diagram" id="0" name="" title="Group C tasks"/>
        </a:ext>
      </dgm:extLst>
    </dgm:pt>
    <dgm:pt modelId="{9D1CB46C-0CFA-4B27-9224-267431FBD094}" type="parTrans" cxnId="{1D32FCC9-657C-4348-9C0D-52115D559FEB}">
      <dgm:prSet/>
      <dgm:spPr/>
      <dgm:t>
        <a:bodyPr rtlCol="0"/>
        <a:lstStyle/>
        <a:p>
          <a:pPr rtl="0"/>
          <a:endParaRPr lang="es-ES" noProof="0" dirty="0"/>
        </a:p>
      </dgm:t>
    </dgm:pt>
    <dgm:pt modelId="{4576BCC5-0598-4332-A2E7-87AC3ADD4EB8}" type="sibTrans" cxnId="{1D32FCC9-657C-4348-9C0D-52115D559FEB}">
      <dgm:prSet/>
      <dgm:spPr/>
      <dgm:t>
        <a:bodyPr rtlCol="0"/>
        <a:lstStyle/>
        <a:p>
          <a:pPr rtl="0"/>
          <a:endParaRPr lang="es-ES" noProof="0" dirty="0"/>
        </a:p>
      </dgm:t>
    </dgm:pt>
    <dgm:pt modelId="{DA4A5449-4E16-40F1-9E8E-4A60CFFD4CDB}">
      <dgm:prSet phldrT="[Text]"/>
      <dgm:spPr/>
      <dgm:t>
        <a:bodyPr rtlCol="0"/>
        <a:lstStyle/>
        <a:p>
          <a:pPr rtl="0"/>
          <a:r>
            <a:rPr lang="es-ES" noProof="0" dirty="0"/>
            <a:t>Elaboración de Proyectos científicos</a:t>
          </a:r>
        </a:p>
      </dgm:t>
    </dgm:pt>
    <dgm:pt modelId="{C0E27914-D7CA-44F8-BE4C-DD4E845A612F}" type="parTrans" cxnId="{577446AA-463A-40ED-AAFA-437459FCE28A}">
      <dgm:prSet/>
      <dgm:spPr/>
      <dgm:t>
        <a:bodyPr/>
        <a:lstStyle/>
        <a:p>
          <a:endParaRPr lang="es-ES"/>
        </a:p>
      </dgm:t>
    </dgm:pt>
    <dgm:pt modelId="{3C1F6A12-9EA9-494A-8437-9B91271AAF1D}" type="sibTrans" cxnId="{577446AA-463A-40ED-AAFA-437459FCE28A}">
      <dgm:prSet/>
      <dgm:spPr/>
      <dgm:t>
        <a:bodyPr/>
        <a:lstStyle/>
        <a:p>
          <a:endParaRPr lang="es-ES"/>
        </a:p>
      </dgm:t>
    </dgm:pt>
    <dgm:pt modelId="{4DF9FE7B-F642-4898-A360-D4E3814E1A3D}">
      <dgm:prSet phldrT="[Text]"/>
      <dgm:spPr/>
      <dgm:t>
        <a:bodyPr rtlCol="0"/>
        <a:lstStyle/>
        <a:p>
          <a:pPr rtl="0"/>
          <a:r>
            <a:rPr lang="es-ES" noProof="0" dirty="0"/>
            <a:t>Derecho</a:t>
          </a:r>
        </a:p>
      </dgm:t>
      <dgm:extLst>
        <a:ext uri="{E40237B7-FDA0-4F09-8148-C483321AD2D9}">
          <dgm14:cNvPr xmlns:dgm14="http://schemas.microsoft.com/office/drawing/2010/diagram" id="0" name="" title="Group A title"/>
        </a:ext>
      </dgm:extLst>
    </dgm:pt>
    <dgm:pt modelId="{43C18EFF-81FC-4D70-8C6B-E95FF3730413}" type="sibTrans" cxnId="{EBD8BE8D-6018-43E2-B081-034BB5656EB6}">
      <dgm:prSet/>
      <dgm:spPr/>
      <dgm:t>
        <a:bodyPr rtlCol="0"/>
        <a:lstStyle/>
        <a:p>
          <a:pPr rtl="0"/>
          <a:endParaRPr lang="es-ES" noProof="0" dirty="0"/>
        </a:p>
      </dgm:t>
    </dgm:pt>
    <dgm:pt modelId="{1C10F06D-860A-4604-A7AD-02E614FE3976}" type="parTrans" cxnId="{EBD8BE8D-6018-43E2-B081-034BB5656EB6}">
      <dgm:prSet/>
      <dgm:spPr/>
      <dgm:t>
        <a:bodyPr rtlCol="0"/>
        <a:lstStyle/>
        <a:p>
          <a:pPr rtl="0"/>
          <a:endParaRPr lang="es-ES" noProof="0" dirty="0"/>
        </a:p>
      </dgm:t>
    </dgm:pt>
    <dgm:pt modelId="{A6928FBC-2480-45EF-AE29-CC96AC6660F1}">
      <dgm:prSet phldrT="[Text]"/>
      <dgm:spPr/>
      <dgm:t>
        <a:bodyPr rtlCol="0"/>
        <a:lstStyle/>
        <a:p>
          <a:pPr rtl="0"/>
          <a:r>
            <a:rPr lang="es-ES" noProof="0" dirty="0"/>
            <a:t>Exposiciones de temáticas referentes al proyecto </a:t>
          </a:r>
          <a:r>
            <a:rPr lang="es-ES" noProof="0" dirty="0" err="1"/>
            <a:t>interdsciplinarios</a:t>
          </a:r>
          <a:endParaRPr lang="es-ES" noProof="0" dirty="0"/>
        </a:p>
      </dgm:t>
    </dgm:pt>
    <dgm:pt modelId="{313BB8E1-5DC4-4792-A169-E8F6E52A30DC}" type="parTrans" cxnId="{DDEB6290-A35D-47CB-9D13-2F958AE461CA}">
      <dgm:prSet/>
      <dgm:spPr/>
      <dgm:t>
        <a:bodyPr/>
        <a:lstStyle/>
        <a:p>
          <a:endParaRPr lang="es-ES"/>
        </a:p>
      </dgm:t>
    </dgm:pt>
    <dgm:pt modelId="{07770F25-9390-4D42-8B6A-13F08A901C25}" type="sibTrans" cxnId="{DDEB6290-A35D-47CB-9D13-2F958AE461CA}">
      <dgm:prSet/>
      <dgm:spPr/>
      <dgm:t>
        <a:bodyPr/>
        <a:lstStyle/>
        <a:p>
          <a:endParaRPr lang="es-ES"/>
        </a:p>
      </dgm:t>
    </dgm:pt>
    <dgm:pt modelId="{DF90B001-EEF9-4820-9E7C-E1203286DA14}">
      <dgm:prSet phldrT="[Text]"/>
      <dgm:spPr/>
      <dgm:t>
        <a:bodyPr rtlCol="0"/>
        <a:lstStyle/>
        <a:p>
          <a:pPr rtl="0"/>
          <a:r>
            <a:rPr lang="es-ES" noProof="0" dirty="0"/>
            <a:t>Elaboración de resúmenes </a:t>
          </a:r>
        </a:p>
      </dgm:t>
      <dgm:extLst>
        <a:ext uri="{E40237B7-FDA0-4F09-8148-C483321AD2D9}">
          <dgm14:cNvPr xmlns:dgm14="http://schemas.microsoft.com/office/drawing/2010/diagram" id="0" name="" title="Group A title"/>
        </a:ext>
      </dgm:extLst>
    </dgm:pt>
    <dgm:pt modelId="{9FEB4F7F-114F-4EC1-AEA9-B222C1DD0EE5}" type="parTrans" cxnId="{99D97E36-9904-411C-A48C-4D31E2A350C2}">
      <dgm:prSet/>
      <dgm:spPr/>
      <dgm:t>
        <a:bodyPr/>
        <a:lstStyle/>
        <a:p>
          <a:endParaRPr lang="es-ES"/>
        </a:p>
      </dgm:t>
    </dgm:pt>
    <dgm:pt modelId="{2B0DDC05-25BD-4717-9F2D-514C6BD0824D}" type="sibTrans" cxnId="{99D97E36-9904-411C-A48C-4D31E2A350C2}">
      <dgm:prSet/>
      <dgm:spPr/>
      <dgm:t>
        <a:bodyPr/>
        <a:lstStyle/>
        <a:p>
          <a:endParaRPr lang="es-ES"/>
        </a:p>
      </dgm:t>
    </dgm:pt>
    <dgm:pt modelId="{0FF156FC-9FDB-914A-BC1A-314486A9C373}">
      <dgm:prSet/>
      <dgm:spPr/>
      <dgm:t>
        <a:bodyPr/>
        <a:lstStyle/>
        <a:p>
          <a:pPr rtl="0"/>
          <a:r>
            <a:rPr lang="es-ES" noProof="0" dirty="0"/>
            <a:t>Elaboración de Proyectos científicos</a:t>
          </a:r>
        </a:p>
      </dgm:t>
    </dgm:pt>
    <dgm:pt modelId="{C13FA26F-1403-D446-86E4-C88B29FC5178}" type="parTrans" cxnId="{60E2CBD1-A283-8342-BB32-6EC505CC2925}">
      <dgm:prSet/>
      <dgm:spPr/>
      <dgm:t>
        <a:bodyPr/>
        <a:lstStyle/>
        <a:p>
          <a:endParaRPr lang="es-MX"/>
        </a:p>
      </dgm:t>
    </dgm:pt>
    <dgm:pt modelId="{4C18E5FD-57FE-274B-8040-AE7E0C4E31FF}" type="sibTrans" cxnId="{60E2CBD1-A283-8342-BB32-6EC505CC2925}">
      <dgm:prSet/>
      <dgm:spPr/>
      <dgm:t>
        <a:bodyPr/>
        <a:lstStyle/>
        <a:p>
          <a:endParaRPr lang="es-MX"/>
        </a:p>
      </dgm:t>
    </dgm:pt>
    <dgm:pt modelId="{5CDA0C2F-454A-524E-9032-8B7E8CEDB0C0}">
      <dgm:prSet phldrT="[Text]"/>
      <dgm:spPr/>
      <dgm:t>
        <a:bodyPr rtlCol="0"/>
        <a:lstStyle/>
        <a:p>
          <a:pPr rtl="0"/>
          <a:r>
            <a:rPr lang="es-ES" noProof="0" dirty="0"/>
            <a:t>Modelo dinámico</a:t>
          </a:r>
        </a:p>
      </dgm:t>
    </dgm:pt>
    <dgm:pt modelId="{267D5490-0492-FD45-9B0B-6DDA07864721}" type="parTrans" cxnId="{79A1D809-6F73-6E49-B9CB-88E3F5C8D3DF}">
      <dgm:prSet/>
      <dgm:spPr/>
      <dgm:t>
        <a:bodyPr/>
        <a:lstStyle/>
        <a:p>
          <a:endParaRPr lang="es-MX"/>
        </a:p>
      </dgm:t>
    </dgm:pt>
    <dgm:pt modelId="{3A538826-2435-D54E-BA8A-D3896CDA78C6}" type="sibTrans" cxnId="{79A1D809-6F73-6E49-B9CB-88E3F5C8D3DF}">
      <dgm:prSet/>
      <dgm:spPr/>
      <dgm:t>
        <a:bodyPr/>
        <a:lstStyle/>
        <a:p>
          <a:endParaRPr lang="es-MX"/>
        </a:p>
      </dgm:t>
    </dgm:pt>
    <dgm:pt modelId="{756579BE-BD8D-8241-849C-5B47B88950BA}">
      <dgm:prSet/>
      <dgm:spPr/>
      <dgm:t>
        <a:bodyPr/>
        <a:lstStyle/>
        <a:p>
          <a:pPr rtl="0"/>
          <a:r>
            <a:rPr lang="es-ES" noProof="0" dirty="0"/>
            <a:t>Modelo dinámico</a:t>
          </a:r>
        </a:p>
      </dgm:t>
    </dgm:pt>
    <dgm:pt modelId="{90302669-3362-0746-964B-D527C2523A85}" type="parTrans" cxnId="{49BA6033-1F27-6542-A0BC-48B3846D8997}">
      <dgm:prSet/>
      <dgm:spPr/>
      <dgm:t>
        <a:bodyPr/>
        <a:lstStyle/>
        <a:p>
          <a:endParaRPr lang="es-MX"/>
        </a:p>
      </dgm:t>
    </dgm:pt>
    <dgm:pt modelId="{58E1A2EA-EFEA-2545-BBB9-2B8777553278}" type="sibTrans" cxnId="{49BA6033-1F27-6542-A0BC-48B3846D8997}">
      <dgm:prSet/>
      <dgm:spPr/>
      <dgm:t>
        <a:bodyPr/>
        <a:lstStyle/>
        <a:p>
          <a:endParaRPr lang="es-MX"/>
        </a:p>
      </dgm:t>
    </dgm:pt>
    <dgm:pt modelId="{E6A445EE-D086-4B01-B491-D67950A5A065}" type="pres">
      <dgm:prSet presAssocID="{3F442EA2-39BA-4C9A-AD59-755D4917D532}" presName="linear" presStyleCnt="0">
        <dgm:presLayoutVars>
          <dgm:dir/>
          <dgm:animLvl val="lvl"/>
          <dgm:resizeHandles val="exact"/>
        </dgm:presLayoutVars>
      </dgm:prSet>
      <dgm:spPr/>
    </dgm:pt>
    <dgm:pt modelId="{6D3A9625-D3EB-4CA1-AB05-34452283708A}" type="pres">
      <dgm:prSet presAssocID="{4DF9FE7B-F642-4898-A360-D4E3814E1A3D}" presName="parentLin" presStyleCnt="0"/>
      <dgm:spPr/>
    </dgm:pt>
    <dgm:pt modelId="{7E290D25-335D-4339-A8E8-B036E46B5EB5}" type="pres">
      <dgm:prSet presAssocID="{4DF9FE7B-F642-4898-A360-D4E3814E1A3D}" presName="parentLeftMargin" presStyleLbl="node1" presStyleIdx="0" presStyleCnt="3"/>
      <dgm:spPr/>
    </dgm:pt>
    <dgm:pt modelId="{674922F1-7266-4681-AD4F-1C618A5FFF23}" type="pres">
      <dgm:prSet presAssocID="{4DF9FE7B-F642-4898-A360-D4E3814E1A3D}" presName="parentText" presStyleLbl="node1" presStyleIdx="0" presStyleCnt="3">
        <dgm:presLayoutVars>
          <dgm:chMax val="0"/>
          <dgm:bulletEnabled val="1"/>
        </dgm:presLayoutVars>
      </dgm:prSet>
      <dgm:spPr/>
    </dgm:pt>
    <dgm:pt modelId="{96C29850-0672-4B77-B5DE-2E1563038631}" type="pres">
      <dgm:prSet presAssocID="{4DF9FE7B-F642-4898-A360-D4E3814E1A3D}" presName="negativeSpace" presStyleCnt="0"/>
      <dgm:spPr/>
    </dgm:pt>
    <dgm:pt modelId="{80259B02-529C-422B-91BE-D70198BA9F6C}" type="pres">
      <dgm:prSet presAssocID="{4DF9FE7B-F642-4898-A360-D4E3814E1A3D}" presName="childText" presStyleLbl="conFgAcc1" presStyleIdx="0" presStyleCnt="3">
        <dgm:presLayoutVars>
          <dgm:bulletEnabled val="1"/>
        </dgm:presLayoutVars>
      </dgm:prSet>
      <dgm:spPr/>
    </dgm:pt>
    <dgm:pt modelId="{E53EFB4E-D3DB-42E1-82AC-148F7D29254F}" type="pres">
      <dgm:prSet presAssocID="{43C18EFF-81FC-4D70-8C6B-E95FF3730413}" presName="spaceBetweenRectangles" presStyleCnt="0"/>
      <dgm:spPr/>
    </dgm:pt>
    <dgm:pt modelId="{07AC1C38-F728-4390-9C76-57A49ED97DBB}" type="pres">
      <dgm:prSet presAssocID="{3929B1E1-4BC4-4C73-ABE8-27CEF96A3652}" presName="parentLin" presStyleCnt="0"/>
      <dgm:spPr/>
    </dgm:pt>
    <dgm:pt modelId="{D0037F0D-DB9A-4BA4-97B4-D939B26E14DA}" type="pres">
      <dgm:prSet presAssocID="{3929B1E1-4BC4-4C73-ABE8-27CEF96A3652}" presName="parentLeftMargin" presStyleLbl="node1" presStyleIdx="0" presStyleCnt="3"/>
      <dgm:spPr/>
    </dgm:pt>
    <dgm:pt modelId="{21EEBBE2-729F-4D85-8CAE-C2B30FF126D2}" type="pres">
      <dgm:prSet presAssocID="{3929B1E1-4BC4-4C73-ABE8-27CEF96A3652}" presName="parentText" presStyleLbl="node1" presStyleIdx="1" presStyleCnt="3" custLinFactNeighborX="0" custLinFactNeighborY="2689">
        <dgm:presLayoutVars>
          <dgm:chMax val="0"/>
          <dgm:bulletEnabled val="1"/>
        </dgm:presLayoutVars>
      </dgm:prSet>
      <dgm:spPr/>
    </dgm:pt>
    <dgm:pt modelId="{AACB3FAF-C320-430D-84D4-71BA6D1761D1}" type="pres">
      <dgm:prSet presAssocID="{3929B1E1-4BC4-4C73-ABE8-27CEF96A3652}" presName="negativeSpace" presStyleCnt="0"/>
      <dgm:spPr/>
    </dgm:pt>
    <dgm:pt modelId="{5282638F-EFF2-4770-BB1A-21455422E45D}" type="pres">
      <dgm:prSet presAssocID="{3929B1E1-4BC4-4C73-ABE8-27CEF96A3652}" presName="childText" presStyleLbl="conFgAcc1" presStyleIdx="1" presStyleCnt="3">
        <dgm:presLayoutVars>
          <dgm:bulletEnabled val="1"/>
        </dgm:presLayoutVars>
      </dgm:prSet>
      <dgm:spPr/>
    </dgm:pt>
    <dgm:pt modelId="{8CE827AA-77D8-4146-A665-00110A17769E}" type="pres">
      <dgm:prSet presAssocID="{19BA0C22-38BB-4E9F-89D5-0FF5FF9F12CE}" presName="spaceBetweenRectangles" presStyleCnt="0"/>
      <dgm:spPr/>
    </dgm:pt>
    <dgm:pt modelId="{34C9EE47-81AF-461E-8292-AB107AA0D367}" type="pres">
      <dgm:prSet presAssocID="{60CDF8D0-D4FC-4467-A51E-79C5A58B0B2C}" presName="parentLin" presStyleCnt="0"/>
      <dgm:spPr/>
    </dgm:pt>
    <dgm:pt modelId="{864CB39B-29F9-473D-90E5-0686D86E278F}" type="pres">
      <dgm:prSet presAssocID="{60CDF8D0-D4FC-4467-A51E-79C5A58B0B2C}" presName="parentLeftMargin" presStyleLbl="node1" presStyleIdx="1" presStyleCnt="3"/>
      <dgm:spPr/>
    </dgm:pt>
    <dgm:pt modelId="{5B203A22-00AF-46E7-9415-C6DAFD7E01CC}" type="pres">
      <dgm:prSet presAssocID="{60CDF8D0-D4FC-4467-A51E-79C5A58B0B2C}" presName="parentText" presStyleLbl="node1" presStyleIdx="2" presStyleCnt="3">
        <dgm:presLayoutVars>
          <dgm:chMax val="0"/>
          <dgm:bulletEnabled val="1"/>
        </dgm:presLayoutVars>
      </dgm:prSet>
      <dgm:spPr/>
    </dgm:pt>
    <dgm:pt modelId="{DF9C1F84-81DE-4E5D-9537-C2D1A211B8B6}" type="pres">
      <dgm:prSet presAssocID="{60CDF8D0-D4FC-4467-A51E-79C5A58B0B2C}" presName="negativeSpace" presStyleCnt="0"/>
      <dgm:spPr/>
    </dgm:pt>
    <dgm:pt modelId="{964E6811-5072-4466-B721-689C35A65029}" type="pres">
      <dgm:prSet presAssocID="{60CDF8D0-D4FC-4467-A51E-79C5A58B0B2C}" presName="childText" presStyleLbl="conFgAcc1" presStyleIdx="2" presStyleCnt="3" custLinFactNeighborX="0" custLinFactNeighborY="19390">
        <dgm:presLayoutVars>
          <dgm:bulletEnabled val="1"/>
        </dgm:presLayoutVars>
      </dgm:prSet>
      <dgm:spPr/>
    </dgm:pt>
  </dgm:ptLst>
  <dgm:cxnLst>
    <dgm:cxn modelId="{0BB20307-AD4A-E249-B54B-419A24AC9CA1}" type="presOf" srcId="{5CDA0C2F-454A-524E-9032-8B7E8CEDB0C0}" destId="{5282638F-EFF2-4770-BB1A-21455422E45D}" srcOrd="0" destOrd="2" presId="urn:microsoft.com/office/officeart/2005/8/layout/list1"/>
    <dgm:cxn modelId="{79A1D809-6F73-6E49-B9CB-88E3F5C8D3DF}" srcId="{3929B1E1-4BC4-4C73-ABE8-27CEF96A3652}" destId="{5CDA0C2F-454A-524E-9032-8B7E8CEDB0C0}" srcOrd="2" destOrd="0" parTransId="{267D5490-0492-FD45-9B0B-6DDA07864721}" sibTransId="{3A538826-2435-D54E-BA8A-D3896CDA78C6}"/>
    <dgm:cxn modelId="{1339090C-9A95-4C05-841C-FA3AF987601B}" srcId="{3F442EA2-39BA-4C9A-AD59-755D4917D532}" destId="{3929B1E1-4BC4-4C73-ABE8-27CEF96A3652}" srcOrd="1" destOrd="0" parTransId="{F356CC76-9117-4B79-A270-BBBAFD3E9C79}" sibTransId="{19BA0C22-38BB-4E9F-89D5-0FF5FF9F12CE}"/>
    <dgm:cxn modelId="{A4B65512-7BAA-4513-A575-8FA9A01F9215}" type="presOf" srcId="{DF90B001-EEF9-4820-9E7C-E1203286DA14}" destId="{80259B02-529C-422B-91BE-D70198BA9F6C}" srcOrd="0" destOrd="0" presId="urn:microsoft.com/office/officeart/2005/8/layout/list1"/>
    <dgm:cxn modelId="{08E03523-0F12-45EC-B49B-2654FC40DC83}" type="presOf" srcId="{4DF9FE7B-F642-4898-A360-D4E3814E1A3D}" destId="{7E290D25-335D-4339-A8E8-B036E46B5EB5}" srcOrd="0" destOrd="0" presId="urn:microsoft.com/office/officeart/2005/8/layout/list1"/>
    <dgm:cxn modelId="{16586925-DFA1-4C18-930B-984F98459C1B}" type="presOf" srcId="{3929B1E1-4BC4-4C73-ABE8-27CEF96A3652}" destId="{D0037F0D-DB9A-4BA4-97B4-D939B26E14DA}" srcOrd="0" destOrd="0" presId="urn:microsoft.com/office/officeart/2005/8/layout/list1"/>
    <dgm:cxn modelId="{83B73028-79F3-41AF-A6B5-E5DA1C164CD5}" type="presOf" srcId="{DA4A5449-4E16-40F1-9E8E-4A60CFFD4CDB}" destId="{5282638F-EFF2-4770-BB1A-21455422E45D}" srcOrd="0" destOrd="1" presId="urn:microsoft.com/office/officeart/2005/8/layout/list1"/>
    <dgm:cxn modelId="{584FC831-2BA2-4B86-9174-D0199868C4F3}" type="presOf" srcId="{3F442EA2-39BA-4C9A-AD59-755D4917D532}" destId="{E6A445EE-D086-4B01-B491-D67950A5A065}" srcOrd="0" destOrd="0" presId="urn:microsoft.com/office/officeart/2005/8/layout/list1"/>
    <dgm:cxn modelId="{49BA6033-1F27-6542-A0BC-48B3846D8997}" srcId="{60CDF8D0-D4FC-4467-A51E-79C5A58B0B2C}" destId="{756579BE-BD8D-8241-849C-5B47B88950BA}" srcOrd="2" destOrd="0" parTransId="{90302669-3362-0746-964B-D527C2523A85}" sibTransId="{58E1A2EA-EFEA-2545-BBB9-2B8777553278}"/>
    <dgm:cxn modelId="{99D97E36-9904-411C-A48C-4D31E2A350C2}" srcId="{4DF9FE7B-F642-4898-A360-D4E3814E1A3D}" destId="{DF90B001-EEF9-4820-9E7C-E1203286DA14}" srcOrd="0" destOrd="0" parTransId="{9FEB4F7F-114F-4EC1-AEA9-B222C1DD0EE5}" sibTransId="{2B0DDC05-25BD-4717-9F2D-514C6BD0824D}"/>
    <dgm:cxn modelId="{2F047B70-4555-4908-9152-D809F78F4B19}" type="presOf" srcId="{99E0600D-9954-43F4-8926-13B8777FAAA1}" destId="{5282638F-EFF2-4770-BB1A-21455422E45D}" srcOrd="0" destOrd="0" presId="urn:microsoft.com/office/officeart/2005/8/layout/list1"/>
    <dgm:cxn modelId="{84782571-ED60-4076-AF14-378034CB3B15}" type="presOf" srcId="{A6928FBC-2480-45EF-AE29-CC96AC6660F1}" destId="{80259B02-529C-422B-91BE-D70198BA9F6C}" srcOrd="0" destOrd="1" presId="urn:microsoft.com/office/officeart/2005/8/layout/list1"/>
    <dgm:cxn modelId="{C6BACE7C-681F-4D46-B98E-642AAE234E4E}" type="presOf" srcId="{60CDF8D0-D4FC-4467-A51E-79C5A58B0B2C}" destId="{864CB39B-29F9-473D-90E5-0686D86E278F}" srcOrd="0" destOrd="0" presId="urn:microsoft.com/office/officeart/2005/8/layout/list1"/>
    <dgm:cxn modelId="{7EC8E888-642D-48B3-A5D5-7AB041F9D488}" type="presOf" srcId="{50629C12-7464-4473-ADEF-1A284F8A9957}" destId="{964E6811-5072-4466-B721-689C35A65029}" srcOrd="0" destOrd="0" presId="urn:microsoft.com/office/officeart/2005/8/layout/list1"/>
    <dgm:cxn modelId="{EBD8BE8D-6018-43E2-B081-034BB5656EB6}" srcId="{3F442EA2-39BA-4C9A-AD59-755D4917D532}" destId="{4DF9FE7B-F642-4898-A360-D4E3814E1A3D}" srcOrd="0" destOrd="0" parTransId="{1C10F06D-860A-4604-A7AD-02E614FE3976}" sibTransId="{43C18EFF-81FC-4D70-8C6B-E95FF3730413}"/>
    <dgm:cxn modelId="{3DE5E38D-A5B8-4106-AA53-817A69AD694E}" type="presOf" srcId="{60CDF8D0-D4FC-4467-A51E-79C5A58B0B2C}" destId="{5B203A22-00AF-46E7-9415-C6DAFD7E01CC}" srcOrd="1" destOrd="0" presId="urn:microsoft.com/office/officeart/2005/8/layout/list1"/>
    <dgm:cxn modelId="{DDEB6290-A35D-47CB-9D13-2F958AE461CA}" srcId="{4DF9FE7B-F642-4898-A360-D4E3814E1A3D}" destId="{A6928FBC-2480-45EF-AE29-CC96AC6660F1}" srcOrd="1" destOrd="0" parTransId="{313BB8E1-5DC4-4792-A169-E8F6E52A30DC}" sibTransId="{07770F25-9390-4D42-8B6A-13F08A901C25}"/>
    <dgm:cxn modelId="{09FCCB9D-A30A-4326-970E-26252D39327F}" srcId="{3929B1E1-4BC4-4C73-ABE8-27CEF96A3652}" destId="{99E0600D-9954-43F4-8926-13B8777FAAA1}" srcOrd="0" destOrd="0" parTransId="{BE23F476-2C5C-42ED-BF2B-CD5FC7ADDDF6}" sibTransId="{C44937DC-4907-4769-AA8B-1B3E7391D7B0}"/>
    <dgm:cxn modelId="{291709A0-2F5B-B94E-A382-679B75F929FA}" type="presOf" srcId="{0FF156FC-9FDB-914A-BC1A-314486A9C373}" destId="{964E6811-5072-4466-B721-689C35A65029}" srcOrd="0" destOrd="1" presId="urn:microsoft.com/office/officeart/2005/8/layout/list1"/>
    <dgm:cxn modelId="{577446AA-463A-40ED-AAFA-437459FCE28A}" srcId="{3929B1E1-4BC4-4C73-ABE8-27CEF96A3652}" destId="{DA4A5449-4E16-40F1-9E8E-4A60CFFD4CDB}" srcOrd="1" destOrd="0" parTransId="{C0E27914-D7CA-44F8-BE4C-DD4E845A612F}" sibTransId="{3C1F6A12-9EA9-494A-8437-9B91271AAF1D}"/>
    <dgm:cxn modelId="{7C264BBB-7CE8-4C0F-BC65-169BD5E09CC2}" type="presOf" srcId="{3929B1E1-4BC4-4C73-ABE8-27CEF96A3652}" destId="{21EEBBE2-729F-4D85-8CAE-C2B30FF126D2}" srcOrd="1" destOrd="0" presId="urn:microsoft.com/office/officeart/2005/8/layout/list1"/>
    <dgm:cxn modelId="{FA163BC6-9A00-4D0A-96C8-3115E44F569A}" type="presOf" srcId="{4DF9FE7B-F642-4898-A360-D4E3814E1A3D}" destId="{674922F1-7266-4681-AD4F-1C618A5FFF23}" srcOrd="1" destOrd="0" presId="urn:microsoft.com/office/officeart/2005/8/layout/list1"/>
    <dgm:cxn modelId="{1D32FCC9-657C-4348-9C0D-52115D559FEB}" srcId="{60CDF8D0-D4FC-4467-A51E-79C5A58B0B2C}" destId="{50629C12-7464-4473-ADEF-1A284F8A9957}" srcOrd="0" destOrd="0" parTransId="{9D1CB46C-0CFA-4B27-9224-267431FBD094}" sibTransId="{4576BCC5-0598-4332-A2E7-87AC3ADD4EB8}"/>
    <dgm:cxn modelId="{60E2CBD1-A283-8342-BB32-6EC505CC2925}" srcId="{60CDF8D0-D4FC-4467-A51E-79C5A58B0B2C}" destId="{0FF156FC-9FDB-914A-BC1A-314486A9C373}" srcOrd="1" destOrd="0" parTransId="{C13FA26F-1403-D446-86E4-C88B29FC5178}" sibTransId="{4C18E5FD-57FE-274B-8040-AE7E0C4E31FF}"/>
    <dgm:cxn modelId="{1D54D2E0-05C2-6A4D-8254-1E35EC87710B}" type="presOf" srcId="{756579BE-BD8D-8241-849C-5B47B88950BA}" destId="{964E6811-5072-4466-B721-689C35A65029}" srcOrd="0" destOrd="2" presId="urn:microsoft.com/office/officeart/2005/8/layout/list1"/>
    <dgm:cxn modelId="{2BA65DEC-E719-4ED3-8135-48349D42DD04}" srcId="{3F442EA2-39BA-4C9A-AD59-755D4917D532}" destId="{60CDF8D0-D4FC-4467-A51E-79C5A58B0B2C}" srcOrd="2" destOrd="0" parTransId="{E12A269F-AB82-486A-9077-80F2BBBE48C2}" sibTransId="{3F7FD59D-A716-4310-A89A-AB6F740D9FFF}"/>
    <dgm:cxn modelId="{1EECFD4D-1A5C-466B-9E84-79C9AF2F4DD5}" type="presParOf" srcId="{E6A445EE-D086-4B01-B491-D67950A5A065}" destId="{6D3A9625-D3EB-4CA1-AB05-34452283708A}" srcOrd="0" destOrd="0" presId="urn:microsoft.com/office/officeart/2005/8/layout/list1"/>
    <dgm:cxn modelId="{A8915C67-4D02-40F3-A318-58F6EE8C9491}" type="presParOf" srcId="{6D3A9625-D3EB-4CA1-AB05-34452283708A}" destId="{7E290D25-335D-4339-A8E8-B036E46B5EB5}" srcOrd="0" destOrd="0" presId="urn:microsoft.com/office/officeart/2005/8/layout/list1"/>
    <dgm:cxn modelId="{6D4B5896-E207-4B90-A38F-66062982D357}" type="presParOf" srcId="{6D3A9625-D3EB-4CA1-AB05-34452283708A}" destId="{674922F1-7266-4681-AD4F-1C618A5FFF23}" srcOrd="1" destOrd="0" presId="urn:microsoft.com/office/officeart/2005/8/layout/list1"/>
    <dgm:cxn modelId="{7CD33202-82D2-4E9D-ABD0-F97620AB06DA}" type="presParOf" srcId="{E6A445EE-D086-4B01-B491-D67950A5A065}" destId="{96C29850-0672-4B77-B5DE-2E1563038631}" srcOrd="1" destOrd="0" presId="urn:microsoft.com/office/officeart/2005/8/layout/list1"/>
    <dgm:cxn modelId="{217E8467-8E82-40E5-8EC9-4E79466ECB90}" type="presParOf" srcId="{E6A445EE-D086-4B01-B491-D67950A5A065}" destId="{80259B02-529C-422B-91BE-D70198BA9F6C}" srcOrd="2" destOrd="0" presId="urn:microsoft.com/office/officeart/2005/8/layout/list1"/>
    <dgm:cxn modelId="{3EE5F3AA-7B02-4439-AF37-6B0F9F60AB15}" type="presParOf" srcId="{E6A445EE-D086-4B01-B491-D67950A5A065}" destId="{E53EFB4E-D3DB-42E1-82AC-148F7D29254F}" srcOrd="3" destOrd="0" presId="urn:microsoft.com/office/officeart/2005/8/layout/list1"/>
    <dgm:cxn modelId="{1124628D-BB9D-4AE1-A7BA-523DF4316205}" type="presParOf" srcId="{E6A445EE-D086-4B01-B491-D67950A5A065}" destId="{07AC1C38-F728-4390-9C76-57A49ED97DBB}" srcOrd="4" destOrd="0" presId="urn:microsoft.com/office/officeart/2005/8/layout/list1"/>
    <dgm:cxn modelId="{1CF7E024-C76C-4C2D-98D6-F71D45E4F40E}" type="presParOf" srcId="{07AC1C38-F728-4390-9C76-57A49ED97DBB}" destId="{D0037F0D-DB9A-4BA4-97B4-D939B26E14DA}" srcOrd="0" destOrd="0" presId="urn:microsoft.com/office/officeart/2005/8/layout/list1"/>
    <dgm:cxn modelId="{D7735EAB-85F0-4214-AD3C-C89B03A41315}" type="presParOf" srcId="{07AC1C38-F728-4390-9C76-57A49ED97DBB}" destId="{21EEBBE2-729F-4D85-8CAE-C2B30FF126D2}" srcOrd="1" destOrd="0" presId="urn:microsoft.com/office/officeart/2005/8/layout/list1"/>
    <dgm:cxn modelId="{B2844138-DF5E-4746-8CA6-59DC1F289E48}" type="presParOf" srcId="{E6A445EE-D086-4B01-B491-D67950A5A065}" destId="{AACB3FAF-C320-430D-84D4-71BA6D1761D1}" srcOrd="5" destOrd="0" presId="urn:microsoft.com/office/officeart/2005/8/layout/list1"/>
    <dgm:cxn modelId="{4B8BA9EF-D400-4419-B597-7D761B2283AA}" type="presParOf" srcId="{E6A445EE-D086-4B01-B491-D67950A5A065}" destId="{5282638F-EFF2-4770-BB1A-21455422E45D}" srcOrd="6" destOrd="0" presId="urn:microsoft.com/office/officeart/2005/8/layout/list1"/>
    <dgm:cxn modelId="{B87AA440-A682-4C84-99A2-64B01935E9B8}" type="presParOf" srcId="{E6A445EE-D086-4B01-B491-D67950A5A065}" destId="{8CE827AA-77D8-4146-A665-00110A17769E}" srcOrd="7" destOrd="0" presId="urn:microsoft.com/office/officeart/2005/8/layout/list1"/>
    <dgm:cxn modelId="{0DB637F6-CDB1-47E6-BFDB-2D2ACA102DF9}" type="presParOf" srcId="{E6A445EE-D086-4B01-B491-D67950A5A065}" destId="{34C9EE47-81AF-461E-8292-AB107AA0D367}" srcOrd="8" destOrd="0" presId="urn:microsoft.com/office/officeart/2005/8/layout/list1"/>
    <dgm:cxn modelId="{EE4E43C3-96AD-4BA2-BCB5-CFD06314FCBA}" type="presParOf" srcId="{34C9EE47-81AF-461E-8292-AB107AA0D367}" destId="{864CB39B-29F9-473D-90E5-0686D86E278F}" srcOrd="0" destOrd="0" presId="urn:microsoft.com/office/officeart/2005/8/layout/list1"/>
    <dgm:cxn modelId="{5D65740F-B8D5-4E88-B32E-65091CF76B0B}" type="presParOf" srcId="{34C9EE47-81AF-461E-8292-AB107AA0D367}" destId="{5B203A22-00AF-46E7-9415-C6DAFD7E01CC}" srcOrd="1" destOrd="0" presId="urn:microsoft.com/office/officeart/2005/8/layout/list1"/>
    <dgm:cxn modelId="{93DE0E42-12BB-4070-B1A6-3D37D5A4CE26}" type="presParOf" srcId="{E6A445EE-D086-4B01-B491-D67950A5A065}" destId="{DF9C1F84-81DE-4E5D-9537-C2D1A211B8B6}" srcOrd="9" destOrd="0" presId="urn:microsoft.com/office/officeart/2005/8/layout/list1"/>
    <dgm:cxn modelId="{9E3ABD01-BD42-4605-97DA-56E82F5FF40D}" type="presParOf" srcId="{E6A445EE-D086-4B01-B491-D67950A5A065}" destId="{964E6811-5072-4466-B721-689C35A6502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1824E-97BD-42D2-91F8-444841366478}">
      <dsp:nvSpPr>
        <dsp:cNvPr id="0" name=""/>
        <dsp:cNvSpPr/>
      </dsp:nvSpPr>
      <dsp:spPr>
        <a:xfrm>
          <a:off x="1814" y="0"/>
          <a:ext cx="2822657" cy="5328591"/>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s-MX" sz="2000" b="0" kern="1200" dirty="0">
              <a:solidFill>
                <a:schemeClr val="tx1"/>
              </a:solidFill>
              <a:latin typeface="AR CENA" pitchFamily="2" charset="0"/>
            </a:rPr>
            <a:t>JOSUÉ HERNÁNDEZ MADRID </a:t>
          </a:r>
        </a:p>
        <a:p>
          <a:pPr marL="0" lvl="0" indent="0" algn="ctr" defTabSz="889000" rtl="0">
            <a:lnSpc>
              <a:spcPct val="90000"/>
            </a:lnSpc>
            <a:spcBef>
              <a:spcPct val="0"/>
            </a:spcBef>
            <a:spcAft>
              <a:spcPct val="35000"/>
            </a:spcAft>
            <a:buNone/>
          </a:pPr>
          <a:endParaRPr lang="es-MX" sz="2000" b="0" kern="1200" dirty="0">
            <a:solidFill>
              <a:schemeClr val="tx1"/>
            </a:solidFill>
            <a:latin typeface="AR CENA" pitchFamily="2" charset="0"/>
          </a:endParaRPr>
        </a:p>
        <a:p>
          <a:pPr marL="0" lvl="0" indent="0" algn="ctr" defTabSz="889000" rtl="0">
            <a:lnSpc>
              <a:spcPct val="90000"/>
            </a:lnSpc>
            <a:spcBef>
              <a:spcPct val="0"/>
            </a:spcBef>
            <a:spcAft>
              <a:spcPct val="35000"/>
            </a:spcAft>
            <a:buNone/>
          </a:pPr>
          <a:r>
            <a:rPr lang="es-MX" sz="2000" b="1" kern="1200" dirty="0">
              <a:latin typeface="AR CENA" pitchFamily="2" charset="0"/>
            </a:rPr>
            <a:t>DERECHO </a:t>
          </a:r>
        </a:p>
      </dsp:txBody>
      <dsp:txXfrm>
        <a:off x="1814" y="2131436"/>
        <a:ext cx="2822657" cy="2131436"/>
      </dsp:txXfrm>
    </dsp:sp>
    <dsp:sp modelId="{4CAABCAE-8CFD-40DA-B7E7-30F0B8900C8F}">
      <dsp:nvSpPr>
        <dsp:cNvPr id="0" name=""/>
        <dsp:cNvSpPr/>
      </dsp:nvSpPr>
      <dsp:spPr>
        <a:xfrm>
          <a:off x="525932" y="319715"/>
          <a:ext cx="1774421" cy="17744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F38DBFB-6C12-47E5-A6E0-D99FC75F0C6D}">
      <dsp:nvSpPr>
        <dsp:cNvPr id="0" name=""/>
        <dsp:cNvSpPr/>
      </dsp:nvSpPr>
      <dsp:spPr>
        <a:xfrm>
          <a:off x="2909151" y="0"/>
          <a:ext cx="2822657" cy="5328591"/>
        </a:xfrm>
        <a:prstGeom prst="roundRect">
          <a:avLst>
            <a:gd name="adj" fmla="val 10000"/>
          </a:avLst>
        </a:prstGeom>
        <a:solidFill>
          <a:schemeClr val="accent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s-MX" sz="2000" kern="1200" dirty="0">
              <a:solidFill>
                <a:schemeClr val="tx1"/>
              </a:solidFill>
              <a:latin typeface="AR CENA" pitchFamily="2" charset="0"/>
            </a:rPr>
            <a:t>ALEJANDRO BORJA SÁNCHEZ </a:t>
          </a:r>
        </a:p>
        <a:p>
          <a:pPr marL="0" lvl="0" indent="0" algn="ctr" defTabSz="889000" rtl="0">
            <a:lnSpc>
              <a:spcPct val="90000"/>
            </a:lnSpc>
            <a:spcBef>
              <a:spcPct val="0"/>
            </a:spcBef>
            <a:spcAft>
              <a:spcPct val="35000"/>
            </a:spcAft>
            <a:buNone/>
          </a:pPr>
          <a:endParaRPr lang="es-MX" sz="2000" kern="1200" dirty="0">
            <a:solidFill>
              <a:schemeClr val="tx1"/>
            </a:solidFill>
            <a:latin typeface="AR CENA" pitchFamily="2" charset="0"/>
          </a:endParaRPr>
        </a:p>
        <a:p>
          <a:pPr marL="0" lvl="0" indent="0" algn="ctr" defTabSz="889000" rtl="0">
            <a:lnSpc>
              <a:spcPct val="90000"/>
            </a:lnSpc>
            <a:spcBef>
              <a:spcPct val="0"/>
            </a:spcBef>
            <a:spcAft>
              <a:spcPct val="35000"/>
            </a:spcAft>
            <a:buNone/>
          </a:pPr>
          <a:r>
            <a:rPr lang="es-MX" sz="2000" b="1" kern="1200" dirty="0">
              <a:latin typeface="AR CENA" pitchFamily="2" charset="0"/>
            </a:rPr>
            <a:t>QUÍMICA IV ÁREA I</a:t>
          </a:r>
        </a:p>
      </dsp:txBody>
      <dsp:txXfrm>
        <a:off x="2909151" y="2131436"/>
        <a:ext cx="2822657" cy="2131436"/>
      </dsp:txXfrm>
    </dsp:sp>
    <dsp:sp modelId="{887B5705-E236-475C-9604-BA7E04B1B1D1}">
      <dsp:nvSpPr>
        <dsp:cNvPr id="0" name=""/>
        <dsp:cNvSpPr/>
      </dsp:nvSpPr>
      <dsp:spPr>
        <a:xfrm>
          <a:off x="3433269" y="319715"/>
          <a:ext cx="1774421" cy="177442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B164F3E-1100-43BA-AD50-57E6C5E71696}">
      <dsp:nvSpPr>
        <dsp:cNvPr id="0" name=""/>
        <dsp:cNvSpPr/>
      </dsp:nvSpPr>
      <dsp:spPr>
        <a:xfrm>
          <a:off x="5816488" y="0"/>
          <a:ext cx="2822657" cy="5328591"/>
        </a:xfrm>
        <a:prstGeom prst="roundRect">
          <a:avLst>
            <a:gd name="adj" fmla="val 10000"/>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MX" sz="2000" kern="1200" dirty="0">
              <a:solidFill>
                <a:schemeClr val="tx1"/>
              </a:solidFill>
              <a:latin typeface="AR CENA" pitchFamily="2" charset="0"/>
            </a:rPr>
            <a:t>JULIO GARCÍA VALENCIA</a:t>
          </a:r>
        </a:p>
        <a:p>
          <a:pPr marL="0" lvl="0" indent="0" algn="ctr" defTabSz="889000">
            <a:lnSpc>
              <a:spcPct val="90000"/>
            </a:lnSpc>
            <a:spcBef>
              <a:spcPct val="0"/>
            </a:spcBef>
            <a:spcAft>
              <a:spcPct val="35000"/>
            </a:spcAft>
            <a:buNone/>
          </a:pPr>
          <a:r>
            <a:rPr lang="es-MX" sz="2000" kern="1200" dirty="0">
              <a:solidFill>
                <a:schemeClr val="tx1"/>
              </a:solidFill>
              <a:latin typeface="AR CENA" pitchFamily="2" charset="0"/>
            </a:rPr>
            <a:t> </a:t>
          </a:r>
        </a:p>
        <a:p>
          <a:pPr marL="0" lvl="0" indent="0" algn="ctr" defTabSz="889000">
            <a:lnSpc>
              <a:spcPct val="90000"/>
            </a:lnSpc>
            <a:spcBef>
              <a:spcPct val="0"/>
            </a:spcBef>
            <a:spcAft>
              <a:spcPct val="35000"/>
            </a:spcAft>
            <a:buNone/>
          </a:pPr>
          <a:r>
            <a:rPr lang="es-MX" sz="2000" b="1" kern="1200" dirty="0">
              <a:latin typeface="AR CENA" pitchFamily="2" charset="0"/>
            </a:rPr>
            <a:t>FÍSICA IV ÁREA I</a:t>
          </a:r>
        </a:p>
      </dsp:txBody>
      <dsp:txXfrm>
        <a:off x="5816488" y="2131436"/>
        <a:ext cx="2822657" cy="2131436"/>
      </dsp:txXfrm>
    </dsp:sp>
    <dsp:sp modelId="{2D65EF0F-1748-492E-AD88-6129C24DCE51}">
      <dsp:nvSpPr>
        <dsp:cNvPr id="0" name=""/>
        <dsp:cNvSpPr/>
      </dsp:nvSpPr>
      <dsp:spPr>
        <a:xfrm>
          <a:off x="6340606" y="319715"/>
          <a:ext cx="1774421" cy="177442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3A53526-E5CE-4BDE-8CB1-5B9D19832E88}">
      <dsp:nvSpPr>
        <dsp:cNvPr id="0" name=""/>
        <dsp:cNvSpPr/>
      </dsp:nvSpPr>
      <dsp:spPr>
        <a:xfrm>
          <a:off x="345638" y="4262873"/>
          <a:ext cx="7949683" cy="799288"/>
        </a:xfrm>
        <a:prstGeom prst="leftRightArrow">
          <a:avLst/>
        </a:prstGeom>
        <a:solidFill>
          <a:schemeClr val="accent6"/>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D141C-2356-4D64-80F3-AA2236904B9B}">
      <dsp:nvSpPr>
        <dsp:cNvPr id="0" name=""/>
        <dsp:cNvSpPr/>
      </dsp:nvSpPr>
      <dsp:spPr>
        <a:xfrm>
          <a:off x="4126659" y="3838498"/>
          <a:ext cx="1840539" cy="1005658"/>
        </a:xfrm>
        <a:prstGeom prst="ellipse">
          <a:avLst/>
        </a:prstGeom>
        <a:solidFill>
          <a:schemeClr val="accent4">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MX" sz="1000" kern="1200" dirty="0">
              <a:latin typeface="AR CENA" pitchFamily="2" charset="0"/>
            </a:rPr>
            <a:t>LAS ENERGÍAS LIMPIAS EN LAS NUEVAS GENERACIONES</a:t>
          </a:r>
          <a:endParaRPr lang="es-ES" sz="1000" kern="1200" dirty="0">
            <a:solidFill>
              <a:schemeClr val="tx1"/>
            </a:solidFill>
            <a:latin typeface="Calibri" pitchFamily="34" charset="0"/>
          </a:endParaRPr>
        </a:p>
      </dsp:txBody>
      <dsp:txXfrm>
        <a:off x="4396200" y="3985773"/>
        <a:ext cx="1301457" cy="711108"/>
      </dsp:txXfrm>
    </dsp:sp>
    <dsp:sp modelId="{BA58889C-9049-49BF-ADC0-788820F2A723}">
      <dsp:nvSpPr>
        <dsp:cNvPr id="0" name=""/>
        <dsp:cNvSpPr/>
      </dsp:nvSpPr>
      <dsp:spPr>
        <a:xfrm rot="11045759">
          <a:off x="1770885" y="3905181"/>
          <a:ext cx="2173353" cy="658350"/>
        </a:xfrm>
        <a:prstGeom prst="lef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0E2ABF6-3A33-4F3A-8F73-5F4FEF0F3836}">
      <dsp:nvSpPr>
        <dsp:cNvPr id="0" name=""/>
        <dsp:cNvSpPr/>
      </dsp:nvSpPr>
      <dsp:spPr>
        <a:xfrm>
          <a:off x="621084" y="3157429"/>
          <a:ext cx="2438814" cy="1908566"/>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ES" sz="1400" b="1" u="sng" kern="1200" dirty="0">
              <a:solidFill>
                <a:schemeClr val="tx1"/>
              </a:solidFill>
              <a:latin typeface="Calibri" pitchFamily="34" charset="0"/>
            </a:rPr>
            <a:t>Química IV Área I</a:t>
          </a:r>
          <a:r>
            <a:rPr lang="es-ES" sz="1400" b="1" kern="1200" dirty="0">
              <a:solidFill>
                <a:schemeClr val="tx1"/>
              </a:solidFill>
              <a:latin typeface="Calibri" pitchFamily="34" charset="0"/>
            </a:rPr>
            <a:t>:  </a:t>
          </a:r>
        </a:p>
        <a:p>
          <a:pPr marL="0" lvl="0" indent="0" algn="ctr" defTabSz="622300">
            <a:lnSpc>
              <a:spcPct val="90000"/>
            </a:lnSpc>
            <a:spcBef>
              <a:spcPct val="0"/>
            </a:spcBef>
            <a:spcAft>
              <a:spcPct val="35000"/>
            </a:spcAft>
            <a:buNone/>
          </a:pPr>
          <a:r>
            <a:rPr lang="es-ES" sz="1400" kern="1200" dirty="0">
              <a:solidFill>
                <a:schemeClr val="tx1"/>
              </a:solidFill>
              <a:latin typeface="Calibri" pitchFamily="34" charset="0"/>
            </a:rPr>
            <a:t>Energía, calor,  nanotecnología, mecánica cuántica, cuántos de luz, huella de carbono, efecto invernadero, lluvia ácida, calentamiento global, difusión de los gases, reacciones químicas, termoquímica.</a:t>
          </a:r>
        </a:p>
      </dsp:txBody>
      <dsp:txXfrm>
        <a:off x="676984" y="3213329"/>
        <a:ext cx="2327014" cy="1796766"/>
      </dsp:txXfrm>
    </dsp:sp>
    <dsp:sp modelId="{3B046A6B-092D-47DA-8528-72DC5E1C5161}">
      <dsp:nvSpPr>
        <dsp:cNvPr id="0" name=""/>
        <dsp:cNvSpPr/>
      </dsp:nvSpPr>
      <dsp:spPr>
        <a:xfrm rot="16064640">
          <a:off x="3904594" y="2433789"/>
          <a:ext cx="2095823" cy="658350"/>
        </a:xfrm>
        <a:prstGeom prst="leftArrow">
          <a:avLst>
            <a:gd name="adj1" fmla="val 60000"/>
            <a:gd name="adj2" fmla="val 50000"/>
          </a:avLst>
        </a:prstGeom>
        <a:solidFill>
          <a:schemeClr val="accent5">
            <a:hueOff val="-3676672"/>
            <a:satOff val="-5114"/>
            <a:lumOff val="-196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AA04CCE-0F2D-4F79-8AF6-ABBD549E1A27}">
      <dsp:nvSpPr>
        <dsp:cNvPr id="0" name=""/>
        <dsp:cNvSpPr/>
      </dsp:nvSpPr>
      <dsp:spPr>
        <a:xfrm>
          <a:off x="3607529" y="534050"/>
          <a:ext cx="2664584" cy="2176962"/>
        </a:xfrm>
        <a:prstGeom prst="roundRect">
          <a:avLst>
            <a:gd name="adj" fmla="val 10000"/>
          </a:avLst>
        </a:prstGeom>
        <a:solidFill>
          <a:schemeClr val="accent5">
            <a:hueOff val="-3676672"/>
            <a:satOff val="-5114"/>
            <a:lumOff val="-1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ES" sz="1600" b="1" u="sng" kern="1200" dirty="0">
              <a:solidFill>
                <a:schemeClr val="tx1"/>
              </a:solidFill>
              <a:latin typeface="Calibri" pitchFamily="34" charset="0"/>
            </a:rPr>
            <a:t>Física IV Área I </a:t>
          </a:r>
          <a:r>
            <a:rPr lang="es-ES" sz="1600" u="sng" kern="1200" dirty="0">
              <a:solidFill>
                <a:schemeClr val="tx1"/>
              </a:solidFill>
              <a:latin typeface="Calibri" pitchFamily="34" charset="0"/>
            </a:rPr>
            <a:t>:</a:t>
          </a:r>
        </a:p>
        <a:p>
          <a:pPr marL="0" lvl="0" indent="0" algn="ctr" defTabSz="711200">
            <a:lnSpc>
              <a:spcPct val="90000"/>
            </a:lnSpc>
            <a:spcBef>
              <a:spcPct val="0"/>
            </a:spcBef>
            <a:spcAft>
              <a:spcPct val="35000"/>
            </a:spcAft>
            <a:buNone/>
          </a:pPr>
          <a:r>
            <a:rPr lang="es-ES" sz="1600" kern="1200" dirty="0">
              <a:solidFill>
                <a:schemeClr val="tx1"/>
              </a:solidFill>
              <a:latin typeface="Calibri" pitchFamily="34" charset="0"/>
            </a:rPr>
            <a:t>Trabajo y Energía, Energía potencial y cinética, Principio de la conservación de la energía, Estados de la materia, Termodinámica, Transformación de la energía, Efecto invernadero y contaminación, Energías renovables y no renovables </a:t>
          </a:r>
        </a:p>
      </dsp:txBody>
      <dsp:txXfrm>
        <a:off x="3671290" y="597811"/>
        <a:ext cx="2537062" cy="2049440"/>
      </dsp:txXfrm>
    </dsp:sp>
    <dsp:sp modelId="{34A8EE59-B337-445B-BF1C-56033FE6CF09}">
      <dsp:nvSpPr>
        <dsp:cNvPr id="0" name=""/>
        <dsp:cNvSpPr/>
      </dsp:nvSpPr>
      <dsp:spPr>
        <a:xfrm rot="21442704">
          <a:off x="6041737" y="4039456"/>
          <a:ext cx="2242218" cy="658350"/>
        </a:xfrm>
        <a:prstGeom prst="leftArrow">
          <a:avLst>
            <a:gd name="adj1" fmla="val 60000"/>
            <a:gd name="adj2" fmla="val 50000"/>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F6FBF38-224C-4E2A-8E45-69467ACEC13D}">
      <dsp:nvSpPr>
        <dsp:cNvPr id="0" name=""/>
        <dsp:cNvSpPr/>
      </dsp:nvSpPr>
      <dsp:spPr>
        <a:xfrm>
          <a:off x="7033418" y="3355829"/>
          <a:ext cx="2601602" cy="1669962"/>
        </a:xfrm>
        <a:prstGeom prst="roundRect">
          <a:avLst>
            <a:gd name="adj" fmla="val 10000"/>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ES" sz="1400" b="1" i="1" u="sng" kern="1200" dirty="0">
              <a:solidFill>
                <a:schemeClr val="tx1"/>
              </a:solidFill>
              <a:latin typeface="Calibri" pitchFamily="34" charset="0"/>
            </a:rPr>
            <a:t>Derecho:</a:t>
          </a:r>
        </a:p>
        <a:p>
          <a:pPr marL="0" lvl="0" indent="0" algn="ctr" defTabSz="622300">
            <a:lnSpc>
              <a:spcPct val="90000"/>
            </a:lnSpc>
            <a:spcBef>
              <a:spcPct val="0"/>
            </a:spcBef>
            <a:spcAft>
              <a:spcPct val="35000"/>
            </a:spcAft>
            <a:buNone/>
          </a:pPr>
          <a:r>
            <a:rPr lang="es-ES" sz="1400" kern="1200" dirty="0">
              <a:solidFill>
                <a:schemeClr val="tx1"/>
              </a:solidFill>
              <a:latin typeface="Calibri" pitchFamily="34" charset="0"/>
            </a:rPr>
            <a:t>Derecho social, Derecho económico, Derecho ecológico, regulación de los factores de producción, desarrollo sostenible y sustentable, legislación medioambiental.</a:t>
          </a:r>
        </a:p>
      </dsp:txBody>
      <dsp:txXfrm>
        <a:off x="7082330" y="3404741"/>
        <a:ext cx="2503778" cy="1572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5D8FB-50FA-42F2-9966-83FD158278CB}">
      <dsp:nvSpPr>
        <dsp:cNvPr id="0" name=""/>
        <dsp:cNvSpPr/>
      </dsp:nvSpPr>
      <dsp:spPr>
        <a:xfrm>
          <a:off x="-5249642" y="-804071"/>
          <a:ext cx="6251580" cy="6251580"/>
        </a:xfrm>
        <a:prstGeom prst="blockArc">
          <a:avLst>
            <a:gd name="adj1" fmla="val 18900000"/>
            <a:gd name="adj2" fmla="val 2700000"/>
            <a:gd name="adj3" fmla="val 346"/>
          </a:avLst>
        </a:pr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56416F8-5D95-4AF4-B6C5-770764D7A8C7}">
      <dsp:nvSpPr>
        <dsp:cNvPr id="0" name=""/>
        <dsp:cNvSpPr/>
      </dsp:nvSpPr>
      <dsp:spPr>
        <a:xfrm>
          <a:off x="644509" y="464343"/>
          <a:ext cx="10197536" cy="928687"/>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37146" tIns="83820" rIns="83820" bIns="83820" numCol="1" spcCol="1270" anchor="ctr" anchorCtr="0">
          <a:noAutofit/>
        </a:bodyPr>
        <a:lstStyle/>
        <a:p>
          <a:pPr marL="0" lvl="0" indent="0" algn="l" defTabSz="1466850">
            <a:lnSpc>
              <a:spcPct val="90000"/>
            </a:lnSpc>
            <a:spcBef>
              <a:spcPct val="0"/>
            </a:spcBef>
            <a:spcAft>
              <a:spcPct val="35000"/>
            </a:spcAft>
            <a:buNone/>
          </a:pPr>
          <a:r>
            <a:rPr lang="es-ES" sz="3300" kern="1200" dirty="0"/>
            <a:t>Josué Hernández Madrid. Derecho</a:t>
          </a:r>
        </a:p>
      </dsp:txBody>
      <dsp:txXfrm>
        <a:off x="644509" y="464343"/>
        <a:ext cx="10197536" cy="928687"/>
      </dsp:txXfrm>
    </dsp:sp>
    <dsp:sp modelId="{8A8E30B8-FA8D-4796-92B0-FB0739891D09}">
      <dsp:nvSpPr>
        <dsp:cNvPr id="0" name=""/>
        <dsp:cNvSpPr/>
      </dsp:nvSpPr>
      <dsp:spPr>
        <a:xfrm>
          <a:off x="64079" y="348257"/>
          <a:ext cx="1160859" cy="1160859"/>
        </a:xfrm>
        <a:prstGeom prst="ellipse">
          <a:avLst/>
        </a:prstGeom>
        <a:gradFill rotWithShape="0">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AFDEB38-F962-4569-B5C3-665C53D08DF0}">
      <dsp:nvSpPr>
        <dsp:cNvPr id="0" name=""/>
        <dsp:cNvSpPr/>
      </dsp:nvSpPr>
      <dsp:spPr>
        <a:xfrm>
          <a:off x="982087" y="1857375"/>
          <a:ext cx="9859958" cy="928687"/>
        </a:xfrm>
        <a:prstGeom prst="rect">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37146" tIns="83820" rIns="83820" bIns="83820" numCol="1" spcCol="1270" anchor="ctr" anchorCtr="0">
          <a:noAutofit/>
        </a:bodyPr>
        <a:lstStyle/>
        <a:p>
          <a:pPr marL="0" lvl="0" indent="0" algn="l" defTabSz="1466850">
            <a:lnSpc>
              <a:spcPct val="90000"/>
            </a:lnSpc>
            <a:spcBef>
              <a:spcPct val="0"/>
            </a:spcBef>
            <a:spcAft>
              <a:spcPct val="35000"/>
            </a:spcAft>
            <a:buNone/>
          </a:pPr>
          <a:r>
            <a:rPr lang="es-ES" sz="3300" kern="1200" dirty="0"/>
            <a:t>Alejandro Borja Sánchez. Química IV Área 1</a:t>
          </a:r>
        </a:p>
      </dsp:txBody>
      <dsp:txXfrm>
        <a:off x="982087" y="1857375"/>
        <a:ext cx="9859958" cy="928687"/>
      </dsp:txXfrm>
    </dsp:sp>
    <dsp:sp modelId="{B95D281C-AC3F-4436-91BA-10CAA09F937C}">
      <dsp:nvSpPr>
        <dsp:cNvPr id="0" name=""/>
        <dsp:cNvSpPr/>
      </dsp:nvSpPr>
      <dsp:spPr>
        <a:xfrm>
          <a:off x="401657" y="1741289"/>
          <a:ext cx="1160859" cy="1160859"/>
        </a:xfrm>
        <a:prstGeom prst="ellipse">
          <a:avLst/>
        </a:prstGeom>
        <a:gradFill flip="none" rotWithShape="1">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E08534E-525E-4794-BB24-0BC834449474}">
      <dsp:nvSpPr>
        <dsp:cNvPr id="0" name=""/>
        <dsp:cNvSpPr/>
      </dsp:nvSpPr>
      <dsp:spPr>
        <a:xfrm>
          <a:off x="644509" y="3250406"/>
          <a:ext cx="10197536" cy="928687"/>
        </a:xfrm>
        <a:prstGeom prst="rect">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37146" tIns="83820" rIns="83820" bIns="83820" numCol="1" spcCol="1270" anchor="ctr" anchorCtr="0">
          <a:noAutofit/>
        </a:bodyPr>
        <a:lstStyle/>
        <a:p>
          <a:pPr marL="0" lvl="0" indent="0" algn="l" defTabSz="1466850">
            <a:lnSpc>
              <a:spcPct val="90000"/>
            </a:lnSpc>
            <a:spcBef>
              <a:spcPct val="0"/>
            </a:spcBef>
            <a:spcAft>
              <a:spcPct val="35000"/>
            </a:spcAft>
            <a:buNone/>
          </a:pPr>
          <a:r>
            <a:rPr lang="es-ES" sz="3300" kern="1200" dirty="0"/>
            <a:t>Julio García Valencia. Física IV Área 1</a:t>
          </a:r>
        </a:p>
      </dsp:txBody>
      <dsp:txXfrm>
        <a:off x="644509" y="3250406"/>
        <a:ext cx="10197536" cy="928687"/>
      </dsp:txXfrm>
    </dsp:sp>
    <dsp:sp modelId="{276BEA59-C033-4774-934F-EC1821E71990}">
      <dsp:nvSpPr>
        <dsp:cNvPr id="0" name=""/>
        <dsp:cNvSpPr/>
      </dsp:nvSpPr>
      <dsp:spPr>
        <a:xfrm>
          <a:off x="64079" y="3134320"/>
          <a:ext cx="1160859" cy="1160859"/>
        </a:xfrm>
        <a:prstGeom prst="ellipse">
          <a:avLst/>
        </a:prstGeom>
        <a:gradFill flip="none" rotWithShape="1">
          <a:gsLst>
            <a:gs pos="0">
              <a:schemeClr val="accent2">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59B02-529C-422B-91BE-D70198BA9F6C}">
      <dsp:nvSpPr>
        <dsp:cNvPr id="0" name=""/>
        <dsp:cNvSpPr/>
      </dsp:nvSpPr>
      <dsp:spPr>
        <a:xfrm>
          <a:off x="0" y="258976"/>
          <a:ext cx="9677400" cy="95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1074" tIns="333248" rIns="751074" bIns="113792" numCol="1" spcCol="1270" rtlCol="0" anchor="t" anchorCtr="0">
          <a:noAutofit/>
        </a:bodyPr>
        <a:lstStyle/>
        <a:p>
          <a:pPr marL="171450" lvl="1" indent="-171450" algn="l" defTabSz="711200" rtl="0">
            <a:lnSpc>
              <a:spcPct val="90000"/>
            </a:lnSpc>
            <a:spcBef>
              <a:spcPct val="0"/>
            </a:spcBef>
            <a:spcAft>
              <a:spcPct val="15000"/>
            </a:spcAft>
            <a:buChar char="•"/>
          </a:pPr>
          <a:r>
            <a:rPr lang="es-ES" sz="1600" kern="1200" noProof="0" dirty="0"/>
            <a:t>Elaboración de resúmenes </a:t>
          </a:r>
        </a:p>
        <a:p>
          <a:pPr marL="171450" lvl="1" indent="-171450" algn="l" defTabSz="711200" rtl="0">
            <a:lnSpc>
              <a:spcPct val="90000"/>
            </a:lnSpc>
            <a:spcBef>
              <a:spcPct val="0"/>
            </a:spcBef>
            <a:spcAft>
              <a:spcPct val="15000"/>
            </a:spcAft>
            <a:buChar char="•"/>
          </a:pPr>
          <a:r>
            <a:rPr lang="es-ES" sz="1600" kern="1200" noProof="0" dirty="0"/>
            <a:t>Exposiciones de temáticas referentes al proyecto </a:t>
          </a:r>
          <a:r>
            <a:rPr lang="es-ES" sz="1600" kern="1200" noProof="0" dirty="0" err="1"/>
            <a:t>interdsciplinarios</a:t>
          </a:r>
          <a:endParaRPr lang="es-ES" sz="1600" kern="1200" noProof="0" dirty="0"/>
        </a:p>
      </dsp:txBody>
      <dsp:txXfrm>
        <a:off x="0" y="258976"/>
        <a:ext cx="9677400" cy="957600"/>
      </dsp:txXfrm>
    </dsp:sp>
    <dsp:sp modelId="{674922F1-7266-4681-AD4F-1C618A5FFF23}">
      <dsp:nvSpPr>
        <dsp:cNvPr id="0" name=""/>
        <dsp:cNvSpPr/>
      </dsp:nvSpPr>
      <dsp:spPr>
        <a:xfrm>
          <a:off x="483870" y="22816"/>
          <a:ext cx="6774180"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48" tIns="0" rIns="256048" bIns="0" numCol="1" spcCol="1270" rtlCol="0" anchor="ctr" anchorCtr="0">
          <a:noAutofit/>
        </a:bodyPr>
        <a:lstStyle/>
        <a:p>
          <a:pPr marL="0" lvl="0" indent="0" algn="l" defTabSz="711200" rtl="0">
            <a:lnSpc>
              <a:spcPct val="90000"/>
            </a:lnSpc>
            <a:spcBef>
              <a:spcPct val="0"/>
            </a:spcBef>
            <a:spcAft>
              <a:spcPct val="35000"/>
            </a:spcAft>
            <a:buNone/>
          </a:pPr>
          <a:r>
            <a:rPr lang="es-ES" sz="1600" kern="1200" noProof="0" dirty="0"/>
            <a:t>Derecho</a:t>
          </a:r>
        </a:p>
      </dsp:txBody>
      <dsp:txXfrm>
        <a:off x="506927" y="45873"/>
        <a:ext cx="6728066" cy="426206"/>
      </dsp:txXfrm>
    </dsp:sp>
    <dsp:sp modelId="{5282638F-EFF2-4770-BB1A-21455422E45D}">
      <dsp:nvSpPr>
        <dsp:cNvPr id="0" name=""/>
        <dsp:cNvSpPr/>
      </dsp:nvSpPr>
      <dsp:spPr>
        <a:xfrm>
          <a:off x="0" y="1539136"/>
          <a:ext cx="9677400" cy="12096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1074" tIns="333248" rIns="751074" bIns="113792" numCol="1" spcCol="1270" rtlCol="0" anchor="t" anchorCtr="0">
          <a:noAutofit/>
        </a:bodyPr>
        <a:lstStyle/>
        <a:p>
          <a:pPr marL="171450" lvl="1" indent="-171450" algn="l" defTabSz="711200" rtl="0">
            <a:lnSpc>
              <a:spcPct val="90000"/>
            </a:lnSpc>
            <a:spcBef>
              <a:spcPct val="0"/>
            </a:spcBef>
            <a:spcAft>
              <a:spcPct val="15000"/>
            </a:spcAft>
            <a:buChar char="•"/>
          </a:pPr>
          <a:r>
            <a:rPr lang="es-ES" sz="1600" kern="1200" noProof="0" dirty="0"/>
            <a:t>Prácticas de laboratorio</a:t>
          </a:r>
        </a:p>
        <a:p>
          <a:pPr marL="171450" lvl="1" indent="-171450" algn="l" defTabSz="711200" rtl="0">
            <a:lnSpc>
              <a:spcPct val="90000"/>
            </a:lnSpc>
            <a:spcBef>
              <a:spcPct val="0"/>
            </a:spcBef>
            <a:spcAft>
              <a:spcPct val="15000"/>
            </a:spcAft>
            <a:buChar char="•"/>
          </a:pPr>
          <a:r>
            <a:rPr lang="es-ES" sz="1600" kern="1200" noProof="0" dirty="0"/>
            <a:t>Elaboración de Proyectos científicos</a:t>
          </a:r>
        </a:p>
        <a:p>
          <a:pPr marL="171450" lvl="1" indent="-171450" algn="l" defTabSz="711200" rtl="0">
            <a:lnSpc>
              <a:spcPct val="90000"/>
            </a:lnSpc>
            <a:spcBef>
              <a:spcPct val="0"/>
            </a:spcBef>
            <a:spcAft>
              <a:spcPct val="15000"/>
            </a:spcAft>
            <a:buChar char="•"/>
          </a:pPr>
          <a:r>
            <a:rPr lang="es-ES" sz="1600" kern="1200" noProof="0" dirty="0"/>
            <a:t>Modelo dinámico</a:t>
          </a:r>
        </a:p>
      </dsp:txBody>
      <dsp:txXfrm>
        <a:off x="0" y="1539136"/>
        <a:ext cx="9677400" cy="1209600"/>
      </dsp:txXfrm>
    </dsp:sp>
    <dsp:sp modelId="{21EEBBE2-729F-4D85-8CAE-C2B30FF126D2}">
      <dsp:nvSpPr>
        <dsp:cNvPr id="0" name=""/>
        <dsp:cNvSpPr/>
      </dsp:nvSpPr>
      <dsp:spPr>
        <a:xfrm>
          <a:off x="483870" y="1315677"/>
          <a:ext cx="6774180" cy="47232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48" tIns="0" rIns="256048" bIns="0" numCol="1" spcCol="1270" rtlCol="0" anchor="ctr" anchorCtr="0">
          <a:noAutofit/>
        </a:bodyPr>
        <a:lstStyle/>
        <a:p>
          <a:pPr marL="0" lvl="0" indent="0" algn="l" defTabSz="711200" rtl="0">
            <a:lnSpc>
              <a:spcPct val="90000"/>
            </a:lnSpc>
            <a:spcBef>
              <a:spcPct val="0"/>
            </a:spcBef>
            <a:spcAft>
              <a:spcPct val="35000"/>
            </a:spcAft>
            <a:buNone/>
          </a:pPr>
          <a:r>
            <a:rPr lang="es-ES" sz="1600" kern="1200" noProof="0" dirty="0"/>
            <a:t>Química IV</a:t>
          </a:r>
        </a:p>
      </dsp:txBody>
      <dsp:txXfrm>
        <a:off x="506927" y="1338734"/>
        <a:ext cx="6728066" cy="426206"/>
      </dsp:txXfrm>
    </dsp:sp>
    <dsp:sp modelId="{964E6811-5072-4466-B721-689C35A65029}">
      <dsp:nvSpPr>
        <dsp:cNvPr id="0" name=""/>
        <dsp:cNvSpPr/>
      </dsp:nvSpPr>
      <dsp:spPr>
        <a:xfrm>
          <a:off x="0" y="3094113"/>
          <a:ext cx="9677400" cy="12096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1074" tIns="333248" rIns="751074" bIns="113792" numCol="1" spcCol="1270" rtlCol="0" anchor="t" anchorCtr="0">
          <a:noAutofit/>
        </a:bodyPr>
        <a:lstStyle/>
        <a:p>
          <a:pPr marL="171450" lvl="1" indent="-171450" algn="l" defTabSz="711200" rtl="0">
            <a:lnSpc>
              <a:spcPct val="90000"/>
            </a:lnSpc>
            <a:spcBef>
              <a:spcPct val="0"/>
            </a:spcBef>
            <a:spcAft>
              <a:spcPct val="15000"/>
            </a:spcAft>
            <a:buChar char="•"/>
          </a:pPr>
          <a:r>
            <a:rPr lang="es-ES" sz="1600" kern="1200" noProof="0"/>
            <a:t>Prácticas de laboratorio</a:t>
          </a:r>
          <a:endParaRPr lang="es-ES" sz="1600" kern="1200" noProof="0" dirty="0"/>
        </a:p>
        <a:p>
          <a:pPr marL="171450" lvl="1" indent="-171450" algn="l" defTabSz="711200" rtl="0">
            <a:lnSpc>
              <a:spcPct val="90000"/>
            </a:lnSpc>
            <a:spcBef>
              <a:spcPct val="0"/>
            </a:spcBef>
            <a:spcAft>
              <a:spcPct val="15000"/>
            </a:spcAft>
            <a:buChar char="•"/>
          </a:pPr>
          <a:r>
            <a:rPr lang="es-ES" sz="1600" kern="1200" noProof="0" dirty="0"/>
            <a:t>Elaboración de Proyectos científicos</a:t>
          </a:r>
        </a:p>
        <a:p>
          <a:pPr marL="171450" lvl="1" indent="-171450" algn="l" defTabSz="711200" rtl="0">
            <a:lnSpc>
              <a:spcPct val="90000"/>
            </a:lnSpc>
            <a:spcBef>
              <a:spcPct val="0"/>
            </a:spcBef>
            <a:spcAft>
              <a:spcPct val="15000"/>
            </a:spcAft>
            <a:buChar char="•"/>
          </a:pPr>
          <a:r>
            <a:rPr lang="es-ES" sz="1600" kern="1200" noProof="0" dirty="0"/>
            <a:t>Modelo dinámico</a:t>
          </a:r>
        </a:p>
      </dsp:txBody>
      <dsp:txXfrm>
        <a:off x="0" y="3094113"/>
        <a:ext cx="9677400" cy="1209600"/>
      </dsp:txXfrm>
    </dsp:sp>
    <dsp:sp modelId="{5B203A22-00AF-46E7-9415-C6DAFD7E01CC}">
      <dsp:nvSpPr>
        <dsp:cNvPr id="0" name=""/>
        <dsp:cNvSpPr/>
      </dsp:nvSpPr>
      <dsp:spPr>
        <a:xfrm>
          <a:off x="483870" y="2835136"/>
          <a:ext cx="6774180" cy="4723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48" tIns="0" rIns="256048" bIns="0" numCol="1" spcCol="1270" rtlCol="0" anchor="ctr" anchorCtr="0">
          <a:noAutofit/>
        </a:bodyPr>
        <a:lstStyle/>
        <a:p>
          <a:pPr marL="0" lvl="0" indent="0" algn="l" defTabSz="711200" rtl="0">
            <a:lnSpc>
              <a:spcPct val="90000"/>
            </a:lnSpc>
            <a:spcBef>
              <a:spcPct val="0"/>
            </a:spcBef>
            <a:spcAft>
              <a:spcPct val="35000"/>
            </a:spcAft>
            <a:buNone/>
          </a:pPr>
          <a:r>
            <a:rPr lang="es-ES" sz="1600" kern="1200" noProof="0" dirty="0"/>
            <a:t>Física IV </a:t>
          </a:r>
        </a:p>
      </dsp:txBody>
      <dsp:txXfrm>
        <a:off x="506927" y="2858193"/>
        <a:ext cx="672806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0386138-BD6E-4C82-9A1E-59A82AE924AC}" type="datetime1">
              <a:rPr lang="es-ES" smtClean="0"/>
              <a:t>9/6/21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C33ADDF-418B-4AEE-81B9-E77B3218F8B3}" type="slidenum">
              <a:rPr lang="es-ES" smtClean="0"/>
              <a:t>‹Nº›</a:t>
            </a:fld>
            <a:endParaRPr lang="es-ES"/>
          </a:p>
        </p:txBody>
      </p:sp>
    </p:spTree>
    <p:extLst>
      <p:ext uri="{BB962C8B-B14F-4D97-AF65-F5344CB8AC3E}">
        <p14:creationId xmlns:p14="http://schemas.microsoft.com/office/powerpoint/2010/main" val="4148959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1059635-B08A-4C6A-BAEA-F69B78A1101B}" type="datetime1">
              <a:rPr lang="es-ES" noProof="0" smtClean="0"/>
              <a:t>9/6/21</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275029A-2D1E-47A5-9598-4A9AC47B3AC1}" type="slidenum">
              <a:rPr lang="es-ES" noProof="0" smtClean="0"/>
              <a:t>‹Nº›</a:t>
            </a:fld>
            <a:endParaRPr lang="es-ES" noProof="0"/>
          </a:p>
        </p:txBody>
      </p:sp>
    </p:spTree>
    <p:extLst>
      <p:ext uri="{BB962C8B-B14F-4D97-AF65-F5344CB8AC3E}">
        <p14:creationId xmlns:p14="http://schemas.microsoft.com/office/powerpoint/2010/main" val="20307704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75029A-2D1E-47A5-9598-4A9AC47B3AC1}" type="slidenum">
              <a:rPr lang="es-ES" smtClean="0"/>
              <a:t>2</a:t>
            </a:fld>
            <a:endParaRPr lang="es-ES"/>
          </a:p>
        </p:txBody>
      </p:sp>
    </p:spTree>
    <p:extLst>
      <p:ext uri="{BB962C8B-B14F-4D97-AF65-F5344CB8AC3E}">
        <p14:creationId xmlns:p14="http://schemas.microsoft.com/office/powerpoint/2010/main" val="281302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75029A-2D1E-47A5-9598-4A9AC47B3AC1}" type="slidenum">
              <a:rPr lang="es-ES" smtClean="0"/>
              <a:t>5</a:t>
            </a:fld>
            <a:endParaRPr lang="es-ES"/>
          </a:p>
        </p:txBody>
      </p:sp>
    </p:spTree>
    <p:extLst>
      <p:ext uri="{BB962C8B-B14F-4D97-AF65-F5344CB8AC3E}">
        <p14:creationId xmlns:p14="http://schemas.microsoft.com/office/powerpoint/2010/main" val="3789353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75029A-2D1E-47A5-9598-4A9AC47B3AC1}" type="slidenum">
              <a:rPr lang="es-ES" smtClean="0"/>
              <a:t>21</a:t>
            </a:fld>
            <a:endParaRPr lang="es-ES"/>
          </a:p>
        </p:txBody>
      </p:sp>
    </p:spTree>
    <p:extLst>
      <p:ext uri="{BB962C8B-B14F-4D97-AF65-F5344CB8AC3E}">
        <p14:creationId xmlns:p14="http://schemas.microsoft.com/office/powerpoint/2010/main" val="2965313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75029A-2D1E-47A5-9598-4A9AC47B3AC1}" type="slidenum">
              <a:rPr lang="es-ES" smtClean="0"/>
              <a:t>22</a:t>
            </a:fld>
            <a:endParaRPr lang="es-ES"/>
          </a:p>
        </p:txBody>
      </p:sp>
    </p:spTree>
    <p:extLst>
      <p:ext uri="{BB962C8B-B14F-4D97-AF65-F5344CB8AC3E}">
        <p14:creationId xmlns:p14="http://schemas.microsoft.com/office/powerpoint/2010/main" val="2450363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75029A-2D1E-47A5-9598-4A9AC47B3AC1}" type="slidenum">
              <a:rPr lang="es-ES" smtClean="0"/>
              <a:t>27</a:t>
            </a:fld>
            <a:endParaRPr lang="es-ES"/>
          </a:p>
        </p:txBody>
      </p:sp>
    </p:spTree>
    <p:extLst>
      <p:ext uri="{BB962C8B-B14F-4D97-AF65-F5344CB8AC3E}">
        <p14:creationId xmlns:p14="http://schemas.microsoft.com/office/powerpoint/2010/main" val="2206219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75029A-2D1E-47A5-9598-4A9AC47B3AC1}" type="slidenum">
              <a:rPr lang="es-ES" smtClean="0"/>
              <a:t>29</a:t>
            </a:fld>
            <a:endParaRPr lang="es-ES"/>
          </a:p>
        </p:txBody>
      </p:sp>
    </p:spTree>
    <p:extLst>
      <p:ext uri="{BB962C8B-B14F-4D97-AF65-F5344CB8AC3E}">
        <p14:creationId xmlns:p14="http://schemas.microsoft.com/office/powerpoint/2010/main" val="2854795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75029A-2D1E-47A5-9598-4A9AC47B3AC1}" type="slidenum">
              <a:rPr lang="es-ES" smtClean="0"/>
              <a:t>30</a:t>
            </a:fld>
            <a:endParaRPr lang="es-ES"/>
          </a:p>
        </p:txBody>
      </p:sp>
    </p:spTree>
    <p:extLst>
      <p:ext uri="{BB962C8B-B14F-4D97-AF65-F5344CB8AC3E}">
        <p14:creationId xmlns:p14="http://schemas.microsoft.com/office/powerpoint/2010/main" val="958880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l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041400"/>
            <a:ext cx="9144000" cy="2387600"/>
          </a:xfrm>
        </p:spPr>
        <p:txBody>
          <a:bodyPr rtlCol="0" anchor="b"/>
          <a:lstStyle>
            <a:lvl1pPr algn="l">
              <a:defRPr sz="6000">
                <a:solidFill>
                  <a:schemeClr val="tx2"/>
                </a:solidFill>
              </a:defRPr>
            </a:lvl1pPr>
          </a:lstStyle>
          <a:p>
            <a:pPr rtl="0"/>
            <a:r>
              <a:rPr lang="es-ES" noProof="0"/>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rtlCol="0"/>
          <a:lstStyle>
            <a:lvl1pPr marL="0" indent="0" algn="l">
              <a:buNone/>
              <a:defRPr sz="240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4" name="Marcador de fecha 3"/>
          <p:cNvSpPr>
            <a:spLocks noGrp="1"/>
          </p:cNvSpPr>
          <p:nvPr>
            <p:ph type="dt" sz="half" idx="10"/>
          </p:nvPr>
        </p:nvSpPr>
        <p:spPr/>
        <p:txBody>
          <a:bodyPr rtlCol="0"/>
          <a:lstStyle/>
          <a:p>
            <a:pPr rtl="0"/>
            <a:fld id="{B9B19A57-216D-4726-8027-78D6DF86AE57}" type="datetime1">
              <a:rPr lang="es-ES" noProof="0" smtClean="0"/>
              <a:t>9/6/21</a:t>
            </a:fld>
            <a:endParaRPr lang="es-ES" noProof="0"/>
          </a:p>
        </p:txBody>
      </p:sp>
      <p:sp>
        <p:nvSpPr>
          <p:cNvPr id="5" name="Marcador de pie de página 4"/>
          <p:cNvSpPr>
            <a:spLocks noGrp="1"/>
          </p:cNvSpPr>
          <p:nvPr>
            <p:ph type="ftr" sz="quarter" idx="11"/>
          </p:nvPr>
        </p:nvSpPr>
        <p:spPr/>
        <p:txBody>
          <a:bodyPr rtlCol="0"/>
          <a:lstStyle/>
          <a:p>
            <a:pPr rtl="0"/>
            <a:r>
              <a:rPr lang="es-ES" noProof="0"/>
              <a:t>Agregar un pie de página</a:t>
            </a:r>
          </a:p>
        </p:txBody>
      </p:sp>
      <p:sp>
        <p:nvSpPr>
          <p:cNvPr id="6" name="Marcador de posición de número de diapositiva 5"/>
          <p:cNvSpPr>
            <a:spLocks noGrp="1"/>
          </p:cNvSpPr>
          <p:nvPr>
            <p:ph type="sldNum" sz="quarter" idx="12"/>
          </p:nvPr>
        </p:nvSpPr>
        <p:spPr/>
        <p:txBody>
          <a:bodyPr rtlCol="0"/>
          <a:lstStyle/>
          <a:p>
            <a:pPr rtl="0"/>
            <a:fld id="{062D6987-FB6D-4DB8-81B8-AD0F35E3BB5F}" type="slidenum">
              <a:rPr lang="es-ES" noProof="0" smtClean="0"/>
              <a:t>‹Nº›</a:t>
            </a:fld>
            <a:endParaRPr lang="es-ES" noProof="0"/>
          </a:p>
        </p:txBody>
      </p:sp>
    </p:spTree>
    <p:extLst>
      <p:ext uri="{BB962C8B-B14F-4D97-AF65-F5344CB8AC3E}">
        <p14:creationId xmlns:p14="http://schemas.microsoft.com/office/powerpoint/2010/main" val="248326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7307DB99-EAA6-4A45-9133-CA4DE4472099}" type="datetime1">
              <a:rPr lang="es-ES" noProof="0" smtClean="0"/>
              <a:t>9/6/21</a:t>
            </a:fld>
            <a:endParaRPr lang="es-ES" noProof="0"/>
          </a:p>
        </p:txBody>
      </p:sp>
      <p:sp>
        <p:nvSpPr>
          <p:cNvPr id="5" name="Marcador de pie de página 4"/>
          <p:cNvSpPr>
            <a:spLocks noGrp="1"/>
          </p:cNvSpPr>
          <p:nvPr>
            <p:ph type="ftr" sz="quarter" idx="11"/>
          </p:nvPr>
        </p:nvSpPr>
        <p:spPr/>
        <p:txBody>
          <a:bodyPr rtlCol="0"/>
          <a:lstStyle/>
          <a:p>
            <a:pPr rtl="0"/>
            <a:r>
              <a:rPr lang="es-ES" noProof="0"/>
              <a:t>Agregar un pie de página</a:t>
            </a:r>
          </a:p>
        </p:txBody>
      </p:sp>
      <p:sp>
        <p:nvSpPr>
          <p:cNvPr id="6" name="Marcador de posición de número de diapositiva 5"/>
          <p:cNvSpPr>
            <a:spLocks noGrp="1"/>
          </p:cNvSpPr>
          <p:nvPr>
            <p:ph type="sldNum" sz="quarter" idx="12"/>
          </p:nvPr>
        </p:nvSpPr>
        <p:spPr/>
        <p:txBody>
          <a:bodyPr rtlCol="0"/>
          <a:lstStyle/>
          <a:p>
            <a:pPr rtl="0"/>
            <a:fld id="{062D6987-FB6D-4DB8-81B8-AD0F35E3BB5F}" type="slidenum">
              <a:rPr lang="es-ES" noProof="0" smtClean="0"/>
              <a:t>‹Nº›</a:t>
            </a:fld>
            <a:endParaRPr lang="es-ES" noProof="0"/>
          </a:p>
        </p:txBody>
      </p:sp>
    </p:spTree>
    <p:extLst>
      <p:ext uri="{BB962C8B-B14F-4D97-AF65-F5344CB8AC3E}">
        <p14:creationId xmlns:p14="http://schemas.microsoft.com/office/powerpoint/2010/main" val="6317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838200" y="365125"/>
            <a:ext cx="7734300" cy="5811838"/>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1A53B0A2-B7EB-4949-B47C-E90B14CD5AC9}" type="datetime1">
              <a:rPr lang="es-ES" noProof="0" smtClean="0"/>
              <a:t>9/6/21</a:t>
            </a:fld>
            <a:endParaRPr lang="es-ES" noProof="0"/>
          </a:p>
        </p:txBody>
      </p:sp>
      <p:sp>
        <p:nvSpPr>
          <p:cNvPr id="5" name="Marcador de pie de página 4"/>
          <p:cNvSpPr>
            <a:spLocks noGrp="1"/>
          </p:cNvSpPr>
          <p:nvPr>
            <p:ph type="ftr" sz="quarter" idx="11"/>
          </p:nvPr>
        </p:nvSpPr>
        <p:spPr/>
        <p:txBody>
          <a:bodyPr rtlCol="0"/>
          <a:lstStyle/>
          <a:p>
            <a:pPr rtl="0"/>
            <a:r>
              <a:rPr lang="es-ES" noProof="0"/>
              <a:t>Agregar un pie de página</a:t>
            </a:r>
          </a:p>
        </p:txBody>
      </p:sp>
      <p:sp>
        <p:nvSpPr>
          <p:cNvPr id="6" name="Marcador de posición de número de diapositiva 5"/>
          <p:cNvSpPr>
            <a:spLocks noGrp="1"/>
          </p:cNvSpPr>
          <p:nvPr>
            <p:ph type="sldNum" sz="quarter" idx="12"/>
          </p:nvPr>
        </p:nvSpPr>
        <p:spPr/>
        <p:txBody>
          <a:bodyPr rtlCol="0"/>
          <a:lstStyle/>
          <a:p>
            <a:pPr rtl="0"/>
            <a:fld id="{062D6987-FB6D-4DB8-81B8-AD0F35E3BB5F}" type="slidenum">
              <a:rPr lang="es-ES" noProof="0" smtClean="0"/>
              <a:t>‹Nº›</a:t>
            </a:fld>
            <a:endParaRPr lang="es-ES" noProof="0"/>
          </a:p>
        </p:txBody>
      </p:sp>
    </p:spTree>
    <p:extLst>
      <p:ext uri="{BB962C8B-B14F-4D97-AF65-F5344CB8AC3E}">
        <p14:creationId xmlns:p14="http://schemas.microsoft.com/office/powerpoint/2010/main" val="244623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A4346229-01B0-43DF-B024-0D7C4C8FFB1F}" type="datetime1">
              <a:rPr lang="es-ES" noProof="0" smtClean="0"/>
              <a:t>9/6/21</a:t>
            </a:fld>
            <a:endParaRPr lang="es-ES" noProof="0"/>
          </a:p>
        </p:txBody>
      </p:sp>
      <p:sp>
        <p:nvSpPr>
          <p:cNvPr id="5" name="Marcador de pie de página 4"/>
          <p:cNvSpPr>
            <a:spLocks noGrp="1"/>
          </p:cNvSpPr>
          <p:nvPr>
            <p:ph type="ftr" sz="quarter" idx="11"/>
          </p:nvPr>
        </p:nvSpPr>
        <p:spPr/>
        <p:txBody>
          <a:bodyPr rtlCol="0"/>
          <a:lstStyle/>
          <a:p>
            <a:pPr rtl="0"/>
            <a:r>
              <a:rPr lang="es-ES" noProof="0"/>
              <a:t>Agregar un pie de página</a:t>
            </a:r>
          </a:p>
        </p:txBody>
      </p:sp>
      <p:sp>
        <p:nvSpPr>
          <p:cNvPr id="6" name="Marcador de posición de número de diapositiva 5"/>
          <p:cNvSpPr>
            <a:spLocks noGrp="1"/>
          </p:cNvSpPr>
          <p:nvPr>
            <p:ph type="sldNum" sz="quarter" idx="12"/>
          </p:nvPr>
        </p:nvSpPr>
        <p:spPr/>
        <p:txBody>
          <a:bodyPr rtlCol="0"/>
          <a:lstStyle/>
          <a:p>
            <a:pPr rtl="0"/>
            <a:fld id="{062D6987-FB6D-4DB8-81B8-AD0F35E3BB5F}" type="slidenum">
              <a:rPr lang="es-ES" noProof="0" smtClean="0"/>
              <a:t>‹Nº›</a:t>
            </a:fld>
            <a:endParaRPr lang="es-ES" noProof="0"/>
          </a:p>
        </p:txBody>
      </p:sp>
    </p:spTree>
    <p:extLst>
      <p:ext uri="{BB962C8B-B14F-4D97-AF65-F5344CB8AC3E}">
        <p14:creationId xmlns:p14="http://schemas.microsoft.com/office/powerpoint/2010/main" val="170246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62262"/>
          </a:xfrm>
        </p:spPr>
        <p:txBody>
          <a:bodyPr rtlCol="0" anchor="b"/>
          <a:lstStyle>
            <a:lvl1pPr>
              <a:defRPr sz="6000"/>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831850" y="4589463"/>
            <a:ext cx="10515600"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84E36F5A-C86A-4CC8-9217-9434ADBA6804}" type="datetime1">
              <a:rPr lang="es-ES" noProof="0" smtClean="0"/>
              <a:t>9/6/21</a:t>
            </a:fld>
            <a:endParaRPr lang="es-ES" noProof="0"/>
          </a:p>
        </p:txBody>
      </p:sp>
      <p:sp>
        <p:nvSpPr>
          <p:cNvPr id="5" name="Marcador de pie de página 4"/>
          <p:cNvSpPr>
            <a:spLocks noGrp="1"/>
          </p:cNvSpPr>
          <p:nvPr>
            <p:ph type="ftr" sz="quarter" idx="11"/>
          </p:nvPr>
        </p:nvSpPr>
        <p:spPr/>
        <p:txBody>
          <a:bodyPr rtlCol="0"/>
          <a:lstStyle/>
          <a:p>
            <a:pPr rtl="0"/>
            <a:r>
              <a:rPr lang="es-ES" noProof="0"/>
              <a:t>Agregar un pie de página</a:t>
            </a:r>
          </a:p>
        </p:txBody>
      </p:sp>
      <p:sp>
        <p:nvSpPr>
          <p:cNvPr id="6" name="Marcador de posición de número de diapositiva 5"/>
          <p:cNvSpPr>
            <a:spLocks noGrp="1"/>
          </p:cNvSpPr>
          <p:nvPr>
            <p:ph type="sldNum" sz="quarter" idx="12"/>
          </p:nvPr>
        </p:nvSpPr>
        <p:spPr/>
        <p:txBody>
          <a:bodyPr rtlCol="0"/>
          <a:lstStyle/>
          <a:p>
            <a:pPr rtl="0"/>
            <a:fld id="{062D6987-FB6D-4DB8-81B8-AD0F35E3BB5F}" type="slidenum">
              <a:rPr lang="es-ES" noProof="0" smtClean="0"/>
              <a:t>‹Nº›</a:t>
            </a:fld>
            <a:endParaRPr lang="es-ES" noProof="0"/>
          </a:p>
        </p:txBody>
      </p:sp>
    </p:spTree>
    <p:extLst>
      <p:ext uri="{BB962C8B-B14F-4D97-AF65-F5344CB8AC3E}">
        <p14:creationId xmlns:p14="http://schemas.microsoft.com/office/powerpoint/2010/main" val="123361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838200" y="1825625"/>
            <a:ext cx="51816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172200" y="1825625"/>
            <a:ext cx="51816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D4D3459A-8ECF-4BAB-AC4C-64EFC244E8B9}" type="datetime1">
              <a:rPr lang="es-ES" noProof="0" smtClean="0"/>
              <a:t>9/6/21</a:t>
            </a:fld>
            <a:endParaRPr lang="es-ES" noProof="0"/>
          </a:p>
        </p:txBody>
      </p:sp>
      <p:sp>
        <p:nvSpPr>
          <p:cNvPr id="6" name="Marcador de pie de página 5"/>
          <p:cNvSpPr>
            <a:spLocks noGrp="1"/>
          </p:cNvSpPr>
          <p:nvPr>
            <p:ph type="ftr" sz="quarter" idx="11"/>
          </p:nvPr>
        </p:nvSpPr>
        <p:spPr/>
        <p:txBody>
          <a:bodyPr rtlCol="0"/>
          <a:lstStyle/>
          <a:p>
            <a:pPr rtl="0"/>
            <a:r>
              <a:rPr lang="es-ES" noProof="0"/>
              <a:t>Agregar un pie de página</a:t>
            </a:r>
          </a:p>
        </p:txBody>
      </p:sp>
      <p:sp>
        <p:nvSpPr>
          <p:cNvPr id="7" name="Marcador de posición de número de diapositiva 6"/>
          <p:cNvSpPr>
            <a:spLocks noGrp="1"/>
          </p:cNvSpPr>
          <p:nvPr>
            <p:ph type="sldNum" sz="quarter" idx="12"/>
          </p:nvPr>
        </p:nvSpPr>
        <p:spPr/>
        <p:txBody>
          <a:bodyPr rtlCol="0"/>
          <a:lstStyle/>
          <a:p>
            <a:pPr rtl="0"/>
            <a:fld id="{062D6987-FB6D-4DB8-81B8-AD0F35E3BB5F}" type="slidenum">
              <a:rPr lang="es-ES" noProof="0" smtClean="0"/>
              <a:t>‹Nº›</a:t>
            </a:fld>
            <a:endParaRPr lang="es-ES" noProof="0"/>
          </a:p>
        </p:txBody>
      </p:sp>
    </p:spTree>
    <p:extLst>
      <p:ext uri="{BB962C8B-B14F-4D97-AF65-F5344CB8AC3E}">
        <p14:creationId xmlns:p14="http://schemas.microsoft.com/office/powerpoint/2010/main" val="152187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274638"/>
            <a:ext cx="10515600" cy="1143000"/>
          </a:xfrm>
        </p:spPr>
        <p:txBody>
          <a:bodyPr rtlCol="0"/>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831850" y="1489075"/>
            <a:ext cx="5156200"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hasCustomPrompt="1"/>
          </p:nvPr>
        </p:nvSpPr>
        <p:spPr>
          <a:xfrm>
            <a:off x="831850" y="2193925"/>
            <a:ext cx="515620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189663" y="1489075"/>
            <a:ext cx="5157787"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hasCustomPrompt="1"/>
          </p:nvPr>
        </p:nvSpPr>
        <p:spPr>
          <a:xfrm>
            <a:off x="6189663" y="2193925"/>
            <a:ext cx="5157787"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2B458C73-13A3-4E2D-9C5F-19706DF64985}" type="datetime1">
              <a:rPr lang="es-ES" noProof="0" smtClean="0"/>
              <a:t>9/6/21</a:t>
            </a:fld>
            <a:endParaRPr lang="es-ES" noProof="0"/>
          </a:p>
        </p:txBody>
      </p:sp>
      <p:sp>
        <p:nvSpPr>
          <p:cNvPr id="8" name="Marcador de pie de página 7"/>
          <p:cNvSpPr>
            <a:spLocks noGrp="1"/>
          </p:cNvSpPr>
          <p:nvPr>
            <p:ph type="ftr" sz="quarter" idx="11"/>
          </p:nvPr>
        </p:nvSpPr>
        <p:spPr/>
        <p:txBody>
          <a:bodyPr rtlCol="0"/>
          <a:lstStyle/>
          <a:p>
            <a:pPr rtl="0"/>
            <a:r>
              <a:rPr lang="es-ES" noProof="0"/>
              <a:t>Agregar un pie de página</a:t>
            </a:r>
          </a:p>
        </p:txBody>
      </p:sp>
      <p:sp>
        <p:nvSpPr>
          <p:cNvPr id="9" name="Marcador de posición de número de diapositiva 8"/>
          <p:cNvSpPr>
            <a:spLocks noGrp="1"/>
          </p:cNvSpPr>
          <p:nvPr>
            <p:ph type="sldNum" sz="quarter" idx="12"/>
          </p:nvPr>
        </p:nvSpPr>
        <p:spPr/>
        <p:txBody>
          <a:bodyPr rtlCol="0"/>
          <a:lstStyle/>
          <a:p>
            <a:pPr rtl="0"/>
            <a:fld id="{062D6987-FB6D-4DB8-81B8-AD0F35E3BB5F}" type="slidenum">
              <a:rPr lang="es-ES" noProof="0" smtClean="0"/>
              <a:t>‹Nº›</a:t>
            </a:fld>
            <a:endParaRPr lang="es-ES" noProof="0"/>
          </a:p>
        </p:txBody>
      </p:sp>
    </p:spTree>
    <p:extLst>
      <p:ext uri="{BB962C8B-B14F-4D97-AF65-F5344CB8AC3E}">
        <p14:creationId xmlns:p14="http://schemas.microsoft.com/office/powerpoint/2010/main" val="110092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6A3922B5-F60C-402F-9A23-91471F0006F2}" type="datetime1">
              <a:rPr lang="es-ES" noProof="0" smtClean="0"/>
              <a:t>9/6/21</a:t>
            </a:fld>
            <a:endParaRPr lang="es-ES" noProof="0"/>
          </a:p>
        </p:txBody>
      </p:sp>
      <p:sp>
        <p:nvSpPr>
          <p:cNvPr id="4" name="Marcador de pie de página 3"/>
          <p:cNvSpPr>
            <a:spLocks noGrp="1"/>
          </p:cNvSpPr>
          <p:nvPr>
            <p:ph type="ftr" sz="quarter" idx="11"/>
          </p:nvPr>
        </p:nvSpPr>
        <p:spPr/>
        <p:txBody>
          <a:bodyPr rtlCol="0"/>
          <a:lstStyle/>
          <a:p>
            <a:pPr rtl="0"/>
            <a:r>
              <a:rPr lang="es-ES" noProof="0"/>
              <a:t>Agregar un pie de página</a:t>
            </a:r>
          </a:p>
        </p:txBody>
      </p:sp>
      <p:sp>
        <p:nvSpPr>
          <p:cNvPr id="5" name="Marcador de posición de número de diapositiva 4"/>
          <p:cNvSpPr>
            <a:spLocks noGrp="1"/>
          </p:cNvSpPr>
          <p:nvPr>
            <p:ph type="sldNum" sz="quarter" idx="12"/>
          </p:nvPr>
        </p:nvSpPr>
        <p:spPr/>
        <p:txBody>
          <a:bodyPr rtlCol="0"/>
          <a:lstStyle/>
          <a:p>
            <a:pPr rtl="0"/>
            <a:fld id="{062D6987-FB6D-4DB8-81B8-AD0F35E3BB5F}" type="slidenum">
              <a:rPr lang="es-ES" noProof="0" smtClean="0"/>
              <a:t>‹Nº›</a:t>
            </a:fld>
            <a:endParaRPr lang="es-ES" noProof="0"/>
          </a:p>
        </p:txBody>
      </p:sp>
    </p:spTree>
    <p:extLst>
      <p:ext uri="{BB962C8B-B14F-4D97-AF65-F5344CB8AC3E}">
        <p14:creationId xmlns:p14="http://schemas.microsoft.com/office/powerpoint/2010/main" val="91840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CB720DE4-9B4E-44F2-A785-9B0AF922A209}" type="datetime1">
              <a:rPr lang="es-ES" noProof="0" smtClean="0"/>
              <a:t>9/6/21</a:t>
            </a:fld>
            <a:endParaRPr lang="es-ES" noProof="0"/>
          </a:p>
        </p:txBody>
      </p:sp>
      <p:sp>
        <p:nvSpPr>
          <p:cNvPr id="3" name="Marcador de pie de página 2"/>
          <p:cNvSpPr>
            <a:spLocks noGrp="1"/>
          </p:cNvSpPr>
          <p:nvPr>
            <p:ph type="ftr" sz="quarter" idx="11"/>
          </p:nvPr>
        </p:nvSpPr>
        <p:spPr/>
        <p:txBody>
          <a:bodyPr rtlCol="0"/>
          <a:lstStyle/>
          <a:p>
            <a:pPr rtl="0"/>
            <a:r>
              <a:rPr lang="es-ES" noProof="0"/>
              <a:t>Agregar un pie de página</a:t>
            </a:r>
          </a:p>
        </p:txBody>
      </p:sp>
      <p:sp>
        <p:nvSpPr>
          <p:cNvPr id="4" name="Marcador de posición de número de diapositiva 3"/>
          <p:cNvSpPr>
            <a:spLocks noGrp="1"/>
          </p:cNvSpPr>
          <p:nvPr>
            <p:ph type="sldNum" sz="quarter" idx="12"/>
          </p:nvPr>
        </p:nvSpPr>
        <p:spPr/>
        <p:txBody>
          <a:bodyPr rtlCol="0"/>
          <a:lstStyle/>
          <a:p>
            <a:pPr rtl="0"/>
            <a:fld id="{062D6987-FB6D-4DB8-81B8-AD0F35E3BB5F}" type="slidenum">
              <a:rPr lang="es-ES" noProof="0" smtClean="0"/>
              <a:t>‹Nº›</a:t>
            </a:fld>
            <a:endParaRPr lang="es-ES" noProof="0"/>
          </a:p>
        </p:txBody>
      </p:sp>
    </p:spTree>
    <p:extLst>
      <p:ext uri="{BB962C8B-B14F-4D97-AF65-F5344CB8AC3E}">
        <p14:creationId xmlns:p14="http://schemas.microsoft.com/office/powerpoint/2010/main" val="249762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589DB46B-D47B-48DB-9C65-6142E5F58CA3}" type="datetime1">
              <a:rPr lang="es-ES" noProof="0" smtClean="0"/>
              <a:t>9/6/21</a:t>
            </a:fld>
            <a:endParaRPr lang="es-ES" noProof="0"/>
          </a:p>
        </p:txBody>
      </p:sp>
      <p:sp>
        <p:nvSpPr>
          <p:cNvPr id="6" name="Marcador de pie de página 5"/>
          <p:cNvSpPr>
            <a:spLocks noGrp="1"/>
          </p:cNvSpPr>
          <p:nvPr>
            <p:ph type="ftr" sz="quarter" idx="11"/>
          </p:nvPr>
        </p:nvSpPr>
        <p:spPr/>
        <p:txBody>
          <a:bodyPr rtlCol="0"/>
          <a:lstStyle/>
          <a:p>
            <a:pPr rtl="0"/>
            <a:r>
              <a:rPr lang="es-ES" noProof="0"/>
              <a:t>Agregar un pie de página</a:t>
            </a:r>
          </a:p>
        </p:txBody>
      </p:sp>
      <p:sp>
        <p:nvSpPr>
          <p:cNvPr id="7" name="Marcador de posición de número de diapositiva 6"/>
          <p:cNvSpPr>
            <a:spLocks noGrp="1"/>
          </p:cNvSpPr>
          <p:nvPr>
            <p:ph type="sldNum" sz="quarter" idx="12"/>
          </p:nvPr>
        </p:nvSpPr>
        <p:spPr/>
        <p:txBody>
          <a:bodyPr rtlCol="0"/>
          <a:lstStyle/>
          <a:p>
            <a:pPr rtl="0"/>
            <a:fld id="{062D6987-FB6D-4DB8-81B8-AD0F35E3BB5F}" type="slidenum">
              <a:rPr lang="es-ES" noProof="0" smtClean="0"/>
              <a:t>‹Nº›</a:t>
            </a:fld>
            <a:endParaRPr lang="es-ES" noProof="0"/>
          </a:p>
        </p:txBody>
      </p:sp>
    </p:spTree>
    <p:extLst>
      <p:ext uri="{BB962C8B-B14F-4D97-AF65-F5344CB8AC3E}">
        <p14:creationId xmlns:p14="http://schemas.microsoft.com/office/powerpoint/2010/main" val="94365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9504169D-D721-4416-9EDE-40928B9DF53A}" type="datetime1">
              <a:rPr lang="es-ES" noProof="0" smtClean="0"/>
              <a:t>9/6/21</a:t>
            </a:fld>
            <a:endParaRPr lang="es-ES" noProof="0"/>
          </a:p>
        </p:txBody>
      </p:sp>
      <p:sp>
        <p:nvSpPr>
          <p:cNvPr id="6" name="Marcador de pie de página 5"/>
          <p:cNvSpPr>
            <a:spLocks noGrp="1"/>
          </p:cNvSpPr>
          <p:nvPr>
            <p:ph type="ftr" sz="quarter" idx="11"/>
          </p:nvPr>
        </p:nvSpPr>
        <p:spPr/>
        <p:txBody>
          <a:bodyPr rtlCol="0"/>
          <a:lstStyle/>
          <a:p>
            <a:pPr rtl="0"/>
            <a:r>
              <a:rPr lang="es-ES" noProof="0"/>
              <a:t>Agregar un pie de página</a:t>
            </a:r>
          </a:p>
        </p:txBody>
      </p:sp>
      <p:sp>
        <p:nvSpPr>
          <p:cNvPr id="7" name="Marcador de posición de número de diapositiva 6"/>
          <p:cNvSpPr>
            <a:spLocks noGrp="1"/>
          </p:cNvSpPr>
          <p:nvPr>
            <p:ph type="sldNum" sz="quarter" idx="12"/>
          </p:nvPr>
        </p:nvSpPr>
        <p:spPr/>
        <p:txBody>
          <a:bodyPr rtlCol="0"/>
          <a:lstStyle/>
          <a:p>
            <a:pPr rtl="0"/>
            <a:fld id="{062D6987-FB6D-4DB8-81B8-AD0F35E3BB5F}" type="slidenum">
              <a:rPr lang="es-ES" noProof="0" smtClean="0"/>
              <a:t>‹Nº›</a:t>
            </a:fld>
            <a:endParaRPr lang="es-ES" noProof="0"/>
          </a:p>
        </p:txBody>
      </p:sp>
    </p:spTree>
    <p:extLst>
      <p:ext uri="{BB962C8B-B14F-4D97-AF65-F5344CB8AC3E}">
        <p14:creationId xmlns:p14="http://schemas.microsoft.com/office/powerpoint/2010/main" val="252229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pPr rtl="0"/>
            <a:fld id="{54CBE884-F72A-43FA-A073-B1EA46164795}" type="datetime1">
              <a:rPr lang="es-ES" noProof="0" smtClean="0"/>
              <a:t>9/6/21</a:t>
            </a:fld>
            <a:endParaRPr lang="es-ES" noProof="0"/>
          </a:p>
        </p:txBody>
      </p:sp>
      <p:sp>
        <p:nvSpPr>
          <p:cNvPr id="5" name="Marcador de pie de página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75000"/>
                    <a:lumOff val="25000"/>
                  </a:schemeClr>
                </a:solidFill>
              </a:defRPr>
            </a:lvl1pPr>
          </a:lstStyle>
          <a:p>
            <a:pPr rtl="0"/>
            <a:r>
              <a:rPr lang="es-ES" noProof="0"/>
              <a:t>Agregar un pie de página</a:t>
            </a:r>
          </a:p>
        </p:txBody>
      </p:sp>
      <p:sp>
        <p:nvSpPr>
          <p:cNvPr id="6" name="Marcador de posición de número de diapositiva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pPr rtl="0"/>
            <a:fld id="{062D6987-FB6D-4DB8-81B8-AD0F35E3BB5F}" type="slidenum">
              <a:rPr lang="es-ES" noProof="0" smtClean="0"/>
              <a:pPr rtl="0"/>
              <a:t>‹Nº›</a:t>
            </a:fld>
            <a:endParaRPr lang="es-ES" noProof="0"/>
          </a:p>
        </p:txBody>
      </p:sp>
    </p:spTree>
    <p:extLst>
      <p:ext uri="{BB962C8B-B14F-4D97-AF65-F5344CB8AC3E}">
        <p14:creationId xmlns:p14="http://schemas.microsoft.com/office/powerpoint/2010/main" val="981562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www.mexico2.com.mx/calculadora.php" TargetMode="External"/><Relationship Id="rId13" Type="http://schemas.openxmlformats.org/officeDocument/2006/relationships/hyperlink" Target="https://www.youtube.com/watch?v=sp39r0Wx8Oc&amp;t=1s" TargetMode="External"/><Relationship Id="rId3" Type="http://schemas.openxmlformats.org/officeDocument/2006/relationships/hyperlink" Target="https://www.youtube.com/watch?v=44wY56lOp" TargetMode="External"/><Relationship Id="rId7" Type="http://schemas.openxmlformats.org/officeDocument/2006/relationships/hyperlink" Target="https://www.youtube.com/watch?v=nQ1pPLb1Fo4" TargetMode="External"/><Relationship Id="rId12" Type="http://schemas.openxmlformats.org/officeDocument/2006/relationships/hyperlink" Target="https://www.youtube.com/watch?v=So9SLAvVbPg" TargetMode="External"/><Relationship Id="rId2" Type="http://schemas.openxmlformats.org/officeDocument/2006/relationships/hyperlink" Target="https://www.youtube.com/watch?v=OR8ukYcXveg" TargetMode="External"/><Relationship Id="rId16" Type="http://schemas.openxmlformats.org/officeDocument/2006/relationships/hyperlink" Target="https://www.youtube.com/watch?v=GXz9Xyj9U8o" TargetMode="External"/><Relationship Id="rId1" Type="http://schemas.openxmlformats.org/officeDocument/2006/relationships/slideLayout" Target="../slideLayouts/slideLayout7.xml"/><Relationship Id="rId6" Type="http://schemas.openxmlformats.org/officeDocument/2006/relationships/hyperlink" Target="https://amdee.org/Publicaciones/AMDEE-PwC-El-potencial-eolico-mexicano.pdf" TargetMode="External"/><Relationship Id="rId11" Type="http://schemas.openxmlformats.org/officeDocument/2006/relationships/hyperlink" Target="https://www.youtube.com/watch?v=rFUkeqLT9xc" TargetMode="External"/><Relationship Id="rId5" Type="http://schemas.openxmlformats.org/officeDocument/2006/relationships/hyperlink" Target="http://www.diputados.gob.mx/LeyesBiblio/index.html" TargetMode="External"/><Relationship Id="rId15" Type="http://schemas.openxmlformats.org/officeDocument/2006/relationships/hyperlink" Target="https://www.youtube.com/watch?v=A6ctEW9mOgw&amp;t=1s" TargetMode="External"/><Relationship Id="rId10" Type="http://schemas.openxmlformats.org/officeDocument/2006/relationships/hyperlink" Target="http://media1.webgarden.es/files/media1:4befe784280d2.pdf.upl/E.renovables.pdf" TargetMode="External"/><Relationship Id="rId4" Type="http://schemas.openxmlformats.org/officeDocument/2006/relationships/hyperlink" Target="https://www.youtube.com/watch?v=iYiRR0n66Ls" TargetMode="External"/><Relationship Id="rId9" Type="http://schemas.openxmlformats.org/officeDocument/2006/relationships/hyperlink" Target="https://concepto.de/energias-limpias/" TargetMode="External"/><Relationship Id="rId14" Type="http://schemas.openxmlformats.org/officeDocument/2006/relationships/hyperlink" Target="https://www.youtube.com/watch?v=miEJI0XQiN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hyperlink" Target="https://www.youtube.com/watch?v=sp39r0Wx8Oc&amp;t=1s" TargetMode="External"/><Relationship Id="rId3" Type="http://schemas.openxmlformats.org/officeDocument/2006/relationships/hyperlink" Target="https://www.youtube.com/watch?v=44wY56lOp" TargetMode="External"/><Relationship Id="rId7" Type="http://schemas.openxmlformats.org/officeDocument/2006/relationships/hyperlink" Target="http://www.mexico2.com.mx/calculadora.php" TargetMode="External"/><Relationship Id="rId2" Type="http://schemas.openxmlformats.org/officeDocument/2006/relationships/hyperlink" Target="https://www.youtube.com/watch?v=OR8ukYcXveg" TargetMode="External"/><Relationship Id="rId1" Type="http://schemas.openxmlformats.org/officeDocument/2006/relationships/slideLayout" Target="../slideLayouts/slideLayout4.xml"/><Relationship Id="rId6" Type="http://schemas.openxmlformats.org/officeDocument/2006/relationships/hyperlink" Target="http://media1.webgarden.es/files/media1:4befe784280d2.pdf.upl/E.renovables.pdf" TargetMode="External"/><Relationship Id="rId5" Type="http://schemas.openxmlformats.org/officeDocument/2006/relationships/hyperlink" Target="https://concepto.de/energias-limpias/" TargetMode="External"/><Relationship Id="rId10" Type="http://schemas.openxmlformats.org/officeDocument/2006/relationships/hyperlink" Target="https://www.youtube.com/watch?v=miEJI0XQiN4" TargetMode="External"/><Relationship Id="rId4" Type="http://schemas.openxmlformats.org/officeDocument/2006/relationships/hyperlink" Target="https://www.youtube.com/watch?v=iYiRR0n66Ls" TargetMode="External"/><Relationship Id="rId9" Type="http://schemas.openxmlformats.org/officeDocument/2006/relationships/hyperlink" Target="https://www.youtube.com/watch?v=A6ctEW9mOgw&amp;t=1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package" Target="../embeddings/Documento_de_Microsoft_Word.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38.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package" Target="../embeddings/Documento_de_Microsoft_Word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package" Target="../embeddings/Documento_de_Microsoft_Word3.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emf"/></Relationships>
</file>

<file path=ppt/slides/_rels/slide46.xml.rels><?xml version="1.0" encoding="UTF-8" standalone="yes"?>
<Relationships xmlns="http://schemas.openxmlformats.org/package/2006/relationships"><Relationship Id="rId3" Type="http://schemas.openxmlformats.org/officeDocument/2006/relationships/package" Target="../embeddings/Documento_de_Microsoft_Word4.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7.emf"/></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866855" y="1965832"/>
            <a:ext cx="9159523" cy="1379252"/>
          </a:xfrm>
          <a:prstGeom prst="rect">
            <a:avLst/>
          </a:prstGeom>
        </p:spPr>
        <p:txBody>
          <a:bodyP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MX" sz="2800" cap="none" dirty="0"/>
              <a:t>Título del proyecto</a:t>
            </a:r>
            <a:r>
              <a:rPr lang="es-MX" sz="2800" dirty="0">
                <a:latin typeface="AR CENA" pitchFamily="2" charset="0"/>
              </a:rPr>
              <a:t>:  </a:t>
            </a:r>
            <a:br>
              <a:rPr lang="es-MX" sz="2800" dirty="0">
                <a:latin typeface="AR CENA" pitchFamily="2" charset="0"/>
              </a:rPr>
            </a:br>
            <a:endParaRPr lang="es-MX" sz="2800" dirty="0">
              <a:latin typeface="AR CENA" pitchFamily="2" charset="0"/>
            </a:endParaRPr>
          </a:p>
          <a:p>
            <a:r>
              <a:rPr lang="es-MX" sz="2800" dirty="0">
                <a:latin typeface="AR CENA" pitchFamily="2" charset="0"/>
              </a:rPr>
              <a:t> </a:t>
            </a:r>
            <a:r>
              <a:rPr lang="es-MX" sz="2800" b="1" cap="none" dirty="0"/>
              <a:t>“Las energías limpias en las nuevas generaciones” </a:t>
            </a:r>
          </a:p>
          <a:p>
            <a:r>
              <a:rPr lang="es-MX" sz="2800" b="1" cap="none" dirty="0"/>
              <a:t>Ciclo escolar 2020 - 2021</a:t>
            </a:r>
            <a:r>
              <a:rPr lang="es-MX" sz="2800" cap="none" dirty="0"/>
              <a:t>. </a:t>
            </a:r>
            <a:br>
              <a:rPr lang="es-MX" sz="2800" cap="none" dirty="0"/>
            </a:br>
            <a:br>
              <a:rPr lang="es-MX" sz="2800" cap="none" dirty="0"/>
            </a:br>
            <a:r>
              <a:rPr lang="es-MX" sz="3200" dirty="0">
                <a:latin typeface="AR CENA" pitchFamily="2" charset="0"/>
              </a:rPr>
              <a:t>EQUIPO 2 </a:t>
            </a:r>
          </a:p>
        </p:txBody>
      </p:sp>
      <p:sp>
        <p:nvSpPr>
          <p:cNvPr id="4" name="AutoShape 4" descr="Resultado de imagen para EFECTO MARIPOSA"/>
          <p:cNvSpPr>
            <a:spLocks noChangeAspect="1" noChangeArrowheads="1"/>
          </p:cNvSpPr>
          <p:nvPr/>
        </p:nvSpPr>
        <p:spPr bwMode="auto">
          <a:xfrm>
            <a:off x="1276983"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7" name="Imagen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0955" y="966298"/>
            <a:ext cx="3311324" cy="999534"/>
          </a:xfrm>
          <a:prstGeom prst="rect">
            <a:avLst/>
          </a:prstGeom>
          <a:noFill/>
          <a:ln>
            <a:noFill/>
          </a:ln>
        </p:spPr>
      </p:pic>
      <p:sp>
        <p:nvSpPr>
          <p:cNvPr id="8" name="CuadroTexto 7"/>
          <p:cNvSpPr txBox="1"/>
          <p:nvPr/>
        </p:nvSpPr>
        <p:spPr>
          <a:xfrm>
            <a:off x="10069975" y="5852837"/>
            <a:ext cx="1527858" cy="369332"/>
          </a:xfrm>
          <a:prstGeom prst="rect">
            <a:avLst/>
          </a:prstGeom>
          <a:noFill/>
        </p:spPr>
        <p:txBody>
          <a:bodyPr wrap="square" rtlCol="0">
            <a:spAutoFit/>
          </a:bodyPr>
          <a:lstStyle/>
          <a:p>
            <a:r>
              <a:rPr lang="es-MX" dirty="0"/>
              <a:t>Sexto grado</a:t>
            </a:r>
          </a:p>
        </p:txBody>
      </p:sp>
      <p:pic>
        <p:nvPicPr>
          <p:cNvPr id="9" name="Imagen 8">
            <a:extLst>
              <a:ext uri="{FF2B5EF4-FFF2-40B4-BE49-F238E27FC236}">
                <a16:creationId xmlns:a16="http://schemas.microsoft.com/office/drawing/2014/main" id="{0EEA786F-6BF8-E54E-B5BF-87C8AB3C7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737" y="4540212"/>
            <a:ext cx="2691758" cy="1497291"/>
          </a:xfrm>
          <a:prstGeom prst="rect">
            <a:avLst/>
          </a:prstGeom>
        </p:spPr>
      </p:pic>
    </p:spTree>
    <p:extLst>
      <p:ext uri="{BB962C8B-B14F-4D97-AF65-F5344CB8AC3E}">
        <p14:creationId xmlns:p14="http://schemas.microsoft.com/office/powerpoint/2010/main" val="224813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0500" y="267385"/>
            <a:ext cx="11849100" cy="369332"/>
          </a:xfrm>
          <a:prstGeom prst="rect">
            <a:avLst/>
          </a:prstGeom>
        </p:spPr>
        <p:txBody>
          <a:bodyPr wrap="square">
            <a:spAutoFit/>
          </a:bodyPr>
          <a:lstStyle/>
          <a:p>
            <a:r>
              <a:rPr lang="es-ES" b="1" dirty="0"/>
              <a:t>II. Intención. </a:t>
            </a:r>
            <a:r>
              <a:rPr lang="es-ES" dirty="0"/>
              <a:t> </a:t>
            </a:r>
            <a:r>
              <a:rPr lang="es-ES" b="1" dirty="0"/>
              <a:t>Sólo una de las propuestas da nombre al proyecto. </a:t>
            </a:r>
            <a:r>
              <a:rPr lang="es-ES" dirty="0"/>
              <a:t>Redactar como pregunta o premisa </a:t>
            </a:r>
            <a:r>
              <a:rPr lang="es-ES" dirty="0" err="1"/>
              <a:t>problematizadora</a:t>
            </a:r>
            <a:r>
              <a:rPr lang="es-ES" dirty="0"/>
              <a:t>. </a:t>
            </a:r>
            <a:endParaRPr lang="es-MX" dirty="0"/>
          </a:p>
        </p:txBody>
      </p:sp>
      <p:graphicFrame>
        <p:nvGraphicFramePr>
          <p:cNvPr id="3" name="2 Tabla"/>
          <p:cNvGraphicFramePr>
            <a:graphicFrameLocks noGrp="1"/>
          </p:cNvGraphicFramePr>
          <p:nvPr/>
        </p:nvGraphicFramePr>
        <p:xfrm>
          <a:off x="866775" y="1483200"/>
          <a:ext cx="10467975" cy="5218811"/>
        </p:xfrm>
        <a:graphic>
          <a:graphicData uri="http://schemas.openxmlformats.org/drawingml/2006/table">
            <a:tbl>
              <a:tblPr>
                <a:tableStyleId>{775DCB02-9BB8-47FD-8907-85C794F793BA}</a:tableStyleId>
              </a:tblPr>
              <a:tblGrid>
                <a:gridCol w="2482593">
                  <a:extLst>
                    <a:ext uri="{9D8B030D-6E8A-4147-A177-3AD203B41FA5}">
                      <a16:colId xmlns:a16="http://schemas.microsoft.com/office/drawing/2014/main" val="20000"/>
                    </a:ext>
                  </a:extLst>
                </a:gridCol>
                <a:gridCol w="2482593">
                  <a:extLst>
                    <a:ext uri="{9D8B030D-6E8A-4147-A177-3AD203B41FA5}">
                      <a16:colId xmlns:a16="http://schemas.microsoft.com/office/drawing/2014/main" val="20001"/>
                    </a:ext>
                  </a:extLst>
                </a:gridCol>
                <a:gridCol w="2483357">
                  <a:extLst>
                    <a:ext uri="{9D8B030D-6E8A-4147-A177-3AD203B41FA5}">
                      <a16:colId xmlns:a16="http://schemas.microsoft.com/office/drawing/2014/main" val="20002"/>
                    </a:ext>
                  </a:extLst>
                </a:gridCol>
                <a:gridCol w="3019432">
                  <a:extLst>
                    <a:ext uri="{9D8B030D-6E8A-4147-A177-3AD203B41FA5}">
                      <a16:colId xmlns:a16="http://schemas.microsoft.com/office/drawing/2014/main" val="20003"/>
                    </a:ext>
                  </a:extLst>
                </a:gridCol>
              </a:tblGrid>
              <a:tr h="2281896">
                <a:tc>
                  <a:txBody>
                    <a:bodyPr/>
                    <a:lstStyle/>
                    <a:p>
                      <a:pPr algn="ctr">
                        <a:lnSpc>
                          <a:spcPct val="115000"/>
                        </a:lnSpc>
                        <a:spcAft>
                          <a:spcPts val="0"/>
                        </a:spcAft>
                      </a:pPr>
                      <a:r>
                        <a:rPr lang="es-ES" sz="1600" dirty="0">
                          <a:effectLst/>
                        </a:rPr>
                        <a:t>Dar explicación</a:t>
                      </a:r>
                      <a:endParaRPr lang="es-MX" sz="1600" dirty="0">
                        <a:effectLst/>
                      </a:endParaRPr>
                    </a:p>
                    <a:p>
                      <a:pPr algn="ctr">
                        <a:lnSpc>
                          <a:spcPct val="115000"/>
                        </a:lnSpc>
                        <a:spcAft>
                          <a:spcPts val="0"/>
                        </a:spcAft>
                      </a:pPr>
                      <a:r>
                        <a:rPr lang="es-ES" sz="1600" dirty="0">
                          <a:effectLst/>
                        </a:rPr>
                        <a:t>¿Por qué algo es cómo es?</a:t>
                      </a:r>
                      <a:endParaRPr lang="es-MX" sz="1600" dirty="0">
                        <a:effectLst/>
                      </a:endParaRPr>
                    </a:p>
                    <a:p>
                      <a:pPr algn="ctr">
                        <a:lnSpc>
                          <a:spcPct val="115000"/>
                        </a:lnSpc>
                        <a:spcAft>
                          <a:spcPts val="0"/>
                        </a:spcAft>
                      </a:pPr>
                      <a:r>
                        <a:rPr lang="es-ES" sz="1600" dirty="0">
                          <a:effectLst/>
                        </a:rPr>
                        <a:t>Determinar las razones que generan el problema o la situación.</a:t>
                      </a:r>
                    </a:p>
                    <a:p>
                      <a:pPr algn="ctr">
                        <a:lnSpc>
                          <a:spcPct val="115000"/>
                        </a:lnSpc>
                        <a:spcAft>
                          <a:spcPts val="0"/>
                        </a:spcAft>
                      </a:pPr>
                      <a:r>
                        <a:rPr lang="es-MX" sz="1800" kern="1200" dirty="0">
                          <a:solidFill>
                            <a:schemeClr val="dk1"/>
                          </a:solidFill>
                          <a:effectLst/>
                          <a:latin typeface="+mn-lt"/>
                          <a:ea typeface="+mn-ea"/>
                          <a:cs typeface="+mn-cs"/>
                        </a:rPr>
                        <a:t>¿Por qué seguir usando energéticos, basados en la combustión de materiales fósiles, contaminantes de nuestro medio ambiente, existiendo fuentes de energía alternativas?</a:t>
                      </a:r>
                      <a:r>
                        <a:rPr lang="es-MX" sz="1600" dirty="0">
                          <a:effectLst/>
                        </a:rPr>
                        <a:t> </a:t>
                      </a:r>
                      <a:endParaRPr lang="es-MX" sz="1600" dirty="0">
                        <a:solidFill>
                          <a:srgbClr val="000000"/>
                        </a:solidFill>
                        <a:effectLst/>
                        <a:latin typeface="Calibri" pitchFamily="34" charset="0"/>
                        <a:ea typeface="Arial"/>
                      </a:endParaRPr>
                    </a:p>
                  </a:txBody>
                  <a:tcPr marL="63500" marR="63500" marT="63500" marB="63500"/>
                </a:tc>
                <a:tc>
                  <a:txBody>
                    <a:bodyPr/>
                    <a:lstStyle/>
                    <a:p>
                      <a:pPr algn="ctr">
                        <a:lnSpc>
                          <a:spcPct val="115000"/>
                        </a:lnSpc>
                        <a:spcAft>
                          <a:spcPts val="0"/>
                        </a:spcAft>
                      </a:pPr>
                      <a:r>
                        <a:rPr lang="es-ES" sz="1600" dirty="0">
                          <a:effectLst/>
                        </a:rPr>
                        <a:t>Resolver un problema</a:t>
                      </a:r>
                      <a:endParaRPr lang="es-MX" sz="1600" dirty="0">
                        <a:effectLst/>
                      </a:endParaRPr>
                    </a:p>
                    <a:p>
                      <a:pPr algn="ctr">
                        <a:lnSpc>
                          <a:spcPct val="115000"/>
                        </a:lnSpc>
                        <a:spcAft>
                          <a:spcPts val="0"/>
                        </a:spcAft>
                      </a:pPr>
                      <a:r>
                        <a:rPr lang="es-ES" sz="1600" dirty="0">
                          <a:effectLst/>
                        </a:rPr>
                        <a:t>Explicar de manera detallada cómo se puede abordar y/o solucionar el problema.</a:t>
                      </a:r>
                      <a:endParaRPr lang="es-MX" sz="1600" dirty="0">
                        <a:effectLst/>
                      </a:endParaRPr>
                    </a:p>
                    <a:p>
                      <a:pPr algn="ctr">
                        <a:lnSpc>
                          <a:spcPct val="115000"/>
                        </a:lnSpc>
                        <a:spcAft>
                          <a:spcPts val="0"/>
                        </a:spcAft>
                      </a:pPr>
                      <a:r>
                        <a:rPr lang="es-ES" sz="1600" dirty="0">
                          <a:effectLst/>
                        </a:rPr>
                        <a:t> </a:t>
                      </a:r>
                    </a:p>
                  </a:txBody>
                  <a:tcPr marL="63500" marR="63500" marT="63500" marB="63500"/>
                </a:tc>
                <a:tc>
                  <a:txBody>
                    <a:bodyPr/>
                    <a:lstStyle/>
                    <a:p>
                      <a:pPr algn="ctr">
                        <a:lnSpc>
                          <a:spcPct val="115000"/>
                        </a:lnSpc>
                        <a:spcAft>
                          <a:spcPts val="0"/>
                        </a:spcAft>
                      </a:pPr>
                      <a:r>
                        <a:rPr lang="es-ES" sz="1600" dirty="0">
                          <a:effectLst/>
                        </a:rPr>
                        <a:t>Hacer más eficiente o mejorar algo</a:t>
                      </a:r>
                      <a:endParaRPr lang="es-MX" sz="1600" dirty="0">
                        <a:effectLst/>
                      </a:endParaRPr>
                    </a:p>
                    <a:p>
                      <a:pPr algn="ctr">
                        <a:lnSpc>
                          <a:spcPct val="115000"/>
                        </a:lnSpc>
                        <a:spcAft>
                          <a:spcPts val="0"/>
                        </a:spcAft>
                      </a:pPr>
                      <a:r>
                        <a:rPr lang="es-ES" sz="1600" dirty="0">
                          <a:effectLst/>
                        </a:rPr>
                        <a:t>¿De qué manera se pueden optimizar los procesos para alcanzar el objetivo propuesto?</a:t>
                      </a:r>
                    </a:p>
                    <a:p>
                      <a:pPr algn="ctr">
                        <a:lnSpc>
                          <a:spcPct val="115000"/>
                        </a:lnSpc>
                        <a:spcAft>
                          <a:spcPts val="0"/>
                        </a:spcAft>
                      </a:pPr>
                      <a:endParaRPr lang="es-MX" sz="1600" dirty="0">
                        <a:solidFill>
                          <a:srgbClr val="000000"/>
                        </a:solidFill>
                        <a:effectLst/>
                        <a:latin typeface="Calibri" pitchFamily="34" charset="0"/>
                        <a:ea typeface="Arial"/>
                      </a:endParaRPr>
                    </a:p>
                  </a:txBody>
                  <a:tcPr marL="63500" marR="63500" marT="63500" marB="63500"/>
                </a:tc>
                <a:tc>
                  <a:txBody>
                    <a:bodyPr/>
                    <a:lstStyle/>
                    <a:p>
                      <a:pPr algn="ctr">
                        <a:lnSpc>
                          <a:spcPct val="115000"/>
                        </a:lnSpc>
                        <a:spcAft>
                          <a:spcPts val="0"/>
                        </a:spcAft>
                      </a:pPr>
                      <a:r>
                        <a:rPr lang="es-ES" sz="1600" dirty="0">
                          <a:effectLst/>
                        </a:rPr>
                        <a:t>Inventar, innovar, diseñar o crear algo nuevo</a:t>
                      </a:r>
                      <a:endParaRPr lang="es-MX" sz="1600" dirty="0">
                        <a:effectLst/>
                      </a:endParaRPr>
                    </a:p>
                    <a:p>
                      <a:pPr algn="ctr">
                        <a:lnSpc>
                          <a:spcPct val="115000"/>
                        </a:lnSpc>
                        <a:spcAft>
                          <a:spcPts val="0"/>
                        </a:spcAft>
                      </a:pPr>
                      <a:r>
                        <a:rPr lang="es-ES" sz="1600" dirty="0">
                          <a:effectLst/>
                        </a:rPr>
                        <a:t>¿Cómo podría ser diferente?</a:t>
                      </a:r>
                      <a:endParaRPr lang="es-MX" sz="1600" dirty="0">
                        <a:effectLst/>
                      </a:endParaRPr>
                    </a:p>
                    <a:p>
                      <a:pPr algn="ctr">
                        <a:lnSpc>
                          <a:spcPct val="115000"/>
                        </a:lnSpc>
                        <a:spcAft>
                          <a:spcPts val="0"/>
                        </a:spcAft>
                      </a:pPr>
                      <a:r>
                        <a:rPr lang="es-ES" sz="1600" dirty="0">
                          <a:effectLst/>
                        </a:rPr>
                        <a:t>¿Qué nuevo producto o propuesta puedo hacer?</a:t>
                      </a:r>
                      <a:endParaRPr lang="es-MX" sz="1600" dirty="0">
                        <a:solidFill>
                          <a:srgbClr val="000000"/>
                        </a:solidFill>
                        <a:effectLst/>
                        <a:latin typeface="Calibri" pitchFamily="34" charset="0"/>
                        <a:ea typeface="Arial"/>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5704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 y="324535"/>
            <a:ext cx="11753850" cy="369332"/>
          </a:xfrm>
          <a:prstGeom prst="rect">
            <a:avLst/>
          </a:prstGeom>
        </p:spPr>
        <p:txBody>
          <a:bodyPr wrap="square">
            <a:spAutoFit/>
          </a:bodyPr>
          <a:lstStyle/>
          <a:p>
            <a:r>
              <a:rPr lang="es-ES" b="1" dirty="0"/>
              <a:t>III. Objetivo general del proyecto. </a:t>
            </a:r>
            <a:r>
              <a:rPr lang="es-ES" dirty="0"/>
              <a:t>Tomar en cuenta todas las asignaturas  involucradas.</a:t>
            </a:r>
            <a:endParaRPr lang="es-MX" dirty="0"/>
          </a:p>
        </p:txBody>
      </p:sp>
      <p:graphicFrame>
        <p:nvGraphicFramePr>
          <p:cNvPr id="3" name="2 Tabla"/>
          <p:cNvGraphicFramePr>
            <a:graphicFrameLocks noGrp="1"/>
          </p:cNvGraphicFramePr>
          <p:nvPr/>
        </p:nvGraphicFramePr>
        <p:xfrm>
          <a:off x="228600" y="1316830"/>
          <a:ext cx="11753850" cy="4112419"/>
        </p:xfrm>
        <a:graphic>
          <a:graphicData uri="http://schemas.openxmlformats.org/drawingml/2006/table">
            <a:tbl>
              <a:tblPr>
                <a:tableStyleId>{775DCB02-9BB8-47FD-8907-85C794F793BA}</a:tableStyleId>
              </a:tblPr>
              <a:tblGrid>
                <a:gridCol w="11753850">
                  <a:extLst>
                    <a:ext uri="{9D8B030D-6E8A-4147-A177-3AD203B41FA5}">
                      <a16:colId xmlns:a16="http://schemas.microsoft.com/office/drawing/2014/main" val="20000"/>
                    </a:ext>
                  </a:extLst>
                </a:gridCol>
              </a:tblGrid>
              <a:tr h="4112419">
                <a:tc>
                  <a:txBody>
                    <a:bodyPr/>
                    <a:lstStyle/>
                    <a:p>
                      <a:pPr marL="0" marR="114300" lvl="0" indent="0" algn="l" defTabSz="914400" rtl="0" eaLnBrk="1" fontAlgn="auto" latinLnBrk="0" hangingPunct="1">
                        <a:lnSpc>
                          <a:spcPct val="115000"/>
                        </a:lnSpc>
                        <a:spcBef>
                          <a:spcPts val="370"/>
                        </a:spcBef>
                        <a:spcAft>
                          <a:spcPts val="0"/>
                        </a:spcAft>
                        <a:buClrTx/>
                        <a:buSzTx/>
                        <a:buFontTx/>
                        <a:buNone/>
                        <a:tabLst/>
                        <a:defRPr/>
                      </a:pPr>
                      <a:r>
                        <a:rPr lang="es-ES" sz="1200" dirty="0">
                          <a:effectLst/>
                        </a:rPr>
                        <a:t> </a:t>
                      </a:r>
                      <a:r>
                        <a:rPr lang="es-MX" sz="2000" kern="1200" dirty="0">
                          <a:solidFill>
                            <a:schemeClr val="dk1"/>
                          </a:solidFill>
                          <a:effectLst/>
                          <a:latin typeface="+mn-lt"/>
                          <a:ea typeface="+mn-ea"/>
                          <a:cs typeface="+mn-cs"/>
                        </a:rPr>
                        <a:t>Concientizar el uso de energías limpias sobre las fuentes de energía tradicionales para reducir la huella ecológica de la raza humana en el planeta.</a:t>
                      </a:r>
                    </a:p>
                    <a:p>
                      <a:pPr marR="114300">
                        <a:lnSpc>
                          <a:spcPct val="115000"/>
                        </a:lnSpc>
                        <a:spcBef>
                          <a:spcPts val="370"/>
                        </a:spcBef>
                        <a:spcAft>
                          <a:spcPts val="0"/>
                        </a:spcAft>
                      </a:pPr>
                      <a:endParaRPr lang="es-MX" sz="1400" dirty="0">
                        <a:solidFill>
                          <a:srgbClr val="000000"/>
                        </a:solidFill>
                        <a:effectLst/>
                        <a:latin typeface="Arial"/>
                        <a:ea typeface="Arial"/>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45370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2220" y="329684"/>
            <a:ext cx="5843779" cy="369332"/>
          </a:xfrm>
          <a:prstGeom prst="rect">
            <a:avLst/>
          </a:prstGeom>
        </p:spPr>
        <p:txBody>
          <a:bodyPr wrap="none">
            <a:spAutoFit/>
          </a:bodyPr>
          <a:lstStyle/>
          <a:p>
            <a:r>
              <a:rPr lang="es-ES" b="1" dirty="0"/>
              <a:t>IV. Disciplinas involucradas en el  trabajo interdisciplinario.</a:t>
            </a:r>
            <a:endParaRPr lang="es-MX" dirty="0"/>
          </a:p>
        </p:txBody>
      </p:sp>
      <p:graphicFrame>
        <p:nvGraphicFramePr>
          <p:cNvPr id="3" name="2 Tabla"/>
          <p:cNvGraphicFramePr>
            <a:graphicFrameLocks noGrp="1"/>
          </p:cNvGraphicFramePr>
          <p:nvPr/>
        </p:nvGraphicFramePr>
        <p:xfrm>
          <a:off x="438150" y="971550"/>
          <a:ext cx="11353800" cy="5543549"/>
        </p:xfrm>
        <a:graphic>
          <a:graphicData uri="http://schemas.openxmlformats.org/drawingml/2006/table">
            <a:tbl>
              <a:tblPr>
                <a:tableStyleId>{775DCB02-9BB8-47FD-8907-85C794F793BA}</a:tableStyleId>
              </a:tblPr>
              <a:tblGrid>
                <a:gridCol w="2571750">
                  <a:extLst>
                    <a:ext uri="{9D8B030D-6E8A-4147-A177-3AD203B41FA5}">
                      <a16:colId xmlns:a16="http://schemas.microsoft.com/office/drawing/2014/main" val="20000"/>
                    </a:ext>
                  </a:extLst>
                </a:gridCol>
                <a:gridCol w="2720837">
                  <a:extLst>
                    <a:ext uri="{9D8B030D-6E8A-4147-A177-3AD203B41FA5}">
                      <a16:colId xmlns:a16="http://schemas.microsoft.com/office/drawing/2014/main" val="20001"/>
                    </a:ext>
                  </a:extLst>
                </a:gridCol>
                <a:gridCol w="2695989">
                  <a:extLst>
                    <a:ext uri="{9D8B030D-6E8A-4147-A177-3AD203B41FA5}">
                      <a16:colId xmlns:a16="http://schemas.microsoft.com/office/drawing/2014/main" val="20002"/>
                    </a:ext>
                  </a:extLst>
                </a:gridCol>
                <a:gridCol w="3365224">
                  <a:extLst>
                    <a:ext uri="{9D8B030D-6E8A-4147-A177-3AD203B41FA5}">
                      <a16:colId xmlns:a16="http://schemas.microsoft.com/office/drawing/2014/main" val="20003"/>
                    </a:ext>
                  </a:extLst>
                </a:gridCol>
              </a:tblGrid>
              <a:tr h="590119">
                <a:tc>
                  <a:txBody>
                    <a:bodyPr/>
                    <a:lstStyle/>
                    <a:p>
                      <a:pPr algn="ctr">
                        <a:lnSpc>
                          <a:spcPct val="115000"/>
                        </a:lnSpc>
                        <a:spcAft>
                          <a:spcPts val="0"/>
                        </a:spcAft>
                      </a:pPr>
                      <a:r>
                        <a:rPr lang="es-ES" sz="1400" b="1" dirty="0">
                          <a:effectLst/>
                          <a:latin typeface="Calibri" pitchFamily="34" charset="0"/>
                        </a:rPr>
                        <a:t>Disciplinas:</a:t>
                      </a:r>
                      <a:endParaRPr lang="es-MX" sz="1400" b="1" dirty="0">
                        <a:solidFill>
                          <a:srgbClr val="000000"/>
                        </a:solidFill>
                        <a:effectLst/>
                        <a:latin typeface="Calibri" pitchFamily="34" charset="0"/>
                        <a:ea typeface="Arial"/>
                      </a:endParaRPr>
                    </a:p>
                  </a:txBody>
                  <a:tcPr marL="45158" marR="45158" marT="45158" marB="45158"/>
                </a:tc>
                <a:tc>
                  <a:txBody>
                    <a:bodyPr/>
                    <a:lstStyle/>
                    <a:p>
                      <a:pPr algn="ctr">
                        <a:lnSpc>
                          <a:spcPct val="115000"/>
                        </a:lnSpc>
                        <a:spcAft>
                          <a:spcPts val="0"/>
                        </a:spcAft>
                      </a:pPr>
                      <a:r>
                        <a:rPr lang="es-ES" sz="1400" b="1" dirty="0">
                          <a:effectLst/>
                          <a:latin typeface="Calibri" pitchFamily="34" charset="0"/>
                        </a:rPr>
                        <a:t>Disciplina 1. _____</a:t>
                      </a:r>
                      <a:r>
                        <a:rPr lang="es-ES" sz="1400" b="1" u="sng" dirty="0">
                          <a:effectLst/>
                          <a:latin typeface="Calibri" pitchFamily="34" charset="0"/>
                        </a:rPr>
                        <a:t>Derecho__________</a:t>
                      </a:r>
                      <a:endParaRPr lang="es-MX" sz="1400" b="1" dirty="0">
                        <a:solidFill>
                          <a:srgbClr val="000000"/>
                        </a:solidFill>
                        <a:effectLst/>
                        <a:latin typeface="Calibri" pitchFamily="34" charset="0"/>
                        <a:ea typeface="Arial"/>
                      </a:endParaRPr>
                    </a:p>
                  </a:txBody>
                  <a:tcPr marL="45158" marR="45158" marT="45158" marB="45158"/>
                </a:tc>
                <a:tc>
                  <a:txBody>
                    <a:bodyPr/>
                    <a:lstStyle/>
                    <a:p>
                      <a:pPr algn="ctr">
                        <a:lnSpc>
                          <a:spcPct val="115000"/>
                        </a:lnSpc>
                        <a:spcAft>
                          <a:spcPts val="0"/>
                        </a:spcAft>
                      </a:pPr>
                      <a:r>
                        <a:rPr lang="es-ES" sz="1400" b="1" dirty="0">
                          <a:effectLst/>
                          <a:latin typeface="Calibri" pitchFamily="34" charset="0"/>
                        </a:rPr>
                        <a:t>Disciplina 2. </a:t>
                      </a:r>
                      <a:endParaRPr lang="es-MX" sz="1400" b="1" dirty="0">
                        <a:effectLst/>
                        <a:latin typeface="Calibri" pitchFamily="34" charset="0"/>
                      </a:endParaRPr>
                    </a:p>
                    <a:p>
                      <a:pPr algn="ctr">
                        <a:lnSpc>
                          <a:spcPct val="115000"/>
                        </a:lnSpc>
                        <a:spcAft>
                          <a:spcPts val="0"/>
                        </a:spcAft>
                      </a:pPr>
                      <a:r>
                        <a:rPr lang="es-ES" sz="1400" b="1" u="sng" dirty="0">
                          <a:effectLst/>
                          <a:latin typeface="Calibri" pitchFamily="34" charset="0"/>
                        </a:rPr>
                        <a:t>________Química IV</a:t>
                      </a:r>
                      <a:r>
                        <a:rPr lang="es-ES" sz="1400" b="1" dirty="0">
                          <a:effectLst/>
                          <a:latin typeface="Calibri" pitchFamily="34" charset="0"/>
                        </a:rPr>
                        <a:t>________</a:t>
                      </a:r>
                      <a:endParaRPr lang="es-MX" sz="1400" b="1" dirty="0">
                        <a:solidFill>
                          <a:srgbClr val="000000"/>
                        </a:solidFill>
                        <a:effectLst/>
                        <a:latin typeface="Calibri" pitchFamily="34" charset="0"/>
                        <a:ea typeface="Arial"/>
                      </a:endParaRPr>
                    </a:p>
                  </a:txBody>
                  <a:tcPr marL="45158" marR="45158" marT="45158" marB="45158"/>
                </a:tc>
                <a:tc>
                  <a:txBody>
                    <a:bodyPr/>
                    <a:lstStyle/>
                    <a:p>
                      <a:pPr algn="ctr">
                        <a:lnSpc>
                          <a:spcPct val="115000"/>
                        </a:lnSpc>
                        <a:spcAft>
                          <a:spcPts val="0"/>
                        </a:spcAft>
                      </a:pPr>
                      <a:r>
                        <a:rPr lang="es-ES" sz="1400" b="1" dirty="0">
                          <a:effectLst/>
                          <a:latin typeface="Calibri" pitchFamily="34" charset="0"/>
                        </a:rPr>
                        <a:t>Disciplina 3.</a:t>
                      </a:r>
                      <a:endParaRPr lang="es-MX" sz="1400" b="1" dirty="0">
                        <a:effectLst/>
                        <a:latin typeface="Calibri" pitchFamily="34" charset="0"/>
                      </a:endParaRPr>
                    </a:p>
                    <a:p>
                      <a:pPr>
                        <a:lnSpc>
                          <a:spcPct val="115000"/>
                        </a:lnSpc>
                        <a:spcAft>
                          <a:spcPts val="0"/>
                        </a:spcAft>
                      </a:pPr>
                      <a:r>
                        <a:rPr lang="es-ES" sz="1400" b="1" dirty="0">
                          <a:effectLst/>
                          <a:latin typeface="Calibri" pitchFamily="34" charset="0"/>
                        </a:rPr>
                        <a:t>______</a:t>
                      </a:r>
                      <a:r>
                        <a:rPr lang="es-ES" sz="1400" b="1" u="sng" dirty="0">
                          <a:effectLst/>
                          <a:latin typeface="Calibri" pitchFamily="34" charset="0"/>
                        </a:rPr>
                        <a:t>Física IV</a:t>
                      </a:r>
                      <a:r>
                        <a:rPr lang="es-ES" sz="1400" b="1" dirty="0">
                          <a:effectLst/>
                          <a:latin typeface="Calibri" pitchFamily="34" charset="0"/>
                        </a:rPr>
                        <a:t>__</a:t>
                      </a:r>
                      <a:endParaRPr lang="es-MX" sz="1400" b="1" dirty="0">
                        <a:solidFill>
                          <a:srgbClr val="000000"/>
                        </a:solidFill>
                        <a:effectLst/>
                        <a:latin typeface="Calibri" pitchFamily="34" charset="0"/>
                        <a:ea typeface="Arial"/>
                      </a:endParaRPr>
                    </a:p>
                  </a:txBody>
                  <a:tcPr marL="45158" marR="45158" marT="45158" marB="45158"/>
                </a:tc>
                <a:extLst>
                  <a:ext uri="{0D108BD9-81ED-4DB2-BD59-A6C34878D82A}">
                    <a16:rowId xmlns:a16="http://schemas.microsoft.com/office/drawing/2014/main" val="10000"/>
                  </a:ext>
                </a:extLst>
              </a:tr>
              <a:tr h="1921833">
                <a:tc>
                  <a:txBody>
                    <a:bodyPr/>
                    <a:lstStyle/>
                    <a:p>
                      <a:pPr algn="just">
                        <a:lnSpc>
                          <a:spcPct val="115000"/>
                        </a:lnSpc>
                        <a:spcAft>
                          <a:spcPts val="0"/>
                        </a:spcAft>
                      </a:pPr>
                      <a:r>
                        <a:rPr lang="es-ES" sz="1400" dirty="0">
                          <a:effectLst/>
                          <a:latin typeface="Calibri" pitchFamily="34" charset="0"/>
                        </a:rPr>
                        <a:t>1. Contenidos/Temas</a:t>
                      </a:r>
                      <a:endParaRPr lang="es-MX" sz="1400" dirty="0">
                        <a:effectLst/>
                        <a:latin typeface="Calibri" pitchFamily="34" charset="0"/>
                      </a:endParaRPr>
                    </a:p>
                    <a:p>
                      <a:pPr algn="just">
                        <a:lnSpc>
                          <a:spcPct val="115000"/>
                        </a:lnSpc>
                        <a:spcAft>
                          <a:spcPts val="0"/>
                        </a:spcAft>
                      </a:pPr>
                      <a:r>
                        <a:rPr lang="es-ES" sz="1400" dirty="0">
                          <a:effectLst/>
                          <a:latin typeface="Calibri" pitchFamily="34" charset="0"/>
                        </a:rPr>
                        <a:t>    Involucrados</a:t>
                      </a:r>
                      <a:endParaRPr lang="es-MX" sz="1400" dirty="0">
                        <a:effectLst/>
                        <a:latin typeface="Calibri" pitchFamily="34" charset="0"/>
                      </a:endParaRPr>
                    </a:p>
                    <a:p>
                      <a:pPr marL="180340" algn="just">
                        <a:lnSpc>
                          <a:spcPct val="115000"/>
                        </a:lnSpc>
                        <a:spcAft>
                          <a:spcPts val="0"/>
                        </a:spcAft>
                      </a:pPr>
                      <a:r>
                        <a:rPr lang="es-ES" sz="1400" dirty="0">
                          <a:effectLst/>
                          <a:latin typeface="Calibri" pitchFamily="34" charset="0"/>
                        </a:rPr>
                        <a:t>del  programa, que se consideran.</a:t>
                      </a:r>
                      <a:endParaRPr lang="es-MX" sz="1400" dirty="0">
                        <a:effectLst/>
                        <a:latin typeface="Calibri" pitchFamily="34" charset="0"/>
                      </a:endParaRPr>
                    </a:p>
                    <a:p>
                      <a:pPr marL="180340" algn="just">
                        <a:lnSpc>
                          <a:spcPct val="115000"/>
                        </a:lnSpc>
                        <a:spcAft>
                          <a:spcPts val="0"/>
                        </a:spcAft>
                      </a:pPr>
                      <a:r>
                        <a:rPr lang="es-ES" sz="1400" dirty="0">
                          <a:effectLst/>
                          <a:latin typeface="Calibri" pitchFamily="34" charset="0"/>
                        </a:rPr>
                        <a:t> </a:t>
                      </a:r>
                      <a:endParaRPr lang="es-MX" sz="1400" dirty="0">
                        <a:solidFill>
                          <a:srgbClr val="000000"/>
                        </a:solidFill>
                        <a:effectLst/>
                        <a:latin typeface="Calibri" pitchFamily="34" charset="0"/>
                        <a:ea typeface="Arial"/>
                      </a:endParaRPr>
                    </a:p>
                  </a:txBody>
                  <a:tcPr marL="45158" marR="45158" marT="45158" marB="45158"/>
                </a:tc>
                <a:tc>
                  <a:txBody>
                    <a:bodyPr/>
                    <a:lstStyle/>
                    <a:p>
                      <a:pPr>
                        <a:lnSpc>
                          <a:spcPct val="115000"/>
                        </a:lnSpc>
                        <a:spcAft>
                          <a:spcPts val="0"/>
                        </a:spcAft>
                      </a:pPr>
                      <a:r>
                        <a:rPr lang="es-ES" sz="1400" dirty="0">
                          <a:effectLst/>
                          <a:latin typeface="Calibri" pitchFamily="34" charset="0"/>
                        </a:rPr>
                        <a:t> </a:t>
                      </a:r>
                      <a:endParaRPr lang="es-MX" sz="1400" dirty="0">
                        <a:effectLst/>
                        <a:latin typeface="Calibri" pitchFamily="34" charset="0"/>
                      </a:endParaRPr>
                    </a:p>
                    <a:p>
                      <a:r>
                        <a:rPr lang="es-ES" sz="1400" kern="1200" dirty="0">
                          <a:solidFill>
                            <a:schemeClr val="dk1"/>
                          </a:solidFill>
                          <a:effectLst/>
                          <a:latin typeface="+mn-lt"/>
                          <a:ea typeface="+mn-ea"/>
                          <a:cs typeface="+mn-cs"/>
                        </a:rPr>
                        <a:t>Derecho social, Derecho económico, Derecho ecológico.</a:t>
                      </a:r>
                      <a:endParaRPr lang="es-MX" sz="1400" kern="1200" dirty="0">
                        <a:solidFill>
                          <a:schemeClr val="dk1"/>
                        </a:solidFill>
                        <a:effectLst/>
                        <a:latin typeface="+mn-lt"/>
                        <a:ea typeface="+mn-ea"/>
                        <a:cs typeface="+mn-cs"/>
                      </a:endParaRPr>
                    </a:p>
                    <a:p>
                      <a:pPr>
                        <a:lnSpc>
                          <a:spcPct val="115000"/>
                        </a:lnSpc>
                        <a:spcAft>
                          <a:spcPts val="0"/>
                        </a:spcAft>
                      </a:pPr>
                      <a:r>
                        <a:rPr lang="es-ES" sz="1400" dirty="0">
                          <a:effectLst/>
                          <a:latin typeface="Calibri" pitchFamily="34" charset="0"/>
                        </a:rPr>
                        <a:t> </a:t>
                      </a:r>
                      <a:endParaRPr lang="es-MX" sz="1400" dirty="0">
                        <a:effectLst/>
                        <a:latin typeface="Calibri" pitchFamily="34" charset="0"/>
                      </a:endParaRPr>
                    </a:p>
                    <a:p>
                      <a:pPr>
                        <a:lnSpc>
                          <a:spcPct val="115000"/>
                        </a:lnSpc>
                        <a:spcAft>
                          <a:spcPts val="0"/>
                        </a:spcAft>
                      </a:pPr>
                      <a:r>
                        <a:rPr lang="es-ES" sz="1400" dirty="0">
                          <a:effectLst/>
                          <a:latin typeface="Calibri" pitchFamily="34" charset="0"/>
                        </a:rPr>
                        <a:t> </a:t>
                      </a:r>
                      <a:endParaRPr lang="es-MX" sz="1400" dirty="0">
                        <a:effectLst/>
                        <a:latin typeface="Calibri" pitchFamily="34" charset="0"/>
                      </a:endParaRPr>
                    </a:p>
                    <a:p>
                      <a:pPr>
                        <a:lnSpc>
                          <a:spcPct val="115000"/>
                        </a:lnSpc>
                        <a:spcAft>
                          <a:spcPts val="0"/>
                        </a:spcAft>
                      </a:pPr>
                      <a:r>
                        <a:rPr lang="es-ES" sz="1400" dirty="0">
                          <a:effectLst/>
                          <a:latin typeface="Calibri" pitchFamily="34" charset="0"/>
                        </a:rPr>
                        <a:t> </a:t>
                      </a:r>
                      <a:endParaRPr lang="es-MX" sz="1400" dirty="0">
                        <a:solidFill>
                          <a:srgbClr val="000000"/>
                        </a:solidFill>
                        <a:effectLst/>
                        <a:latin typeface="Calibri" pitchFamily="34" charset="0"/>
                        <a:ea typeface="Arial"/>
                      </a:endParaRPr>
                    </a:p>
                  </a:txBody>
                  <a:tcPr marL="45158" marR="45158" marT="45158" marB="45158"/>
                </a:tc>
                <a:tc>
                  <a:txBody>
                    <a:bodyPr/>
                    <a:lstStyle/>
                    <a:p>
                      <a:pPr algn="just">
                        <a:lnSpc>
                          <a:spcPct val="115000"/>
                        </a:lnSpc>
                        <a:spcAft>
                          <a:spcPts val="0"/>
                        </a:spcAft>
                        <a:tabLst>
                          <a:tab pos="449580" algn="l"/>
                          <a:tab pos="899160" algn="l"/>
                          <a:tab pos="1348740" algn="l"/>
                          <a:tab pos="1798320" algn="l"/>
                          <a:tab pos="2247900" algn="l"/>
                        </a:tabLst>
                      </a:pPr>
                      <a:r>
                        <a:rPr lang="es-ES" sz="1400" kern="1200" dirty="0">
                          <a:solidFill>
                            <a:schemeClr val="dk1"/>
                          </a:solidFill>
                          <a:effectLst/>
                          <a:latin typeface="+mn-lt"/>
                          <a:ea typeface="+mn-ea"/>
                          <a:cs typeface="+mn-cs"/>
                        </a:rPr>
                        <a:t>Celdas Electroquímicas, nanotecnología, Mecánica Cuántica, reacciones químicas, termoquímica, Polímeros derivados del petróleo</a:t>
                      </a:r>
                      <a:r>
                        <a:rPr lang="es-MX" sz="1400" dirty="0">
                          <a:effectLst/>
                        </a:rPr>
                        <a:t> </a:t>
                      </a:r>
                      <a:r>
                        <a:rPr lang="es-ES" sz="1400" dirty="0">
                          <a:effectLst/>
                          <a:latin typeface="Calibri" pitchFamily="34" charset="0"/>
                        </a:rPr>
                        <a:t> </a:t>
                      </a:r>
                      <a:endParaRPr lang="es-MX" sz="1400" dirty="0">
                        <a:solidFill>
                          <a:srgbClr val="000000"/>
                        </a:solidFill>
                        <a:effectLst/>
                        <a:latin typeface="Calibri" pitchFamily="34" charset="0"/>
                        <a:ea typeface="Arial"/>
                      </a:endParaRPr>
                    </a:p>
                  </a:txBody>
                  <a:tcPr marL="45158" marR="45158" marT="45158" marB="45158"/>
                </a:tc>
                <a:tc>
                  <a:txBody>
                    <a:bodyPr/>
                    <a:lstStyle/>
                    <a:p>
                      <a:r>
                        <a:rPr lang="es-ES" sz="1400" kern="1200" dirty="0">
                          <a:solidFill>
                            <a:schemeClr val="dk1"/>
                          </a:solidFill>
                          <a:effectLst/>
                          <a:latin typeface="+mn-lt"/>
                          <a:ea typeface="+mn-ea"/>
                          <a:cs typeface="+mn-cs"/>
                        </a:rPr>
                        <a:t>Principio de la conservación de la energía, Termodinámica, </a:t>
                      </a:r>
                      <a:endParaRPr lang="es-MX" sz="1400" kern="1200" dirty="0">
                        <a:solidFill>
                          <a:schemeClr val="dk1"/>
                        </a:solidFill>
                        <a:effectLst/>
                        <a:latin typeface="+mn-lt"/>
                        <a:ea typeface="+mn-ea"/>
                        <a:cs typeface="+mn-cs"/>
                      </a:endParaRPr>
                    </a:p>
                    <a:p>
                      <a:r>
                        <a:rPr lang="es-ES" sz="1400" kern="1200" dirty="0">
                          <a:solidFill>
                            <a:schemeClr val="dk1"/>
                          </a:solidFill>
                          <a:effectLst/>
                          <a:latin typeface="+mn-lt"/>
                          <a:ea typeface="+mn-ea"/>
                          <a:cs typeface="+mn-cs"/>
                        </a:rPr>
                        <a:t>Transformación de la energía, Efecto invernadero y contaminación, </a:t>
                      </a:r>
                      <a:endParaRPr lang="es-MX" sz="1400" kern="1200" dirty="0">
                        <a:solidFill>
                          <a:schemeClr val="dk1"/>
                        </a:solidFill>
                        <a:effectLst/>
                        <a:latin typeface="+mn-lt"/>
                        <a:ea typeface="+mn-ea"/>
                        <a:cs typeface="+mn-cs"/>
                      </a:endParaRPr>
                    </a:p>
                    <a:p>
                      <a:r>
                        <a:rPr lang="es-ES" sz="1400" kern="1200" dirty="0">
                          <a:solidFill>
                            <a:schemeClr val="dk1"/>
                          </a:solidFill>
                          <a:effectLst/>
                          <a:latin typeface="+mn-lt"/>
                          <a:ea typeface="+mn-ea"/>
                          <a:cs typeface="+mn-cs"/>
                        </a:rPr>
                        <a:t>Energías renovables y no renovables</a:t>
                      </a:r>
                      <a:r>
                        <a:rPr lang="es-MX" sz="1400" dirty="0">
                          <a:effectLst/>
                        </a:rPr>
                        <a:t> </a:t>
                      </a:r>
                      <a:endParaRPr lang="es-MX" sz="1400" dirty="0">
                        <a:solidFill>
                          <a:srgbClr val="000000"/>
                        </a:solidFill>
                        <a:effectLst/>
                        <a:latin typeface="Calibri" pitchFamily="34" charset="0"/>
                        <a:ea typeface="Arial"/>
                      </a:endParaRPr>
                    </a:p>
                  </a:txBody>
                  <a:tcPr marL="45158" marR="45158" marT="45158" marB="45158"/>
                </a:tc>
                <a:extLst>
                  <a:ext uri="{0D108BD9-81ED-4DB2-BD59-A6C34878D82A}">
                    <a16:rowId xmlns:a16="http://schemas.microsoft.com/office/drawing/2014/main" val="10001"/>
                  </a:ext>
                </a:extLst>
              </a:tr>
              <a:tr h="3031597">
                <a:tc>
                  <a:txBody>
                    <a:bodyPr/>
                    <a:lstStyle/>
                    <a:p>
                      <a:pPr>
                        <a:lnSpc>
                          <a:spcPct val="115000"/>
                        </a:lnSpc>
                        <a:spcAft>
                          <a:spcPts val="0"/>
                        </a:spcAft>
                      </a:pPr>
                      <a:r>
                        <a:rPr lang="es-ES" sz="1400" dirty="0">
                          <a:effectLst/>
                          <a:latin typeface="Calibri" pitchFamily="34" charset="0"/>
                        </a:rPr>
                        <a:t>2. Conceptos clave,</a:t>
                      </a:r>
                      <a:endParaRPr lang="es-MX" sz="1400" dirty="0">
                        <a:effectLst/>
                        <a:latin typeface="Calibri" pitchFamily="34" charset="0"/>
                      </a:endParaRPr>
                    </a:p>
                    <a:p>
                      <a:pPr>
                        <a:lnSpc>
                          <a:spcPct val="115000"/>
                        </a:lnSpc>
                        <a:spcAft>
                          <a:spcPts val="0"/>
                        </a:spcAft>
                      </a:pPr>
                      <a:r>
                        <a:rPr lang="es-ES" sz="1400" dirty="0">
                          <a:effectLst/>
                          <a:latin typeface="Calibri" pitchFamily="34" charset="0"/>
                        </a:rPr>
                        <a:t>     Trascendentales.</a:t>
                      </a:r>
                      <a:endParaRPr lang="es-MX" sz="1400" dirty="0">
                        <a:effectLst/>
                        <a:latin typeface="Calibri" pitchFamily="34" charset="0"/>
                      </a:endParaRPr>
                    </a:p>
                    <a:p>
                      <a:pPr marL="176530">
                        <a:lnSpc>
                          <a:spcPct val="115000"/>
                        </a:lnSpc>
                        <a:spcAft>
                          <a:spcPts val="0"/>
                        </a:spcAft>
                      </a:pPr>
                      <a:r>
                        <a:rPr lang="es-ES" sz="1400" dirty="0">
                          <a:effectLst/>
                          <a:latin typeface="Calibri" pitchFamily="34" charset="0"/>
                        </a:rPr>
                        <a:t>Conceptos básicos que surgen  del proyecto,  permiten la comprensión del mismo y  pueden ser transferibles a otros ámbitos.</a:t>
                      </a:r>
                      <a:endParaRPr lang="es-MX" sz="1400" dirty="0">
                        <a:effectLst/>
                        <a:latin typeface="Calibri" pitchFamily="34" charset="0"/>
                      </a:endParaRPr>
                    </a:p>
                    <a:p>
                      <a:pPr marL="176530">
                        <a:lnSpc>
                          <a:spcPct val="115000"/>
                        </a:lnSpc>
                        <a:spcAft>
                          <a:spcPts val="0"/>
                        </a:spcAft>
                      </a:pPr>
                      <a:r>
                        <a:rPr lang="es-ES" sz="1400" dirty="0">
                          <a:effectLst/>
                          <a:latin typeface="Calibri" pitchFamily="34" charset="0"/>
                        </a:rPr>
                        <a:t>Se consideran parte de un  Glosario.</a:t>
                      </a:r>
                      <a:endParaRPr lang="es-MX" sz="1400" dirty="0">
                        <a:effectLst/>
                        <a:latin typeface="Calibri" pitchFamily="34" charset="0"/>
                      </a:endParaRPr>
                    </a:p>
                    <a:p>
                      <a:pPr algn="just">
                        <a:lnSpc>
                          <a:spcPct val="115000"/>
                        </a:lnSpc>
                        <a:spcAft>
                          <a:spcPts val="0"/>
                        </a:spcAft>
                      </a:pPr>
                      <a:r>
                        <a:rPr lang="es-ES" sz="1400" dirty="0">
                          <a:effectLst/>
                          <a:latin typeface="Calibri" pitchFamily="34" charset="0"/>
                        </a:rPr>
                        <a:t> </a:t>
                      </a:r>
                      <a:endParaRPr lang="es-MX" sz="1400" dirty="0">
                        <a:solidFill>
                          <a:srgbClr val="000000"/>
                        </a:solidFill>
                        <a:effectLst/>
                        <a:latin typeface="Calibri" pitchFamily="34" charset="0"/>
                        <a:ea typeface="Arial"/>
                      </a:endParaRPr>
                    </a:p>
                  </a:txBody>
                  <a:tcPr marL="45158" marR="45158" marT="45158" marB="45158"/>
                </a:tc>
                <a:tc>
                  <a:txBody>
                    <a:bodyPr/>
                    <a:lstStyle/>
                    <a:p>
                      <a:pPr algn="ctr"/>
                      <a:r>
                        <a:rPr lang="es-ES" sz="1400" dirty="0">
                          <a:effectLst/>
                          <a:latin typeface="+mn-lt"/>
                          <a:ea typeface="Century Gothic" panose="020B0502020202020204" pitchFamily="34" charset="0"/>
                          <a:cs typeface="Century Gothic" panose="020B0502020202020204" pitchFamily="34" charset="0"/>
                        </a:rPr>
                        <a:t>Derecho social, Derecho económico, Derecho ecológico, regulación de los factores de producción, desarrollo sostenible y sustentable, legislación medioambiental, derecho urbanístico.</a:t>
                      </a:r>
                      <a:endParaRPr lang="es-MX" sz="1400" dirty="0">
                        <a:effectLst/>
                        <a:latin typeface="+mn-lt"/>
                        <a:ea typeface="Century Gothic" panose="020B0502020202020204" pitchFamily="34" charset="0"/>
                        <a:cs typeface="Century Gothic" panose="020B0502020202020204" pitchFamily="34" charset="0"/>
                      </a:endParaRPr>
                    </a:p>
                    <a:p>
                      <a:r>
                        <a:rPr lang="es-MX" sz="1400" dirty="0">
                          <a:effectLst/>
                          <a:latin typeface="+mn-lt"/>
                          <a:ea typeface="Century Gothic" panose="020B0502020202020204" pitchFamily="34" charset="0"/>
                          <a:cs typeface="Century Gothic" panose="020B0502020202020204" pitchFamily="34" charset="0"/>
                        </a:rPr>
                        <a:t> </a:t>
                      </a:r>
                    </a:p>
                  </a:txBody>
                  <a:tcPr marL="0" marR="0" marT="0" marB="0" anchor="ctr"/>
                </a:tc>
                <a:tc>
                  <a:txBody>
                    <a:bodyPr/>
                    <a:lstStyle/>
                    <a:p>
                      <a:r>
                        <a:rPr lang="es-ES" sz="1400" kern="1200" dirty="0">
                          <a:solidFill>
                            <a:schemeClr val="dk1"/>
                          </a:solidFill>
                          <a:effectLst/>
                          <a:latin typeface="+mn-lt"/>
                          <a:ea typeface="+mn-ea"/>
                          <a:cs typeface="+mn-cs"/>
                        </a:rPr>
                        <a:t>Energía, calor, nanotecnología, mecánica cuántica, cuántos de luz, huella de carbono, efecto invernadero, lluvia ácida, calentamiento global, difusión de los gases, reacciones químicas, termoquímica.</a:t>
                      </a:r>
                      <a:endParaRPr lang="es-MX" sz="1400" kern="1200" dirty="0">
                        <a:solidFill>
                          <a:schemeClr val="dk1"/>
                        </a:solidFill>
                        <a:effectLst/>
                        <a:latin typeface="+mn-lt"/>
                        <a:ea typeface="+mn-ea"/>
                        <a:cs typeface="+mn-cs"/>
                      </a:endParaRPr>
                    </a:p>
                  </a:txBody>
                  <a:tcPr marL="45158" marR="45158" marT="45158" marB="45158"/>
                </a:tc>
                <a:tc>
                  <a:txBody>
                    <a:bodyPr/>
                    <a:lstStyle/>
                    <a:p>
                      <a:r>
                        <a:rPr lang="es-ES" sz="1400" kern="1200" dirty="0">
                          <a:solidFill>
                            <a:schemeClr val="dk1"/>
                          </a:solidFill>
                          <a:effectLst/>
                          <a:latin typeface="+mn-lt"/>
                          <a:ea typeface="+mn-ea"/>
                          <a:cs typeface="+mn-cs"/>
                        </a:rPr>
                        <a:t>Trabajo y Energía, Energía potencial y cinética, Principio de la conservación de la energía, Estados de la materia, Termodinámica, Transformación de la energía, Efecto invernadero y contaminación, Energías renovables y no renovables, Energías alternativas y tradicionales.</a:t>
                      </a:r>
                      <a:endParaRPr lang="es-MX" sz="1400" kern="1200" dirty="0">
                        <a:solidFill>
                          <a:schemeClr val="dk1"/>
                        </a:solidFill>
                        <a:effectLst/>
                        <a:latin typeface="+mn-lt"/>
                        <a:ea typeface="+mn-ea"/>
                        <a:cs typeface="+mn-cs"/>
                      </a:endParaRPr>
                    </a:p>
                  </a:txBody>
                  <a:tcPr marL="45158" marR="45158" marT="45158" marB="45158"/>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36469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47649" y="310815"/>
          <a:ext cx="11677652" cy="8586600"/>
        </p:xfrm>
        <a:graphic>
          <a:graphicData uri="http://schemas.openxmlformats.org/drawingml/2006/table">
            <a:tbl>
              <a:tblPr>
                <a:tableStyleId>{775DCB02-9BB8-47FD-8907-85C794F793BA}</a:tableStyleId>
              </a:tblPr>
              <a:tblGrid>
                <a:gridCol w="1966162">
                  <a:extLst>
                    <a:ext uri="{9D8B030D-6E8A-4147-A177-3AD203B41FA5}">
                      <a16:colId xmlns:a16="http://schemas.microsoft.com/office/drawing/2014/main" val="20000"/>
                    </a:ext>
                  </a:extLst>
                </a:gridCol>
                <a:gridCol w="2117557">
                  <a:extLst>
                    <a:ext uri="{9D8B030D-6E8A-4147-A177-3AD203B41FA5}">
                      <a16:colId xmlns:a16="http://schemas.microsoft.com/office/drawing/2014/main" val="20001"/>
                    </a:ext>
                  </a:extLst>
                </a:gridCol>
                <a:gridCol w="4981074">
                  <a:extLst>
                    <a:ext uri="{9D8B030D-6E8A-4147-A177-3AD203B41FA5}">
                      <a16:colId xmlns:a16="http://schemas.microsoft.com/office/drawing/2014/main" val="20002"/>
                    </a:ext>
                  </a:extLst>
                </a:gridCol>
                <a:gridCol w="2612859">
                  <a:extLst>
                    <a:ext uri="{9D8B030D-6E8A-4147-A177-3AD203B41FA5}">
                      <a16:colId xmlns:a16="http://schemas.microsoft.com/office/drawing/2014/main" val="20003"/>
                    </a:ext>
                  </a:extLst>
                </a:gridCol>
              </a:tblGrid>
              <a:tr h="2432384">
                <a:tc>
                  <a:txBody>
                    <a:bodyPr/>
                    <a:lstStyle/>
                    <a:p>
                      <a:pPr marL="342900" lvl="0" indent="-342900">
                        <a:lnSpc>
                          <a:spcPct val="115000"/>
                        </a:lnSpc>
                        <a:spcAft>
                          <a:spcPts val="0"/>
                        </a:spcAft>
                        <a:buFont typeface="+mj-lt"/>
                        <a:buAutoNum type="arabicPeriod" startAt="3"/>
                      </a:pPr>
                      <a:r>
                        <a:rPr lang="es-ES" sz="1400" dirty="0">
                          <a:effectLst/>
                          <a:latin typeface="Calibri" pitchFamily="34" charset="0"/>
                        </a:rPr>
                        <a:t>Objetivos o propósitos</a:t>
                      </a:r>
                      <a:endParaRPr lang="es-MX" sz="1400" dirty="0">
                        <a:effectLst/>
                        <a:latin typeface="Calibri" pitchFamily="34" charset="0"/>
                      </a:endParaRPr>
                    </a:p>
                    <a:p>
                      <a:pPr marL="180340">
                        <a:lnSpc>
                          <a:spcPct val="115000"/>
                        </a:lnSpc>
                        <a:spcAft>
                          <a:spcPts val="0"/>
                        </a:spcAft>
                      </a:pPr>
                      <a:r>
                        <a:rPr lang="es-ES" sz="1400" dirty="0">
                          <a:effectLst/>
                          <a:latin typeface="Calibri" pitchFamily="34" charset="0"/>
                        </a:rPr>
                        <a:t>a alcanzar. </a:t>
                      </a:r>
                      <a:endParaRPr lang="es-MX" sz="1400" dirty="0">
                        <a:effectLst/>
                        <a:latin typeface="Calibri" pitchFamily="34" charset="0"/>
                      </a:endParaRPr>
                    </a:p>
                    <a:p>
                      <a:pPr algn="just">
                        <a:lnSpc>
                          <a:spcPct val="115000"/>
                        </a:lnSpc>
                        <a:spcAft>
                          <a:spcPts val="0"/>
                        </a:spcAft>
                      </a:pPr>
                      <a:r>
                        <a:rPr lang="es-ES" sz="1400" dirty="0">
                          <a:effectLst/>
                          <a:latin typeface="Calibri" pitchFamily="34" charset="0"/>
                        </a:rPr>
                        <a:t>   </a:t>
                      </a:r>
                      <a:endParaRPr lang="es-MX" sz="1400" dirty="0">
                        <a:effectLst/>
                        <a:latin typeface="Calibri" pitchFamily="34" charset="0"/>
                      </a:endParaRPr>
                    </a:p>
                    <a:p>
                      <a:pPr algn="just">
                        <a:lnSpc>
                          <a:spcPct val="115000"/>
                        </a:lnSpc>
                        <a:spcAft>
                          <a:spcPts val="0"/>
                        </a:spcAft>
                      </a:pPr>
                      <a:r>
                        <a:rPr lang="es-ES" sz="1400" dirty="0">
                          <a:effectLst/>
                          <a:latin typeface="Calibri" pitchFamily="34" charset="0"/>
                        </a:rPr>
                        <a:t> </a:t>
                      </a:r>
                      <a:endParaRPr lang="es-MX" sz="1400" dirty="0">
                        <a:effectLst/>
                        <a:latin typeface="Calibri" pitchFamily="34" charset="0"/>
                      </a:endParaRPr>
                    </a:p>
                    <a:p>
                      <a:pPr algn="just">
                        <a:lnSpc>
                          <a:spcPct val="115000"/>
                        </a:lnSpc>
                        <a:spcAft>
                          <a:spcPts val="0"/>
                        </a:spcAft>
                      </a:pPr>
                      <a:r>
                        <a:rPr lang="es-ES" sz="1400" dirty="0">
                          <a:effectLst/>
                          <a:latin typeface="Calibri" pitchFamily="34" charset="0"/>
                        </a:rPr>
                        <a:t> </a:t>
                      </a:r>
                      <a:endParaRPr lang="es-MX" sz="1400" dirty="0">
                        <a:solidFill>
                          <a:srgbClr val="000000"/>
                        </a:solidFill>
                        <a:effectLst/>
                        <a:latin typeface="Calibri" pitchFamily="34" charset="0"/>
                        <a:ea typeface="Arial"/>
                      </a:endParaRPr>
                    </a:p>
                  </a:txBody>
                  <a:tcPr marL="31244" marR="31244" marT="31244" marB="31244"/>
                </a:tc>
                <a:tc>
                  <a:txBody>
                    <a:bodyPr/>
                    <a:lstStyle/>
                    <a:p>
                      <a:pPr>
                        <a:lnSpc>
                          <a:spcPct val="115000"/>
                        </a:lnSpc>
                        <a:spcAft>
                          <a:spcPts val="0"/>
                        </a:spcAft>
                      </a:pPr>
                      <a:r>
                        <a:rPr lang="es-MX" sz="1600" kern="1200" dirty="0">
                          <a:solidFill>
                            <a:schemeClr val="dk1"/>
                          </a:solidFill>
                          <a:effectLst/>
                          <a:latin typeface="+mn-lt"/>
                          <a:ea typeface="+mn-ea"/>
                          <a:cs typeface="+mn-cs"/>
                        </a:rPr>
                        <a:t>Que el alumno observe la necesidad de instrumentos de regulación en el ámbito medio ambiental en nuestro país.</a:t>
                      </a:r>
                      <a:r>
                        <a:rPr lang="es-MX" sz="1200" dirty="0">
                          <a:effectLst/>
                        </a:rPr>
                        <a:t> </a:t>
                      </a:r>
                      <a:endParaRPr lang="es-MX" sz="1200" dirty="0">
                        <a:solidFill>
                          <a:srgbClr val="000000"/>
                        </a:solidFill>
                        <a:effectLst/>
                        <a:latin typeface="Calibri" pitchFamily="34" charset="0"/>
                        <a:ea typeface="Arial"/>
                      </a:endParaRPr>
                    </a:p>
                  </a:txBody>
                  <a:tcPr marL="31244" marR="31244" marT="31244" marB="31244"/>
                </a:tc>
                <a:tc>
                  <a:txBody>
                    <a:bodyPr/>
                    <a:lstStyle/>
                    <a:p>
                      <a:pPr algn="just">
                        <a:lnSpc>
                          <a:spcPct val="115000"/>
                        </a:lnSpc>
                        <a:spcAft>
                          <a:spcPts val="600"/>
                        </a:spcAft>
                      </a:pPr>
                      <a:r>
                        <a:rPr lang="es-MX" sz="1600" kern="1200" dirty="0">
                          <a:solidFill>
                            <a:schemeClr val="dk1"/>
                          </a:solidFill>
                          <a:effectLst/>
                          <a:latin typeface="+mn-lt"/>
                          <a:ea typeface="+mn-ea"/>
                          <a:cs typeface="+mn-cs"/>
                        </a:rPr>
                        <a:t>Que el alumno entienda los procesos químicos y utilice fuentes de energía limpias en la construcción de proyectos a escala aplicables dentro de su entorno social.</a:t>
                      </a:r>
                      <a:r>
                        <a:rPr lang="es-MX" sz="1200" dirty="0">
                          <a:effectLst/>
                        </a:rPr>
                        <a:t> </a:t>
                      </a:r>
                      <a:endParaRPr lang="es-MX" sz="1200" dirty="0">
                        <a:solidFill>
                          <a:srgbClr val="000000"/>
                        </a:solidFill>
                        <a:effectLst/>
                        <a:latin typeface="Calibri" pitchFamily="34" charset="0"/>
                        <a:ea typeface="Arial"/>
                      </a:endParaRPr>
                    </a:p>
                  </a:txBody>
                  <a:tcPr marL="31244" marR="31244" marT="31244" marB="31244"/>
                </a:tc>
                <a:tc>
                  <a:txBody>
                    <a:bodyPr/>
                    <a:lstStyle/>
                    <a:p>
                      <a:pPr>
                        <a:lnSpc>
                          <a:spcPct val="115000"/>
                        </a:lnSpc>
                        <a:spcAft>
                          <a:spcPts val="0"/>
                        </a:spcAft>
                      </a:pPr>
                      <a:r>
                        <a:rPr lang="es-MX" sz="1400" kern="1200" dirty="0">
                          <a:solidFill>
                            <a:schemeClr val="dk1"/>
                          </a:solidFill>
                          <a:effectLst/>
                          <a:latin typeface="+mn-lt"/>
                          <a:ea typeface="+mn-ea"/>
                          <a:cs typeface="+mn-cs"/>
                        </a:rPr>
                        <a:t>Que el alumno construya prototipos o maquetas donde utilice fuentes de energía limpias y que entienda el uso de las mismas en el impacto ambiental de nuestro planeta.</a:t>
                      </a:r>
                      <a:r>
                        <a:rPr lang="es-MX" sz="1100" dirty="0">
                          <a:effectLst/>
                        </a:rPr>
                        <a:t> </a:t>
                      </a:r>
                      <a:endParaRPr lang="es-MX" sz="1100" dirty="0">
                        <a:solidFill>
                          <a:srgbClr val="000000"/>
                        </a:solidFill>
                        <a:effectLst/>
                        <a:latin typeface="Calibri" pitchFamily="34" charset="0"/>
                        <a:ea typeface="Arial"/>
                      </a:endParaRPr>
                    </a:p>
                  </a:txBody>
                  <a:tcPr marL="31244" marR="31244" marT="31244" marB="31244"/>
                </a:tc>
                <a:extLst>
                  <a:ext uri="{0D108BD9-81ED-4DB2-BD59-A6C34878D82A}">
                    <a16:rowId xmlns:a16="http://schemas.microsoft.com/office/drawing/2014/main" val="10000"/>
                  </a:ext>
                </a:extLst>
              </a:tr>
              <a:tr h="1756611">
                <a:tc>
                  <a:txBody>
                    <a:bodyPr/>
                    <a:lstStyle/>
                    <a:p>
                      <a:pPr>
                        <a:lnSpc>
                          <a:spcPct val="115000"/>
                        </a:lnSpc>
                        <a:spcAft>
                          <a:spcPts val="0"/>
                        </a:spcAft>
                      </a:pPr>
                      <a:r>
                        <a:rPr lang="es-ES" sz="1400" dirty="0">
                          <a:effectLst/>
                          <a:latin typeface="Calibri" pitchFamily="34" charset="0"/>
                        </a:rPr>
                        <a:t>4. Evaluación.</a:t>
                      </a:r>
                      <a:endParaRPr lang="es-MX" sz="1400" dirty="0">
                        <a:effectLst/>
                        <a:latin typeface="Calibri" pitchFamily="34" charset="0"/>
                      </a:endParaRPr>
                    </a:p>
                    <a:p>
                      <a:pPr>
                        <a:lnSpc>
                          <a:spcPct val="115000"/>
                        </a:lnSpc>
                        <a:spcAft>
                          <a:spcPts val="0"/>
                        </a:spcAft>
                      </a:pPr>
                      <a:r>
                        <a:rPr lang="es-ES" sz="1400" dirty="0">
                          <a:effectLst/>
                          <a:latin typeface="Calibri" pitchFamily="34" charset="0"/>
                        </a:rPr>
                        <a:t>    Productos /evidencias</a:t>
                      </a:r>
                      <a:endParaRPr lang="es-MX" sz="1400" dirty="0">
                        <a:effectLst/>
                        <a:latin typeface="Calibri" pitchFamily="34" charset="0"/>
                      </a:endParaRPr>
                    </a:p>
                    <a:p>
                      <a:pPr>
                        <a:lnSpc>
                          <a:spcPct val="115000"/>
                        </a:lnSpc>
                        <a:spcAft>
                          <a:spcPts val="0"/>
                        </a:spcAft>
                      </a:pPr>
                      <a:r>
                        <a:rPr lang="es-ES" sz="1400" dirty="0">
                          <a:effectLst/>
                          <a:latin typeface="Calibri" pitchFamily="34" charset="0"/>
                        </a:rPr>
                        <a:t>    de aprendizaje para </a:t>
                      </a:r>
                      <a:endParaRPr lang="es-MX" sz="1400" dirty="0">
                        <a:effectLst/>
                        <a:latin typeface="Calibri" pitchFamily="34" charset="0"/>
                      </a:endParaRPr>
                    </a:p>
                    <a:p>
                      <a:pPr>
                        <a:lnSpc>
                          <a:spcPct val="115000"/>
                        </a:lnSpc>
                        <a:spcAft>
                          <a:spcPts val="0"/>
                        </a:spcAft>
                      </a:pPr>
                      <a:r>
                        <a:rPr lang="es-ES" sz="1400" dirty="0">
                          <a:effectLst/>
                          <a:latin typeface="Calibri" pitchFamily="34" charset="0"/>
                        </a:rPr>
                        <a:t>    demostrar el</a:t>
                      </a:r>
                      <a:endParaRPr lang="es-MX" sz="1400" dirty="0">
                        <a:effectLst/>
                        <a:latin typeface="Calibri" pitchFamily="34" charset="0"/>
                      </a:endParaRPr>
                    </a:p>
                    <a:p>
                      <a:pPr>
                        <a:lnSpc>
                          <a:spcPct val="115000"/>
                        </a:lnSpc>
                        <a:spcAft>
                          <a:spcPts val="0"/>
                        </a:spcAft>
                      </a:pPr>
                      <a:r>
                        <a:rPr lang="es-ES" sz="1400" dirty="0">
                          <a:effectLst/>
                          <a:latin typeface="Calibri" pitchFamily="34" charset="0"/>
                        </a:rPr>
                        <a:t>    avance del  proceso  y </a:t>
                      </a:r>
                      <a:endParaRPr lang="es-MX" sz="1400" dirty="0">
                        <a:effectLst/>
                        <a:latin typeface="Calibri" pitchFamily="34" charset="0"/>
                      </a:endParaRPr>
                    </a:p>
                    <a:p>
                      <a:pPr>
                        <a:lnSpc>
                          <a:spcPct val="115000"/>
                        </a:lnSpc>
                        <a:spcAft>
                          <a:spcPts val="0"/>
                        </a:spcAft>
                      </a:pPr>
                      <a:r>
                        <a:rPr lang="es-ES" sz="1400" dirty="0">
                          <a:effectLst/>
                          <a:latin typeface="Calibri" pitchFamily="34" charset="0"/>
                        </a:rPr>
                        <a:t>    el logro del  objetivo</a:t>
                      </a:r>
                      <a:endParaRPr lang="es-MX" sz="1400" dirty="0">
                        <a:effectLst/>
                        <a:latin typeface="Calibri" pitchFamily="34" charset="0"/>
                      </a:endParaRPr>
                    </a:p>
                    <a:p>
                      <a:pPr>
                        <a:lnSpc>
                          <a:spcPct val="115000"/>
                        </a:lnSpc>
                        <a:spcAft>
                          <a:spcPts val="0"/>
                        </a:spcAft>
                      </a:pPr>
                      <a:r>
                        <a:rPr lang="es-ES" sz="1400" dirty="0">
                          <a:effectLst/>
                          <a:latin typeface="Calibri" pitchFamily="34" charset="0"/>
                        </a:rPr>
                        <a:t>    propuesto. </a:t>
                      </a:r>
                      <a:endParaRPr lang="es-MX" sz="1400" dirty="0">
                        <a:solidFill>
                          <a:srgbClr val="000000"/>
                        </a:solidFill>
                        <a:effectLst/>
                        <a:latin typeface="Calibri" pitchFamily="34" charset="0"/>
                        <a:ea typeface="Arial"/>
                      </a:endParaRPr>
                    </a:p>
                  </a:txBody>
                  <a:tcPr marL="31244" marR="31244" marT="31244" marB="31244"/>
                </a:tc>
                <a:tc>
                  <a:txBody>
                    <a:bodyPr/>
                    <a:lstStyle/>
                    <a:p>
                      <a:r>
                        <a:rPr lang="es-MX" sz="1400" kern="1200" dirty="0">
                          <a:solidFill>
                            <a:schemeClr val="dk1"/>
                          </a:solidFill>
                          <a:effectLst/>
                          <a:latin typeface="+mn-lt"/>
                          <a:ea typeface="+mn-ea"/>
                          <a:cs typeface="+mn-cs"/>
                        </a:rPr>
                        <a:t>Se evaluará dicho proyecto con investigaciones documentales respecto a la definición y uso de fuentes de energía limpias.</a:t>
                      </a:r>
                    </a:p>
                    <a:p>
                      <a:r>
                        <a:rPr lang="es-MX" sz="1400" kern="1200" dirty="0">
                          <a:solidFill>
                            <a:schemeClr val="dk1"/>
                          </a:solidFill>
                          <a:effectLst/>
                          <a:latin typeface="+mn-lt"/>
                          <a:ea typeface="+mn-ea"/>
                          <a:cs typeface="+mn-cs"/>
                        </a:rPr>
                        <a:t> </a:t>
                      </a:r>
                    </a:p>
                    <a:p>
                      <a:r>
                        <a:rPr lang="es-MX" sz="1400" kern="1200" dirty="0">
                          <a:solidFill>
                            <a:schemeClr val="dk1"/>
                          </a:solidFill>
                          <a:effectLst/>
                          <a:latin typeface="+mn-lt"/>
                          <a:ea typeface="+mn-ea"/>
                          <a:cs typeface="+mn-cs"/>
                        </a:rPr>
                        <a:t>Posteriormente se construirá un modelo demostrativo y por efectos de pandemia, con la finalidad de la exposición del mismo, elaborará un video corto (en la plataforma de su preferencia), explicando el funcionamiento de dicho modelo.</a:t>
                      </a:r>
                      <a:r>
                        <a:rPr lang="es-MX" sz="1100" dirty="0">
                          <a:effectLst/>
                        </a:rPr>
                        <a:t> </a:t>
                      </a:r>
                      <a:endParaRPr lang="es-MX" sz="1100" dirty="0">
                        <a:solidFill>
                          <a:srgbClr val="000000"/>
                        </a:solidFill>
                        <a:effectLst/>
                        <a:latin typeface="Calibri" pitchFamily="34" charset="0"/>
                        <a:ea typeface="Arial"/>
                      </a:endParaRPr>
                    </a:p>
                  </a:txBody>
                  <a:tcPr marL="31244" marR="31244" marT="31244" marB="31244"/>
                </a:tc>
                <a:tc>
                  <a:txBody>
                    <a:bodyPr/>
                    <a:lstStyle/>
                    <a:p>
                      <a:r>
                        <a:rPr lang="es-MX" sz="1400" kern="1200" dirty="0">
                          <a:solidFill>
                            <a:schemeClr val="dk1"/>
                          </a:solidFill>
                          <a:effectLst/>
                          <a:latin typeface="+mn-lt"/>
                          <a:ea typeface="+mn-ea"/>
                          <a:cs typeface="+mn-cs"/>
                        </a:rPr>
                        <a:t>Se evaluará dicho proyecto con investigaciones documentales respecto a la definición y uso de fuentes de energía limpias.</a:t>
                      </a:r>
                    </a:p>
                    <a:p>
                      <a:r>
                        <a:rPr lang="es-MX" sz="1400" kern="1200" dirty="0">
                          <a:solidFill>
                            <a:schemeClr val="dk1"/>
                          </a:solidFill>
                          <a:effectLst/>
                          <a:latin typeface="+mn-lt"/>
                          <a:ea typeface="+mn-ea"/>
                          <a:cs typeface="+mn-cs"/>
                        </a:rPr>
                        <a:t> </a:t>
                      </a:r>
                    </a:p>
                    <a:p>
                      <a:r>
                        <a:rPr lang="es-MX" sz="1400" kern="1200" dirty="0">
                          <a:solidFill>
                            <a:schemeClr val="dk1"/>
                          </a:solidFill>
                          <a:effectLst/>
                          <a:latin typeface="+mn-lt"/>
                          <a:ea typeface="+mn-ea"/>
                          <a:cs typeface="+mn-cs"/>
                        </a:rPr>
                        <a:t>Posteriormente se construirá un modelo demostrativo y por efectos de pandemia, con la finalidad de la exposición del mismo, elaborará un video corto (en la plataforma de su preferencia), explicando el funcionamiento de dicho modelo.</a:t>
                      </a:r>
                      <a:r>
                        <a:rPr lang="es-MX" sz="1100" dirty="0">
                          <a:effectLst/>
                        </a:rPr>
                        <a:t> </a:t>
                      </a:r>
                      <a:endParaRPr lang="es-MX" sz="1100" dirty="0">
                        <a:solidFill>
                          <a:srgbClr val="000000"/>
                        </a:solidFill>
                        <a:effectLst/>
                        <a:latin typeface="Calibri" pitchFamily="34" charset="0"/>
                        <a:ea typeface="Arial"/>
                      </a:endParaRPr>
                    </a:p>
                  </a:txBody>
                  <a:tcPr marL="31244" marR="31244" marT="31244" marB="31244"/>
                </a:tc>
                <a:tc>
                  <a:txBody>
                    <a:bodyPr/>
                    <a:lstStyle/>
                    <a:p>
                      <a:r>
                        <a:rPr lang="es-MX" sz="1400" kern="1200" dirty="0">
                          <a:solidFill>
                            <a:schemeClr val="dk1"/>
                          </a:solidFill>
                          <a:effectLst/>
                          <a:latin typeface="+mn-lt"/>
                          <a:ea typeface="+mn-ea"/>
                          <a:cs typeface="+mn-cs"/>
                        </a:rPr>
                        <a:t>Se evaluará dicho proyecto con investigaciones documentales respecto a la definición y uso de fuentes de energía limpias.</a:t>
                      </a:r>
                    </a:p>
                    <a:p>
                      <a:r>
                        <a:rPr lang="es-MX" sz="1400" kern="1200" dirty="0">
                          <a:solidFill>
                            <a:schemeClr val="dk1"/>
                          </a:solidFill>
                          <a:effectLst/>
                          <a:latin typeface="+mn-lt"/>
                          <a:ea typeface="+mn-ea"/>
                          <a:cs typeface="+mn-cs"/>
                        </a:rPr>
                        <a:t> </a:t>
                      </a:r>
                    </a:p>
                    <a:p>
                      <a:r>
                        <a:rPr lang="es-MX" sz="1400" kern="1200" dirty="0">
                          <a:solidFill>
                            <a:schemeClr val="dk1"/>
                          </a:solidFill>
                          <a:effectLst/>
                          <a:latin typeface="+mn-lt"/>
                          <a:ea typeface="+mn-ea"/>
                          <a:cs typeface="+mn-cs"/>
                        </a:rPr>
                        <a:t>Posteriormente se construirá un modelo demostrativo y por efectos de pandemia, con la finalidad de la exposición del mismo, elaborará un video corto (en la plataforma de su preferencia), explicando el funcionamiento de dicho modelo.</a:t>
                      </a:r>
                      <a:r>
                        <a:rPr lang="es-MX" sz="1100" dirty="0">
                          <a:effectLst/>
                        </a:rPr>
                        <a:t> </a:t>
                      </a:r>
                      <a:endParaRPr lang="es-MX" sz="1100" dirty="0">
                        <a:solidFill>
                          <a:srgbClr val="000000"/>
                        </a:solidFill>
                        <a:effectLst/>
                        <a:latin typeface="Calibri" pitchFamily="34" charset="0"/>
                        <a:ea typeface="Arial"/>
                      </a:endParaRPr>
                    </a:p>
                  </a:txBody>
                  <a:tcPr marL="31244" marR="31244" marT="31244" marB="31244"/>
                </a:tc>
                <a:extLst>
                  <a:ext uri="{0D108BD9-81ED-4DB2-BD59-A6C34878D82A}">
                    <a16:rowId xmlns:a16="http://schemas.microsoft.com/office/drawing/2014/main" val="10001"/>
                  </a:ext>
                </a:extLst>
              </a:tr>
              <a:tr h="1824528">
                <a:tc>
                  <a:txBody>
                    <a:bodyPr/>
                    <a:lstStyle/>
                    <a:p>
                      <a:pPr marL="342900" lvl="0" indent="-342900">
                        <a:lnSpc>
                          <a:spcPct val="115000"/>
                        </a:lnSpc>
                        <a:spcAft>
                          <a:spcPts val="0"/>
                        </a:spcAft>
                        <a:buFont typeface="+mj-lt"/>
                        <a:buAutoNum type="arabicPeriod" startAt="3"/>
                      </a:pPr>
                      <a:r>
                        <a:rPr lang="es-ES" sz="1400">
                          <a:effectLst/>
                          <a:latin typeface="Calibri" pitchFamily="34" charset="0"/>
                        </a:rPr>
                        <a:t>Tipos y herramientas de evaluación.</a:t>
                      </a:r>
                      <a:endParaRPr lang="es-MX" sz="1400">
                        <a:effectLst/>
                        <a:latin typeface="Calibri" pitchFamily="34" charset="0"/>
                      </a:endParaRPr>
                    </a:p>
                    <a:p>
                      <a:pPr>
                        <a:lnSpc>
                          <a:spcPct val="115000"/>
                        </a:lnSpc>
                        <a:spcAft>
                          <a:spcPts val="0"/>
                        </a:spcAft>
                      </a:pPr>
                      <a:r>
                        <a:rPr lang="es-ES" sz="1400">
                          <a:effectLst/>
                          <a:latin typeface="Calibri" pitchFamily="34" charset="0"/>
                        </a:rPr>
                        <a:t> </a:t>
                      </a:r>
                      <a:endParaRPr lang="es-MX" sz="1400">
                        <a:effectLst/>
                        <a:latin typeface="Calibri" pitchFamily="34" charset="0"/>
                      </a:endParaRPr>
                    </a:p>
                    <a:p>
                      <a:pPr>
                        <a:lnSpc>
                          <a:spcPct val="115000"/>
                        </a:lnSpc>
                        <a:spcAft>
                          <a:spcPts val="0"/>
                        </a:spcAft>
                      </a:pPr>
                      <a:r>
                        <a:rPr lang="es-ES" sz="1400">
                          <a:effectLst/>
                          <a:latin typeface="Calibri" pitchFamily="34" charset="0"/>
                        </a:rPr>
                        <a:t> </a:t>
                      </a:r>
                      <a:endParaRPr lang="es-MX" sz="1400">
                        <a:effectLst/>
                        <a:latin typeface="Calibri" pitchFamily="34" charset="0"/>
                      </a:endParaRPr>
                    </a:p>
                    <a:p>
                      <a:pPr>
                        <a:lnSpc>
                          <a:spcPct val="115000"/>
                        </a:lnSpc>
                        <a:spcAft>
                          <a:spcPts val="0"/>
                        </a:spcAft>
                      </a:pPr>
                      <a:r>
                        <a:rPr lang="es-ES" sz="1400">
                          <a:effectLst/>
                          <a:latin typeface="Calibri" pitchFamily="34" charset="0"/>
                        </a:rPr>
                        <a:t> </a:t>
                      </a:r>
                      <a:endParaRPr lang="es-MX" sz="1400">
                        <a:solidFill>
                          <a:srgbClr val="000000"/>
                        </a:solidFill>
                        <a:effectLst/>
                        <a:latin typeface="Calibri" pitchFamily="34" charset="0"/>
                        <a:ea typeface="Arial"/>
                      </a:endParaRPr>
                    </a:p>
                  </a:txBody>
                  <a:tcPr marL="31244" marR="31244" marT="31244" marB="31244"/>
                </a:tc>
                <a:tc>
                  <a:txBody>
                    <a:bodyPr/>
                    <a:lstStyle/>
                    <a:p>
                      <a:r>
                        <a:rPr lang="es-MX" sz="1400" kern="1200" dirty="0">
                          <a:solidFill>
                            <a:schemeClr val="dk1"/>
                          </a:solidFill>
                          <a:effectLst/>
                          <a:latin typeface="+mn-lt"/>
                          <a:ea typeface="+mn-ea"/>
                          <a:cs typeface="+mn-cs"/>
                        </a:rPr>
                        <a:t>Evaluación: Sumativa</a:t>
                      </a:r>
                    </a:p>
                    <a:p>
                      <a:r>
                        <a:rPr lang="es-MX" sz="1400" kern="1200" dirty="0">
                          <a:solidFill>
                            <a:schemeClr val="dk1"/>
                          </a:solidFill>
                          <a:effectLst/>
                          <a:latin typeface="+mn-lt"/>
                          <a:ea typeface="+mn-ea"/>
                          <a:cs typeface="+mn-cs"/>
                        </a:rPr>
                        <a:t>Rúbrica de:</a:t>
                      </a:r>
                    </a:p>
                    <a:p>
                      <a:r>
                        <a:rPr lang="es-MX" sz="1400" kern="1200" dirty="0">
                          <a:solidFill>
                            <a:schemeClr val="dk1"/>
                          </a:solidFill>
                          <a:effectLst/>
                          <a:latin typeface="+mn-lt"/>
                          <a:ea typeface="+mn-ea"/>
                          <a:cs typeface="+mn-cs"/>
                        </a:rPr>
                        <a:t>Investigación documental</a:t>
                      </a:r>
                    </a:p>
                    <a:p>
                      <a:r>
                        <a:rPr lang="es-MX" sz="1400" kern="1200" dirty="0">
                          <a:solidFill>
                            <a:schemeClr val="dk1"/>
                          </a:solidFill>
                          <a:effectLst/>
                          <a:latin typeface="+mn-lt"/>
                          <a:ea typeface="+mn-ea"/>
                          <a:cs typeface="+mn-cs"/>
                        </a:rPr>
                        <a:t>Protocolo de Investigación</a:t>
                      </a:r>
                    </a:p>
                    <a:p>
                      <a:r>
                        <a:rPr lang="es-MX" sz="1400" kern="1200" dirty="0">
                          <a:solidFill>
                            <a:schemeClr val="dk1"/>
                          </a:solidFill>
                          <a:effectLst/>
                          <a:latin typeface="+mn-lt"/>
                          <a:ea typeface="+mn-ea"/>
                          <a:cs typeface="+mn-cs"/>
                        </a:rPr>
                        <a:t>Modelo Dinámico</a:t>
                      </a:r>
                    </a:p>
                    <a:p>
                      <a:r>
                        <a:rPr lang="es-MX" sz="1400" kern="1200" dirty="0">
                          <a:solidFill>
                            <a:schemeClr val="dk1"/>
                          </a:solidFill>
                          <a:effectLst/>
                          <a:latin typeface="+mn-lt"/>
                          <a:ea typeface="+mn-ea"/>
                          <a:cs typeface="+mn-cs"/>
                        </a:rPr>
                        <a:t>Video</a:t>
                      </a:r>
                    </a:p>
                  </a:txBody>
                  <a:tcPr marL="31244" marR="31244" marT="31244" marB="31244"/>
                </a:tc>
                <a:tc>
                  <a:txBody>
                    <a:bodyPr/>
                    <a:lstStyle/>
                    <a:p>
                      <a:r>
                        <a:rPr lang="es-MX" sz="1400" kern="1200" dirty="0">
                          <a:solidFill>
                            <a:schemeClr val="dk1"/>
                          </a:solidFill>
                          <a:effectLst/>
                          <a:latin typeface="+mn-lt"/>
                          <a:ea typeface="+mn-ea"/>
                          <a:cs typeface="+mn-cs"/>
                        </a:rPr>
                        <a:t>Evaluación: Sumativa</a:t>
                      </a:r>
                    </a:p>
                    <a:p>
                      <a:r>
                        <a:rPr lang="es-MX" sz="1400" kern="1200" dirty="0">
                          <a:solidFill>
                            <a:schemeClr val="dk1"/>
                          </a:solidFill>
                          <a:effectLst/>
                          <a:latin typeface="+mn-lt"/>
                          <a:ea typeface="+mn-ea"/>
                          <a:cs typeface="+mn-cs"/>
                        </a:rPr>
                        <a:t>Rúbrica de:</a:t>
                      </a:r>
                    </a:p>
                    <a:p>
                      <a:r>
                        <a:rPr lang="es-MX" sz="1400" kern="1200" dirty="0">
                          <a:solidFill>
                            <a:schemeClr val="dk1"/>
                          </a:solidFill>
                          <a:effectLst/>
                          <a:latin typeface="+mn-lt"/>
                          <a:ea typeface="+mn-ea"/>
                          <a:cs typeface="+mn-cs"/>
                        </a:rPr>
                        <a:t>Investigación documental</a:t>
                      </a:r>
                    </a:p>
                    <a:p>
                      <a:r>
                        <a:rPr lang="es-MX" sz="1400" kern="1200" dirty="0">
                          <a:solidFill>
                            <a:schemeClr val="dk1"/>
                          </a:solidFill>
                          <a:effectLst/>
                          <a:latin typeface="+mn-lt"/>
                          <a:ea typeface="+mn-ea"/>
                          <a:cs typeface="+mn-cs"/>
                        </a:rPr>
                        <a:t>Protocolo de Investigación</a:t>
                      </a:r>
                    </a:p>
                    <a:p>
                      <a:r>
                        <a:rPr lang="es-MX" sz="1400" kern="1200" dirty="0">
                          <a:solidFill>
                            <a:schemeClr val="dk1"/>
                          </a:solidFill>
                          <a:effectLst/>
                          <a:latin typeface="+mn-lt"/>
                          <a:ea typeface="+mn-ea"/>
                          <a:cs typeface="+mn-cs"/>
                        </a:rPr>
                        <a:t>Modelo Dinámico</a:t>
                      </a:r>
                    </a:p>
                    <a:p>
                      <a:r>
                        <a:rPr lang="es-MX" sz="1400" kern="1200" dirty="0">
                          <a:solidFill>
                            <a:schemeClr val="dk1"/>
                          </a:solidFill>
                          <a:effectLst/>
                          <a:latin typeface="+mn-lt"/>
                          <a:ea typeface="+mn-ea"/>
                          <a:cs typeface="+mn-cs"/>
                        </a:rPr>
                        <a:t>Video</a:t>
                      </a:r>
                    </a:p>
                  </a:txBody>
                  <a:tcPr marL="31244" marR="31244" marT="31244" marB="31244"/>
                </a:tc>
                <a:tc>
                  <a:txBody>
                    <a:bodyPr/>
                    <a:lstStyle/>
                    <a:p>
                      <a:r>
                        <a:rPr lang="es-MX" sz="1400" kern="1200" dirty="0">
                          <a:solidFill>
                            <a:schemeClr val="dk1"/>
                          </a:solidFill>
                          <a:effectLst/>
                          <a:latin typeface="+mn-lt"/>
                          <a:ea typeface="+mn-ea"/>
                          <a:cs typeface="+mn-cs"/>
                        </a:rPr>
                        <a:t>Evaluación: Sumativa</a:t>
                      </a:r>
                    </a:p>
                    <a:p>
                      <a:r>
                        <a:rPr lang="es-MX" sz="1400" kern="1200" dirty="0">
                          <a:solidFill>
                            <a:schemeClr val="dk1"/>
                          </a:solidFill>
                          <a:effectLst/>
                          <a:latin typeface="+mn-lt"/>
                          <a:ea typeface="+mn-ea"/>
                          <a:cs typeface="+mn-cs"/>
                        </a:rPr>
                        <a:t>Rúbrica de:</a:t>
                      </a:r>
                    </a:p>
                    <a:p>
                      <a:r>
                        <a:rPr lang="es-MX" sz="1400" kern="1200" dirty="0">
                          <a:solidFill>
                            <a:schemeClr val="dk1"/>
                          </a:solidFill>
                          <a:effectLst/>
                          <a:latin typeface="+mn-lt"/>
                          <a:ea typeface="+mn-ea"/>
                          <a:cs typeface="+mn-cs"/>
                        </a:rPr>
                        <a:t>Investigación documental</a:t>
                      </a:r>
                    </a:p>
                    <a:p>
                      <a:r>
                        <a:rPr lang="es-MX" sz="1400" kern="1200" dirty="0">
                          <a:solidFill>
                            <a:schemeClr val="dk1"/>
                          </a:solidFill>
                          <a:effectLst/>
                          <a:latin typeface="+mn-lt"/>
                          <a:ea typeface="+mn-ea"/>
                          <a:cs typeface="+mn-cs"/>
                        </a:rPr>
                        <a:t>Protocolo de Investigación</a:t>
                      </a:r>
                    </a:p>
                    <a:p>
                      <a:r>
                        <a:rPr lang="es-MX" sz="1400" kern="1200" dirty="0">
                          <a:solidFill>
                            <a:schemeClr val="dk1"/>
                          </a:solidFill>
                          <a:effectLst/>
                          <a:latin typeface="+mn-lt"/>
                          <a:ea typeface="+mn-ea"/>
                          <a:cs typeface="+mn-cs"/>
                        </a:rPr>
                        <a:t>Modelo Dinámico</a:t>
                      </a:r>
                    </a:p>
                    <a:p>
                      <a:r>
                        <a:rPr lang="es-MX" sz="1400" kern="1200" dirty="0">
                          <a:solidFill>
                            <a:schemeClr val="dk1"/>
                          </a:solidFill>
                          <a:effectLst/>
                          <a:latin typeface="+mn-lt"/>
                          <a:ea typeface="+mn-ea"/>
                          <a:cs typeface="+mn-cs"/>
                        </a:rPr>
                        <a:t>Video</a:t>
                      </a:r>
                    </a:p>
                  </a:txBody>
                  <a:tcPr marL="31244" marR="31244" marT="31244" marB="3124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70231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2926" y="218256"/>
            <a:ext cx="11654590" cy="369332"/>
          </a:xfrm>
          <a:prstGeom prst="rect">
            <a:avLst/>
          </a:prstGeom>
        </p:spPr>
        <p:txBody>
          <a:bodyPr wrap="square">
            <a:spAutoFit/>
          </a:bodyPr>
          <a:lstStyle/>
          <a:p>
            <a:r>
              <a:rPr lang="es-ES" b="1" dirty="0"/>
              <a:t>V. Esquema del proceso de construcción del proyecto por disciplinas.</a:t>
            </a:r>
            <a:endParaRPr lang="es-MX" dirty="0"/>
          </a:p>
        </p:txBody>
      </p:sp>
      <p:graphicFrame>
        <p:nvGraphicFramePr>
          <p:cNvPr id="3" name="2 Tabla"/>
          <p:cNvGraphicFramePr>
            <a:graphicFrameLocks noGrp="1"/>
          </p:cNvGraphicFramePr>
          <p:nvPr/>
        </p:nvGraphicFramePr>
        <p:xfrm>
          <a:off x="352926" y="770021"/>
          <a:ext cx="11654590" cy="4041601"/>
        </p:xfrm>
        <a:graphic>
          <a:graphicData uri="http://schemas.openxmlformats.org/drawingml/2006/table">
            <a:tbl>
              <a:tblPr>
                <a:tableStyleId>{775DCB02-9BB8-47FD-8907-85C794F793BA}</a:tableStyleId>
              </a:tblPr>
              <a:tblGrid>
                <a:gridCol w="3902434">
                  <a:extLst>
                    <a:ext uri="{9D8B030D-6E8A-4147-A177-3AD203B41FA5}">
                      <a16:colId xmlns:a16="http://schemas.microsoft.com/office/drawing/2014/main" val="20000"/>
                    </a:ext>
                  </a:extLst>
                </a:gridCol>
                <a:gridCol w="2435832">
                  <a:extLst>
                    <a:ext uri="{9D8B030D-6E8A-4147-A177-3AD203B41FA5}">
                      <a16:colId xmlns:a16="http://schemas.microsoft.com/office/drawing/2014/main" val="20001"/>
                    </a:ext>
                  </a:extLst>
                </a:gridCol>
                <a:gridCol w="2372068">
                  <a:extLst>
                    <a:ext uri="{9D8B030D-6E8A-4147-A177-3AD203B41FA5}">
                      <a16:colId xmlns:a16="http://schemas.microsoft.com/office/drawing/2014/main" val="20002"/>
                    </a:ext>
                  </a:extLst>
                </a:gridCol>
                <a:gridCol w="2944256">
                  <a:extLst>
                    <a:ext uri="{9D8B030D-6E8A-4147-A177-3AD203B41FA5}">
                      <a16:colId xmlns:a16="http://schemas.microsoft.com/office/drawing/2014/main" val="20003"/>
                    </a:ext>
                  </a:extLst>
                </a:gridCol>
              </a:tblGrid>
              <a:tr h="384001">
                <a:tc>
                  <a:txBody>
                    <a:bodyPr/>
                    <a:lstStyle/>
                    <a:p>
                      <a:pPr>
                        <a:lnSpc>
                          <a:spcPct val="115000"/>
                        </a:lnSpc>
                        <a:spcAft>
                          <a:spcPts val="0"/>
                        </a:spcAft>
                      </a:pPr>
                      <a:r>
                        <a:rPr lang="es-ES" sz="1400">
                          <a:effectLst/>
                        </a:rPr>
                        <a:t> </a:t>
                      </a:r>
                      <a:endParaRPr lang="es-MX" sz="1400">
                        <a:solidFill>
                          <a:srgbClr val="000000"/>
                        </a:solidFill>
                        <a:effectLst/>
                        <a:latin typeface="Calibri" pitchFamily="34" charset="0"/>
                        <a:ea typeface="Arial"/>
                      </a:endParaRPr>
                    </a:p>
                  </a:txBody>
                  <a:tcPr marL="45783" marR="45783" marT="45783" marB="45783"/>
                </a:tc>
                <a:tc>
                  <a:txBody>
                    <a:bodyPr/>
                    <a:lstStyle/>
                    <a:p>
                      <a:pPr algn="ctr">
                        <a:lnSpc>
                          <a:spcPct val="115000"/>
                        </a:lnSpc>
                        <a:spcAft>
                          <a:spcPts val="0"/>
                        </a:spcAft>
                      </a:pPr>
                      <a:r>
                        <a:rPr lang="es-ES" sz="1400">
                          <a:effectLst/>
                        </a:rPr>
                        <a:t>Disciplina 1.</a:t>
                      </a:r>
                      <a:endParaRPr lang="es-MX" sz="1400">
                        <a:solidFill>
                          <a:srgbClr val="000000"/>
                        </a:solidFill>
                        <a:effectLst/>
                        <a:latin typeface="Calibri" pitchFamily="34" charset="0"/>
                        <a:ea typeface="Arial"/>
                      </a:endParaRPr>
                    </a:p>
                  </a:txBody>
                  <a:tcPr marL="45783" marR="45783" marT="45783" marB="45783"/>
                </a:tc>
                <a:tc>
                  <a:txBody>
                    <a:bodyPr/>
                    <a:lstStyle/>
                    <a:p>
                      <a:pPr algn="ctr">
                        <a:lnSpc>
                          <a:spcPct val="115000"/>
                        </a:lnSpc>
                        <a:spcAft>
                          <a:spcPts val="0"/>
                        </a:spcAft>
                      </a:pPr>
                      <a:r>
                        <a:rPr lang="es-ES" sz="1400">
                          <a:effectLst/>
                        </a:rPr>
                        <a:t>Disciplina 2.</a:t>
                      </a:r>
                      <a:endParaRPr lang="es-MX" sz="1400">
                        <a:solidFill>
                          <a:srgbClr val="000000"/>
                        </a:solidFill>
                        <a:effectLst/>
                        <a:latin typeface="Calibri" pitchFamily="34" charset="0"/>
                        <a:ea typeface="Arial"/>
                      </a:endParaRPr>
                    </a:p>
                  </a:txBody>
                  <a:tcPr marL="45783" marR="45783" marT="45783" marB="45783"/>
                </a:tc>
                <a:tc>
                  <a:txBody>
                    <a:bodyPr/>
                    <a:lstStyle/>
                    <a:p>
                      <a:pPr algn="ctr">
                        <a:lnSpc>
                          <a:spcPct val="115000"/>
                        </a:lnSpc>
                        <a:spcAft>
                          <a:spcPts val="0"/>
                        </a:spcAft>
                      </a:pPr>
                      <a:r>
                        <a:rPr lang="es-ES" sz="1400">
                          <a:effectLst/>
                        </a:rPr>
                        <a:t>Disciplina 3.</a:t>
                      </a:r>
                      <a:endParaRPr lang="es-MX" sz="1400">
                        <a:solidFill>
                          <a:srgbClr val="000000"/>
                        </a:solidFill>
                        <a:effectLst/>
                        <a:latin typeface="Calibri" pitchFamily="34" charset="0"/>
                        <a:ea typeface="Arial"/>
                      </a:endParaRPr>
                    </a:p>
                  </a:txBody>
                  <a:tcPr marL="45783" marR="45783" marT="45783" marB="45783"/>
                </a:tc>
                <a:extLst>
                  <a:ext uri="{0D108BD9-81ED-4DB2-BD59-A6C34878D82A}">
                    <a16:rowId xmlns:a16="http://schemas.microsoft.com/office/drawing/2014/main" val="10000"/>
                  </a:ext>
                </a:extLst>
              </a:tr>
              <a:tr h="987599">
                <a:tc>
                  <a:txBody>
                    <a:bodyPr/>
                    <a:lstStyle/>
                    <a:p>
                      <a:pPr marL="275590" indent="-180340">
                        <a:lnSpc>
                          <a:spcPct val="115000"/>
                        </a:lnSpc>
                        <a:spcAft>
                          <a:spcPts val="0"/>
                        </a:spcAft>
                      </a:pPr>
                      <a:r>
                        <a:rPr lang="es-ES" sz="1400" dirty="0">
                          <a:effectLst/>
                        </a:rPr>
                        <a:t>1.  Preguntar y cuestionar.</a:t>
                      </a:r>
                      <a:endParaRPr lang="es-MX" sz="1400" dirty="0">
                        <a:effectLst/>
                      </a:endParaRPr>
                    </a:p>
                    <a:p>
                      <a:pPr>
                        <a:lnSpc>
                          <a:spcPct val="115000"/>
                        </a:lnSpc>
                        <a:spcAft>
                          <a:spcPts val="0"/>
                        </a:spcAft>
                      </a:pPr>
                      <a:r>
                        <a:rPr lang="es-ES" sz="1400" dirty="0">
                          <a:effectLst/>
                        </a:rPr>
                        <a:t>     Preguntas para dirigir  la Investigación Interdisciplinaria</a:t>
                      </a:r>
                      <a:endParaRPr lang="es-MX" sz="1400" dirty="0">
                        <a:solidFill>
                          <a:srgbClr val="000000"/>
                        </a:solidFill>
                        <a:effectLst/>
                        <a:latin typeface="Calibri" pitchFamily="34" charset="0"/>
                        <a:ea typeface="Arial"/>
                      </a:endParaRPr>
                    </a:p>
                  </a:txBody>
                  <a:tcPr marL="45783" marR="45783" marT="45783" marB="45783"/>
                </a:tc>
                <a:tc>
                  <a:txBody>
                    <a:bodyPr/>
                    <a:lstStyle/>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¿Qué es una fuente de energía?</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¿Qué fuentes de energía existen?</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¿Cuáles son las fuentes de energías limpias?</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¿Qué son las fuentes de energía renovables?</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¿Utilizas fuentes de energía limpias en tu entorno?</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¿Conoces leyes que protejan el medio ambiente?</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¿Sabes cómo se penalizan los delitos ambientales?</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¿Cuáles son las leyes que regulan el uso y generación de energías limpias?</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tc>
                <a:tc>
                  <a:txBody>
                    <a:bodyPr/>
                    <a:lstStyle/>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¿Qué es una fuente de energía?</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¿Qué fuentes de energía existen?</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¿Cuáles son las fuentes de energías limpias?</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¿Qué son las fuentes de energía renovables?</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¿Utilizas fuentes de energía limpias en tu entorno?</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¿Conoces leyes que protejan el medio ambiente?</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¿Sabes cómo se penalizan los delitos ambientales?</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¿Cuáles son las leyes que regulan el uso y generación de energías limpias?</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tc>
                <a:tc>
                  <a:txBody>
                    <a:bodyPr/>
                    <a:lstStyle/>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¿Qué es una fuente de energía?</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¿Qué fuentes de energía existen?</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¿Cuáles son las fuentes de energías limpias?</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¿Qué son las fuentes de energía renovables?</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¿Utilizas fuentes de energía limpias en tu entorno?</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¿Conoces leyes que protejan el medio ambiente?</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¿Sabes cómo se penalizan los delitos ambientales?</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¿Cuáles son las leyes que regulan el uso y generación de energías limpias?</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tc>
                <a:extLst>
                  <a:ext uri="{0D108BD9-81ED-4DB2-BD59-A6C34878D82A}">
                    <a16:rowId xmlns:a16="http://schemas.microsoft.com/office/drawing/2014/main" val="10001"/>
                  </a:ext>
                </a:extLst>
              </a:tr>
              <a:tr h="1772988">
                <a:tc>
                  <a:txBody>
                    <a:bodyPr/>
                    <a:lstStyle/>
                    <a:p>
                      <a:pPr marL="275590" indent="-180340">
                        <a:lnSpc>
                          <a:spcPct val="115000"/>
                        </a:lnSpc>
                        <a:spcAft>
                          <a:spcPts val="0"/>
                        </a:spcAft>
                      </a:pPr>
                      <a:r>
                        <a:rPr lang="es-ES" sz="1400">
                          <a:effectLst/>
                        </a:rPr>
                        <a:t>2. Despertar el interés (detonar).</a:t>
                      </a:r>
                      <a:endParaRPr lang="es-MX" sz="1400">
                        <a:effectLst/>
                      </a:endParaRPr>
                    </a:p>
                    <a:p>
                      <a:pPr marL="270510" indent="-180340">
                        <a:lnSpc>
                          <a:spcPct val="115000"/>
                        </a:lnSpc>
                        <a:spcAft>
                          <a:spcPts val="0"/>
                        </a:spcAft>
                      </a:pPr>
                      <a:r>
                        <a:rPr lang="es-ES" sz="1400">
                          <a:effectLst/>
                        </a:rPr>
                        <a:t>    Estrategias para involucrar a los estudiantes con la problemática planteada, en el salón de clase</a:t>
                      </a:r>
                      <a:endParaRPr lang="es-MX" sz="1400">
                        <a:effectLst/>
                      </a:endParaRPr>
                    </a:p>
                    <a:p>
                      <a:pPr marL="275590" indent="-180340">
                        <a:lnSpc>
                          <a:spcPct val="115000"/>
                        </a:lnSpc>
                        <a:spcAft>
                          <a:spcPts val="0"/>
                        </a:spcAft>
                      </a:pPr>
                      <a:r>
                        <a:rPr lang="es-ES" sz="1400">
                          <a:effectLst/>
                        </a:rPr>
                        <a:t> </a:t>
                      </a:r>
                      <a:endParaRPr lang="es-MX" sz="1400">
                        <a:solidFill>
                          <a:srgbClr val="000000"/>
                        </a:solidFill>
                        <a:effectLst/>
                        <a:latin typeface="Calibri" pitchFamily="34" charset="0"/>
                        <a:ea typeface="Arial"/>
                      </a:endParaRPr>
                    </a:p>
                  </a:txBody>
                  <a:tcPr marL="45783" marR="45783" marT="45783" marB="45783"/>
                </a:tc>
                <a:tc>
                  <a:txBody>
                    <a:bodyPr/>
                    <a:lstStyle/>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Por motivos de pandemia:</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Conocer el impacto que la contaminación ambiental, provocada por deshechos fósiles, ha generado en ciertas sociedades (Uso de videos de youtubers famosos en las ciudades más contaminadas del mundo).</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Uso de diferentes materiales audiovisuales para la concientización respecto a ésta problemática.</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Calculo de huella de carbono como medio de concientización individual.</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tc>
                <a:tc>
                  <a:txBody>
                    <a:bodyPr/>
                    <a:lstStyle/>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Por motivos de pandemia:</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Conocer el impacto que la contaminación ambiental, provocada por deshechos fósiles, ha generado en ciertas sociedades (Uso de videos de youtubers famosos en las ciudades más contaminadas del mundo).</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Uso de diferentes materiales audiovisuales para la concientización respecto a ésta problemática.</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Calculo de huella de carbono como medio de concientización individual.</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tc>
                <a:tc>
                  <a:txBody>
                    <a:bodyPr/>
                    <a:lstStyle/>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Por motivos de pandemia:</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Conocer el impacto que la contaminación ambiental, provocada por deshechos fósiles, ha generado en ciertas sociedades (Uso de videos de youtubers famosos en las ciudades más contaminadas del mundo).</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Uso de diferentes materiales audiovisuales para la concientización respecto a ésta problemática.</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Calculo de huella de carbono como medio de concientización individual.</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23054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731E4AB5-D4CB-A34E-91BB-AA114BD55FC3}"/>
              </a:ext>
            </a:extLst>
          </p:cNvPr>
          <p:cNvGraphicFramePr>
            <a:graphicFrameLocks noGrp="1"/>
          </p:cNvGraphicFramePr>
          <p:nvPr/>
        </p:nvGraphicFramePr>
        <p:xfrm>
          <a:off x="545805" y="903767"/>
          <a:ext cx="11100389" cy="5334000"/>
        </p:xfrm>
        <a:graphic>
          <a:graphicData uri="http://schemas.openxmlformats.org/drawingml/2006/table">
            <a:tbl>
              <a:tblPr>
                <a:tableStyleId>{775DCB02-9BB8-47FD-8907-85C794F793BA}</a:tableStyleId>
              </a:tblPr>
              <a:tblGrid>
                <a:gridCol w="3164958">
                  <a:extLst>
                    <a:ext uri="{9D8B030D-6E8A-4147-A177-3AD203B41FA5}">
                      <a16:colId xmlns:a16="http://schemas.microsoft.com/office/drawing/2014/main" val="4016515191"/>
                    </a:ext>
                  </a:extLst>
                </a:gridCol>
                <a:gridCol w="2530549">
                  <a:extLst>
                    <a:ext uri="{9D8B030D-6E8A-4147-A177-3AD203B41FA5}">
                      <a16:colId xmlns:a16="http://schemas.microsoft.com/office/drawing/2014/main" val="25913795"/>
                    </a:ext>
                  </a:extLst>
                </a:gridCol>
                <a:gridCol w="2600632">
                  <a:extLst>
                    <a:ext uri="{9D8B030D-6E8A-4147-A177-3AD203B41FA5}">
                      <a16:colId xmlns:a16="http://schemas.microsoft.com/office/drawing/2014/main" val="662607986"/>
                    </a:ext>
                  </a:extLst>
                </a:gridCol>
                <a:gridCol w="2804250">
                  <a:extLst>
                    <a:ext uri="{9D8B030D-6E8A-4147-A177-3AD203B41FA5}">
                      <a16:colId xmlns:a16="http://schemas.microsoft.com/office/drawing/2014/main" val="3165794338"/>
                    </a:ext>
                  </a:extLst>
                </a:gridCol>
              </a:tblGrid>
              <a:tr h="1442622">
                <a:tc>
                  <a:txBody>
                    <a:bodyPr/>
                    <a:lstStyle/>
                    <a:p>
                      <a:pPr marL="275590" indent="-180340">
                        <a:lnSpc>
                          <a:spcPct val="115000"/>
                        </a:lnSpc>
                        <a:spcAft>
                          <a:spcPts val="0"/>
                        </a:spcAft>
                      </a:pPr>
                      <a:r>
                        <a:rPr lang="es-ES" sz="1400" dirty="0">
                          <a:effectLst/>
                        </a:rPr>
                        <a:t>3. Recopilar información a través de la investigación.</a:t>
                      </a:r>
                      <a:endParaRPr lang="es-MX" sz="1400" dirty="0">
                        <a:effectLst/>
                      </a:endParaRPr>
                    </a:p>
                    <a:p>
                      <a:pPr marL="270510" indent="-175260">
                        <a:lnSpc>
                          <a:spcPct val="115000"/>
                        </a:lnSpc>
                        <a:spcAft>
                          <a:spcPts val="0"/>
                        </a:spcAft>
                      </a:pPr>
                      <a:r>
                        <a:rPr lang="es-ES" sz="1400" dirty="0">
                          <a:effectLst/>
                        </a:rPr>
                        <a:t>    Propuestas a investigar y sus fuentes. </a:t>
                      </a:r>
                      <a:endParaRPr lang="es-MX" sz="1400" dirty="0">
                        <a:solidFill>
                          <a:srgbClr val="000000"/>
                        </a:solidFill>
                        <a:effectLst/>
                        <a:latin typeface="Calibri" pitchFamily="34" charset="0"/>
                        <a:ea typeface="Arial"/>
                      </a:endParaRPr>
                    </a:p>
                  </a:txBody>
                  <a:tcPr marL="45783" marR="45783" marT="45783" marB="45783"/>
                </a:tc>
                <a:tc>
                  <a:txBody>
                    <a:bodyPr/>
                    <a:lstStyle/>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1.- ESCUELA PREPARATORIA OFICIAL 218 (2020) Legislación ambiental en México.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Disponible en: </a:t>
                      </a:r>
                      <a:r>
                        <a:rPr lang="es-MX" sz="1000" u="sng" dirty="0">
                          <a:solidFill>
                            <a:srgbClr val="3367D6"/>
                          </a:solidFill>
                          <a:effectLst/>
                          <a:latin typeface="Times New Roman" panose="02020603050405020304" pitchFamily="18" charset="0"/>
                          <a:ea typeface="Century Gothic" panose="020B0502020202020204" pitchFamily="34" charset="0"/>
                          <a:cs typeface="Century Gothic" panose="020B0502020202020204" pitchFamily="34" charset="0"/>
                          <a:hlinkClick r:id="rId2"/>
                        </a:rPr>
                        <a:t>https://www.youtube.com/watch?v=OR8ukYcXveg</a:t>
                      </a:r>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2.- CIAE (2021). ¿Qué dicen las leyes sobre la energía solar? - Energía Solar en México Disponible en: </a:t>
                      </a:r>
                      <a:r>
                        <a:rPr lang="es-MX" sz="1000" u="sng" dirty="0">
                          <a:solidFill>
                            <a:srgbClr val="3367D6"/>
                          </a:solidFill>
                          <a:effectLst/>
                          <a:latin typeface="Times New Roman" panose="02020603050405020304" pitchFamily="18" charset="0"/>
                          <a:ea typeface="Century Gothic" panose="020B0502020202020204" pitchFamily="34" charset="0"/>
                          <a:cs typeface="Century Gothic" panose="020B0502020202020204" pitchFamily="34" charset="0"/>
                          <a:hlinkClick r:id="rId3"/>
                        </a:rPr>
                        <a:t>https://www.youtube.com/watch?v=44wY56lOp</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3.- UANL (2018), Legislación ambiental en México Fortalezas y áreas de oportunidad</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Disponible en: </a:t>
                      </a:r>
                      <a:r>
                        <a:rPr lang="es-MX" sz="1000" u="sng" dirty="0">
                          <a:solidFill>
                            <a:srgbClr val="3367D6"/>
                          </a:solidFill>
                          <a:effectLst/>
                          <a:latin typeface="Times New Roman" panose="02020603050405020304" pitchFamily="18" charset="0"/>
                          <a:ea typeface="Century Gothic" panose="020B0502020202020204" pitchFamily="34" charset="0"/>
                          <a:cs typeface="Century Gothic" panose="020B0502020202020204" pitchFamily="34" charset="0"/>
                          <a:hlinkClick r:id="rId4"/>
                        </a:rPr>
                        <a:t>https://www.youtube.com/watch?v=iYiRR0n66Ls</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4.- </a:t>
                      </a:r>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Cámara de Diputados (2021) LEYES Federales de México:</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Disponible en:</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u="sng" dirty="0">
                          <a:solidFill>
                            <a:srgbClr val="0000FF"/>
                          </a:solidFill>
                          <a:effectLst/>
                          <a:latin typeface="Times New Roman" panose="02020603050405020304" pitchFamily="18" charset="0"/>
                          <a:ea typeface="Century Gothic" panose="020B0502020202020204" pitchFamily="34" charset="0"/>
                          <a:cs typeface="Century Gothic" panose="020B0502020202020204" pitchFamily="34" charset="0"/>
                          <a:hlinkClick r:id="rId5"/>
                        </a:rPr>
                        <a:t>http://www.diputados.gob.mx/LeyesBiblio/index.html</a:t>
                      </a:r>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5.- Escofet, Adrian (2018), El potencial eólico mexicano</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Disponible en:</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u="sng" dirty="0">
                          <a:solidFill>
                            <a:srgbClr val="3367D6"/>
                          </a:solidFill>
                          <a:effectLst/>
                          <a:latin typeface="Times New Roman" panose="02020603050405020304" pitchFamily="18" charset="0"/>
                          <a:ea typeface="Century Gothic" panose="020B0502020202020204" pitchFamily="34" charset="0"/>
                          <a:cs typeface="Century Gothic" panose="020B0502020202020204" pitchFamily="34" charset="0"/>
                          <a:hlinkClick r:id="rId6"/>
                        </a:rPr>
                        <a:t>https://amdee.org/Publicaciones/AMDEE-PwC-El-potencial-eolico-mexicano.pdf</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tc>
                <a:tc>
                  <a:txBody>
                    <a:bodyPr/>
                    <a:lstStyle/>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1.- Proyecto Mido mi Huella, ¿Qué es la Huella de carbono?, (2016),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Disponible en: </a:t>
                      </a:r>
                      <a:r>
                        <a:rPr lang="es-MX" sz="1000" u="sng" dirty="0">
                          <a:solidFill>
                            <a:srgbClr val="3367D6"/>
                          </a:solidFill>
                          <a:effectLst/>
                          <a:latin typeface="Times New Roman" panose="02020603050405020304" pitchFamily="18" charset="0"/>
                          <a:ea typeface="Century Gothic" panose="020B0502020202020204" pitchFamily="34" charset="0"/>
                          <a:cs typeface="Century Gothic" panose="020B0502020202020204" pitchFamily="34" charset="0"/>
                          <a:hlinkClick r:id="rId7"/>
                        </a:rPr>
                        <a:t>https://www.youtube.com/watch?v=nQ1pPLb1Fo4</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2.- Plataforma Mexicana de Carbono. Calculadora de huella de carbono (2016),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Disponible en: </a:t>
                      </a:r>
                      <a:r>
                        <a:rPr lang="es-MX" sz="1000" u="sng" dirty="0">
                          <a:solidFill>
                            <a:srgbClr val="3367D6"/>
                          </a:solidFill>
                          <a:effectLst/>
                          <a:latin typeface="Times New Roman" panose="02020603050405020304" pitchFamily="18" charset="0"/>
                          <a:ea typeface="Century Gothic" panose="020B0502020202020204" pitchFamily="34" charset="0"/>
                          <a:cs typeface="Century Gothic" panose="020B0502020202020204" pitchFamily="34" charset="0"/>
                          <a:hlinkClick r:id="rId8"/>
                        </a:rPr>
                        <a:t>http://www.mexico2.com.mx/calculadora.php</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3.- Raffino, María Estela, "Energías Limpias" (2020) Disponible en: </a:t>
                      </a:r>
                      <a:r>
                        <a:rPr lang="es-MX" sz="1000" u="sng" dirty="0">
                          <a:solidFill>
                            <a:srgbClr val="3367D6"/>
                          </a:solidFill>
                          <a:effectLst/>
                          <a:latin typeface="Times New Roman" panose="02020603050405020304" pitchFamily="18" charset="0"/>
                          <a:ea typeface="Century Gothic" panose="020B0502020202020204" pitchFamily="34" charset="0"/>
                          <a:cs typeface="Century Gothic" panose="020B0502020202020204" pitchFamily="34" charset="0"/>
                          <a:hlinkClick r:id="rId9"/>
                        </a:rPr>
                        <a:t>https://concepto.de/energias-limpias/</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4. Merino, L (2012). Las Energías renovables.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Disponible en:</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u="sng" dirty="0">
                          <a:solidFill>
                            <a:srgbClr val="3367D6"/>
                          </a:solidFill>
                          <a:effectLst/>
                          <a:latin typeface="Times New Roman" panose="02020603050405020304" pitchFamily="18" charset="0"/>
                          <a:ea typeface="Century Gothic" panose="020B0502020202020204" pitchFamily="34" charset="0"/>
                          <a:cs typeface="Century Gothic" panose="020B0502020202020204" pitchFamily="34" charset="0"/>
                          <a:hlinkClick r:id="rId10"/>
                        </a:rPr>
                        <a:t>http://media1.webgarden.es/files/media1:4befe784280d2.pdf.upl/E.renovables.pdf</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5.- </a:t>
                      </a:r>
                      <a:r>
                        <a:rPr lang="es-MX" sz="1000" dirty="0">
                          <a:solidFill>
                            <a:srgbClr val="202124"/>
                          </a:solidFill>
                          <a:effectLst/>
                          <a:latin typeface="Times New Roman" panose="02020603050405020304" pitchFamily="18" charset="0"/>
                          <a:ea typeface="Century Gothic" panose="020B0502020202020204" pitchFamily="34" charset="0"/>
                          <a:cs typeface="Century Gothic" panose="020B0502020202020204" pitchFamily="34" charset="0"/>
                        </a:rPr>
                        <a:t>UnHiro (2019), Increíble Maqueta de Mini Generador Eólico para la Escuela,  Disponible en: </a:t>
                      </a:r>
                      <a:r>
                        <a:rPr lang="es-MX" sz="1000" u="sng" dirty="0">
                          <a:solidFill>
                            <a:srgbClr val="3367D6"/>
                          </a:solidFill>
                          <a:effectLst/>
                          <a:latin typeface="Times New Roman" panose="02020603050405020304" pitchFamily="18" charset="0"/>
                          <a:ea typeface="Century Gothic" panose="020B0502020202020204" pitchFamily="34" charset="0"/>
                          <a:cs typeface="Century Gothic" panose="020B0502020202020204" pitchFamily="34" charset="0"/>
                          <a:hlinkClick r:id="rId11"/>
                        </a:rPr>
                        <a:t>https://www.youtube.com/watch?v=rFUkeqLT9xc</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tc>
                <a:tc>
                  <a:txBody>
                    <a:bodyPr/>
                    <a:lstStyle/>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1.- Canal 22, Energías Renovables (2018), Disponible en:</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u="sng" dirty="0">
                          <a:solidFill>
                            <a:srgbClr val="0000FF"/>
                          </a:solidFill>
                          <a:effectLst/>
                          <a:latin typeface="Times New Roman" panose="02020603050405020304" pitchFamily="18" charset="0"/>
                          <a:ea typeface="Century Gothic" panose="020B0502020202020204" pitchFamily="34" charset="0"/>
                          <a:cs typeface="Century Gothic" panose="020B0502020202020204" pitchFamily="34" charset="0"/>
                          <a:hlinkClick r:id="rId12"/>
                        </a:rPr>
                        <a:t>https://www.youtube.com/watch?v=So9SLAvVbPg</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2.- CNN en español, Cambio climático, la humanidad en peligro (2018),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Disponible en:</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u="sng" dirty="0">
                          <a:solidFill>
                            <a:srgbClr val="0000FF"/>
                          </a:solidFill>
                          <a:effectLst/>
                          <a:latin typeface="Times New Roman" panose="02020603050405020304" pitchFamily="18" charset="0"/>
                          <a:ea typeface="Century Gothic" panose="020B0502020202020204" pitchFamily="34" charset="0"/>
                          <a:cs typeface="Century Gothic" panose="020B0502020202020204" pitchFamily="34" charset="0"/>
                          <a:hlinkClick r:id="rId13"/>
                        </a:rPr>
                        <a:t>https://www.youtube.com/watch?v=sp39r0Wx8Oc&amp;t=1s</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3.- El Robot de Platón, El cambio climático explicado (2016),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Disponible en:</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u="sng" dirty="0">
                          <a:solidFill>
                            <a:srgbClr val="0000FF"/>
                          </a:solidFill>
                          <a:effectLst/>
                          <a:latin typeface="Times New Roman" panose="02020603050405020304" pitchFamily="18" charset="0"/>
                          <a:ea typeface="Century Gothic" panose="020B0502020202020204" pitchFamily="34" charset="0"/>
                          <a:cs typeface="Century Gothic" panose="020B0502020202020204" pitchFamily="34" charset="0"/>
                          <a:hlinkClick r:id="rId14"/>
                        </a:rPr>
                        <a:t>https://www.youtube.com/watch?v=miEJI0XQiN4</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4.- TheRadioPhobia, Chernobyl en 15 minutos (Documental)(2015),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Disponible en: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u="sng" dirty="0">
                          <a:solidFill>
                            <a:srgbClr val="0000FF"/>
                          </a:solidFill>
                          <a:effectLst/>
                          <a:latin typeface="Times New Roman" panose="02020603050405020304" pitchFamily="18" charset="0"/>
                          <a:ea typeface="Century Gothic" panose="020B0502020202020204" pitchFamily="34" charset="0"/>
                          <a:cs typeface="Century Gothic" panose="020B0502020202020204" pitchFamily="34" charset="0"/>
                          <a:hlinkClick r:id="rId15"/>
                        </a:rPr>
                        <a:t>https://www.youtube.com/watch?v=A6ctEW9mOgw&amp;t=1s</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5.- PAOTMx, Territorio ambiental: Tema: Contaminación del aire en México (2015), </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dirty="0">
                          <a:effectLst/>
                          <a:latin typeface="Times New Roman" panose="02020603050405020304" pitchFamily="18" charset="0"/>
                          <a:ea typeface="Century Gothic" panose="020B0502020202020204" pitchFamily="34" charset="0"/>
                          <a:cs typeface="Century Gothic" panose="020B0502020202020204" pitchFamily="34" charset="0"/>
                        </a:rPr>
                        <a:t>Disponible en:</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s-MX" sz="1000" u="sng" dirty="0">
                          <a:solidFill>
                            <a:srgbClr val="0000FF"/>
                          </a:solidFill>
                          <a:effectLst/>
                          <a:latin typeface="Times New Roman" panose="02020603050405020304" pitchFamily="18" charset="0"/>
                          <a:ea typeface="Century Gothic" panose="020B0502020202020204" pitchFamily="34" charset="0"/>
                          <a:cs typeface="Century Gothic" panose="020B0502020202020204" pitchFamily="34" charset="0"/>
                          <a:hlinkClick r:id="rId16"/>
                        </a:rPr>
                        <a:t>https://www.youtube.com/watch?v=GXz9Xyj9U8o</a:t>
                      </a:r>
                      <a:endParaRPr lang="es-MX" sz="1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tc>
                <a:extLst>
                  <a:ext uri="{0D108BD9-81ED-4DB2-BD59-A6C34878D82A}">
                    <a16:rowId xmlns:a16="http://schemas.microsoft.com/office/drawing/2014/main" val="3452910965"/>
                  </a:ext>
                </a:extLst>
              </a:tr>
            </a:tbl>
          </a:graphicData>
        </a:graphic>
      </p:graphicFrame>
    </p:spTree>
    <p:extLst>
      <p:ext uri="{BB962C8B-B14F-4D97-AF65-F5344CB8AC3E}">
        <p14:creationId xmlns:p14="http://schemas.microsoft.com/office/powerpoint/2010/main" val="351732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36884" y="197352"/>
          <a:ext cx="11526253" cy="6891390"/>
        </p:xfrm>
        <a:graphic>
          <a:graphicData uri="http://schemas.openxmlformats.org/drawingml/2006/table">
            <a:tbl>
              <a:tblPr>
                <a:tableStyleId>{775DCB02-9BB8-47FD-8907-85C794F793BA}</a:tableStyleId>
              </a:tblPr>
              <a:tblGrid>
                <a:gridCol w="2927311">
                  <a:extLst>
                    <a:ext uri="{9D8B030D-6E8A-4147-A177-3AD203B41FA5}">
                      <a16:colId xmlns:a16="http://schemas.microsoft.com/office/drawing/2014/main" val="20000"/>
                    </a:ext>
                  </a:extLst>
                </a:gridCol>
                <a:gridCol w="2923954">
                  <a:extLst>
                    <a:ext uri="{9D8B030D-6E8A-4147-A177-3AD203B41FA5}">
                      <a16:colId xmlns:a16="http://schemas.microsoft.com/office/drawing/2014/main" val="20001"/>
                    </a:ext>
                  </a:extLst>
                </a:gridCol>
                <a:gridCol w="2871058">
                  <a:extLst>
                    <a:ext uri="{9D8B030D-6E8A-4147-A177-3AD203B41FA5}">
                      <a16:colId xmlns:a16="http://schemas.microsoft.com/office/drawing/2014/main" val="20002"/>
                    </a:ext>
                  </a:extLst>
                </a:gridCol>
                <a:gridCol w="2803930">
                  <a:extLst>
                    <a:ext uri="{9D8B030D-6E8A-4147-A177-3AD203B41FA5}">
                      <a16:colId xmlns:a16="http://schemas.microsoft.com/office/drawing/2014/main" val="20003"/>
                    </a:ext>
                  </a:extLst>
                </a:gridCol>
              </a:tblGrid>
              <a:tr h="1132739">
                <a:tc>
                  <a:txBody>
                    <a:bodyPr/>
                    <a:lstStyle/>
                    <a:p>
                      <a:pPr marL="275590" indent="-180340">
                        <a:lnSpc>
                          <a:spcPct val="115000"/>
                        </a:lnSpc>
                        <a:spcAft>
                          <a:spcPts val="0"/>
                        </a:spcAft>
                      </a:pPr>
                      <a:r>
                        <a:rPr lang="es-ES" sz="1400" dirty="0">
                          <a:effectLst/>
                        </a:rPr>
                        <a:t>4. Organizar la información.</a:t>
                      </a:r>
                      <a:endParaRPr lang="es-MX" sz="1400" dirty="0">
                        <a:effectLst/>
                      </a:endParaRPr>
                    </a:p>
                    <a:p>
                      <a:pPr marL="275590" indent="-180340">
                        <a:lnSpc>
                          <a:spcPct val="115000"/>
                        </a:lnSpc>
                        <a:spcAft>
                          <a:spcPts val="0"/>
                        </a:spcAft>
                      </a:pPr>
                      <a:r>
                        <a:rPr lang="es-ES" sz="1400" dirty="0">
                          <a:effectLst/>
                        </a:rPr>
                        <a:t>    Implica:</a:t>
                      </a:r>
                      <a:endParaRPr lang="es-MX" sz="1400" dirty="0">
                        <a:effectLst/>
                      </a:endParaRPr>
                    </a:p>
                    <a:p>
                      <a:pPr marL="275590" indent="-180340">
                        <a:lnSpc>
                          <a:spcPct val="115000"/>
                        </a:lnSpc>
                        <a:spcAft>
                          <a:spcPts val="0"/>
                        </a:spcAft>
                      </a:pPr>
                      <a:r>
                        <a:rPr lang="es-ES" sz="1400" dirty="0">
                          <a:effectLst/>
                        </a:rPr>
                        <a:t>    clasificación de datos obtenidos,</a:t>
                      </a:r>
                      <a:endParaRPr lang="es-MX" sz="1400" dirty="0">
                        <a:effectLst/>
                      </a:endParaRPr>
                    </a:p>
                    <a:p>
                      <a:pPr marL="275590" indent="-180340">
                        <a:lnSpc>
                          <a:spcPct val="115000"/>
                        </a:lnSpc>
                        <a:spcAft>
                          <a:spcPts val="0"/>
                        </a:spcAft>
                      </a:pPr>
                      <a:r>
                        <a:rPr lang="es-ES" sz="1400" dirty="0">
                          <a:effectLst/>
                        </a:rPr>
                        <a:t>    análisis de los datos obtenidos,            registro de la información.</a:t>
                      </a:r>
                      <a:endParaRPr lang="es-MX" sz="1400" dirty="0">
                        <a:effectLst/>
                      </a:endParaRPr>
                    </a:p>
                    <a:p>
                      <a:pPr marL="275590" indent="-180340">
                        <a:lnSpc>
                          <a:spcPct val="115000"/>
                        </a:lnSpc>
                        <a:spcAft>
                          <a:spcPts val="0"/>
                        </a:spcAft>
                      </a:pPr>
                      <a:r>
                        <a:rPr lang="es-ES" sz="1400" dirty="0">
                          <a:effectLst/>
                        </a:rPr>
                        <a:t>    conclusiones por disciplina,</a:t>
                      </a:r>
                      <a:endParaRPr lang="es-MX" sz="1400" dirty="0">
                        <a:effectLst/>
                      </a:endParaRPr>
                    </a:p>
                    <a:p>
                      <a:pPr marL="275590" indent="-180340">
                        <a:lnSpc>
                          <a:spcPct val="115000"/>
                        </a:lnSpc>
                        <a:spcAft>
                          <a:spcPts val="0"/>
                        </a:spcAft>
                      </a:pPr>
                      <a:r>
                        <a:rPr lang="es-ES" sz="1400" dirty="0">
                          <a:effectLst/>
                        </a:rPr>
                        <a:t>    conclusiones conjuntas.</a:t>
                      </a:r>
                      <a:endParaRPr lang="es-MX" sz="1400" dirty="0">
                        <a:effectLst/>
                      </a:endParaRPr>
                    </a:p>
                    <a:p>
                      <a:pPr marL="275590" indent="-180340">
                        <a:lnSpc>
                          <a:spcPct val="115000"/>
                        </a:lnSpc>
                        <a:spcAft>
                          <a:spcPts val="0"/>
                        </a:spcAft>
                      </a:pPr>
                      <a:r>
                        <a:rPr lang="es-ES" sz="1400" dirty="0">
                          <a:effectLst/>
                        </a:rPr>
                        <a:t> </a:t>
                      </a:r>
                      <a:endParaRPr lang="es-MX" sz="1400" dirty="0">
                        <a:solidFill>
                          <a:srgbClr val="000000"/>
                        </a:solidFill>
                        <a:effectLst/>
                        <a:latin typeface="Calibri" pitchFamily="34" charset="0"/>
                        <a:ea typeface="Arial"/>
                      </a:endParaRPr>
                    </a:p>
                  </a:txBody>
                  <a:tcPr marL="31935" marR="31935" marT="31935" marB="31935"/>
                </a:tc>
                <a:tc>
                  <a:txBody>
                    <a:bodyPr/>
                    <a:lstStyle/>
                    <a:p>
                      <a:pPr algn="l"/>
                      <a:r>
                        <a:rPr lang="es-MX" sz="1400" dirty="0">
                          <a:effectLst/>
                          <a:latin typeface="+mn-lt"/>
                          <a:ea typeface="Century Gothic" panose="020B0502020202020204" pitchFamily="34" charset="0"/>
                          <a:cs typeface="Century Gothic" panose="020B0502020202020204" pitchFamily="34" charset="0"/>
                        </a:rPr>
                        <a:t>Se recopilará la información y se emitirá un reporte indicando la ley y articulo que corresponda a las implicaciones legales del uso y regulación de la energía limpia, así como la relación falta – sanción, buscando un equilibrio.  Se discutirá dicho trabajo en sesión plenaria (en plataforma informática, debido a la pandemia).</a:t>
                      </a:r>
                      <a:endParaRPr lang="es-MX" sz="1800" dirty="0">
                        <a:effectLst/>
                        <a:latin typeface="+mn-lt"/>
                        <a:ea typeface="Century Gothic" panose="020B0502020202020204" pitchFamily="34" charset="0"/>
                        <a:cs typeface="Century Gothic" panose="020B0502020202020204" pitchFamily="34" charset="0"/>
                      </a:endParaRPr>
                    </a:p>
                  </a:txBody>
                  <a:tcPr marL="0" marR="0" marT="0" marB="0"/>
                </a:tc>
                <a:tc>
                  <a:txBody>
                    <a:bodyPr/>
                    <a:lstStyle/>
                    <a:p>
                      <a:pPr algn="l"/>
                      <a:r>
                        <a:rPr lang="es-MX" sz="1400" dirty="0">
                          <a:effectLst/>
                          <a:latin typeface="+mn-lt"/>
                          <a:ea typeface="Century Gothic" panose="020B0502020202020204" pitchFamily="34" charset="0"/>
                          <a:cs typeface="Century Gothic" panose="020B0502020202020204" pitchFamily="34" charset="0"/>
                        </a:rPr>
                        <a:t>Utilizando recursos informáticos, se almacenarán los datos obtenidos para su análisis posterior, se recabará la información por medio de un documento como lo es el protocolo de investigación, para su captura posterior y análisis en actividad conjunta con el profesor.</a:t>
                      </a:r>
                      <a:endParaRPr lang="es-MX" sz="1800" dirty="0">
                        <a:effectLst/>
                        <a:latin typeface="+mn-lt"/>
                        <a:ea typeface="Century Gothic" panose="020B0502020202020204" pitchFamily="34" charset="0"/>
                        <a:cs typeface="Century Gothic" panose="020B0502020202020204" pitchFamily="34" charset="0"/>
                      </a:endParaRPr>
                    </a:p>
                  </a:txBody>
                  <a:tcPr marL="0" marR="0" marT="0" marB="0"/>
                </a:tc>
                <a:tc>
                  <a:txBody>
                    <a:bodyPr/>
                    <a:lstStyle/>
                    <a:p>
                      <a:pPr algn="l"/>
                      <a:r>
                        <a:rPr lang="es-MX" sz="1400" dirty="0">
                          <a:effectLst/>
                          <a:latin typeface="+mn-lt"/>
                          <a:ea typeface="Century Gothic" panose="020B0502020202020204" pitchFamily="34" charset="0"/>
                          <a:cs typeface="Century Gothic" panose="020B0502020202020204" pitchFamily="34" charset="0"/>
                        </a:rPr>
                        <a:t>Por medio de la utilización del protocolo científico, como el utilizado en las prácticas de laboratorio, se obtendrá toda la información pertinente y en la sección de ANALISIS Y DISCUSION DE RESULTADOS Y CONCLUSIONES, los alumnos y el profesor podrán realizar un análisis de la calidad y la cantidad de información, llegando a conclusiones específicas para comenzar el desarrollo del proyecto</a:t>
                      </a:r>
                      <a:r>
                        <a:rPr lang="es-MX" sz="1200" dirty="0">
                          <a:effectLst/>
                          <a:latin typeface="+mn-lt"/>
                          <a:ea typeface="Century Gothic" panose="020B0502020202020204" pitchFamily="34" charset="0"/>
                          <a:cs typeface="Century Gothic" panose="020B0502020202020204" pitchFamily="34" charset="0"/>
                        </a:rPr>
                        <a:t>.</a:t>
                      </a:r>
                      <a:endParaRPr lang="es-MX" sz="1600" dirty="0">
                        <a:effectLst/>
                        <a:latin typeface="+mn-lt"/>
                        <a:ea typeface="Century Gothic" panose="020B0502020202020204" pitchFamily="34" charset="0"/>
                        <a:cs typeface="Century Gothic" panose="020B0502020202020204" pitchFamily="34" charset="0"/>
                      </a:endParaRPr>
                    </a:p>
                  </a:txBody>
                  <a:tcPr marL="0" marR="0" marT="0" marB="0"/>
                </a:tc>
                <a:extLst>
                  <a:ext uri="{0D108BD9-81ED-4DB2-BD59-A6C34878D82A}">
                    <a16:rowId xmlns:a16="http://schemas.microsoft.com/office/drawing/2014/main" val="10000"/>
                  </a:ext>
                </a:extLst>
              </a:tr>
              <a:tr h="1268731">
                <a:tc>
                  <a:txBody>
                    <a:bodyPr/>
                    <a:lstStyle/>
                    <a:p>
                      <a:pPr marL="90170">
                        <a:lnSpc>
                          <a:spcPct val="115000"/>
                        </a:lnSpc>
                        <a:spcAft>
                          <a:spcPts val="0"/>
                        </a:spcAft>
                        <a:tabLst>
                          <a:tab pos="270510" algn="l"/>
                        </a:tabLst>
                      </a:pPr>
                      <a:r>
                        <a:rPr lang="es-ES" sz="1400" dirty="0">
                          <a:effectLst/>
                        </a:rPr>
                        <a:t>5.  Llegar a conclusiones parciales</a:t>
                      </a:r>
                      <a:endParaRPr lang="es-MX" sz="1400" dirty="0">
                        <a:effectLst/>
                      </a:endParaRPr>
                    </a:p>
                    <a:p>
                      <a:pPr marL="90170">
                        <a:lnSpc>
                          <a:spcPct val="115000"/>
                        </a:lnSpc>
                        <a:spcAft>
                          <a:spcPts val="0"/>
                        </a:spcAft>
                      </a:pPr>
                      <a:r>
                        <a:rPr lang="es-ES" sz="1400" dirty="0">
                          <a:effectLst/>
                        </a:rPr>
                        <a:t>     (por disciplina).</a:t>
                      </a:r>
                      <a:endParaRPr lang="es-MX" sz="1400" dirty="0">
                        <a:effectLst/>
                      </a:endParaRPr>
                    </a:p>
                    <a:p>
                      <a:pPr marL="90170">
                        <a:lnSpc>
                          <a:spcPct val="115000"/>
                        </a:lnSpc>
                        <a:spcAft>
                          <a:spcPts val="0"/>
                        </a:spcAft>
                      </a:pPr>
                      <a:r>
                        <a:rPr lang="es-ES" sz="1400" dirty="0">
                          <a:effectLst/>
                        </a:rPr>
                        <a:t>     Preguntas útiles para el </a:t>
                      </a:r>
                      <a:endParaRPr lang="es-MX" sz="1400" dirty="0">
                        <a:effectLst/>
                      </a:endParaRPr>
                    </a:p>
                    <a:p>
                      <a:pPr marL="90170">
                        <a:lnSpc>
                          <a:spcPct val="115000"/>
                        </a:lnSpc>
                        <a:spcAft>
                          <a:spcPts val="0"/>
                        </a:spcAft>
                      </a:pPr>
                      <a:r>
                        <a:rPr lang="es-ES" sz="1400" dirty="0">
                          <a:effectLst/>
                        </a:rPr>
                        <a:t>     proyecto, de tal forma que lo </a:t>
                      </a:r>
                      <a:endParaRPr lang="es-MX" sz="1400" dirty="0">
                        <a:effectLst/>
                      </a:endParaRPr>
                    </a:p>
                    <a:p>
                      <a:pPr marL="90170">
                        <a:lnSpc>
                          <a:spcPct val="115000"/>
                        </a:lnSpc>
                        <a:spcAft>
                          <a:spcPts val="0"/>
                        </a:spcAft>
                      </a:pPr>
                      <a:r>
                        <a:rPr lang="es-ES" sz="1400" dirty="0">
                          <a:effectLst/>
                        </a:rPr>
                        <a:t>     aclaren, describan o descifren  </a:t>
                      </a:r>
                      <a:endParaRPr lang="es-MX" sz="1400" dirty="0">
                        <a:effectLst/>
                      </a:endParaRPr>
                    </a:p>
                    <a:p>
                      <a:pPr marL="90170">
                        <a:lnSpc>
                          <a:spcPct val="115000"/>
                        </a:lnSpc>
                        <a:spcAft>
                          <a:spcPts val="0"/>
                        </a:spcAft>
                      </a:pPr>
                      <a:r>
                        <a:rPr lang="es-ES" sz="1400" dirty="0">
                          <a:effectLst/>
                        </a:rPr>
                        <a:t>    (para la  reflexión colaborativa</a:t>
                      </a:r>
                      <a:endParaRPr lang="es-MX" sz="1400" dirty="0">
                        <a:effectLst/>
                      </a:endParaRPr>
                    </a:p>
                    <a:p>
                      <a:pPr marL="90170">
                        <a:lnSpc>
                          <a:spcPct val="115000"/>
                        </a:lnSpc>
                        <a:spcAft>
                          <a:spcPts val="0"/>
                        </a:spcAft>
                      </a:pPr>
                      <a:r>
                        <a:rPr lang="es-ES" sz="1400" dirty="0">
                          <a:effectLst/>
                        </a:rPr>
                        <a:t>     de los estudiantes).</a:t>
                      </a:r>
                      <a:endParaRPr lang="es-MX" sz="1400" dirty="0">
                        <a:effectLst/>
                      </a:endParaRPr>
                    </a:p>
                    <a:p>
                      <a:pPr marL="90170">
                        <a:lnSpc>
                          <a:spcPct val="115000"/>
                        </a:lnSpc>
                        <a:spcAft>
                          <a:spcPts val="0"/>
                        </a:spcAft>
                      </a:pPr>
                      <a:r>
                        <a:rPr lang="es-ES" sz="1400" dirty="0">
                          <a:effectLst/>
                        </a:rPr>
                        <a:t>     ¿Cómo se lograrán?</a:t>
                      </a:r>
                      <a:endParaRPr lang="es-MX" sz="1400" dirty="0">
                        <a:effectLst/>
                      </a:endParaRPr>
                    </a:p>
                    <a:p>
                      <a:pPr>
                        <a:lnSpc>
                          <a:spcPct val="115000"/>
                        </a:lnSpc>
                        <a:spcAft>
                          <a:spcPts val="0"/>
                        </a:spcAft>
                      </a:pPr>
                      <a:r>
                        <a:rPr lang="es-ES" sz="1400" dirty="0">
                          <a:effectLst/>
                        </a:rPr>
                        <a:t> </a:t>
                      </a:r>
                      <a:endParaRPr lang="es-MX" sz="1400" dirty="0">
                        <a:solidFill>
                          <a:srgbClr val="000000"/>
                        </a:solidFill>
                        <a:effectLst/>
                        <a:latin typeface="Calibri" pitchFamily="34" charset="0"/>
                        <a:ea typeface="Arial"/>
                      </a:endParaRPr>
                    </a:p>
                  </a:txBody>
                  <a:tcPr marL="31935" marR="31935" marT="31935" marB="31935"/>
                </a:tc>
                <a:tc>
                  <a:txBody>
                    <a:bodyPr/>
                    <a:lstStyle/>
                    <a:p>
                      <a:pPr algn="l"/>
                      <a:r>
                        <a:rPr lang="es-MX" sz="1400" dirty="0">
                          <a:effectLst/>
                          <a:latin typeface="+mn-lt"/>
                          <a:ea typeface="Century Gothic" panose="020B0502020202020204" pitchFamily="34" charset="0"/>
                          <a:cs typeface="Century Gothic" panose="020B0502020202020204" pitchFamily="34" charset="0"/>
                        </a:rPr>
                        <a:t>¿Cómo sancionarías a quienes afectan el medio ambiente?</a:t>
                      </a:r>
                      <a:endParaRPr lang="es-MX" sz="1800" dirty="0">
                        <a:effectLst/>
                        <a:latin typeface="+mn-lt"/>
                        <a:ea typeface="Century Gothic" panose="020B0502020202020204" pitchFamily="34" charset="0"/>
                        <a:cs typeface="Century Gothic" panose="020B0502020202020204" pitchFamily="34" charset="0"/>
                      </a:endParaRPr>
                    </a:p>
                    <a:p>
                      <a:pPr algn="l"/>
                      <a:r>
                        <a:rPr lang="es-MX" sz="1400" dirty="0">
                          <a:effectLst/>
                          <a:latin typeface="+mn-lt"/>
                          <a:ea typeface="Century Gothic" panose="020B0502020202020204" pitchFamily="34" charset="0"/>
                          <a:cs typeface="Century Gothic" panose="020B0502020202020204" pitchFamily="34" charset="0"/>
                        </a:rPr>
                        <a:t>¿Cómo motivarías el trabajo a favor del medio ambiente?</a:t>
                      </a:r>
                      <a:endParaRPr lang="es-MX" sz="1800" dirty="0">
                        <a:effectLst/>
                        <a:latin typeface="+mn-lt"/>
                        <a:ea typeface="Century Gothic" panose="020B0502020202020204" pitchFamily="34" charset="0"/>
                        <a:cs typeface="Century Gothic" panose="020B0502020202020204" pitchFamily="34" charset="0"/>
                      </a:endParaRPr>
                    </a:p>
                    <a:p>
                      <a:pPr algn="l"/>
                      <a:r>
                        <a:rPr lang="es-MX" sz="1400" dirty="0">
                          <a:effectLst/>
                          <a:latin typeface="+mn-lt"/>
                          <a:ea typeface="Century Gothic" panose="020B0502020202020204" pitchFamily="34" charset="0"/>
                          <a:cs typeface="Century Gothic" panose="020B0502020202020204" pitchFamily="34" charset="0"/>
                        </a:rPr>
                        <a:t>¿Existe la suficiente regulación en el ámbito ambiental en México?</a:t>
                      </a:r>
                      <a:endParaRPr lang="es-MX" sz="1800" dirty="0">
                        <a:effectLst/>
                        <a:latin typeface="+mn-lt"/>
                        <a:ea typeface="Century Gothic" panose="020B0502020202020204" pitchFamily="34" charset="0"/>
                        <a:cs typeface="Century Gothic" panose="020B0502020202020204" pitchFamily="34" charset="0"/>
                      </a:endParaRPr>
                    </a:p>
                    <a:p>
                      <a:pPr algn="l"/>
                      <a:r>
                        <a:rPr lang="es-MX" sz="1400" dirty="0">
                          <a:effectLst/>
                          <a:latin typeface="+mn-lt"/>
                          <a:ea typeface="Century Gothic" panose="020B0502020202020204" pitchFamily="34" charset="0"/>
                          <a:cs typeface="Century Gothic" panose="020B0502020202020204" pitchFamily="34" charset="0"/>
                        </a:rPr>
                        <a:t>¿Quién es la autoridad responsable que se cumpla la regulación medio ambiental en México?</a:t>
                      </a:r>
                      <a:endParaRPr lang="es-MX" sz="1800" dirty="0">
                        <a:effectLst/>
                        <a:latin typeface="+mn-lt"/>
                        <a:ea typeface="Century Gothic" panose="020B0502020202020204" pitchFamily="34" charset="0"/>
                        <a:cs typeface="Century Gothic" panose="020B0502020202020204" pitchFamily="34" charset="0"/>
                      </a:endParaRPr>
                    </a:p>
                    <a:p>
                      <a:pPr algn="l"/>
                      <a:r>
                        <a:rPr lang="es-MX" sz="1400" dirty="0">
                          <a:effectLst/>
                          <a:latin typeface="+mn-lt"/>
                          <a:ea typeface="Century Gothic" panose="020B0502020202020204" pitchFamily="34" charset="0"/>
                          <a:cs typeface="Century Gothic" panose="020B0502020202020204" pitchFamily="34" charset="0"/>
                        </a:rPr>
                        <a:t>¿Existe una regulación oficial de energías limpias en México?</a:t>
                      </a:r>
                      <a:endParaRPr lang="es-MX" sz="1800" dirty="0">
                        <a:effectLst/>
                        <a:latin typeface="+mn-lt"/>
                        <a:ea typeface="Century Gothic" panose="020B0502020202020204" pitchFamily="34" charset="0"/>
                        <a:cs typeface="Century Gothic" panose="020B0502020202020204" pitchFamily="34" charset="0"/>
                      </a:endParaRPr>
                    </a:p>
                  </a:txBody>
                  <a:tcPr marL="0" marR="0" marT="0" marB="0"/>
                </a:tc>
                <a:tc>
                  <a:txBody>
                    <a:bodyPr/>
                    <a:lstStyle/>
                    <a:p>
                      <a:pPr algn="l"/>
                      <a:r>
                        <a:rPr lang="es-MX" sz="1400" dirty="0">
                          <a:effectLst/>
                          <a:latin typeface="+mn-lt"/>
                          <a:ea typeface="Century Gothic" panose="020B0502020202020204" pitchFamily="34" charset="0"/>
                          <a:cs typeface="Century Gothic" panose="020B0502020202020204" pitchFamily="34" charset="0"/>
                        </a:rPr>
                        <a:t>¿Existen procesos de transformación de materiales contaminantes a procesos más limpios?</a:t>
                      </a:r>
                      <a:endParaRPr lang="es-MX" sz="1800" dirty="0">
                        <a:effectLst/>
                        <a:latin typeface="+mn-lt"/>
                        <a:ea typeface="Century Gothic" panose="020B0502020202020204" pitchFamily="34" charset="0"/>
                        <a:cs typeface="Century Gothic" panose="020B0502020202020204" pitchFamily="34" charset="0"/>
                      </a:endParaRPr>
                    </a:p>
                    <a:p>
                      <a:pPr algn="l"/>
                      <a:r>
                        <a:rPr lang="es-MX" sz="1400" dirty="0">
                          <a:effectLst/>
                          <a:latin typeface="+mn-lt"/>
                          <a:ea typeface="Century Gothic" panose="020B0502020202020204" pitchFamily="34" charset="0"/>
                          <a:cs typeface="Century Gothic" panose="020B0502020202020204" pitchFamily="34" charset="0"/>
                        </a:rPr>
                        <a:t>¿Puede reutilizarse la basura en favor de las energías limpias?</a:t>
                      </a:r>
                      <a:endParaRPr lang="es-MX" sz="1800" dirty="0">
                        <a:effectLst/>
                        <a:latin typeface="+mn-lt"/>
                        <a:ea typeface="Century Gothic" panose="020B0502020202020204" pitchFamily="34" charset="0"/>
                        <a:cs typeface="Century Gothic" panose="020B0502020202020204" pitchFamily="34" charset="0"/>
                      </a:endParaRPr>
                    </a:p>
                    <a:p>
                      <a:pPr algn="l"/>
                      <a:r>
                        <a:rPr lang="es-MX" sz="1400" dirty="0">
                          <a:effectLst/>
                          <a:latin typeface="+mn-lt"/>
                          <a:ea typeface="Century Gothic" panose="020B0502020202020204" pitchFamily="34" charset="0"/>
                          <a:cs typeface="Century Gothic" panose="020B0502020202020204" pitchFamily="34" charset="0"/>
                        </a:rPr>
                        <a:t>¿Puede cumplirse la ley de la conservación de la masa a favor de procesos ecológicos?</a:t>
                      </a:r>
                      <a:endParaRPr lang="es-MX" sz="1800" dirty="0">
                        <a:effectLst/>
                        <a:latin typeface="+mn-lt"/>
                        <a:ea typeface="Century Gothic" panose="020B0502020202020204" pitchFamily="34" charset="0"/>
                        <a:cs typeface="Century Gothic" panose="020B0502020202020204" pitchFamily="34" charset="0"/>
                      </a:endParaRPr>
                    </a:p>
                    <a:p>
                      <a:pPr algn="l"/>
                      <a:r>
                        <a:rPr lang="es-MX" sz="1400" dirty="0">
                          <a:effectLst/>
                          <a:latin typeface="+mn-lt"/>
                          <a:ea typeface="Century Gothic" panose="020B0502020202020204" pitchFamily="34" charset="0"/>
                          <a:cs typeface="Century Gothic" panose="020B0502020202020204" pitchFamily="34" charset="0"/>
                        </a:rPr>
                        <a:t>¿Es necesaria la quema de combustibles fósiles para poder producir energía útil a la sociedad?</a:t>
                      </a:r>
                      <a:endParaRPr lang="es-MX" sz="1800" dirty="0">
                        <a:effectLst/>
                        <a:latin typeface="+mn-lt"/>
                        <a:ea typeface="Century Gothic" panose="020B0502020202020204" pitchFamily="34" charset="0"/>
                        <a:cs typeface="Century Gothic" panose="020B0502020202020204" pitchFamily="34" charset="0"/>
                      </a:endParaRPr>
                    </a:p>
                    <a:p>
                      <a:pPr algn="l"/>
                      <a:r>
                        <a:rPr lang="es-MX" sz="1400" dirty="0">
                          <a:effectLst/>
                          <a:latin typeface="+mn-lt"/>
                          <a:ea typeface="Century Gothic" panose="020B0502020202020204" pitchFamily="34" charset="0"/>
                          <a:cs typeface="Century Gothic" panose="020B0502020202020204" pitchFamily="34" charset="0"/>
                        </a:rPr>
                        <a:t> </a:t>
                      </a:r>
                      <a:endParaRPr lang="es-MX" sz="1800" dirty="0">
                        <a:effectLst/>
                        <a:latin typeface="+mn-lt"/>
                        <a:ea typeface="Century Gothic" panose="020B0502020202020204" pitchFamily="34" charset="0"/>
                        <a:cs typeface="Century Gothic" panose="020B0502020202020204" pitchFamily="34" charset="0"/>
                      </a:endParaRPr>
                    </a:p>
                  </a:txBody>
                  <a:tcPr marL="0" marR="0" marT="0" marB="0"/>
                </a:tc>
                <a:tc>
                  <a:txBody>
                    <a:bodyPr/>
                    <a:lstStyle/>
                    <a:p>
                      <a:r>
                        <a:rPr lang="es-MX" sz="1400" kern="1200" dirty="0">
                          <a:solidFill>
                            <a:schemeClr val="dk1"/>
                          </a:solidFill>
                          <a:effectLst/>
                          <a:latin typeface="+mn-lt"/>
                          <a:ea typeface="+mn-ea"/>
                          <a:cs typeface="+mn-cs"/>
                        </a:rPr>
                        <a:t>¿Es posible revertir el cambio climático?</a:t>
                      </a:r>
                    </a:p>
                    <a:p>
                      <a:r>
                        <a:rPr lang="es-MX" sz="1400" kern="1200" dirty="0">
                          <a:solidFill>
                            <a:schemeClr val="dk1"/>
                          </a:solidFill>
                          <a:effectLst/>
                          <a:latin typeface="+mn-lt"/>
                          <a:ea typeface="+mn-ea"/>
                          <a:cs typeface="+mn-cs"/>
                        </a:rPr>
                        <a:t>¿Es posible reutilizar deshechos solidos a favor de la ecología?</a:t>
                      </a:r>
                    </a:p>
                    <a:p>
                      <a:r>
                        <a:rPr lang="es-MX" sz="1400" kern="1200" dirty="0">
                          <a:solidFill>
                            <a:schemeClr val="dk1"/>
                          </a:solidFill>
                          <a:effectLst/>
                          <a:latin typeface="+mn-lt"/>
                          <a:ea typeface="+mn-ea"/>
                          <a:cs typeface="+mn-cs"/>
                        </a:rPr>
                        <a:t>¿Es posible volver a las ciudades más contaminadas de mundo, en ciudades limpias?</a:t>
                      </a:r>
                    </a:p>
                    <a:p>
                      <a:r>
                        <a:rPr lang="es-MX" sz="1400" kern="1200" dirty="0">
                          <a:solidFill>
                            <a:schemeClr val="dk1"/>
                          </a:solidFill>
                          <a:effectLst/>
                          <a:latin typeface="+mn-lt"/>
                          <a:ea typeface="+mn-ea"/>
                          <a:cs typeface="+mn-cs"/>
                        </a:rPr>
                        <a:t>¿Qué mecanismos se utilizarían para transformar deshechos contaminantes en NO contaminantes?</a:t>
                      </a:r>
                    </a:p>
                    <a:p>
                      <a:r>
                        <a:rPr lang="es-MX" sz="1400" kern="1200" dirty="0">
                          <a:solidFill>
                            <a:schemeClr val="dk1"/>
                          </a:solidFill>
                          <a:effectLst/>
                          <a:latin typeface="+mn-lt"/>
                          <a:ea typeface="+mn-ea"/>
                          <a:cs typeface="+mn-cs"/>
                        </a:rPr>
                        <a:t>¿La transformación de la energía se cumple para todos los tipos?</a:t>
                      </a:r>
                    </a:p>
                    <a:p>
                      <a:r>
                        <a:rPr lang="es-MX" sz="1400" kern="1200" dirty="0">
                          <a:solidFill>
                            <a:schemeClr val="dk1"/>
                          </a:solidFill>
                          <a:effectLst/>
                          <a:latin typeface="+mn-lt"/>
                          <a:ea typeface="+mn-ea"/>
                          <a:cs typeface="+mn-cs"/>
                        </a:rPr>
                        <a:t>¿Puedo transformar cualquier tipo de energía en cualquier otro tipo?</a:t>
                      </a:r>
                      <a:r>
                        <a:rPr lang="es-MX" sz="1100" dirty="0">
                          <a:effectLst/>
                        </a:rPr>
                        <a:t> </a:t>
                      </a:r>
                      <a:endParaRPr lang="es-MX" sz="1100" dirty="0">
                        <a:solidFill>
                          <a:srgbClr val="000000"/>
                        </a:solidFill>
                        <a:effectLst/>
                        <a:latin typeface="Calibri" pitchFamily="34" charset="0"/>
                        <a:ea typeface="Arial"/>
                      </a:endParaRPr>
                    </a:p>
                  </a:txBody>
                  <a:tcPr marL="31935" marR="31935" marT="31935" marB="3193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98918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58380" y="201279"/>
          <a:ext cx="11532567" cy="7141378"/>
        </p:xfrm>
        <a:graphic>
          <a:graphicData uri="http://schemas.openxmlformats.org/drawingml/2006/table">
            <a:tbl>
              <a:tblPr>
                <a:tableStyleId>{775DCB02-9BB8-47FD-8907-85C794F793BA}</a:tableStyleId>
              </a:tblPr>
              <a:tblGrid>
                <a:gridCol w="3861577">
                  <a:extLst>
                    <a:ext uri="{9D8B030D-6E8A-4147-A177-3AD203B41FA5}">
                      <a16:colId xmlns:a16="http://schemas.microsoft.com/office/drawing/2014/main" val="20000"/>
                    </a:ext>
                  </a:extLst>
                </a:gridCol>
                <a:gridCol w="2410330">
                  <a:extLst>
                    <a:ext uri="{9D8B030D-6E8A-4147-A177-3AD203B41FA5}">
                      <a16:colId xmlns:a16="http://schemas.microsoft.com/office/drawing/2014/main" val="20001"/>
                    </a:ext>
                  </a:extLst>
                </a:gridCol>
                <a:gridCol w="2347231">
                  <a:extLst>
                    <a:ext uri="{9D8B030D-6E8A-4147-A177-3AD203B41FA5}">
                      <a16:colId xmlns:a16="http://schemas.microsoft.com/office/drawing/2014/main" val="20002"/>
                    </a:ext>
                  </a:extLst>
                </a:gridCol>
                <a:gridCol w="2913429">
                  <a:extLst>
                    <a:ext uri="{9D8B030D-6E8A-4147-A177-3AD203B41FA5}">
                      <a16:colId xmlns:a16="http://schemas.microsoft.com/office/drawing/2014/main" val="20003"/>
                    </a:ext>
                  </a:extLst>
                </a:gridCol>
              </a:tblGrid>
              <a:tr h="1916279">
                <a:tc>
                  <a:txBody>
                    <a:bodyPr/>
                    <a:lstStyle/>
                    <a:p>
                      <a:pPr indent="-269875">
                        <a:lnSpc>
                          <a:spcPct val="115000"/>
                        </a:lnSpc>
                        <a:spcAft>
                          <a:spcPts val="0"/>
                        </a:spcAft>
                      </a:pPr>
                      <a:r>
                        <a:rPr lang="es-ES" sz="1400">
                          <a:effectLst/>
                        </a:rPr>
                        <a:t>6. Conectar.</a:t>
                      </a:r>
                      <a:endParaRPr lang="es-MX" sz="1400">
                        <a:effectLst/>
                      </a:endParaRPr>
                    </a:p>
                    <a:p>
                      <a:pPr indent="-269875">
                        <a:lnSpc>
                          <a:spcPct val="115000"/>
                        </a:lnSpc>
                        <a:spcAft>
                          <a:spcPts val="0"/>
                        </a:spcAft>
                        <a:tabLst>
                          <a:tab pos="270510" algn="l"/>
                        </a:tabLst>
                      </a:pPr>
                      <a:r>
                        <a:rPr lang="es-ES" sz="1400">
                          <a:effectLst/>
                        </a:rPr>
                        <a:t>    ¿De qué manera  las </a:t>
                      </a:r>
                      <a:endParaRPr lang="es-MX" sz="1400">
                        <a:effectLst/>
                      </a:endParaRPr>
                    </a:p>
                    <a:p>
                      <a:pPr indent="-269875">
                        <a:lnSpc>
                          <a:spcPct val="115000"/>
                        </a:lnSpc>
                        <a:spcAft>
                          <a:spcPts val="0"/>
                        </a:spcAft>
                        <a:tabLst>
                          <a:tab pos="270510" algn="l"/>
                        </a:tabLst>
                      </a:pPr>
                      <a:r>
                        <a:rPr lang="es-ES" sz="1400">
                          <a:effectLst/>
                        </a:rPr>
                        <a:t>     conclusiones de cada disciplina</a:t>
                      </a:r>
                      <a:endParaRPr lang="es-MX" sz="1400">
                        <a:effectLst/>
                      </a:endParaRPr>
                    </a:p>
                    <a:p>
                      <a:pPr indent="-269875">
                        <a:lnSpc>
                          <a:spcPct val="115000"/>
                        </a:lnSpc>
                        <a:spcAft>
                          <a:spcPts val="0"/>
                        </a:spcAft>
                        <a:tabLst>
                          <a:tab pos="270510" algn="l"/>
                        </a:tabLst>
                      </a:pPr>
                      <a:r>
                        <a:rPr lang="es-ES" sz="1400">
                          <a:effectLst/>
                        </a:rPr>
                        <a:t>     se vincularán, para dar respuesta</a:t>
                      </a:r>
                      <a:endParaRPr lang="es-MX" sz="1400">
                        <a:effectLst/>
                      </a:endParaRPr>
                    </a:p>
                    <a:p>
                      <a:pPr indent="-269875">
                        <a:lnSpc>
                          <a:spcPct val="115000"/>
                        </a:lnSpc>
                        <a:spcAft>
                          <a:spcPts val="0"/>
                        </a:spcAft>
                        <a:tabLst>
                          <a:tab pos="270510" algn="l"/>
                        </a:tabLst>
                      </a:pPr>
                      <a:r>
                        <a:rPr lang="es-ES" sz="1400">
                          <a:effectLst/>
                        </a:rPr>
                        <a:t>     a  la pregunta disparadora del</a:t>
                      </a:r>
                      <a:endParaRPr lang="es-MX" sz="1400">
                        <a:effectLst/>
                      </a:endParaRPr>
                    </a:p>
                    <a:p>
                      <a:pPr indent="-269875">
                        <a:lnSpc>
                          <a:spcPct val="115000"/>
                        </a:lnSpc>
                        <a:spcAft>
                          <a:spcPts val="0"/>
                        </a:spcAft>
                        <a:tabLst>
                          <a:tab pos="270510" algn="l"/>
                        </a:tabLst>
                      </a:pPr>
                      <a:r>
                        <a:rPr lang="es-ES" sz="1400">
                          <a:effectLst/>
                        </a:rPr>
                        <a:t>     proyecto? </a:t>
                      </a:r>
                      <a:endParaRPr lang="es-MX" sz="1400">
                        <a:effectLst/>
                      </a:endParaRPr>
                    </a:p>
                    <a:p>
                      <a:pPr indent="-269875">
                        <a:lnSpc>
                          <a:spcPct val="115000"/>
                        </a:lnSpc>
                        <a:spcAft>
                          <a:spcPts val="0"/>
                        </a:spcAft>
                        <a:tabLst>
                          <a:tab pos="270510" algn="l"/>
                        </a:tabLst>
                      </a:pPr>
                      <a:r>
                        <a:rPr lang="es-ES" sz="1400">
                          <a:effectLst/>
                        </a:rPr>
                        <a:t>     ¿Cuál será la   estrategia o</a:t>
                      </a:r>
                      <a:endParaRPr lang="es-MX" sz="1400">
                        <a:effectLst/>
                      </a:endParaRPr>
                    </a:p>
                    <a:p>
                      <a:pPr indent="-269875">
                        <a:lnSpc>
                          <a:spcPct val="115000"/>
                        </a:lnSpc>
                        <a:spcAft>
                          <a:spcPts val="0"/>
                        </a:spcAft>
                        <a:tabLst>
                          <a:tab pos="270510" algn="l"/>
                        </a:tabLst>
                      </a:pPr>
                      <a:r>
                        <a:rPr lang="es-ES" sz="1400">
                          <a:effectLst/>
                        </a:rPr>
                        <a:t>     actividad  que se utilizará para </a:t>
                      </a:r>
                      <a:endParaRPr lang="es-MX" sz="1400">
                        <a:effectLst/>
                      </a:endParaRPr>
                    </a:p>
                    <a:p>
                      <a:pPr indent="-269875">
                        <a:lnSpc>
                          <a:spcPct val="115000"/>
                        </a:lnSpc>
                        <a:spcAft>
                          <a:spcPts val="0"/>
                        </a:spcAft>
                        <a:tabLst>
                          <a:tab pos="270510" algn="l"/>
                        </a:tabLst>
                      </a:pPr>
                      <a:r>
                        <a:rPr lang="es-ES" sz="1400">
                          <a:effectLst/>
                        </a:rPr>
                        <a:t>     lograr que haya conciencia de </a:t>
                      </a:r>
                      <a:endParaRPr lang="es-MX" sz="1400">
                        <a:effectLst/>
                      </a:endParaRPr>
                    </a:p>
                    <a:p>
                      <a:pPr marL="270510" indent="-180340">
                        <a:lnSpc>
                          <a:spcPct val="115000"/>
                        </a:lnSpc>
                        <a:spcAft>
                          <a:spcPts val="0"/>
                        </a:spcAft>
                        <a:tabLst>
                          <a:tab pos="270510" algn="l"/>
                        </a:tabLst>
                      </a:pPr>
                      <a:r>
                        <a:rPr lang="es-ES" sz="1400">
                          <a:effectLst/>
                        </a:rPr>
                        <a:t>     ello?</a:t>
                      </a:r>
                      <a:endParaRPr lang="es-MX" sz="1400">
                        <a:effectLst/>
                      </a:endParaRPr>
                    </a:p>
                    <a:p>
                      <a:pPr>
                        <a:lnSpc>
                          <a:spcPct val="115000"/>
                        </a:lnSpc>
                        <a:spcAft>
                          <a:spcPts val="0"/>
                        </a:spcAft>
                      </a:pPr>
                      <a:r>
                        <a:rPr lang="es-ES" sz="1400">
                          <a:effectLst/>
                        </a:rPr>
                        <a:t> </a:t>
                      </a:r>
                      <a:endParaRPr lang="es-MX" sz="1400">
                        <a:solidFill>
                          <a:srgbClr val="000000"/>
                        </a:solidFill>
                        <a:effectLst/>
                        <a:latin typeface="Calibri" pitchFamily="34" charset="0"/>
                        <a:ea typeface="Arial"/>
                      </a:endParaRPr>
                    </a:p>
                  </a:txBody>
                  <a:tcPr marL="36014" marR="36014" marT="36014" marB="36014"/>
                </a:tc>
                <a:tc>
                  <a:txBody>
                    <a:bodyPr/>
                    <a:lstStyle/>
                    <a:p>
                      <a:r>
                        <a:rPr lang="es-MX" sz="1400" kern="1200" dirty="0">
                          <a:solidFill>
                            <a:schemeClr val="dk1"/>
                          </a:solidFill>
                          <a:effectLst/>
                          <a:latin typeface="+mn-lt"/>
                          <a:ea typeface="+mn-ea"/>
                          <a:cs typeface="+mn-cs"/>
                        </a:rPr>
                        <a:t>La elaboración de prototipos dinámicos que demuestren, tanto los fenómenos físicos y químicos, nos harán cuestionarnos el: ¿Por qué este tipo de proyectos no se llevan a cabo en nuestro país? Y es justo ahí, donde se tienen que observar las leyes en materia medio ambiental que tiene nuestro país. </a:t>
                      </a:r>
                    </a:p>
                    <a:p>
                      <a:r>
                        <a:rPr lang="es-MX" sz="1400" kern="1200" dirty="0">
                          <a:solidFill>
                            <a:schemeClr val="dk1"/>
                          </a:solidFill>
                          <a:effectLst/>
                          <a:latin typeface="+mn-lt"/>
                          <a:ea typeface="+mn-ea"/>
                          <a:cs typeface="+mn-cs"/>
                        </a:rPr>
                        <a:t>Posteriormente a la realización de la maqueta dinámica, se organizará una discusión plenaria de los avances y desarrollo de la legislación y control de proyectos que utilizan energía limpia en nuestro país. Obteniendo con ello, conclusiones que motiven a nuestros alumnos a interesarse más en el tema.</a:t>
                      </a:r>
                      <a:r>
                        <a:rPr lang="es-MX" sz="1100" dirty="0">
                          <a:effectLst/>
                        </a:rPr>
                        <a:t> </a:t>
                      </a:r>
                      <a:endParaRPr lang="es-MX" sz="1100" dirty="0">
                        <a:solidFill>
                          <a:srgbClr val="000000"/>
                        </a:solidFill>
                        <a:effectLst/>
                        <a:latin typeface="Calibri" pitchFamily="34" charset="0"/>
                        <a:ea typeface="Arial"/>
                      </a:endParaRPr>
                    </a:p>
                  </a:txBody>
                  <a:tcPr marL="36014" marR="36014" marT="36014" marB="360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a:ln>
                            <a:noFill/>
                          </a:ln>
                          <a:solidFill>
                            <a:prstClr val="black"/>
                          </a:solidFill>
                          <a:effectLst/>
                          <a:uLnTx/>
                          <a:uFillTx/>
                          <a:latin typeface="Calibri"/>
                          <a:ea typeface="+mn-ea"/>
                          <a:cs typeface="+mn-cs"/>
                        </a:rPr>
                        <a:t>La elaboración de prototipos dinámicos que demuestren, tanto los fenómenos físicos y químicos, nos harán cuestionarnos el: ¿Por qué este tipo de proyectos no se llevan a cabo en nuestro país? Y es justo ahí, donde se tienen que observar las leyes en materia medio ambiental que tiene nuestro país.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a:ln>
                            <a:noFill/>
                          </a:ln>
                          <a:solidFill>
                            <a:prstClr val="black"/>
                          </a:solidFill>
                          <a:effectLst/>
                          <a:uLnTx/>
                          <a:uFillTx/>
                          <a:latin typeface="Calibri"/>
                          <a:ea typeface="+mn-ea"/>
                          <a:cs typeface="+mn-cs"/>
                        </a:rPr>
                        <a:t>Posteriormente a la realización de la maqueta dinámica, se organizará una discusión plenaria de los avances y desarrollo de la legislación y control de proyectos que utilizan energía limpia en nuestro país. Obteniendo con ello, conclusiones que motiven a nuestros alumnos a interesarse más en el tema.</a:t>
                      </a:r>
                      <a:r>
                        <a:rPr kumimoji="0" lang="es-MX" sz="1100" b="0" i="0" u="none" strike="noStrike" kern="1200" cap="none" spc="0" normalizeH="0" baseline="0" noProof="0">
                          <a:ln>
                            <a:noFill/>
                          </a:ln>
                          <a:solidFill>
                            <a:prstClr val="black"/>
                          </a:solidFill>
                          <a:effectLst/>
                          <a:uLnTx/>
                          <a:uFillTx/>
                          <a:latin typeface="Calibri"/>
                          <a:ea typeface="+mn-ea"/>
                          <a:cs typeface="+mn-cs"/>
                        </a:rPr>
                        <a:t> </a:t>
                      </a:r>
                      <a:endParaRPr kumimoji="0" lang="es-MX" sz="1100" b="0" i="0" u="none" strike="noStrike" kern="1200" cap="none" spc="0" normalizeH="0" baseline="0" noProof="0" dirty="0">
                        <a:ln>
                          <a:noFill/>
                        </a:ln>
                        <a:solidFill>
                          <a:srgbClr val="000000"/>
                        </a:solidFill>
                        <a:effectLst/>
                        <a:uLnTx/>
                        <a:uFillTx/>
                        <a:latin typeface="Calibri" pitchFamily="34" charset="0"/>
                        <a:ea typeface="Arial"/>
                        <a:cs typeface="+mn-cs"/>
                      </a:endParaRPr>
                    </a:p>
                  </a:txBody>
                  <a:tcPr marL="36014" marR="36014" marT="36014" marB="360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La elaboración de prototipos dinámicos que demuestren, tanto los fenómenos físicos y químicos, nos harán cuestionarnos el: ¿Por qué este tipo de proyectos no se llevan a cabo en nuestro país? Y es justo ahí, donde se tienen que observar las leyes en materia medio ambiental que tiene nuestro país.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Posteriormente a la realización de la maqueta dinámica, se organizará una discusión plenaria de los avances y desarrollo de la legislación y control de proyectos que utilizan energía limpia en nuestro país. Obteniendo con ello, conclusiones que motiven a nuestros alumnos a interesarse más en el tema.</a:t>
                      </a:r>
                      <a:r>
                        <a:rPr kumimoji="0" lang="es-MX" sz="1100" b="0" i="0" u="none" strike="noStrike" kern="1200" cap="none" spc="0" normalizeH="0" baseline="0" noProof="0" dirty="0">
                          <a:ln>
                            <a:noFill/>
                          </a:ln>
                          <a:solidFill>
                            <a:prstClr val="black"/>
                          </a:solidFill>
                          <a:effectLst/>
                          <a:uLnTx/>
                          <a:uFillTx/>
                          <a:latin typeface="Calibri"/>
                          <a:ea typeface="+mn-ea"/>
                          <a:cs typeface="+mn-cs"/>
                        </a:rPr>
                        <a:t> </a:t>
                      </a:r>
                      <a:endParaRPr kumimoji="0" lang="es-MX" sz="1100" b="0" i="0" u="none" strike="noStrike" kern="1200" cap="none" spc="0" normalizeH="0" baseline="0" noProof="0" dirty="0">
                        <a:ln>
                          <a:noFill/>
                        </a:ln>
                        <a:solidFill>
                          <a:srgbClr val="000000"/>
                        </a:solidFill>
                        <a:effectLst/>
                        <a:uLnTx/>
                        <a:uFillTx/>
                        <a:latin typeface="Calibri" pitchFamily="34" charset="0"/>
                        <a:ea typeface="Arial"/>
                        <a:cs typeface="+mn-cs"/>
                      </a:endParaRPr>
                    </a:p>
                  </a:txBody>
                  <a:tcPr marL="36014" marR="36014" marT="36014" marB="36014"/>
                </a:tc>
                <a:extLst>
                  <a:ext uri="{0D108BD9-81ED-4DB2-BD59-A6C34878D82A}">
                    <a16:rowId xmlns:a16="http://schemas.microsoft.com/office/drawing/2014/main" val="10000"/>
                  </a:ext>
                </a:extLst>
              </a:tr>
              <a:tr h="1521990">
                <a:tc>
                  <a:txBody>
                    <a:bodyPr/>
                    <a:lstStyle/>
                    <a:p>
                      <a:pPr>
                        <a:lnSpc>
                          <a:spcPct val="115000"/>
                        </a:lnSpc>
                        <a:spcAft>
                          <a:spcPts val="0"/>
                        </a:spcAft>
                      </a:pPr>
                      <a:r>
                        <a:rPr lang="es-ES" sz="1400">
                          <a:effectLst/>
                        </a:rPr>
                        <a:t>7. Evaluar la información generada.</a:t>
                      </a:r>
                      <a:endParaRPr lang="es-MX" sz="1400">
                        <a:effectLst/>
                      </a:endParaRPr>
                    </a:p>
                    <a:p>
                      <a:pPr marL="270510">
                        <a:lnSpc>
                          <a:spcPct val="115000"/>
                        </a:lnSpc>
                        <a:spcAft>
                          <a:spcPts val="0"/>
                        </a:spcAft>
                      </a:pPr>
                      <a:r>
                        <a:rPr lang="es-ES" sz="1400">
                          <a:effectLst/>
                        </a:rPr>
                        <a:t>¿Qué otras investigaciones o asignaturas se pueden  proponer para complementar el proyecto?</a:t>
                      </a:r>
                      <a:endParaRPr lang="es-MX" sz="1400">
                        <a:effectLst/>
                      </a:endParaRPr>
                    </a:p>
                    <a:p>
                      <a:pPr indent="-269875">
                        <a:lnSpc>
                          <a:spcPct val="115000"/>
                        </a:lnSpc>
                        <a:spcAft>
                          <a:spcPts val="0"/>
                        </a:spcAft>
                      </a:pPr>
                      <a:r>
                        <a:rPr lang="es-ES" sz="1400">
                          <a:effectLst/>
                        </a:rPr>
                        <a:t> </a:t>
                      </a:r>
                      <a:endParaRPr lang="es-MX" sz="1400">
                        <a:solidFill>
                          <a:srgbClr val="000000"/>
                        </a:solidFill>
                        <a:effectLst/>
                        <a:latin typeface="Calibri" pitchFamily="34" charset="0"/>
                        <a:ea typeface="Arial"/>
                      </a:endParaRPr>
                    </a:p>
                  </a:txBody>
                  <a:tcPr marL="36014" marR="36014" marT="36014" marB="36014"/>
                </a:tc>
                <a:tc>
                  <a:txBody>
                    <a:bodyPr/>
                    <a:lstStyle/>
                    <a:p>
                      <a:pPr>
                        <a:lnSpc>
                          <a:spcPct val="115000"/>
                        </a:lnSpc>
                        <a:spcAft>
                          <a:spcPts val="0"/>
                        </a:spcAft>
                      </a:pPr>
                      <a:r>
                        <a:rPr lang="es-MX" sz="1400" dirty="0">
                          <a:effectLst/>
                          <a:latin typeface="+mn-lt"/>
                          <a:ea typeface="Century Gothic" panose="020B0502020202020204" pitchFamily="34" charset="0"/>
                        </a:rPr>
                        <a:t>Informática, matemáticas, lógica, biología, ética, ciencias de la salud.</a:t>
                      </a:r>
                      <a:r>
                        <a:rPr lang="es-MX" sz="3200" dirty="0">
                          <a:effectLst/>
                          <a:latin typeface="+mn-lt"/>
                        </a:rPr>
                        <a:t> </a:t>
                      </a:r>
                      <a:endParaRPr lang="es-MX" sz="2400" dirty="0">
                        <a:solidFill>
                          <a:srgbClr val="000000"/>
                        </a:solidFill>
                        <a:effectLst/>
                        <a:latin typeface="+mn-lt"/>
                        <a:ea typeface="Arial"/>
                      </a:endParaRPr>
                    </a:p>
                  </a:txBody>
                  <a:tcPr marL="36014" marR="36014" marT="36014" marB="36014"/>
                </a:tc>
                <a:tc>
                  <a:txBody>
                    <a:bodyPr/>
                    <a:lstStyle/>
                    <a:p>
                      <a:pPr>
                        <a:lnSpc>
                          <a:spcPct val="115000"/>
                        </a:lnSpc>
                        <a:spcAft>
                          <a:spcPts val="0"/>
                        </a:spcAft>
                      </a:pPr>
                      <a:r>
                        <a:rPr lang="es-MX" sz="1400">
                          <a:effectLst/>
                          <a:latin typeface="+mn-lt"/>
                          <a:ea typeface="Century Gothic" panose="020B0502020202020204" pitchFamily="34" charset="0"/>
                        </a:rPr>
                        <a:t>Informática, matemáticas, lógica, biología, ética, ciencias de la salud.</a:t>
                      </a:r>
                      <a:r>
                        <a:rPr lang="es-MX" sz="3200">
                          <a:effectLst/>
                          <a:latin typeface="+mn-lt"/>
                        </a:rPr>
                        <a:t> </a:t>
                      </a:r>
                      <a:endParaRPr lang="es-MX" sz="2400" dirty="0">
                        <a:solidFill>
                          <a:srgbClr val="000000"/>
                        </a:solidFill>
                        <a:effectLst/>
                        <a:latin typeface="+mn-lt"/>
                        <a:ea typeface="Arial"/>
                      </a:endParaRPr>
                    </a:p>
                  </a:txBody>
                  <a:tcPr marL="36014" marR="36014" marT="36014" marB="36014"/>
                </a:tc>
                <a:tc>
                  <a:txBody>
                    <a:bodyPr/>
                    <a:lstStyle/>
                    <a:p>
                      <a:pPr algn="just">
                        <a:lnSpc>
                          <a:spcPct val="115000"/>
                        </a:lnSpc>
                        <a:spcAft>
                          <a:spcPts val="0"/>
                        </a:spcAft>
                      </a:pPr>
                      <a:r>
                        <a:rPr lang="es-MX" sz="1400" dirty="0">
                          <a:effectLst/>
                          <a:latin typeface="+mn-lt"/>
                          <a:ea typeface="Century Gothic" panose="020B0502020202020204" pitchFamily="34" charset="0"/>
                        </a:rPr>
                        <a:t>Informática, matemáticas, lógica, biología, ética, ciencias de la salud.</a:t>
                      </a:r>
                      <a:r>
                        <a:rPr lang="es-MX" sz="3200" dirty="0">
                          <a:effectLst/>
                          <a:latin typeface="+mn-lt"/>
                        </a:rPr>
                        <a:t> </a:t>
                      </a:r>
                      <a:endParaRPr lang="es-MX" sz="2400" dirty="0">
                        <a:solidFill>
                          <a:srgbClr val="000000"/>
                        </a:solidFill>
                        <a:effectLst/>
                        <a:latin typeface="+mn-lt"/>
                        <a:ea typeface="Arial"/>
                      </a:endParaRPr>
                    </a:p>
                  </a:txBody>
                  <a:tcPr marL="36014" marR="36014" marT="36014" marB="36014"/>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86847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12868" y="260502"/>
            <a:ext cx="5583131" cy="369332"/>
          </a:xfrm>
          <a:prstGeom prst="rect">
            <a:avLst/>
          </a:prstGeom>
        </p:spPr>
        <p:txBody>
          <a:bodyPr wrap="none">
            <a:spAutoFit/>
          </a:bodyPr>
          <a:lstStyle/>
          <a:p>
            <a:r>
              <a:rPr lang="es-ES" b="1" dirty="0"/>
              <a:t>VI. Tiempos que se dedicarán al proyecto cada semana.</a:t>
            </a:r>
            <a:r>
              <a:rPr lang="es-ES" dirty="0"/>
              <a:t> </a:t>
            </a:r>
            <a:endParaRPr lang="es-MX" dirty="0"/>
          </a:p>
        </p:txBody>
      </p:sp>
      <p:graphicFrame>
        <p:nvGraphicFramePr>
          <p:cNvPr id="3" name="2 Tabla"/>
          <p:cNvGraphicFramePr>
            <a:graphicFrameLocks noGrp="1"/>
          </p:cNvGraphicFramePr>
          <p:nvPr>
            <p:extLst>
              <p:ext uri="{D42A27DB-BD31-4B8C-83A1-F6EECF244321}">
                <p14:modId xmlns:p14="http://schemas.microsoft.com/office/powerpoint/2010/main" val="3886220131"/>
              </p:ext>
            </p:extLst>
          </p:nvPr>
        </p:nvGraphicFramePr>
        <p:xfrm>
          <a:off x="1550570" y="2122158"/>
          <a:ext cx="8705850" cy="2433320"/>
        </p:xfrm>
        <a:graphic>
          <a:graphicData uri="http://schemas.openxmlformats.org/drawingml/2006/table">
            <a:tbl>
              <a:tblPr>
                <a:tableStyleId>{775DCB02-9BB8-47FD-8907-85C794F793BA}</a:tableStyleId>
              </a:tblPr>
              <a:tblGrid>
                <a:gridCol w="4277349">
                  <a:extLst>
                    <a:ext uri="{9D8B030D-6E8A-4147-A177-3AD203B41FA5}">
                      <a16:colId xmlns:a16="http://schemas.microsoft.com/office/drawing/2014/main" val="20000"/>
                    </a:ext>
                  </a:extLst>
                </a:gridCol>
                <a:gridCol w="4428501">
                  <a:extLst>
                    <a:ext uri="{9D8B030D-6E8A-4147-A177-3AD203B41FA5}">
                      <a16:colId xmlns:a16="http://schemas.microsoft.com/office/drawing/2014/main" val="20001"/>
                    </a:ext>
                  </a:extLst>
                </a:gridCol>
              </a:tblGrid>
              <a:tr h="0">
                <a:tc>
                  <a:txBody>
                    <a:bodyPr/>
                    <a:lstStyle/>
                    <a:p>
                      <a:pPr marL="342900" lvl="0" indent="-342900" algn="ctr">
                        <a:lnSpc>
                          <a:spcPct val="115000"/>
                        </a:lnSpc>
                        <a:spcAft>
                          <a:spcPts val="0"/>
                        </a:spcAft>
                        <a:buFont typeface="+mj-lt"/>
                        <a:buAutoNum type="arabicPeriod"/>
                      </a:pPr>
                      <a:r>
                        <a:rPr lang="es-ES" sz="1400">
                          <a:effectLst/>
                          <a:latin typeface="Calibri" pitchFamily="34" charset="0"/>
                        </a:rPr>
                        <a:t>¿Cuántas horas se trabajarán de manera  </a:t>
                      </a:r>
                      <a:endParaRPr lang="es-MX" sz="1400">
                        <a:effectLst/>
                        <a:latin typeface="Calibri" pitchFamily="34" charset="0"/>
                      </a:endParaRPr>
                    </a:p>
                    <a:p>
                      <a:pPr marL="457200" algn="ctr">
                        <a:lnSpc>
                          <a:spcPct val="115000"/>
                        </a:lnSpc>
                        <a:spcAft>
                          <a:spcPts val="0"/>
                        </a:spcAft>
                      </a:pPr>
                      <a:r>
                        <a:rPr lang="es-ES" sz="1400">
                          <a:effectLst/>
                          <a:latin typeface="Calibri" pitchFamily="34" charset="0"/>
                        </a:rPr>
                        <a:t>disciplinaria ?</a:t>
                      </a:r>
                      <a:endParaRPr lang="es-MX" sz="1400">
                        <a:solidFill>
                          <a:srgbClr val="000000"/>
                        </a:solidFill>
                        <a:effectLst/>
                        <a:latin typeface="Calibri" pitchFamily="34" charset="0"/>
                        <a:ea typeface="Arial"/>
                      </a:endParaRPr>
                    </a:p>
                  </a:txBody>
                  <a:tcPr marL="63500" marR="63500" marT="63500" marB="63500"/>
                </a:tc>
                <a:tc>
                  <a:txBody>
                    <a:bodyPr/>
                    <a:lstStyle/>
                    <a:p>
                      <a:pPr algn="ctr">
                        <a:lnSpc>
                          <a:spcPct val="115000"/>
                        </a:lnSpc>
                        <a:spcAft>
                          <a:spcPts val="0"/>
                        </a:spcAft>
                      </a:pPr>
                      <a:r>
                        <a:rPr lang="es-ES" sz="1400">
                          <a:effectLst/>
                          <a:latin typeface="Calibri" pitchFamily="34" charset="0"/>
                        </a:rPr>
                        <a:t>2.  ¿Cuántas horas se trabajarán de manera interdisciplinaria?</a:t>
                      </a:r>
                      <a:endParaRPr lang="es-MX" sz="1400">
                        <a:effectLst/>
                        <a:latin typeface="Calibri" pitchFamily="34" charset="0"/>
                      </a:endParaRPr>
                    </a:p>
                    <a:p>
                      <a:pPr algn="ctr">
                        <a:lnSpc>
                          <a:spcPct val="115000"/>
                        </a:lnSpc>
                        <a:spcAft>
                          <a:spcPts val="0"/>
                        </a:spcAft>
                      </a:pPr>
                      <a:r>
                        <a:rPr lang="es-ES" sz="1400">
                          <a:effectLst/>
                          <a:latin typeface="Calibri" pitchFamily="34" charset="0"/>
                        </a:rPr>
                        <a:t> </a:t>
                      </a:r>
                      <a:endParaRPr lang="es-MX" sz="1400">
                        <a:solidFill>
                          <a:srgbClr val="000000"/>
                        </a:solidFill>
                        <a:effectLst/>
                        <a:latin typeface="Calibri" pitchFamily="34" charset="0"/>
                        <a:ea typeface="Arial"/>
                      </a:endParaRPr>
                    </a:p>
                  </a:txBody>
                  <a:tcPr marL="63500" marR="63500" marT="63500" marB="63500"/>
                </a:tc>
                <a:extLst>
                  <a:ext uri="{0D108BD9-81ED-4DB2-BD59-A6C34878D82A}">
                    <a16:rowId xmlns:a16="http://schemas.microsoft.com/office/drawing/2014/main" val="10000"/>
                  </a:ext>
                </a:extLst>
              </a:tr>
              <a:tr h="520700">
                <a:tc>
                  <a:txBody>
                    <a:bodyPr/>
                    <a:lstStyle/>
                    <a:p>
                      <a:pPr>
                        <a:lnSpc>
                          <a:spcPct val="115000"/>
                        </a:lnSpc>
                        <a:spcAft>
                          <a:spcPts val="0"/>
                        </a:spcAft>
                      </a:pPr>
                      <a:r>
                        <a:rPr lang="es-ES" sz="1400" dirty="0">
                          <a:effectLst/>
                          <a:latin typeface="Calibri" pitchFamily="34" charset="0"/>
                        </a:rPr>
                        <a:t>1 hora (20 minutos de clase de cada materia)</a:t>
                      </a:r>
                      <a:endParaRPr lang="es-MX" sz="1400" dirty="0">
                        <a:effectLst/>
                        <a:latin typeface="Calibri" pitchFamily="34" charset="0"/>
                      </a:endParaRPr>
                    </a:p>
                    <a:p>
                      <a:pPr>
                        <a:lnSpc>
                          <a:spcPct val="115000"/>
                        </a:lnSpc>
                        <a:spcAft>
                          <a:spcPts val="0"/>
                        </a:spcAft>
                      </a:pPr>
                      <a:r>
                        <a:rPr lang="es-ES" sz="1400" dirty="0">
                          <a:effectLst/>
                          <a:latin typeface="Calibri" pitchFamily="34" charset="0"/>
                        </a:rPr>
                        <a:t> </a:t>
                      </a:r>
                      <a:endParaRPr lang="es-MX" sz="1400" dirty="0">
                        <a:effectLst/>
                        <a:latin typeface="Calibri" pitchFamily="34" charset="0"/>
                      </a:endParaRPr>
                    </a:p>
                    <a:p>
                      <a:pPr>
                        <a:lnSpc>
                          <a:spcPct val="115000"/>
                        </a:lnSpc>
                        <a:spcAft>
                          <a:spcPts val="0"/>
                        </a:spcAft>
                      </a:pPr>
                      <a:r>
                        <a:rPr lang="es-ES" sz="1400" dirty="0">
                          <a:effectLst/>
                          <a:latin typeface="Calibri" pitchFamily="34" charset="0"/>
                        </a:rPr>
                        <a:t> </a:t>
                      </a:r>
                      <a:endParaRPr lang="es-MX" sz="1400" dirty="0">
                        <a:effectLst/>
                        <a:latin typeface="Calibri" pitchFamily="34" charset="0"/>
                      </a:endParaRPr>
                    </a:p>
                    <a:p>
                      <a:pPr>
                        <a:lnSpc>
                          <a:spcPct val="115000"/>
                        </a:lnSpc>
                        <a:spcAft>
                          <a:spcPts val="0"/>
                        </a:spcAft>
                      </a:pPr>
                      <a:r>
                        <a:rPr lang="es-ES" sz="1400" dirty="0">
                          <a:effectLst/>
                          <a:latin typeface="Calibri" pitchFamily="34" charset="0"/>
                        </a:rPr>
                        <a:t> </a:t>
                      </a:r>
                      <a:endParaRPr lang="es-MX" sz="1400" dirty="0">
                        <a:effectLst/>
                        <a:latin typeface="Calibri" pitchFamily="34" charset="0"/>
                      </a:endParaRPr>
                    </a:p>
                    <a:p>
                      <a:pPr>
                        <a:lnSpc>
                          <a:spcPct val="115000"/>
                        </a:lnSpc>
                        <a:spcAft>
                          <a:spcPts val="0"/>
                        </a:spcAft>
                      </a:pPr>
                      <a:r>
                        <a:rPr lang="es-ES" sz="1400" dirty="0">
                          <a:effectLst/>
                          <a:latin typeface="Calibri" pitchFamily="34" charset="0"/>
                        </a:rPr>
                        <a:t> </a:t>
                      </a:r>
                      <a:endParaRPr lang="es-MX" sz="1400" dirty="0">
                        <a:effectLst/>
                        <a:latin typeface="Calibri" pitchFamily="34" charset="0"/>
                      </a:endParaRPr>
                    </a:p>
                    <a:p>
                      <a:pPr>
                        <a:lnSpc>
                          <a:spcPct val="115000"/>
                        </a:lnSpc>
                        <a:spcAft>
                          <a:spcPts val="0"/>
                        </a:spcAft>
                      </a:pPr>
                      <a:r>
                        <a:rPr lang="es-ES" sz="1400" dirty="0">
                          <a:effectLst/>
                          <a:latin typeface="Calibri" pitchFamily="34" charset="0"/>
                        </a:rPr>
                        <a:t> </a:t>
                      </a:r>
                      <a:endParaRPr lang="es-MX" sz="1400" dirty="0">
                        <a:solidFill>
                          <a:srgbClr val="000000"/>
                        </a:solidFill>
                        <a:effectLst/>
                        <a:latin typeface="Calibri" pitchFamily="34" charset="0"/>
                        <a:ea typeface="Arial"/>
                      </a:endParaRPr>
                    </a:p>
                  </a:txBody>
                  <a:tcPr marL="63500" marR="63500" marT="63500" marB="63500"/>
                </a:tc>
                <a:tc>
                  <a:txBody>
                    <a:bodyPr/>
                    <a:lstStyle/>
                    <a:p>
                      <a:pPr>
                        <a:lnSpc>
                          <a:spcPct val="115000"/>
                        </a:lnSpc>
                        <a:spcAft>
                          <a:spcPts val="0"/>
                        </a:spcAft>
                      </a:pPr>
                      <a:r>
                        <a:rPr lang="es-ES" sz="1400" dirty="0">
                          <a:effectLst/>
                          <a:latin typeface="Calibri" pitchFamily="34" charset="0"/>
                        </a:rPr>
                        <a:t>1 hora por semana</a:t>
                      </a:r>
                      <a:endParaRPr lang="es-MX" sz="1400" dirty="0">
                        <a:effectLst/>
                        <a:latin typeface="Calibri" pitchFamily="34" charset="0"/>
                      </a:endParaRPr>
                    </a:p>
                    <a:p>
                      <a:pPr>
                        <a:lnSpc>
                          <a:spcPct val="115000"/>
                        </a:lnSpc>
                        <a:spcAft>
                          <a:spcPts val="0"/>
                        </a:spcAft>
                      </a:pPr>
                      <a:r>
                        <a:rPr lang="es-ES" sz="1400" dirty="0">
                          <a:effectLst/>
                          <a:latin typeface="Calibri" pitchFamily="34" charset="0"/>
                        </a:rPr>
                        <a:t> </a:t>
                      </a:r>
                      <a:endParaRPr lang="es-MX" sz="1400" dirty="0">
                        <a:solidFill>
                          <a:srgbClr val="000000"/>
                        </a:solidFill>
                        <a:effectLst/>
                        <a:latin typeface="Calibri" pitchFamily="34" charset="0"/>
                        <a:ea typeface="Arial"/>
                      </a:endParaRPr>
                    </a:p>
                  </a:txBody>
                  <a:tcPr marL="63500" marR="63500" marT="63500" marB="635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2712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726686" y="380818"/>
            <a:ext cx="4112985" cy="369332"/>
          </a:xfrm>
          <a:prstGeom prst="rect">
            <a:avLst/>
          </a:prstGeom>
        </p:spPr>
        <p:txBody>
          <a:bodyPr wrap="none">
            <a:spAutoFit/>
          </a:bodyPr>
          <a:lstStyle/>
          <a:p>
            <a:r>
              <a:rPr lang="es-ES" b="1" dirty="0"/>
              <a:t>VII. Presentación del proyecto (producto).</a:t>
            </a:r>
            <a:endParaRPr lang="es-MX" dirty="0"/>
          </a:p>
        </p:txBody>
      </p:sp>
      <p:graphicFrame>
        <p:nvGraphicFramePr>
          <p:cNvPr id="3" name="2 Tabla"/>
          <p:cNvGraphicFramePr>
            <a:graphicFrameLocks noGrp="1"/>
          </p:cNvGraphicFramePr>
          <p:nvPr/>
        </p:nvGraphicFramePr>
        <p:xfrm>
          <a:off x="1839327" y="1471891"/>
          <a:ext cx="8705850" cy="3747770"/>
        </p:xfrm>
        <a:graphic>
          <a:graphicData uri="http://schemas.openxmlformats.org/drawingml/2006/table">
            <a:tbl>
              <a:tblPr>
                <a:tableStyleId>{775DCB02-9BB8-47FD-8907-85C794F793BA}</a:tableStyleId>
              </a:tblPr>
              <a:tblGrid>
                <a:gridCol w="8705850">
                  <a:extLst>
                    <a:ext uri="{9D8B030D-6E8A-4147-A177-3AD203B41FA5}">
                      <a16:colId xmlns:a16="http://schemas.microsoft.com/office/drawing/2014/main" val="20000"/>
                    </a:ext>
                  </a:extLst>
                </a:gridCol>
              </a:tblGrid>
              <a:tr h="266700">
                <a:tc>
                  <a:txBody>
                    <a:bodyPr/>
                    <a:lstStyle/>
                    <a:p>
                      <a:pPr marL="342900" lvl="0" indent="-342900" algn="ctr">
                        <a:lnSpc>
                          <a:spcPct val="115000"/>
                        </a:lnSpc>
                        <a:buFont typeface="+mj-lt"/>
                        <a:buAutoNum type="arabicPeriod"/>
                      </a:pPr>
                      <a:r>
                        <a:rPr lang="es-ES" sz="1400" u="none" strike="noStrike">
                          <a:effectLst/>
                          <a:latin typeface="Calibri" pitchFamily="34" charset="0"/>
                        </a:rPr>
                        <a:t>¿Qué se presentará?   2. ¿Cuándo?   3. ¿Cómo?  4. ¿Dónde?   4. ¿Con qué?</a:t>
                      </a:r>
                      <a:endParaRPr lang="es-MX" sz="1400" u="none" strike="noStrike">
                        <a:effectLst/>
                        <a:latin typeface="Calibri" pitchFamily="34" charset="0"/>
                      </a:endParaRPr>
                    </a:p>
                    <a:p>
                      <a:pPr marL="457200" algn="ctr">
                        <a:lnSpc>
                          <a:spcPct val="115000"/>
                        </a:lnSpc>
                      </a:pPr>
                      <a:r>
                        <a:rPr lang="es-ES" sz="1400">
                          <a:effectLst/>
                          <a:latin typeface="Calibri" pitchFamily="34" charset="0"/>
                        </a:rPr>
                        <a:t>5. ¿A quién, por qué y para qué?  </a:t>
                      </a:r>
                      <a:endParaRPr lang="es-MX" sz="1400">
                        <a:solidFill>
                          <a:srgbClr val="000000"/>
                        </a:solidFill>
                        <a:effectLst/>
                        <a:latin typeface="Calibri" pitchFamily="34" charset="0"/>
                      </a:endParaRPr>
                    </a:p>
                  </a:txBody>
                  <a:tcPr marL="63500" marR="63500" marT="63500" marB="63500"/>
                </a:tc>
                <a:extLst>
                  <a:ext uri="{0D108BD9-81ED-4DB2-BD59-A6C34878D82A}">
                    <a16:rowId xmlns:a16="http://schemas.microsoft.com/office/drawing/2014/main" val="10000"/>
                  </a:ext>
                </a:extLst>
              </a:tr>
              <a:tr h="533400">
                <a:tc>
                  <a:txBody>
                    <a:bodyPr/>
                    <a:lstStyle/>
                    <a:p>
                      <a:r>
                        <a:rPr lang="es-MX" sz="1800" kern="1200" dirty="0">
                          <a:solidFill>
                            <a:schemeClr val="dk1"/>
                          </a:solidFill>
                          <a:effectLst/>
                          <a:latin typeface="+mn-lt"/>
                          <a:ea typeface="+mn-ea"/>
                          <a:cs typeface="+mn-cs"/>
                        </a:rPr>
                        <a:t>1.- Se presentará un prototipo dinámico demostrando la generación e importancia de las energías limpias, posteriormente se realizará una sesión plenaria acerca de la situación legal que tienen las mismas. 2.- Al termino del ciclo escolar. 3.- Por medio de una exposición frente a grupo utilizando plataformas informáticas. 4.- En las plataformas oficiales de la Universidad Insurgentes Plantel Tlalpan (Debido a las condiciones de pandemia preponderantes en nuestra CDMX). 4.- Utilizando medios informáticos al alcance de la comunidad educativa del plantel. 5.- Dirigida a todo público, principalmente a los actores del proceso académico de la preparatoria del plantel, esto con el objetivo de enriquecer los saberes de los estudiantes, fomentar la participación de padres de familia y comunidad en general.</a:t>
                      </a:r>
                    </a:p>
                  </a:txBody>
                  <a:tcPr marL="63500" marR="63500" marT="63500" marB="635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7165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1 Diagrama">
            <a:extLst>
              <a:ext uri="{FF2B5EF4-FFF2-40B4-BE49-F238E27FC236}">
                <a16:creationId xmlns:a16="http://schemas.microsoft.com/office/drawing/2014/main" id="{6AB4F4A5-D990-534C-AEAC-9FB84D3AF150}"/>
              </a:ext>
            </a:extLst>
          </p:cNvPr>
          <p:cNvGraphicFramePr/>
          <p:nvPr/>
        </p:nvGraphicFramePr>
        <p:xfrm>
          <a:off x="1595677" y="901831"/>
          <a:ext cx="864096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8715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16619" y="284566"/>
            <a:ext cx="2958759" cy="369332"/>
          </a:xfrm>
          <a:prstGeom prst="rect">
            <a:avLst/>
          </a:prstGeom>
        </p:spPr>
        <p:txBody>
          <a:bodyPr wrap="none">
            <a:spAutoFit/>
          </a:bodyPr>
          <a:lstStyle/>
          <a:p>
            <a:r>
              <a:rPr lang="es-ES" b="1" dirty="0"/>
              <a:t>VIII. Evaluación del Proyecto.</a:t>
            </a:r>
            <a:endParaRPr lang="es-MX" dirty="0"/>
          </a:p>
        </p:txBody>
      </p:sp>
      <p:graphicFrame>
        <p:nvGraphicFramePr>
          <p:cNvPr id="3" name="2 Tabla"/>
          <p:cNvGraphicFramePr>
            <a:graphicFrameLocks noGrp="1"/>
          </p:cNvGraphicFramePr>
          <p:nvPr/>
        </p:nvGraphicFramePr>
        <p:xfrm>
          <a:off x="1082844" y="1251285"/>
          <a:ext cx="10202777" cy="3527180"/>
        </p:xfrm>
        <a:graphic>
          <a:graphicData uri="http://schemas.openxmlformats.org/drawingml/2006/table">
            <a:tbl>
              <a:tblPr>
                <a:tableStyleId>{775DCB02-9BB8-47FD-8907-85C794F793BA}</a:tableStyleId>
              </a:tblPr>
              <a:tblGrid>
                <a:gridCol w="3215348">
                  <a:extLst>
                    <a:ext uri="{9D8B030D-6E8A-4147-A177-3AD203B41FA5}">
                      <a16:colId xmlns:a16="http://schemas.microsoft.com/office/drawing/2014/main" val="20000"/>
                    </a:ext>
                  </a:extLst>
                </a:gridCol>
                <a:gridCol w="3215348">
                  <a:extLst>
                    <a:ext uri="{9D8B030D-6E8A-4147-A177-3AD203B41FA5}">
                      <a16:colId xmlns:a16="http://schemas.microsoft.com/office/drawing/2014/main" val="20001"/>
                    </a:ext>
                  </a:extLst>
                </a:gridCol>
                <a:gridCol w="3772081">
                  <a:extLst>
                    <a:ext uri="{9D8B030D-6E8A-4147-A177-3AD203B41FA5}">
                      <a16:colId xmlns:a16="http://schemas.microsoft.com/office/drawing/2014/main" val="20002"/>
                    </a:ext>
                  </a:extLst>
                </a:gridCol>
              </a:tblGrid>
              <a:tr h="809004">
                <a:tc>
                  <a:txBody>
                    <a:bodyPr/>
                    <a:lstStyle/>
                    <a:p>
                      <a:pPr algn="ctr">
                        <a:lnSpc>
                          <a:spcPct val="115000"/>
                        </a:lnSpc>
                        <a:spcAft>
                          <a:spcPts val="0"/>
                        </a:spcAft>
                      </a:pPr>
                      <a:r>
                        <a:rPr lang="es-ES" sz="1400">
                          <a:effectLst/>
                        </a:rPr>
                        <a:t>1. ¿Qué aspectos se evaluarán?</a:t>
                      </a:r>
                      <a:endParaRPr lang="es-MX" sz="1400">
                        <a:solidFill>
                          <a:srgbClr val="000000"/>
                        </a:solidFill>
                        <a:effectLst/>
                        <a:latin typeface="Calibri" pitchFamily="34" charset="0"/>
                        <a:ea typeface="Arial"/>
                      </a:endParaRPr>
                    </a:p>
                  </a:txBody>
                  <a:tcPr marL="63500" marR="63500" marT="63500" marB="63500"/>
                </a:tc>
                <a:tc>
                  <a:txBody>
                    <a:bodyPr/>
                    <a:lstStyle/>
                    <a:p>
                      <a:pPr algn="ctr">
                        <a:lnSpc>
                          <a:spcPct val="115000"/>
                        </a:lnSpc>
                        <a:spcAft>
                          <a:spcPts val="0"/>
                        </a:spcAft>
                      </a:pPr>
                      <a:r>
                        <a:rPr lang="es-ES" sz="1400">
                          <a:effectLst/>
                        </a:rPr>
                        <a:t>2. ¿Cuáles son los criterios que se utilizarán para evaluar cada aspecto?</a:t>
                      </a:r>
                      <a:endParaRPr lang="es-MX" sz="1400">
                        <a:solidFill>
                          <a:srgbClr val="000000"/>
                        </a:solidFill>
                        <a:effectLst/>
                        <a:latin typeface="Calibri" pitchFamily="34" charset="0"/>
                        <a:ea typeface="Arial"/>
                      </a:endParaRPr>
                    </a:p>
                  </a:txBody>
                  <a:tcPr marL="63500" marR="63500" marT="63500" marB="63500"/>
                </a:tc>
                <a:tc>
                  <a:txBody>
                    <a:bodyPr/>
                    <a:lstStyle/>
                    <a:p>
                      <a:pPr algn="ctr">
                        <a:lnSpc>
                          <a:spcPct val="115000"/>
                        </a:lnSpc>
                        <a:spcAft>
                          <a:spcPts val="0"/>
                        </a:spcAft>
                      </a:pPr>
                      <a:r>
                        <a:rPr lang="es-ES" sz="1400">
                          <a:effectLst/>
                        </a:rPr>
                        <a:t>3. Herramientas e instrumentos de evaluación que se utilizarán.</a:t>
                      </a:r>
                      <a:endParaRPr lang="es-MX" sz="1400">
                        <a:solidFill>
                          <a:srgbClr val="000000"/>
                        </a:solidFill>
                        <a:effectLst/>
                        <a:latin typeface="Calibri" pitchFamily="34" charset="0"/>
                        <a:ea typeface="Arial"/>
                      </a:endParaRPr>
                    </a:p>
                  </a:txBody>
                  <a:tcPr marL="63500" marR="63500" marT="63500" marB="63500"/>
                </a:tc>
                <a:extLst>
                  <a:ext uri="{0D108BD9-81ED-4DB2-BD59-A6C34878D82A}">
                    <a16:rowId xmlns:a16="http://schemas.microsoft.com/office/drawing/2014/main" val="10000"/>
                  </a:ext>
                </a:extLst>
              </a:tr>
              <a:tr h="2680153">
                <a:tc>
                  <a:txBody>
                    <a:bodyPr/>
                    <a:lstStyle/>
                    <a:p>
                      <a:pPr algn="l"/>
                      <a:r>
                        <a:rPr lang="es-MX" sz="1400" dirty="0">
                          <a:effectLst/>
                          <a:latin typeface="Times New Roman" panose="02020603050405020304" pitchFamily="18" charset="0"/>
                          <a:ea typeface="Century Gothic" panose="020B0502020202020204" pitchFamily="34" charset="0"/>
                          <a:cs typeface="Century Gothic" panose="020B0502020202020204" pitchFamily="34" charset="0"/>
                        </a:rPr>
                        <a:t>1.- Puntualidad</a:t>
                      </a:r>
                      <a:endParaRPr lang="es-MX"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lgn="l"/>
                      <a:r>
                        <a:rPr lang="es-MX" sz="1400" dirty="0">
                          <a:effectLst/>
                          <a:latin typeface="Times New Roman" panose="02020603050405020304" pitchFamily="18" charset="0"/>
                          <a:ea typeface="Century Gothic" panose="020B0502020202020204" pitchFamily="34" charset="0"/>
                          <a:cs typeface="Century Gothic" panose="020B0502020202020204" pitchFamily="34" charset="0"/>
                        </a:rPr>
                        <a:t>2.- Limpieza</a:t>
                      </a:r>
                      <a:endParaRPr lang="es-MX"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lgn="l"/>
                      <a:r>
                        <a:rPr lang="es-MX" sz="1400" dirty="0">
                          <a:effectLst/>
                          <a:latin typeface="Times New Roman" panose="02020603050405020304" pitchFamily="18" charset="0"/>
                          <a:ea typeface="Century Gothic" panose="020B0502020202020204" pitchFamily="34" charset="0"/>
                          <a:cs typeface="Century Gothic" panose="020B0502020202020204" pitchFamily="34" charset="0"/>
                        </a:rPr>
                        <a:t>3.- Calidad</a:t>
                      </a:r>
                      <a:endParaRPr lang="es-MX"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lgn="l"/>
                      <a:r>
                        <a:rPr lang="es-MX" sz="1400" dirty="0">
                          <a:effectLst/>
                          <a:latin typeface="Times New Roman" panose="02020603050405020304" pitchFamily="18" charset="0"/>
                          <a:ea typeface="Century Gothic" panose="020B0502020202020204" pitchFamily="34" charset="0"/>
                          <a:cs typeface="Century Gothic" panose="020B0502020202020204" pitchFamily="34" charset="0"/>
                        </a:rPr>
                        <a:t>4.- Seguimiento de metodología</a:t>
                      </a:r>
                      <a:endParaRPr lang="es-MX"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lgn="l"/>
                      <a:r>
                        <a:rPr lang="es-MX" sz="1400" dirty="0">
                          <a:effectLst/>
                          <a:latin typeface="Times New Roman" panose="02020603050405020304" pitchFamily="18" charset="0"/>
                          <a:ea typeface="Century Gothic" panose="020B0502020202020204" pitchFamily="34" charset="0"/>
                          <a:cs typeface="Century Gothic" panose="020B0502020202020204" pitchFamily="34" charset="0"/>
                        </a:rPr>
                        <a:t>5.- Participación</a:t>
                      </a:r>
                      <a:endParaRPr lang="es-MX"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lgn="l"/>
                      <a:r>
                        <a:rPr lang="es-MX" sz="1400" dirty="0">
                          <a:effectLst/>
                          <a:latin typeface="Times New Roman" panose="02020603050405020304" pitchFamily="18" charset="0"/>
                          <a:ea typeface="Century Gothic" panose="020B0502020202020204" pitchFamily="34" charset="0"/>
                          <a:cs typeface="Century Gothic" panose="020B0502020202020204" pitchFamily="34" charset="0"/>
                        </a:rPr>
                        <a:t>6.- Actitud para el trabajo en equipo</a:t>
                      </a:r>
                      <a:endParaRPr lang="es-MX" sz="18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tc>
                <a:tc>
                  <a:txBody>
                    <a:bodyPr/>
                    <a:lstStyle/>
                    <a:p>
                      <a:pPr algn="l"/>
                      <a:r>
                        <a:rPr lang="es-MX" sz="1400" dirty="0">
                          <a:effectLst/>
                          <a:latin typeface="+mn-lt"/>
                          <a:ea typeface="Century Gothic" panose="020B0502020202020204" pitchFamily="34" charset="0"/>
                          <a:cs typeface="Century Gothic" panose="020B0502020202020204" pitchFamily="34" charset="0"/>
                        </a:rPr>
                        <a:t>1.- Protocolo de investigación</a:t>
                      </a:r>
                      <a:endParaRPr lang="es-MX" sz="1800" dirty="0">
                        <a:effectLst/>
                        <a:latin typeface="+mn-lt"/>
                        <a:ea typeface="Century Gothic" panose="020B0502020202020204" pitchFamily="34" charset="0"/>
                        <a:cs typeface="Century Gothic" panose="020B0502020202020204" pitchFamily="34" charset="0"/>
                      </a:endParaRPr>
                    </a:p>
                    <a:p>
                      <a:pPr algn="l"/>
                      <a:r>
                        <a:rPr lang="es-MX" sz="1400" dirty="0">
                          <a:effectLst/>
                          <a:latin typeface="+mn-lt"/>
                          <a:ea typeface="Century Gothic" panose="020B0502020202020204" pitchFamily="34" charset="0"/>
                          <a:cs typeface="Century Gothic" panose="020B0502020202020204" pitchFamily="34" charset="0"/>
                        </a:rPr>
                        <a:t>2.- Reportes</a:t>
                      </a:r>
                      <a:endParaRPr lang="es-MX" sz="1800" dirty="0">
                        <a:effectLst/>
                        <a:latin typeface="+mn-lt"/>
                        <a:ea typeface="Century Gothic" panose="020B0502020202020204" pitchFamily="34" charset="0"/>
                        <a:cs typeface="Century Gothic" panose="020B0502020202020204" pitchFamily="34" charset="0"/>
                      </a:endParaRPr>
                    </a:p>
                    <a:p>
                      <a:pPr algn="l"/>
                      <a:r>
                        <a:rPr lang="es-MX" sz="1400" dirty="0">
                          <a:effectLst/>
                          <a:latin typeface="+mn-lt"/>
                          <a:ea typeface="Century Gothic" panose="020B0502020202020204" pitchFamily="34" charset="0"/>
                          <a:cs typeface="Century Gothic" panose="020B0502020202020204" pitchFamily="34" charset="0"/>
                        </a:rPr>
                        <a:t>3.- Rúbrica</a:t>
                      </a:r>
                      <a:endParaRPr lang="es-MX" sz="1800" dirty="0">
                        <a:effectLst/>
                        <a:latin typeface="+mn-lt"/>
                        <a:ea typeface="Century Gothic" panose="020B0502020202020204" pitchFamily="34" charset="0"/>
                        <a:cs typeface="Century Gothic" panose="020B0502020202020204" pitchFamily="34" charset="0"/>
                      </a:endParaRPr>
                    </a:p>
                    <a:p>
                      <a:pPr algn="l"/>
                      <a:r>
                        <a:rPr lang="es-MX" sz="1400" dirty="0">
                          <a:effectLst/>
                          <a:latin typeface="+mn-lt"/>
                          <a:ea typeface="Century Gothic" panose="020B0502020202020204" pitchFamily="34" charset="0"/>
                        </a:rPr>
                        <a:t>4.- Prototipo Dinámico</a:t>
                      </a:r>
                      <a:r>
                        <a:rPr lang="es-MX" sz="3200" dirty="0">
                          <a:effectLst/>
                          <a:latin typeface="+mn-lt"/>
                        </a:rPr>
                        <a:t> </a:t>
                      </a:r>
                      <a:endParaRPr lang="es-MX" sz="3600" dirty="0">
                        <a:effectLst/>
                        <a:latin typeface="+mn-lt"/>
                        <a:ea typeface="Century Gothic" panose="020B0502020202020204" pitchFamily="34" charset="0"/>
                        <a:cs typeface="Century Gothic" panose="020B0502020202020204" pitchFamily="34" charset="0"/>
                      </a:endParaRPr>
                    </a:p>
                  </a:txBody>
                  <a:tcPr marL="0" marR="0" marT="0" marB="0"/>
                </a:tc>
                <a:tc>
                  <a:txBody>
                    <a:bodyPr/>
                    <a:lstStyle/>
                    <a:p>
                      <a:pPr algn="l"/>
                      <a:r>
                        <a:rPr lang="es-MX" sz="1400" dirty="0">
                          <a:effectLst/>
                          <a:latin typeface="+mn-lt"/>
                          <a:ea typeface="Century Gothic" panose="020B0502020202020204" pitchFamily="34" charset="0"/>
                          <a:cs typeface="Century Gothic" panose="020B0502020202020204" pitchFamily="34" charset="0"/>
                        </a:rPr>
                        <a:t>1.- Protocolo de investigación</a:t>
                      </a:r>
                      <a:endParaRPr lang="es-MX" sz="1800" dirty="0">
                        <a:effectLst/>
                        <a:latin typeface="+mn-lt"/>
                        <a:ea typeface="Century Gothic" panose="020B0502020202020204" pitchFamily="34" charset="0"/>
                        <a:cs typeface="Century Gothic" panose="020B0502020202020204" pitchFamily="34" charset="0"/>
                      </a:endParaRPr>
                    </a:p>
                    <a:p>
                      <a:pPr algn="l"/>
                      <a:r>
                        <a:rPr lang="es-MX" sz="1400" dirty="0">
                          <a:effectLst/>
                          <a:latin typeface="+mn-lt"/>
                          <a:ea typeface="Century Gothic" panose="020B0502020202020204" pitchFamily="34" charset="0"/>
                          <a:cs typeface="Century Gothic" panose="020B0502020202020204" pitchFamily="34" charset="0"/>
                        </a:rPr>
                        <a:t>2.- Reportes</a:t>
                      </a:r>
                      <a:endParaRPr lang="es-MX" sz="1800" dirty="0">
                        <a:effectLst/>
                        <a:latin typeface="+mn-lt"/>
                        <a:ea typeface="Century Gothic" panose="020B0502020202020204" pitchFamily="34" charset="0"/>
                        <a:cs typeface="Century Gothic" panose="020B0502020202020204" pitchFamily="34" charset="0"/>
                      </a:endParaRPr>
                    </a:p>
                    <a:p>
                      <a:pPr algn="l"/>
                      <a:r>
                        <a:rPr lang="es-MX" sz="1400" dirty="0">
                          <a:effectLst/>
                          <a:latin typeface="+mn-lt"/>
                          <a:ea typeface="Century Gothic" panose="020B0502020202020204" pitchFamily="34" charset="0"/>
                          <a:cs typeface="Century Gothic" panose="020B0502020202020204" pitchFamily="34" charset="0"/>
                        </a:rPr>
                        <a:t>3.- Rúbrica</a:t>
                      </a:r>
                      <a:endParaRPr lang="es-MX" sz="1800" dirty="0">
                        <a:effectLst/>
                        <a:latin typeface="+mn-lt"/>
                        <a:ea typeface="Century Gothic" panose="020B0502020202020204" pitchFamily="34" charset="0"/>
                        <a:cs typeface="Century Gothic" panose="020B0502020202020204" pitchFamily="34" charset="0"/>
                      </a:endParaRPr>
                    </a:p>
                    <a:p>
                      <a:pPr algn="l"/>
                      <a:r>
                        <a:rPr lang="es-MX" sz="1400" dirty="0">
                          <a:effectLst/>
                          <a:latin typeface="+mn-lt"/>
                          <a:ea typeface="Century Gothic" panose="020B0502020202020204" pitchFamily="34" charset="0"/>
                        </a:rPr>
                        <a:t>4.- Prototipo Dinámico</a:t>
                      </a:r>
                      <a:r>
                        <a:rPr lang="es-MX" sz="3200" dirty="0">
                          <a:effectLst/>
                          <a:latin typeface="+mn-lt"/>
                        </a:rPr>
                        <a:t> </a:t>
                      </a:r>
                      <a:endParaRPr lang="es-MX" sz="2400" dirty="0">
                        <a:solidFill>
                          <a:srgbClr val="000000"/>
                        </a:solidFill>
                        <a:effectLst/>
                        <a:latin typeface="+mn-lt"/>
                        <a:ea typeface="Arial"/>
                      </a:endParaRPr>
                    </a:p>
                  </a:txBody>
                  <a:tcPr marL="63500" marR="63500" marT="63500" marB="635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9868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57213" y="3180207"/>
            <a:ext cx="11058525" cy="752718"/>
          </a:xfrm>
        </p:spPr>
        <p:txBody>
          <a:bodyPr rtlCol="0">
            <a:noAutofit/>
          </a:bodyPr>
          <a:lstStyle/>
          <a:p>
            <a:pPr algn="ctr"/>
            <a:r>
              <a:rPr lang="es-MX" sz="3600" u="sng" dirty="0"/>
              <a:t>LAS ENERGIAS LIMPIAS EN LAS NUEVAS GENERACIONES</a:t>
            </a:r>
            <a:r>
              <a:rPr lang="es-MX" sz="2000" dirty="0"/>
              <a:t> </a:t>
            </a:r>
            <a:r>
              <a:rPr lang="es-ES" sz="2000" dirty="0"/>
              <a:t> 2020-2021</a:t>
            </a:r>
            <a:br>
              <a:rPr lang="es-ES" sz="2000" dirty="0"/>
            </a:br>
            <a:r>
              <a:rPr lang="es-ES" sz="2000" dirty="0"/>
              <a:t>Equipo 2. Sexto Grado</a:t>
            </a:r>
          </a:p>
        </p:txBody>
      </p:sp>
      <p:grpSp>
        <p:nvGrpSpPr>
          <p:cNvPr id="4" name="Group 2"/>
          <p:cNvGrpSpPr>
            <a:grpSpLocks/>
          </p:cNvGrpSpPr>
          <p:nvPr/>
        </p:nvGrpSpPr>
        <p:grpSpPr bwMode="auto">
          <a:xfrm>
            <a:off x="557213" y="531813"/>
            <a:ext cx="11058525" cy="1397000"/>
            <a:chOff x="1732" y="512"/>
            <a:chExt cx="13957" cy="1699"/>
          </a:xfrm>
        </p:grpSpPr>
        <p:pic>
          <p:nvPicPr>
            <p:cNvPr id="1027" name="Imagen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 y="831"/>
              <a:ext cx="1830" cy="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n 2" descr="Resultado de imagen para conexiones dgi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3" y="512"/>
              <a:ext cx="9226" cy="1699"/>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uadroTexto 2"/>
          <p:cNvSpPr txBox="1"/>
          <p:nvPr/>
        </p:nvSpPr>
        <p:spPr>
          <a:xfrm>
            <a:off x="1171575" y="2090618"/>
            <a:ext cx="9786938" cy="523220"/>
          </a:xfrm>
          <a:prstGeom prst="rect">
            <a:avLst/>
          </a:prstGeom>
          <a:noFill/>
        </p:spPr>
        <p:txBody>
          <a:bodyPr wrap="square" rtlCol="0">
            <a:spAutoFit/>
          </a:bodyPr>
          <a:lstStyle/>
          <a:p>
            <a:r>
              <a:rPr lang="es-MX" sz="2800" dirty="0"/>
              <a:t>Universidad Insurgentes Plantel Tlalpan. Preparatoria</a:t>
            </a:r>
          </a:p>
        </p:txBody>
      </p:sp>
      <p:pic>
        <p:nvPicPr>
          <p:cNvPr id="7" name="Imagen 6">
            <a:extLst>
              <a:ext uri="{FF2B5EF4-FFF2-40B4-BE49-F238E27FC236}">
                <a16:creationId xmlns:a16="http://schemas.microsoft.com/office/drawing/2014/main" id="{161F9DD6-2EB6-6B41-B6A8-9B2C39A5A3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3529" y="4192062"/>
            <a:ext cx="2504941" cy="2504941"/>
          </a:xfrm>
          <a:prstGeom prst="rect">
            <a:avLst/>
          </a:prstGeom>
        </p:spPr>
      </p:pic>
    </p:spTree>
    <p:extLst>
      <p:ext uri="{BB962C8B-B14F-4D97-AF65-F5344CB8AC3E}">
        <p14:creationId xmlns:p14="http://schemas.microsoft.com/office/powerpoint/2010/main" val="1756136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dirty="0">
                <a:solidFill>
                  <a:schemeClr val="tx2"/>
                </a:solidFill>
              </a:rPr>
              <a:t>Integrantes</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3907604581"/>
              </p:ext>
            </p:extLst>
          </p:nvPr>
        </p:nvGraphicFramePr>
        <p:xfrm>
          <a:off x="838200" y="1457325"/>
          <a:ext cx="10906125" cy="4643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2416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79488"/>
            <a:ext cx="10515600" cy="477838"/>
          </a:xfrm>
        </p:spPr>
        <p:txBody>
          <a:bodyPr>
            <a:noAutofit/>
          </a:bodyPr>
          <a:lstStyle/>
          <a:p>
            <a:r>
              <a:rPr lang="es-MX" sz="2800" dirty="0"/>
              <a:t>Apartado 3</a:t>
            </a:r>
          </a:p>
        </p:txBody>
      </p:sp>
      <p:sp>
        <p:nvSpPr>
          <p:cNvPr id="3" name="Marcador de contenido 2"/>
          <p:cNvSpPr>
            <a:spLocks noGrp="1"/>
          </p:cNvSpPr>
          <p:nvPr>
            <p:ph idx="1"/>
          </p:nvPr>
        </p:nvSpPr>
        <p:spPr>
          <a:xfrm>
            <a:off x="838200" y="2671762"/>
            <a:ext cx="10515600" cy="1785938"/>
          </a:xfrm>
        </p:spPr>
        <p:txBody>
          <a:bodyPr/>
          <a:lstStyle/>
          <a:p>
            <a:r>
              <a:rPr lang="es-MX" dirty="0"/>
              <a:t>Ciclo escolar 2020-2021. </a:t>
            </a:r>
          </a:p>
          <a:p>
            <a:r>
              <a:rPr lang="es-MX" dirty="0"/>
              <a:t>Periodo de aplicación 7 de septiembre de 2020 al  30 de Abril de 2021</a:t>
            </a:r>
          </a:p>
          <a:p>
            <a:endParaRPr lang="es-MX" dirty="0"/>
          </a:p>
          <a:p>
            <a:endParaRPr lang="es-MX" dirty="0"/>
          </a:p>
        </p:txBody>
      </p:sp>
    </p:spTree>
    <p:extLst>
      <p:ext uri="{BB962C8B-B14F-4D97-AF65-F5344CB8AC3E}">
        <p14:creationId xmlns:p14="http://schemas.microsoft.com/office/powerpoint/2010/main" val="1822132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36613"/>
            <a:ext cx="10515600" cy="520700"/>
          </a:xfrm>
        </p:spPr>
        <p:txBody>
          <a:bodyPr>
            <a:normAutofit/>
          </a:bodyPr>
          <a:lstStyle/>
          <a:p>
            <a:r>
              <a:rPr lang="es-MX" sz="2800" dirty="0"/>
              <a:t>Apartado 4</a:t>
            </a:r>
          </a:p>
        </p:txBody>
      </p:sp>
      <p:sp>
        <p:nvSpPr>
          <p:cNvPr id="3" name="Marcador de contenido 2"/>
          <p:cNvSpPr>
            <a:spLocks noGrp="1"/>
          </p:cNvSpPr>
          <p:nvPr>
            <p:ph idx="1"/>
          </p:nvPr>
        </p:nvSpPr>
        <p:spPr>
          <a:xfrm>
            <a:off x="838200" y="3111500"/>
            <a:ext cx="10515600" cy="1274763"/>
          </a:xfrm>
        </p:spPr>
        <p:txBody>
          <a:bodyPr/>
          <a:lstStyle/>
          <a:p>
            <a:r>
              <a:rPr lang="es-MX" dirty="0"/>
              <a:t>Nombre del portafolio etapa 1. </a:t>
            </a:r>
          </a:p>
          <a:p>
            <a:pPr marL="0" indent="0" algn="ctr">
              <a:buNone/>
            </a:pPr>
            <a:r>
              <a:rPr lang="es-MX" u="sng" dirty="0"/>
              <a:t>LAS ENERGIAS LIMPIAS EN LAS NUEVAS GENERACIONES</a:t>
            </a:r>
            <a:r>
              <a:rPr lang="es-MX" dirty="0"/>
              <a:t> </a:t>
            </a:r>
          </a:p>
        </p:txBody>
      </p:sp>
    </p:spTree>
    <p:extLst>
      <p:ext uri="{BB962C8B-B14F-4D97-AF65-F5344CB8AC3E}">
        <p14:creationId xmlns:p14="http://schemas.microsoft.com/office/powerpoint/2010/main" val="1620471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14463"/>
            <a:ext cx="10515600" cy="604838"/>
          </a:xfrm>
        </p:spPr>
        <p:txBody>
          <a:bodyPr>
            <a:normAutofit/>
          </a:bodyPr>
          <a:lstStyle/>
          <a:p>
            <a:r>
              <a:rPr lang="es-MX" sz="2800" dirty="0"/>
              <a:t>Introducción.</a:t>
            </a:r>
          </a:p>
        </p:txBody>
      </p:sp>
      <p:sp>
        <p:nvSpPr>
          <p:cNvPr id="3" name="Marcador de contenido 2"/>
          <p:cNvSpPr>
            <a:spLocks noGrp="1"/>
          </p:cNvSpPr>
          <p:nvPr>
            <p:ph idx="1"/>
          </p:nvPr>
        </p:nvSpPr>
        <p:spPr>
          <a:xfrm>
            <a:off x="838200" y="2525712"/>
            <a:ext cx="10515600" cy="3532188"/>
          </a:xfrm>
        </p:spPr>
        <p:txBody>
          <a:bodyPr>
            <a:normAutofit/>
          </a:bodyPr>
          <a:lstStyle/>
          <a:p>
            <a:r>
              <a:rPr lang="es-MX" dirty="0"/>
              <a:t>Realizar una concientización del uso de las energías renovables y limpias en la sociedad actual, debido a los altos índices de contaminación en sus diversas modalidades, lo cual afecta la vida del ser humano en sociedad.</a:t>
            </a:r>
          </a:p>
        </p:txBody>
      </p:sp>
      <p:sp>
        <p:nvSpPr>
          <p:cNvPr id="4" name="CuadroTexto 3"/>
          <p:cNvSpPr txBox="1"/>
          <p:nvPr/>
        </p:nvSpPr>
        <p:spPr>
          <a:xfrm>
            <a:off x="838200" y="742950"/>
            <a:ext cx="9786937" cy="523220"/>
          </a:xfrm>
          <a:prstGeom prst="rect">
            <a:avLst/>
          </a:prstGeom>
          <a:noFill/>
        </p:spPr>
        <p:txBody>
          <a:bodyPr wrap="square" rtlCol="0">
            <a:spAutoFit/>
          </a:bodyPr>
          <a:lstStyle/>
          <a:p>
            <a:r>
              <a:rPr lang="es-MX" sz="2800" dirty="0"/>
              <a:t>Apartado 5</a:t>
            </a:r>
          </a:p>
        </p:txBody>
      </p:sp>
    </p:spTree>
    <p:extLst>
      <p:ext uri="{BB962C8B-B14F-4D97-AF65-F5344CB8AC3E}">
        <p14:creationId xmlns:p14="http://schemas.microsoft.com/office/powerpoint/2010/main" val="3548600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14438"/>
            <a:ext cx="10515600" cy="476250"/>
          </a:xfrm>
        </p:spPr>
        <p:txBody>
          <a:bodyPr>
            <a:normAutofit fontScale="90000"/>
          </a:bodyPr>
          <a:lstStyle/>
          <a:p>
            <a:r>
              <a:rPr lang="es-MX" sz="3100" dirty="0"/>
              <a:t>Proyecto</a:t>
            </a:r>
            <a:r>
              <a:rPr lang="es-MX" dirty="0"/>
              <a:t> </a:t>
            </a:r>
          </a:p>
        </p:txBody>
      </p:sp>
      <p:sp>
        <p:nvSpPr>
          <p:cNvPr id="3" name="Marcador de contenido 2"/>
          <p:cNvSpPr>
            <a:spLocks noGrp="1"/>
          </p:cNvSpPr>
          <p:nvPr>
            <p:ph idx="1"/>
          </p:nvPr>
        </p:nvSpPr>
        <p:spPr/>
        <p:txBody>
          <a:bodyPr/>
          <a:lstStyle/>
          <a:p>
            <a:pPr algn="just"/>
            <a:r>
              <a:rPr lang="es-MX" dirty="0"/>
              <a:t> ¿Por qué seguir usando energéticos, basados en la combustión de materiales fósiles, contaminantes de nuestro medio ambiente, existiendo fuentes de energía alternativas limpias? </a:t>
            </a:r>
          </a:p>
        </p:txBody>
      </p:sp>
      <p:sp>
        <p:nvSpPr>
          <p:cNvPr id="4" name="Título 1"/>
          <p:cNvSpPr txBox="1">
            <a:spLocks/>
          </p:cNvSpPr>
          <p:nvPr/>
        </p:nvSpPr>
        <p:spPr>
          <a:xfrm>
            <a:off x="838200" y="558801"/>
            <a:ext cx="10515600" cy="5207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MX" sz="2800"/>
              <a:t>Apartado 5</a:t>
            </a:r>
            <a:endParaRPr lang="es-MX" sz="2800" dirty="0"/>
          </a:p>
        </p:txBody>
      </p:sp>
    </p:spTree>
    <p:extLst>
      <p:ext uri="{BB962C8B-B14F-4D97-AF65-F5344CB8AC3E}">
        <p14:creationId xmlns:p14="http://schemas.microsoft.com/office/powerpoint/2010/main" val="2714472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title="Diseño de título y contenido con gráfico"/>
          <p:cNvSpPr>
            <a:spLocks noGrp="1"/>
          </p:cNvSpPr>
          <p:nvPr>
            <p:ph type="title"/>
          </p:nvPr>
        </p:nvSpPr>
        <p:spPr>
          <a:xfrm>
            <a:off x="838200" y="1283493"/>
            <a:ext cx="10515600" cy="604838"/>
          </a:xfrm>
        </p:spPr>
        <p:txBody>
          <a:bodyPr rtlCol="0">
            <a:normAutofit/>
          </a:bodyPr>
          <a:lstStyle/>
          <a:p>
            <a:pPr rtl="0"/>
            <a:r>
              <a:rPr lang="es-ES" sz="2800" dirty="0"/>
              <a:t>Objetivo General</a:t>
            </a:r>
          </a:p>
        </p:txBody>
      </p:sp>
      <p:sp>
        <p:nvSpPr>
          <p:cNvPr id="3" name="Marcador de contenido 2"/>
          <p:cNvSpPr>
            <a:spLocks noGrp="1"/>
          </p:cNvSpPr>
          <p:nvPr>
            <p:ph idx="1"/>
          </p:nvPr>
        </p:nvSpPr>
        <p:spPr>
          <a:xfrm>
            <a:off x="838200" y="2886077"/>
            <a:ext cx="10515600" cy="1014412"/>
          </a:xfrm>
        </p:spPr>
        <p:txBody>
          <a:bodyPr>
            <a:normAutofit fontScale="92500" lnSpcReduction="20000"/>
          </a:bodyPr>
          <a:lstStyle/>
          <a:p>
            <a:r>
              <a:rPr lang="es-MX" dirty="0"/>
              <a:t>Concientizar el uso de energías limpias sobre las fuentes de energía tradicionales para reducir la huella ecológica de la raza humana en el planeta.</a:t>
            </a:r>
          </a:p>
          <a:p>
            <a:pPr marL="0" indent="0">
              <a:buNone/>
            </a:pPr>
            <a:endParaRPr lang="es-MX" dirty="0"/>
          </a:p>
        </p:txBody>
      </p:sp>
      <p:sp>
        <p:nvSpPr>
          <p:cNvPr id="5" name="Título 1"/>
          <p:cNvSpPr txBox="1">
            <a:spLocks/>
          </p:cNvSpPr>
          <p:nvPr/>
        </p:nvSpPr>
        <p:spPr>
          <a:xfrm>
            <a:off x="838200" y="565150"/>
            <a:ext cx="10515600" cy="5207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MX" sz="2800" dirty="0"/>
              <a:t>Apartado 6</a:t>
            </a:r>
          </a:p>
        </p:txBody>
      </p:sp>
    </p:spTree>
    <p:extLst>
      <p:ext uri="{BB962C8B-B14F-4D97-AF65-F5344CB8AC3E}">
        <p14:creationId xmlns:p14="http://schemas.microsoft.com/office/powerpoint/2010/main" val="1177092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85826"/>
            <a:ext cx="10515600" cy="461963"/>
          </a:xfrm>
        </p:spPr>
        <p:txBody>
          <a:bodyPr>
            <a:noAutofit/>
          </a:bodyPr>
          <a:lstStyle/>
          <a:p>
            <a:r>
              <a:rPr lang="es-MX" sz="2800" dirty="0"/>
              <a:t>Objetivos por asignatura</a:t>
            </a:r>
          </a:p>
        </p:txBody>
      </p:sp>
      <p:sp>
        <p:nvSpPr>
          <p:cNvPr id="3" name="Marcador de contenido 2"/>
          <p:cNvSpPr>
            <a:spLocks noGrp="1"/>
          </p:cNvSpPr>
          <p:nvPr>
            <p:ph idx="1"/>
          </p:nvPr>
        </p:nvSpPr>
        <p:spPr>
          <a:xfrm>
            <a:off x="738187" y="1568450"/>
            <a:ext cx="10515600" cy="4351338"/>
          </a:xfrm>
        </p:spPr>
        <p:txBody>
          <a:bodyPr>
            <a:normAutofit lnSpcReduction="10000"/>
          </a:bodyPr>
          <a:lstStyle/>
          <a:p>
            <a:pPr algn="just"/>
            <a:r>
              <a:rPr lang="es-MX" dirty="0"/>
              <a:t>Derecho: Que el alumno observe la necesidad de instrumentos de regulación en el ámbito medio ambiental en nuestro país. </a:t>
            </a:r>
          </a:p>
          <a:p>
            <a:pPr algn="just"/>
            <a:r>
              <a:rPr lang="es-MX" dirty="0"/>
              <a:t>Química IV: Que el alumno entienda los procesos químicos y utilice fuentes de energía limpias en la construcción de proyectos a escala aplicables dentro de su entorno social. </a:t>
            </a:r>
          </a:p>
          <a:p>
            <a:pPr algn="just"/>
            <a:r>
              <a:rPr lang="es-MX" dirty="0"/>
              <a:t>Física IV: Que el alumno construya prototipos o maquetas donde utilice fuentes de energía limpias y que entienda el uso de las mismas en el impacto ambiental de nuestro planeta.  </a:t>
            </a:r>
          </a:p>
        </p:txBody>
      </p:sp>
      <p:sp>
        <p:nvSpPr>
          <p:cNvPr id="4" name="Título 1"/>
          <p:cNvSpPr txBox="1">
            <a:spLocks/>
          </p:cNvSpPr>
          <p:nvPr/>
        </p:nvSpPr>
        <p:spPr>
          <a:xfrm>
            <a:off x="838200" y="365126"/>
            <a:ext cx="10515600" cy="5207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MX" sz="2800" dirty="0"/>
              <a:t>Apartado 7</a:t>
            </a:r>
          </a:p>
        </p:txBody>
      </p:sp>
    </p:spTree>
    <p:extLst>
      <p:ext uri="{BB962C8B-B14F-4D97-AF65-F5344CB8AC3E}">
        <p14:creationId xmlns:p14="http://schemas.microsoft.com/office/powerpoint/2010/main" val="3012746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8187" y="2536826"/>
            <a:ext cx="10515600" cy="1220788"/>
          </a:xfrm>
        </p:spPr>
        <p:txBody>
          <a:bodyPr rtlCol="0"/>
          <a:lstStyle/>
          <a:p>
            <a:pPr algn="ctr" rtl="0"/>
            <a:r>
              <a:rPr lang="es-ES" dirty="0"/>
              <a:t>Formatos de planificadores </a:t>
            </a:r>
          </a:p>
        </p:txBody>
      </p:sp>
    </p:spTree>
    <p:extLst>
      <p:ext uri="{BB962C8B-B14F-4D97-AF65-F5344CB8AC3E}">
        <p14:creationId xmlns:p14="http://schemas.microsoft.com/office/powerpoint/2010/main" val="2448389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14463"/>
            <a:ext cx="10515600" cy="604838"/>
          </a:xfrm>
        </p:spPr>
        <p:txBody>
          <a:bodyPr>
            <a:normAutofit/>
          </a:bodyPr>
          <a:lstStyle/>
          <a:p>
            <a:r>
              <a:rPr lang="es-MX" sz="2800" dirty="0"/>
              <a:t>Introducción.</a:t>
            </a:r>
          </a:p>
        </p:txBody>
      </p:sp>
      <p:sp>
        <p:nvSpPr>
          <p:cNvPr id="3" name="Marcador de contenido 2"/>
          <p:cNvSpPr>
            <a:spLocks noGrp="1"/>
          </p:cNvSpPr>
          <p:nvPr>
            <p:ph idx="1"/>
          </p:nvPr>
        </p:nvSpPr>
        <p:spPr>
          <a:xfrm>
            <a:off x="838200" y="2525712"/>
            <a:ext cx="10515600" cy="3532188"/>
          </a:xfrm>
        </p:spPr>
        <p:txBody>
          <a:bodyPr>
            <a:normAutofit lnSpcReduction="10000"/>
          </a:bodyPr>
          <a:lstStyle/>
          <a:p>
            <a:pPr algn="just"/>
            <a:r>
              <a:rPr lang="es-MX" dirty="0"/>
              <a:t>El presente portafolio, busca dar seguimiento al proyecto conexiones Las energías limpias en las nuevas generaciones, con el cual se pretende que los estudiantes aprendan de las bondades que la interdisciplinariedad ofrece a su formación. A su vez, se pretende que cada uno de los integrantes de este proyecto puedan aportar conocimientos y experiencias que les permitan contribuir a su formación académica y profesional. </a:t>
            </a:r>
          </a:p>
          <a:p>
            <a:pPr algn="just"/>
            <a:endParaRPr lang="es-MX" dirty="0"/>
          </a:p>
        </p:txBody>
      </p:sp>
    </p:spTree>
    <p:extLst>
      <p:ext uri="{BB962C8B-B14F-4D97-AF65-F5344CB8AC3E}">
        <p14:creationId xmlns:p14="http://schemas.microsoft.com/office/powerpoint/2010/main" val="3803924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71563"/>
            <a:ext cx="10515600" cy="619125"/>
          </a:xfrm>
        </p:spPr>
        <p:txBody>
          <a:bodyPr rtlCol="0">
            <a:normAutofit fontScale="90000"/>
          </a:bodyPr>
          <a:lstStyle/>
          <a:p>
            <a:pPr algn="ctr" rtl="0"/>
            <a:r>
              <a:rPr lang="es-ES" dirty="0"/>
              <a:t>Actividades desarrolladas por asignatura  </a:t>
            </a:r>
          </a:p>
        </p:txBody>
      </p:sp>
      <p:graphicFrame>
        <p:nvGraphicFramePr>
          <p:cNvPr id="9" name="Marcador de contenido 8" descr="Diagrama de lista vertical de cuadros en la que se muestran 3 grupos organizados uno debajo del otro con viñetas presentes en cada grupo"/>
          <p:cNvGraphicFramePr>
            <a:graphicFrameLocks noGrp="1"/>
          </p:cNvGraphicFramePr>
          <p:nvPr>
            <p:ph sz="half" idx="2"/>
            <p:extLst>
              <p:ext uri="{D42A27DB-BD31-4B8C-83A1-F6EECF244321}">
                <p14:modId xmlns:p14="http://schemas.microsoft.com/office/powerpoint/2010/main" val="3303301237"/>
              </p:ext>
            </p:extLst>
          </p:nvPr>
        </p:nvGraphicFramePr>
        <p:xfrm>
          <a:off x="838201" y="1825625"/>
          <a:ext cx="9677400" cy="4303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p:cNvSpPr txBox="1">
            <a:spLocks/>
          </p:cNvSpPr>
          <p:nvPr/>
        </p:nvSpPr>
        <p:spPr>
          <a:xfrm>
            <a:off x="838200" y="365126"/>
            <a:ext cx="10515600" cy="5207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MX" sz="2800" dirty="0"/>
              <a:t>Apartados 8, 9,10, 11 y 12.</a:t>
            </a:r>
          </a:p>
        </p:txBody>
      </p:sp>
    </p:spTree>
    <p:extLst>
      <p:ext uri="{BB962C8B-B14F-4D97-AF65-F5344CB8AC3E}">
        <p14:creationId xmlns:p14="http://schemas.microsoft.com/office/powerpoint/2010/main" val="997282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838199" y="885826"/>
            <a:ext cx="10977563" cy="5291137"/>
          </a:xfrm>
        </p:spPr>
        <p:txBody>
          <a:bodyPr/>
          <a:lstStyle/>
          <a:p>
            <a:r>
              <a:rPr lang="es-MX" dirty="0"/>
              <a:t>Asignaturas Derecho, Química IV, Física IV.</a:t>
            </a:r>
          </a:p>
          <a:p>
            <a:r>
              <a:rPr lang="es-MX" dirty="0"/>
              <a:t>Objetivo: Conocer los conocimientos previos que poseen los alumnos acerca de las temáticas a desarrollarse a lo largo del proyecto interdisciplinario.</a:t>
            </a:r>
          </a:p>
          <a:p>
            <a:r>
              <a:rPr lang="es-MX" dirty="0"/>
              <a:t>Grado: sexto</a:t>
            </a:r>
          </a:p>
          <a:p>
            <a:r>
              <a:rPr lang="es-MX" dirty="0"/>
              <a:t>Fecha de aplicación 7 de septiembre de 2020.</a:t>
            </a:r>
          </a:p>
          <a:p>
            <a:endParaRPr lang="es-MX" dirty="0"/>
          </a:p>
        </p:txBody>
      </p:sp>
      <p:sp>
        <p:nvSpPr>
          <p:cNvPr id="6" name="Título 1"/>
          <p:cNvSpPr txBox="1">
            <a:spLocks/>
          </p:cNvSpPr>
          <p:nvPr/>
        </p:nvSpPr>
        <p:spPr>
          <a:xfrm>
            <a:off x="838200" y="365126"/>
            <a:ext cx="10515600" cy="5207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MX" sz="2800" dirty="0"/>
              <a:t>Apartados 8, 9,10, 11 y 12.</a:t>
            </a:r>
          </a:p>
        </p:txBody>
      </p:sp>
    </p:spTree>
    <p:extLst>
      <p:ext uri="{BB962C8B-B14F-4D97-AF65-F5344CB8AC3E}">
        <p14:creationId xmlns:p14="http://schemas.microsoft.com/office/powerpoint/2010/main" val="868288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838199" y="1125423"/>
            <a:ext cx="10832869" cy="5051540"/>
          </a:xfrm>
        </p:spPr>
        <p:txBody>
          <a:bodyPr>
            <a:normAutofit fontScale="62500" lnSpcReduction="20000"/>
          </a:bodyPr>
          <a:lstStyle/>
          <a:p>
            <a:r>
              <a:rPr lang="es-MX" dirty="0"/>
              <a:t>Conceptos. </a:t>
            </a:r>
            <a:r>
              <a:rPr lang="es-ES" dirty="0"/>
              <a:t>Derecho social, Derecho económico, Derecho ecológico, regulación de los factores de producción, desarrollo sostenible y sustentable, legislación medioambiental, derecho urbanístico</a:t>
            </a:r>
            <a:r>
              <a:rPr lang="es-MX" dirty="0"/>
              <a:t>.</a:t>
            </a:r>
          </a:p>
          <a:p>
            <a:r>
              <a:rPr lang="es-ES" dirty="0"/>
              <a:t>Energía, calor, nanotecnología, mecánica cuántica, huella de carbono, efecto invernadero, lluvia ácida, calentamiento global, difusión de los gases, reacciones químicas</a:t>
            </a:r>
            <a:r>
              <a:rPr lang="es-MX" dirty="0"/>
              <a:t> </a:t>
            </a:r>
          </a:p>
          <a:p>
            <a:r>
              <a:rPr lang="es-ES" dirty="0"/>
              <a:t>Trabajo y Energía, Energía potencial y cinética, Principio de la conservación de la energía, Estados de la materia, Termodinámica, Transformación de la energía, Efecto invernadero y contaminación, Energías renovables y no renovables, Energías alternativas y tradicionales.</a:t>
            </a:r>
            <a:endParaRPr lang="es-MX" dirty="0"/>
          </a:p>
          <a:p>
            <a:endParaRPr lang="es-MX" dirty="0"/>
          </a:p>
          <a:p>
            <a:pPr algn="just"/>
            <a:r>
              <a:rPr lang="es-MX" dirty="0"/>
              <a:t>Fuentes.</a:t>
            </a:r>
          </a:p>
          <a:p>
            <a:pPr algn="just"/>
            <a:r>
              <a:rPr lang="es-MX" u="sng" dirty="0">
                <a:hlinkClick r:id="rId2"/>
              </a:rPr>
              <a:t>https://www.youtube.com/watch?v=OR8ukYcXveg</a:t>
            </a:r>
            <a:r>
              <a:rPr lang="es-MX" dirty="0"/>
              <a:t> </a:t>
            </a:r>
          </a:p>
          <a:p>
            <a:pPr algn="just"/>
            <a:r>
              <a:rPr lang="es-MX" u="sng" dirty="0">
                <a:hlinkClick r:id="rId3"/>
              </a:rPr>
              <a:t>https://www.youtube.com/watch?v=44wY56lOp</a:t>
            </a:r>
            <a:r>
              <a:rPr lang="es-MX" dirty="0"/>
              <a:t> </a:t>
            </a:r>
          </a:p>
          <a:p>
            <a:pPr algn="just"/>
            <a:r>
              <a:rPr lang="es-MX" u="sng" dirty="0">
                <a:hlinkClick r:id="rId4"/>
              </a:rPr>
              <a:t>https://www.youtube.com/watch?v=iYiRR0n66Ls</a:t>
            </a:r>
            <a:r>
              <a:rPr lang="es-MX" dirty="0"/>
              <a:t> </a:t>
            </a:r>
          </a:p>
          <a:p>
            <a:pPr algn="just"/>
            <a:r>
              <a:rPr lang="es-MX" u="sng" dirty="0">
                <a:hlinkClick r:id="rId5"/>
              </a:rPr>
              <a:t>https://concepto.de/energias-limpias/</a:t>
            </a:r>
            <a:r>
              <a:rPr lang="es-MX" dirty="0"/>
              <a:t> </a:t>
            </a:r>
          </a:p>
          <a:p>
            <a:pPr algn="just"/>
            <a:r>
              <a:rPr lang="es-MX" u="sng" dirty="0">
                <a:hlinkClick r:id="rId6"/>
              </a:rPr>
              <a:t>http://media1.webgarden.es/files/media1:4befe784280d2.pdf.upl/E.renovables.pdf</a:t>
            </a:r>
            <a:endParaRPr lang="es-MX" dirty="0"/>
          </a:p>
          <a:p>
            <a:pPr algn="just"/>
            <a:r>
              <a:rPr lang="es-MX" u="sng" dirty="0">
                <a:hlinkClick r:id="rId7"/>
              </a:rPr>
              <a:t>http://www.mexico2.com.mx/calculadora.php</a:t>
            </a:r>
            <a:r>
              <a:rPr lang="es-MX" dirty="0"/>
              <a:t> </a:t>
            </a:r>
          </a:p>
          <a:p>
            <a:pPr algn="just"/>
            <a:r>
              <a:rPr lang="es-MX" u="sng" dirty="0">
                <a:hlinkClick r:id="rId8"/>
              </a:rPr>
              <a:t>https://www.youtube.com/watch?v=sp39r0Wx8Oc&amp;t=1s</a:t>
            </a:r>
            <a:endParaRPr lang="es-MX" dirty="0"/>
          </a:p>
          <a:p>
            <a:pPr algn="just"/>
            <a:r>
              <a:rPr lang="es-MX" u="sng" dirty="0">
                <a:hlinkClick r:id="rId9"/>
              </a:rPr>
              <a:t>https://www.youtube.com/watch?v=A6ctEW9mOgw&amp;t=1s</a:t>
            </a:r>
            <a:endParaRPr lang="es-MX" dirty="0"/>
          </a:p>
          <a:p>
            <a:pPr algn="just"/>
            <a:r>
              <a:rPr lang="es-MX" u="sng" dirty="0">
                <a:hlinkClick r:id="rId10"/>
              </a:rPr>
              <a:t>https://www.youtube.com/watch?v=miEJI0XQiN4</a:t>
            </a:r>
            <a:endParaRPr lang="es-MX" dirty="0"/>
          </a:p>
          <a:p>
            <a:pPr algn="just"/>
            <a:endParaRPr lang="es-MX" dirty="0"/>
          </a:p>
          <a:p>
            <a:pPr algn="just"/>
            <a:endParaRPr lang="es-MX" dirty="0"/>
          </a:p>
          <a:p>
            <a:endParaRPr lang="es-MX" dirty="0"/>
          </a:p>
        </p:txBody>
      </p:sp>
      <p:sp>
        <p:nvSpPr>
          <p:cNvPr id="5" name="Título 1"/>
          <p:cNvSpPr txBox="1">
            <a:spLocks noGrp="1"/>
          </p:cNvSpPr>
          <p:nvPr>
            <p:ph type="title"/>
          </p:nvPr>
        </p:nvSpPr>
        <p:spPr>
          <a:xfrm>
            <a:off x="838200" y="565035"/>
            <a:ext cx="10515600" cy="56038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MX" sz="2800" dirty="0"/>
              <a:t>Apartados 8, 9,10, 11 y 12.</a:t>
            </a:r>
          </a:p>
        </p:txBody>
      </p:sp>
    </p:spTree>
    <p:extLst>
      <p:ext uri="{BB962C8B-B14F-4D97-AF65-F5344CB8AC3E}">
        <p14:creationId xmlns:p14="http://schemas.microsoft.com/office/powerpoint/2010/main" val="1021718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838199" y="1028701"/>
            <a:ext cx="10748963" cy="3328988"/>
          </a:xfrm>
        </p:spPr>
        <p:txBody>
          <a:bodyPr/>
          <a:lstStyle/>
          <a:p>
            <a:r>
              <a:rPr lang="es-MX" dirty="0"/>
              <a:t>Asignatura Derecho</a:t>
            </a:r>
          </a:p>
          <a:p>
            <a:pPr algn="just"/>
            <a:r>
              <a:rPr lang="es-MX" dirty="0"/>
              <a:t>Que el alumno observe la necesidad de instrumentos de regulación en el ámbito medio ambiental en nuestro país.</a:t>
            </a:r>
          </a:p>
          <a:p>
            <a:r>
              <a:rPr lang="es-MX" dirty="0"/>
              <a:t>Grado: Sexto.</a:t>
            </a:r>
          </a:p>
          <a:p>
            <a:r>
              <a:rPr lang="es-MX" dirty="0"/>
              <a:t>Fecha de aplicación: 7 de septiembre.</a:t>
            </a:r>
          </a:p>
        </p:txBody>
      </p:sp>
      <p:sp>
        <p:nvSpPr>
          <p:cNvPr id="5" name="Título 1"/>
          <p:cNvSpPr txBox="1">
            <a:spLocks/>
          </p:cNvSpPr>
          <p:nvPr/>
        </p:nvSpPr>
        <p:spPr>
          <a:xfrm>
            <a:off x="838200" y="365126"/>
            <a:ext cx="10515600" cy="5207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MX" sz="2800" dirty="0"/>
              <a:t>Apartados 8, 9,10, 11 y 12.</a:t>
            </a:r>
          </a:p>
        </p:txBody>
      </p:sp>
    </p:spTree>
    <p:extLst>
      <p:ext uri="{BB962C8B-B14F-4D97-AF65-F5344CB8AC3E}">
        <p14:creationId xmlns:p14="http://schemas.microsoft.com/office/powerpoint/2010/main" val="2075863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838199" y="885826"/>
            <a:ext cx="11015749" cy="5291137"/>
          </a:xfrm>
        </p:spPr>
        <p:txBody>
          <a:bodyPr/>
          <a:lstStyle/>
          <a:p>
            <a:r>
              <a:rPr lang="es-MX" dirty="0"/>
              <a:t>Justificación.</a:t>
            </a:r>
          </a:p>
          <a:p>
            <a:pPr algn="just"/>
            <a:r>
              <a:rPr lang="es-MX" dirty="0"/>
              <a:t>La actividad es fundamental ya que permite analizar cuáles son los conocimientos previos de los alumnos, para organizar  las actividades temáticas y dirigir los contenidos hacia el trabajo interdisciplinario. </a:t>
            </a:r>
          </a:p>
          <a:p>
            <a:pPr algn="just"/>
            <a:r>
              <a:rPr lang="es-MX" dirty="0"/>
              <a:t>Las interrogantes que guían el presente proyecto apuntan a la percepción del caos social a través del tiempo. </a:t>
            </a:r>
          </a:p>
        </p:txBody>
      </p:sp>
      <p:sp>
        <p:nvSpPr>
          <p:cNvPr id="5" name="Título 1"/>
          <p:cNvSpPr txBox="1">
            <a:spLocks/>
          </p:cNvSpPr>
          <p:nvPr/>
        </p:nvSpPr>
        <p:spPr>
          <a:xfrm>
            <a:off x="838200" y="365126"/>
            <a:ext cx="10515600" cy="5207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MX" sz="2800" dirty="0"/>
              <a:t>Apartados 8, 9,10, 11 y 12.</a:t>
            </a:r>
          </a:p>
        </p:txBody>
      </p:sp>
    </p:spTree>
    <p:extLst>
      <p:ext uri="{BB962C8B-B14F-4D97-AF65-F5344CB8AC3E}">
        <p14:creationId xmlns:p14="http://schemas.microsoft.com/office/powerpoint/2010/main" val="1639034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38200" y="365126"/>
            <a:ext cx="10515600" cy="5207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MX" sz="2800" dirty="0"/>
              <a:t>Apartados 8, 9,10, 11 y 12.</a:t>
            </a:r>
          </a:p>
        </p:txBody>
      </p:sp>
      <p:graphicFrame>
        <p:nvGraphicFramePr>
          <p:cNvPr id="6" name="Tabla 5"/>
          <p:cNvGraphicFramePr>
            <a:graphicFrameLocks noGrp="1"/>
          </p:cNvGraphicFramePr>
          <p:nvPr>
            <p:extLst>
              <p:ext uri="{D42A27DB-BD31-4B8C-83A1-F6EECF244321}">
                <p14:modId xmlns:p14="http://schemas.microsoft.com/office/powerpoint/2010/main" val="461624511"/>
              </p:ext>
            </p:extLst>
          </p:nvPr>
        </p:nvGraphicFramePr>
        <p:xfrm>
          <a:off x="838200" y="1052175"/>
          <a:ext cx="10515600" cy="3449372"/>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4102807464"/>
                    </a:ext>
                  </a:extLst>
                </a:gridCol>
                <a:gridCol w="2628900">
                  <a:extLst>
                    <a:ext uri="{9D8B030D-6E8A-4147-A177-3AD203B41FA5}">
                      <a16:colId xmlns:a16="http://schemas.microsoft.com/office/drawing/2014/main" val="1945695444"/>
                    </a:ext>
                  </a:extLst>
                </a:gridCol>
                <a:gridCol w="5257800">
                  <a:extLst>
                    <a:ext uri="{9D8B030D-6E8A-4147-A177-3AD203B41FA5}">
                      <a16:colId xmlns:a16="http://schemas.microsoft.com/office/drawing/2014/main" val="3169542131"/>
                    </a:ext>
                  </a:extLst>
                </a:gridCol>
              </a:tblGrid>
              <a:tr h="542303">
                <a:tc gridSpan="3">
                  <a:txBody>
                    <a:bodyPr/>
                    <a:lstStyle/>
                    <a:p>
                      <a:pPr algn="ctr"/>
                      <a:r>
                        <a:rPr lang="es-MX" dirty="0"/>
                        <a:t>Nombre del Proyecto:</a:t>
                      </a:r>
                      <a:r>
                        <a:rPr lang="es-MX" baseline="0" dirty="0"/>
                        <a:t> Las energías limpias en las nuevas generaciones.</a:t>
                      </a:r>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3412821911"/>
                  </a:ext>
                </a:extLst>
              </a:tr>
              <a:tr h="542303">
                <a:tc gridSpan="2">
                  <a:txBody>
                    <a:bodyPr/>
                    <a:lstStyle/>
                    <a:p>
                      <a:r>
                        <a:rPr lang="es-MX" dirty="0"/>
                        <a:t>Actividad:</a:t>
                      </a:r>
                      <a:r>
                        <a:rPr lang="es-MX" baseline="0" dirty="0"/>
                        <a:t> Diagnóstico </a:t>
                      </a:r>
                      <a:endParaRPr lang="es-MX" dirty="0"/>
                    </a:p>
                  </a:txBody>
                  <a:tcPr/>
                </a:tc>
                <a:tc hMerge="1">
                  <a:txBody>
                    <a:bodyPr/>
                    <a:lstStyle/>
                    <a:p>
                      <a:endParaRPr lang="es-MX" dirty="0"/>
                    </a:p>
                  </a:txBody>
                  <a:tcPr/>
                </a:tc>
                <a:tc>
                  <a:txBody>
                    <a:bodyPr/>
                    <a:lstStyle/>
                    <a:p>
                      <a:pPr algn="just"/>
                      <a:r>
                        <a:rPr lang="es-MX" dirty="0"/>
                        <a:t>Fecha de aplicación:</a:t>
                      </a:r>
                      <a:r>
                        <a:rPr lang="es-MX" baseline="0" dirty="0"/>
                        <a:t> 7 de septiembre de 2020.</a:t>
                      </a:r>
                      <a:endParaRPr lang="es-MX" dirty="0"/>
                    </a:p>
                  </a:txBody>
                  <a:tcPr/>
                </a:tc>
                <a:extLst>
                  <a:ext uri="{0D108BD9-81ED-4DB2-BD59-A6C34878D82A}">
                    <a16:rowId xmlns:a16="http://schemas.microsoft.com/office/drawing/2014/main" val="257474768"/>
                  </a:ext>
                </a:extLst>
              </a:tr>
              <a:tr h="542303">
                <a:tc gridSpan="2">
                  <a:txBody>
                    <a:bodyPr/>
                    <a:lstStyle/>
                    <a:p>
                      <a:r>
                        <a:rPr lang="es-MX" dirty="0"/>
                        <a:t>Tiempo de desarrollo: 50 minutos </a:t>
                      </a:r>
                    </a:p>
                  </a:txBody>
                  <a:tcPr/>
                </a:tc>
                <a:tc hMerge="1">
                  <a:txBody>
                    <a:bodyPr/>
                    <a:lstStyle/>
                    <a:p>
                      <a:endParaRPr lang="es-MX" dirty="0"/>
                    </a:p>
                  </a:txBody>
                  <a:tcPr/>
                </a:tc>
                <a:tc>
                  <a:txBody>
                    <a:bodyPr/>
                    <a:lstStyle/>
                    <a:p>
                      <a:r>
                        <a:rPr lang="es-MX" dirty="0"/>
                        <a:t>Asignaturas: Derecho, Química IV, Física IV</a:t>
                      </a:r>
                    </a:p>
                  </a:txBody>
                  <a:tcPr/>
                </a:tc>
                <a:extLst>
                  <a:ext uri="{0D108BD9-81ED-4DB2-BD59-A6C34878D82A}">
                    <a16:rowId xmlns:a16="http://schemas.microsoft.com/office/drawing/2014/main" val="663569241"/>
                  </a:ext>
                </a:extLst>
              </a:tr>
              <a:tr h="542303">
                <a:tc>
                  <a:txBody>
                    <a:bodyPr/>
                    <a:lstStyle/>
                    <a:p>
                      <a:r>
                        <a:rPr lang="es-MX" dirty="0"/>
                        <a:t>Inicio</a:t>
                      </a:r>
                      <a:r>
                        <a:rPr lang="es-MX" baseline="0" dirty="0"/>
                        <a:t>:</a:t>
                      </a:r>
                      <a:endParaRPr lang="es-MX" dirty="0"/>
                    </a:p>
                  </a:txBody>
                  <a:tcPr/>
                </a:tc>
                <a:tc gridSpan="2">
                  <a:txBody>
                    <a:bodyPr/>
                    <a:lstStyle/>
                    <a:p>
                      <a:pPr algn="just"/>
                      <a:r>
                        <a:rPr lang="es-MX" dirty="0"/>
                        <a:t>Se</a:t>
                      </a:r>
                      <a:r>
                        <a:rPr lang="es-MX" baseline="0" dirty="0"/>
                        <a:t> realizará una inducción hacia el proyecto, sus alcances, expectativas y características.</a:t>
                      </a:r>
                      <a:endParaRPr lang="es-MX" dirty="0"/>
                    </a:p>
                  </a:txBody>
                  <a:tcPr/>
                </a:tc>
                <a:tc hMerge="1">
                  <a:txBody>
                    <a:bodyPr/>
                    <a:lstStyle/>
                    <a:p>
                      <a:endParaRPr lang="es-MX" dirty="0"/>
                    </a:p>
                  </a:txBody>
                  <a:tcPr/>
                </a:tc>
                <a:extLst>
                  <a:ext uri="{0D108BD9-81ED-4DB2-BD59-A6C34878D82A}">
                    <a16:rowId xmlns:a16="http://schemas.microsoft.com/office/drawing/2014/main" val="4155234456"/>
                  </a:ext>
                </a:extLst>
              </a:tr>
              <a:tr h="542303">
                <a:tc>
                  <a:txBody>
                    <a:bodyPr/>
                    <a:lstStyle/>
                    <a:p>
                      <a:r>
                        <a:rPr lang="es-MX" dirty="0"/>
                        <a:t>Desarrollo:</a:t>
                      </a:r>
                    </a:p>
                  </a:txBody>
                  <a:tcPr/>
                </a:tc>
                <a:tc gridSpan="2">
                  <a:txBody>
                    <a:bodyPr/>
                    <a:lstStyle/>
                    <a:p>
                      <a:r>
                        <a:rPr lang="es-MX" dirty="0"/>
                        <a:t>aplicación del</a:t>
                      </a:r>
                      <a:r>
                        <a:rPr lang="es-MX" baseline="0" dirty="0"/>
                        <a:t> examen diagnóstico.</a:t>
                      </a:r>
                      <a:endParaRPr lang="es-MX" dirty="0"/>
                    </a:p>
                  </a:txBody>
                  <a:tcPr/>
                </a:tc>
                <a:tc hMerge="1">
                  <a:txBody>
                    <a:bodyPr/>
                    <a:lstStyle/>
                    <a:p>
                      <a:endParaRPr lang="es-MX" dirty="0"/>
                    </a:p>
                  </a:txBody>
                  <a:tcPr/>
                </a:tc>
                <a:extLst>
                  <a:ext uri="{0D108BD9-81ED-4DB2-BD59-A6C34878D82A}">
                    <a16:rowId xmlns:a16="http://schemas.microsoft.com/office/drawing/2014/main" val="647450197"/>
                  </a:ext>
                </a:extLst>
              </a:tr>
              <a:tr h="542303">
                <a:tc>
                  <a:txBody>
                    <a:bodyPr/>
                    <a:lstStyle/>
                    <a:p>
                      <a:r>
                        <a:rPr lang="es-MX" dirty="0"/>
                        <a:t>Cierre: </a:t>
                      </a:r>
                    </a:p>
                  </a:txBody>
                  <a:tcPr/>
                </a:tc>
                <a:tc gridSpan="2">
                  <a:txBody>
                    <a:bodyPr/>
                    <a:lstStyle/>
                    <a:p>
                      <a:r>
                        <a:rPr lang="es-MX" dirty="0"/>
                        <a:t>Satisfacción</a:t>
                      </a:r>
                      <a:r>
                        <a:rPr lang="es-MX" baseline="0" dirty="0"/>
                        <a:t> de dudas</a:t>
                      </a:r>
                      <a:endParaRPr lang="es-MX" dirty="0"/>
                    </a:p>
                  </a:txBody>
                  <a:tcPr/>
                </a:tc>
                <a:tc hMerge="1">
                  <a:txBody>
                    <a:bodyPr/>
                    <a:lstStyle/>
                    <a:p>
                      <a:endParaRPr lang="es-MX" dirty="0"/>
                    </a:p>
                  </a:txBody>
                  <a:tcPr/>
                </a:tc>
                <a:extLst>
                  <a:ext uri="{0D108BD9-81ED-4DB2-BD59-A6C34878D82A}">
                    <a16:rowId xmlns:a16="http://schemas.microsoft.com/office/drawing/2014/main" val="228947229"/>
                  </a:ext>
                </a:extLst>
              </a:tr>
            </a:tbl>
          </a:graphicData>
        </a:graphic>
      </p:graphicFrame>
    </p:spTree>
    <p:extLst>
      <p:ext uri="{BB962C8B-B14F-4D97-AF65-F5344CB8AC3E}">
        <p14:creationId xmlns:p14="http://schemas.microsoft.com/office/powerpoint/2010/main" val="2928976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02B9125-F96F-DC44-B3B7-9288BD2FB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436" y="136525"/>
            <a:ext cx="5595627" cy="6721475"/>
          </a:xfrm>
          <a:prstGeom prst="rect">
            <a:avLst/>
          </a:prstGeom>
          <a:noFill/>
        </p:spPr>
      </p:pic>
      <p:pic>
        <p:nvPicPr>
          <p:cNvPr id="11" name="Imagen 10">
            <a:extLst>
              <a:ext uri="{FF2B5EF4-FFF2-40B4-BE49-F238E27FC236}">
                <a16:creationId xmlns:a16="http://schemas.microsoft.com/office/drawing/2014/main" id="{EF01B0A0-6D84-9F47-B199-1E27B3970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8918" y="4043567"/>
            <a:ext cx="2438400" cy="1219200"/>
          </a:xfrm>
          <a:prstGeom prst="rect">
            <a:avLst/>
          </a:prstGeom>
        </p:spPr>
      </p:pic>
      <p:pic>
        <p:nvPicPr>
          <p:cNvPr id="7" name="Imagen 6">
            <a:extLst>
              <a:ext uri="{FF2B5EF4-FFF2-40B4-BE49-F238E27FC236}">
                <a16:creationId xmlns:a16="http://schemas.microsoft.com/office/drawing/2014/main" id="{84407179-BA30-434B-9750-7FA9C48181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3438" y="1709533"/>
            <a:ext cx="2662238" cy="2662238"/>
          </a:xfrm>
          <a:prstGeom prst="rect">
            <a:avLst/>
          </a:prstGeom>
        </p:spPr>
      </p:pic>
      <p:pic>
        <p:nvPicPr>
          <p:cNvPr id="5" name="Imagen 4">
            <a:extLst>
              <a:ext uri="{FF2B5EF4-FFF2-40B4-BE49-F238E27FC236}">
                <a16:creationId xmlns:a16="http://schemas.microsoft.com/office/drawing/2014/main" id="{023F971D-88C9-2442-A08B-348045B88E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988918" y="1040992"/>
            <a:ext cx="2097931" cy="1337081"/>
          </a:xfrm>
          <a:prstGeom prst="rect">
            <a:avLst/>
          </a:prstGeom>
        </p:spPr>
      </p:pic>
    </p:spTree>
    <p:extLst>
      <p:ext uri="{BB962C8B-B14F-4D97-AF65-F5344CB8AC3E}">
        <p14:creationId xmlns:p14="http://schemas.microsoft.com/office/powerpoint/2010/main" val="3482365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ext uri="{D42A27DB-BD31-4B8C-83A1-F6EECF244321}">
                <p14:modId xmlns:p14="http://schemas.microsoft.com/office/powerpoint/2010/main" val="1649108601"/>
              </p:ext>
            </p:extLst>
          </p:nvPr>
        </p:nvGraphicFramePr>
        <p:xfrm>
          <a:off x="158750" y="339725"/>
          <a:ext cx="11874500" cy="6178550"/>
        </p:xfrm>
        <a:graphic>
          <a:graphicData uri="http://schemas.openxmlformats.org/presentationml/2006/ole">
            <mc:AlternateContent xmlns:mc="http://schemas.openxmlformats.org/markup-compatibility/2006">
              <mc:Choice xmlns:v="urn:schemas-microsoft-com:vml" Requires="v">
                <p:oleObj spid="_x0000_s6207" name="Documento" r:id="rId3" imgW="9118600" imgH="5257800" progId="Word.Document.12">
                  <p:embed/>
                </p:oleObj>
              </mc:Choice>
              <mc:Fallback>
                <p:oleObj name="Documento" r:id="rId3" imgW="9118600" imgH="5257800" progId="Word.Document.12">
                  <p:embed/>
                  <p:pic>
                    <p:nvPicPr>
                      <p:cNvPr id="0" name=""/>
                      <p:cNvPicPr/>
                      <p:nvPr/>
                    </p:nvPicPr>
                    <p:blipFill>
                      <a:blip r:embed="rId4"/>
                      <a:stretch>
                        <a:fillRect/>
                      </a:stretch>
                    </p:blipFill>
                    <p:spPr>
                      <a:xfrm>
                        <a:off x="158750" y="339725"/>
                        <a:ext cx="11874500" cy="6178550"/>
                      </a:xfrm>
                      <a:prstGeom prst="rect">
                        <a:avLst/>
                      </a:prstGeom>
                    </p:spPr>
                  </p:pic>
                </p:oleObj>
              </mc:Fallback>
            </mc:AlternateContent>
          </a:graphicData>
        </a:graphic>
      </p:graphicFrame>
    </p:spTree>
    <p:extLst>
      <p:ext uri="{BB962C8B-B14F-4D97-AF65-F5344CB8AC3E}">
        <p14:creationId xmlns:p14="http://schemas.microsoft.com/office/powerpoint/2010/main" val="3870272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ext uri="{D42A27DB-BD31-4B8C-83A1-F6EECF244321}">
                <p14:modId xmlns:p14="http://schemas.microsoft.com/office/powerpoint/2010/main" val="2370555080"/>
              </p:ext>
            </p:extLst>
          </p:nvPr>
        </p:nvGraphicFramePr>
        <p:xfrm>
          <a:off x="461963" y="704850"/>
          <a:ext cx="11176000" cy="3733800"/>
        </p:xfrm>
        <a:graphic>
          <a:graphicData uri="http://schemas.openxmlformats.org/presentationml/2006/ole">
            <mc:AlternateContent xmlns:mc="http://schemas.openxmlformats.org/markup-compatibility/2006">
              <mc:Choice xmlns:v="urn:schemas-microsoft-com:vml" Requires="v">
                <p:oleObj spid="_x0000_s7228" name="Documento" r:id="rId3" imgW="9118600" imgH="1752600" progId="Word.Document.12">
                  <p:embed/>
                </p:oleObj>
              </mc:Choice>
              <mc:Fallback>
                <p:oleObj name="Documento" r:id="rId3" imgW="9118600" imgH="1752600" progId="Word.Document.12">
                  <p:embed/>
                  <p:pic>
                    <p:nvPicPr>
                      <p:cNvPr id="0" name=""/>
                      <p:cNvPicPr/>
                      <p:nvPr/>
                    </p:nvPicPr>
                    <p:blipFill>
                      <a:blip r:embed="rId4"/>
                      <a:stretch>
                        <a:fillRect/>
                      </a:stretch>
                    </p:blipFill>
                    <p:spPr>
                      <a:xfrm>
                        <a:off x="461963" y="704850"/>
                        <a:ext cx="11176000" cy="3733800"/>
                      </a:xfrm>
                      <a:prstGeom prst="rect">
                        <a:avLst/>
                      </a:prstGeom>
                    </p:spPr>
                  </p:pic>
                </p:oleObj>
              </mc:Fallback>
            </mc:AlternateContent>
          </a:graphicData>
        </a:graphic>
      </p:graphicFrame>
    </p:spTree>
    <p:extLst>
      <p:ext uri="{BB962C8B-B14F-4D97-AF65-F5344CB8AC3E}">
        <p14:creationId xmlns:p14="http://schemas.microsoft.com/office/powerpoint/2010/main" val="1467653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84F6063-F4F4-A44A-A03E-9E6BB2A4DB0A}"/>
              </a:ext>
            </a:extLst>
          </p:cNvPr>
          <p:cNvPicPr>
            <a:picLocks noChangeAspect="1"/>
          </p:cNvPicPr>
          <p:nvPr/>
        </p:nvPicPr>
        <p:blipFill rotWithShape="1">
          <a:blip r:embed="rId2">
            <a:extLst>
              <a:ext uri="{28A0092B-C50C-407E-A947-70E740481C1C}">
                <a14:useLocalDpi xmlns:a14="http://schemas.microsoft.com/office/drawing/2010/main" val="0"/>
              </a:ext>
            </a:extLst>
          </a:blip>
          <a:srcRect l="3705" r="7406"/>
          <a:stretch/>
        </p:blipFill>
        <p:spPr>
          <a:xfrm>
            <a:off x="20" y="10"/>
            <a:ext cx="12191980" cy="6857990"/>
          </a:xfrm>
          <a:prstGeom prst="rect">
            <a:avLst/>
          </a:prstGeom>
          <a:noFill/>
        </p:spPr>
      </p:pic>
    </p:spTree>
    <p:extLst>
      <p:ext uri="{BB962C8B-B14F-4D97-AF65-F5344CB8AC3E}">
        <p14:creationId xmlns:p14="http://schemas.microsoft.com/office/powerpoint/2010/main" val="2706765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14438"/>
            <a:ext cx="10515600" cy="476250"/>
          </a:xfrm>
        </p:spPr>
        <p:txBody>
          <a:bodyPr>
            <a:normAutofit fontScale="90000"/>
          </a:bodyPr>
          <a:lstStyle/>
          <a:p>
            <a:r>
              <a:rPr lang="es-MX" sz="3100" dirty="0"/>
              <a:t>Justificación del Proyecto</a:t>
            </a:r>
            <a:r>
              <a:rPr lang="es-MX" dirty="0"/>
              <a:t> </a:t>
            </a:r>
          </a:p>
        </p:txBody>
      </p:sp>
      <p:sp>
        <p:nvSpPr>
          <p:cNvPr id="3" name="Marcador de contenido 2"/>
          <p:cNvSpPr>
            <a:spLocks noGrp="1"/>
          </p:cNvSpPr>
          <p:nvPr>
            <p:ph idx="1"/>
          </p:nvPr>
        </p:nvSpPr>
        <p:spPr/>
        <p:txBody>
          <a:bodyPr/>
          <a:lstStyle/>
          <a:p>
            <a:pPr algn="just"/>
            <a:r>
              <a:rPr lang="es-MX" dirty="0"/>
              <a:t>  </a:t>
            </a:r>
          </a:p>
        </p:txBody>
      </p:sp>
      <p:sp>
        <p:nvSpPr>
          <p:cNvPr id="4" name="Título 1"/>
          <p:cNvSpPr txBox="1">
            <a:spLocks/>
          </p:cNvSpPr>
          <p:nvPr/>
        </p:nvSpPr>
        <p:spPr>
          <a:xfrm>
            <a:off x="838200" y="558801"/>
            <a:ext cx="10515600" cy="5207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sz="2800" b="0" i="0" u="none" strike="noStrike" kern="1200" cap="none" spc="0" normalizeH="0" baseline="0" noProof="0" dirty="0">
              <a:ln>
                <a:noFill/>
              </a:ln>
              <a:solidFill>
                <a:prstClr val="black"/>
              </a:solidFill>
              <a:effectLst/>
              <a:uLnTx/>
              <a:uFillTx/>
              <a:latin typeface="Century Gothic" panose="020B0502020202020204"/>
              <a:ea typeface="+mj-ea"/>
              <a:cs typeface="+mj-cs"/>
            </a:endParaRPr>
          </a:p>
        </p:txBody>
      </p:sp>
      <p:sp>
        <p:nvSpPr>
          <p:cNvPr id="5" name="CuadroTexto 4">
            <a:extLst>
              <a:ext uri="{FF2B5EF4-FFF2-40B4-BE49-F238E27FC236}">
                <a16:creationId xmlns:a16="http://schemas.microsoft.com/office/drawing/2014/main" id="{F817C713-E945-0D4B-8D11-523A5EB966D6}"/>
              </a:ext>
            </a:extLst>
          </p:cNvPr>
          <p:cNvSpPr txBox="1"/>
          <p:nvPr/>
        </p:nvSpPr>
        <p:spPr>
          <a:xfrm>
            <a:off x="1225722" y="2041442"/>
            <a:ext cx="9740556" cy="1569660"/>
          </a:xfrm>
          <a:prstGeom prst="rect">
            <a:avLst/>
          </a:prstGeom>
          <a:noFill/>
        </p:spPr>
        <p:txBody>
          <a:bodyPr wrap="square" rtlCol="0">
            <a:spAutoFit/>
          </a:bodyPr>
          <a:lstStyle/>
          <a:p>
            <a:r>
              <a:rPr lang="es-MX" sz="2400" dirty="0"/>
              <a:t>Realizar una concientización del uso de las energías renovables y limpias en la sociedad actual, debido a los altos índices de contaminación en sus diversas modalidades, lo cual afecta la vida del ser humano en sociedad.</a:t>
            </a:r>
          </a:p>
          <a:p>
            <a:endParaRPr lang="es-MX" sz="2400" dirty="0"/>
          </a:p>
        </p:txBody>
      </p:sp>
    </p:spTree>
    <p:extLst>
      <p:ext uri="{BB962C8B-B14F-4D97-AF65-F5344CB8AC3E}">
        <p14:creationId xmlns:p14="http://schemas.microsoft.com/office/powerpoint/2010/main" val="2510365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3FB9E592-08E9-8249-BCD7-19576085B1EC}"/>
              </a:ext>
            </a:extLst>
          </p:cNvPr>
          <p:cNvGraphicFramePr>
            <a:graphicFrameLocks noGrp="1"/>
          </p:cNvGraphicFramePr>
          <p:nvPr>
            <p:extLst>
              <p:ext uri="{D42A27DB-BD31-4B8C-83A1-F6EECF244321}">
                <p14:modId xmlns:p14="http://schemas.microsoft.com/office/powerpoint/2010/main" val="800654563"/>
              </p:ext>
            </p:extLst>
          </p:nvPr>
        </p:nvGraphicFramePr>
        <p:xfrm>
          <a:off x="631031" y="163942"/>
          <a:ext cx="10929938" cy="6582872"/>
        </p:xfrm>
        <a:graphic>
          <a:graphicData uri="http://schemas.openxmlformats.org/drawingml/2006/table">
            <a:tbl>
              <a:tblPr firstRow="1" firstCol="1" bandRow="1"/>
              <a:tblGrid>
                <a:gridCol w="10929938">
                  <a:extLst>
                    <a:ext uri="{9D8B030D-6E8A-4147-A177-3AD203B41FA5}">
                      <a16:colId xmlns:a16="http://schemas.microsoft.com/office/drawing/2014/main" val="2622346074"/>
                    </a:ext>
                  </a:extLst>
                </a:gridCol>
              </a:tblGrid>
              <a:tr h="787755">
                <a:tc>
                  <a:txBody>
                    <a:bodyPr/>
                    <a:lstStyle/>
                    <a:p>
                      <a:pPr>
                        <a:lnSpc>
                          <a:spcPct val="150000"/>
                        </a:lnSpc>
                      </a:pPr>
                      <a:r>
                        <a:rPr lang="es-ES_tradnl" sz="1100" b="1">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PLANEACION DIDACTICA PARA PROYECTO INTERDICIPLINARIO: LAS ENERGÍAS LIMPIAS EN LAS NUEVAS GENERACIONES</a:t>
                      </a:r>
                      <a:endParaRPr lang="es-MX" sz="120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50000"/>
                        </a:lnSpc>
                      </a:pPr>
                      <a:r>
                        <a:rPr lang="es-ES_tradnl" sz="1100" b="1">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NOMBRE DE LA ASIGNATURA: Física IV</a:t>
                      </a:r>
                      <a:endParaRPr lang="es-MX" sz="120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50000"/>
                        </a:lnSpc>
                      </a:pPr>
                      <a:r>
                        <a:rPr lang="es-ES" sz="1200" b="1" u="sng">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Profesor: </a:t>
                      </a:r>
                      <a:r>
                        <a:rPr lang="es-ES" sz="1200" b="1">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Julio Garcìa Valencia </a:t>
                      </a:r>
                      <a:endParaRPr lang="es-MX" sz="1200">
                        <a:effectLst/>
                        <a:latin typeface="Cambria" panose="02040503050406030204" pitchFamily="18" charset="0"/>
                        <a:ea typeface="MS Mincho" panose="02020609040205080304" pitchFamily="49" charset="-128"/>
                        <a:cs typeface="Times New Roman" panose="02020603050405020304" pitchFamily="18" charset="0"/>
                      </a:endParaRPr>
                    </a:p>
                  </a:txBody>
                  <a:tcPr marL="48375" marR="48375"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1F4E79"/>
                    </a:solidFill>
                  </a:tcPr>
                </a:tc>
                <a:extLst>
                  <a:ext uri="{0D108BD9-81ED-4DB2-BD59-A6C34878D82A}">
                    <a16:rowId xmlns:a16="http://schemas.microsoft.com/office/drawing/2014/main" val="3440005707"/>
                  </a:ext>
                </a:extLst>
              </a:tr>
              <a:tr h="674477">
                <a:tc>
                  <a:txBody>
                    <a:bodyPr/>
                    <a:lstStyle/>
                    <a:p>
                      <a:r>
                        <a:rPr lang="es-ES_tradnl" sz="1200" b="1">
                          <a:solidFill>
                            <a:srgbClr val="0D0D0D"/>
                          </a:solidFill>
                          <a:effectLst/>
                          <a:latin typeface="Arial" panose="020B0604020202020204" pitchFamily="34" charset="0"/>
                          <a:ea typeface="MS Mincho" panose="02020609040205080304" pitchFamily="49" charset="-128"/>
                          <a:cs typeface="Times New Roman" panose="02020603050405020304" pitchFamily="18" charset="0"/>
                        </a:rPr>
                        <a:t>OBJETIVO GENERAL DEL PROYECTO: </a:t>
                      </a:r>
                      <a:endParaRPr lang="es-MX" sz="120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200" b="1">
                          <a:solidFill>
                            <a:srgbClr val="0D0D0D"/>
                          </a:solidFill>
                          <a:effectLst/>
                          <a:latin typeface="Arial" panose="020B0604020202020204" pitchFamily="34" charset="0"/>
                          <a:ea typeface="MS Mincho" panose="02020609040205080304" pitchFamily="49" charset="-128"/>
                          <a:cs typeface="Times New Roman" panose="02020603050405020304" pitchFamily="18" charset="0"/>
                        </a:rPr>
                        <a:t> </a:t>
                      </a:r>
                      <a:endParaRPr lang="es-MX" sz="120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2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Concientizar el uso de energías limpias sobre las fuentes de energía tradicionales para reducir la huella ecológica de la raza humana en el planeta.</a:t>
                      </a:r>
                      <a:endParaRPr lang="es-MX" sz="1200">
                        <a:effectLst/>
                        <a:latin typeface="Cambria" panose="02040503050406030204" pitchFamily="18" charset="0"/>
                        <a:ea typeface="MS Mincho" panose="02020609040205080304" pitchFamily="49" charset="-128"/>
                        <a:cs typeface="Times New Roman" panose="02020603050405020304" pitchFamily="18" charset="0"/>
                      </a:endParaRPr>
                    </a:p>
                  </a:txBody>
                  <a:tcPr marL="48375" marR="48375"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2E74B5"/>
                    </a:solidFill>
                  </a:tcPr>
                </a:tc>
                <a:extLst>
                  <a:ext uri="{0D108BD9-81ED-4DB2-BD59-A6C34878D82A}">
                    <a16:rowId xmlns:a16="http://schemas.microsoft.com/office/drawing/2014/main" val="2678151659"/>
                  </a:ext>
                </a:extLst>
              </a:tr>
              <a:tr h="5067883">
                <a:tc>
                  <a:txBody>
                    <a:bodyPr/>
                    <a:lstStyle/>
                    <a:p>
                      <a:r>
                        <a:rPr lang="es-ES_tradnl" sz="1200" b="1" dirty="0">
                          <a:solidFill>
                            <a:srgbClr val="0D0D0D"/>
                          </a:solidFill>
                          <a:effectLst/>
                          <a:latin typeface="Arial" panose="020B0604020202020204" pitchFamily="34" charset="0"/>
                          <a:ea typeface="MS Mincho" panose="02020609040205080304" pitchFamily="49" charset="-128"/>
                          <a:cs typeface="Times New Roman" panose="02020603050405020304" pitchFamily="18" charset="0"/>
                        </a:rPr>
                        <a:t>OBJETIVOS DE LA ASIGNATURA: </a:t>
                      </a:r>
                      <a:endParaRPr lang="es-MX"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200" b="1" dirty="0">
                          <a:solidFill>
                            <a:srgbClr val="0D0D0D"/>
                          </a:solidFill>
                          <a:effectLst/>
                          <a:latin typeface="Arial" panose="020B0604020202020204" pitchFamily="34" charset="0"/>
                          <a:ea typeface="MS Mincho" panose="02020609040205080304" pitchFamily="49" charset="-128"/>
                          <a:cs typeface="Times New Roman" panose="02020603050405020304" pitchFamily="18" charset="0"/>
                        </a:rPr>
                        <a:t> </a:t>
                      </a:r>
                      <a:endParaRPr lang="es-MX"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2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Objetivo General </a:t>
                      </a:r>
                      <a:endParaRPr lang="es-MX"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200" dirty="0">
                          <a:effectLst/>
                          <a:latin typeface="Cambria" panose="02040503050406030204" pitchFamily="18" charset="0"/>
                          <a:ea typeface="MS Mincho" panose="02020609040205080304" pitchFamily="49" charset="-128"/>
                          <a:cs typeface="Times New Roman" panose="02020603050405020304" pitchFamily="18" charset="0"/>
                        </a:rPr>
                        <a:t> </a:t>
                      </a:r>
                      <a:endParaRPr lang="es-MX"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2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El alumno analizará y resolverá problemas relacionados con fenómenos oscilatorios, termodinámicos y electromagnéticos mediante la aplicación de la metodología tanto teórica como experimental de la Física, para explicar movimientos telúricos y evaluar el uso de máquinas y motores en la vida cotidiana, así como valorar el aporte de la Física en los desarrollos tecnológicos y en la solución de problemáticas de su entorno social.</a:t>
                      </a:r>
                      <a:endParaRPr lang="es-MX"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200" dirty="0">
                          <a:effectLst/>
                          <a:latin typeface="Cambria" panose="02040503050406030204" pitchFamily="18" charset="0"/>
                          <a:ea typeface="MS Mincho" panose="02020609040205080304" pitchFamily="49" charset="-128"/>
                          <a:cs typeface="Times New Roman" panose="02020603050405020304" pitchFamily="18" charset="0"/>
                        </a:rPr>
                        <a:t> </a:t>
                      </a:r>
                      <a:endParaRPr lang="es-MX"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2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Objetivos específicos:</a:t>
                      </a:r>
                      <a:endParaRPr lang="es-MX"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200" dirty="0">
                          <a:effectLst/>
                          <a:latin typeface="Cambria" panose="02040503050406030204" pitchFamily="18" charset="0"/>
                          <a:ea typeface="MS Mincho" panose="02020609040205080304" pitchFamily="49" charset="-128"/>
                          <a:cs typeface="Times New Roman" panose="02020603050405020304" pitchFamily="18" charset="0"/>
                        </a:rPr>
                        <a:t> </a:t>
                      </a:r>
                      <a:endParaRPr lang="es-MX"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2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El alumno: </a:t>
                      </a:r>
                      <a:endParaRPr lang="es-MX"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2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Analizará las condiciones de equilibrio en sistemas mecánicos mediante la resolución de problemas de estática y dinámica tanto cualitativa como cuantitativamente para comprender el efecto de dos o más fuerzas sobre un cuerpo. </a:t>
                      </a:r>
                      <a:endParaRPr lang="es-MX"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2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Aplicará los conceptos físicos fundamentales de la mecánica de oscilaciones mediante la resolución de problemas ondulatorios con el fin de explicar la generación y propagación de las ondas sísmicas. </a:t>
                      </a:r>
                      <a:endParaRPr lang="es-MX"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2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Analizará la interacción onda-materia, tipo de suelo y estructura, mediante el estudio de fenómenos resonantes con el fin de valorar la aportación de la física en la prevención de daños ocasionados por las ondas sísmicas.</a:t>
                      </a:r>
                      <a:endParaRPr lang="es-MX"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2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Aplicará los conceptos físicos fundamentales de termodinámica y electricidad a través de la solución de problemas disciplinares y del entorno para analizar, describir y explicar el funcionamiento de los motores. </a:t>
                      </a:r>
                      <a:endParaRPr lang="es-MX"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2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Calculará la eficiencia de distintas máquinas y motores analizando sus diferencias para reflexionar críticamente sobre las ventajas y desventajas entre los motores de combustión interna y los motores eléctricos. </a:t>
                      </a:r>
                      <a:endParaRPr lang="es-MX"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2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Evaluará, cualitativamente, el impacto ambiental de diferentes tipos de motores y combustibles para tomar decisiones sobre su uso con fundamentos físicos.</a:t>
                      </a:r>
                      <a:endParaRPr lang="es-MX"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200" dirty="0">
                          <a:effectLst/>
                          <a:latin typeface="Cambria" panose="02040503050406030204" pitchFamily="18" charset="0"/>
                          <a:ea typeface="MS Mincho" panose="02020609040205080304" pitchFamily="49" charset="-128"/>
                          <a:cs typeface="Times New Roman" panose="02020603050405020304" pitchFamily="18" charset="0"/>
                        </a:rPr>
                        <a:t> </a:t>
                      </a:r>
                      <a:endParaRPr lang="es-MX"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200" b="1" dirty="0">
                          <a:solidFill>
                            <a:srgbClr val="0D0D0D"/>
                          </a:solidFill>
                          <a:effectLst/>
                          <a:latin typeface="Arial" panose="020B0604020202020204" pitchFamily="34" charset="0"/>
                          <a:ea typeface="MS Mincho" panose="02020609040205080304" pitchFamily="49" charset="-128"/>
                          <a:cs typeface="Times New Roman" panose="02020603050405020304" pitchFamily="18" charset="0"/>
                        </a:rPr>
                        <a:t> </a:t>
                      </a:r>
                      <a:r>
                        <a:rPr lang="es-ES_tradnl" sz="1200" dirty="0">
                          <a:effectLst/>
                          <a:latin typeface="Cambria" panose="02040503050406030204" pitchFamily="18" charset="0"/>
                          <a:ea typeface="MS Mincho" panose="02020609040205080304" pitchFamily="49" charset="-128"/>
                          <a:cs typeface="Times New Roman" panose="02020603050405020304" pitchFamily="18" charset="0"/>
                        </a:rPr>
                        <a:t>● Calculará la eficiencia de distintas máquinas y motores analizando sus diferencias para reflexionar críticamente sobre las ventajas y desventajas entre los motores de combustión interna y los motores eléctricos. </a:t>
                      </a:r>
                      <a:endParaRPr lang="es-MX"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200" dirty="0">
                          <a:effectLst/>
                          <a:latin typeface="Cambria" panose="02040503050406030204" pitchFamily="18" charset="0"/>
                          <a:ea typeface="MS Mincho" panose="02020609040205080304" pitchFamily="49" charset="-128"/>
                          <a:cs typeface="Times New Roman" panose="02020603050405020304" pitchFamily="18" charset="0"/>
                        </a:rPr>
                        <a:t>● Evaluará, cualitativamente, el impacto ambiental de diferentes tipos de motores y combustibles para tomar decisiones sobre su uso con fundamentos físicos.</a:t>
                      </a:r>
                      <a:endParaRPr lang="es-MX"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200" dirty="0">
                          <a:effectLst/>
                          <a:latin typeface="Cambria" panose="02040503050406030204" pitchFamily="18" charset="0"/>
                          <a:ea typeface="MS Mincho" panose="02020609040205080304" pitchFamily="49" charset="-128"/>
                          <a:cs typeface="Times New Roman" panose="02020603050405020304" pitchFamily="18" charset="0"/>
                        </a:rPr>
                        <a:t> </a:t>
                      </a:r>
                      <a:endParaRPr lang="es-MX"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s-MX"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8375" marR="48375"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chemeClr val="bg1"/>
                    </a:solidFill>
                  </a:tcPr>
                </a:tc>
                <a:extLst>
                  <a:ext uri="{0D108BD9-81ED-4DB2-BD59-A6C34878D82A}">
                    <a16:rowId xmlns:a16="http://schemas.microsoft.com/office/drawing/2014/main" val="1027747572"/>
                  </a:ext>
                </a:extLst>
              </a:tr>
            </a:tbl>
          </a:graphicData>
        </a:graphic>
      </p:graphicFrame>
    </p:spTree>
    <p:extLst>
      <p:ext uri="{BB962C8B-B14F-4D97-AF65-F5344CB8AC3E}">
        <p14:creationId xmlns:p14="http://schemas.microsoft.com/office/powerpoint/2010/main" val="2113932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002D4F66-4F9B-924B-A4AD-912AAE489E69}"/>
              </a:ext>
            </a:extLst>
          </p:cNvPr>
          <p:cNvGraphicFramePr>
            <a:graphicFrameLocks noGrp="1"/>
          </p:cNvGraphicFramePr>
          <p:nvPr>
            <p:extLst>
              <p:ext uri="{D42A27DB-BD31-4B8C-83A1-F6EECF244321}">
                <p14:modId xmlns:p14="http://schemas.microsoft.com/office/powerpoint/2010/main" val="623681264"/>
              </p:ext>
            </p:extLst>
          </p:nvPr>
        </p:nvGraphicFramePr>
        <p:xfrm>
          <a:off x="571499" y="314166"/>
          <a:ext cx="11201401" cy="6100921"/>
        </p:xfrm>
        <a:graphic>
          <a:graphicData uri="http://schemas.openxmlformats.org/drawingml/2006/table">
            <a:tbl>
              <a:tblPr firstRow="1" firstCol="1" bandRow="1"/>
              <a:tblGrid>
                <a:gridCol w="1839166">
                  <a:extLst>
                    <a:ext uri="{9D8B030D-6E8A-4147-A177-3AD203B41FA5}">
                      <a16:colId xmlns:a16="http://schemas.microsoft.com/office/drawing/2014/main" val="2794345052"/>
                    </a:ext>
                  </a:extLst>
                </a:gridCol>
                <a:gridCol w="1877021">
                  <a:extLst>
                    <a:ext uri="{9D8B030D-6E8A-4147-A177-3AD203B41FA5}">
                      <a16:colId xmlns:a16="http://schemas.microsoft.com/office/drawing/2014/main" val="2335955299"/>
                    </a:ext>
                  </a:extLst>
                </a:gridCol>
                <a:gridCol w="2083652">
                  <a:extLst>
                    <a:ext uri="{9D8B030D-6E8A-4147-A177-3AD203B41FA5}">
                      <a16:colId xmlns:a16="http://schemas.microsoft.com/office/drawing/2014/main" val="999821656"/>
                    </a:ext>
                  </a:extLst>
                </a:gridCol>
                <a:gridCol w="2744551">
                  <a:extLst>
                    <a:ext uri="{9D8B030D-6E8A-4147-A177-3AD203B41FA5}">
                      <a16:colId xmlns:a16="http://schemas.microsoft.com/office/drawing/2014/main" val="119801387"/>
                    </a:ext>
                  </a:extLst>
                </a:gridCol>
                <a:gridCol w="2657011">
                  <a:extLst>
                    <a:ext uri="{9D8B030D-6E8A-4147-A177-3AD203B41FA5}">
                      <a16:colId xmlns:a16="http://schemas.microsoft.com/office/drawing/2014/main" val="669533021"/>
                    </a:ext>
                  </a:extLst>
                </a:gridCol>
              </a:tblGrid>
              <a:tr h="3413291">
                <a:tc gridSpan="5">
                  <a:txBody>
                    <a:bodyPr/>
                    <a:lstStyle/>
                    <a:p>
                      <a:pPr indent="270510"/>
                      <a:r>
                        <a:rPr lang="es-ES_tradnl" sz="1200" b="1" dirty="0">
                          <a:solidFill>
                            <a:srgbClr val="0D0D0D"/>
                          </a:solidFill>
                          <a:effectLst/>
                          <a:latin typeface="Arial" panose="020B0604020202020204" pitchFamily="34" charset="0"/>
                          <a:ea typeface="MS Mincho" panose="02020609040205080304" pitchFamily="49" charset="-128"/>
                          <a:cs typeface="Times New Roman" panose="02020603050405020304" pitchFamily="18" charset="0"/>
                        </a:rPr>
                        <a:t> </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pPr indent="270510"/>
                      <a:r>
                        <a:rPr lang="es-ES_tradnl" sz="1200" b="1" dirty="0">
                          <a:solidFill>
                            <a:srgbClr val="0D0D0D"/>
                          </a:solidFill>
                          <a:effectLst/>
                          <a:latin typeface="Arial" panose="020B0604020202020204" pitchFamily="34" charset="0"/>
                          <a:ea typeface="MS Mincho" panose="02020609040205080304" pitchFamily="49" charset="-128"/>
                          <a:cs typeface="Times New Roman" panose="02020603050405020304" pitchFamily="18" charset="0"/>
                        </a:rPr>
                        <a:t>MOMENTOS DE RETROALIMENTACIÓN</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800" dirty="0">
                          <a:effectLst/>
                          <a:latin typeface="Cambria" panose="02040503050406030204" pitchFamily="18" charset="0"/>
                          <a:ea typeface="MS Mincho" panose="02020609040205080304" pitchFamily="49" charset="-128"/>
                          <a:cs typeface="Times New Roman" panose="02020603050405020304" pitchFamily="18" charset="0"/>
                        </a:rPr>
                        <a:t> </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En la EVALUACIÓN DIAGNÓSTICA: Con un cuestionario diagnóstico y la discusión plenaria del tema a investigar</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800" dirty="0">
                          <a:effectLst/>
                          <a:latin typeface="Cambria" panose="02040503050406030204" pitchFamily="18" charset="0"/>
                          <a:ea typeface="MS Mincho" panose="02020609040205080304" pitchFamily="49" charset="-128"/>
                          <a:cs typeface="Times New Roman" panose="02020603050405020304" pitchFamily="18" charset="0"/>
                        </a:rPr>
                        <a:t> </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En la EVALUACIÓN FORMATIVA: Observación de los diferentes documentos sugeridos (Videos), así como la discusión de la pertinencia de los mismos en sesión plenaria</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800" dirty="0">
                          <a:effectLst/>
                          <a:latin typeface="Cambria" panose="02040503050406030204" pitchFamily="18" charset="0"/>
                          <a:ea typeface="MS Mincho" panose="02020609040205080304" pitchFamily="49" charset="-128"/>
                          <a:cs typeface="Times New Roman" panose="02020603050405020304" pitchFamily="18" charset="0"/>
                        </a:rPr>
                        <a:t> </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En la EVALUACIÓN SUMATIVA: Realización del protocolo de investigación y elaboración del Prototipo dinámico.</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800" dirty="0">
                          <a:effectLst/>
                          <a:latin typeface="Cambria" panose="02040503050406030204" pitchFamily="18" charset="0"/>
                          <a:ea typeface="MS Mincho" panose="02020609040205080304" pitchFamily="49" charset="-128"/>
                          <a:cs typeface="Times New Roman" panose="02020603050405020304" pitchFamily="18" charset="0"/>
                        </a:rPr>
                        <a:t> </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1600" dirty="0">
                          <a:effectLst/>
                          <a:latin typeface="Cambria" panose="02040503050406030204" pitchFamily="18" charset="0"/>
                          <a:ea typeface="MS Mincho" panose="02020609040205080304" pitchFamily="49" charset="-128"/>
                          <a:cs typeface="Times New Roman" panose="02020603050405020304" pitchFamily="18" charset="0"/>
                        </a:rPr>
                        <a:t> </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826373892"/>
                  </a:ext>
                </a:extLst>
              </a:tr>
              <a:tr h="268763">
                <a:tc gridSpan="5">
                  <a:txBody>
                    <a:bodyPr/>
                    <a:lstStyle/>
                    <a:p>
                      <a:pPr algn="ctr"/>
                      <a:r>
                        <a:rPr lang="es-ES_tradnl" sz="1200" b="1">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MOMENTO DE INICIO</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1F4E7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770963247"/>
                  </a:ext>
                </a:extLst>
              </a:tr>
              <a:tr h="806289">
                <a:tc>
                  <a:txBody>
                    <a:bodyPr/>
                    <a:lstStyle/>
                    <a:p>
                      <a:pPr algn="ctr"/>
                      <a:r>
                        <a:rPr lang="es-ES_tradnl" sz="1200" b="1">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CONTENIDOS DE LA UNIDAD DE TRABAJO A DESARROLLAR</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1F4E79"/>
                    </a:solidFill>
                  </a:tcPr>
                </a:tc>
                <a:tc>
                  <a:txBody>
                    <a:bodyPr/>
                    <a:lstStyle/>
                    <a:p>
                      <a:pPr algn="ctr"/>
                      <a:r>
                        <a:rPr lang="es-ES_tradnl" sz="1200" b="1">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ESTRATEGIA DE  APRENDIZAJE</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1F4E79"/>
                    </a:solidFill>
                  </a:tcPr>
                </a:tc>
                <a:tc>
                  <a:txBody>
                    <a:bodyPr/>
                    <a:lstStyle/>
                    <a:p>
                      <a:r>
                        <a:rPr lang="es-ES_tradnl" sz="1200" b="1">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PRODUCTO DE APRENDIZAJE</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1F4E79"/>
                    </a:solidFill>
                  </a:tcPr>
                </a:tc>
                <a:tc>
                  <a:txBody>
                    <a:bodyPr/>
                    <a:lstStyle/>
                    <a:p>
                      <a:pPr algn="ctr"/>
                      <a:r>
                        <a:rPr lang="es-ES_tradnl" sz="1200" b="1">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PRODUCTOS Y TIPOS DE EVALUACION</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1F4E79"/>
                    </a:solidFill>
                  </a:tcPr>
                </a:tc>
                <a:tc>
                  <a:txBody>
                    <a:bodyPr/>
                    <a:lstStyle/>
                    <a:p>
                      <a:r>
                        <a:rPr lang="es-ES_tradnl" sz="1200" b="1">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RECURSOS</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1F4E79"/>
                    </a:solidFill>
                  </a:tcPr>
                </a:tc>
                <a:extLst>
                  <a:ext uri="{0D108BD9-81ED-4DB2-BD59-A6C34878D82A}">
                    <a16:rowId xmlns:a16="http://schemas.microsoft.com/office/drawing/2014/main" val="3000565383"/>
                  </a:ext>
                </a:extLst>
              </a:tr>
              <a:tr h="1612578">
                <a:tc>
                  <a:txBody>
                    <a:bodyPr/>
                    <a:lstStyle/>
                    <a:p>
                      <a:pPr algn="just"/>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Trabajo y Energía, Energía potencial y cinética, Principio de la conservación de la energía, Estados de la materia, Termodinámica.</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chemeClr val="bg1"/>
                    </a:solidFill>
                  </a:tcPr>
                </a:tc>
                <a:tc>
                  <a:txBody>
                    <a:bodyPr/>
                    <a:lstStyle/>
                    <a:p>
                      <a:pPr algn="just"/>
                      <a:r>
                        <a:rPr lang="es-ES_tradnl" sz="1200" dirty="0">
                          <a:effectLst/>
                          <a:latin typeface="Times New Roman" panose="02020603050405020304" pitchFamily="18" charset="0"/>
                          <a:ea typeface="MS Mincho" panose="02020609040205080304" pitchFamily="49" charset="-128"/>
                          <a:cs typeface="Times New Roman" panose="02020603050405020304" pitchFamily="18" charset="0"/>
                        </a:rPr>
                        <a:t>1.- Resolución del cuestionario diagnóstico</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2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200" dirty="0">
                          <a:effectLst/>
                          <a:latin typeface="Times New Roman" panose="02020603050405020304" pitchFamily="18" charset="0"/>
                          <a:ea typeface="MS Mincho" panose="02020609040205080304" pitchFamily="49" charset="-128"/>
                          <a:cs typeface="Times New Roman" panose="02020603050405020304" pitchFamily="18" charset="0"/>
                        </a:rPr>
                        <a:t>2.- Discusión plenaria de temas a investigar </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chemeClr val="bg1"/>
                    </a:solidFill>
                  </a:tcPr>
                </a:tc>
                <a:tc>
                  <a:txBody>
                    <a:bodyPr/>
                    <a:lstStyle/>
                    <a:p>
                      <a:pPr algn="ctr"/>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1.- Cuestionario</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chemeClr val="bg1"/>
                    </a:solidFill>
                  </a:tcPr>
                </a:tc>
                <a:tc>
                  <a:txBody>
                    <a:bodyPr/>
                    <a:lstStyle/>
                    <a:p>
                      <a:pPr algn="ctr"/>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1.- Cuestionario</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2.- Rubrica</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Evaluación Diagnostica</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chemeClr val="bg1"/>
                    </a:solidFill>
                  </a:tcPr>
                </a:tc>
                <a:tc>
                  <a:txBody>
                    <a:bodyPr/>
                    <a:lstStyle/>
                    <a:p>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Computadora</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Internet</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 sz="1200" dirty="0" err="1">
                          <a:effectLst/>
                          <a:latin typeface="Times New Roman" panose="02020603050405020304" pitchFamily="18" charset="0"/>
                          <a:ea typeface="MS Mincho" panose="02020609040205080304" pitchFamily="49" charset="-128"/>
                          <a:cs typeface="Times New Roman" panose="02020603050405020304" pitchFamily="18" charset="0"/>
                        </a:rPr>
                        <a:t>Pintarrón</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Plumones</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Borrador</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chemeClr val="bg1"/>
                    </a:solidFill>
                  </a:tcPr>
                </a:tc>
                <a:extLst>
                  <a:ext uri="{0D108BD9-81ED-4DB2-BD59-A6C34878D82A}">
                    <a16:rowId xmlns:a16="http://schemas.microsoft.com/office/drawing/2014/main" val="1812972841"/>
                  </a:ext>
                </a:extLst>
              </a:tr>
            </a:tbl>
          </a:graphicData>
        </a:graphic>
      </p:graphicFrame>
    </p:spTree>
    <p:extLst>
      <p:ext uri="{BB962C8B-B14F-4D97-AF65-F5344CB8AC3E}">
        <p14:creationId xmlns:p14="http://schemas.microsoft.com/office/powerpoint/2010/main" val="302085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8030B7FE-E863-694B-AC25-91995CC4F51B}"/>
              </a:ext>
            </a:extLst>
          </p:cNvPr>
          <p:cNvGraphicFramePr>
            <a:graphicFrameLocks noGrp="1"/>
          </p:cNvGraphicFramePr>
          <p:nvPr>
            <p:extLst>
              <p:ext uri="{D42A27DB-BD31-4B8C-83A1-F6EECF244321}">
                <p14:modId xmlns:p14="http://schemas.microsoft.com/office/powerpoint/2010/main" val="1673050900"/>
              </p:ext>
            </p:extLst>
          </p:nvPr>
        </p:nvGraphicFramePr>
        <p:xfrm>
          <a:off x="214313" y="214313"/>
          <a:ext cx="11701462" cy="6994452"/>
        </p:xfrm>
        <a:graphic>
          <a:graphicData uri="http://schemas.openxmlformats.org/drawingml/2006/table">
            <a:tbl>
              <a:tblPr firstRow="1" firstCol="1" bandRow="1"/>
              <a:tblGrid>
                <a:gridCol w="2223379">
                  <a:extLst>
                    <a:ext uri="{9D8B030D-6E8A-4147-A177-3AD203B41FA5}">
                      <a16:colId xmlns:a16="http://schemas.microsoft.com/office/drawing/2014/main" val="1671063942"/>
                    </a:ext>
                  </a:extLst>
                </a:gridCol>
                <a:gridCol w="2693052">
                  <a:extLst>
                    <a:ext uri="{9D8B030D-6E8A-4147-A177-3AD203B41FA5}">
                      <a16:colId xmlns:a16="http://schemas.microsoft.com/office/drawing/2014/main" val="1920715168"/>
                    </a:ext>
                  </a:extLst>
                </a:gridCol>
                <a:gridCol w="2720581">
                  <a:extLst>
                    <a:ext uri="{9D8B030D-6E8A-4147-A177-3AD203B41FA5}">
                      <a16:colId xmlns:a16="http://schemas.microsoft.com/office/drawing/2014/main" val="2115359134"/>
                    </a:ext>
                  </a:extLst>
                </a:gridCol>
                <a:gridCol w="1992763">
                  <a:extLst>
                    <a:ext uri="{9D8B030D-6E8A-4147-A177-3AD203B41FA5}">
                      <a16:colId xmlns:a16="http://schemas.microsoft.com/office/drawing/2014/main" val="4190948763"/>
                    </a:ext>
                  </a:extLst>
                </a:gridCol>
                <a:gridCol w="2071687">
                  <a:extLst>
                    <a:ext uri="{9D8B030D-6E8A-4147-A177-3AD203B41FA5}">
                      <a16:colId xmlns:a16="http://schemas.microsoft.com/office/drawing/2014/main" val="1826173195"/>
                    </a:ext>
                  </a:extLst>
                </a:gridCol>
              </a:tblGrid>
              <a:tr h="48732">
                <a:tc gridSpan="5">
                  <a:txBody>
                    <a:bodyPr/>
                    <a:lstStyle/>
                    <a:p>
                      <a:pPr algn="ctr"/>
                      <a:r>
                        <a:rPr lang="es-ES_tradnl" sz="1200" b="1">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MOMENTO DE DESARROLLO</a:t>
                      </a:r>
                      <a:endParaRPr lang="es-MX" sz="1400">
                        <a:effectLst/>
                        <a:latin typeface="Cambria" panose="02040503050406030204" pitchFamily="18" charset="0"/>
                        <a:ea typeface="MS Mincho" panose="02020609040205080304" pitchFamily="49" charset="-128"/>
                        <a:cs typeface="Times New Roman" panose="02020603050405020304" pitchFamily="18" charset="0"/>
                      </a:endParaRPr>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1F4E79"/>
                    </a:solidFill>
                  </a:tcPr>
                </a:tc>
                <a:tc hMerge="1">
                  <a:txBody>
                    <a:bodyPr/>
                    <a:lstStyle/>
                    <a:p>
                      <a:endParaRPr lang="es-MX"/>
                    </a:p>
                  </a:txBody>
                  <a:tcPr/>
                </a:tc>
                <a:tc hMerge="1">
                  <a:txBody>
                    <a:bodyPr/>
                    <a:lstStyle/>
                    <a:p>
                      <a:endParaRPr lang="es-MX"/>
                    </a:p>
                  </a:txBody>
                  <a:tcPr>
                    <a:lnL w="19050" cap="flat" cmpd="dbl" algn="ctr">
                      <a:solidFill>
                        <a:srgbClr val="984806"/>
                      </a:solidFill>
                      <a:prstDash val="solid"/>
                      <a:round/>
                      <a:headEnd type="none" w="med" len="med"/>
                      <a:tailEnd type="none" w="med" len="med"/>
                    </a:lnL>
                  </a:tcPr>
                </a:tc>
                <a:tc hMerge="1">
                  <a:txBody>
                    <a:bodyPr/>
                    <a:lstStyle/>
                    <a:p>
                      <a:endParaRPr lang="es-MX"/>
                    </a:p>
                  </a:txBody>
                  <a:tcPr/>
                </a:tc>
                <a:tc hMerge="1">
                  <a:txBody>
                    <a:bodyPr/>
                    <a:lstStyle/>
                    <a:p>
                      <a:pPr algn="ctr"/>
                      <a:endParaRPr lang="es-MX" sz="1400">
                        <a:effectLst/>
                        <a:latin typeface="Cambria" panose="02040503050406030204" pitchFamily="18" charset="0"/>
                        <a:ea typeface="MS Mincho" panose="02020609040205080304" pitchFamily="49" charset="-128"/>
                        <a:cs typeface="Times New Roman" panose="02020603050405020304" pitchFamily="18" charset="0"/>
                      </a:endParaRPr>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1F4E79"/>
                    </a:solidFill>
                  </a:tcPr>
                </a:tc>
                <a:extLst>
                  <a:ext uri="{0D108BD9-81ED-4DB2-BD59-A6C34878D82A}">
                    <a16:rowId xmlns:a16="http://schemas.microsoft.com/office/drawing/2014/main" val="4133055519"/>
                  </a:ext>
                </a:extLst>
              </a:tr>
              <a:tr h="1315779">
                <a:tc>
                  <a:txBody>
                    <a:bodyPr/>
                    <a:lstStyle/>
                    <a:p>
                      <a:pPr algn="ctr"/>
                      <a:r>
                        <a:rPr lang="es-ES_tradnl" sz="1200" b="1">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CONTENIDOS DE LA UNIDAD DE TRABAJO A DESARROLLAR</a:t>
                      </a:r>
                      <a:endParaRPr lang="es-MX" sz="1400">
                        <a:effectLst/>
                        <a:latin typeface="Cambria" panose="02040503050406030204" pitchFamily="18" charset="0"/>
                        <a:ea typeface="MS Mincho" panose="02020609040205080304" pitchFamily="49" charset="-128"/>
                        <a:cs typeface="Times New Roman" panose="02020603050405020304" pitchFamily="18" charset="0"/>
                      </a:endParaRPr>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1F4E79"/>
                    </a:solidFill>
                  </a:tcPr>
                </a:tc>
                <a:tc>
                  <a:txBody>
                    <a:bodyPr/>
                    <a:lstStyle/>
                    <a:p>
                      <a:r>
                        <a:rPr lang="es-ES_tradnl" sz="1200" b="1">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ESTRATEGIA DE  APRENDIZAJE</a:t>
                      </a:r>
                      <a:endParaRPr lang="es-MX"/>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1F4E79"/>
                    </a:solidFill>
                  </a:tcPr>
                </a:tc>
                <a:tc>
                  <a:txBody>
                    <a:bodyPr/>
                    <a:lstStyle/>
                    <a:p>
                      <a:r>
                        <a:rPr lang="es-ES_tradnl" sz="1200" b="1">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PRODUCTO DE APRENDIZAJE</a:t>
                      </a:r>
                      <a:endParaRPr lang="es-MX" sz="1400">
                        <a:effectLst/>
                        <a:latin typeface="Cambria" panose="02040503050406030204" pitchFamily="18" charset="0"/>
                        <a:ea typeface="MS Mincho" panose="02020609040205080304" pitchFamily="49" charset="-128"/>
                        <a:cs typeface="Times New Roman" panose="02020603050405020304" pitchFamily="18" charset="0"/>
                      </a:endParaRPr>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B w="19050" cap="flat" cmpd="dbl" algn="ctr">
                      <a:solidFill>
                        <a:srgbClr val="984806"/>
                      </a:solidFill>
                      <a:prstDash val="solid"/>
                      <a:round/>
                      <a:headEnd type="none" w="med" len="med"/>
                      <a:tailEnd type="none" w="med" len="med"/>
                    </a:lnB>
                    <a:solidFill>
                      <a:srgbClr val="1F4E79"/>
                    </a:solidFill>
                  </a:tcPr>
                </a:tc>
                <a:tc>
                  <a:txBody>
                    <a:bodyPr/>
                    <a:lstStyle/>
                    <a:p>
                      <a:pPr algn="ctr"/>
                      <a:r>
                        <a:rPr lang="es-ES_tradnl" sz="1200" b="1">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PRODUCTOS Y TIPOS DE EVALUACION</a:t>
                      </a:r>
                      <a:endParaRPr lang="es-MX" sz="1400">
                        <a:effectLst/>
                        <a:latin typeface="Cambria" panose="02040503050406030204" pitchFamily="18" charset="0"/>
                        <a:ea typeface="MS Mincho" panose="02020609040205080304" pitchFamily="49" charset="-128"/>
                        <a:cs typeface="Times New Roman" panose="02020603050405020304" pitchFamily="18" charset="0"/>
                      </a:endParaRPr>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1F4E79"/>
                    </a:solidFill>
                  </a:tcPr>
                </a:tc>
                <a:tc>
                  <a:txBody>
                    <a:bodyPr/>
                    <a:lstStyle/>
                    <a:p>
                      <a:r>
                        <a:rPr lang="es-ES_tradnl" sz="1200" b="1">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RECURSOS</a:t>
                      </a:r>
                      <a:endParaRPr lang="es-MX" sz="1400">
                        <a:effectLst/>
                        <a:latin typeface="Cambria" panose="02040503050406030204" pitchFamily="18" charset="0"/>
                        <a:ea typeface="MS Mincho" panose="02020609040205080304" pitchFamily="49" charset="-128"/>
                        <a:cs typeface="Times New Roman" panose="02020603050405020304" pitchFamily="18" charset="0"/>
                      </a:endParaRPr>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1F4E79"/>
                    </a:solidFill>
                  </a:tcPr>
                </a:tc>
                <a:extLst>
                  <a:ext uri="{0D108BD9-81ED-4DB2-BD59-A6C34878D82A}">
                    <a16:rowId xmlns:a16="http://schemas.microsoft.com/office/drawing/2014/main" val="147734686"/>
                  </a:ext>
                </a:extLst>
              </a:tr>
              <a:tr h="1023384">
                <a:tc>
                  <a:txBody>
                    <a:bodyPr/>
                    <a:lstStyle/>
                    <a:p>
                      <a:pPr algn="just"/>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Transformación de la energía, Efecto invernadero y contaminación, Energías renovables y no renovables, Energías alternativas y tradicionales.</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2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chemeClr val="bg1"/>
                    </a:solidFill>
                  </a:tcPr>
                </a:tc>
                <a:tc>
                  <a:txBody>
                    <a:bodyPr/>
                    <a:lstStyle/>
                    <a:p>
                      <a:r>
                        <a:rPr lang="es-ES_tradnl" sz="1200" dirty="0">
                          <a:effectLst/>
                          <a:latin typeface="Times New Roman" panose="02020603050405020304" pitchFamily="18" charset="0"/>
                          <a:ea typeface="MS Mincho" panose="02020609040205080304" pitchFamily="49" charset="-128"/>
                          <a:cs typeface="Times New Roman" panose="02020603050405020304" pitchFamily="18" charset="0"/>
                        </a:rPr>
                        <a:t>Elaboración conjunta del protocolo de investigación</a:t>
                      </a:r>
                      <a:endParaRPr lang="es-MX" dirty="0"/>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chemeClr val="bg1"/>
                    </a:solidFill>
                  </a:tcPr>
                </a:tc>
                <a:tc>
                  <a:txBody>
                    <a:bodyPr/>
                    <a:lstStyle/>
                    <a:p>
                      <a:pPr algn="just"/>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Protocolo de investigación</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chemeClr val="bg1"/>
                    </a:solidFill>
                  </a:tcPr>
                </a:tc>
                <a:tc>
                  <a:txBody>
                    <a:bodyPr/>
                    <a:lstStyle/>
                    <a:p>
                      <a:pPr algn="just"/>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Protocolo, evaluación </a:t>
                      </a:r>
                      <a:r>
                        <a:rPr lang="es-ES" sz="1200" dirty="0" err="1">
                          <a:effectLst/>
                          <a:latin typeface="Times New Roman" panose="02020603050405020304" pitchFamily="18" charset="0"/>
                          <a:ea typeface="MS Mincho" panose="02020609040205080304" pitchFamily="49" charset="-128"/>
                          <a:cs typeface="Times New Roman" panose="02020603050405020304" pitchFamily="18" charset="0"/>
                        </a:rPr>
                        <a:t>Sumativa</a:t>
                      </a:r>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chemeClr val="bg1"/>
                    </a:solidFill>
                  </a:tcPr>
                </a:tc>
                <a:tc>
                  <a:txBody>
                    <a:bodyPr/>
                    <a:lstStyle/>
                    <a:p>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Computadora</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Internet</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 sz="1200" dirty="0" err="1">
                          <a:effectLst/>
                          <a:latin typeface="Times New Roman" panose="02020603050405020304" pitchFamily="18" charset="0"/>
                          <a:ea typeface="MS Mincho" panose="02020609040205080304" pitchFamily="49" charset="-128"/>
                          <a:cs typeface="Times New Roman" panose="02020603050405020304" pitchFamily="18" charset="0"/>
                        </a:rPr>
                        <a:t>Pintarrón</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Plumones</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Borrador</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chemeClr val="bg1"/>
                    </a:solidFill>
                  </a:tcPr>
                </a:tc>
                <a:extLst>
                  <a:ext uri="{0D108BD9-81ED-4DB2-BD59-A6C34878D82A}">
                    <a16:rowId xmlns:a16="http://schemas.microsoft.com/office/drawing/2014/main" val="1343704974"/>
                  </a:ext>
                </a:extLst>
              </a:tr>
              <a:tr h="48732">
                <a:tc gridSpan="5">
                  <a:txBody>
                    <a:bodyPr/>
                    <a:lstStyle/>
                    <a:p>
                      <a:pPr algn="ctr"/>
                      <a:r>
                        <a:rPr lang="es-ES_tradnl" sz="1200" b="1">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MOMENTO DE CIERRE</a:t>
                      </a:r>
                      <a:endParaRPr lang="es-MX" sz="1400">
                        <a:effectLst/>
                        <a:latin typeface="Cambria" panose="02040503050406030204" pitchFamily="18" charset="0"/>
                        <a:ea typeface="MS Mincho" panose="02020609040205080304" pitchFamily="49" charset="-128"/>
                        <a:cs typeface="Times New Roman" panose="02020603050405020304" pitchFamily="18" charset="0"/>
                      </a:endParaRPr>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1F4E79"/>
                    </a:solidFill>
                  </a:tcPr>
                </a:tc>
                <a:tc hMerge="1">
                  <a:txBody>
                    <a:bodyPr/>
                    <a:lstStyle/>
                    <a:p>
                      <a:endParaRPr lang="es-MX"/>
                    </a:p>
                  </a:txBody>
                  <a:tcPr/>
                </a:tc>
                <a:tc hMerge="1">
                  <a:txBody>
                    <a:bodyPr/>
                    <a:lstStyle/>
                    <a:p>
                      <a:endParaRPr lang="es-MX"/>
                    </a:p>
                  </a:txBody>
                  <a:tcPr>
                    <a:lnL w="19050" cap="flat" cmpd="dbl" algn="ctr">
                      <a:solidFill>
                        <a:srgbClr val="984806"/>
                      </a:solidFill>
                      <a:prstDash val="solid"/>
                      <a:round/>
                      <a:headEnd type="none" w="med" len="med"/>
                      <a:tailEnd type="none" w="med" len="med"/>
                    </a:lnL>
                    <a:lnT w="19050" cap="flat" cmpd="dbl" algn="ctr">
                      <a:solidFill>
                        <a:srgbClr val="984806"/>
                      </a:solidFill>
                      <a:prstDash val="solid"/>
                      <a:round/>
                      <a:headEnd type="none" w="med" len="med"/>
                      <a:tailEnd type="none" w="med" len="med"/>
                    </a:lnT>
                  </a:tcPr>
                </a:tc>
                <a:tc hMerge="1">
                  <a:txBody>
                    <a:bodyPr/>
                    <a:lstStyle/>
                    <a:p>
                      <a:endParaRPr lang="es-MX"/>
                    </a:p>
                  </a:txBody>
                  <a:tcPr/>
                </a:tc>
                <a:tc hMerge="1">
                  <a:txBody>
                    <a:bodyPr/>
                    <a:lstStyle/>
                    <a:p>
                      <a:pPr algn="ctr"/>
                      <a:endParaRPr lang="es-MX" sz="1400">
                        <a:effectLst/>
                        <a:latin typeface="Cambria" panose="02040503050406030204" pitchFamily="18" charset="0"/>
                        <a:ea typeface="MS Mincho" panose="02020609040205080304" pitchFamily="49" charset="-128"/>
                        <a:cs typeface="Times New Roman" panose="02020603050405020304" pitchFamily="18" charset="0"/>
                      </a:endParaRPr>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1F4E79"/>
                    </a:solidFill>
                  </a:tcPr>
                </a:tc>
                <a:extLst>
                  <a:ext uri="{0D108BD9-81ED-4DB2-BD59-A6C34878D82A}">
                    <a16:rowId xmlns:a16="http://schemas.microsoft.com/office/drawing/2014/main" val="1250706334"/>
                  </a:ext>
                </a:extLst>
              </a:tr>
              <a:tr h="1315779">
                <a:tc>
                  <a:txBody>
                    <a:bodyPr/>
                    <a:lstStyle/>
                    <a:p>
                      <a:pPr algn="ctr"/>
                      <a:r>
                        <a:rPr lang="es-ES_tradnl" sz="1200" b="1">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CONTENIDOS DE LA UNIDAD DE TRABAJO A DESARROLLAR</a:t>
                      </a:r>
                      <a:endParaRPr lang="es-MX" sz="1400">
                        <a:effectLst/>
                        <a:latin typeface="Cambria" panose="02040503050406030204" pitchFamily="18" charset="0"/>
                        <a:ea typeface="MS Mincho" panose="02020609040205080304" pitchFamily="49" charset="-128"/>
                        <a:cs typeface="Times New Roman" panose="02020603050405020304" pitchFamily="18" charset="0"/>
                      </a:endParaRPr>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1F4E79"/>
                    </a:solidFill>
                  </a:tcPr>
                </a:tc>
                <a:tc>
                  <a:txBody>
                    <a:bodyPr/>
                    <a:lstStyle/>
                    <a:p>
                      <a:pPr algn="ctr"/>
                      <a:r>
                        <a:rPr lang="es-ES_tradnl" sz="1200" b="1" dirty="0">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ESTRATEGIA DE  APRENDIZAJE</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1F4E79"/>
                    </a:solidFill>
                  </a:tcPr>
                </a:tc>
                <a:tc>
                  <a:txBody>
                    <a:bodyPr/>
                    <a:lstStyle/>
                    <a:p>
                      <a:r>
                        <a:rPr lang="es-ES_tradnl" sz="1200" b="1">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PRODUCTO DE APRENDIZAJE</a:t>
                      </a:r>
                      <a:endParaRPr lang="es-MX" sz="1400">
                        <a:effectLst/>
                        <a:latin typeface="Cambria" panose="02040503050406030204" pitchFamily="18" charset="0"/>
                        <a:ea typeface="MS Mincho" panose="02020609040205080304" pitchFamily="49" charset="-128"/>
                        <a:cs typeface="Times New Roman" panose="02020603050405020304" pitchFamily="18" charset="0"/>
                      </a:endParaRPr>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B w="19050" cap="flat" cmpd="dbl" algn="ctr">
                      <a:solidFill>
                        <a:srgbClr val="984806"/>
                      </a:solidFill>
                      <a:prstDash val="solid"/>
                      <a:round/>
                      <a:headEnd type="none" w="med" len="med"/>
                      <a:tailEnd type="none" w="med" len="med"/>
                    </a:lnB>
                    <a:solidFill>
                      <a:srgbClr val="1F4E79"/>
                    </a:solidFill>
                  </a:tcPr>
                </a:tc>
                <a:tc>
                  <a:txBody>
                    <a:bodyPr/>
                    <a:lstStyle/>
                    <a:p>
                      <a:r>
                        <a:rPr lang="es-ES_tradnl" sz="1200" b="1">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PRODUCTOS Y TIPOS DE EVALUACION</a:t>
                      </a:r>
                      <a:endParaRPr lang="es-MX"/>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1F4E79"/>
                    </a:solidFill>
                  </a:tcPr>
                </a:tc>
                <a:tc>
                  <a:txBody>
                    <a:bodyPr/>
                    <a:lstStyle/>
                    <a:p>
                      <a:r>
                        <a:rPr lang="es-ES_tradnl" sz="1200" b="1" dirty="0">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RECURSOS</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1F4E79"/>
                    </a:solidFill>
                  </a:tcPr>
                </a:tc>
                <a:extLst>
                  <a:ext uri="{0D108BD9-81ED-4DB2-BD59-A6C34878D82A}">
                    <a16:rowId xmlns:a16="http://schemas.microsoft.com/office/drawing/2014/main" val="2253433697"/>
                  </a:ext>
                </a:extLst>
              </a:tr>
              <a:tr h="2534094">
                <a:tc>
                  <a:txBody>
                    <a:bodyPr/>
                    <a:lstStyle/>
                    <a:p>
                      <a:pPr algn="just"/>
                      <a:r>
                        <a:rPr lang="es-ES_tradnl" sz="1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Transformación de la energía, Efecto invernadero y contaminación, Energías renovables y no renovables, Energías alternativas y tradicionales.</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chemeClr val="bg1"/>
                    </a:solidFill>
                  </a:tcPr>
                </a:tc>
                <a:tc>
                  <a:txBody>
                    <a:bodyPr/>
                    <a:lstStyle/>
                    <a:p>
                      <a:pPr algn="just"/>
                      <a:r>
                        <a:rPr lang="es-ES_tradnl" sz="1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Elaboración y evaluación del prototipo dinámico sobre la base del uso de energías limpias  </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chemeClr val="bg1"/>
                    </a:solidFill>
                  </a:tcPr>
                </a:tc>
                <a:tc>
                  <a:txBody>
                    <a:bodyPr/>
                    <a:lstStyle/>
                    <a:p>
                      <a:pPr algn="just"/>
                      <a:r>
                        <a:rPr lang="es-ES_tradnl" sz="1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Prototipo dinámico que utilice energías limpias. </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chemeClr val="bg1"/>
                    </a:solidFill>
                  </a:tcPr>
                </a:tc>
                <a:tc>
                  <a:txBody>
                    <a:bodyPr/>
                    <a:lstStyle/>
                    <a:p>
                      <a:pPr algn="just"/>
                      <a:r>
                        <a:rPr lang="es-ES_tradnl" sz="1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1.- Rubrica</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2.- Protocolo científico</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3.- Prototipo Dinámico</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Evaluación </a:t>
                      </a:r>
                      <a:r>
                        <a:rPr lang="es-ES_tradnl" sz="1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sumativa</a:t>
                      </a:r>
                      <a:endParaRPr lang="es-MX" dirty="0"/>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chemeClr val="bg1"/>
                    </a:solidFill>
                  </a:tcPr>
                </a:tc>
                <a:tc>
                  <a:txBody>
                    <a:bodyPr/>
                    <a:lstStyle/>
                    <a:p>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Computadora</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Internet</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 sz="1200" dirty="0" err="1">
                          <a:effectLst/>
                          <a:latin typeface="Times New Roman" panose="02020603050405020304" pitchFamily="18" charset="0"/>
                          <a:ea typeface="MS Mincho" panose="02020609040205080304" pitchFamily="49" charset="-128"/>
                          <a:cs typeface="Times New Roman" panose="02020603050405020304" pitchFamily="18" charset="0"/>
                        </a:rPr>
                        <a:t>Pintarrón</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Plumones</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 sz="1200" dirty="0">
                          <a:effectLst/>
                          <a:latin typeface="Times New Roman" panose="02020603050405020304" pitchFamily="18" charset="0"/>
                          <a:ea typeface="MS Mincho" panose="02020609040205080304" pitchFamily="49" charset="-128"/>
                          <a:cs typeface="Times New Roman" panose="02020603050405020304" pitchFamily="18" charset="0"/>
                        </a:rPr>
                        <a:t>Borrador</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5179" marR="15179"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chemeClr val="bg1"/>
                    </a:solidFill>
                  </a:tcPr>
                </a:tc>
                <a:extLst>
                  <a:ext uri="{0D108BD9-81ED-4DB2-BD59-A6C34878D82A}">
                    <a16:rowId xmlns:a16="http://schemas.microsoft.com/office/drawing/2014/main" val="163387973"/>
                  </a:ext>
                </a:extLst>
              </a:tr>
            </a:tbl>
          </a:graphicData>
        </a:graphic>
      </p:graphicFrame>
    </p:spTree>
    <p:extLst>
      <p:ext uri="{BB962C8B-B14F-4D97-AF65-F5344CB8AC3E}">
        <p14:creationId xmlns:p14="http://schemas.microsoft.com/office/powerpoint/2010/main" val="2372466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ext uri="{D42A27DB-BD31-4B8C-83A1-F6EECF244321}">
                <p14:modId xmlns:p14="http://schemas.microsoft.com/office/powerpoint/2010/main" val="2274800557"/>
              </p:ext>
            </p:extLst>
          </p:nvPr>
        </p:nvGraphicFramePr>
        <p:xfrm>
          <a:off x="492125" y="584200"/>
          <a:ext cx="11271250" cy="5764213"/>
        </p:xfrm>
        <a:graphic>
          <a:graphicData uri="http://schemas.openxmlformats.org/presentationml/2006/ole">
            <mc:AlternateContent xmlns:mc="http://schemas.openxmlformats.org/markup-compatibility/2006">
              <mc:Choice xmlns:v="urn:schemas-microsoft-com:vml" Requires="v">
                <p:oleObj spid="_x0000_s8253" name="Documento" r:id="rId3" imgW="8895073" imgH="4462141" progId="Word.Document.12">
                  <p:embed/>
                </p:oleObj>
              </mc:Choice>
              <mc:Fallback>
                <p:oleObj name="Documento" r:id="rId3" imgW="8895073" imgH="4462141" progId="Word.Document.12">
                  <p:embed/>
                  <p:pic>
                    <p:nvPicPr>
                      <p:cNvPr id="0" name=""/>
                      <p:cNvPicPr/>
                      <p:nvPr/>
                    </p:nvPicPr>
                    <p:blipFill>
                      <a:blip r:embed="rId4"/>
                      <a:stretch>
                        <a:fillRect/>
                      </a:stretch>
                    </p:blipFill>
                    <p:spPr>
                      <a:xfrm>
                        <a:off x="492125" y="584200"/>
                        <a:ext cx="11271250" cy="5764213"/>
                      </a:xfrm>
                      <a:prstGeom prst="rect">
                        <a:avLst/>
                      </a:prstGeom>
                    </p:spPr>
                  </p:pic>
                </p:oleObj>
              </mc:Fallback>
            </mc:AlternateContent>
          </a:graphicData>
        </a:graphic>
      </p:graphicFrame>
    </p:spTree>
    <p:extLst>
      <p:ext uri="{BB962C8B-B14F-4D97-AF65-F5344CB8AC3E}">
        <p14:creationId xmlns:p14="http://schemas.microsoft.com/office/powerpoint/2010/main" val="4196120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DB66313-E7D4-4546-B860-B55671BA5DC2}"/>
              </a:ext>
            </a:extLst>
          </p:cNvPr>
          <p:cNvSpPr>
            <a:spLocks noGrp="1"/>
          </p:cNvSpPr>
          <p:nvPr>
            <p:ph type="title"/>
          </p:nvPr>
        </p:nvSpPr>
        <p:spPr>
          <a:xfrm>
            <a:off x="838200" y="365125"/>
            <a:ext cx="10515600" cy="1325563"/>
          </a:xfrm>
        </p:spPr>
        <p:txBody>
          <a:bodyPr/>
          <a:lstStyle/>
          <a:p>
            <a:pPr algn="ctr"/>
            <a:r>
              <a:rPr lang="en-US" dirty="0" err="1"/>
              <a:t>Modelos</a:t>
            </a:r>
            <a:r>
              <a:rPr lang="en-US" dirty="0"/>
              <a:t> </a:t>
            </a:r>
            <a:r>
              <a:rPr lang="en-US" dirty="0" err="1"/>
              <a:t>dinámicos</a:t>
            </a:r>
            <a:endParaRPr lang="en-US" dirty="0"/>
          </a:p>
        </p:txBody>
      </p:sp>
      <p:pic>
        <p:nvPicPr>
          <p:cNvPr id="8" name="Imagen 7">
            <a:extLst>
              <a:ext uri="{FF2B5EF4-FFF2-40B4-BE49-F238E27FC236}">
                <a16:creationId xmlns:a16="http://schemas.microsoft.com/office/drawing/2014/main" id="{F53CA060-7401-1D49-965F-D83132888D0A}"/>
              </a:ext>
            </a:extLst>
          </p:cNvPr>
          <p:cNvPicPr>
            <a:picLocks noChangeAspect="1"/>
          </p:cNvPicPr>
          <p:nvPr/>
        </p:nvPicPr>
        <p:blipFill>
          <a:blip r:embed="rId2"/>
          <a:stretch>
            <a:fillRect/>
          </a:stretch>
        </p:blipFill>
        <p:spPr>
          <a:xfrm>
            <a:off x="1871400" y="1825625"/>
            <a:ext cx="8449199" cy="4351338"/>
          </a:xfrm>
          <a:prstGeom prst="rect">
            <a:avLst/>
          </a:prstGeom>
          <a:noFill/>
        </p:spPr>
      </p:pic>
    </p:spTree>
    <p:extLst>
      <p:ext uri="{BB962C8B-B14F-4D97-AF65-F5344CB8AC3E}">
        <p14:creationId xmlns:p14="http://schemas.microsoft.com/office/powerpoint/2010/main" val="2971333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ext uri="{D42A27DB-BD31-4B8C-83A1-F6EECF244321}">
                <p14:modId xmlns:p14="http://schemas.microsoft.com/office/powerpoint/2010/main" val="1957765119"/>
              </p:ext>
            </p:extLst>
          </p:nvPr>
        </p:nvGraphicFramePr>
        <p:xfrm>
          <a:off x="488950" y="452438"/>
          <a:ext cx="11214100" cy="5949950"/>
        </p:xfrm>
        <a:graphic>
          <a:graphicData uri="http://schemas.openxmlformats.org/presentationml/2006/ole">
            <mc:AlternateContent xmlns:mc="http://schemas.openxmlformats.org/markup-compatibility/2006">
              <mc:Choice xmlns:v="urn:schemas-microsoft-com:vml" Requires="v">
                <p:oleObj spid="_x0000_s9278" name="Documento" r:id="rId3" imgW="9118600" imgH="5346700" progId="Word.Document.12">
                  <p:embed/>
                </p:oleObj>
              </mc:Choice>
              <mc:Fallback>
                <p:oleObj name="Documento" r:id="rId3" imgW="9118600" imgH="5346700" progId="Word.Document.12">
                  <p:embed/>
                  <p:pic>
                    <p:nvPicPr>
                      <p:cNvPr id="0" name=""/>
                      <p:cNvPicPr/>
                      <p:nvPr/>
                    </p:nvPicPr>
                    <p:blipFill>
                      <a:blip r:embed="rId4"/>
                      <a:stretch>
                        <a:fillRect/>
                      </a:stretch>
                    </p:blipFill>
                    <p:spPr>
                      <a:xfrm>
                        <a:off x="488950" y="452438"/>
                        <a:ext cx="11214100" cy="5949950"/>
                      </a:xfrm>
                      <a:prstGeom prst="rect">
                        <a:avLst/>
                      </a:prstGeom>
                    </p:spPr>
                  </p:pic>
                </p:oleObj>
              </mc:Fallback>
            </mc:AlternateContent>
          </a:graphicData>
        </a:graphic>
      </p:graphicFrame>
    </p:spTree>
    <p:extLst>
      <p:ext uri="{BB962C8B-B14F-4D97-AF65-F5344CB8AC3E}">
        <p14:creationId xmlns:p14="http://schemas.microsoft.com/office/powerpoint/2010/main" val="1058387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ext uri="{D42A27DB-BD31-4B8C-83A1-F6EECF244321}">
                <p14:modId xmlns:p14="http://schemas.microsoft.com/office/powerpoint/2010/main" val="652663946"/>
              </p:ext>
            </p:extLst>
          </p:nvPr>
        </p:nvGraphicFramePr>
        <p:xfrm>
          <a:off x="635000" y="931863"/>
          <a:ext cx="11225213" cy="4487862"/>
        </p:xfrm>
        <a:graphic>
          <a:graphicData uri="http://schemas.openxmlformats.org/presentationml/2006/ole">
            <mc:AlternateContent xmlns:mc="http://schemas.openxmlformats.org/markup-compatibility/2006">
              <mc:Choice xmlns:v="urn:schemas-microsoft-com:vml" Requires="v">
                <p:oleObj spid="_x0000_s10301" name="Documento" r:id="rId3" imgW="9118600" imgH="2133600" progId="Word.Document.12">
                  <p:embed/>
                </p:oleObj>
              </mc:Choice>
              <mc:Fallback>
                <p:oleObj name="Documento" r:id="rId3" imgW="9118600" imgH="2133600" progId="Word.Document.12">
                  <p:embed/>
                  <p:pic>
                    <p:nvPicPr>
                      <p:cNvPr id="0" name=""/>
                      <p:cNvPicPr/>
                      <p:nvPr/>
                    </p:nvPicPr>
                    <p:blipFill>
                      <a:blip r:embed="rId4"/>
                      <a:stretch>
                        <a:fillRect/>
                      </a:stretch>
                    </p:blipFill>
                    <p:spPr>
                      <a:xfrm>
                        <a:off x="635000" y="931863"/>
                        <a:ext cx="11225213" cy="4487862"/>
                      </a:xfrm>
                      <a:prstGeom prst="rect">
                        <a:avLst/>
                      </a:prstGeom>
                    </p:spPr>
                  </p:pic>
                </p:oleObj>
              </mc:Fallback>
            </mc:AlternateContent>
          </a:graphicData>
        </a:graphic>
      </p:graphicFrame>
    </p:spTree>
    <p:extLst>
      <p:ext uri="{BB962C8B-B14F-4D97-AF65-F5344CB8AC3E}">
        <p14:creationId xmlns:p14="http://schemas.microsoft.com/office/powerpoint/2010/main" val="1882998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Actividades realizadas por triada</a:t>
            </a:r>
          </a:p>
        </p:txBody>
      </p:sp>
      <p:sp>
        <p:nvSpPr>
          <p:cNvPr id="5" name="CuadroTexto 4"/>
          <p:cNvSpPr txBox="1"/>
          <p:nvPr/>
        </p:nvSpPr>
        <p:spPr>
          <a:xfrm>
            <a:off x="838200" y="1321356"/>
            <a:ext cx="5829300" cy="369332"/>
          </a:xfrm>
          <a:prstGeom prst="rect">
            <a:avLst/>
          </a:prstGeom>
          <a:noFill/>
        </p:spPr>
        <p:txBody>
          <a:bodyPr wrap="square" rtlCol="0">
            <a:spAutoFit/>
          </a:bodyPr>
          <a:lstStyle/>
          <a:p>
            <a:r>
              <a:rPr lang="es-MX" dirty="0"/>
              <a:t>PLANEACIÓN</a:t>
            </a:r>
          </a:p>
        </p:txBody>
      </p:sp>
      <p:pic>
        <p:nvPicPr>
          <p:cNvPr id="7" name="Imagen 6">
            <a:extLst>
              <a:ext uri="{FF2B5EF4-FFF2-40B4-BE49-F238E27FC236}">
                <a16:creationId xmlns:a16="http://schemas.microsoft.com/office/drawing/2014/main" id="{079DF09F-6FE0-F84F-BE53-7FC07126B2B8}"/>
              </a:ext>
            </a:extLst>
          </p:cNvPr>
          <p:cNvPicPr>
            <a:picLocks noChangeAspect="1"/>
          </p:cNvPicPr>
          <p:nvPr/>
        </p:nvPicPr>
        <p:blipFill rotWithShape="1">
          <a:blip r:embed="rId2"/>
          <a:srcRect l="1" r="1122" b="6246"/>
          <a:stretch/>
        </p:blipFill>
        <p:spPr>
          <a:xfrm>
            <a:off x="521704" y="1690688"/>
            <a:ext cx="4900052" cy="2623699"/>
          </a:xfrm>
          <a:prstGeom prst="rect">
            <a:avLst/>
          </a:prstGeom>
        </p:spPr>
      </p:pic>
      <p:pic>
        <p:nvPicPr>
          <p:cNvPr id="8" name="Imagen 7">
            <a:extLst>
              <a:ext uri="{FF2B5EF4-FFF2-40B4-BE49-F238E27FC236}">
                <a16:creationId xmlns:a16="http://schemas.microsoft.com/office/drawing/2014/main" id="{7D5B4676-CC64-B74E-A10B-0C9098A8B753}"/>
              </a:ext>
            </a:extLst>
          </p:cNvPr>
          <p:cNvPicPr>
            <a:picLocks noChangeAspect="1"/>
          </p:cNvPicPr>
          <p:nvPr/>
        </p:nvPicPr>
        <p:blipFill>
          <a:blip r:embed="rId3"/>
          <a:stretch>
            <a:fillRect/>
          </a:stretch>
        </p:blipFill>
        <p:spPr>
          <a:xfrm>
            <a:off x="3068263" y="3890399"/>
            <a:ext cx="4706985" cy="2553826"/>
          </a:xfrm>
          <a:prstGeom prst="rect">
            <a:avLst/>
          </a:prstGeom>
        </p:spPr>
      </p:pic>
      <p:pic>
        <p:nvPicPr>
          <p:cNvPr id="9" name="Imagen 8">
            <a:extLst>
              <a:ext uri="{FF2B5EF4-FFF2-40B4-BE49-F238E27FC236}">
                <a16:creationId xmlns:a16="http://schemas.microsoft.com/office/drawing/2014/main" id="{AA0AB94F-27C0-6B49-B77D-529F4D8695CA}"/>
              </a:ext>
            </a:extLst>
          </p:cNvPr>
          <p:cNvPicPr>
            <a:picLocks noChangeAspect="1"/>
          </p:cNvPicPr>
          <p:nvPr/>
        </p:nvPicPr>
        <p:blipFill>
          <a:blip r:embed="rId4"/>
          <a:stretch>
            <a:fillRect/>
          </a:stretch>
        </p:blipFill>
        <p:spPr>
          <a:xfrm>
            <a:off x="6096000" y="1690688"/>
            <a:ext cx="4907886" cy="2637127"/>
          </a:xfrm>
          <a:prstGeom prst="rect">
            <a:avLst/>
          </a:prstGeom>
        </p:spPr>
      </p:pic>
    </p:spTree>
    <p:extLst>
      <p:ext uri="{BB962C8B-B14F-4D97-AF65-F5344CB8AC3E}">
        <p14:creationId xmlns:p14="http://schemas.microsoft.com/office/powerpoint/2010/main" val="1047357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8241F08-E34D-1940-AAD7-FD66629691C0}"/>
              </a:ext>
            </a:extLst>
          </p:cNvPr>
          <p:cNvSpPr>
            <a:spLocks noGrp="1"/>
          </p:cNvSpPr>
          <p:nvPr>
            <p:ph type="title"/>
          </p:nvPr>
        </p:nvSpPr>
        <p:spPr/>
        <p:txBody>
          <a:bodyPr/>
          <a:lstStyle/>
          <a:p>
            <a:r>
              <a:rPr lang="es-MX" dirty="0"/>
              <a:t>Actividades realizadas por triada</a:t>
            </a:r>
          </a:p>
        </p:txBody>
      </p:sp>
      <p:pic>
        <p:nvPicPr>
          <p:cNvPr id="6" name="Marcador de contenido 5">
            <a:extLst>
              <a:ext uri="{FF2B5EF4-FFF2-40B4-BE49-F238E27FC236}">
                <a16:creationId xmlns:a16="http://schemas.microsoft.com/office/drawing/2014/main" id="{0D0028A9-748F-8B47-B325-FC2DEBC44F84}"/>
              </a:ext>
            </a:extLst>
          </p:cNvPr>
          <p:cNvPicPr>
            <a:picLocks noGrp="1" noChangeAspect="1"/>
          </p:cNvPicPr>
          <p:nvPr>
            <p:ph sz="half" idx="1"/>
          </p:nvPr>
        </p:nvPicPr>
        <p:blipFill>
          <a:blip r:embed="rId2"/>
          <a:stretch>
            <a:fillRect/>
          </a:stretch>
        </p:blipFill>
        <p:spPr>
          <a:xfrm>
            <a:off x="707571" y="1825625"/>
            <a:ext cx="5181600" cy="2663296"/>
          </a:xfrm>
          <a:prstGeom prst="rect">
            <a:avLst/>
          </a:prstGeom>
        </p:spPr>
      </p:pic>
      <p:pic>
        <p:nvPicPr>
          <p:cNvPr id="7" name="Marcador de contenido 6">
            <a:extLst>
              <a:ext uri="{FF2B5EF4-FFF2-40B4-BE49-F238E27FC236}">
                <a16:creationId xmlns:a16="http://schemas.microsoft.com/office/drawing/2014/main" id="{88A7E373-DC01-FF41-9F4F-2FFED0D3664B}"/>
              </a:ext>
            </a:extLst>
          </p:cNvPr>
          <p:cNvPicPr>
            <a:picLocks noGrp="1" noChangeAspect="1"/>
          </p:cNvPicPr>
          <p:nvPr>
            <p:ph sz="half" idx="2"/>
          </p:nvPr>
        </p:nvPicPr>
        <p:blipFill>
          <a:blip r:embed="rId3"/>
          <a:stretch>
            <a:fillRect/>
          </a:stretch>
        </p:blipFill>
        <p:spPr>
          <a:xfrm>
            <a:off x="6433457" y="1825625"/>
            <a:ext cx="5181600" cy="2663296"/>
          </a:xfrm>
          <a:prstGeom prst="rect">
            <a:avLst/>
          </a:prstGeom>
        </p:spPr>
      </p:pic>
      <p:pic>
        <p:nvPicPr>
          <p:cNvPr id="8" name="Imagen 7">
            <a:extLst>
              <a:ext uri="{FF2B5EF4-FFF2-40B4-BE49-F238E27FC236}">
                <a16:creationId xmlns:a16="http://schemas.microsoft.com/office/drawing/2014/main" id="{A7DF1CDA-1D25-A24A-9A0F-6D46045A3C83}"/>
              </a:ext>
            </a:extLst>
          </p:cNvPr>
          <p:cNvPicPr>
            <a:picLocks noChangeAspect="1"/>
          </p:cNvPicPr>
          <p:nvPr/>
        </p:nvPicPr>
        <p:blipFill>
          <a:blip r:embed="rId4"/>
          <a:stretch>
            <a:fillRect/>
          </a:stretch>
        </p:blipFill>
        <p:spPr>
          <a:xfrm>
            <a:off x="3929381" y="4157670"/>
            <a:ext cx="4333237" cy="2209664"/>
          </a:xfrm>
          <a:prstGeom prst="rect">
            <a:avLst/>
          </a:prstGeom>
        </p:spPr>
      </p:pic>
    </p:spTree>
    <p:extLst>
      <p:ext uri="{BB962C8B-B14F-4D97-AF65-F5344CB8AC3E}">
        <p14:creationId xmlns:p14="http://schemas.microsoft.com/office/powerpoint/2010/main" val="4153922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C4B9C3CF-802F-2F42-8AE4-8B625D6EAFFC}"/>
              </a:ext>
            </a:extLst>
          </p:cNvPr>
          <p:cNvPicPr>
            <a:picLocks noGrp="1" noChangeAspect="1"/>
          </p:cNvPicPr>
          <p:nvPr>
            <p:ph sz="half" idx="1"/>
          </p:nvPr>
        </p:nvPicPr>
        <p:blipFill>
          <a:blip r:embed="rId2"/>
          <a:stretch>
            <a:fillRect/>
          </a:stretch>
        </p:blipFill>
        <p:spPr>
          <a:xfrm>
            <a:off x="838200" y="1825625"/>
            <a:ext cx="5181600" cy="2648034"/>
          </a:xfrm>
          <a:prstGeom prst="rect">
            <a:avLst/>
          </a:prstGeom>
        </p:spPr>
      </p:pic>
      <p:sp>
        <p:nvSpPr>
          <p:cNvPr id="6" name="Título 1">
            <a:extLst>
              <a:ext uri="{FF2B5EF4-FFF2-40B4-BE49-F238E27FC236}">
                <a16:creationId xmlns:a16="http://schemas.microsoft.com/office/drawing/2014/main" id="{B7F40ADA-DB0A-924B-B7D5-FA5A7E33AD95}"/>
              </a:ext>
            </a:extLst>
          </p:cNvPr>
          <p:cNvSpPr>
            <a:spLocks noGrp="1"/>
          </p:cNvSpPr>
          <p:nvPr>
            <p:ph type="title"/>
          </p:nvPr>
        </p:nvSpPr>
        <p:spPr/>
        <p:txBody>
          <a:bodyPr/>
          <a:lstStyle/>
          <a:p>
            <a:r>
              <a:rPr lang="es-MX" dirty="0"/>
              <a:t>Actividades realizadas por triada</a:t>
            </a:r>
          </a:p>
        </p:txBody>
      </p:sp>
      <p:pic>
        <p:nvPicPr>
          <p:cNvPr id="7" name="Marcador de contenido 6">
            <a:extLst>
              <a:ext uri="{FF2B5EF4-FFF2-40B4-BE49-F238E27FC236}">
                <a16:creationId xmlns:a16="http://schemas.microsoft.com/office/drawing/2014/main" id="{EB027F06-15DD-414C-8799-C66DFA6897B1}"/>
              </a:ext>
            </a:extLst>
          </p:cNvPr>
          <p:cNvPicPr>
            <a:picLocks noGrp="1" noChangeAspect="1"/>
          </p:cNvPicPr>
          <p:nvPr>
            <p:ph sz="half" idx="2"/>
          </p:nvPr>
        </p:nvPicPr>
        <p:blipFill>
          <a:blip r:embed="rId3"/>
          <a:stretch>
            <a:fillRect/>
          </a:stretch>
        </p:blipFill>
        <p:spPr>
          <a:xfrm>
            <a:off x="6172202" y="1810469"/>
            <a:ext cx="5181600" cy="2663190"/>
          </a:xfrm>
          <a:prstGeom prst="rect">
            <a:avLst/>
          </a:prstGeom>
        </p:spPr>
      </p:pic>
      <p:pic>
        <p:nvPicPr>
          <p:cNvPr id="8" name="Imagen 7">
            <a:extLst>
              <a:ext uri="{FF2B5EF4-FFF2-40B4-BE49-F238E27FC236}">
                <a16:creationId xmlns:a16="http://schemas.microsoft.com/office/drawing/2014/main" id="{B5F5F1DC-8B7F-CB41-B3AC-B95B021078A3}"/>
              </a:ext>
            </a:extLst>
          </p:cNvPr>
          <p:cNvPicPr>
            <a:picLocks noChangeAspect="1"/>
          </p:cNvPicPr>
          <p:nvPr/>
        </p:nvPicPr>
        <p:blipFill>
          <a:blip r:embed="rId4"/>
          <a:stretch>
            <a:fillRect/>
          </a:stretch>
        </p:blipFill>
        <p:spPr>
          <a:xfrm>
            <a:off x="4090274" y="4473659"/>
            <a:ext cx="4011452" cy="2058897"/>
          </a:xfrm>
          <a:prstGeom prst="rect">
            <a:avLst/>
          </a:prstGeom>
        </p:spPr>
      </p:pic>
    </p:spTree>
    <p:extLst>
      <p:ext uri="{BB962C8B-B14F-4D97-AF65-F5344CB8AC3E}">
        <p14:creationId xmlns:p14="http://schemas.microsoft.com/office/powerpoint/2010/main" val="2586920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title="Diseño de título y contenido con gráfico"/>
          <p:cNvSpPr>
            <a:spLocks noGrp="1"/>
          </p:cNvSpPr>
          <p:nvPr>
            <p:ph type="title"/>
          </p:nvPr>
        </p:nvSpPr>
        <p:spPr>
          <a:xfrm>
            <a:off x="838200" y="1283493"/>
            <a:ext cx="10515600" cy="604838"/>
          </a:xfrm>
        </p:spPr>
        <p:txBody>
          <a:bodyPr rtlCol="0">
            <a:normAutofit/>
          </a:bodyPr>
          <a:lstStyle/>
          <a:p>
            <a:pPr rtl="0"/>
            <a:r>
              <a:rPr lang="es-ES" sz="2800" dirty="0"/>
              <a:t>Objetivo General</a:t>
            </a:r>
          </a:p>
        </p:txBody>
      </p:sp>
      <p:sp>
        <p:nvSpPr>
          <p:cNvPr id="3" name="Marcador de contenido 2"/>
          <p:cNvSpPr>
            <a:spLocks noGrp="1"/>
          </p:cNvSpPr>
          <p:nvPr>
            <p:ph idx="1"/>
          </p:nvPr>
        </p:nvSpPr>
        <p:spPr>
          <a:xfrm>
            <a:off x="838200" y="2886077"/>
            <a:ext cx="10515600" cy="1014412"/>
          </a:xfrm>
        </p:spPr>
        <p:txBody>
          <a:bodyPr>
            <a:normAutofit fontScale="92500" lnSpcReduction="20000"/>
          </a:bodyPr>
          <a:lstStyle/>
          <a:p>
            <a:r>
              <a:rPr lang="es-MX" dirty="0"/>
              <a:t>Concientizar el uso de energías limpias sobre las fuentes de energía tradicionales para reducir la huella ecológica de la raza humana en el planeta.</a:t>
            </a:r>
          </a:p>
          <a:p>
            <a:pPr marL="0" indent="0">
              <a:buNone/>
            </a:pPr>
            <a:endParaRPr lang="es-MX" dirty="0"/>
          </a:p>
        </p:txBody>
      </p:sp>
      <p:sp>
        <p:nvSpPr>
          <p:cNvPr id="5" name="Título 1"/>
          <p:cNvSpPr txBox="1">
            <a:spLocks/>
          </p:cNvSpPr>
          <p:nvPr/>
        </p:nvSpPr>
        <p:spPr>
          <a:xfrm>
            <a:off x="838200" y="565150"/>
            <a:ext cx="10515600" cy="5207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endParaRPr lang="es-MX" sz="2800" dirty="0"/>
          </a:p>
        </p:txBody>
      </p:sp>
    </p:spTree>
    <p:extLst>
      <p:ext uri="{BB962C8B-B14F-4D97-AF65-F5344CB8AC3E}">
        <p14:creationId xmlns:p14="http://schemas.microsoft.com/office/powerpoint/2010/main" val="4204481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18B0EB28-399B-F448-AA36-C5227701D0F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98779" y="1375682"/>
            <a:ext cx="3364924" cy="3733347"/>
          </a:xfrm>
        </p:spPr>
      </p:pic>
      <p:sp>
        <p:nvSpPr>
          <p:cNvPr id="5" name="Título 1">
            <a:extLst>
              <a:ext uri="{FF2B5EF4-FFF2-40B4-BE49-F238E27FC236}">
                <a16:creationId xmlns:a16="http://schemas.microsoft.com/office/drawing/2014/main" id="{27542228-0D47-E34E-96DB-483F40012776}"/>
              </a:ext>
            </a:extLst>
          </p:cNvPr>
          <p:cNvSpPr>
            <a:spLocks noGrp="1"/>
          </p:cNvSpPr>
          <p:nvPr>
            <p:ph type="title"/>
          </p:nvPr>
        </p:nvSpPr>
        <p:spPr/>
        <p:txBody>
          <a:bodyPr/>
          <a:lstStyle/>
          <a:p>
            <a:r>
              <a:rPr lang="es-MX" dirty="0"/>
              <a:t>Actividades realizadas por triada</a:t>
            </a:r>
          </a:p>
        </p:txBody>
      </p:sp>
      <p:pic>
        <p:nvPicPr>
          <p:cNvPr id="9" name="Imagen 8">
            <a:extLst>
              <a:ext uri="{FF2B5EF4-FFF2-40B4-BE49-F238E27FC236}">
                <a16:creationId xmlns:a16="http://schemas.microsoft.com/office/drawing/2014/main" id="{493A3127-148D-1949-ADBD-88B15F60A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199" y="1449841"/>
            <a:ext cx="2609850" cy="2895600"/>
          </a:xfrm>
          <a:prstGeom prst="rect">
            <a:avLst/>
          </a:prstGeom>
        </p:spPr>
      </p:pic>
      <p:pic>
        <p:nvPicPr>
          <p:cNvPr id="11" name="Imagen 10">
            <a:extLst>
              <a:ext uri="{FF2B5EF4-FFF2-40B4-BE49-F238E27FC236}">
                <a16:creationId xmlns:a16="http://schemas.microsoft.com/office/drawing/2014/main" id="{2BE1D981-4B22-9B41-82F3-F9D9CAD3B9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863" y="1375682"/>
            <a:ext cx="3364924" cy="2529833"/>
          </a:xfrm>
          <a:prstGeom prst="rect">
            <a:avLst/>
          </a:prstGeom>
        </p:spPr>
      </p:pic>
      <p:pic>
        <p:nvPicPr>
          <p:cNvPr id="13" name="Imagen 12">
            <a:extLst>
              <a:ext uri="{FF2B5EF4-FFF2-40B4-BE49-F238E27FC236}">
                <a16:creationId xmlns:a16="http://schemas.microsoft.com/office/drawing/2014/main" id="{4ABBE289-F617-B244-B55B-9409561B66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2601" y="2226812"/>
            <a:ext cx="3082323" cy="4237257"/>
          </a:xfrm>
          <a:prstGeom prst="rect">
            <a:avLst/>
          </a:prstGeom>
        </p:spPr>
      </p:pic>
      <p:pic>
        <p:nvPicPr>
          <p:cNvPr id="15" name="Imagen 14">
            <a:extLst>
              <a:ext uri="{FF2B5EF4-FFF2-40B4-BE49-F238E27FC236}">
                <a16:creationId xmlns:a16="http://schemas.microsoft.com/office/drawing/2014/main" id="{655960C2-38B8-F841-B238-B3564E3C4A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1794" y="4271196"/>
            <a:ext cx="3770993" cy="2422243"/>
          </a:xfrm>
          <a:prstGeom prst="rect">
            <a:avLst/>
          </a:prstGeom>
        </p:spPr>
      </p:pic>
    </p:spTree>
    <p:extLst>
      <p:ext uri="{BB962C8B-B14F-4D97-AF65-F5344CB8AC3E}">
        <p14:creationId xmlns:p14="http://schemas.microsoft.com/office/powerpoint/2010/main" val="26472927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Justificación de actividades</a:t>
            </a:r>
          </a:p>
        </p:txBody>
      </p:sp>
      <p:sp>
        <p:nvSpPr>
          <p:cNvPr id="4" name="Marcador de contenido 3"/>
          <p:cNvSpPr>
            <a:spLocks noGrp="1"/>
          </p:cNvSpPr>
          <p:nvPr>
            <p:ph sz="half" idx="2"/>
          </p:nvPr>
        </p:nvSpPr>
        <p:spPr>
          <a:xfrm>
            <a:off x="914400" y="1869168"/>
            <a:ext cx="5181600" cy="4351338"/>
          </a:xfrm>
        </p:spPr>
        <p:txBody>
          <a:bodyPr>
            <a:normAutofit fontScale="92500" lnSpcReduction="10000"/>
          </a:bodyPr>
          <a:lstStyle/>
          <a:p>
            <a:pPr algn="just"/>
            <a:r>
              <a:rPr lang="es-MX" dirty="0"/>
              <a:t>Las actividades realizadas hasta el momento han impactado de manera significativa a los estudiantes, todo partió del diagnostico y los acuerdos tomados en la plenaria, por lo tanto cada una de éstas, involucran a los estudiantes motivándolos y respetando sus preferencias sin perder los objetivos planteados </a:t>
            </a:r>
          </a:p>
        </p:txBody>
      </p:sp>
    </p:spTree>
    <p:extLst>
      <p:ext uri="{BB962C8B-B14F-4D97-AF65-F5344CB8AC3E}">
        <p14:creationId xmlns:p14="http://schemas.microsoft.com/office/powerpoint/2010/main" val="5341035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838199" y="1263535"/>
            <a:ext cx="10882745" cy="4913428"/>
          </a:xfrm>
        </p:spPr>
        <p:txBody>
          <a:bodyPr/>
          <a:lstStyle/>
          <a:p>
            <a:r>
              <a:rPr lang="es-MX" dirty="0"/>
              <a:t>Evaluación: se llevaron distintos tipos de evaluación de acuerdo al momento fue diagnóstica, al inicio del proyecto, formativa, durante la aplicación y desarrollo de las distintas etapas del proyecto, así se evaluaron: entregas oportunas bajo indicadores formativos, el trabajo en equipo, el trabajo grupal y los procesos </a:t>
            </a:r>
            <a:r>
              <a:rPr lang="es-MX" dirty="0" err="1"/>
              <a:t>sumativos</a:t>
            </a:r>
            <a:r>
              <a:rPr lang="es-MX" dirty="0"/>
              <a:t> anclados a instrumentos de evaluación bien definidos.</a:t>
            </a:r>
          </a:p>
          <a:p>
            <a:r>
              <a:rPr lang="es-MX" dirty="0"/>
              <a:t>Los resultados obtenidos por los equipos fueron significativos, en la mayor parte de los casos las entregas, los productos y las exposiciones se realizaron de acuerdo a lo establecido.</a:t>
            </a:r>
          </a:p>
        </p:txBody>
      </p:sp>
      <p:sp>
        <p:nvSpPr>
          <p:cNvPr id="5" name="Título 1"/>
          <p:cNvSpPr txBox="1">
            <a:spLocks noGrp="1"/>
          </p:cNvSpPr>
          <p:nvPr>
            <p:ph type="title"/>
          </p:nvPr>
        </p:nvSpPr>
        <p:spPr>
          <a:xfrm>
            <a:off x="838200" y="599209"/>
            <a:ext cx="10515600" cy="509588"/>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MX" sz="2800" dirty="0"/>
              <a:t>Apartado 13</a:t>
            </a:r>
          </a:p>
        </p:txBody>
      </p:sp>
    </p:spTree>
    <p:extLst>
      <p:ext uri="{BB962C8B-B14F-4D97-AF65-F5344CB8AC3E}">
        <p14:creationId xmlns:p14="http://schemas.microsoft.com/office/powerpoint/2010/main" val="1081116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838199" y="448887"/>
            <a:ext cx="10899371" cy="5728076"/>
          </a:xfrm>
        </p:spPr>
        <p:txBody>
          <a:bodyPr/>
          <a:lstStyle/>
          <a:p>
            <a:pPr algn="just"/>
            <a:r>
              <a:rPr lang="es-MX" dirty="0"/>
              <a:t>Coevaluación: los alumnos se coevaluación a través de un instrumento conocido como escala estimativa, los resultados arrojados por ésta, indican que el trabajo fue exitoso en un 90% dado que los alumnos de sexto año han tenido ya etapas formativas que les permitieron explotar sus conocimientos y aportar con estrategias de trabajo que motivaran al resto de los equipos, sin ser invasivos o demandantes.</a:t>
            </a:r>
          </a:p>
        </p:txBody>
      </p:sp>
    </p:spTree>
    <p:extLst>
      <p:ext uri="{BB962C8B-B14F-4D97-AF65-F5344CB8AC3E}">
        <p14:creationId xmlns:p14="http://schemas.microsoft.com/office/powerpoint/2010/main" val="14631164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838199" y="947738"/>
            <a:ext cx="11065625" cy="5229225"/>
          </a:xfrm>
        </p:spPr>
        <p:txBody>
          <a:bodyPr/>
          <a:lstStyle/>
          <a:p>
            <a:pPr algn="just"/>
            <a:r>
              <a:rPr lang="es-MX" dirty="0"/>
              <a:t>Los cambios realizados fueron mínimos, dado que la planeación se instrumentó previo al inicio del ciclo escolar, sin embargo las modificaciones fueron las siguientes</a:t>
            </a:r>
          </a:p>
          <a:p>
            <a:pPr algn="just"/>
            <a:r>
              <a:rPr lang="es-MX" dirty="0"/>
              <a:t>Se enriquecieron las actividades gracias a las propuestas de los alumnos, las actividades se orientaron al interés y la motivación de los jóvenes como, la visualización de videos relativos a las consecuencias de la contaminación ambiental, el cambio climatico, realizadas para darle forma al proyecto.</a:t>
            </a:r>
          </a:p>
        </p:txBody>
      </p:sp>
      <p:sp>
        <p:nvSpPr>
          <p:cNvPr id="5" name="Título 1"/>
          <p:cNvSpPr txBox="1">
            <a:spLocks noGrp="1"/>
          </p:cNvSpPr>
          <p:nvPr>
            <p:ph type="title"/>
          </p:nvPr>
        </p:nvSpPr>
        <p:spPr>
          <a:xfrm>
            <a:off x="838200" y="365125"/>
            <a:ext cx="10515600" cy="58261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MX" sz="2800" dirty="0"/>
              <a:t>Apartado 14.</a:t>
            </a:r>
          </a:p>
        </p:txBody>
      </p:sp>
    </p:spTree>
    <p:extLst>
      <p:ext uri="{BB962C8B-B14F-4D97-AF65-F5344CB8AC3E}">
        <p14:creationId xmlns:p14="http://schemas.microsoft.com/office/powerpoint/2010/main" val="24889659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838199" y="947738"/>
            <a:ext cx="10849495" cy="5229225"/>
          </a:xfrm>
        </p:spPr>
        <p:txBody>
          <a:bodyPr/>
          <a:lstStyle/>
          <a:p>
            <a:r>
              <a:rPr lang="es-MX" dirty="0"/>
              <a:t>A su vez, el diagnóstico permitió establecer otras estrategias para hacer más funcional el tema y por ende, los aspectos de la investigación que enriquecieran los conocimientos y aportes hacia la realización del objetivo del proyecto.</a:t>
            </a:r>
          </a:p>
        </p:txBody>
      </p:sp>
      <p:sp>
        <p:nvSpPr>
          <p:cNvPr id="5" name="Título 1"/>
          <p:cNvSpPr txBox="1">
            <a:spLocks noGrp="1"/>
          </p:cNvSpPr>
          <p:nvPr>
            <p:ph type="title"/>
          </p:nvPr>
        </p:nvSpPr>
        <p:spPr>
          <a:xfrm>
            <a:off x="838200" y="365125"/>
            <a:ext cx="10515600" cy="58261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MX" sz="2800" dirty="0"/>
              <a:t>Apartado 14.</a:t>
            </a:r>
          </a:p>
        </p:txBody>
      </p:sp>
    </p:spTree>
    <p:extLst>
      <p:ext uri="{BB962C8B-B14F-4D97-AF65-F5344CB8AC3E}">
        <p14:creationId xmlns:p14="http://schemas.microsoft.com/office/powerpoint/2010/main" val="6578390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normAutofit/>
          </a:bodyPr>
          <a:lstStyle/>
          <a:p>
            <a:r>
              <a:rPr lang="es-MX" dirty="0"/>
              <a:t>Logros</a:t>
            </a:r>
          </a:p>
        </p:txBody>
      </p:sp>
      <p:pic>
        <p:nvPicPr>
          <p:cNvPr id="7" name="Marcador de contenido 6">
            <a:extLst>
              <a:ext uri="{FF2B5EF4-FFF2-40B4-BE49-F238E27FC236}">
                <a16:creationId xmlns:a16="http://schemas.microsoft.com/office/drawing/2014/main" id="{F69E4EB6-2F62-A346-92BE-CCBE5BC3C625}"/>
              </a:ext>
            </a:extLst>
          </p:cNvPr>
          <p:cNvPicPr>
            <a:picLocks noGrp="1" noChangeAspect="1"/>
          </p:cNvPicPr>
          <p:nvPr>
            <p:ph idx="1"/>
          </p:nvPr>
        </p:nvPicPr>
        <p:blipFill rotWithShape="1">
          <a:blip r:embed="rId2"/>
          <a:srcRect l="7688" r="27722" b="-1"/>
          <a:stretch/>
        </p:blipFill>
        <p:spPr>
          <a:xfrm>
            <a:off x="5183188" y="928915"/>
            <a:ext cx="6172200" cy="4932136"/>
          </a:xfrm>
          <a:prstGeom prst="rect">
            <a:avLst/>
          </a:prstGeom>
          <a:noFill/>
        </p:spPr>
      </p:pic>
      <p:sp>
        <p:nvSpPr>
          <p:cNvPr id="3" name="Marcador de contenido 2"/>
          <p:cNvSpPr>
            <a:spLocks noGrp="1"/>
          </p:cNvSpPr>
          <p:nvPr>
            <p:ph type="body" sz="half" idx="2"/>
          </p:nvPr>
        </p:nvSpPr>
        <p:spPr>
          <a:xfrm>
            <a:off x="839788" y="2101850"/>
            <a:ext cx="3932237" cy="3759200"/>
          </a:xfrm>
        </p:spPr>
        <p:txBody>
          <a:bodyPr>
            <a:normAutofit/>
          </a:bodyPr>
          <a:lstStyle/>
          <a:p>
            <a:r>
              <a:rPr lang="es-MX" dirty="0"/>
              <a:t>El proyecto alcanzó un grado de interacción amplio, participación y motivación entre los estudiantes, todos los participantes buscaron aportar de manera significativa, </a:t>
            </a:r>
          </a:p>
        </p:txBody>
      </p:sp>
    </p:spTree>
    <p:extLst>
      <p:ext uri="{BB962C8B-B14F-4D97-AF65-F5344CB8AC3E}">
        <p14:creationId xmlns:p14="http://schemas.microsoft.com/office/powerpoint/2010/main" val="325831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F9E8FCF-413E-0942-BAE0-1478BDBBD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358" y="0"/>
            <a:ext cx="5823284" cy="6858000"/>
          </a:xfrm>
          <a:prstGeom prst="rect">
            <a:avLst/>
          </a:prstGeom>
        </p:spPr>
      </p:pic>
    </p:spTree>
    <p:extLst>
      <p:ext uri="{BB962C8B-B14F-4D97-AF65-F5344CB8AC3E}">
        <p14:creationId xmlns:p14="http://schemas.microsoft.com/office/powerpoint/2010/main" val="33323211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noGrp="1"/>
          </p:cNvSpPr>
          <p:nvPr>
            <p:ph type="title"/>
          </p:nvPr>
        </p:nvSpPr>
        <p:spPr>
          <a:xfrm>
            <a:off x="838200" y="365125"/>
            <a:ext cx="10515600" cy="58261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MX" sz="2800" dirty="0"/>
              <a:t>Documentos .</a:t>
            </a:r>
          </a:p>
        </p:txBody>
      </p:sp>
      <p:graphicFrame>
        <p:nvGraphicFramePr>
          <p:cNvPr id="8" name="Tabla 7"/>
          <p:cNvGraphicFramePr>
            <a:graphicFrameLocks noGrp="1"/>
          </p:cNvGraphicFramePr>
          <p:nvPr>
            <p:extLst>
              <p:ext uri="{D42A27DB-BD31-4B8C-83A1-F6EECF244321}">
                <p14:modId xmlns:p14="http://schemas.microsoft.com/office/powerpoint/2010/main" val="3928434903"/>
              </p:ext>
            </p:extLst>
          </p:nvPr>
        </p:nvGraphicFramePr>
        <p:xfrm>
          <a:off x="985838" y="1214436"/>
          <a:ext cx="10172700" cy="5129213"/>
        </p:xfrm>
        <a:graphic>
          <a:graphicData uri="http://schemas.openxmlformats.org/drawingml/2006/table">
            <a:tbl>
              <a:tblPr firstRow="1" firstCol="1" bandRow="1">
                <a:tableStyleId>{5C22544A-7EE6-4342-B048-85BDC9FD1C3A}</a:tableStyleId>
              </a:tblPr>
              <a:tblGrid>
                <a:gridCol w="6223353">
                  <a:extLst>
                    <a:ext uri="{9D8B030D-6E8A-4147-A177-3AD203B41FA5}">
                      <a16:colId xmlns:a16="http://schemas.microsoft.com/office/drawing/2014/main" val="673550204"/>
                    </a:ext>
                  </a:extLst>
                </a:gridCol>
                <a:gridCol w="881758">
                  <a:extLst>
                    <a:ext uri="{9D8B030D-6E8A-4147-A177-3AD203B41FA5}">
                      <a16:colId xmlns:a16="http://schemas.microsoft.com/office/drawing/2014/main" val="221337001"/>
                    </a:ext>
                  </a:extLst>
                </a:gridCol>
                <a:gridCol w="1033358">
                  <a:extLst>
                    <a:ext uri="{9D8B030D-6E8A-4147-A177-3AD203B41FA5}">
                      <a16:colId xmlns:a16="http://schemas.microsoft.com/office/drawing/2014/main" val="3844211535"/>
                    </a:ext>
                  </a:extLst>
                </a:gridCol>
                <a:gridCol w="2034231">
                  <a:extLst>
                    <a:ext uri="{9D8B030D-6E8A-4147-A177-3AD203B41FA5}">
                      <a16:colId xmlns:a16="http://schemas.microsoft.com/office/drawing/2014/main" val="1080288685"/>
                    </a:ext>
                  </a:extLst>
                </a:gridCol>
              </a:tblGrid>
              <a:tr h="348351">
                <a:tc gridSpan="4">
                  <a:txBody>
                    <a:bodyPr/>
                    <a:lstStyle/>
                    <a:p>
                      <a:pPr algn="just">
                        <a:lnSpc>
                          <a:spcPct val="115000"/>
                        </a:lnSpc>
                        <a:spcAft>
                          <a:spcPts val="0"/>
                        </a:spcAft>
                      </a:pPr>
                      <a:r>
                        <a:rPr lang="es-ES" sz="1600">
                          <a:effectLst/>
                        </a:rPr>
                        <a:t>Nombre de quien realiza la coevalaución:</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526559847"/>
                  </a:ext>
                </a:extLst>
              </a:tr>
              <a:tr h="1089351">
                <a:tc gridSpan="4">
                  <a:txBody>
                    <a:bodyPr/>
                    <a:lstStyle/>
                    <a:p>
                      <a:pPr algn="ctr">
                        <a:lnSpc>
                          <a:spcPct val="115000"/>
                        </a:lnSpc>
                        <a:spcAft>
                          <a:spcPts val="0"/>
                        </a:spcAft>
                      </a:pPr>
                      <a:r>
                        <a:rPr lang="es-ES" sz="1600" dirty="0">
                          <a:effectLst/>
                        </a:rPr>
                        <a:t>Escala de valoración.</a:t>
                      </a:r>
                      <a:endParaRPr lang="es-MX" sz="1600" dirty="0">
                        <a:effectLst/>
                      </a:endParaRPr>
                    </a:p>
                    <a:p>
                      <a:pPr marL="457200" algn="just">
                        <a:lnSpc>
                          <a:spcPct val="115000"/>
                        </a:lnSpc>
                        <a:spcAft>
                          <a:spcPts val="0"/>
                        </a:spcAft>
                      </a:pPr>
                      <a:r>
                        <a:rPr lang="es-ES" sz="1600" dirty="0">
                          <a:effectLst/>
                        </a:rPr>
                        <a:t>                  1)Nunca                       2) En ocasiones               3) casi siempre                     4) Siempre </a:t>
                      </a:r>
                      <a:endParaRPr lang="es-MX" sz="1600" dirty="0">
                        <a:effectLst/>
                      </a:endParaRPr>
                    </a:p>
                    <a:p>
                      <a:pPr algn="just">
                        <a:lnSpc>
                          <a:spcPct val="115000"/>
                        </a:lnSpc>
                        <a:spcAft>
                          <a:spcPts val="0"/>
                        </a:spcAft>
                      </a:pPr>
                      <a:r>
                        <a:rPr lang="es-ES" sz="1600" dirty="0">
                          <a:effectLst/>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484362074"/>
                  </a:ext>
                </a:extLst>
              </a:tr>
              <a:tr h="348351">
                <a:tc>
                  <a:txBody>
                    <a:bodyPr/>
                    <a:lstStyle/>
                    <a:p>
                      <a:pPr algn="just">
                        <a:lnSpc>
                          <a:spcPct val="115000"/>
                        </a:lnSpc>
                        <a:spcAft>
                          <a:spcPts val="0"/>
                        </a:spcAft>
                      </a:pPr>
                      <a:r>
                        <a:rPr lang="es-ES" sz="1600">
                          <a:effectLst/>
                        </a:rPr>
                        <a:t>Aspectos a considerar:</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Si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no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Estimación</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2623526"/>
                  </a:ext>
                </a:extLst>
              </a:tr>
              <a:tr h="348351">
                <a:tc>
                  <a:txBody>
                    <a:bodyPr/>
                    <a:lstStyle/>
                    <a:p>
                      <a:pPr algn="just">
                        <a:lnSpc>
                          <a:spcPct val="115000"/>
                        </a:lnSpc>
                        <a:spcAft>
                          <a:spcPts val="0"/>
                        </a:spcAft>
                      </a:pPr>
                      <a:r>
                        <a:rPr lang="es-ES" sz="1600">
                          <a:effectLst/>
                        </a:rPr>
                        <a:t>Respeta la postura de todos los compañeros del equipo.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4376513"/>
                  </a:ext>
                </a:extLst>
              </a:tr>
              <a:tr h="348351">
                <a:tc>
                  <a:txBody>
                    <a:bodyPr/>
                    <a:lstStyle/>
                    <a:p>
                      <a:pPr algn="just">
                        <a:lnSpc>
                          <a:spcPct val="115000"/>
                        </a:lnSpc>
                        <a:spcAft>
                          <a:spcPts val="0"/>
                        </a:spcAft>
                      </a:pPr>
                      <a:r>
                        <a:rPr lang="es-ES" sz="1600">
                          <a:effectLst/>
                        </a:rPr>
                        <a:t>Da propuestas para la viabilidad y realización del proyecto.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4880092"/>
                  </a:ext>
                </a:extLst>
              </a:tr>
              <a:tr h="626527">
                <a:tc>
                  <a:txBody>
                    <a:bodyPr/>
                    <a:lstStyle/>
                    <a:p>
                      <a:pPr algn="just">
                        <a:lnSpc>
                          <a:spcPct val="115000"/>
                        </a:lnSpc>
                        <a:spcAft>
                          <a:spcPts val="0"/>
                        </a:spcAft>
                      </a:pPr>
                      <a:r>
                        <a:rPr lang="es-ES" sz="1600">
                          <a:effectLst/>
                        </a:rPr>
                        <a:t>Resuelve problemas internos a través de la asertividad y la congruencia.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5685368"/>
                  </a:ext>
                </a:extLst>
              </a:tr>
              <a:tr h="348351">
                <a:tc>
                  <a:txBody>
                    <a:bodyPr/>
                    <a:lstStyle/>
                    <a:p>
                      <a:pPr algn="just">
                        <a:lnSpc>
                          <a:spcPct val="115000"/>
                        </a:lnSpc>
                        <a:spcAft>
                          <a:spcPts val="0"/>
                        </a:spcAft>
                      </a:pPr>
                      <a:r>
                        <a:rPr lang="es-ES" sz="1600">
                          <a:effectLst/>
                        </a:rPr>
                        <a:t>Motiva la participación de todos los integrantes al proyecto.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7348574"/>
                  </a:ext>
                </a:extLst>
              </a:tr>
              <a:tr h="626527">
                <a:tc>
                  <a:txBody>
                    <a:bodyPr/>
                    <a:lstStyle/>
                    <a:p>
                      <a:pPr algn="just">
                        <a:lnSpc>
                          <a:spcPct val="115000"/>
                        </a:lnSpc>
                        <a:spcAft>
                          <a:spcPts val="0"/>
                        </a:spcAft>
                      </a:pPr>
                      <a:r>
                        <a:rPr lang="es-ES" sz="1600">
                          <a:effectLst/>
                        </a:rPr>
                        <a:t>Es responsable de su actividad y participa de forma activa con el equipo.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6192722"/>
                  </a:ext>
                </a:extLst>
              </a:tr>
              <a:tr h="348351">
                <a:tc>
                  <a:txBody>
                    <a:bodyPr/>
                    <a:lstStyle/>
                    <a:p>
                      <a:pPr algn="just">
                        <a:lnSpc>
                          <a:spcPct val="115000"/>
                        </a:lnSpc>
                        <a:spcAft>
                          <a:spcPts val="0"/>
                        </a:spcAft>
                      </a:pPr>
                      <a:r>
                        <a:rPr lang="es-ES" sz="1600">
                          <a:effectLst/>
                        </a:rPr>
                        <a:t>Se reúne con el resto del equipo para satisfacer sus dudas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5528045"/>
                  </a:ext>
                </a:extLst>
              </a:tr>
              <a:tr h="348351">
                <a:tc>
                  <a:txBody>
                    <a:bodyPr/>
                    <a:lstStyle/>
                    <a:p>
                      <a:pPr algn="just">
                        <a:lnSpc>
                          <a:spcPct val="115000"/>
                        </a:lnSpc>
                        <a:spcAft>
                          <a:spcPts val="0"/>
                        </a:spcAft>
                      </a:pPr>
                      <a:r>
                        <a:rPr lang="es-ES" sz="1600">
                          <a:effectLst/>
                        </a:rPr>
                        <a:t>Observaciones: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0190758"/>
                  </a:ext>
                </a:extLst>
              </a:tr>
              <a:tr h="348351">
                <a:tc>
                  <a:txBody>
                    <a:bodyPr/>
                    <a:lstStyle/>
                    <a:p>
                      <a:pPr algn="just">
                        <a:lnSpc>
                          <a:spcPct val="115000"/>
                        </a:lnSpc>
                        <a:spcAft>
                          <a:spcPts val="0"/>
                        </a:spcAft>
                      </a:pPr>
                      <a:r>
                        <a:rPr lang="es-ES" sz="1600">
                          <a:effectLst/>
                        </a:rPr>
                        <a:t>Sumatoria: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1673941"/>
                  </a:ext>
                </a:extLst>
              </a:tr>
            </a:tbl>
          </a:graphicData>
        </a:graphic>
      </p:graphicFrame>
    </p:spTree>
    <p:extLst>
      <p:ext uri="{BB962C8B-B14F-4D97-AF65-F5344CB8AC3E}">
        <p14:creationId xmlns:p14="http://schemas.microsoft.com/office/powerpoint/2010/main" val="32073063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996895421"/>
              </p:ext>
            </p:extLst>
          </p:nvPr>
        </p:nvGraphicFramePr>
        <p:xfrm>
          <a:off x="1028699" y="998707"/>
          <a:ext cx="10229850" cy="5287792"/>
        </p:xfrm>
        <a:graphic>
          <a:graphicData uri="http://schemas.openxmlformats.org/drawingml/2006/table">
            <a:tbl>
              <a:tblPr firstRow="1" firstCol="1" lastRow="1" lastCol="1" bandRow="1" bandCol="1"/>
              <a:tblGrid>
                <a:gridCol w="2078706">
                  <a:extLst>
                    <a:ext uri="{9D8B030D-6E8A-4147-A177-3AD203B41FA5}">
                      <a16:colId xmlns:a16="http://schemas.microsoft.com/office/drawing/2014/main" val="3395002926"/>
                    </a:ext>
                  </a:extLst>
                </a:gridCol>
                <a:gridCol w="2037786">
                  <a:extLst>
                    <a:ext uri="{9D8B030D-6E8A-4147-A177-3AD203B41FA5}">
                      <a16:colId xmlns:a16="http://schemas.microsoft.com/office/drawing/2014/main" val="2440800766"/>
                    </a:ext>
                  </a:extLst>
                </a:gridCol>
                <a:gridCol w="2037786">
                  <a:extLst>
                    <a:ext uri="{9D8B030D-6E8A-4147-A177-3AD203B41FA5}">
                      <a16:colId xmlns:a16="http://schemas.microsoft.com/office/drawing/2014/main" val="2029614160"/>
                    </a:ext>
                  </a:extLst>
                </a:gridCol>
                <a:gridCol w="2037786">
                  <a:extLst>
                    <a:ext uri="{9D8B030D-6E8A-4147-A177-3AD203B41FA5}">
                      <a16:colId xmlns:a16="http://schemas.microsoft.com/office/drawing/2014/main" val="1223492975"/>
                    </a:ext>
                  </a:extLst>
                </a:gridCol>
                <a:gridCol w="2037786">
                  <a:extLst>
                    <a:ext uri="{9D8B030D-6E8A-4147-A177-3AD203B41FA5}">
                      <a16:colId xmlns:a16="http://schemas.microsoft.com/office/drawing/2014/main" val="873574465"/>
                    </a:ext>
                  </a:extLst>
                </a:gridCol>
              </a:tblGrid>
              <a:tr h="228669">
                <a:tc>
                  <a:txBody>
                    <a:bodyPr/>
                    <a:lstStyle/>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Excelente</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Bueno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Regular</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Insuficiente</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915234126"/>
                  </a:ext>
                </a:extLst>
              </a:tr>
              <a:tr h="1091603">
                <a:tc>
                  <a:txBody>
                    <a:bodyPr/>
                    <a:lstStyle/>
                    <a:p>
                      <a:pPr>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Argumentación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(Procedimental y conceptual)</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200" dirty="0">
                          <a:effectLst/>
                          <a:latin typeface="Arial" panose="020B0604020202020204" pitchFamily="34" charset="0"/>
                          <a:ea typeface="Calibri" panose="020F0502020204030204" pitchFamily="34" charset="0"/>
                          <a:cs typeface="Times New Roman" panose="02020603050405020304" pitchFamily="18" charset="0"/>
                        </a:rPr>
                        <a:t>Muestra un dominio total del tema, incluye hechos, razones, causas y argumenta su posición al respecto. (2pts.)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just">
                        <a:lnSpc>
                          <a:spcPct val="115000"/>
                        </a:lnSpc>
                        <a:spcAft>
                          <a:spcPts val="0"/>
                        </a:spcAft>
                      </a:pPr>
                      <a:r>
                        <a:rPr lang="es-ES" sz="1200" dirty="0">
                          <a:effectLst/>
                          <a:latin typeface="Arial" panose="020B0604020202020204" pitchFamily="34" charset="0"/>
                          <a:ea typeface="Calibri" panose="020F0502020204030204" pitchFamily="34" charset="0"/>
                          <a:cs typeface="Times New Roman" panose="02020603050405020304" pitchFamily="18" charset="0"/>
                        </a:rPr>
                        <a:t>Muestra un buen tema, incluye hechos, razones, causas y argumenta su posición al respecto. (1.6 Pts.)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Muestra pocos conocimientos del tema, incluye hechos, razones y causas. (1.2 Pts.)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Muestra nulo dominio del tema, incluye hechos, razones y causas escasas.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(1pt.-0)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230300987"/>
                  </a:ext>
                </a:extLst>
              </a:tr>
              <a:tr h="654962">
                <a:tc>
                  <a:txBody>
                    <a:bodyPr/>
                    <a:lstStyle/>
                    <a:p>
                      <a:pPr>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Ortografía y gramática</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(Conceptual)</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200" dirty="0">
                          <a:effectLst/>
                          <a:latin typeface="Arial" panose="020B0604020202020204" pitchFamily="34" charset="0"/>
                          <a:ea typeface="Calibri" panose="020F0502020204030204" pitchFamily="34" charset="0"/>
                          <a:cs typeface="Times New Roman" panose="02020603050405020304" pitchFamily="18" charset="0"/>
                        </a:rPr>
                        <a:t>Utiliza todas las reglas de ortografía y redacción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1200" dirty="0">
                          <a:effectLst/>
                          <a:latin typeface="Arial" panose="020B0604020202020204" pitchFamily="34" charset="0"/>
                          <a:ea typeface="Calibri" panose="020F0502020204030204" pitchFamily="34" charset="0"/>
                          <a:cs typeface="Times New Roman" panose="02020603050405020304" pitchFamily="18" charset="0"/>
                        </a:rPr>
                        <a:t>(1 </a:t>
                      </a:r>
                      <a:r>
                        <a:rPr lang="es-ES" sz="1200" dirty="0" err="1">
                          <a:effectLst/>
                          <a:latin typeface="Arial" panose="020B0604020202020204" pitchFamily="34" charset="0"/>
                          <a:ea typeface="Calibri" panose="020F0502020204030204" pitchFamily="34" charset="0"/>
                          <a:cs typeface="Times New Roman" panose="02020603050405020304" pitchFamily="18" charset="0"/>
                        </a:rPr>
                        <a:t>pto</a:t>
                      </a:r>
                      <a:r>
                        <a:rPr lang="es-ES" sz="1200" dirty="0">
                          <a:effectLst/>
                          <a:latin typeface="Arial" panose="020B0604020202020204" pitchFamily="34" charset="0"/>
                          <a:ea typeface="Calibri" panose="020F0502020204030204" pitchFamily="34" charset="0"/>
                          <a:cs typeface="Times New Roman" panose="02020603050405020304" pitchFamily="18" charset="0"/>
                        </a:rPr>
                        <a:t>)</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just">
                        <a:lnSpc>
                          <a:spcPct val="115000"/>
                        </a:lnSpc>
                        <a:spcAft>
                          <a:spcPts val="0"/>
                        </a:spcAft>
                      </a:pPr>
                      <a:r>
                        <a:rPr lang="es-ES" sz="1200" dirty="0">
                          <a:effectLst/>
                          <a:latin typeface="Arial" panose="020B0604020202020204" pitchFamily="34" charset="0"/>
                          <a:ea typeface="Calibri" panose="020F0502020204030204" pitchFamily="34" charset="0"/>
                          <a:cs typeface="Times New Roman" panose="02020603050405020304" pitchFamily="18" charset="0"/>
                        </a:rPr>
                        <a:t>Utiliza varias de las reglas de ortografía y redacción.</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1200" dirty="0">
                          <a:effectLst/>
                          <a:latin typeface="Arial" panose="020B0604020202020204" pitchFamily="34" charset="0"/>
                          <a:ea typeface="Calibri" panose="020F0502020204030204" pitchFamily="34" charset="0"/>
                          <a:cs typeface="Times New Roman" panose="02020603050405020304" pitchFamily="18" charset="0"/>
                        </a:rPr>
                        <a:t>. (0.8 Pts.)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Contiene varias faltas de ortografía y redacción. (0.6 pts)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Nula presencia de las reglas gramaticales. (0.5pt-0.)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2991130194"/>
                  </a:ext>
                </a:extLst>
              </a:tr>
              <a:tr h="467417">
                <a:tc>
                  <a:txBody>
                    <a:bodyPr/>
                    <a:lstStyle/>
                    <a:p>
                      <a:pPr>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Extensión</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(Actitudinal)</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Mayor a 8 hojas en letra arial 12. (2pts.)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Mayor a 6 hojas en letra arial 12. . (1.6 Pts.)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Mayor a 4 hojas en letra arial 12. (1.2 Pts.)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Mayor a 2 hojas en letra arial 12. (1pt.-0)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2041544034"/>
                  </a:ext>
                </a:extLst>
              </a:tr>
              <a:tr h="873283">
                <a:tc>
                  <a:txBody>
                    <a:bodyPr/>
                    <a:lstStyle/>
                    <a:p>
                      <a:pPr>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Presentación y estructura</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(Actitudinal)</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El trabajo es claro, permite identificar las partes del ensayo. (2pts.)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El trabajo está limpio y las ideas se presentan en secuencia: inicio, nudo y final. . (1.6 Pts.)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El trabajo no esta limpio y las ideas no se presentan en secuencia. (1.2 Pts.)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El trabajo no esta limpio, y no hay secuencia en las ideas. (1pt.-0)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3057550285"/>
                  </a:ext>
                </a:extLst>
              </a:tr>
              <a:tr h="657286">
                <a:tc>
                  <a:txBody>
                    <a:bodyPr/>
                    <a:lstStyle/>
                    <a:p>
                      <a:pPr>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Bibliografía</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(Procedimental)</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Se define la bibliografía.</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(2pts.)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Se define la bibliografía con algunos errores. . (1.6 Pts.)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Se define la bibliografía con ausencia y faltas de datos. (1.2 Pts.)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Nula bibliografía (1pt.-0)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571876048"/>
                  </a:ext>
                </a:extLst>
              </a:tr>
              <a:tr h="657286">
                <a:tc>
                  <a:txBody>
                    <a:bodyPr/>
                    <a:lstStyle/>
                    <a:p>
                      <a:pPr>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Entrega Oportuna</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(Acititudinal – Valoral)</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Se entrega el día solicitado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(1 pto)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Se entrega un día después de lo solicitado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(0.8 pts)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Se entrega dos días después de lo solicitado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(0.6 pts)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No se entrega</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(0 pts)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673760753"/>
                  </a:ext>
                </a:extLst>
              </a:tr>
              <a:tr h="657286">
                <a:tc>
                  <a:txBody>
                    <a:bodyPr/>
                    <a:lstStyle/>
                    <a:p>
                      <a:pPr>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Sumatoria.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10 pts.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8 Pts.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7.2 Pts.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just">
                        <a:lnSpc>
                          <a:spcPct val="115000"/>
                        </a:lnSpc>
                        <a:spcAft>
                          <a:spcPts val="0"/>
                        </a:spcAft>
                      </a:pPr>
                      <a:r>
                        <a:rPr lang="es-ES" sz="1200" dirty="0">
                          <a:effectLst/>
                          <a:latin typeface="Arial" panose="020B0604020202020204" pitchFamily="34" charset="0"/>
                          <a:ea typeface="Calibri" panose="020F0502020204030204" pitchFamily="34" charset="0"/>
                          <a:cs typeface="Times New Roman" panose="02020603050405020304" pitchFamily="18" charset="0"/>
                        </a:rPr>
                        <a:t>5 pts.- 0 pts.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3823884854"/>
                  </a:ext>
                </a:extLst>
              </a:tr>
            </a:tbl>
          </a:graphicData>
        </a:graphic>
      </p:graphicFrame>
    </p:spTree>
    <p:extLst>
      <p:ext uri="{BB962C8B-B14F-4D97-AF65-F5344CB8AC3E}">
        <p14:creationId xmlns:p14="http://schemas.microsoft.com/office/powerpoint/2010/main" val="309347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85826"/>
            <a:ext cx="10515600" cy="461963"/>
          </a:xfrm>
        </p:spPr>
        <p:txBody>
          <a:bodyPr>
            <a:noAutofit/>
          </a:bodyPr>
          <a:lstStyle/>
          <a:p>
            <a:r>
              <a:rPr lang="es-MX" sz="2800" dirty="0"/>
              <a:t>Objetivos por asignatura</a:t>
            </a:r>
          </a:p>
        </p:txBody>
      </p:sp>
      <p:sp>
        <p:nvSpPr>
          <p:cNvPr id="3" name="Marcador de contenido 2"/>
          <p:cNvSpPr>
            <a:spLocks noGrp="1"/>
          </p:cNvSpPr>
          <p:nvPr>
            <p:ph idx="1"/>
          </p:nvPr>
        </p:nvSpPr>
        <p:spPr>
          <a:xfrm>
            <a:off x="738187" y="1568450"/>
            <a:ext cx="10515600" cy="4351338"/>
          </a:xfrm>
        </p:spPr>
        <p:txBody>
          <a:bodyPr>
            <a:normAutofit lnSpcReduction="10000"/>
          </a:bodyPr>
          <a:lstStyle/>
          <a:p>
            <a:pPr algn="just"/>
            <a:r>
              <a:rPr lang="es-MX" u="sng" dirty="0"/>
              <a:t>DERECHO: </a:t>
            </a:r>
            <a:r>
              <a:rPr lang="es-MX" dirty="0"/>
              <a:t>Que el alumno observe la necesidad de instrumentos de regulación en el ámbito medio ambiental en nuestro país </a:t>
            </a:r>
          </a:p>
          <a:p>
            <a:pPr algn="just"/>
            <a:r>
              <a:rPr lang="es-MX" u="sng" dirty="0"/>
              <a:t>QUÍMICA IV: </a:t>
            </a:r>
            <a:r>
              <a:rPr lang="es-MX" dirty="0"/>
              <a:t>Que el alumno entienda los procesos químicos y utilice fuentes de energía limpias en la construcción de proyectos a escala aplicables dentro de su entorno social. </a:t>
            </a:r>
          </a:p>
          <a:p>
            <a:pPr algn="just"/>
            <a:r>
              <a:rPr lang="es-MX" u="sng" dirty="0"/>
              <a:t>FÍDSICA IV: </a:t>
            </a:r>
            <a:r>
              <a:rPr lang="es-MX" dirty="0"/>
              <a:t>Que el alumno construya prototipos o maquetas donde utilice fuentes de energía limpias y que entienda el uso de las mismas en el impacto ambiental de nuestro planeta. </a:t>
            </a:r>
          </a:p>
        </p:txBody>
      </p:sp>
      <p:sp>
        <p:nvSpPr>
          <p:cNvPr id="4" name="Título 1"/>
          <p:cNvSpPr txBox="1">
            <a:spLocks/>
          </p:cNvSpPr>
          <p:nvPr/>
        </p:nvSpPr>
        <p:spPr>
          <a:xfrm>
            <a:off x="838200" y="365126"/>
            <a:ext cx="10515600" cy="5207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endParaRPr lang="es-MX" sz="2800" dirty="0"/>
          </a:p>
        </p:txBody>
      </p:sp>
    </p:spTree>
    <p:extLst>
      <p:ext uri="{BB962C8B-B14F-4D97-AF65-F5344CB8AC3E}">
        <p14:creationId xmlns:p14="http://schemas.microsoft.com/office/powerpoint/2010/main" val="215820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a 3">
            <a:extLst>
              <a:ext uri="{FF2B5EF4-FFF2-40B4-BE49-F238E27FC236}">
                <a16:creationId xmlns:a16="http://schemas.microsoft.com/office/drawing/2014/main" id="{453E9BAF-83F6-174B-BEE1-1780F3AA4CE2}"/>
              </a:ext>
            </a:extLst>
          </p:cNvPr>
          <p:cNvGraphicFramePr/>
          <p:nvPr/>
        </p:nvGraphicFramePr>
        <p:xfrm>
          <a:off x="1008374" y="896002"/>
          <a:ext cx="10175252" cy="5065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232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nvGraphicFramePr>
        <p:xfrm>
          <a:off x="776177" y="1643063"/>
          <a:ext cx="10225198" cy="2010717"/>
        </p:xfrm>
        <a:graphic>
          <a:graphicData uri="http://schemas.openxmlformats.org/drawingml/2006/table">
            <a:tbl>
              <a:tblPr>
                <a:tableStyleId>{8A107856-5554-42FB-B03E-39F5DBC370BA}</a:tableStyleId>
              </a:tblPr>
              <a:tblGrid>
                <a:gridCol w="3286810">
                  <a:extLst>
                    <a:ext uri="{9D8B030D-6E8A-4147-A177-3AD203B41FA5}">
                      <a16:colId xmlns:a16="http://schemas.microsoft.com/office/drawing/2014/main" val="3359274598"/>
                    </a:ext>
                  </a:extLst>
                </a:gridCol>
                <a:gridCol w="3182109">
                  <a:extLst>
                    <a:ext uri="{9D8B030D-6E8A-4147-A177-3AD203B41FA5}">
                      <a16:colId xmlns:a16="http://schemas.microsoft.com/office/drawing/2014/main" val="2714172646"/>
                    </a:ext>
                  </a:extLst>
                </a:gridCol>
                <a:gridCol w="3756279">
                  <a:extLst>
                    <a:ext uri="{9D8B030D-6E8A-4147-A177-3AD203B41FA5}">
                      <a16:colId xmlns:a16="http://schemas.microsoft.com/office/drawing/2014/main" val="42350677"/>
                    </a:ext>
                  </a:extLst>
                </a:gridCol>
              </a:tblGrid>
              <a:tr h="1843087">
                <a:tc>
                  <a:txBody>
                    <a:bodyPr/>
                    <a:lstStyle/>
                    <a:p>
                      <a:pPr>
                        <a:lnSpc>
                          <a:spcPct val="115000"/>
                        </a:lnSpc>
                        <a:spcAft>
                          <a:spcPts val="0"/>
                        </a:spcAft>
                      </a:pPr>
                      <a:r>
                        <a:rPr lang="es-ES" sz="1400" dirty="0">
                          <a:effectLst/>
                        </a:rPr>
                        <a:t>Derecho </a:t>
                      </a:r>
                    </a:p>
                    <a:p>
                      <a:pPr>
                        <a:lnSpc>
                          <a:spcPct val="115000"/>
                        </a:lnSpc>
                        <a:spcAft>
                          <a:spcPts val="0"/>
                        </a:spcAft>
                      </a:pPr>
                      <a:r>
                        <a:rPr lang="es-ES" sz="1400" dirty="0">
                          <a:effectLst/>
                        </a:rPr>
                        <a:t>¿Qué son las energías limpias?</a:t>
                      </a:r>
                    </a:p>
                    <a:p>
                      <a:pPr>
                        <a:lnSpc>
                          <a:spcPct val="115000"/>
                        </a:lnSpc>
                        <a:spcAft>
                          <a:spcPts val="0"/>
                        </a:spcAft>
                      </a:pPr>
                      <a:r>
                        <a:rPr lang="es-ES" sz="1400" dirty="0">
                          <a:effectLst/>
                        </a:rPr>
                        <a:t>¿Cualquiera las puede utilizar?</a:t>
                      </a:r>
                    </a:p>
                    <a:p>
                      <a:pPr>
                        <a:lnSpc>
                          <a:spcPct val="115000"/>
                        </a:lnSpc>
                        <a:spcAft>
                          <a:spcPts val="0"/>
                        </a:spcAft>
                      </a:pPr>
                      <a:r>
                        <a:rPr lang="es-ES" sz="1400" dirty="0">
                          <a:effectLst/>
                        </a:rPr>
                        <a:t>¿Qué leyes regulan el uso y generación de energías limpias?</a:t>
                      </a:r>
                      <a:endParaRPr lang="es-MX" sz="1400" dirty="0">
                        <a:effectLst/>
                      </a:endParaRPr>
                    </a:p>
                    <a:p>
                      <a:pPr>
                        <a:lnSpc>
                          <a:spcPct val="115000"/>
                        </a:lnSpc>
                        <a:spcAft>
                          <a:spcPts val="0"/>
                        </a:spcAft>
                      </a:pPr>
                      <a:r>
                        <a:rPr lang="es-ES" sz="1400" dirty="0">
                          <a:effectLst/>
                        </a:rPr>
                        <a:t> </a:t>
                      </a:r>
                      <a:endParaRPr lang="es-MX" sz="1400" dirty="0">
                        <a:effectLst/>
                      </a:endParaRPr>
                    </a:p>
                  </a:txBody>
                  <a:tcPr marL="31935" marR="31935" marT="31935" marB="31935"/>
                </a:tc>
                <a:tc>
                  <a:txBody>
                    <a:bodyPr/>
                    <a:lstStyle/>
                    <a:p>
                      <a:pPr>
                        <a:lnSpc>
                          <a:spcPct val="115000"/>
                        </a:lnSpc>
                        <a:spcAft>
                          <a:spcPts val="0"/>
                        </a:spcAft>
                      </a:pPr>
                      <a:r>
                        <a:rPr lang="es-ES" sz="1400" dirty="0">
                          <a:effectLst/>
                        </a:rPr>
                        <a:t>Física </a:t>
                      </a:r>
                    </a:p>
                    <a:p>
                      <a:pPr>
                        <a:lnSpc>
                          <a:spcPct val="115000"/>
                        </a:lnSpc>
                        <a:spcAft>
                          <a:spcPts val="0"/>
                        </a:spcAft>
                      </a:pPr>
                      <a:r>
                        <a:rPr lang="es-ES" sz="1400" dirty="0">
                          <a:effectLst/>
                        </a:rPr>
                        <a:t>¿Identificaron las energías limpias?</a:t>
                      </a:r>
                    </a:p>
                    <a:p>
                      <a:pPr>
                        <a:lnSpc>
                          <a:spcPct val="115000"/>
                        </a:lnSpc>
                        <a:spcAft>
                          <a:spcPts val="0"/>
                        </a:spcAft>
                      </a:pPr>
                      <a:r>
                        <a:rPr lang="es-ES" sz="1400" dirty="0">
                          <a:effectLst/>
                        </a:rPr>
                        <a:t>¿Diferenciaron entre energía limpia y energía renovable?</a:t>
                      </a:r>
                    </a:p>
                    <a:p>
                      <a:pPr>
                        <a:lnSpc>
                          <a:spcPct val="115000"/>
                        </a:lnSpc>
                        <a:spcAft>
                          <a:spcPts val="0"/>
                        </a:spcAft>
                      </a:pPr>
                      <a:r>
                        <a:rPr lang="es-ES" sz="1400" dirty="0">
                          <a:effectLst/>
                        </a:rPr>
                        <a:t>¿Cuáles fueron las dificultades mostradas durante la elaboración de los modelos dinámicos?</a:t>
                      </a:r>
                      <a:endParaRPr lang="es-MX" sz="1400" dirty="0">
                        <a:effectLst/>
                      </a:endParaRPr>
                    </a:p>
                    <a:p>
                      <a:pPr>
                        <a:lnSpc>
                          <a:spcPct val="115000"/>
                        </a:lnSpc>
                        <a:spcAft>
                          <a:spcPts val="0"/>
                        </a:spcAft>
                      </a:pPr>
                      <a:r>
                        <a:rPr lang="es-ES" sz="1400" dirty="0">
                          <a:effectLst/>
                        </a:rPr>
                        <a:t> </a:t>
                      </a:r>
                      <a:endParaRPr lang="es-MX" sz="1400" dirty="0">
                        <a:solidFill>
                          <a:srgbClr val="000000"/>
                        </a:solidFill>
                        <a:effectLst/>
                        <a:latin typeface="Calibri" pitchFamily="34" charset="0"/>
                        <a:ea typeface="Arial"/>
                      </a:endParaRPr>
                    </a:p>
                  </a:txBody>
                  <a:tcPr marL="31935" marR="31935" marT="31935" marB="31935"/>
                </a:tc>
                <a:tc>
                  <a:txBody>
                    <a:bodyPr/>
                    <a:lstStyle/>
                    <a:p>
                      <a:pPr>
                        <a:lnSpc>
                          <a:spcPct val="115000"/>
                        </a:lnSpc>
                        <a:spcAft>
                          <a:spcPts val="0"/>
                        </a:spcAft>
                      </a:pPr>
                      <a:r>
                        <a:rPr lang="es-ES" sz="1400" dirty="0">
                          <a:effectLst/>
                        </a:rPr>
                        <a:t>¿A qué se confrontaron?</a:t>
                      </a:r>
                    </a:p>
                    <a:p>
                      <a:pPr>
                        <a:lnSpc>
                          <a:spcPct val="115000"/>
                        </a:lnSpc>
                        <a:spcAft>
                          <a:spcPts val="0"/>
                        </a:spcAft>
                      </a:pPr>
                      <a:r>
                        <a:rPr lang="es-ES" sz="1400" dirty="0">
                          <a:effectLst/>
                        </a:rPr>
                        <a:t>¿Qué son las energías limpias</a:t>
                      </a:r>
                      <a:r>
                        <a:rPr lang="es-ES" sz="1400" baseline="0" dirty="0">
                          <a:effectLst/>
                        </a:rPr>
                        <a:t>?</a:t>
                      </a:r>
                      <a:endParaRPr lang="es-MX" sz="1400" dirty="0">
                        <a:effectLst/>
                      </a:endParaRPr>
                    </a:p>
                    <a:p>
                      <a:pPr>
                        <a:lnSpc>
                          <a:spcPct val="115000"/>
                        </a:lnSpc>
                        <a:spcAft>
                          <a:spcPts val="0"/>
                        </a:spcAft>
                      </a:pPr>
                      <a:r>
                        <a:rPr lang="es-ES" sz="1400" dirty="0">
                          <a:effectLst/>
                        </a:rPr>
                        <a:t>¿Cómo se sintieron al trabajar con diferentes docentes para un mismo tema?</a:t>
                      </a:r>
                    </a:p>
                    <a:p>
                      <a:pPr>
                        <a:lnSpc>
                          <a:spcPct val="115000"/>
                        </a:lnSpc>
                        <a:spcAft>
                          <a:spcPts val="0"/>
                        </a:spcAft>
                      </a:pPr>
                      <a:r>
                        <a:rPr lang="es-ES" sz="1400" dirty="0">
                          <a:effectLst/>
                        </a:rPr>
                        <a:t>¿Qué dificultades tuvieron para realizar el modelo dinámico?</a:t>
                      </a:r>
                      <a:endParaRPr lang="es-MX" sz="1400" dirty="0">
                        <a:effectLst/>
                      </a:endParaRPr>
                    </a:p>
                  </a:txBody>
                  <a:tcPr marL="31935" marR="31935" marT="31935" marB="31935"/>
                </a:tc>
                <a:extLst>
                  <a:ext uri="{0D108BD9-81ED-4DB2-BD59-A6C34878D82A}">
                    <a16:rowId xmlns:a16="http://schemas.microsoft.com/office/drawing/2014/main" val="741067019"/>
                  </a:ext>
                </a:extLst>
              </a:tr>
            </a:tbl>
          </a:graphicData>
        </a:graphic>
      </p:graphicFrame>
    </p:spTree>
    <p:extLst>
      <p:ext uri="{BB962C8B-B14F-4D97-AF65-F5344CB8AC3E}">
        <p14:creationId xmlns:p14="http://schemas.microsoft.com/office/powerpoint/2010/main" val="613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50" y="751344"/>
            <a:ext cx="11715750" cy="2308324"/>
          </a:xfrm>
          <a:prstGeom prst="rect">
            <a:avLst/>
          </a:prstGeom>
        </p:spPr>
        <p:txBody>
          <a:bodyPr wrap="square">
            <a:spAutoFit/>
          </a:bodyPr>
          <a:lstStyle/>
          <a:p>
            <a:pPr algn="ctr"/>
            <a:r>
              <a:rPr lang="es-ES" b="1" dirty="0">
                <a:solidFill>
                  <a:srgbClr val="FF0000"/>
                </a:solidFill>
              </a:rPr>
              <a:t>Estructura Inicial de Planeación</a:t>
            </a:r>
            <a:endParaRPr lang="es-MX" dirty="0">
              <a:solidFill>
                <a:srgbClr val="FF0000"/>
              </a:solidFill>
            </a:endParaRPr>
          </a:p>
          <a:p>
            <a:r>
              <a:rPr lang="es-ES" b="1" dirty="0"/>
              <a:t> </a:t>
            </a:r>
            <a:endParaRPr lang="es-MX" dirty="0"/>
          </a:p>
          <a:p>
            <a:r>
              <a:rPr lang="es-ES" b="1" dirty="0"/>
              <a:t>Nombre del proyecto</a:t>
            </a:r>
            <a:r>
              <a:rPr lang="es-ES" b="1" u="sng" dirty="0"/>
              <a:t>. ___________Las energías limpias en las nuevas generaciones__________________________</a:t>
            </a:r>
            <a:endParaRPr lang="es-MX" dirty="0"/>
          </a:p>
          <a:p>
            <a:r>
              <a:rPr lang="es-ES" b="1" dirty="0"/>
              <a:t>Nombre de los profesores participantes y asignaturas </a:t>
            </a:r>
            <a:r>
              <a:rPr lang="es-MX" b="1" dirty="0"/>
              <a:t>JOSUÉ HERNÁNDEZ MADRID (DERECHO)</a:t>
            </a:r>
          </a:p>
          <a:p>
            <a:r>
              <a:rPr lang="es-MX" b="1" dirty="0"/>
              <a:t>ALEJANDRO BORJA SÁNCHEZ (QUÍMICA IV), JULIO GARCÍA VALENCIA (FÍSICA IV). </a:t>
            </a:r>
          </a:p>
          <a:p>
            <a:r>
              <a:rPr lang="es-ES" b="1" dirty="0"/>
              <a:t> </a:t>
            </a:r>
            <a:endParaRPr lang="es-MX" b="1" dirty="0"/>
          </a:p>
          <a:p>
            <a:pPr lvl="0"/>
            <a:r>
              <a:rPr lang="es-ES" b="1" dirty="0"/>
              <a:t>Contexto. </a:t>
            </a:r>
            <a:r>
              <a:rPr lang="es-ES" dirty="0"/>
              <a:t>Justifica las circunstancias o elementos de la realidad en los que se da el problema.</a:t>
            </a:r>
            <a:r>
              <a:rPr lang="es-ES" b="1" dirty="0"/>
              <a:t> </a:t>
            </a:r>
            <a:endParaRPr lang="es-MX" dirty="0"/>
          </a:p>
          <a:p>
            <a:r>
              <a:rPr lang="es-ES" b="1" dirty="0"/>
              <a:t>      Introducción y/o justificación del proyecto.</a:t>
            </a:r>
            <a:endParaRPr lang="es-MX" dirty="0"/>
          </a:p>
        </p:txBody>
      </p:sp>
      <p:graphicFrame>
        <p:nvGraphicFramePr>
          <p:cNvPr id="3" name="2 Tabla"/>
          <p:cNvGraphicFramePr>
            <a:graphicFrameLocks noGrp="1"/>
          </p:cNvGraphicFramePr>
          <p:nvPr/>
        </p:nvGraphicFramePr>
        <p:xfrm>
          <a:off x="285750" y="3661758"/>
          <a:ext cx="11220450" cy="1729391"/>
        </p:xfrm>
        <a:graphic>
          <a:graphicData uri="http://schemas.openxmlformats.org/drawingml/2006/table">
            <a:tbl>
              <a:tblPr>
                <a:tableStyleId>{775DCB02-9BB8-47FD-8907-85C794F793BA}</a:tableStyleId>
              </a:tblPr>
              <a:tblGrid>
                <a:gridCol w="11220450">
                  <a:extLst>
                    <a:ext uri="{9D8B030D-6E8A-4147-A177-3AD203B41FA5}">
                      <a16:colId xmlns:a16="http://schemas.microsoft.com/office/drawing/2014/main" val="20000"/>
                    </a:ext>
                  </a:extLst>
                </a:gridCol>
              </a:tblGrid>
              <a:tr h="1729391">
                <a:tc>
                  <a:txBody>
                    <a:bodyPr/>
                    <a:lstStyle/>
                    <a:p>
                      <a:r>
                        <a:rPr lang="es-MX" sz="1800" kern="1200" dirty="0">
                          <a:solidFill>
                            <a:schemeClr val="dk1"/>
                          </a:solidFill>
                          <a:effectLst/>
                          <a:latin typeface="+mn-lt"/>
                          <a:ea typeface="+mn-ea"/>
                          <a:cs typeface="+mn-cs"/>
                        </a:rPr>
                        <a:t>Realizar una concientización del uso de las energías renovables y limpias en la sociedad actual, debido a los altos índices de contaminación en sus diversas modalidades, lo cual afecta la vida del ser humano en sociedad.</a:t>
                      </a: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19701683"/>
      </p:ext>
    </p:extLst>
  </p:cSld>
  <p:clrMapOvr>
    <a:masterClrMapping/>
  </p:clrMapOvr>
</p:sld>
</file>

<file path=ppt/theme/theme1.xml><?xml version="1.0" encoding="utf-8"?>
<a:theme xmlns:a="http://schemas.openxmlformats.org/drawingml/2006/main" name="Plantilla con diseño abstracto melancólic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26713965_TF03460530" id="{21635475-6792-44A6-A8E3-1C7EF2148DF0}" vid="{F2F81E98-68FC-45E7-BC18-42DD6EFEAB4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8659</TotalTime>
  <Words>5985</Words>
  <Application>Microsoft Macintosh PowerPoint</Application>
  <PresentationFormat>Panorámica</PresentationFormat>
  <Paragraphs>647</Paragraphs>
  <Slides>59</Slides>
  <Notes>7</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59</vt:i4>
      </vt:variant>
    </vt:vector>
  </HeadingPairs>
  <TitlesOfParts>
    <vt:vector size="67" baseType="lpstr">
      <vt:lpstr>AR CENA</vt:lpstr>
      <vt:lpstr>Arial</vt:lpstr>
      <vt:lpstr>Calibri</vt:lpstr>
      <vt:lpstr>Cambria</vt:lpstr>
      <vt:lpstr>Century Gothic</vt:lpstr>
      <vt:lpstr>Times New Roman</vt:lpstr>
      <vt:lpstr>Plantilla con diseño abstracto melancólico</vt:lpstr>
      <vt:lpstr>Documento</vt:lpstr>
      <vt:lpstr>Presentación de PowerPoint</vt:lpstr>
      <vt:lpstr>Presentación de PowerPoint</vt:lpstr>
      <vt:lpstr>Introducción.</vt:lpstr>
      <vt:lpstr>Justificación del Proyecto </vt:lpstr>
      <vt:lpstr>Objetivo General</vt:lpstr>
      <vt:lpstr>Objetivos por asignatura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LAS ENERGIAS LIMPIAS EN LAS NUEVAS GENERACIONES  2020-2021 Equipo 2. Sexto Grado</vt:lpstr>
      <vt:lpstr>Integrantes</vt:lpstr>
      <vt:lpstr>Apartado 3</vt:lpstr>
      <vt:lpstr>Apartado 4</vt:lpstr>
      <vt:lpstr>Introducción.</vt:lpstr>
      <vt:lpstr>Proyecto </vt:lpstr>
      <vt:lpstr>Objetivo General</vt:lpstr>
      <vt:lpstr>Objetivos por asignatura</vt:lpstr>
      <vt:lpstr>Formatos de planificadores </vt:lpstr>
      <vt:lpstr>Actividades desarrolladas por asignatura  </vt:lpstr>
      <vt:lpstr>Presentación de PowerPoint</vt:lpstr>
      <vt:lpstr>Apartados 8, 9,10, 11 y 12.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Modelos dinámicos</vt:lpstr>
      <vt:lpstr>Presentación de PowerPoint</vt:lpstr>
      <vt:lpstr>Presentación de PowerPoint</vt:lpstr>
      <vt:lpstr>Actividades realizadas por triada</vt:lpstr>
      <vt:lpstr>Actividades realizadas por triada</vt:lpstr>
      <vt:lpstr>Actividades realizadas por triada</vt:lpstr>
      <vt:lpstr>Actividades realizadas por triada</vt:lpstr>
      <vt:lpstr>Justificación de actividades</vt:lpstr>
      <vt:lpstr>Apartado 13</vt:lpstr>
      <vt:lpstr>Presentación de PowerPoint</vt:lpstr>
      <vt:lpstr>Apartado 14.</vt:lpstr>
      <vt:lpstr>Apartado 14.</vt:lpstr>
      <vt:lpstr>Logros</vt:lpstr>
      <vt:lpstr>Presentación de PowerPoint</vt:lpstr>
      <vt:lpstr>Documentos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caos social a través del tiempo</dc:title>
  <dc:creator>alfredo parra</dc:creator>
  <cp:lastModifiedBy>alejandro borja</cp:lastModifiedBy>
  <cp:revision>76</cp:revision>
  <dcterms:created xsi:type="dcterms:W3CDTF">2019-01-21T21:56:13Z</dcterms:created>
  <dcterms:modified xsi:type="dcterms:W3CDTF">2021-06-09T21:37:56Z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74064600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