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Lst>
  <p:sldSz cy="6858000" cx="12192000"/>
  <p:notesSz cx="6858000" cy="9144000"/>
  <p:embeddedFontLst>
    <p:embeddedFont>
      <p:font typeface="Century Gothic"/>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4" roundtripDataSignature="AMtx7mg3DsRI2pua28zT4sABoQrKJ6Y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4" Type="http://customschemas.google.com/relationships/presentationmetadata" Target="meta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CenturyGothic-boldItalic.fntdata"/><Relationship Id="rId102" Type="http://schemas.openxmlformats.org/officeDocument/2006/relationships/font" Target="fonts/CenturyGothic-italic.fntdata"/><Relationship Id="rId101" Type="http://schemas.openxmlformats.org/officeDocument/2006/relationships/font" Target="fonts/CenturyGothic-bold.fntdata"/><Relationship Id="rId100" Type="http://schemas.openxmlformats.org/officeDocument/2006/relationships/font" Target="fonts/CenturyGothic-regular.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d111a367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11d111a3679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d111a367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1d111a3679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33a1f0125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133a1f0125b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31a23f2d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131a23f2df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31a23f2df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131a23f2df9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31a23f2df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131a23f2df9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1" name="Shape 11"/>
        <p:cNvGrpSpPr/>
        <p:nvPr/>
      </p:nvGrpSpPr>
      <p:grpSpPr>
        <a:xfrm>
          <a:off x="0" y="0"/>
          <a:ext cx="0" cy="0"/>
          <a:chOff x="0" y="0"/>
          <a:chExt cx="0" cy="0"/>
        </a:xfrm>
      </p:grpSpPr>
      <p:sp>
        <p:nvSpPr>
          <p:cNvPr id="12" name="Google Shape;12;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0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7" name="Shape 17"/>
        <p:cNvGrpSpPr/>
        <p:nvPr/>
      </p:nvGrpSpPr>
      <p:grpSpPr>
        <a:xfrm>
          <a:off x="0" y="0"/>
          <a:ext cx="0" cy="0"/>
          <a:chOff x="0" y="0"/>
          <a:chExt cx="0" cy="0"/>
        </a:xfrm>
      </p:grpSpPr>
      <p:sp>
        <p:nvSpPr>
          <p:cNvPr id="18" name="Google Shape;18;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p9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9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9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9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9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9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9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9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9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9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9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9"/>
          <p:cNvSpPr/>
          <p:nvPr>
            <p:ph idx="2" type="pic"/>
          </p:nvPr>
        </p:nvSpPr>
        <p:spPr>
          <a:xfrm>
            <a:off x="5183188" y="987425"/>
            <a:ext cx="6172200" cy="4873625"/>
          </a:xfrm>
          <a:prstGeom prst="rect">
            <a:avLst/>
          </a:prstGeom>
          <a:noFill/>
          <a:ln>
            <a:noFill/>
          </a:ln>
        </p:spPr>
      </p:sp>
      <p:sp>
        <p:nvSpPr>
          <p:cNvPr id="64" name="Google Shape;64;p9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drive.google.com/file/d/1kbUJyApSvR_3mPB5-kTu369LBKiXvCbW/view"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watch?v=6Pp8itf4LYY" TargetMode="External"/><Relationship Id="rId4" Type="http://schemas.openxmlformats.org/officeDocument/2006/relationships/hyperlink" Target="https://www.elfinanciero.com.mx/cdmx/2021/05/06/lluvias-provocan-enorme-socavon-en-eje-1-nort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youtube.com/watch?v=6Pp8itf4LYY" TargetMode="External"/><Relationship Id="rId4" Type="http://schemas.openxmlformats.org/officeDocument/2006/relationships/hyperlink" Target="https://www.elfinanciero.com.mx/cdmx/2021/05/06/lluvias-provocan-enorme-socavon-en-eje-1-nort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vinculacion.uam.mx/index.php/uam-sustentable/pihasu-de-la-uam?start=6" TargetMode="External"/><Relationship Id="rId4" Type="http://schemas.openxmlformats.org/officeDocument/2006/relationships/hyperlink" Target="https://www.gob.mx/inafed/articulos/conoce-los-beneficios-de-pertenecer-a-una-zona-metropolitana#:~:text=Una%20zona%20metropolitana%20es%20el,s%C3%AD%20misma%20o%20de%20su" TargetMode="External"/><Relationship Id="rId5" Type="http://schemas.openxmlformats.org/officeDocument/2006/relationships/hyperlink" Target="https://paot.org.mx/centro/libros/proaire/cap02.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youtube.com/watch?v=mMhiFnPx3ic" TargetMode="External"/><Relationship Id="rId4" Type="http://schemas.openxmlformats.org/officeDocument/2006/relationships/hyperlink" Target="https://datos.cdmx.gob.mx/dataset/geologia-de-la-ciudad-de-mexico" TargetMode="External"/><Relationship Id="rId5" Type="http://schemas.openxmlformats.org/officeDocument/2006/relationships/hyperlink" Target="http://data.proteccioncivil.cdmx.gob.mx/mapas_atlas/09000_Mapa_Geologico.pdf" TargetMode="External"/><Relationship Id="rId6" Type="http://schemas.openxmlformats.org/officeDocument/2006/relationships/hyperlink" Target="https://www1.cenapred.unam.mx/DIR_INVESTIGACION/2021/1er_Trimestre/FRACCION_XLI/DSyPG/2020_Desarrollo_de_un_Sistema_Automatico_para_la_Generacion.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s://cuentame.inegi.org.mx/monografias/informacion/df/territorio/clima.aspx?tema=me&amp;e=09#:~:text=Las%20lluvias%20se%20presentan%20en,de%201%20200%20mm%20anuales" TargetMode="External"/><Relationship Id="rId4" Type="http://schemas.openxmlformats.org/officeDocument/2006/relationships/hyperlink" Target="https://www.gob.mx/smn" TargetMode="External"/><Relationship Id="rId5" Type="http://schemas.openxmlformats.org/officeDocument/2006/relationships/hyperlink" Target="https://aplicaciones.sacmex.cdmx.gob.mx/pluviometro/" TargetMode="External"/><Relationship Id="rId6" Type="http://schemas.openxmlformats.org/officeDocument/2006/relationships/hyperlink" Target="https://www.gob.mx/sm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geotopsa.com/es/deslizamientos-y-socavones/" TargetMode="External"/><Relationship Id="rId4" Type="http://schemas.openxmlformats.org/officeDocument/2006/relationships/hyperlink" Target="https://www.dgcs.unam.mx/boletin/bdboletin/2021_622.html" TargetMode="External"/><Relationship Id="rId5" Type="http://schemas.openxmlformats.org/officeDocument/2006/relationships/hyperlink" Target="https://www.imt.mx/archivos/Publicaciones/PublicacionTecnica/pt198.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hyperlink" Target="https://www.adn40.mx/ciencia/socavones-como-por-que-deps-especial#:~:text=B%C3%A1sicamente%20los%20socavones%20son%20hundimientos,los%20Estados%20Unidos%20(USGS)" TargetMode="External"/><Relationship Id="rId4" Type="http://schemas.openxmlformats.org/officeDocument/2006/relationships/hyperlink" Target="https://www.adn40.mx/ciencia/socavones-como-por-que-deps-especial#:~:text=B%C3%A1sicamente%20los%20socavones%20son%20hundimientos,los%20Estados%20Unidos%20(USGS)" TargetMode="External"/><Relationship Id="rId5" Type="http://schemas.openxmlformats.org/officeDocument/2006/relationships/hyperlink" Target="https://cnnespanol.cnn.com/2021/06/08/socavones-que-son-como-se-forman-que-tipos-orix/" TargetMode="External"/><Relationship Id="rId6" Type="http://schemas.openxmlformats.org/officeDocument/2006/relationships/hyperlink" Target="https://cnnespanol.cnn.com/2021/06/08/socavones-que-son-como-se-forman-que-tipos-orix/" TargetMode="External"/><Relationship Id="rId7" Type="http://schemas.openxmlformats.org/officeDocument/2006/relationships/hyperlink" Target="https://www.elfinanciero.com.mx/ciencia/2021/06/03/por-que-se-forman-los-socavones/" TargetMode="External"/><Relationship Id="rId8" Type="http://schemas.openxmlformats.org/officeDocument/2006/relationships/hyperlink" Target="https://www.elfinanciero.com.mx/ciencia/2021/06/03/por-que-se-forman-los-socavon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2.jpg"/><Relationship Id="rId4" Type="http://schemas.openxmlformats.org/officeDocument/2006/relationships/image" Target="../media/image30.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31.jpg"/><Relationship Id="rId4" Type="http://schemas.openxmlformats.org/officeDocument/2006/relationships/image" Target="../media/image28.jpg"/><Relationship Id="rId5" Type="http://schemas.openxmlformats.org/officeDocument/2006/relationships/image" Target="../media/image27.jpg"/><Relationship Id="rId6"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ocs.google.com/document/d/1SGQCNFviVVNbBJZQjOyyjb9W3EuwZ_T9/edit?usp=sharing&amp;ouid=116707701470451032345&amp;rtpof=true&amp;sd=true" TargetMode="Externa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7.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0.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6.png"/><Relationship Id="rId4" Type="http://schemas.openxmlformats.org/officeDocument/2006/relationships/image" Target="../media/image2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1" type="body"/>
          </p:nvPr>
        </p:nvSpPr>
        <p:spPr>
          <a:xfrm>
            <a:off x="838200" y="992028"/>
            <a:ext cx="5043616" cy="5948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Nombre y logotipo del colegio</a:t>
            </a:r>
            <a:endParaRPr/>
          </a:p>
        </p:txBody>
      </p:sp>
      <p:sp>
        <p:nvSpPr>
          <p:cNvPr id="85" name="Google Shape;85;p1"/>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MX" sz="1800" u="none" cap="none" strike="noStrike">
                <a:solidFill>
                  <a:srgbClr val="2F5496"/>
                </a:solidFill>
                <a:latin typeface="Calibri"/>
                <a:ea typeface="Calibri"/>
                <a:cs typeface="Calibri"/>
                <a:sym typeface="Calibri"/>
              </a:rPr>
              <a:t>APARTADO 1</a:t>
            </a:r>
            <a:endParaRPr/>
          </a:p>
        </p:txBody>
      </p:sp>
      <p:sp>
        <p:nvSpPr>
          <p:cNvPr id="86" name="Google Shape;86;p1"/>
          <p:cNvSpPr txBox="1"/>
          <p:nvPr/>
        </p:nvSpPr>
        <p:spPr>
          <a:xfrm>
            <a:off x="1149658" y="1880010"/>
            <a:ext cx="10515600"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2800"/>
              <a:buFont typeface="Arial"/>
              <a:buNone/>
            </a:pPr>
            <a:r>
              <a:rPr b="0" i="0" lang="es-MX" sz="2800" u="none" cap="none" strike="noStrike">
                <a:solidFill>
                  <a:srgbClr val="3F3F3F"/>
                </a:solidFill>
                <a:latin typeface="Calibri"/>
                <a:ea typeface="Calibri"/>
                <a:cs typeface="Calibri"/>
                <a:sym typeface="Calibri"/>
              </a:rPr>
              <a:t>INSTITUTO MEXICANO REGINA</a:t>
            </a:r>
            <a:endParaRPr/>
          </a:p>
        </p:txBody>
      </p:sp>
      <p:sp>
        <p:nvSpPr>
          <p:cNvPr id="87" name="Google Shape;87;p1"/>
          <p:cNvSpPr txBox="1"/>
          <p:nvPr/>
        </p:nvSpPr>
        <p:spPr>
          <a:xfrm>
            <a:off x="838200" y="2885211"/>
            <a:ext cx="5043616"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i="0" lang="es-MX" sz="2800" u="none" cap="none" strike="noStrike">
                <a:solidFill>
                  <a:srgbClr val="1F3864"/>
                </a:solidFill>
                <a:latin typeface="Calibri"/>
                <a:ea typeface="Calibri"/>
                <a:cs typeface="Calibri"/>
                <a:sym typeface="Calibri"/>
              </a:rPr>
              <a:t>Nombre del proyecto</a:t>
            </a:r>
            <a:endParaRPr/>
          </a:p>
        </p:txBody>
      </p:sp>
      <p:pic>
        <p:nvPicPr>
          <p:cNvPr id="88" name="Google Shape;88;p1"/>
          <p:cNvPicPr preferRelativeResize="0"/>
          <p:nvPr/>
        </p:nvPicPr>
        <p:blipFill rotWithShape="1">
          <a:blip r:embed="rId3">
            <a:alphaModFix/>
          </a:blip>
          <a:srcRect b="0" l="0" r="0" t="0"/>
          <a:stretch/>
        </p:blipFill>
        <p:spPr>
          <a:xfrm>
            <a:off x="6310186" y="1474295"/>
            <a:ext cx="1455313" cy="1238013"/>
          </a:xfrm>
          <a:prstGeom prst="rect">
            <a:avLst/>
          </a:prstGeom>
          <a:noFill/>
          <a:ln>
            <a:noFill/>
          </a:ln>
        </p:spPr>
      </p:pic>
      <p:sp>
        <p:nvSpPr>
          <p:cNvPr id="89" name="Google Shape;89;p1"/>
          <p:cNvSpPr txBox="1"/>
          <p:nvPr/>
        </p:nvSpPr>
        <p:spPr>
          <a:xfrm>
            <a:off x="838199" y="4183590"/>
            <a:ext cx="6927299"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i="0" lang="es-MX" sz="2800" u="none" cap="none" strike="noStrike">
                <a:solidFill>
                  <a:srgbClr val="1F3864"/>
                </a:solidFill>
                <a:latin typeface="Calibri"/>
                <a:ea typeface="Calibri"/>
                <a:cs typeface="Calibri"/>
                <a:sym typeface="Calibri"/>
              </a:rPr>
              <a:t>Grado al que va dirigido el proyecto</a:t>
            </a:r>
            <a:endParaRPr/>
          </a:p>
        </p:txBody>
      </p:sp>
      <p:sp>
        <p:nvSpPr>
          <p:cNvPr id="90" name="Google Shape;90;p1"/>
          <p:cNvSpPr txBox="1"/>
          <p:nvPr/>
        </p:nvSpPr>
        <p:spPr>
          <a:xfrm>
            <a:off x="1332763" y="4891389"/>
            <a:ext cx="9489510"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2800"/>
              <a:buFont typeface="Arial"/>
              <a:buNone/>
            </a:pPr>
            <a:r>
              <a:rPr b="0" i="0" lang="es-MX" sz="2800" u="none" cap="none" strike="noStrike">
                <a:solidFill>
                  <a:srgbClr val="3F3F3F"/>
                </a:solidFill>
                <a:latin typeface="Calibri"/>
                <a:ea typeface="Calibri"/>
                <a:cs typeface="Calibri"/>
                <a:sym typeface="Calibri"/>
              </a:rPr>
              <a:t>CUARTO AÑO DE BACHILLERATO</a:t>
            </a:r>
            <a:endParaRPr b="0" i="0" sz="2800" u="none" cap="none" strike="noStrike">
              <a:solidFill>
                <a:srgbClr val="3F3F3F"/>
              </a:solidFill>
              <a:latin typeface="Calibri"/>
              <a:ea typeface="Calibri"/>
              <a:cs typeface="Calibri"/>
              <a:sym typeface="Calibri"/>
            </a:endParaRPr>
          </a:p>
        </p:txBody>
      </p:sp>
      <p:sp>
        <p:nvSpPr>
          <p:cNvPr id="91" name="Google Shape;91;p1"/>
          <p:cNvSpPr txBox="1"/>
          <p:nvPr/>
        </p:nvSpPr>
        <p:spPr>
          <a:xfrm>
            <a:off x="888077" y="3480015"/>
            <a:ext cx="1077718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MX" sz="2800" u="none" cap="none" strike="noStrike">
                <a:solidFill>
                  <a:schemeClr val="dk1"/>
                </a:solidFill>
                <a:latin typeface="Calibri"/>
                <a:ea typeface="Calibri"/>
                <a:cs typeface="Calibri"/>
                <a:sym typeface="Calibri"/>
              </a:rPr>
              <a:t>“No solo el Titanic se hunde, la ZMVM también” (PROYECTO ADOPTADO)</a:t>
            </a:r>
            <a:endParaRPr sz="2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0"/>
          <p:cNvSpPr txBox="1"/>
          <p:nvPr>
            <p:ph idx="1" type="body"/>
          </p:nvPr>
        </p:nvSpPr>
        <p:spPr>
          <a:xfrm>
            <a:off x="677550" y="383572"/>
            <a:ext cx="11292300" cy="287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Producto final interdisciplinario</a:t>
            </a:r>
            <a:endParaRPr b="1">
              <a:solidFill>
                <a:srgbClr val="1F3864"/>
              </a:solidFill>
            </a:endParaRPr>
          </a:p>
          <a:p>
            <a:pPr indent="0" lvl="0" marL="0" rtl="0" algn="l">
              <a:lnSpc>
                <a:spcPct val="90000"/>
              </a:lnSpc>
              <a:spcBef>
                <a:spcPts val="0"/>
              </a:spcBef>
              <a:spcAft>
                <a:spcPts val="0"/>
              </a:spcAft>
              <a:buClr>
                <a:srgbClr val="1F3864"/>
              </a:buClr>
              <a:buSzPts val="2800"/>
              <a:buNone/>
            </a:pPr>
            <a:r>
              <a:t/>
            </a:r>
            <a:endParaRPr b="1">
              <a:solidFill>
                <a:srgbClr val="1F3864"/>
              </a:solidFill>
            </a:endParaRPr>
          </a:p>
          <a:p>
            <a:pPr indent="0" lvl="0" marL="0" rtl="0" algn="just">
              <a:lnSpc>
                <a:spcPct val="90000"/>
              </a:lnSpc>
              <a:spcBef>
                <a:spcPts val="0"/>
              </a:spcBef>
              <a:spcAft>
                <a:spcPts val="0"/>
              </a:spcAft>
              <a:buClr>
                <a:srgbClr val="1F3864"/>
              </a:buClr>
              <a:buSzPts val="2800"/>
              <a:buNone/>
            </a:pPr>
            <a:r>
              <a:rPr lang="es-MX" sz="2400"/>
              <a:t>Las alumnas presentarán una investigación documental elaborada en un Google Docs, donde plasmarán todos los puntos que investigarán a lo largo del proyecto.</a:t>
            </a:r>
            <a:endParaRPr sz="2400"/>
          </a:p>
          <a:p>
            <a:pPr indent="0" lvl="0" marL="0" rtl="0" algn="just">
              <a:lnSpc>
                <a:spcPct val="90000"/>
              </a:lnSpc>
              <a:spcBef>
                <a:spcPts val="0"/>
              </a:spcBef>
              <a:spcAft>
                <a:spcPts val="0"/>
              </a:spcAft>
              <a:buClr>
                <a:srgbClr val="1F3864"/>
              </a:buClr>
              <a:buSzPts val="2800"/>
              <a:buNone/>
            </a:pPr>
            <a:r>
              <a:rPr lang="es-MX" sz="2400"/>
              <a:t>Además, elaborarán un video sobre los socavones, el cual debe estar pensado en sea publicado en YouTube y pueda enseñar a cualquier persona sobre los socavones, sus causas, consecuencias y regiones de la ZMVM donde se presentan con mayor frecuencia.</a:t>
            </a:r>
            <a:endParaRPr sz="2400"/>
          </a:p>
          <a:p>
            <a:pPr indent="0" lvl="0" marL="0" rtl="0" algn="l">
              <a:lnSpc>
                <a:spcPct val="90000"/>
              </a:lnSpc>
              <a:spcBef>
                <a:spcPts val="0"/>
              </a:spcBef>
              <a:spcAft>
                <a:spcPts val="0"/>
              </a:spcAft>
              <a:buClr>
                <a:srgbClr val="1F3864"/>
              </a:buClr>
              <a:buSzPts val="2800"/>
              <a:buNone/>
            </a:pPr>
            <a:r>
              <a:t/>
            </a:r>
            <a:endParaRPr b="1">
              <a:solidFill>
                <a:srgbClr val="1F3864"/>
              </a:solidFill>
            </a:endParaRPr>
          </a:p>
        </p:txBody>
      </p:sp>
      <p:sp>
        <p:nvSpPr>
          <p:cNvPr id="166" name="Google Shape;166;p10"/>
          <p:cNvSpPr/>
          <p:nvPr/>
        </p:nvSpPr>
        <p:spPr>
          <a:xfrm>
            <a:off x="10301056" y="231235"/>
            <a:ext cx="16689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10</a:t>
            </a:r>
            <a:endParaRPr/>
          </a:p>
        </p:txBody>
      </p:sp>
      <p:pic>
        <p:nvPicPr>
          <p:cNvPr id="167" name="Google Shape;167;p10"/>
          <p:cNvPicPr preferRelativeResize="0"/>
          <p:nvPr/>
        </p:nvPicPr>
        <p:blipFill>
          <a:blip r:embed="rId3">
            <a:alphaModFix/>
          </a:blip>
          <a:stretch>
            <a:fillRect/>
          </a:stretch>
        </p:blipFill>
        <p:spPr>
          <a:xfrm rot="10800000">
            <a:off x="6777844" y="3053873"/>
            <a:ext cx="3523202" cy="3698952"/>
          </a:xfrm>
          <a:prstGeom prst="rect">
            <a:avLst/>
          </a:prstGeom>
          <a:noFill/>
          <a:ln>
            <a:noFill/>
          </a:ln>
        </p:spPr>
      </p:pic>
      <p:pic>
        <p:nvPicPr>
          <p:cNvPr id="168" name="Google Shape;168;p10"/>
          <p:cNvPicPr preferRelativeResize="0"/>
          <p:nvPr/>
        </p:nvPicPr>
        <p:blipFill rotWithShape="1">
          <a:blip r:embed="rId4">
            <a:alphaModFix/>
          </a:blip>
          <a:srcRect b="16589" l="24158" r="47894" t="16354"/>
          <a:stretch/>
        </p:blipFill>
        <p:spPr>
          <a:xfrm>
            <a:off x="2440275" y="2931050"/>
            <a:ext cx="2924124" cy="394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1d111a3679_0_104"/>
          <p:cNvSpPr txBox="1"/>
          <p:nvPr>
            <p:ph idx="1" type="body"/>
          </p:nvPr>
        </p:nvSpPr>
        <p:spPr>
          <a:xfrm>
            <a:off x="677550" y="383569"/>
            <a:ext cx="10381800" cy="6055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Producto final interdisciplinario</a:t>
            </a:r>
            <a:endParaRPr b="1">
              <a:solidFill>
                <a:srgbClr val="1F3864"/>
              </a:solidFill>
            </a:endParaRPr>
          </a:p>
          <a:p>
            <a:pPr indent="0" lvl="0" marL="0" rtl="0" algn="l">
              <a:lnSpc>
                <a:spcPct val="90000"/>
              </a:lnSpc>
              <a:spcBef>
                <a:spcPts val="0"/>
              </a:spcBef>
              <a:spcAft>
                <a:spcPts val="0"/>
              </a:spcAft>
              <a:buClr>
                <a:srgbClr val="1F3864"/>
              </a:buClr>
              <a:buSzPts val="2800"/>
              <a:buNone/>
            </a:pPr>
            <a:r>
              <a:t/>
            </a:r>
            <a:endParaRPr b="1">
              <a:solidFill>
                <a:srgbClr val="1F3864"/>
              </a:solidFill>
            </a:endParaRPr>
          </a:p>
          <a:p>
            <a:pPr indent="0" lvl="0" marL="0" rtl="0" algn="just">
              <a:lnSpc>
                <a:spcPct val="90000"/>
              </a:lnSpc>
              <a:spcBef>
                <a:spcPts val="0"/>
              </a:spcBef>
              <a:spcAft>
                <a:spcPts val="0"/>
              </a:spcAft>
              <a:buClr>
                <a:srgbClr val="1F3864"/>
              </a:buClr>
              <a:buSzPts val="2800"/>
              <a:buNone/>
            </a:pPr>
            <a:r>
              <a:t/>
            </a:r>
            <a:endParaRPr sz="2400"/>
          </a:p>
          <a:p>
            <a:pPr indent="0" lvl="0" marL="0" rtl="0" algn="l">
              <a:lnSpc>
                <a:spcPct val="90000"/>
              </a:lnSpc>
              <a:spcBef>
                <a:spcPts val="0"/>
              </a:spcBef>
              <a:spcAft>
                <a:spcPts val="0"/>
              </a:spcAft>
              <a:buClr>
                <a:srgbClr val="1F3864"/>
              </a:buClr>
              <a:buSzPts val="2800"/>
              <a:buNone/>
            </a:pPr>
            <a:r>
              <a:t/>
            </a:r>
            <a:endParaRPr b="1">
              <a:solidFill>
                <a:srgbClr val="1F3864"/>
              </a:solidFill>
            </a:endParaRPr>
          </a:p>
        </p:txBody>
      </p:sp>
      <p:sp>
        <p:nvSpPr>
          <p:cNvPr id="174" name="Google Shape;174;g11d111a3679_0_104"/>
          <p:cNvSpPr/>
          <p:nvPr/>
        </p:nvSpPr>
        <p:spPr>
          <a:xfrm>
            <a:off x="10301056" y="231235"/>
            <a:ext cx="16689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10</a:t>
            </a:r>
            <a:endParaRPr/>
          </a:p>
        </p:txBody>
      </p:sp>
      <p:pic>
        <p:nvPicPr>
          <p:cNvPr id="175" name="Google Shape;175;g11d111a3679_0_104" title="Socavones en la ZMVM-4.mp4">
            <a:hlinkClick r:id="rId3"/>
          </p:cNvPr>
          <p:cNvPicPr preferRelativeResize="0"/>
          <p:nvPr/>
        </p:nvPicPr>
        <p:blipFill>
          <a:blip r:embed="rId4">
            <a:alphaModFix/>
          </a:blip>
          <a:stretch>
            <a:fillRect/>
          </a:stretch>
        </p:blipFill>
        <p:spPr>
          <a:xfrm>
            <a:off x="1283250" y="943850"/>
            <a:ext cx="9466550" cy="53249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DOCUMENTACIÓN DE ACTIVIDADES Y EVIDENCIAS DE </a:t>
            </a:r>
            <a:endParaRPr/>
          </a:p>
          <a:p>
            <a:pPr indent="0" lvl="0" marL="0" rtl="0" algn="l">
              <a:lnSpc>
                <a:spcPct val="90000"/>
              </a:lnSpc>
              <a:spcBef>
                <a:spcPts val="1000"/>
              </a:spcBef>
              <a:spcAft>
                <a:spcPts val="0"/>
              </a:spcAft>
              <a:buClr>
                <a:srgbClr val="1F3864"/>
              </a:buClr>
              <a:buSzPts val="2800"/>
              <a:buNone/>
            </a:pPr>
            <a:r>
              <a:rPr b="1" lang="es-MX">
                <a:solidFill>
                  <a:srgbClr val="1F3864"/>
                </a:solidFill>
              </a:rPr>
              <a:t>ENSEÑANZA-APRENDIZAJE</a:t>
            </a:r>
            <a:endParaRPr/>
          </a:p>
        </p:txBody>
      </p:sp>
      <p:sp>
        <p:nvSpPr>
          <p:cNvPr id="181" name="Google Shape;181;p11"/>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a:t>
            </a:r>
            <a:endParaRPr/>
          </a:p>
        </p:txBody>
      </p:sp>
      <p:sp>
        <p:nvSpPr>
          <p:cNvPr id="182" name="Google Shape;182;p11"/>
          <p:cNvSpPr txBox="1"/>
          <p:nvPr/>
        </p:nvSpPr>
        <p:spPr>
          <a:xfrm>
            <a:off x="733227" y="2691081"/>
            <a:ext cx="10381735" cy="73791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00000"/>
              </a:buClr>
              <a:buSzPts val="2800"/>
              <a:buFont typeface="Arial"/>
              <a:buNone/>
            </a:pPr>
            <a:r>
              <a:rPr b="1" lang="es-MX" sz="2800">
                <a:solidFill>
                  <a:srgbClr val="C00000"/>
                </a:solidFill>
                <a:latin typeface="Calibri"/>
                <a:ea typeface="Calibri"/>
                <a:cs typeface="Calibri"/>
                <a:sym typeface="Calibri"/>
              </a:rPr>
              <a:t>Una actividad interdisciplinaria para dar inicio o detonar el proyecto</a:t>
            </a:r>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188" name="Google Shape;188;p12"/>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11.1</a:t>
            </a:r>
            <a:endParaRPr/>
          </a:p>
        </p:txBody>
      </p:sp>
      <p:sp>
        <p:nvSpPr>
          <p:cNvPr id="189" name="Google Shape;189;p12"/>
          <p:cNvSpPr txBox="1"/>
          <p:nvPr/>
        </p:nvSpPr>
        <p:spPr>
          <a:xfrm>
            <a:off x="449025" y="1436876"/>
            <a:ext cx="10381800" cy="4715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“¿Una ciudad también puede hundirse?”</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Que las alumnas reflexionen sobre los hundimientos y socavones que pueden originarse en la ZMVM.</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Cuarto año</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7 de marzo de 2022</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195" name="Google Shape;195;p13"/>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11.2</a:t>
            </a:r>
            <a:endParaRPr/>
          </a:p>
        </p:txBody>
      </p:sp>
      <p:sp>
        <p:nvSpPr>
          <p:cNvPr id="196" name="Google Shape;196;p13"/>
          <p:cNvSpPr txBox="1"/>
          <p:nvPr/>
        </p:nvSpPr>
        <p:spPr>
          <a:xfrm>
            <a:off x="449025" y="1436875"/>
            <a:ext cx="11245800" cy="50499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Asignaturas participantes, temas o conceptos de cada una:</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rPr lang="es-MX" sz="2600">
                <a:solidFill>
                  <a:schemeClr val="dk1"/>
                </a:solidFill>
                <a:latin typeface="Calibri"/>
                <a:ea typeface="Calibri"/>
                <a:cs typeface="Calibri"/>
                <a:sym typeface="Calibri"/>
              </a:rPr>
              <a:t>Geografía: Sistemas de ciudades y los problemas de la urbanización</a:t>
            </a:r>
            <a:endParaRPr sz="2600">
              <a:solidFill>
                <a:schemeClr val="dk1"/>
              </a:solidFill>
              <a:latin typeface="Calibri"/>
              <a:ea typeface="Calibri"/>
              <a:cs typeface="Calibri"/>
              <a:sym typeface="Calibri"/>
            </a:endParaRPr>
          </a:p>
          <a:p>
            <a:pPr indent="0" lvl="0" marL="360000" marR="0" rtl="0" algn="l">
              <a:lnSpc>
                <a:spcPct val="90000"/>
              </a:lnSpc>
              <a:spcBef>
                <a:spcPts val="1000"/>
              </a:spcBef>
              <a:spcAft>
                <a:spcPts val="0"/>
              </a:spcAft>
              <a:buClr>
                <a:schemeClr val="dk1"/>
              </a:buClr>
              <a:buSzPts val="2800"/>
              <a:buFont typeface="Arial"/>
              <a:buNone/>
            </a:pPr>
            <a:r>
              <a:rPr lang="es-MX" sz="2600">
                <a:solidFill>
                  <a:schemeClr val="dk1"/>
                </a:solidFill>
                <a:latin typeface="Calibri"/>
                <a:ea typeface="Calibri"/>
                <a:cs typeface="Calibri"/>
                <a:sym typeface="Calibri"/>
              </a:rPr>
              <a:t>Lengua española: Tipos de textos: resumen, reportaje, artículo de divulgación</a:t>
            </a:r>
            <a:endParaRPr sz="4000">
              <a:solidFill>
                <a:schemeClr val="dk1"/>
              </a:solidFill>
              <a:latin typeface="Calibri"/>
              <a:ea typeface="Calibri"/>
              <a:cs typeface="Calibri"/>
              <a:sym typeface="Calibri"/>
            </a:endParaRPr>
          </a:p>
          <a:p>
            <a:pPr indent="0" lvl="0" marL="3600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3600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Fuentes de apoyo</a:t>
            </a:r>
            <a:endParaRPr/>
          </a:p>
          <a:p>
            <a:pPr indent="-719999" lvl="0" marL="719999" rtl="0" algn="l">
              <a:lnSpc>
                <a:spcPct val="107916"/>
              </a:lnSpc>
              <a:spcBef>
                <a:spcPts val="1200"/>
              </a:spcBef>
              <a:spcAft>
                <a:spcPts val="0"/>
              </a:spcAft>
              <a:buClr>
                <a:schemeClr val="dk1"/>
              </a:buClr>
              <a:buSzPts val="1100"/>
              <a:buFont typeface="Arial"/>
              <a:buNone/>
            </a:pPr>
            <a:r>
              <a:rPr lang="es-MX" sz="2108">
                <a:solidFill>
                  <a:schemeClr val="dk1"/>
                </a:solidFill>
                <a:latin typeface="Calibri"/>
                <a:ea typeface="Calibri"/>
                <a:cs typeface="Calibri"/>
                <a:sym typeface="Calibri"/>
              </a:rPr>
              <a:t>Adn40Mx. (2017, septiembre 1). “Momento en el que se forma un enorme socavón en la CDMX por lluvias” [video]. Recuperado de: </a:t>
            </a:r>
            <a:r>
              <a:rPr lang="es-MX" sz="2108" u="sng">
                <a:solidFill>
                  <a:srgbClr val="1155CC"/>
                </a:solidFill>
                <a:latin typeface="Calibri"/>
                <a:ea typeface="Calibri"/>
                <a:cs typeface="Calibri"/>
                <a:sym typeface="Calibri"/>
                <a:hlinkClick r:id="rId3">
                  <a:extLst>
                    <a:ext uri="{A12FA001-AC4F-418D-AE19-62706E023703}">
                      <ahyp:hlinkClr val="tx"/>
                    </a:ext>
                  </a:extLst>
                </a:hlinkClick>
              </a:rPr>
              <a:t>https://www.youtube.com/watch?v=6Pp8itf4LYY</a:t>
            </a:r>
            <a:r>
              <a:rPr lang="es-MX" sz="2108">
                <a:solidFill>
                  <a:schemeClr val="dk1"/>
                </a:solidFill>
                <a:latin typeface="Calibri"/>
                <a:ea typeface="Calibri"/>
                <a:cs typeface="Calibri"/>
                <a:sym typeface="Calibri"/>
              </a:rPr>
              <a:t> </a:t>
            </a:r>
            <a:r>
              <a:rPr lang="es-MX"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719999" lvl="0" marL="719999" rtl="0" algn="l">
              <a:lnSpc>
                <a:spcPct val="107916"/>
              </a:lnSpc>
              <a:spcBef>
                <a:spcPts val="1200"/>
              </a:spcBef>
              <a:spcAft>
                <a:spcPts val="1200"/>
              </a:spcAft>
              <a:buClr>
                <a:schemeClr val="dk1"/>
              </a:buClr>
              <a:buSzPts val="1100"/>
              <a:buFont typeface="Arial"/>
              <a:buNone/>
            </a:pPr>
            <a:r>
              <a:rPr lang="es-MX" sz="2108">
                <a:solidFill>
                  <a:schemeClr val="dk1"/>
                </a:solidFill>
                <a:latin typeface="Calibri"/>
                <a:ea typeface="Calibri"/>
                <a:cs typeface="Calibri"/>
                <a:sym typeface="Calibri"/>
              </a:rPr>
              <a:t>El Financiero. (2021, mayo 6). “Se registra enorme socavón en Eje 1 Norte”. </a:t>
            </a:r>
            <a:r>
              <a:rPr i="1" lang="es-MX" sz="2108">
                <a:solidFill>
                  <a:schemeClr val="dk1"/>
                </a:solidFill>
                <a:latin typeface="Calibri"/>
                <a:ea typeface="Calibri"/>
                <a:cs typeface="Calibri"/>
                <a:sym typeface="Calibri"/>
              </a:rPr>
              <a:t>El Financiero. </a:t>
            </a:r>
            <a:r>
              <a:rPr lang="es-MX" sz="2108">
                <a:solidFill>
                  <a:schemeClr val="dk1"/>
                </a:solidFill>
                <a:latin typeface="Calibri"/>
                <a:ea typeface="Calibri"/>
                <a:cs typeface="Calibri"/>
                <a:sym typeface="Calibri"/>
              </a:rPr>
              <a:t>Recuperado de: </a:t>
            </a:r>
            <a:r>
              <a:rPr lang="es-MX" sz="2108" u="sng">
                <a:solidFill>
                  <a:srgbClr val="1155CC"/>
                </a:solidFill>
                <a:latin typeface="Calibri"/>
                <a:ea typeface="Calibri"/>
                <a:cs typeface="Calibri"/>
                <a:sym typeface="Calibri"/>
                <a:hlinkClick r:id="rId4">
                  <a:extLst>
                    <a:ext uri="{A12FA001-AC4F-418D-AE19-62706E023703}">
                      <ahyp:hlinkClr val="tx"/>
                    </a:ext>
                  </a:extLst>
                </a:hlinkClick>
              </a:rPr>
              <a:t>https://www.elfinanciero.com.mx/cdmx/2021/05/06/lluvias-provocan-enorme-socavon-en-eje-1-norte/</a:t>
            </a:r>
            <a:r>
              <a:rPr lang="es-MX" sz="2108">
                <a:solidFill>
                  <a:schemeClr val="dk1"/>
                </a:solidFill>
                <a:latin typeface="Calibri"/>
                <a:ea typeface="Calibri"/>
                <a:cs typeface="Calibri"/>
                <a:sym typeface="Calibri"/>
              </a:rPr>
              <a:t> </a:t>
            </a:r>
            <a:endParaRPr b="1" sz="3708">
              <a:solidFill>
                <a:srgbClr val="1F3864"/>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02" name="Google Shape;202;p14"/>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11.3</a:t>
            </a:r>
            <a:endParaRPr/>
          </a:p>
        </p:txBody>
      </p:sp>
      <p:sp>
        <p:nvSpPr>
          <p:cNvPr id="203" name="Google Shape;203;p14"/>
          <p:cNvSpPr txBox="1"/>
          <p:nvPr/>
        </p:nvSpPr>
        <p:spPr>
          <a:xfrm>
            <a:off x="449025" y="1436904"/>
            <a:ext cx="10381800" cy="4950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Esta actividad se realizará para despertar el interés de las alumnas por el tema de los hundimientos y socavones en la ZMVM, y que así comiencen a buscar información sobre ello en las fuentes que consideren confiables.</a:t>
            </a:r>
            <a:endParaRPr sz="2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09" name="Google Shape;209;p15"/>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APARTAD0 11.4</a:t>
            </a:r>
            <a:endParaRPr/>
          </a:p>
        </p:txBody>
      </p:sp>
      <p:sp>
        <p:nvSpPr>
          <p:cNvPr id="210" name="Google Shape;210;p15"/>
          <p:cNvSpPr txBox="1"/>
          <p:nvPr/>
        </p:nvSpPr>
        <p:spPr>
          <a:xfrm>
            <a:off x="449025" y="1436910"/>
            <a:ext cx="11129400" cy="4789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269999"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Para comenzar, se preguntará a las alumnas lo siguiente: “¿Consideras que una ciudad puede hundirse, igual que un barco?”. Enseguida, ellas deberán responder, justificando sus respuestas.</a:t>
            </a:r>
            <a:endParaRPr sz="2800">
              <a:solidFill>
                <a:schemeClr val="dk1"/>
              </a:solidFill>
              <a:latin typeface="Calibri"/>
              <a:ea typeface="Calibri"/>
              <a:cs typeface="Calibri"/>
              <a:sym typeface="Calibri"/>
            </a:endParaRPr>
          </a:p>
          <a:p>
            <a:pPr indent="0" lvl="0" marL="269999"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Esta actividad se hará para recuperar conocimientos previos sobre el tema</a:t>
            </a:r>
            <a:endParaRPr sz="2800">
              <a:solidFill>
                <a:schemeClr val="dk1"/>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6"/>
          <p:cNvSpPr txBox="1"/>
          <p:nvPr>
            <p:ph idx="1" type="body"/>
          </p:nvPr>
        </p:nvSpPr>
        <p:spPr>
          <a:xfrm>
            <a:off x="313098" y="297713"/>
            <a:ext cx="923867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16" name="Google Shape;216;p16"/>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11.5</a:t>
            </a:r>
            <a:endParaRPr/>
          </a:p>
        </p:txBody>
      </p:sp>
      <p:sp>
        <p:nvSpPr>
          <p:cNvPr id="217" name="Google Shape;217;p16"/>
          <p:cNvSpPr txBox="1"/>
          <p:nvPr/>
        </p:nvSpPr>
        <p:spPr>
          <a:xfrm>
            <a:off x="449025" y="1436883"/>
            <a:ext cx="11030400" cy="4963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269999" marR="0" rtl="0" algn="just">
              <a:lnSpc>
                <a:spcPct val="90000"/>
              </a:lnSpc>
              <a:spcBef>
                <a:spcPts val="0"/>
              </a:spcBef>
              <a:spcAft>
                <a:spcPts val="0"/>
              </a:spcAft>
              <a:buClr>
                <a:srgbClr val="1F3864"/>
              </a:buClr>
              <a:buSzPts val="2800"/>
              <a:buFont typeface="Arial"/>
              <a:buNone/>
            </a:pPr>
            <a:r>
              <a:rPr lang="es-MX" sz="2600">
                <a:solidFill>
                  <a:schemeClr val="dk1"/>
                </a:solidFill>
                <a:latin typeface="Calibri"/>
                <a:ea typeface="Calibri"/>
                <a:cs typeface="Calibri"/>
                <a:sym typeface="Calibri"/>
              </a:rPr>
              <a:t>Después de recuperar conocimientos previos, se proyectará el video “</a:t>
            </a:r>
            <a:r>
              <a:rPr i="1" lang="es-MX" sz="2600">
                <a:solidFill>
                  <a:schemeClr val="dk1"/>
                </a:solidFill>
                <a:latin typeface="Calibri"/>
                <a:ea typeface="Calibri"/>
                <a:cs typeface="Calibri"/>
                <a:sym typeface="Calibri"/>
              </a:rPr>
              <a:t>Momento en el que se forma un enorme socavón en la CDMX por lluvias” </a:t>
            </a:r>
            <a:r>
              <a:rPr lang="es-MX" sz="2600">
                <a:solidFill>
                  <a:schemeClr val="dk1"/>
                </a:solidFill>
                <a:latin typeface="Calibri"/>
                <a:ea typeface="Calibri"/>
                <a:cs typeface="Calibri"/>
                <a:sym typeface="Calibri"/>
              </a:rPr>
              <a:t>(</a:t>
            </a:r>
            <a:r>
              <a:rPr lang="es-MX" sz="2600" u="sng">
                <a:solidFill>
                  <a:srgbClr val="1155CC"/>
                </a:solidFill>
                <a:latin typeface="Calibri"/>
                <a:ea typeface="Calibri"/>
                <a:cs typeface="Calibri"/>
                <a:sym typeface="Calibri"/>
                <a:hlinkClick r:id="rId3">
                  <a:extLst>
                    <a:ext uri="{A12FA001-AC4F-418D-AE19-62706E023703}">
                      <ahyp:hlinkClr val="tx"/>
                    </a:ext>
                  </a:extLst>
                </a:hlinkClick>
              </a:rPr>
              <a:t>https://www.youtube.com/watch?v=6Pp8itf4LYY</a:t>
            </a:r>
            <a:r>
              <a:rPr lang="es-MX" sz="2600">
                <a:solidFill>
                  <a:schemeClr val="dk1"/>
                </a:solidFill>
                <a:latin typeface="Calibri"/>
                <a:ea typeface="Calibri"/>
                <a:cs typeface="Calibri"/>
                <a:sym typeface="Calibri"/>
              </a:rPr>
              <a:t>). Enseguida, se  preguntará si las alumnas saben de otros casos en que hayan surgido socavones. </a:t>
            </a:r>
            <a:endParaRPr sz="2600">
              <a:solidFill>
                <a:schemeClr val="dk1"/>
              </a:solidFill>
              <a:latin typeface="Calibri"/>
              <a:ea typeface="Calibri"/>
              <a:cs typeface="Calibri"/>
              <a:sym typeface="Calibri"/>
            </a:endParaRPr>
          </a:p>
          <a:p>
            <a:pPr indent="0" lvl="0" marL="269999" marR="0" rtl="0" algn="just">
              <a:lnSpc>
                <a:spcPct val="90000"/>
              </a:lnSpc>
              <a:spcBef>
                <a:spcPts val="0"/>
              </a:spcBef>
              <a:spcAft>
                <a:spcPts val="0"/>
              </a:spcAft>
              <a:buClr>
                <a:srgbClr val="1F3864"/>
              </a:buClr>
              <a:buSzPts val="2800"/>
              <a:buFont typeface="Arial"/>
              <a:buNone/>
            </a:pPr>
            <a:r>
              <a:rPr lang="es-MX" sz="2600">
                <a:solidFill>
                  <a:schemeClr val="dk1"/>
                </a:solidFill>
                <a:latin typeface="Calibri"/>
                <a:ea typeface="Calibri"/>
                <a:cs typeface="Calibri"/>
                <a:sym typeface="Calibri"/>
              </a:rPr>
              <a:t>Después, por equipos, las alumnas deberán leer la noticia “</a:t>
            </a:r>
            <a:r>
              <a:rPr i="1" lang="es-MX" sz="2600">
                <a:solidFill>
                  <a:schemeClr val="dk1"/>
                </a:solidFill>
                <a:latin typeface="Calibri"/>
                <a:ea typeface="Calibri"/>
                <a:cs typeface="Calibri"/>
                <a:sym typeface="Calibri"/>
              </a:rPr>
              <a:t>Se registra enorme socavón en Eje 1 Norte” (</a:t>
            </a:r>
            <a:r>
              <a:rPr lang="es-MX" sz="2600" u="sng">
                <a:solidFill>
                  <a:srgbClr val="1155CC"/>
                </a:solidFill>
                <a:latin typeface="Calibri"/>
                <a:ea typeface="Calibri"/>
                <a:cs typeface="Calibri"/>
                <a:sym typeface="Calibri"/>
                <a:hlinkClick r:id="rId4">
                  <a:extLst>
                    <a:ext uri="{A12FA001-AC4F-418D-AE19-62706E023703}">
                      <ahyp:hlinkClr val="tx"/>
                    </a:ext>
                  </a:extLst>
                </a:hlinkClick>
              </a:rPr>
              <a:t>https://www.elfinanciero.com.mx/cdmx/2021/05/06/lluvias-provocan-enorme-socavon-en-eje-1-norte/</a:t>
            </a:r>
            <a:r>
              <a:rPr lang="es-MX" sz="2600">
                <a:solidFill>
                  <a:schemeClr val="dk1"/>
                </a:solidFill>
                <a:latin typeface="Calibri"/>
                <a:ea typeface="Calibri"/>
                <a:cs typeface="Calibri"/>
                <a:sym typeface="Calibri"/>
              </a:rPr>
              <a:t>) y deberán contestar con base en los dos materiales analizados lo siguiente: </a:t>
            </a:r>
            <a:endParaRPr sz="2600">
              <a:solidFill>
                <a:schemeClr val="dk1"/>
              </a:solidFill>
              <a:latin typeface="Calibri"/>
              <a:ea typeface="Calibri"/>
              <a:cs typeface="Calibri"/>
              <a:sym typeface="Calibri"/>
            </a:endParaRPr>
          </a:p>
          <a:p>
            <a:pPr indent="-393699" lvl="0" marL="990000" marR="0" rtl="0" algn="just">
              <a:lnSpc>
                <a:spcPct val="90000"/>
              </a:lnSpc>
              <a:spcBef>
                <a:spcPts val="0"/>
              </a:spcBef>
              <a:spcAft>
                <a:spcPts val="0"/>
              </a:spcAft>
              <a:buClr>
                <a:schemeClr val="dk1"/>
              </a:buClr>
              <a:buSzPts val="2600"/>
              <a:buFont typeface="Calibri"/>
              <a:buAutoNum type="arabicPeriod"/>
            </a:pPr>
            <a:r>
              <a:rPr lang="es-MX" sz="2600">
                <a:solidFill>
                  <a:schemeClr val="dk1"/>
                </a:solidFill>
                <a:latin typeface="Calibri"/>
                <a:ea typeface="Calibri"/>
                <a:cs typeface="Calibri"/>
                <a:sym typeface="Calibri"/>
              </a:rPr>
              <a:t>¿Qué crees que es un socavón?</a:t>
            </a:r>
            <a:endParaRPr sz="2600">
              <a:solidFill>
                <a:schemeClr val="dk1"/>
              </a:solidFill>
              <a:latin typeface="Calibri"/>
              <a:ea typeface="Calibri"/>
              <a:cs typeface="Calibri"/>
              <a:sym typeface="Calibri"/>
            </a:endParaRPr>
          </a:p>
          <a:p>
            <a:pPr indent="-393699" lvl="0" marL="990000" marR="0" rtl="0" algn="just">
              <a:lnSpc>
                <a:spcPct val="90000"/>
              </a:lnSpc>
              <a:spcBef>
                <a:spcPts val="0"/>
              </a:spcBef>
              <a:spcAft>
                <a:spcPts val="0"/>
              </a:spcAft>
              <a:buClr>
                <a:schemeClr val="dk1"/>
              </a:buClr>
              <a:buSzPts val="2600"/>
              <a:buFont typeface="Calibri"/>
              <a:buAutoNum type="arabicPeriod"/>
            </a:pPr>
            <a:r>
              <a:rPr lang="es-MX" sz="2600">
                <a:solidFill>
                  <a:schemeClr val="dk1"/>
                </a:solidFill>
                <a:latin typeface="Calibri"/>
                <a:ea typeface="Calibri"/>
                <a:cs typeface="Calibri"/>
                <a:sym typeface="Calibri"/>
              </a:rPr>
              <a:t>¿Cuáles consideras que son las causas que originan un socavón?</a:t>
            </a:r>
            <a:endParaRPr sz="27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23" name="Google Shape;223;p17"/>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11.6</a:t>
            </a:r>
            <a:endParaRPr/>
          </a:p>
        </p:txBody>
      </p:sp>
      <p:sp>
        <p:nvSpPr>
          <p:cNvPr id="224" name="Google Shape;224;p17"/>
          <p:cNvSpPr txBox="1"/>
          <p:nvPr/>
        </p:nvSpPr>
        <p:spPr>
          <a:xfrm>
            <a:off x="449025" y="1436900"/>
            <a:ext cx="10278300" cy="4950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Para finalizar la sesión, los equipos compartirán sus reflexiones sobre las dos preguntas que contestaron, y se quedará de tarea que investiguen qué es una zona metropolitana y cuáles territorios integran la Zona Metropolitana del Valle de México (ZMVM)</a:t>
            </a:r>
            <a:endParaRPr sz="2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30" name="Google Shape;230;p18"/>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11.7</a:t>
            </a:r>
            <a:endParaRPr/>
          </a:p>
        </p:txBody>
      </p:sp>
      <p:sp>
        <p:nvSpPr>
          <p:cNvPr id="231" name="Google Shape;231;p18"/>
          <p:cNvSpPr txBox="1"/>
          <p:nvPr/>
        </p:nvSpPr>
        <p:spPr>
          <a:xfrm>
            <a:off x="449025" y="1436900"/>
            <a:ext cx="9906300" cy="4863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45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base en los resultados de la actividad detonadora, se definirán los conceptos que las alumnas necesitan investigar y cuántas clases se les otorgarán para realizar su investigación y sus productos. </a:t>
            </a: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idx="1" type="body"/>
          </p:nvPr>
        </p:nvSpPr>
        <p:spPr>
          <a:xfrm>
            <a:off x="838199" y="3131598"/>
            <a:ext cx="8108092" cy="5948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Nombre de profesor de cada asignatura</a:t>
            </a:r>
            <a:endParaRPr/>
          </a:p>
        </p:txBody>
      </p:sp>
      <p:sp>
        <p:nvSpPr>
          <p:cNvPr id="97" name="Google Shape;97;p2"/>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2</a:t>
            </a:r>
            <a:endParaRPr/>
          </a:p>
        </p:txBody>
      </p:sp>
      <p:sp>
        <p:nvSpPr>
          <p:cNvPr id="98" name="Google Shape;98;p2"/>
          <p:cNvSpPr txBox="1"/>
          <p:nvPr/>
        </p:nvSpPr>
        <p:spPr>
          <a:xfrm>
            <a:off x="838199" y="2452649"/>
            <a:ext cx="5043616"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Asignaturas que intervienen</a:t>
            </a:r>
            <a:endParaRPr/>
          </a:p>
        </p:txBody>
      </p:sp>
      <p:sp>
        <p:nvSpPr>
          <p:cNvPr id="99" name="Google Shape;99;p2"/>
          <p:cNvSpPr txBox="1"/>
          <p:nvPr/>
        </p:nvSpPr>
        <p:spPr>
          <a:xfrm>
            <a:off x="838199" y="1074405"/>
            <a:ext cx="5043616"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Número de equipo</a:t>
            </a:r>
            <a:endParaRPr/>
          </a:p>
        </p:txBody>
      </p:sp>
      <p:sp>
        <p:nvSpPr>
          <p:cNvPr id="100" name="Google Shape;100;p2"/>
          <p:cNvSpPr txBox="1"/>
          <p:nvPr/>
        </p:nvSpPr>
        <p:spPr>
          <a:xfrm>
            <a:off x="1270619" y="1753354"/>
            <a:ext cx="9489510" cy="5948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2800"/>
              <a:buFont typeface="Arial"/>
              <a:buNone/>
            </a:pPr>
            <a:r>
              <a:rPr lang="es-MX" sz="2800">
                <a:solidFill>
                  <a:srgbClr val="3F3F3F"/>
                </a:solidFill>
                <a:latin typeface="Calibri"/>
                <a:ea typeface="Calibri"/>
                <a:cs typeface="Calibri"/>
                <a:sym typeface="Calibri"/>
              </a:rPr>
              <a:t>EQUIPO 1</a:t>
            </a:r>
            <a:endParaRPr sz="2800">
              <a:solidFill>
                <a:srgbClr val="3F3F3F"/>
              </a:solidFill>
              <a:latin typeface="Calibri"/>
              <a:ea typeface="Calibri"/>
              <a:cs typeface="Calibri"/>
              <a:sym typeface="Calibri"/>
            </a:endParaRPr>
          </a:p>
        </p:txBody>
      </p:sp>
      <p:sp>
        <p:nvSpPr>
          <p:cNvPr id="101" name="Google Shape;101;p2"/>
          <p:cNvSpPr txBox="1"/>
          <p:nvPr/>
        </p:nvSpPr>
        <p:spPr>
          <a:xfrm>
            <a:off x="1737345" y="3898675"/>
            <a:ext cx="78567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2800">
                <a:solidFill>
                  <a:schemeClr val="dk1"/>
                </a:solidFill>
                <a:latin typeface="Calibri"/>
                <a:ea typeface="Calibri"/>
                <a:cs typeface="Calibri"/>
                <a:sym typeface="Calibri"/>
              </a:rPr>
              <a:t>GEOGRAFÍA: Regina Acevedo Zepeda</a:t>
            </a:r>
            <a:endParaRPr/>
          </a:p>
          <a:p>
            <a:pPr indent="0" lvl="0" marL="0" marR="0" rtl="0" algn="l">
              <a:spcBef>
                <a:spcPts val="0"/>
              </a:spcBef>
              <a:spcAft>
                <a:spcPts val="0"/>
              </a:spcAft>
              <a:buNone/>
            </a:pPr>
            <a:r>
              <a:rPr lang="es-MX" sz="2800">
                <a:solidFill>
                  <a:schemeClr val="dk1"/>
                </a:solidFill>
                <a:latin typeface="Calibri"/>
                <a:ea typeface="Calibri"/>
                <a:cs typeface="Calibri"/>
                <a:sym typeface="Calibri"/>
              </a:rPr>
              <a:t>FÍSICA III: Andrea Freyssinier</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s-MX" sz="2800">
                <a:solidFill>
                  <a:schemeClr val="dk1"/>
                </a:solidFill>
                <a:latin typeface="Calibri"/>
                <a:ea typeface="Calibri"/>
                <a:cs typeface="Calibri"/>
                <a:sym typeface="Calibri"/>
              </a:rPr>
              <a:t>LENGUA ESPAÑOLA: Jessica Lizeth Garza Eudave</a:t>
            </a:r>
            <a:endParaRPr sz="2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37" name="Google Shape;237;p19"/>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11.8</a:t>
            </a:r>
            <a:endParaRPr/>
          </a:p>
        </p:txBody>
      </p:sp>
      <p:sp>
        <p:nvSpPr>
          <p:cNvPr id="238" name="Google Shape;238;p19"/>
          <p:cNvSpPr txBox="1"/>
          <p:nvPr/>
        </p:nvSpPr>
        <p:spPr>
          <a:xfrm>
            <a:off x="449025" y="1436900"/>
            <a:ext cx="9968400" cy="4901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Las alumnas demostraron saber lo básico necesario sobre el tema, pero aún les falta profundizar en muchos conceptos clave para entender el tema. Lo ocurrido es lo que se esperaba de ellas.</a:t>
            </a:r>
            <a:endParaRPr sz="2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PARA DAR INICIO O DETONAR EL PROYECTO </a:t>
            </a:r>
            <a:endParaRPr/>
          </a:p>
        </p:txBody>
      </p:sp>
      <p:sp>
        <p:nvSpPr>
          <p:cNvPr id="244" name="Google Shape;244;p20"/>
          <p:cNvSpPr/>
          <p:nvPr/>
        </p:nvSpPr>
        <p:spPr>
          <a:xfrm>
            <a:off x="9440561" y="383635"/>
            <a:ext cx="263198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11.9</a:t>
            </a:r>
            <a:endParaRPr/>
          </a:p>
        </p:txBody>
      </p:sp>
      <p:sp>
        <p:nvSpPr>
          <p:cNvPr id="245" name="Google Shape;245;p20"/>
          <p:cNvSpPr txBox="1"/>
          <p:nvPr/>
        </p:nvSpPr>
        <p:spPr>
          <a:xfrm>
            <a:off x="449025" y="1436900"/>
            <a:ext cx="11623500" cy="5238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base en los resultados, se determinó que las alumnas deberán investigar los siguientes temas:</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¿Cómo se conforma una zona/área metropolitana.</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Características geológicas de la ZMVM.</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Temporada de lluvias en la ZMVM.</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¿Qué es la dinámica de suelos?</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¿Qué son los socavones?</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¿Cómo se forman los socavones?</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¿Dónde se manifiestan con mayor frecuencia los socavones en la ZMVM?</a:t>
            </a:r>
            <a:endParaRPr sz="2800">
              <a:solidFill>
                <a:schemeClr val="dk1"/>
              </a:solidFill>
              <a:latin typeface="Calibri"/>
              <a:ea typeface="Calibri"/>
              <a:cs typeface="Calibri"/>
              <a:sym typeface="Calibri"/>
            </a:endParaRPr>
          </a:p>
          <a:p>
            <a:pPr indent="-406400" lvl="0" marL="809999" marR="0" rtl="0" algn="l">
              <a:lnSpc>
                <a:spcPct val="90000"/>
              </a:lnSpc>
              <a:spcBef>
                <a:spcPts val="0"/>
              </a:spcBef>
              <a:spcAft>
                <a:spcPts val="0"/>
              </a:spcAft>
              <a:buClr>
                <a:schemeClr val="dk1"/>
              </a:buClr>
              <a:buSzPts val="2800"/>
              <a:buFont typeface="Calibri"/>
              <a:buAutoNum type="arabicPeriod"/>
            </a:pPr>
            <a:r>
              <a:rPr lang="es-MX" sz="2800">
                <a:solidFill>
                  <a:schemeClr val="dk1"/>
                </a:solidFill>
                <a:latin typeface="Calibri"/>
                <a:ea typeface="Calibri"/>
                <a:cs typeface="Calibri"/>
                <a:sym typeface="Calibri"/>
              </a:rPr>
              <a:t>¿Por qué se forman los socavones?</a:t>
            </a:r>
            <a:endParaRPr sz="28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ACTIVIDAD INTERDISCIPLINARIA a) DE LA FASE DE DESARROLLO DEL PROYECTO </a:t>
            </a:r>
            <a:endParaRPr/>
          </a:p>
        </p:txBody>
      </p:sp>
      <p:sp>
        <p:nvSpPr>
          <p:cNvPr id="251" name="Google Shape;251;p21"/>
          <p:cNvSpPr/>
          <p:nvPr/>
        </p:nvSpPr>
        <p:spPr>
          <a:xfrm>
            <a:off x="9166236" y="297731"/>
            <a:ext cx="27513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57" name="Google Shape;257;p22"/>
          <p:cNvSpPr/>
          <p:nvPr/>
        </p:nvSpPr>
        <p:spPr>
          <a:xfrm>
            <a:off x="9202836" y="199231"/>
            <a:ext cx="27513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12.1</a:t>
            </a:r>
            <a:endParaRPr/>
          </a:p>
        </p:txBody>
      </p:sp>
      <p:sp>
        <p:nvSpPr>
          <p:cNvPr id="258" name="Google Shape;258;p22"/>
          <p:cNvSpPr txBox="1"/>
          <p:nvPr/>
        </p:nvSpPr>
        <p:spPr>
          <a:xfrm>
            <a:off x="449025" y="1436877"/>
            <a:ext cx="10381800" cy="5055300"/>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“¿Qué es la Zona Metropolitana del Valle de México?”</a:t>
            </a:r>
            <a:endParaRPr>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Conocer qué es una zona metropolitana y qué territorio abarca la Z</a:t>
            </a:r>
            <a:r>
              <a:rPr lang="es-MX" sz="2800">
                <a:solidFill>
                  <a:schemeClr val="dk1"/>
                </a:solidFill>
                <a:latin typeface="Calibri"/>
                <a:ea typeface="Calibri"/>
                <a:cs typeface="Calibri"/>
                <a:sym typeface="Calibri"/>
              </a:rPr>
              <a:t>ona Metropolitana del Valle de México (</a:t>
            </a:r>
            <a:r>
              <a:rPr lang="es-MX" sz="2800">
                <a:solidFill>
                  <a:schemeClr val="dk1"/>
                </a:solidFill>
                <a:latin typeface="Calibri"/>
                <a:ea typeface="Calibri"/>
                <a:cs typeface="Calibri"/>
                <a:sym typeface="Calibri"/>
              </a:rPr>
              <a:t>ZMVM).</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Cuarto año</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11 de marzo de 2022</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64" name="Google Shape;264;p23"/>
          <p:cNvSpPr/>
          <p:nvPr/>
        </p:nvSpPr>
        <p:spPr>
          <a:xfrm>
            <a:off x="9152239" y="297735"/>
            <a:ext cx="27678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12.2</a:t>
            </a:r>
            <a:endParaRPr/>
          </a:p>
        </p:txBody>
      </p:sp>
      <p:sp>
        <p:nvSpPr>
          <p:cNvPr id="265" name="Google Shape;265;p23"/>
          <p:cNvSpPr txBox="1"/>
          <p:nvPr/>
        </p:nvSpPr>
        <p:spPr>
          <a:xfrm>
            <a:off x="449025" y="1436875"/>
            <a:ext cx="10779900" cy="49455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Asignaturas participantes, temas o conceptos de cada una:</a:t>
            </a:r>
            <a:endParaRPr b="1" sz="2800">
              <a:solidFill>
                <a:srgbClr val="1F3864"/>
              </a:solidFill>
              <a:latin typeface="Calibri"/>
              <a:ea typeface="Calibri"/>
              <a:cs typeface="Calibri"/>
              <a:sym typeface="Calibri"/>
            </a:endParaRPr>
          </a:p>
          <a:p>
            <a:pPr indent="0" lvl="0" marL="45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Geografía: </a:t>
            </a:r>
            <a:r>
              <a:rPr lang="es-MX" sz="2800">
                <a:solidFill>
                  <a:schemeClr val="dk1"/>
                </a:solidFill>
                <a:latin typeface="Calibri"/>
                <a:ea typeface="Calibri"/>
                <a:cs typeface="Calibri"/>
                <a:sym typeface="Calibri"/>
              </a:rPr>
              <a:t>Sistemas de ciudades y los problemas de la urbanización.</a:t>
            </a:r>
            <a:endParaRPr sz="2800">
              <a:solidFill>
                <a:schemeClr val="dk1"/>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Lengua española: Diferentes fuentes de información: impresas y digitales.</a:t>
            </a:r>
            <a:endParaRPr sz="5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Fuentes de apoyo</a:t>
            </a:r>
            <a:endParaRPr/>
          </a:p>
          <a:p>
            <a:pPr indent="-629999" lvl="0" marL="990000" rtl="0" algn="just">
              <a:lnSpc>
                <a:spcPct val="90000"/>
              </a:lnSpc>
              <a:spcBef>
                <a:spcPts val="1000"/>
              </a:spcBef>
              <a:spcAft>
                <a:spcPts val="0"/>
              </a:spcAft>
              <a:buClr>
                <a:schemeClr val="dk1"/>
              </a:buClr>
              <a:buSzPts val="2800"/>
              <a:buFont typeface="Arial"/>
              <a:buNone/>
            </a:pPr>
            <a:r>
              <a:rPr lang="es-MX" sz="2000">
                <a:solidFill>
                  <a:schemeClr val="dk1"/>
                </a:solidFill>
                <a:latin typeface="Calibri"/>
                <a:ea typeface="Calibri"/>
                <a:cs typeface="Calibri"/>
                <a:sym typeface="Calibri"/>
              </a:rPr>
              <a:t>Coordinación General para el Fortalecimiento Académico y Vinculación. (s.f.). “Zona Metropolitana del Valle de México (ZMVM)  como sistema complejo”. </a:t>
            </a:r>
            <a:r>
              <a:rPr i="1" lang="es-MX" sz="2000">
                <a:solidFill>
                  <a:schemeClr val="dk1"/>
                </a:solidFill>
                <a:latin typeface="Calibri"/>
                <a:ea typeface="Calibri"/>
                <a:cs typeface="Calibri"/>
                <a:sym typeface="Calibri"/>
              </a:rPr>
              <a:t>Vinculación UAM.</a:t>
            </a:r>
            <a:r>
              <a:rPr lang="es-MX" sz="2000">
                <a:solidFill>
                  <a:schemeClr val="dk1"/>
                </a:solidFill>
                <a:latin typeface="Calibri"/>
                <a:ea typeface="Calibri"/>
                <a:cs typeface="Calibri"/>
                <a:sym typeface="Calibri"/>
              </a:rPr>
              <a:t> Recuperado de: </a:t>
            </a:r>
            <a:r>
              <a:rPr lang="es-MX" sz="2000">
                <a:solidFill>
                  <a:srgbClr val="1F3864"/>
                </a:solidFill>
                <a:latin typeface="Calibri"/>
                <a:ea typeface="Calibri"/>
                <a:cs typeface="Calibri"/>
                <a:sym typeface="Calibri"/>
              </a:rPr>
              <a:t> </a:t>
            </a:r>
            <a:r>
              <a:rPr lang="es-MX" sz="2000" u="sng">
                <a:solidFill>
                  <a:schemeClr val="hlink"/>
                </a:solidFill>
                <a:latin typeface="Calibri"/>
                <a:ea typeface="Calibri"/>
                <a:cs typeface="Calibri"/>
                <a:sym typeface="Calibri"/>
                <a:hlinkClick r:id="rId3"/>
              </a:rPr>
              <a:t>https://vinculacion.uam.mx/index.php/uam-sustentable/pihasu-de-la-uam?start=6</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a:p>
            <a:pPr indent="-629999" lvl="0" marL="990000" marR="0" rtl="0" algn="just">
              <a:lnSpc>
                <a:spcPct val="90000"/>
              </a:lnSpc>
              <a:spcBef>
                <a:spcPts val="1000"/>
              </a:spcBef>
              <a:spcAft>
                <a:spcPts val="0"/>
              </a:spcAft>
              <a:buClr>
                <a:schemeClr val="dk1"/>
              </a:buClr>
              <a:buSzPts val="2800"/>
              <a:buFont typeface="Arial"/>
              <a:buNone/>
            </a:pPr>
            <a:r>
              <a:rPr lang="es-MX" sz="2000">
                <a:latin typeface="Calibri"/>
                <a:ea typeface="Calibri"/>
                <a:cs typeface="Calibri"/>
                <a:sym typeface="Calibri"/>
              </a:rPr>
              <a:t>Instituto Nacional para el Federalismo y del Desarrollo Municipal (s.f.). “Conoce los beneficios de pertenecer a una zona metropolitana”. </a:t>
            </a:r>
            <a:r>
              <a:rPr i="1" lang="es-MX" sz="2000">
                <a:latin typeface="Calibri"/>
                <a:ea typeface="Calibri"/>
                <a:cs typeface="Calibri"/>
                <a:sym typeface="Calibri"/>
              </a:rPr>
              <a:t>Gobierno de México</a:t>
            </a:r>
            <a:r>
              <a:rPr lang="es-MX" sz="2000">
                <a:latin typeface="Calibri"/>
                <a:ea typeface="Calibri"/>
                <a:cs typeface="Calibri"/>
                <a:sym typeface="Calibri"/>
              </a:rPr>
              <a:t>. Recuperado de:  </a:t>
            </a:r>
            <a:r>
              <a:rPr lang="es-MX" sz="2000" u="sng">
                <a:solidFill>
                  <a:schemeClr val="hlink"/>
                </a:solidFill>
                <a:latin typeface="Calibri"/>
                <a:ea typeface="Calibri"/>
                <a:cs typeface="Calibri"/>
                <a:sym typeface="Calibri"/>
                <a:hlinkClick r:id="rId4"/>
              </a:rPr>
              <a:t>https://www.gob.mx/inafed/articulos/conoce-los-beneficios-de-pertenecer-a-una-zona-metropolitana#:~:text=Una%20zona%20metropolitana%20es%20el,s%C3%AD%20misma%20o%20de%20su</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a:p>
            <a:pPr indent="-629999" lvl="0" marL="990000" marR="0" rtl="0" algn="just">
              <a:lnSpc>
                <a:spcPct val="90000"/>
              </a:lnSpc>
              <a:spcBef>
                <a:spcPts val="1000"/>
              </a:spcBef>
              <a:spcAft>
                <a:spcPts val="0"/>
              </a:spcAft>
              <a:buClr>
                <a:schemeClr val="dk1"/>
              </a:buClr>
              <a:buSzPts val="2800"/>
              <a:buFont typeface="Arial"/>
              <a:buNone/>
            </a:pPr>
            <a:r>
              <a:rPr lang="es-MX" sz="2000">
                <a:solidFill>
                  <a:schemeClr val="dk1"/>
                </a:solidFill>
                <a:latin typeface="Calibri"/>
                <a:ea typeface="Calibri"/>
                <a:cs typeface="Calibri"/>
                <a:sym typeface="Calibri"/>
              </a:rPr>
              <a:t>Programa Ambiental y del Ordenamiento Territorial de la CDMX. (s.f.). “Capítulo 2. La Zona Metropolitana del Valle de México”. </a:t>
            </a:r>
            <a:r>
              <a:rPr i="1" lang="es-MX" sz="2000">
                <a:solidFill>
                  <a:schemeClr val="dk1"/>
                </a:solidFill>
                <a:latin typeface="Calibri"/>
                <a:ea typeface="Calibri"/>
                <a:cs typeface="Calibri"/>
                <a:sym typeface="Calibri"/>
              </a:rPr>
              <a:t>Programa Ambiental y del Ordenamiento Territorial de la CDMX.</a:t>
            </a:r>
            <a:r>
              <a:rPr lang="es-MX" sz="2000">
                <a:solidFill>
                  <a:schemeClr val="dk1"/>
                </a:solidFill>
                <a:latin typeface="Calibri"/>
                <a:ea typeface="Calibri"/>
                <a:cs typeface="Calibri"/>
                <a:sym typeface="Calibri"/>
              </a:rPr>
              <a:t> Recuperado de:</a:t>
            </a:r>
            <a:r>
              <a:rPr lang="es-MX" sz="2000">
                <a:solidFill>
                  <a:srgbClr val="1F3864"/>
                </a:solidFill>
                <a:latin typeface="Calibri"/>
                <a:ea typeface="Calibri"/>
                <a:cs typeface="Calibri"/>
                <a:sym typeface="Calibri"/>
              </a:rPr>
              <a:t> </a:t>
            </a:r>
            <a:r>
              <a:rPr lang="es-MX" sz="2000" u="sng">
                <a:solidFill>
                  <a:schemeClr val="hlink"/>
                </a:solidFill>
                <a:latin typeface="Calibri"/>
                <a:ea typeface="Calibri"/>
                <a:cs typeface="Calibri"/>
                <a:sym typeface="Calibri"/>
                <a:hlinkClick r:id="rId5"/>
              </a:rPr>
              <a:t>https://paot.org.mx/centro/libros/proaire/cap02.pdf</a:t>
            </a:r>
            <a:r>
              <a:rPr lang="es-MX" sz="2000">
                <a:solidFill>
                  <a:srgbClr val="1F3864"/>
                </a:solidFill>
                <a:latin typeface="Calibri"/>
                <a:ea typeface="Calibri"/>
                <a:cs typeface="Calibri"/>
                <a:sym typeface="Calibri"/>
              </a:rPr>
              <a:t> </a:t>
            </a:r>
            <a:endParaRPr b="1" sz="2400">
              <a:solidFill>
                <a:srgbClr val="1F3864"/>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71" name="Google Shape;271;p24"/>
          <p:cNvSpPr/>
          <p:nvPr/>
        </p:nvSpPr>
        <p:spPr>
          <a:xfrm>
            <a:off x="9193427" y="383635"/>
            <a:ext cx="287912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12.3</a:t>
            </a:r>
            <a:endParaRPr/>
          </a:p>
        </p:txBody>
      </p:sp>
      <p:sp>
        <p:nvSpPr>
          <p:cNvPr id="272" name="Google Shape;272;p24"/>
          <p:cNvSpPr txBox="1"/>
          <p:nvPr/>
        </p:nvSpPr>
        <p:spPr>
          <a:xfrm>
            <a:off x="449025" y="1436900"/>
            <a:ext cx="10381800" cy="4925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Esta actividad se realizará para que las alumnas conozcan qué es una zona metropolitana, </a:t>
            </a:r>
            <a:r>
              <a:rPr lang="es-MX" sz="2800">
                <a:solidFill>
                  <a:schemeClr val="dk1"/>
                </a:solidFill>
                <a:latin typeface="Calibri"/>
                <a:ea typeface="Calibri"/>
                <a:cs typeface="Calibri"/>
                <a:sym typeface="Calibri"/>
              </a:rPr>
              <a:t> un concepto básico sobre el tema de investigación, y qué territorio abarca la Zona Metropolitana del Valle de México, y de esta manera puedan comprender mucho mejor conceptos más profundos.</a:t>
            </a:r>
            <a:endParaRPr sz="2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78" name="Google Shape;278;p25"/>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12.4</a:t>
            </a:r>
            <a:endParaRPr/>
          </a:p>
        </p:txBody>
      </p:sp>
      <p:sp>
        <p:nvSpPr>
          <p:cNvPr id="279" name="Google Shape;279;p25"/>
          <p:cNvSpPr txBox="1"/>
          <p:nvPr/>
        </p:nvSpPr>
        <p:spPr>
          <a:xfrm>
            <a:off x="449025" y="1436900"/>
            <a:ext cx="10542900" cy="4868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Para comenzar, se realizará un Kahoot con cinco preguntas básicas sobre las zonas metropolitanas, con el objetivo de explorar los conocimientos previos sobre este tema.</a:t>
            </a:r>
            <a:endParaRPr sz="2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85" name="Google Shape;285;p26"/>
          <p:cNvSpPr/>
          <p:nvPr/>
        </p:nvSpPr>
        <p:spPr>
          <a:xfrm>
            <a:off x="9177981" y="297735"/>
            <a:ext cx="27804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12.5</a:t>
            </a:r>
            <a:endParaRPr/>
          </a:p>
        </p:txBody>
      </p:sp>
      <p:sp>
        <p:nvSpPr>
          <p:cNvPr id="286" name="Google Shape;286;p26"/>
          <p:cNvSpPr txBox="1"/>
          <p:nvPr/>
        </p:nvSpPr>
        <p:spPr>
          <a:xfrm>
            <a:off x="449025" y="1436875"/>
            <a:ext cx="10761900" cy="4944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Enseguida, se formarán cuatro equipos por grupo para investigar en diferentes medios (físicos y electrónicos) qué es una zona o área metropolitana, y qué territorio abarca la ZMVM. Esta investigación la plasmarán en un Google Docs colaborativo, haciendo las citas y referencias en formato APA que necesiten para evitar plagio.</a:t>
            </a:r>
            <a:endParaRPr sz="2800">
              <a:solidFill>
                <a:schemeClr val="dk1"/>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Además, con base en su investigación, deberán colorear en un mapa con algún color de su elección los territorios que abarcan la ZMVM.</a:t>
            </a:r>
            <a:endParaRPr sz="2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1d111a3679_0_115"/>
          <p:cNvSpPr txBox="1"/>
          <p:nvPr>
            <p:ph idx="1" type="body"/>
          </p:nvPr>
        </p:nvSpPr>
        <p:spPr>
          <a:xfrm>
            <a:off x="313098" y="297713"/>
            <a:ext cx="8979300" cy="9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292" name="Google Shape;292;g11d111a3679_0_115"/>
          <p:cNvSpPr/>
          <p:nvPr/>
        </p:nvSpPr>
        <p:spPr>
          <a:xfrm>
            <a:off x="9177981" y="297735"/>
            <a:ext cx="27804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12.5</a:t>
            </a:r>
            <a:endParaRPr/>
          </a:p>
        </p:txBody>
      </p:sp>
      <p:sp>
        <p:nvSpPr>
          <p:cNvPr id="293" name="Google Shape;293;g11d111a3679_0_115"/>
          <p:cNvSpPr txBox="1"/>
          <p:nvPr/>
        </p:nvSpPr>
        <p:spPr>
          <a:xfrm>
            <a:off x="449025" y="1436875"/>
            <a:ext cx="10761900" cy="4937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p:txBody>
      </p:sp>
      <p:pic>
        <p:nvPicPr>
          <p:cNvPr id="294" name="Google Shape;294;g11d111a3679_0_115"/>
          <p:cNvPicPr preferRelativeResize="0"/>
          <p:nvPr/>
        </p:nvPicPr>
        <p:blipFill>
          <a:blip r:embed="rId3">
            <a:alphaModFix/>
          </a:blip>
          <a:stretch>
            <a:fillRect/>
          </a:stretch>
        </p:blipFill>
        <p:spPr>
          <a:xfrm>
            <a:off x="5953606" y="2426175"/>
            <a:ext cx="5506248" cy="3661877"/>
          </a:xfrm>
          <a:prstGeom prst="rect">
            <a:avLst/>
          </a:prstGeom>
          <a:noFill/>
          <a:ln>
            <a:noFill/>
          </a:ln>
        </p:spPr>
      </p:pic>
      <p:pic>
        <p:nvPicPr>
          <p:cNvPr id="295" name="Google Shape;295;g11d111a3679_0_115"/>
          <p:cNvPicPr preferRelativeResize="0"/>
          <p:nvPr/>
        </p:nvPicPr>
        <p:blipFill rotWithShape="1">
          <a:blip r:embed="rId4">
            <a:alphaModFix/>
          </a:blip>
          <a:srcRect b="14341" l="27239" r="23786" t="22702"/>
          <a:stretch/>
        </p:blipFill>
        <p:spPr>
          <a:xfrm>
            <a:off x="832475" y="2488937"/>
            <a:ext cx="4893125" cy="3536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301" name="Google Shape;301;p2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12.6</a:t>
            </a:r>
            <a:endParaRPr/>
          </a:p>
        </p:txBody>
      </p:sp>
      <p:sp>
        <p:nvSpPr>
          <p:cNvPr id="302" name="Google Shape;302;p27"/>
          <p:cNvSpPr txBox="1"/>
          <p:nvPr/>
        </p:nvSpPr>
        <p:spPr>
          <a:xfrm>
            <a:off x="449025" y="1436875"/>
            <a:ext cx="10466700" cy="4868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hará un sorteo donde se determinará qué aspecto le tocará explicar a cada equipo. Las alumnas explicarán en un minuto su aspecto y para finalizar se harán dos preguntas orales para comprobar que las estudiantes aprendieron sobre el tema.</a:t>
            </a:r>
            <a:endParaRPr sz="2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idx="1" type="body"/>
          </p:nvPr>
        </p:nvSpPr>
        <p:spPr>
          <a:xfrm>
            <a:off x="838200" y="992021"/>
            <a:ext cx="10381800" cy="135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Ciclo escolar en el que se planea llevar a cabo el proyecto</a:t>
            </a:r>
            <a:endParaRPr b="1">
              <a:solidFill>
                <a:srgbClr val="1F3864"/>
              </a:solidFill>
            </a:endParaRPr>
          </a:p>
          <a:p>
            <a:pPr indent="0" lvl="0" marL="450000" rtl="0" algn="l">
              <a:lnSpc>
                <a:spcPct val="90000"/>
              </a:lnSpc>
              <a:spcBef>
                <a:spcPts val="0"/>
              </a:spcBef>
              <a:spcAft>
                <a:spcPts val="0"/>
              </a:spcAft>
              <a:buClr>
                <a:srgbClr val="1F3864"/>
              </a:buClr>
              <a:buSzPts val="2800"/>
              <a:buNone/>
            </a:pPr>
            <a:r>
              <a:rPr lang="es-MX"/>
              <a:t>2021-2022</a:t>
            </a:r>
            <a:endParaRPr/>
          </a:p>
          <a:p>
            <a:pPr indent="0" lvl="0" marL="0" rtl="0" algn="l">
              <a:lnSpc>
                <a:spcPct val="90000"/>
              </a:lnSpc>
              <a:spcBef>
                <a:spcPts val="0"/>
              </a:spcBef>
              <a:spcAft>
                <a:spcPts val="0"/>
              </a:spcAft>
              <a:buClr>
                <a:srgbClr val="1F3864"/>
              </a:buClr>
              <a:buSzPts val="2800"/>
              <a:buNone/>
            </a:pPr>
            <a:r>
              <a:t/>
            </a:r>
            <a:endParaRPr b="1">
              <a:solidFill>
                <a:srgbClr val="1F3864"/>
              </a:solidFill>
            </a:endParaRPr>
          </a:p>
        </p:txBody>
      </p:sp>
      <p:sp>
        <p:nvSpPr>
          <p:cNvPr id="107" name="Google Shape;107;p3"/>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3</a:t>
            </a:r>
            <a:endParaRPr/>
          </a:p>
        </p:txBody>
      </p:sp>
      <p:sp>
        <p:nvSpPr>
          <p:cNvPr id="108" name="Google Shape;108;p3"/>
          <p:cNvSpPr txBox="1"/>
          <p:nvPr/>
        </p:nvSpPr>
        <p:spPr>
          <a:xfrm>
            <a:off x="838200" y="2403472"/>
            <a:ext cx="9257400" cy="207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Fecha de inicio y de término del proyecto</a:t>
            </a:r>
            <a:endParaRPr b="1" sz="2800">
              <a:solidFill>
                <a:srgbClr val="1F3864"/>
              </a:solidFill>
              <a:latin typeface="Calibri"/>
              <a:ea typeface="Calibri"/>
              <a:cs typeface="Calibri"/>
              <a:sym typeface="Calibri"/>
            </a:endParaRPr>
          </a:p>
          <a:p>
            <a:pPr indent="0" lvl="0" marL="54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Del 7 de marzo de 2022 al 13 de mayo de 2022</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308" name="Google Shape;308;p2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12.7</a:t>
            </a:r>
            <a:endParaRPr/>
          </a:p>
        </p:txBody>
      </p:sp>
      <p:sp>
        <p:nvSpPr>
          <p:cNvPr id="309" name="Google Shape;309;p28"/>
          <p:cNvSpPr txBox="1"/>
          <p:nvPr/>
        </p:nvSpPr>
        <p:spPr>
          <a:xfrm>
            <a:off x="449025" y="1436875"/>
            <a:ext cx="10581000" cy="5001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54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base en los resultados de esta actividad, se decidirá si se dejan más aspectos a investigar sobre la ZMVM o ya no es necesario seguir abordando este tema.</a:t>
            </a:r>
            <a:endParaRPr sz="2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a) DE LA FASE DE DESARROLLO DEL PROYECTO </a:t>
            </a:r>
            <a:endParaRPr/>
          </a:p>
        </p:txBody>
      </p:sp>
      <p:sp>
        <p:nvSpPr>
          <p:cNvPr id="315" name="Google Shape;315;p2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12.8</a:t>
            </a:r>
            <a:endParaRPr/>
          </a:p>
        </p:txBody>
      </p:sp>
      <p:sp>
        <p:nvSpPr>
          <p:cNvPr id="316" name="Google Shape;316;p29"/>
          <p:cNvSpPr txBox="1"/>
          <p:nvPr/>
        </p:nvSpPr>
        <p:spPr>
          <a:xfrm>
            <a:off x="449025" y="1436899"/>
            <a:ext cx="11030400" cy="4830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Lo que sucedió con las alumnas fue lo que se esperaba, ya que las alumnas investigaron y comprendieron bien qué es una zona metropolitana y qué territorio abarca la ZMVM. </a:t>
            </a:r>
            <a:endParaRPr sz="2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22" name="Google Shape;322;p3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12.9</a:t>
            </a:r>
            <a:endParaRPr/>
          </a:p>
        </p:txBody>
      </p:sp>
      <p:sp>
        <p:nvSpPr>
          <p:cNvPr id="323" name="Google Shape;323;p30"/>
          <p:cNvSpPr txBox="1"/>
          <p:nvPr/>
        </p:nvSpPr>
        <p:spPr>
          <a:xfrm>
            <a:off x="449025" y="1436900"/>
            <a:ext cx="10409400" cy="4925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continuará con la investigación como se tenía planeado, ya que los conceptos que se investigaron fueron comprendidos adecuadamente por todas las alumnas.</a:t>
            </a:r>
            <a:endParaRPr sz="2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ACTIVIDAD INTERDISCIPLINARIA b) DE LA FASE DE DESARROLLO DEL PROYECTO </a:t>
            </a:r>
            <a:endParaRPr/>
          </a:p>
        </p:txBody>
      </p:sp>
      <p:sp>
        <p:nvSpPr>
          <p:cNvPr id="329" name="Google Shape;329;p31"/>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35" name="Google Shape;335;p32"/>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13.1</a:t>
            </a:r>
            <a:endParaRPr/>
          </a:p>
        </p:txBody>
      </p:sp>
      <p:sp>
        <p:nvSpPr>
          <p:cNvPr id="336" name="Google Shape;336;p32"/>
          <p:cNvSpPr txBox="1"/>
          <p:nvPr/>
        </p:nvSpPr>
        <p:spPr>
          <a:xfrm>
            <a:off x="449025" y="1436876"/>
            <a:ext cx="10381800" cy="4639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“El suelo que pisamos”</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Q</a:t>
            </a:r>
            <a:r>
              <a:rPr lang="es-MX" sz="2800">
                <a:solidFill>
                  <a:schemeClr val="dk1"/>
                </a:solidFill>
                <a:latin typeface="Calibri"/>
                <a:ea typeface="Calibri"/>
                <a:cs typeface="Calibri"/>
                <a:sym typeface="Calibri"/>
              </a:rPr>
              <a:t>ue las alumnas sean </a:t>
            </a:r>
            <a:r>
              <a:rPr lang="es-MX" sz="2800">
                <a:solidFill>
                  <a:schemeClr val="dk1"/>
                </a:solidFill>
                <a:latin typeface="Calibri"/>
                <a:ea typeface="Calibri"/>
                <a:cs typeface="Calibri"/>
                <a:sym typeface="Calibri"/>
              </a:rPr>
              <a:t>conscientes de</a:t>
            </a:r>
            <a:r>
              <a:rPr lang="es-MX" sz="2800">
                <a:solidFill>
                  <a:schemeClr val="dk1"/>
                </a:solidFill>
                <a:latin typeface="Calibri"/>
                <a:ea typeface="Calibri"/>
                <a:cs typeface="Calibri"/>
                <a:sym typeface="Calibri"/>
              </a:rPr>
              <a:t> las características del suelo donde viven y tengan conocimientos que puedan aplicar </a:t>
            </a:r>
            <a:r>
              <a:rPr lang="es-MX" sz="2800">
                <a:solidFill>
                  <a:schemeClr val="dk1"/>
                </a:solidFill>
                <a:latin typeface="Calibri"/>
                <a:ea typeface="Calibri"/>
                <a:cs typeface="Calibri"/>
                <a:sym typeface="Calibri"/>
              </a:rPr>
              <a:t>posteriormente</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4°</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22 de marzo 2022</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42" name="Google Shape;342;p33"/>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13.2</a:t>
            </a:r>
            <a:endParaRPr/>
          </a:p>
        </p:txBody>
      </p:sp>
      <p:sp>
        <p:nvSpPr>
          <p:cNvPr id="343" name="Google Shape;343;p33"/>
          <p:cNvSpPr txBox="1"/>
          <p:nvPr/>
        </p:nvSpPr>
        <p:spPr>
          <a:xfrm>
            <a:off x="449025" y="1436875"/>
            <a:ext cx="10381800" cy="51837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Asignaturas participantes, temas o conceptos de cada una</a:t>
            </a:r>
            <a:endParaRPr/>
          </a:p>
          <a:p>
            <a:pPr indent="0" lvl="0" marL="0" marR="0" rtl="0" algn="l">
              <a:lnSpc>
                <a:spcPct val="90000"/>
              </a:lnSpc>
              <a:spcBef>
                <a:spcPts val="1000"/>
              </a:spcBef>
              <a:spcAft>
                <a:spcPts val="0"/>
              </a:spcAft>
              <a:buClr>
                <a:schemeClr val="dk1"/>
              </a:buClr>
              <a:buSzPts val="2800"/>
              <a:buFont typeface="Arial"/>
              <a:buNone/>
            </a:pPr>
            <a:r>
              <a:rPr lang="es-MX" sz="2400">
                <a:solidFill>
                  <a:schemeClr val="dk1"/>
                </a:solidFill>
                <a:latin typeface="Calibri"/>
                <a:ea typeface="Calibri"/>
                <a:cs typeface="Calibri"/>
                <a:sym typeface="Calibri"/>
              </a:rPr>
              <a:t>Geografía: F</a:t>
            </a:r>
            <a:r>
              <a:rPr lang="es-MX" sz="2400">
                <a:solidFill>
                  <a:schemeClr val="dk1"/>
                </a:solidFill>
                <a:latin typeface="Calibri"/>
                <a:ea typeface="Calibri"/>
                <a:cs typeface="Calibri"/>
                <a:sym typeface="Calibri"/>
              </a:rPr>
              <a:t>ormación</a:t>
            </a:r>
            <a:r>
              <a:rPr lang="es-MX" sz="2400">
                <a:solidFill>
                  <a:schemeClr val="dk1"/>
                </a:solidFill>
                <a:latin typeface="Calibri"/>
                <a:ea typeface="Calibri"/>
                <a:cs typeface="Calibri"/>
                <a:sym typeface="Calibri"/>
              </a:rPr>
              <a:t> de minerales y </a:t>
            </a:r>
            <a:r>
              <a:rPr lang="es-MX" sz="2400">
                <a:solidFill>
                  <a:schemeClr val="dk1"/>
                </a:solidFill>
                <a:latin typeface="Calibri"/>
                <a:ea typeface="Calibri"/>
                <a:cs typeface="Calibri"/>
                <a:sym typeface="Calibri"/>
              </a:rPr>
              <a:t>energéticos. Aguas subterráneas</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lang="es-MX" sz="2400">
                <a:solidFill>
                  <a:schemeClr val="dk1"/>
                </a:solidFill>
                <a:latin typeface="Calibri"/>
                <a:ea typeface="Calibri"/>
                <a:cs typeface="Calibri"/>
                <a:sym typeface="Calibri"/>
              </a:rPr>
              <a:t>Física: Dinámica de los suelos</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Fuentes de apoyo: </a:t>
            </a:r>
            <a:endParaRPr b="1" sz="2800">
              <a:solidFill>
                <a:srgbClr val="1F3864"/>
              </a:solidFill>
              <a:latin typeface="Calibri"/>
              <a:ea typeface="Calibri"/>
              <a:cs typeface="Calibri"/>
              <a:sym typeface="Calibri"/>
            </a:endParaRPr>
          </a:p>
          <a:p>
            <a:pPr indent="-540000" lvl="0" marL="540000" rtl="0" algn="just">
              <a:lnSpc>
                <a:spcPct val="90000"/>
              </a:lnSpc>
              <a:spcBef>
                <a:spcPts val="0"/>
              </a:spcBef>
              <a:spcAft>
                <a:spcPts val="0"/>
              </a:spcAft>
              <a:buClr>
                <a:srgbClr val="1F3864"/>
              </a:buClr>
              <a:buSzPts val="2800"/>
              <a:buFont typeface="Arial"/>
              <a:buNone/>
            </a:pPr>
            <a:r>
              <a:rPr lang="es-MX" sz="2000">
                <a:solidFill>
                  <a:schemeClr val="dk1"/>
                </a:solidFill>
                <a:latin typeface="Calibri"/>
                <a:ea typeface="Calibri"/>
                <a:cs typeface="Calibri"/>
                <a:sym typeface="Calibri"/>
              </a:rPr>
              <a:t>IAPG CHANNEL. (2015, octubre 28). “El origen de los hidrocarburos” [video]. Recuperado de:  </a:t>
            </a:r>
            <a:r>
              <a:rPr lang="es-MX" sz="2000" u="sng">
                <a:solidFill>
                  <a:schemeClr val="hlink"/>
                </a:solidFill>
                <a:latin typeface="Calibri"/>
                <a:ea typeface="Calibri"/>
                <a:cs typeface="Calibri"/>
                <a:sym typeface="Calibri"/>
                <a:hlinkClick r:id="rId3"/>
              </a:rPr>
              <a:t>https://www.youtube.com/watch?v=mMhiFnPx3ic</a:t>
            </a:r>
            <a:r>
              <a:rPr lang="es-MX" sz="2000">
                <a:solidFill>
                  <a:srgbClr val="1F3864"/>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540000" lvl="0" marL="540000" rtl="0" algn="just">
              <a:lnSpc>
                <a:spcPct val="90000"/>
              </a:lnSpc>
              <a:spcBef>
                <a:spcPts val="1000"/>
              </a:spcBef>
              <a:spcAft>
                <a:spcPts val="0"/>
              </a:spcAft>
              <a:buClr>
                <a:schemeClr val="dk1"/>
              </a:buClr>
              <a:buSzPts val="2800"/>
              <a:buFont typeface="Arial"/>
              <a:buNone/>
            </a:pPr>
            <a:r>
              <a:rPr lang="es-MX" sz="2000">
                <a:solidFill>
                  <a:schemeClr val="dk1"/>
                </a:solidFill>
                <a:latin typeface="Calibri"/>
                <a:ea typeface="Calibri"/>
                <a:cs typeface="Calibri"/>
                <a:sym typeface="Calibri"/>
              </a:rPr>
              <a:t>INEGI (2022, mayo 23). “Geología de la Ciudad de México”. </a:t>
            </a:r>
            <a:r>
              <a:rPr i="1" lang="es-MX" sz="2000">
                <a:solidFill>
                  <a:schemeClr val="dk1"/>
                </a:solidFill>
                <a:latin typeface="Calibri"/>
                <a:ea typeface="Calibri"/>
                <a:cs typeface="Calibri"/>
                <a:sym typeface="Calibri"/>
              </a:rPr>
              <a:t>Portal de Datos Abiertos.</a:t>
            </a:r>
            <a:r>
              <a:rPr lang="es-MX" sz="2000">
                <a:solidFill>
                  <a:schemeClr val="dk1"/>
                </a:solidFill>
                <a:latin typeface="Calibri"/>
                <a:ea typeface="Calibri"/>
                <a:cs typeface="Calibri"/>
                <a:sym typeface="Calibri"/>
              </a:rPr>
              <a:t> Recuperado de:  </a:t>
            </a:r>
            <a:r>
              <a:rPr lang="es-MX" sz="2000" u="sng">
                <a:solidFill>
                  <a:schemeClr val="hlink"/>
                </a:solidFill>
                <a:latin typeface="Calibri"/>
                <a:ea typeface="Calibri"/>
                <a:cs typeface="Calibri"/>
                <a:sym typeface="Calibri"/>
                <a:hlinkClick r:id="rId4"/>
              </a:rPr>
              <a:t>https://datos.cdmx.gob.mx/dataset/geologia-de-la-ciudad-de-mexico</a:t>
            </a:r>
            <a:r>
              <a:rPr lang="es-MX" sz="2000">
                <a:solidFill>
                  <a:srgbClr val="1F3864"/>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540000" lvl="0" marL="540000" marR="0" rtl="0" algn="just">
              <a:lnSpc>
                <a:spcPct val="90000"/>
              </a:lnSpc>
              <a:spcBef>
                <a:spcPts val="1000"/>
              </a:spcBef>
              <a:spcAft>
                <a:spcPts val="0"/>
              </a:spcAft>
              <a:buClr>
                <a:srgbClr val="1F3864"/>
              </a:buClr>
              <a:buSzPts val="2800"/>
              <a:buFont typeface="Arial"/>
              <a:buNone/>
            </a:pPr>
            <a:r>
              <a:rPr lang="es-MX" sz="2000">
                <a:solidFill>
                  <a:schemeClr val="dk1"/>
                </a:solidFill>
                <a:latin typeface="Calibri"/>
                <a:ea typeface="Calibri"/>
                <a:cs typeface="Calibri"/>
                <a:sym typeface="Calibri"/>
              </a:rPr>
              <a:t>Protección Civil. (s.f.). “Mapa Geológico de la CDMX”. </a:t>
            </a:r>
            <a:r>
              <a:rPr i="1" lang="es-MX" sz="2000">
                <a:solidFill>
                  <a:schemeClr val="dk1"/>
                </a:solidFill>
                <a:latin typeface="Calibri"/>
                <a:ea typeface="Calibri"/>
                <a:cs typeface="Calibri"/>
                <a:sym typeface="Calibri"/>
              </a:rPr>
              <a:t>Protección Civil</a:t>
            </a:r>
            <a:r>
              <a:rPr lang="es-MX" sz="2000">
                <a:solidFill>
                  <a:schemeClr val="dk1"/>
                </a:solidFill>
                <a:latin typeface="Calibri"/>
                <a:ea typeface="Calibri"/>
                <a:cs typeface="Calibri"/>
                <a:sym typeface="Calibri"/>
              </a:rPr>
              <a:t>. Recuperado de: </a:t>
            </a:r>
            <a:r>
              <a:rPr lang="es-MX" sz="2000" u="sng">
                <a:solidFill>
                  <a:schemeClr val="hlink"/>
                </a:solidFill>
                <a:latin typeface="Calibri"/>
                <a:ea typeface="Calibri"/>
                <a:cs typeface="Calibri"/>
                <a:sym typeface="Calibri"/>
                <a:hlinkClick r:id="rId5"/>
              </a:rPr>
              <a:t>http://data.proteccioncivil.cdmx.gob.mx/mapas_atlas/09000_Mapa_Geologico.pdf</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a:p>
            <a:pPr indent="-540000" lvl="0" marL="540000" marR="0" rtl="0" algn="just">
              <a:lnSpc>
                <a:spcPct val="90000"/>
              </a:lnSpc>
              <a:spcBef>
                <a:spcPts val="1000"/>
              </a:spcBef>
              <a:spcAft>
                <a:spcPts val="0"/>
              </a:spcAft>
              <a:buClr>
                <a:srgbClr val="1F3864"/>
              </a:buClr>
              <a:buSzPts val="2800"/>
              <a:buFont typeface="Arial"/>
              <a:buNone/>
            </a:pPr>
            <a:r>
              <a:rPr lang="es-MX" sz="2000">
                <a:solidFill>
                  <a:schemeClr val="dk1"/>
                </a:solidFill>
                <a:latin typeface="Calibri"/>
                <a:ea typeface="Calibri"/>
                <a:cs typeface="Calibri"/>
                <a:sym typeface="Calibri"/>
              </a:rPr>
              <a:t>Subdirección de Dinámica de Suelos y Procesos Gravitacionales. (2021, marzo). “Desarrollo de un sistema automático para la generación de mapas de alertamiento por la inestabilidad de laderas en función de los registros y pronósticos de la lluvia del Servicio Meteorológico Nacional”. </a:t>
            </a:r>
            <a:r>
              <a:rPr i="1" lang="es-MX" sz="2000">
                <a:solidFill>
                  <a:schemeClr val="dk1"/>
                </a:solidFill>
                <a:latin typeface="Calibri"/>
                <a:ea typeface="Calibri"/>
                <a:cs typeface="Calibri"/>
                <a:sym typeface="Calibri"/>
              </a:rPr>
              <a:t>Centro Nacional de Prevención de Desastres</a:t>
            </a:r>
            <a:r>
              <a:rPr lang="es-MX" sz="2000">
                <a:solidFill>
                  <a:schemeClr val="dk1"/>
                </a:solidFill>
                <a:latin typeface="Calibri"/>
                <a:ea typeface="Calibri"/>
                <a:cs typeface="Calibri"/>
                <a:sym typeface="Calibri"/>
              </a:rPr>
              <a:t>. Recuperado de: </a:t>
            </a:r>
            <a:r>
              <a:rPr lang="es-MX" sz="2000" u="sng">
                <a:solidFill>
                  <a:schemeClr val="hlink"/>
                </a:solidFill>
                <a:latin typeface="Calibri"/>
                <a:ea typeface="Calibri"/>
                <a:cs typeface="Calibri"/>
                <a:sym typeface="Calibri"/>
                <a:hlinkClick r:id="rId6"/>
              </a:rPr>
              <a:t>https://www1.cenapred.unam.mx/DIR_INVESTIGACION/2021/1er_Trimestre/FRACCION_XLI/DSyPG/2020_Desarrollo_de_un_Sistema_Automatico_para_la_Generacion.pdf</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49" name="Google Shape;349;p34"/>
          <p:cNvSpPr/>
          <p:nvPr/>
        </p:nvSpPr>
        <p:spPr>
          <a:xfrm>
            <a:off x="9193427" y="383635"/>
            <a:ext cx="287912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13.3</a:t>
            </a:r>
            <a:endParaRPr/>
          </a:p>
        </p:txBody>
      </p:sp>
      <p:sp>
        <p:nvSpPr>
          <p:cNvPr id="350" name="Google Shape;350;p34"/>
          <p:cNvSpPr txBox="1"/>
          <p:nvPr/>
        </p:nvSpPr>
        <p:spPr>
          <a:xfrm>
            <a:off x="449025" y="1436893"/>
            <a:ext cx="10381800" cy="3822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 finalidad principal es que las alumnas tengan conocimientos </a:t>
            </a:r>
            <a:r>
              <a:rPr lang="es-MX" sz="2800">
                <a:solidFill>
                  <a:schemeClr val="dk1"/>
                </a:solidFill>
                <a:latin typeface="Calibri"/>
                <a:ea typeface="Calibri"/>
                <a:cs typeface="Calibri"/>
                <a:sym typeface="Calibri"/>
              </a:rPr>
              <a:t>básicos</a:t>
            </a:r>
            <a:r>
              <a:rPr lang="es-MX" sz="2800">
                <a:solidFill>
                  <a:schemeClr val="dk1"/>
                </a:solidFill>
                <a:latin typeface="Calibri"/>
                <a:ea typeface="Calibri"/>
                <a:cs typeface="Calibri"/>
                <a:sym typeface="Calibri"/>
              </a:rPr>
              <a:t> respecto a la </a:t>
            </a:r>
            <a:r>
              <a:rPr lang="es-MX" sz="2800">
                <a:solidFill>
                  <a:schemeClr val="dk1"/>
                </a:solidFill>
                <a:latin typeface="Calibri"/>
                <a:ea typeface="Calibri"/>
                <a:cs typeface="Calibri"/>
                <a:sym typeface="Calibri"/>
              </a:rPr>
              <a:t>dinámica</a:t>
            </a:r>
            <a:r>
              <a:rPr lang="es-MX" sz="2800">
                <a:solidFill>
                  <a:schemeClr val="dk1"/>
                </a:solidFill>
                <a:latin typeface="Calibri"/>
                <a:ea typeface="Calibri"/>
                <a:cs typeface="Calibri"/>
                <a:sym typeface="Calibri"/>
              </a:rPr>
              <a:t> y </a:t>
            </a:r>
            <a:r>
              <a:rPr lang="es-MX" sz="2800">
                <a:solidFill>
                  <a:schemeClr val="dk1"/>
                </a:solidFill>
                <a:latin typeface="Calibri"/>
                <a:ea typeface="Calibri"/>
                <a:cs typeface="Calibri"/>
                <a:sym typeface="Calibri"/>
              </a:rPr>
              <a:t>formación</a:t>
            </a:r>
            <a:r>
              <a:rPr lang="es-MX" sz="2800">
                <a:solidFill>
                  <a:schemeClr val="dk1"/>
                </a:solidFill>
                <a:latin typeface="Calibri"/>
                <a:ea typeface="Calibri"/>
                <a:cs typeface="Calibri"/>
                <a:sym typeface="Calibri"/>
              </a:rPr>
              <a:t> de los </a:t>
            </a:r>
            <a:r>
              <a:rPr lang="es-MX" sz="2800">
                <a:solidFill>
                  <a:schemeClr val="dk1"/>
                </a:solidFill>
                <a:latin typeface="Calibri"/>
                <a:ea typeface="Calibri"/>
                <a:cs typeface="Calibri"/>
                <a:sym typeface="Calibri"/>
              </a:rPr>
              <a:t>suelos</a:t>
            </a:r>
            <a:r>
              <a:rPr lang="es-MX" sz="2800">
                <a:solidFill>
                  <a:schemeClr val="dk1"/>
                </a:solidFill>
                <a:latin typeface="Calibri"/>
                <a:ea typeface="Calibri"/>
                <a:cs typeface="Calibri"/>
                <a:sym typeface="Calibri"/>
              </a:rPr>
              <a:t> ya que </a:t>
            </a:r>
            <a:r>
              <a:rPr lang="es-MX" sz="2800">
                <a:solidFill>
                  <a:schemeClr val="dk1"/>
                </a:solidFill>
                <a:latin typeface="Calibri"/>
                <a:ea typeface="Calibri"/>
                <a:cs typeface="Calibri"/>
                <a:sym typeface="Calibri"/>
              </a:rPr>
              <a:t>está</a:t>
            </a:r>
            <a:r>
              <a:rPr lang="es-MX" sz="2800">
                <a:solidFill>
                  <a:schemeClr val="dk1"/>
                </a:solidFill>
                <a:latin typeface="Calibri"/>
                <a:ea typeface="Calibri"/>
                <a:cs typeface="Calibri"/>
                <a:sym typeface="Calibri"/>
              </a:rPr>
              <a:t> </a:t>
            </a:r>
            <a:r>
              <a:rPr lang="es-MX" sz="2800">
                <a:solidFill>
                  <a:schemeClr val="dk1"/>
                </a:solidFill>
                <a:latin typeface="Calibri"/>
                <a:ea typeface="Calibri"/>
                <a:cs typeface="Calibri"/>
                <a:sym typeface="Calibri"/>
              </a:rPr>
              <a:t>íntimamente</a:t>
            </a:r>
            <a:r>
              <a:rPr lang="es-MX" sz="2800">
                <a:solidFill>
                  <a:schemeClr val="dk1"/>
                </a:solidFill>
                <a:latin typeface="Calibri"/>
                <a:ea typeface="Calibri"/>
                <a:cs typeface="Calibri"/>
                <a:sym typeface="Calibri"/>
              </a:rPr>
              <a:t> relacionado con las causas del tema a </a:t>
            </a:r>
            <a:r>
              <a:rPr lang="es-MX" sz="2800">
                <a:solidFill>
                  <a:schemeClr val="dk1"/>
                </a:solidFill>
                <a:latin typeface="Calibri"/>
                <a:ea typeface="Calibri"/>
                <a:cs typeface="Calibri"/>
                <a:sym typeface="Calibri"/>
              </a:rPr>
              <a:t>investigar.</a:t>
            </a:r>
            <a:r>
              <a:rPr lang="es-MX" sz="2800">
                <a:solidFill>
                  <a:srgbClr val="1F3864"/>
                </a:solidFill>
                <a:latin typeface="Calibri"/>
                <a:ea typeface="Calibri"/>
                <a:cs typeface="Calibri"/>
                <a:sym typeface="Calibri"/>
              </a:rPr>
              <a:t> </a:t>
            </a:r>
            <a:endParaRPr b="1" sz="2800">
              <a:solidFill>
                <a:srgbClr val="1F3864"/>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56" name="Google Shape;356;p35"/>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13.4</a:t>
            </a:r>
            <a:endParaRPr/>
          </a:p>
        </p:txBody>
      </p:sp>
      <p:sp>
        <p:nvSpPr>
          <p:cNvPr id="357" name="Google Shape;357;p35"/>
          <p:cNvSpPr txBox="1"/>
          <p:nvPr/>
        </p:nvSpPr>
        <p:spPr>
          <a:xfrm>
            <a:off x="449025" y="1436899"/>
            <a:ext cx="11129400" cy="4200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Mediante la </a:t>
            </a:r>
            <a:r>
              <a:rPr lang="es-MX" sz="2800">
                <a:solidFill>
                  <a:schemeClr val="dk1"/>
                </a:solidFill>
                <a:latin typeface="Calibri"/>
                <a:ea typeface="Calibri"/>
                <a:cs typeface="Calibri"/>
                <a:sym typeface="Calibri"/>
              </a:rPr>
              <a:t>proyección</a:t>
            </a:r>
            <a:r>
              <a:rPr lang="es-MX" sz="2800">
                <a:solidFill>
                  <a:schemeClr val="dk1"/>
                </a:solidFill>
                <a:latin typeface="Calibri"/>
                <a:ea typeface="Calibri"/>
                <a:cs typeface="Calibri"/>
                <a:sym typeface="Calibri"/>
              </a:rPr>
              <a:t> de un video de la </a:t>
            </a:r>
            <a:r>
              <a:rPr lang="es-MX" sz="2800">
                <a:solidFill>
                  <a:schemeClr val="dk1"/>
                </a:solidFill>
                <a:latin typeface="Calibri"/>
                <a:ea typeface="Calibri"/>
                <a:cs typeface="Calibri"/>
                <a:sym typeface="Calibri"/>
              </a:rPr>
              <a:t>formación</a:t>
            </a:r>
            <a:r>
              <a:rPr lang="es-MX" sz="2800">
                <a:solidFill>
                  <a:schemeClr val="dk1"/>
                </a:solidFill>
                <a:latin typeface="Calibri"/>
                <a:ea typeface="Calibri"/>
                <a:cs typeface="Calibri"/>
                <a:sym typeface="Calibri"/>
              </a:rPr>
              <a:t> del </a:t>
            </a:r>
            <a:r>
              <a:rPr lang="es-MX" sz="2800">
                <a:solidFill>
                  <a:schemeClr val="dk1"/>
                </a:solidFill>
                <a:latin typeface="Calibri"/>
                <a:ea typeface="Calibri"/>
                <a:cs typeface="Calibri"/>
                <a:sym typeface="Calibri"/>
              </a:rPr>
              <a:t>petróleo</a:t>
            </a:r>
            <a:r>
              <a:rPr lang="es-MX" sz="2800">
                <a:solidFill>
                  <a:schemeClr val="dk1"/>
                </a:solidFill>
                <a:latin typeface="Calibri"/>
                <a:ea typeface="Calibri"/>
                <a:cs typeface="Calibri"/>
                <a:sym typeface="Calibri"/>
              </a:rPr>
              <a:t> se </a:t>
            </a:r>
            <a:r>
              <a:rPr lang="es-MX" sz="2800">
                <a:solidFill>
                  <a:schemeClr val="dk1"/>
                </a:solidFill>
                <a:latin typeface="Calibri"/>
                <a:ea typeface="Calibri"/>
                <a:cs typeface="Calibri"/>
                <a:sym typeface="Calibri"/>
              </a:rPr>
              <a:t>observará</a:t>
            </a:r>
            <a:r>
              <a:rPr lang="es-MX" sz="2800">
                <a:solidFill>
                  <a:schemeClr val="dk1"/>
                </a:solidFill>
                <a:latin typeface="Calibri"/>
                <a:ea typeface="Calibri"/>
                <a:cs typeface="Calibri"/>
                <a:sym typeface="Calibri"/>
              </a:rPr>
              <a:t> la manera en que se acumulan las capas de los suelos y el tiempo que tarda en modificarse cada </a:t>
            </a:r>
            <a:r>
              <a:rPr lang="es-MX" sz="2800">
                <a:solidFill>
                  <a:schemeClr val="dk1"/>
                </a:solidFill>
                <a:latin typeface="Calibri"/>
                <a:ea typeface="Calibri"/>
                <a:cs typeface="Calibri"/>
                <a:sym typeface="Calibri"/>
              </a:rPr>
              <a:t>elemento</a:t>
            </a:r>
            <a:r>
              <a:rPr lang="es-MX" sz="2800">
                <a:solidFill>
                  <a:schemeClr val="dk1"/>
                </a:solidFill>
                <a:latin typeface="Calibri"/>
                <a:ea typeface="Calibri"/>
                <a:cs typeface="Calibri"/>
                <a:sym typeface="Calibri"/>
              </a:rPr>
              <a:t> que lo compone.</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63" name="Google Shape;363;p36"/>
          <p:cNvSpPr/>
          <p:nvPr/>
        </p:nvSpPr>
        <p:spPr>
          <a:xfrm>
            <a:off x="9292281" y="383635"/>
            <a:ext cx="278026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13.5</a:t>
            </a:r>
            <a:endParaRPr/>
          </a:p>
        </p:txBody>
      </p:sp>
      <p:sp>
        <p:nvSpPr>
          <p:cNvPr id="364" name="Google Shape;364;p36"/>
          <p:cNvSpPr txBox="1"/>
          <p:nvPr/>
        </p:nvSpPr>
        <p:spPr>
          <a:xfrm>
            <a:off x="449025" y="1436880"/>
            <a:ext cx="11030400" cy="3864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 Pasos y organización del grupo. Incluir materiales, herramientas y evidencias de aprendizaje</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En parejas </a:t>
            </a:r>
            <a:r>
              <a:rPr lang="es-MX" sz="2800">
                <a:solidFill>
                  <a:schemeClr val="dk1"/>
                </a:solidFill>
                <a:latin typeface="Calibri"/>
                <a:ea typeface="Calibri"/>
                <a:cs typeface="Calibri"/>
                <a:sym typeface="Calibri"/>
              </a:rPr>
              <a:t> las alumnas </a:t>
            </a:r>
            <a:r>
              <a:rPr lang="es-MX" sz="2800">
                <a:solidFill>
                  <a:schemeClr val="dk1"/>
                </a:solidFill>
                <a:latin typeface="Calibri"/>
                <a:ea typeface="Calibri"/>
                <a:cs typeface="Calibri"/>
                <a:sym typeface="Calibri"/>
              </a:rPr>
              <a:t>buscarán</a:t>
            </a:r>
            <a:r>
              <a:rPr lang="es-MX" sz="2800">
                <a:solidFill>
                  <a:schemeClr val="dk1"/>
                </a:solidFill>
                <a:latin typeface="Calibri"/>
                <a:ea typeface="Calibri"/>
                <a:cs typeface="Calibri"/>
                <a:sym typeface="Calibri"/>
              </a:rPr>
              <a:t> en internet la imagen de un perfil de suelo y se hará una comparación con las </a:t>
            </a:r>
            <a:r>
              <a:rPr lang="es-MX" sz="2800">
                <a:solidFill>
                  <a:schemeClr val="dk1"/>
                </a:solidFill>
                <a:latin typeface="Calibri"/>
                <a:ea typeface="Calibri"/>
                <a:cs typeface="Calibri"/>
                <a:sym typeface="Calibri"/>
              </a:rPr>
              <a:t>imágenes</a:t>
            </a:r>
            <a:r>
              <a:rPr lang="es-MX" sz="2800">
                <a:solidFill>
                  <a:schemeClr val="dk1"/>
                </a:solidFill>
                <a:latin typeface="Calibri"/>
                <a:ea typeface="Calibri"/>
                <a:cs typeface="Calibri"/>
                <a:sym typeface="Calibri"/>
              </a:rPr>
              <a:t> obtenidas por el resto del grupo. De acuerdo con lo </a:t>
            </a:r>
            <a:r>
              <a:rPr lang="es-MX" sz="2800">
                <a:solidFill>
                  <a:schemeClr val="dk1"/>
                </a:solidFill>
                <a:latin typeface="Calibri"/>
                <a:ea typeface="Calibri"/>
                <a:cs typeface="Calibri"/>
                <a:sym typeface="Calibri"/>
              </a:rPr>
              <a:t>observado</a:t>
            </a:r>
            <a:r>
              <a:rPr lang="es-MX" sz="2800">
                <a:solidFill>
                  <a:schemeClr val="dk1"/>
                </a:solidFill>
                <a:latin typeface="Calibri"/>
                <a:ea typeface="Calibri"/>
                <a:cs typeface="Calibri"/>
                <a:sym typeface="Calibri"/>
              </a:rPr>
              <a:t> en el video, las </a:t>
            </a:r>
            <a:r>
              <a:rPr lang="es-MX" sz="2800">
                <a:solidFill>
                  <a:schemeClr val="dk1"/>
                </a:solidFill>
                <a:latin typeface="Calibri"/>
                <a:ea typeface="Calibri"/>
                <a:cs typeface="Calibri"/>
                <a:sym typeface="Calibri"/>
              </a:rPr>
              <a:t>alumnas</a:t>
            </a:r>
            <a:r>
              <a:rPr lang="es-MX" sz="2800">
                <a:solidFill>
                  <a:schemeClr val="dk1"/>
                </a:solidFill>
                <a:latin typeface="Calibri"/>
                <a:ea typeface="Calibri"/>
                <a:cs typeface="Calibri"/>
                <a:sym typeface="Calibri"/>
              </a:rPr>
              <a:t> </a:t>
            </a:r>
            <a:r>
              <a:rPr lang="es-MX" sz="2800">
                <a:solidFill>
                  <a:schemeClr val="dk1"/>
                </a:solidFill>
                <a:latin typeface="Calibri"/>
                <a:ea typeface="Calibri"/>
                <a:cs typeface="Calibri"/>
                <a:sym typeface="Calibri"/>
              </a:rPr>
              <a:t>elaborarán</a:t>
            </a:r>
            <a:r>
              <a:rPr lang="es-MX" sz="2800">
                <a:solidFill>
                  <a:schemeClr val="dk1"/>
                </a:solidFill>
                <a:latin typeface="Calibri"/>
                <a:ea typeface="Calibri"/>
                <a:cs typeface="Calibri"/>
                <a:sym typeface="Calibri"/>
              </a:rPr>
              <a:t> una breve </a:t>
            </a:r>
            <a:r>
              <a:rPr lang="es-MX" sz="2800">
                <a:solidFill>
                  <a:schemeClr val="dk1"/>
                </a:solidFill>
                <a:latin typeface="Calibri"/>
                <a:ea typeface="Calibri"/>
                <a:cs typeface="Calibri"/>
                <a:sym typeface="Calibri"/>
              </a:rPr>
              <a:t>descripción</a:t>
            </a:r>
            <a:r>
              <a:rPr lang="es-MX" sz="2800">
                <a:solidFill>
                  <a:schemeClr val="dk1"/>
                </a:solidFill>
                <a:latin typeface="Calibri"/>
                <a:ea typeface="Calibri"/>
                <a:cs typeface="Calibri"/>
                <a:sym typeface="Calibri"/>
              </a:rPr>
              <a:t> del proceso que imaginan que tuvo que darse para formar cada capa del </a:t>
            </a:r>
            <a:r>
              <a:rPr lang="es-MX" sz="2800">
                <a:solidFill>
                  <a:schemeClr val="dk1"/>
                </a:solidFill>
                <a:latin typeface="Calibri"/>
                <a:ea typeface="Calibri"/>
                <a:cs typeface="Calibri"/>
                <a:sym typeface="Calibri"/>
              </a:rPr>
              <a:t>perfil</a:t>
            </a:r>
            <a:r>
              <a:rPr lang="es-MX" sz="2800">
                <a:solidFill>
                  <a:schemeClr val="dk1"/>
                </a:solidFill>
                <a:latin typeface="Calibri"/>
                <a:ea typeface="Calibri"/>
                <a:cs typeface="Calibri"/>
                <a:sym typeface="Calibri"/>
              </a:rPr>
              <a:t> que </a:t>
            </a:r>
            <a:r>
              <a:rPr lang="es-MX" sz="2800">
                <a:solidFill>
                  <a:schemeClr val="dk1"/>
                </a:solidFill>
                <a:latin typeface="Calibri"/>
                <a:ea typeface="Calibri"/>
                <a:cs typeface="Calibri"/>
                <a:sym typeface="Calibri"/>
              </a:rPr>
              <a:t>encontraron</a:t>
            </a:r>
            <a:r>
              <a:rPr lang="es-MX"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70" name="Google Shape;370;p3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13.6</a:t>
            </a:r>
            <a:endParaRPr/>
          </a:p>
        </p:txBody>
      </p:sp>
      <p:sp>
        <p:nvSpPr>
          <p:cNvPr id="371" name="Google Shape;371;p37"/>
          <p:cNvSpPr txBox="1"/>
          <p:nvPr/>
        </p:nvSpPr>
        <p:spPr>
          <a:xfrm>
            <a:off x="449025" y="1436882"/>
            <a:ext cx="11030400" cy="4348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 Pasos y organización del grupo. Incluir materiales, herramientas y evidencias de aprendizaje</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 manera de sorteo se seleccionan tres parejas para que lean el proceso que desarrollaron y el resto del grupo </a:t>
            </a:r>
            <a:r>
              <a:rPr lang="es-MX" sz="2800">
                <a:solidFill>
                  <a:schemeClr val="dk1"/>
                </a:solidFill>
                <a:latin typeface="Calibri"/>
                <a:ea typeface="Calibri"/>
                <a:cs typeface="Calibri"/>
                <a:sym typeface="Calibri"/>
              </a:rPr>
              <a:t>podrá</a:t>
            </a:r>
            <a:r>
              <a:rPr lang="es-MX" sz="2800">
                <a:solidFill>
                  <a:schemeClr val="dk1"/>
                </a:solidFill>
                <a:latin typeface="Calibri"/>
                <a:ea typeface="Calibri"/>
                <a:cs typeface="Calibri"/>
                <a:sym typeface="Calibri"/>
              </a:rPr>
              <a:t> exponer sus dudas o si </a:t>
            </a:r>
            <a:r>
              <a:rPr lang="es-MX" sz="2800">
                <a:solidFill>
                  <a:schemeClr val="dk1"/>
                </a:solidFill>
                <a:latin typeface="Calibri"/>
                <a:ea typeface="Calibri"/>
                <a:cs typeface="Calibri"/>
                <a:sym typeface="Calibri"/>
              </a:rPr>
              <a:t>están</a:t>
            </a:r>
            <a:r>
              <a:rPr lang="es-MX" sz="2800">
                <a:solidFill>
                  <a:schemeClr val="dk1"/>
                </a:solidFill>
                <a:latin typeface="Calibri"/>
                <a:ea typeface="Calibri"/>
                <a:cs typeface="Calibri"/>
                <a:sym typeface="Calibri"/>
              </a:rPr>
              <a:t> de acuerdo con la </a:t>
            </a:r>
            <a:r>
              <a:rPr lang="es-MX" sz="2800">
                <a:solidFill>
                  <a:schemeClr val="dk1"/>
                </a:solidFill>
                <a:latin typeface="Calibri"/>
                <a:ea typeface="Calibri"/>
                <a:cs typeface="Calibri"/>
                <a:sym typeface="Calibri"/>
              </a:rPr>
              <a:t>información planteada por sus compañeras, así mismo</a:t>
            </a:r>
            <a:r>
              <a:rPr lang="es-MX" sz="2800">
                <a:solidFill>
                  <a:schemeClr val="dk1"/>
                </a:solidFill>
                <a:latin typeface="Calibri"/>
                <a:ea typeface="Calibri"/>
                <a:cs typeface="Calibri"/>
                <a:sym typeface="Calibri"/>
              </a:rPr>
              <a:t> podrán </a:t>
            </a:r>
            <a:r>
              <a:rPr lang="es-MX" sz="2800">
                <a:solidFill>
                  <a:schemeClr val="dk1"/>
                </a:solidFill>
                <a:latin typeface="Calibri"/>
                <a:ea typeface="Calibri"/>
                <a:cs typeface="Calibri"/>
                <a:sym typeface="Calibri"/>
              </a:rPr>
              <a:t>complementar</a:t>
            </a:r>
            <a:r>
              <a:rPr lang="es-MX" sz="2800">
                <a:solidFill>
                  <a:schemeClr val="dk1"/>
                </a:solidFill>
                <a:latin typeface="Calibri"/>
                <a:ea typeface="Calibri"/>
                <a:cs typeface="Calibri"/>
                <a:sym typeface="Calibri"/>
              </a:rPr>
              <a:t> el trabajo expuesto con </a:t>
            </a:r>
            <a:r>
              <a:rPr lang="es-MX" sz="2800">
                <a:solidFill>
                  <a:schemeClr val="dk1"/>
                </a:solidFill>
                <a:latin typeface="Calibri"/>
                <a:ea typeface="Calibri"/>
                <a:cs typeface="Calibri"/>
                <a:sym typeface="Calibri"/>
              </a:rPr>
              <a:t>ideas del resto del grupo.</a:t>
            </a: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txBox="1"/>
          <p:nvPr>
            <p:ph idx="1" type="body"/>
          </p:nvPr>
        </p:nvSpPr>
        <p:spPr>
          <a:xfrm>
            <a:off x="838200" y="992000"/>
            <a:ext cx="10381800" cy="5405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Introducción o justificación</a:t>
            </a:r>
            <a:endParaRPr b="1">
              <a:solidFill>
                <a:srgbClr val="1F3864"/>
              </a:solidFill>
            </a:endParaRPr>
          </a:p>
          <a:p>
            <a:pPr indent="0" lvl="0" marL="269999" marR="114300" rtl="0" algn="just">
              <a:lnSpc>
                <a:spcPct val="107916"/>
              </a:lnSpc>
              <a:spcBef>
                <a:spcPts val="400"/>
              </a:spcBef>
              <a:spcAft>
                <a:spcPts val="0"/>
              </a:spcAft>
              <a:buClr>
                <a:schemeClr val="dk1"/>
              </a:buClr>
              <a:buSzPts val="1100"/>
              <a:buNone/>
            </a:pPr>
            <a:r>
              <a:t/>
            </a:r>
            <a:endParaRPr sz="2000"/>
          </a:p>
          <a:p>
            <a:pPr indent="0" lvl="0" marL="269999" marR="114300" rtl="0" algn="just">
              <a:lnSpc>
                <a:spcPct val="107916"/>
              </a:lnSpc>
              <a:spcBef>
                <a:spcPts val="400"/>
              </a:spcBef>
              <a:spcAft>
                <a:spcPts val="0"/>
              </a:spcAft>
              <a:buClr>
                <a:schemeClr val="dk1"/>
              </a:buClr>
              <a:buSzPts val="1100"/>
              <a:buFont typeface="Arial"/>
              <a:buNone/>
            </a:pPr>
            <a:r>
              <a:rPr lang="es-MX" sz="2000"/>
              <a:t>La parte más urbanizada de la Zona Metropolitana del Valle de México, integrada por las 16 alcaldías de la Ciudad de México y municipios conurbados del Estado de México, se ubica en una planicie antigua, de origen hídrico (fue un lago), rodeada por montañas y cuenta con una población de más de 16 millones de habitantes. El subsuelo de esta zona tiene propiedades únicas. Los sedimentos lacustres de la Zona Metropolitana del Valle de México resultan altamente compresibles,  dando lugar a intrincados problemas de cimentación para la construcción de edificios elevados y de gran peso en la ciudad de México, sobrepasando la capacidad de carga de la zona. Esto aunado a la sobreexplotación de los mantos acuíferos, ha provocado hundimientos y socavones (</a:t>
            </a:r>
            <a:r>
              <a:rPr lang="es-MX" sz="2000">
                <a:highlight>
                  <a:srgbClr val="FFFFFF"/>
                </a:highlight>
              </a:rPr>
              <a:t>Hundimientos que se producen en el suelo, generalmente por haber una corriente subterránea o algún espacio hueco bajo tierra</a:t>
            </a:r>
            <a:r>
              <a:rPr lang="es-MX" sz="2000"/>
              <a:t>).</a:t>
            </a:r>
            <a:endParaRPr sz="2000"/>
          </a:p>
          <a:p>
            <a:pPr indent="0" lvl="0" marL="269999" marR="114300" rtl="0" algn="just">
              <a:lnSpc>
                <a:spcPct val="107916"/>
              </a:lnSpc>
              <a:spcBef>
                <a:spcPts val="400"/>
              </a:spcBef>
              <a:spcAft>
                <a:spcPts val="0"/>
              </a:spcAft>
              <a:buClr>
                <a:schemeClr val="dk1"/>
              </a:buClr>
              <a:buSzPts val="1100"/>
              <a:buFont typeface="Arial"/>
              <a:buNone/>
            </a:pPr>
            <a:r>
              <a:rPr lang="es-MX" sz="2000"/>
              <a:t>Considerando que el Instituto Mexicano Regina se ubica en la Zona Metropolitana del Valle de México, las alumnas desarrollarán un proyecto que contribuya a explicar los elementos geofísicos y las variables que intervienen en el estudio de dicha problemática.</a:t>
            </a:r>
            <a:endParaRPr b="1" sz="3600"/>
          </a:p>
        </p:txBody>
      </p:sp>
      <p:sp>
        <p:nvSpPr>
          <p:cNvPr id="114" name="Google Shape;114;p4"/>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4</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b) DE LA FASE DE DESARROLLO DEL PROYECTO </a:t>
            </a:r>
            <a:endParaRPr/>
          </a:p>
        </p:txBody>
      </p:sp>
      <p:sp>
        <p:nvSpPr>
          <p:cNvPr id="377" name="Google Shape;377;p3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13.7</a:t>
            </a:r>
            <a:endParaRPr/>
          </a:p>
        </p:txBody>
      </p:sp>
      <p:sp>
        <p:nvSpPr>
          <p:cNvPr id="378" name="Google Shape;378;p38"/>
          <p:cNvSpPr txBox="1"/>
          <p:nvPr/>
        </p:nvSpPr>
        <p:spPr>
          <a:xfrm>
            <a:off x="449025" y="1436882"/>
            <a:ext cx="11030400" cy="4285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a:t>
            </a:r>
            <a:r>
              <a:rPr lang="es-MX" sz="2800">
                <a:solidFill>
                  <a:schemeClr val="dk1"/>
                </a:solidFill>
                <a:latin typeface="Calibri"/>
                <a:ea typeface="Calibri"/>
                <a:cs typeface="Calibri"/>
                <a:sym typeface="Calibri"/>
              </a:rPr>
              <a:t>evalúa</a:t>
            </a:r>
            <a:r>
              <a:rPr lang="es-MX" sz="2800">
                <a:solidFill>
                  <a:schemeClr val="dk1"/>
                </a:solidFill>
                <a:latin typeface="Calibri"/>
                <a:ea typeface="Calibri"/>
                <a:cs typeface="Calibri"/>
                <a:sym typeface="Calibri"/>
              </a:rPr>
              <a:t> el grado de entendimiento del tema mediante preguntas respecto ¿Qué </a:t>
            </a:r>
            <a:r>
              <a:rPr lang="es-MX" sz="2800">
                <a:solidFill>
                  <a:schemeClr val="dk1"/>
                </a:solidFill>
                <a:latin typeface="Calibri"/>
                <a:ea typeface="Calibri"/>
                <a:cs typeface="Calibri"/>
                <a:sym typeface="Calibri"/>
              </a:rPr>
              <a:t>es la</a:t>
            </a:r>
            <a:r>
              <a:rPr lang="es-MX" sz="2800">
                <a:solidFill>
                  <a:schemeClr val="dk1"/>
                </a:solidFill>
                <a:latin typeface="Calibri"/>
                <a:ea typeface="Calibri"/>
                <a:cs typeface="Calibri"/>
                <a:sym typeface="Calibri"/>
              </a:rPr>
              <a:t> </a:t>
            </a:r>
            <a:r>
              <a:rPr lang="es-MX" sz="2800">
                <a:solidFill>
                  <a:schemeClr val="dk1"/>
                </a:solidFill>
                <a:latin typeface="Calibri"/>
                <a:ea typeface="Calibri"/>
                <a:cs typeface="Calibri"/>
                <a:sym typeface="Calibri"/>
              </a:rPr>
              <a:t>dinámica</a:t>
            </a:r>
            <a:r>
              <a:rPr lang="es-MX" sz="2800">
                <a:solidFill>
                  <a:schemeClr val="dk1"/>
                </a:solidFill>
                <a:latin typeface="Calibri"/>
                <a:ea typeface="Calibri"/>
                <a:cs typeface="Calibri"/>
                <a:sym typeface="Calibri"/>
              </a:rPr>
              <a:t> del suelo y su proceso de formación?. En caso de ser </a:t>
            </a:r>
            <a:r>
              <a:rPr lang="es-MX" sz="2800">
                <a:solidFill>
                  <a:schemeClr val="dk1"/>
                </a:solidFill>
                <a:latin typeface="Calibri"/>
                <a:ea typeface="Calibri"/>
                <a:cs typeface="Calibri"/>
                <a:sym typeface="Calibri"/>
              </a:rPr>
              <a:t>necesario</a:t>
            </a:r>
            <a:r>
              <a:rPr lang="es-MX" sz="2800">
                <a:solidFill>
                  <a:schemeClr val="dk1"/>
                </a:solidFill>
                <a:latin typeface="Calibri"/>
                <a:ea typeface="Calibri"/>
                <a:cs typeface="Calibri"/>
                <a:sym typeface="Calibri"/>
              </a:rPr>
              <a:t> se ampliará la </a:t>
            </a:r>
            <a:r>
              <a:rPr lang="es-MX" sz="2800">
                <a:solidFill>
                  <a:schemeClr val="dk1"/>
                </a:solidFill>
                <a:latin typeface="Calibri"/>
                <a:ea typeface="Calibri"/>
                <a:cs typeface="Calibri"/>
                <a:sym typeface="Calibri"/>
              </a:rPr>
              <a:t>explicación</a:t>
            </a:r>
            <a:r>
              <a:rPr lang="es-MX" sz="2800">
                <a:solidFill>
                  <a:schemeClr val="dk1"/>
                </a:solidFill>
                <a:latin typeface="Calibri"/>
                <a:ea typeface="Calibri"/>
                <a:cs typeface="Calibri"/>
                <a:sym typeface="Calibri"/>
              </a:rPr>
              <a:t> del tema hasta que las alumnas sean capaces de relacionarlo con algunos otros hechos y fenómenos cotidianos. </a:t>
            </a:r>
            <a:endParaRPr sz="2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LA FASE DE DESARROLLO DEL PROYECTO </a:t>
            </a:r>
            <a:endParaRPr/>
          </a:p>
        </p:txBody>
      </p:sp>
      <p:sp>
        <p:nvSpPr>
          <p:cNvPr id="384" name="Google Shape;384;p3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13.8</a:t>
            </a:r>
            <a:endParaRPr/>
          </a:p>
        </p:txBody>
      </p:sp>
      <p:sp>
        <p:nvSpPr>
          <p:cNvPr id="385" name="Google Shape;385;p39"/>
          <p:cNvSpPr txBox="1"/>
          <p:nvPr/>
        </p:nvSpPr>
        <p:spPr>
          <a:xfrm>
            <a:off x="449025" y="1436895"/>
            <a:ext cx="11030400" cy="4179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Las alumnas demostraron un nivel alto de entendimiento del tema, no obstante no se </a:t>
            </a:r>
            <a:r>
              <a:rPr lang="es-MX" sz="2800">
                <a:solidFill>
                  <a:schemeClr val="dk1"/>
                </a:solidFill>
                <a:latin typeface="Calibri"/>
                <a:ea typeface="Calibri"/>
                <a:cs typeface="Calibri"/>
                <a:sym typeface="Calibri"/>
              </a:rPr>
              <a:t>alcanzó</a:t>
            </a:r>
            <a:r>
              <a:rPr lang="es-MX" sz="2800">
                <a:solidFill>
                  <a:schemeClr val="dk1"/>
                </a:solidFill>
                <a:latin typeface="Calibri"/>
                <a:ea typeface="Calibri"/>
                <a:cs typeface="Calibri"/>
                <a:sym typeface="Calibri"/>
              </a:rPr>
              <a:t> la meta de que ellas pudieran relacionarlo con otros </a:t>
            </a:r>
            <a:r>
              <a:rPr lang="es-MX" sz="2800">
                <a:solidFill>
                  <a:schemeClr val="dk1"/>
                </a:solidFill>
                <a:latin typeface="Calibri"/>
                <a:ea typeface="Calibri"/>
                <a:cs typeface="Calibri"/>
                <a:sym typeface="Calibri"/>
              </a:rPr>
              <a:t>factores</a:t>
            </a:r>
            <a:r>
              <a:rPr lang="es-MX" sz="2800">
                <a:solidFill>
                  <a:schemeClr val="dk1"/>
                </a:solidFill>
                <a:latin typeface="Calibri"/>
                <a:ea typeface="Calibri"/>
                <a:cs typeface="Calibri"/>
                <a:sym typeface="Calibri"/>
              </a:rPr>
              <a:t> por lo que fue </a:t>
            </a:r>
            <a:r>
              <a:rPr lang="es-MX" sz="2800">
                <a:solidFill>
                  <a:schemeClr val="dk1"/>
                </a:solidFill>
                <a:latin typeface="Calibri"/>
                <a:ea typeface="Calibri"/>
                <a:cs typeface="Calibri"/>
                <a:sym typeface="Calibri"/>
              </a:rPr>
              <a:t>necesario</a:t>
            </a:r>
            <a:r>
              <a:rPr lang="es-MX" sz="2800">
                <a:solidFill>
                  <a:schemeClr val="dk1"/>
                </a:solidFill>
                <a:latin typeface="Calibri"/>
                <a:ea typeface="Calibri"/>
                <a:cs typeface="Calibri"/>
                <a:sym typeface="Calibri"/>
              </a:rPr>
              <a:t> ampliar el tema y darles las pautas para que posteriormente puedan hacer una análisis </a:t>
            </a:r>
            <a:r>
              <a:rPr lang="es-MX" sz="2800">
                <a:solidFill>
                  <a:schemeClr val="dk1"/>
                </a:solidFill>
                <a:latin typeface="Calibri"/>
                <a:ea typeface="Calibri"/>
                <a:cs typeface="Calibri"/>
                <a:sym typeface="Calibri"/>
              </a:rPr>
              <a:t>más</a:t>
            </a:r>
            <a:r>
              <a:rPr lang="es-MX" sz="2800">
                <a:solidFill>
                  <a:schemeClr val="dk1"/>
                </a:solidFill>
                <a:latin typeface="Calibri"/>
                <a:ea typeface="Calibri"/>
                <a:cs typeface="Calibri"/>
                <a:sym typeface="Calibri"/>
              </a:rPr>
              <a:t> profundo del mismo.</a:t>
            </a:r>
            <a:endParaRPr sz="2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LA FASE DE DESARROLLO DEL PROYECTO </a:t>
            </a:r>
            <a:endParaRPr/>
          </a:p>
        </p:txBody>
      </p:sp>
      <p:sp>
        <p:nvSpPr>
          <p:cNvPr id="391" name="Google Shape;391;p4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13.9</a:t>
            </a:r>
            <a:endParaRPr/>
          </a:p>
        </p:txBody>
      </p:sp>
      <p:sp>
        <p:nvSpPr>
          <p:cNvPr id="392" name="Google Shape;392;p40"/>
          <p:cNvSpPr txBox="1"/>
          <p:nvPr/>
        </p:nvSpPr>
        <p:spPr>
          <a:xfrm>
            <a:off x="449025" y="1436903"/>
            <a:ext cx="11030400" cy="3422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a:t>
            </a:r>
            <a:r>
              <a:rPr lang="es-MX" sz="2800">
                <a:solidFill>
                  <a:schemeClr val="dk1"/>
                </a:solidFill>
                <a:latin typeface="Calibri"/>
                <a:ea typeface="Calibri"/>
                <a:cs typeface="Calibri"/>
                <a:sym typeface="Calibri"/>
              </a:rPr>
              <a:t>amplía</a:t>
            </a:r>
            <a:r>
              <a:rPr lang="es-MX" sz="2800">
                <a:solidFill>
                  <a:schemeClr val="dk1"/>
                </a:solidFill>
                <a:latin typeface="Calibri"/>
                <a:ea typeface="Calibri"/>
                <a:cs typeface="Calibri"/>
                <a:sym typeface="Calibri"/>
              </a:rPr>
              <a:t> el tema utilizando ejemplos de factores que pueden modificar la </a:t>
            </a:r>
            <a:r>
              <a:rPr lang="es-MX" sz="2800">
                <a:solidFill>
                  <a:schemeClr val="dk1"/>
                </a:solidFill>
                <a:latin typeface="Calibri"/>
                <a:ea typeface="Calibri"/>
                <a:cs typeface="Calibri"/>
                <a:sym typeface="Calibri"/>
              </a:rPr>
              <a:t>dinámica</a:t>
            </a:r>
            <a:r>
              <a:rPr lang="es-MX" sz="2800">
                <a:solidFill>
                  <a:schemeClr val="dk1"/>
                </a:solidFill>
                <a:latin typeface="Calibri"/>
                <a:ea typeface="Calibri"/>
                <a:cs typeface="Calibri"/>
                <a:sym typeface="Calibri"/>
              </a:rPr>
              <a:t> del suelo y el </a:t>
            </a:r>
            <a:r>
              <a:rPr lang="es-MX" sz="2800">
                <a:solidFill>
                  <a:schemeClr val="dk1"/>
                </a:solidFill>
                <a:latin typeface="Calibri"/>
                <a:ea typeface="Calibri"/>
                <a:cs typeface="Calibri"/>
                <a:sym typeface="Calibri"/>
              </a:rPr>
              <a:t>proceso</a:t>
            </a:r>
            <a:r>
              <a:rPr lang="es-MX" sz="2800">
                <a:solidFill>
                  <a:schemeClr val="dk1"/>
                </a:solidFill>
                <a:latin typeface="Calibri"/>
                <a:ea typeface="Calibri"/>
                <a:cs typeface="Calibri"/>
                <a:sym typeface="Calibri"/>
              </a:rPr>
              <a:t> de </a:t>
            </a:r>
            <a:r>
              <a:rPr lang="es-MX" sz="2800">
                <a:solidFill>
                  <a:schemeClr val="dk1"/>
                </a:solidFill>
                <a:latin typeface="Calibri"/>
                <a:ea typeface="Calibri"/>
                <a:cs typeface="Calibri"/>
                <a:sym typeface="Calibri"/>
              </a:rPr>
              <a:t>formación</a:t>
            </a:r>
            <a:r>
              <a:rPr lang="es-MX" sz="2800">
                <a:solidFill>
                  <a:schemeClr val="dk1"/>
                </a:solidFill>
                <a:latin typeface="Calibri"/>
                <a:ea typeface="Calibri"/>
                <a:cs typeface="Calibri"/>
                <a:sym typeface="Calibri"/>
              </a:rPr>
              <a:t> de los minerales y los mantos </a:t>
            </a:r>
            <a:r>
              <a:rPr lang="es-MX" sz="2800">
                <a:solidFill>
                  <a:schemeClr val="dk1"/>
                </a:solidFill>
                <a:latin typeface="Calibri"/>
                <a:ea typeface="Calibri"/>
                <a:cs typeface="Calibri"/>
                <a:sym typeface="Calibri"/>
              </a:rPr>
              <a:t>acuíferos</a:t>
            </a:r>
            <a:r>
              <a:rPr lang="es-MX"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UNA ACTIVIDAD POR CADA ASIGNATURA DE LA FASE DE DESARROLLO DEL PROYECTO </a:t>
            </a:r>
            <a:endParaRPr/>
          </a:p>
        </p:txBody>
      </p:sp>
      <p:sp>
        <p:nvSpPr>
          <p:cNvPr id="398" name="Google Shape;398;p41"/>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a:t>
            </a:r>
            <a:endParaRPr/>
          </a:p>
        </p:txBody>
      </p:sp>
      <p:sp>
        <p:nvSpPr>
          <p:cNvPr id="399" name="Google Shape;399;p41"/>
          <p:cNvSpPr txBox="1"/>
          <p:nvPr/>
        </p:nvSpPr>
        <p:spPr>
          <a:xfrm>
            <a:off x="449022" y="1436870"/>
            <a:ext cx="10381735" cy="8244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00000"/>
              </a:buClr>
              <a:buSzPts val="2800"/>
              <a:buFont typeface="Arial"/>
              <a:buNone/>
            </a:pPr>
            <a:r>
              <a:rPr b="1" lang="es-MX" sz="2800">
                <a:solidFill>
                  <a:srgbClr val="C00000"/>
                </a:solidFill>
                <a:latin typeface="Calibri"/>
                <a:ea typeface="Calibri"/>
                <a:cs typeface="Calibri"/>
                <a:sym typeface="Calibri"/>
              </a:rPr>
              <a:t>NOMBRE DE LA ASIGNATURA 1.- GEOGRAFÍA</a:t>
            </a:r>
            <a:endParaRPr b="1" sz="2800">
              <a:solidFill>
                <a:srgbClr val="C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p:txBody>
      </p:sp>
      <p:sp>
        <p:nvSpPr>
          <p:cNvPr id="405" name="Google Shape;405;p42"/>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14.1</a:t>
            </a:r>
            <a:endParaRPr/>
          </a:p>
        </p:txBody>
      </p:sp>
      <p:sp>
        <p:nvSpPr>
          <p:cNvPr id="406" name="Google Shape;406;p42"/>
          <p:cNvSpPr txBox="1"/>
          <p:nvPr/>
        </p:nvSpPr>
        <p:spPr>
          <a:xfrm>
            <a:off x="449022" y="1436870"/>
            <a:ext cx="10381735" cy="4630298"/>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NOMBRE DE LA ASIGNATURA: </a:t>
            </a:r>
            <a:r>
              <a:rPr b="1" lang="es-MX" sz="2800">
                <a:solidFill>
                  <a:srgbClr val="00B050"/>
                </a:solidFill>
                <a:latin typeface="Calibri"/>
                <a:ea typeface="Calibri"/>
                <a:cs typeface="Calibri"/>
                <a:sym typeface="Calibri"/>
              </a:rPr>
              <a:t>Geografía</a:t>
            </a:r>
            <a:endParaRPr b="1" sz="2800">
              <a:solidFill>
                <a:srgbClr val="00B050"/>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“Mapa de </a:t>
            </a:r>
            <a:r>
              <a:rPr lang="es-MX" sz="2800">
                <a:solidFill>
                  <a:schemeClr val="dk1"/>
                </a:solidFill>
                <a:latin typeface="Calibri"/>
                <a:ea typeface="Calibri"/>
                <a:cs typeface="Calibri"/>
                <a:sym typeface="Calibri"/>
              </a:rPr>
              <a:t>distribución</a:t>
            </a:r>
            <a:r>
              <a:rPr lang="es-MX" sz="2800">
                <a:solidFill>
                  <a:schemeClr val="dk1"/>
                </a:solidFill>
                <a:latin typeface="Calibri"/>
                <a:ea typeface="Calibri"/>
                <a:cs typeface="Calibri"/>
                <a:sym typeface="Calibri"/>
              </a:rPr>
              <a:t> de </a:t>
            </a:r>
            <a:r>
              <a:rPr lang="es-MX" sz="2800">
                <a:solidFill>
                  <a:schemeClr val="dk1"/>
                </a:solidFill>
                <a:latin typeface="Calibri"/>
                <a:ea typeface="Calibri"/>
                <a:cs typeface="Calibri"/>
                <a:sym typeface="Calibri"/>
              </a:rPr>
              <a:t>precipitaciones</a:t>
            </a:r>
            <a:r>
              <a:rPr lang="es-MX" sz="2800">
                <a:solidFill>
                  <a:schemeClr val="dk1"/>
                </a:solidFill>
                <a:latin typeface="Calibri"/>
                <a:ea typeface="Calibri"/>
                <a:cs typeface="Calibri"/>
                <a:sym typeface="Calibri"/>
              </a:rPr>
              <a:t> el la CDMX”</a:t>
            </a:r>
            <a:endParaRPr>
              <a:solidFill>
                <a:schemeClr val="dk1"/>
              </a:solidFill>
            </a:endParaRPr>
          </a:p>
          <a:p>
            <a:pPr indent="0" lvl="0" marL="0" marR="0" rtl="0" algn="l">
              <a:lnSpc>
                <a:spcPct val="90000"/>
              </a:lnSpc>
              <a:spcBef>
                <a:spcPts val="1000"/>
              </a:spcBef>
              <a:spcAft>
                <a:spcPts val="0"/>
              </a:spcAft>
              <a:buClr>
                <a:schemeClr val="dk1"/>
              </a:buClr>
              <a:buSzPct val="1000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R</a:t>
            </a:r>
            <a:r>
              <a:rPr lang="es-MX" sz="2800">
                <a:solidFill>
                  <a:schemeClr val="dk1"/>
                </a:solidFill>
                <a:latin typeface="Calibri"/>
                <a:ea typeface="Calibri"/>
                <a:cs typeface="Calibri"/>
                <a:sym typeface="Calibri"/>
              </a:rPr>
              <a:t>eafirmar el concepto de componentes del clima en un caso específico, ubicar las zonas de mayor </a:t>
            </a:r>
            <a:r>
              <a:rPr lang="es-MX" sz="2800">
                <a:solidFill>
                  <a:schemeClr val="dk1"/>
                </a:solidFill>
                <a:latin typeface="Calibri"/>
                <a:ea typeface="Calibri"/>
                <a:cs typeface="Calibri"/>
                <a:sym typeface="Calibri"/>
              </a:rPr>
              <a:t>precipitación</a:t>
            </a:r>
            <a:r>
              <a:rPr lang="es-MX" sz="2800">
                <a:solidFill>
                  <a:schemeClr val="dk1"/>
                </a:solidFill>
                <a:latin typeface="Calibri"/>
                <a:ea typeface="Calibri"/>
                <a:cs typeface="Calibri"/>
                <a:sym typeface="Calibri"/>
              </a:rPr>
              <a:t> pluvial en la CDMX, </a:t>
            </a:r>
            <a:r>
              <a:rPr lang="es-MX" sz="2800">
                <a:solidFill>
                  <a:schemeClr val="dk1"/>
                </a:solidFill>
                <a:latin typeface="Calibri"/>
                <a:ea typeface="Calibri"/>
                <a:cs typeface="Calibri"/>
                <a:sym typeface="Calibri"/>
              </a:rPr>
              <a:t>así</a:t>
            </a:r>
            <a:r>
              <a:rPr lang="es-MX" sz="2800">
                <a:solidFill>
                  <a:schemeClr val="dk1"/>
                </a:solidFill>
                <a:latin typeface="Calibri"/>
                <a:ea typeface="Calibri"/>
                <a:cs typeface="Calibri"/>
                <a:sym typeface="Calibri"/>
              </a:rPr>
              <a:t> como su temporalidad</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4°</a:t>
            </a:r>
            <a:endParaRPr>
              <a:solidFill>
                <a:schemeClr val="dk1"/>
              </a:solidFill>
            </a:endParaRPr>
          </a:p>
          <a:p>
            <a:pPr indent="0" lvl="0" marL="0" marR="0" rtl="0" algn="l">
              <a:lnSpc>
                <a:spcPct val="90000"/>
              </a:lnSpc>
              <a:spcBef>
                <a:spcPts val="1000"/>
              </a:spcBef>
              <a:spcAft>
                <a:spcPts val="0"/>
              </a:spcAft>
              <a:buClr>
                <a:schemeClr val="dk1"/>
              </a:buClr>
              <a:buSzPct val="1000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29 de marzo 2022</a:t>
            </a:r>
            <a:endParaRPr>
              <a:solidFill>
                <a:schemeClr val="dk1"/>
              </a:solidFill>
            </a:endParaRPr>
          </a:p>
          <a:p>
            <a:pPr indent="0" lvl="0" marL="0" marR="0" rtl="0" algn="l">
              <a:lnSpc>
                <a:spcPct val="90000"/>
              </a:lnSpc>
              <a:spcBef>
                <a:spcPts val="1000"/>
              </a:spcBef>
              <a:spcAft>
                <a:spcPts val="0"/>
              </a:spcAft>
              <a:buClr>
                <a:schemeClr val="dk1"/>
              </a:buClr>
              <a:buSzPct val="1000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12" name="Google Shape;412;p43"/>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14.2</a:t>
            </a:r>
            <a:endParaRPr/>
          </a:p>
        </p:txBody>
      </p:sp>
      <p:sp>
        <p:nvSpPr>
          <p:cNvPr id="413" name="Google Shape;413;p43"/>
          <p:cNvSpPr txBox="1"/>
          <p:nvPr/>
        </p:nvSpPr>
        <p:spPr>
          <a:xfrm>
            <a:off x="449025" y="1436877"/>
            <a:ext cx="10381800" cy="50271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a. Asignaturas participantes, temas o conceptos de cada una</a:t>
            </a:r>
            <a:endParaRPr/>
          </a:p>
          <a:p>
            <a:pPr indent="0" lvl="0" marL="0" marR="0" rtl="0" algn="l">
              <a:lnSpc>
                <a:spcPct val="90000"/>
              </a:lnSpc>
              <a:spcBef>
                <a:spcPts val="1000"/>
              </a:spcBef>
              <a:spcAft>
                <a:spcPts val="0"/>
              </a:spcAft>
              <a:buClr>
                <a:schemeClr val="dk1"/>
              </a:buClr>
              <a:buSzPct val="100000"/>
              <a:buFont typeface="Arial"/>
              <a:buNone/>
            </a:pPr>
            <a:r>
              <a:rPr b="1" lang="es-MX" sz="2800">
                <a:solidFill>
                  <a:srgbClr val="1F3864"/>
                </a:solidFill>
                <a:latin typeface="Calibri"/>
                <a:ea typeface="Calibri"/>
                <a:cs typeface="Calibri"/>
                <a:sym typeface="Calibri"/>
              </a:rPr>
              <a:t>Geografía: </a:t>
            </a:r>
            <a:r>
              <a:rPr lang="es-MX" sz="2800">
                <a:solidFill>
                  <a:schemeClr val="dk1"/>
                </a:solidFill>
                <a:latin typeface="Calibri"/>
                <a:ea typeface="Calibri"/>
                <a:cs typeface="Calibri"/>
                <a:sym typeface="Calibri"/>
              </a:rPr>
              <a:t>C</a:t>
            </a:r>
            <a:r>
              <a:rPr lang="es-MX" sz="2800">
                <a:solidFill>
                  <a:srgbClr val="1F3864"/>
                </a:solidFill>
                <a:latin typeface="Calibri"/>
                <a:ea typeface="Calibri"/>
                <a:cs typeface="Calibri"/>
                <a:sym typeface="Calibri"/>
              </a:rPr>
              <a:t>omponentes acuosos del clima, </a:t>
            </a:r>
            <a:r>
              <a:rPr lang="es-MX" sz="2800">
                <a:solidFill>
                  <a:srgbClr val="1F3864"/>
                </a:solidFill>
                <a:latin typeface="Calibri"/>
                <a:ea typeface="Calibri"/>
                <a:cs typeface="Calibri"/>
                <a:sym typeface="Calibri"/>
              </a:rPr>
              <a:t>precipitación</a:t>
            </a:r>
            <a:r>
              <a:rPr lang="es-MX" sz="2800">
                <a:solidFill>
                  <a:srgbClr val="1F3864"/>
                </a:solidFill>
                <a:latin typeface="Calibri"/>
                <a:ea typeface="Calibri"/>
                <a:cs typeface="Calibri"/>
                <a:sym typeface="Calibri"/>
              </a:rPr>
              <a:t>, riesgo, </a:t>
            </a:r>
            <a:r>
              <a:rPr lang="es-MX" sz="2800">
                <a:solidFill>
                  <a:srgbClr val="1F3864"/>
                </a:solidFill>
                <a:latin typeface="Calibri"/>
                <a:ea typeface="Calibri"/>
                <a:cs typeface="Calibri"/>
                <a:sym typeface="Calibri"/>
              </a:rPr>
              <a:t>ubicación</a:t>
            </a:r>
            <a:r>
              <a:rPr lang="es-MX" sz="2800">
                <a:solidFill>
                  <a:srgbClr val="1F3864"/>
                </a:solidFill>
                <a:latin typeface="Calibri"/>
                <a:ea typeface="Calibri"/>
                <a:cs typeface="Calibri"/>
                <a:sym typeface="Calibri"/>
              </a:rPr>
              <a:t> de </a:t>
            </a:r>
            <a:r>
              <a:rPr lang="es-MX" sz="2800">
                <a:solidFill>
                  <a:srgbClr val="1F3864"/>
                </a:solidFill>
                <a:latin typeface="Calibri"/>
                <a:ea typeface="Calibri"/>
                <a:cs typeface="Calibri"/>
                <a:sym typeface="Calibri"/>
              </a:rPr>
              <a:t>alcaldías</a:t>
            </a:r>
            <a:r>
              <a:rPr lang="es-MX" sz="2800">
                <a:solidFill>
                  <a:srgbClr val="1F3864"/>
                </a:solidFill>
                <a:latin typeface="Calibri"/>
                <a:ea typeface="Calibri"/>
                <a:cs typeface="Calibri"/>
                <a:sym typeface="Calibri"/>
              </a:rPr>
              <a:t>.</a:t>
            </a:r>
            <a:endParaRPr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b="1" lang="es-MX" sz="2800">
                <a:solidFill>
                  <a:srgbClr val="1F3864"/>
                </a:solidFill>
                <a:latin typeface="Calibri"/>
                <a:ea typeface="Calibri"/>
                <a:cs typeface="Calibri"/>
                <a:sym typeface="Calibri"/>
              </a:rPr>
              <a:t>b. Fuentes de apoyo: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ct val="100000"/>
              <a:buFont typeface="Arial"/>
              <a:buNone/>
            </a:pPr>
            <a:r>
              <a:rPr lang="es-MX" sz="2800">
                <a:solidFill>
                  <a:schemeClr val="dk1"/>
                </a:solidFill>
                <a:latin typeface="Calibri"/>
                <a:ea typeface="Calibri"/>
                <a:cs typeface="Calibri"/>
                <a:sym typeface="Calibri"/>
              </a:rPr>
              <a:t>Acevedo, R. (2022) “</a:t>
            </a:r>
            <a:r>
              <a:rPr lang="es-MX" sz="2800">
                <a:solidFill>
                  <a:schemeClr val="dk1"/>
                </a:solidFill>
                <a:latin typeface="Calibri"/>
                <a:ea typeface="Calibri"/>
                <a:cs typeface="Calibri"/>
                <a:sym typeface="Calibri"/>
              </a:rPr>
              <a:t>Presentación</a:t>
            </a:r>
            <a:r>
              <a:rPr lang="es-MX" sz="2800">
                <a:solidFill>
                  <a:schemeClr val="dk1"/>
                </a:solidFill>
                <a:latin typeface="Calibri"/>
                <a:ea typeface="Calibri"/>
                <a:cs typeface="Calibri"/>
                <a:sym typeface="Calibri"/>
              </a:rPr>
              <a:t> en Power Point de los factores y elementos de clima” </a:t>
            </a:r>
            <a:endParaRPr sz="2800">
              <a:solidFill>
                <a:schemeClr val="dk1"/>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ct val="100000"/>
              <a:buFont typeface="Arial"/>
              <a:buNone/>
            </a:pPr>
            <a:r>
              <a:rPr lang="es-MX" sz="2800">
                <a:solidFill>
                  <a:schemeClr val="dk1"/>
                </a:solidFill>
                <a:latin typeface="Calibri"/>
                <a:ea typeface="Calibri"/>
                <a:cs typeface="Calibri"/>
                <a:sym typeface="Calibri"/>
              </a:rPr>
              <a:t>INEGI. (s.f.) “Clima de la CDMX”. </a:t>
            </a:r>
            <a:r>
              <a:rPr i="1" lang="es-MX" sz="2800">
                <a:solidFill>
                  <a:schemeClr val="dk1"/>
                </a:solidFill>
                <a:latin typeface="Calibri"/>
                <a:ea typeface="Calibri"/>
                <a:cs typeface="Calibri"/>
                <a:sym typeface="Calibri"/>
              </a:rPr>
              <a:t>Cuéntame INEGI</a:t>
            </a:r>
            <a:r>
              <a:rPr lang="es-MX" sz="2800">
                <a:solidFill>
                  <a:schemeClr val="dk1"/>
                </a:solidFill>
                <a:latin typeface="Calibri"/>
                <a:ea typeface="Calibri"/>
                <a:cs typeface="Calibri"/>
                <a:sym typeface="Calibri"/>
              </a:rPr>
              <a:t>. Recuperado de: </a:t>
            </a:r>
            <a:r>
              <a:rPr lang="es-MX" sz="2800" u="sng">
                <a:solidFill>
                  <a:schemeClr val="hlink"/>
                </a:solidFill>
                <a:latin typeface="Calibri"/>
                <a:ea typeface="Calibri"/>
                <a:cs typeface="Calibri"/>
                <a:sym typeface="Calibri"/>
                <a:hlinkClick r:id="rId3"/>
              </a:rPr>
              <a:t>https://cuentame.inegi.org.mx/monografias/informacion/df/territorio/clima.aspx?tema=me&amp;e=09#:~:text=Las%20lluvias%20se%20presentan%20en,de%201%20200%20mm%20anuales</a:t>
            </a:r>
            <a:r>
              <a:rPr lang="es-MX" sz="2800">
                <a:solidFill>
                  <a:srgbClr val="1F3864"/>
                </a:solidFill>
                <a:latin typeface="Calibri"/>
                <a:ea typeface="Calibri"/>
                <a:cs typeface="Calibri"/>
                <a:sym typeface="Calibri"/>
              </a:rPr>
              <a:t>. </a:t>
            </a:r>
            <a:endParaRPr sz="2800">
              <a:solidFill>
                <a:srgbClr val="1F3864"/>
              </a:solidFill>
              <a:latin typeface="Calibri"/>
              <a:ea typeface="Calibri"/>
              <a:cs typeface="Calibri"/>
              <a:sym typeface="Calibri"/>
            </a:endParaRPr>
          </a:p>
          <a:p>
            <a:pPr indent="-630000" lvl="0" marL="630000" rtl="0" algn="l">
              <a:lnSpc>
                <a:spcPct val="90000"/>
              </a:lnSpc>
              <a:spcBef>
                <a:spcPts val="1000"/>
              </a:spcBef>
              <a:spcAft>
                <a:spcPts val="0"/>
              </a:spcAft>
              <a:buClr>
                <a:srgbClr val="1F3864"/>
              </a:buClr>
              <a:buSzPct val="100000"/>
              <a:buFont typeface="Arial"/>
              <a:buNone/>
            </a:pPr>
            <a:r>
              <a:rPr lang="es-MX" sz="2800">
                <a:solidFill>
                  <a:schemeClr val="dk1"/>
                </a:solidFill>
                <a:latin typeface="Calibri"/>
                <a:ea typeface="Calibri"/>
                <a:cs typeface="Calibri"/>
                <a:sym typeface="Calibri"/>
              </a:rPr>
              <a:t>Servicio Meteorológico Nacional. (2022, junio 7). “Pronóstico Meteorológico General”. S</a:t>
            </a:r>
            <a:r>
              <a:rPr i="1" lang="es-MX" sz="2800">
                <a:solidFill>
                  <a:schemeClr val="dk1"/>
                </a:solidFill>
                <a:latin typeface="Calibri"/>
                <a:ea typeface="Calibri"/>
                <a:cs typeface="Calibri"/>
                <a:sym typeface="Calibri"/>
              </a:rPr>
              <a:t>ervicio Meteorológico Nacional</a:t>
            </a:r>
            <a:r>
              <a:rPr lang="es-MX" sz="2800">
                <a:solidFill>
                  <a:schemeClr val="dk1"/>
                </a:solidFill>
                <a:latin typeface="Calibri"/>
                <a:ea typeface="Calibri"/>
                <a:cs typeface="Calibri"/>
                <a:sym typeface="Calibri"/>
              </a:rPr>
              <a:t>. Recuperado de: </a:t>
            </a:r>
            <a:r>
              <a:rPr lang="es-MX" sz="2800" u="sng">
                <a:solidFill>
                  <a:schemeClr val="hlink"/>
                </a:solidFill>
                <a:latin typeface="Calibri"/>
                <a:ea typeface="Calibri"/>
                <a:cs typeface="Calibri"/>
                <a:sym typeface="Calibri"/>
                <a:hlinkClick r:id="rId4"/>
              </a:rPr>
              <a:t>https://www.gob.mx/smn</a:t>
            </a:r>
            <a:endParaRPr sz="2800">
              <a:solidFill>
                <a:srgbClr val="1F3864"/>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ct val="100000"/>
              <a:buFont typeface="Arial"/>
              <a:buNone/>
            </a:pPr>
            <a:r>
              <a:rPr lang="es-MX" sz="2800">
                <a:solidFill>
                  <a:schemeClr val="dk1"/>
                </a:solidFill>
                <a:latin typeface="Calibri"/>
                <a:ea typeface="Calibri"/>
                <a:cs typeface="Calibri"/>
                <a:sym typeface="Calibri"/>
              </a:rPr>
              <a:t>Sistema de Aguas de la Ciudad de México. (2022, junio 7). “Red de Estaciones Pluviométricas”.  </a:t>
            </a:r>
            <a:r>
              <a:rPr i="1" lang="es-MX" sz="2800">
                <a:solidFill>
                  <a:schemeClr val="dk1"/>
                </a:solidFill>
                <a:latin typeface="Calibri"/>
                <a:ea typeface="Calibri"/>
                <a:cs typeface="Calibri"/>
                <a:sym typeface="Calibri"/>
              </a:rPr>
              <a:t>Sistema de Aguas de la Ciudad de México</a:t>
            </a:r>
            <a:r>
              <a:rPr lang="es-MX" sz="2800">
                <a:solidFill>
                  <a:schemeClr val="dk1"/>
                </a:solidFill>
                <a:latin typeface="Calibri"/>
                <a:ea typeface="Calibri"/>
                <a:cs typeface="Calibri"/>
                <a:sym typeface="Calibri"/>
              </a:rPr>
              <a:t>. Recuperado de: </a:t>
            </a:r>
            <a:r>
              <a:rPr lang="es-MX" sz="2800" u="sng">
                <a:solidFill>
                  <a:schemeClr val="hlink"/>
                </a:solidFill>
                <a:latin typeface="Calibri"/>
                <a:ea typeface="Calibri"/>
                <a:cs typeface="Calibri"/>
                <a:sym typeface="Calibri"/>
                <a:hlinkClick r:id="rId5"/>
              </a:rPr>
              <a:t>https://aplicaciones.sacmex.cdmx.gob.mx/pluviometro/</a:t>
            </a:r>
            <a:r>
              <a:rPr lang="es-MX" sz="2800">
                <a:solidFill>
                  <a:srgbClr val="1F3864"/>
                </a:solidFill>
                <a:latin typeface="Calibri"/>
                <a:ea typeface="Calibri"/>
                <a:cs typeface="Calibri"/>
                <a:sym typeface="Calibri"/>
              </a:rPr>
              <a:t> </a:t>
            </a:r>
            <a:endParaRPr sz="2800">
              <a:solidFill>
                <a:srgbClr val="1F3864"/>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ct val="100000"/>
              <a:buFont typeface="Arial"/>
              <a:buNone/>
            </a:pPr>
            <a:r>
              <a:rPr lang="es-MX" sz="2800">
                <a:solidFill>
                  <a:schemeClr val="dk1"/>
                </a:solidFill>
                <a:latin typeface="Calibri"/>
                <a:ea typeface="Calibri"/>
                <a:cs typeface="Calibri"/>
                <a:sym typeface="Calibri"/>
              </a:rPr>
              <a:t>Servicio Meteorológico Nacional. </a:t>
            </a:r>
            <a:r>
              <a:rPr lang="es-MX" sz="2800">
                <a:solidFill>
                  <a:schemeClr val="dk1"/>
                </a:solidFill>
                <a:latin typeface="Calibri"/>
                <a:ea typeface="Calibri"/>
                <a:cs typeface="Calibri"/>
                <a:sym typeface="Calibri"/>
              </a:rPr>
              <a:t>(2022, junio 7). “Pronóstico Meteorológico General”. S</a:t>
            </a:r>
            <a:r>
              <a:rPr i="1" lang="es-MX" sz="2800">
                <a:solidFill>
                  <a:schemeClr val="dk1"/>
                </a:solidFill>
                <a:latin typeface="Calibri"/>
                <a:ea typeface="Calibri"/>
                <a:cs typeface="Calibri"/>
                <a:sym typeface="Calibri"/>
              </a:rPr>
              <a:t>ervicio Meteorológico Nacional</a:t>
            </a:r>
            <a:r>
              <a:rPr lang="es-MX" sz="2800">
                <a:solidFill>
                  <a:schemeClr val="dk1"/>
                </a:solidFill>
                <a:latin typeface="Calibri"/>
                <a:ea typeface="Calibri"/>
                <a:cs typeface="Calibri"/>
                <a:sym typeface="Calibri"/>
              </a:rPr>
              <a:t>. Recuperado de: </a:t>
            </a:r>
            <a:r>
              <a:rPr lang="es-MX" sz="2800" u="sng">
                <a:solidFill>
                  <a:schemeClr val="hlink"/>
                </a:solidFill>
                <a:latin typeface="Calibri"/>
                <a:ea typeface="Calibri"/>
                <a:cs typeface="Calibri"/>
                <a:sym typeface="Calibri"/>
                <a:hlinkClick r:id="rId6"/>
              </a:rPr>
              <a:t>https://www.gob.mx/smn</a:t>
            </a:r>
            <a:endParaRPr b="1" sz="2800">
              <a:solidFill>
                <a:srgbClr val="1F3864"/>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19" name="Google Shape;419;p44"/>
          <p:cNvSpPr/>
          <p:nvPr/>
        </p:nvSpPr>
        <p:spPr>
          <a:xfrm>
            <a:off x="9181071" y="383635"/>
            <a:ext cx="2891480"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14.3</a:t>
            </a:r>
            <a:endParaRPr/>
          </a:p>
        </p:txBody>
      </p:sp>
      <p:sp>
        <p:nvSpPr>
          <p:cNvPr id="420" name="Google Shape;420;p44"/>
          <p:cNvSpPr txBox="1"/>
          <p:nvPr/>
        </p:nvSpPr>
        <p:spPr>
          <a:xfrm>
            <a:off x="449025" y="1436903"/>
            <a:ext cx="10381800" cy="4758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 finalidad principal es que las alumnas </a:t>
            </a:r>
            <a:r>
              <a:rPr lang="es-MX" sz="2800">
                <a:solidFill>
                  <a:schemeClr val="dk1"/>
                </a:solidFill>
                <a:latin typeface="Calibri"/>
                <a:ea typeface="Calibri"/>
                <a:cs typeface="Calibri"/>
                <a:sym typeface="Calibri"/>
              </a:rPr>
              <a:t>ubiquen</a:t>
            </a:r>
            <a:r>
              <a:rPr lang="es-MX" sz="2800">
                <a:solidFill>
                  <a:schemeClr val="dk1"/>
                </a:solidFill>
                <a:latin typeface="Calibri"/>
                <a:ea typeface="Calibri"/>
                <a:cs typeface="Calibri"/>
                <a:sym typeface="Calibri"/>
              </a:rPr>
              <a:t> con certeza las 16 alcaldías de la Ciudad de México ya que forma parte de la ZMVM.</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Así</a:t>
            </a:r>
            <a:r>
              <a:rPr lang="es-MX" sz="2800">
                <a:solidFill>
                  <a:schemeClr val="dk1"/>
                </a:solidFill>
                <a:latin typeface="Calibri"/>
                <a:ea typeface="Calibri"/>
                <a:cs typeface="Calibri"/>
                <a:sym typeface="Calibri"/>
              </a:rPr>
              <a:t> mismo </a:t>
            </a:r>
            <a:r>
              <a:rPr lang="es-MX" sz="2800">
                <a:solidFill>
                  <a:schemeClr val="dk1"/>
                </a:solidFill>
                <a:latin typeface="Calibri"/>
                <a:ea typeface="Calibri"/>
                <a:cs typeface="Calibri"/>
                <a:sym typeface="Calibri"/>
              </a:rPr>
              <a:t>podrán</a:t>
            </a:r>
            <a:r>
              <a:rPr lang="es-MX" sz="2800">
                <a:solidFill>
                  <a:schemeClr val="dk1"/>
                </a:solidFill>
                <a:latin typeface="Calibri"/>
                <a:ea typeface="Calibri"/>
                <a:cs typeface="Calibri"/>
                <a:sym typeface="Calibri"/>
              </a:rPr>
              <a:t> tener </a:t>
            </a:r>
            <a:r>
              <a:rPr lang="es-MX" sz="2800">
                <a:solidFill>
                  <a:schemeClr val="dk1"/>
                </a:solidFill>
                <a:latin typeface="Calibri"/>
                <a:ea typeface="Calibri"/>
                <a:cs typeface="Calibri"/>
                <a:sym typeface="Calibri"/>
              </a:rPr>
              <a:t>material</a:t>
            </a:r>
            <a:r>
              <a:rPr lang="es-MX" sz="2800">
                <a:solidFill>
                  <a:schemeClr val="dk1"/>
                </a:solidFill>
                <a:latin typeface="Calibri"/>
                <a:ea typeface="Calibri"/>
                <a:cs typeface="Calibri"/>
                <a:sym typeface="Calibri"/>
              </a:rPr>
              <a:t> de apoyo en la </a:t>
            </a:r>
            <a:r>
              <a:rPr lang="es-MX" sz="2800">
                <a:solidFill>
                  <a:schemeClr val="dk1"/>
                </a:solidFill>
                <a:latin typeface="Calibri"/>
                <a:ea typeface="Calibri"/>
                <a:cs typeface="Calibri"/>
                <a:sym typeface="Calibri"/>
              </a:rPr>
              <a:t>realización</a:t>
            </a:r>
            <a:r>
              <a:rPr lang="es-MX" sz="2800">
                <a:solidFill>
                  <a:schemeClr val="dk1"/>
                </a:solidFill>
                <a:latin typeface="Calibri"/>
                <a:ea typeface="Calibri"/>
                <a:cs typeface="Calibri"/>
                <a:sym typeface="Calibri"/>
              </a:rPr>
              <a:t> de su </a:t>
            </a:r>
            <a:r>
              <a:rPr lang="es-MX" sz="2800">
                <a:solidFill>
                  <a:schemeClr val="dk1"/>
                </a:solidFill>
                <a:latin typeface="Calibri"/>
                <a:ea typeface="Calibri"/>
                <a:cs typeface="Calibri"/>
                <a:sym typeface="Calibri"/>
              </a:rPr>
              <a:t>investigación</a:t>
            </a:r>
            <a:r>
              <a:rPr lang="es-MX" sz="2800">
                <a:solidFill>
                  <a:schemeClr val="dk1"/>
                </a:solidFill>
                <a:latin typeface="Calibri"/>
                <a:ea typeface="Calibri"/>
                <a:cs typeface="Calibri"/>
                <a:sym typeface="Calibri"/>
              </a:rPr>
              <a:t> y para relacionar los temas vistos en las actividades interdisciplinarias </a:t>
            </a:r>
            <a:endParaRPr sz="2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26" name="Google Shape;426;p45"/>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14.4</a:t>
            </a:r>
            <a:endParaRPr/>
          </a:p>
        </p:txBody>
      </p:sp>
      <p:sp>
        <p:nvSpPr>
          <p:cNvPr id="427" name="Google Shape;427;p45"/>
          <p:cNvSpPr txBox="1"/>
          <p:nvPr/>
        </p:nvSpPr>
        <p:spPr>
          <a:xfrm>
            <a:off x="449025" y="1436900"/>
            <a:ext cx="11129400" cy="4561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11.4.Descripción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proporciona de manera digital la </a:t>
            </a:r>
            <a:r>
              <a:rPr lang="es-MX" sz="2800">
                <a:solidFill>
                  <a:schemeClr val="dk1"/>
                </a:solidFill>
                <a:latin typeface="Calibri"/>
                <a:ea typeface="Calibri"/>
                <a:cs typeface="Calibri"/>
                <a:sym typeface="Calibri"/>
              </a:rPr>
              <a:t>tabla de información</a:t>
            </a:r>
            <a:r>
              <a:rPr lang="es-MX" sz="2800">
                <a:solidFill>
                  <a:schemeClr val="dk1"/>
                </a:solidFill>
                <a:latin typeface="Calibri"/>
                <a:ea typeface="Calibri"/>
                <a:cs typeface="Calibri"/>
                <a:sym typeface="Calibri"/>
              </a:rPr>
              <a:t> necesaria para </a:t>
            </a:r>
            <a:r>
              <a:rPr lang="es-MX" sz="2800">
                <a:solidFill>
                  <a:schemeClr val="dk1"/>
                </a:solidFill>
                <a:latin typeface="Calibri"/>
                <a:ea typeface="Calibri"/>
                <a:cs typeface="Calibri"/>
                <a:sym typeface="Calibri"/>
              </a:rPr>
              <a:t>la elaboración</a:t>
            </a:r>
            <a:r>
              <a:rPr lang="es-MX" sz="2800">
                <a:solidFill>
                  <a:schemeClr val="dk1"/>
                </a:solidFill>
                <a:latin typeface="Calibri"/>
                <a:ea typeface="Calibri"/>
                <a:cs typeface="Calibri"/>
                <a:sym typeface="Calibri"/>
              </a:rPr>
              <a:t> del mapa.</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De forma grupal se desglosan los datos que contiene y su significado. Por último se puntualiza en los datos que deben resaltar para la </a:t>
            </a:r>
            <a:r>
              <a:rPr lang="es-MX" sz="2800">
                <a:solidFill>
                  <a:schemeClr val="dk1"/>
                </a:solidFill>
                <a:latin typeface="Calibri"/>
                <a:ea typeface="Calibri"/>
                <a:cs typeface="Calibri"/>
                <a:sym typeface="Calibri"/>
              </a:rPr>
              <a:t>elaboración</a:t>
            </a:r>
            <a:r>
              <a:rPr lang="es-MX" sz="2800">
                <a:solidFill>
                  <a:schemeClr val="dk1"/>
                </a:solidFill>
                <a:latin typeface="Calibri"/>
                <a:ea typeface="Calibri"/>
                <a:cs typeface="Calibri"/>
                <a:sym typeface="Calibri"/>
              </a:rPr>
              <a:t> de su actividad.</a:t>
            </a:r>
            <a:endParaRPr sz="2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33" name="Google Shape;433;p46"/>
          <p:cNvSpPr/>
          <p:nvPr/>
        </p:nvSpPr>
        <p:spPr>
          <a:xfrm>
            <a:off x="9292281" y="383635"/>
            <a:ext cx="278026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14.5</a:t>
            </a:r>
            <a:endParaRPr/>
          </a:p>
        </p:txBody>
      </p:sp>
      <p:sp>
        <p:nvSpPr>
          <p:cNvPr id="434" name="Google Shape;434;p46"/>
          <p:cNvSpPr txBox="1"/>
          <p:nvPr/>
        </p:nvSpPr>
        <p:spPr>
          <a:xfrm>
            <a:off x="449025" y="1436902"/>
            <a:ext cx="11030400" cy="450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a:t>
            </a:r>
            <a:r>
              <a:rPr lang="es-MX" sz="2800">
                <a:solidFill>
                  <a:schemeClr val="dk1"/>
                </a:solidFill>
                <a:latin typeface="Calibri"/>
                <a:ea typeface="Calibri"/>
                <a:cs typeface="Calibri"/>
                <a:sym typeface="Calibri"/>
              </a:rPr>
              <a:t>n la información proporcionada, deberán clasificar con distintos colores el grado de precipitación media anual por cada una de las alcaldías de la CDMX. Con la misma información elaborarán la simbología del mapa y por último agregar el color correspondiente a cada alcaldía</a:t>
            </a:r>
            <a:r>
              <a:rPr lang="es-MX" sz="2800">
                <a:solidFill>
                  <a:srgbClr val="1F3864"/>
                </a:solidFill>
                <a:latin typeface="Calibri"/>
                <a:ea typeface="Calibri"/>
                <a:cs typeface="Calibri"/>
                <a:sym typeface="Calibri"/>
              </a:rPr>
              <a:t>.</a:t>
            </a:r>
            <a:endParaRPr sz="2800">
              <a:solidFill>
                <a:srgbClr val="1F3864"/>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40" name="Google Shape;440;p4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14.6</a:t>
            </a:r>
            <a:endParaRPr/>
          </a:p>
        </p:txBody>
      </p:sp>
      <p:sp>
        <p:nvSpPr>
          <p:cNvPr id="441" name="Google Shape;441;p47"/>
          <p:cNvSpPr txBox="1"/>
          <p:nvPr/>
        </p:nvSpPr>
        <p:spPr>
          <a:xfrm>
            <a:off x="449025" y="1436904"/>
            <a:ext cx="11030400" cy="4006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revisan los resultados obtenidos y se elaboran conclusiones de la </a:t>
            </a:r>
            <a:r>
              <a:rPr lang="es-MX" sz="2800">
                <a:solidFill>
                  <a:schemeClr val="dk1"/>
                </a:solidFill>
                <a:latin typeface="Calibri"/>
                <a:ea typeface="Calibri"/>
                <a:cs typeface="Calibri"/>
                <a:sym typeface="Calibri"/>
              </a:rPr>
              <a:t>información</a:t>
            </a:r>
            <a:r>
              <a:rPr lang="es-MX" sz="2800">
                <a:solidFill>
                  <a:schemeClr val="dk1"/>
                </a:solidFill>
                <a:latin typeface="Calibri"/>
                <a:ea typeface="Calibri"/>
                <a:cs typeface="Calibri"/>
                <a:sym typeface="Calibri"/>
              </a:rPr>
              <a:t> que se observa en el mapa, resaltando las zonas donde la </a:t>
            </a:r>
            <a:r>
              <a:rPr lang="es-MX" sz="2800">
                <a:solidFill>
                  <a:schemeClr val="dk1"/>
                </a:solidFill>
                <a:latin typeface="Calibri"/>
                <a:ea typeface="Calibri"/>
                <a:cs typeface="Calibri"/>
                <a:sym typeface="Calibri"/>
              </a:rPr>
              <a:t>precipitación</a:t>
            </a:r>
            <a:r>
              <a:rPr lang="es-MX" sz="2800">
                <a:solidFill>
                  <a:schemeClr val="dk1"/>
                </a:solidFill>
                <a:latin typeface="Calibri"/>
                <a:ea typeface="Calibri"/>
                <a:cs typeface="Calibri"/>
                <a:sym typeface="Calibri"/>
              </a:rPr>
              <a:t> es mayor o la </a:t>
            </a:r>
            <a:r>
              <a:rPr lang="es-MX" sz="2800">
                <a:solidFill>
                  <a:schemeClr val="dk1"/>
                </a:solidFill>
                <a:latin typeface="Calibri"/>
                <a:ea typeface="Calibri"/>
                <a:cs typeface="Calibri"/>
                <a:sym typeface="Calibri"/>
              </a:rPr>
              <a:t>más</a:t>
            </a:r>
            <a:r>
              <a:rPr lang="es-MX" sz="2800">
                <a:solidFill>
                  <a:schemeClr val="dk1"/>
                </a:solidFill>
                <a:latin typeface="Calibri"/>
                <a:ea typeface="Calibri"/>
                <a:cs typeface="Calibri"/>
                <a:sym typeface="Calibri"/>
              </a:rPr>
              <a:t> baja.</a:t>
            </a:r>
            <a:r>
              <a:rPr b="1" lang="es-MX" sz="2800">
                <a:solidFill>
                  <a:srgbClr val="1F3864"/>
                </a:solidFill>
                <a:latin typeface="Calibri"/>
                <a:ea typeface="Calibri"/>
                <a:cs typeface="Calibri"/>
                <a:sym typeface="Calibri"/>
              </a:rPr>
              <a:t> </a:t>
            </a:r>
            <a:endParaRPr b="1" sz="2800">
              <a:solidFill>
                <a:srgbClr val="1F3864"/>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txBox="1"/>
          <p:nvPr>
            <p:ph idx="1" type="body"/>
          </p:nvPr>
        </p:nvSpPr>
        <p:spPr>
          <a:xfrm>
            <a:off x="838200" y="992002"/>
            <a:ext cx="10381800" cy="5205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Objetivo general del proyecto</a:t>
            </a:r>
            <a:endParaRPr b="1">
              <a:solidFill>
                <a:srgbClr val="1F3864"/>
              </a:solidFill>
            </a:endParaRPr>
          </a:p>
          <a:p>
            <a:pPr indent="0" lvl="0" marL="450000" marR="114300" rtl="0" algn="just">
              <a:lnSpc>
                <a:spcPct val="107916"/>
              </a:lnSpc>
              <a:spcBef>
                <a:spcPts val="370"/>
              </a:spcBef>
              <a:spcAft>
                <a:spcPts val="0"/>
              </a:spcAft>
              <a:buClr>
                <a:schemeClr val="dk1"/>
              </a:buClr>
              <a:buSzPts val="1100"/>
              <a:buNone/>
            </a:pPr>
            <a:r>
              <a:t/>
            </a:r>
            <a:endParaRPr sz="2400"/>
          </a:p>
          <a:p>
            <a:pPr indent="0" lvl="0" marL="450000" marR="114300" rtl="0" algn="just">
              <a:lnSpc>
                <a:spcPct val="107916"/>
              </a:lnSpc>
              <a:spcBef>
                <a:spcPts val="800"/>
              </a:spcBef>
              <a:spcAft>
                <a:spcPts val="0"/>
              </a:spcAft>
              <a:buClr>
                <a:schemeClr val="dk1"/>
              </a:buClr>
              <a:buSzPts val="1100"/>
              <a:buFont typeface="Arial"/>
              <a:buNone/>
            </a:pPr>
            <a:r>
              <a:rPr lang="es-MX" sz="2400"/>
              <a:t>Explicar las causas asociadas con los hundimientos y socavones en algunos lugares de la Zona Metropolitana del Valle de México, con el fin de difundir esta información entre los integrantes de nuestra comunidad escolar y con ello ampliar el conocimiento de las situación actual del lugar que habitan. </a:t>
            </a:r>
            <a:endParaRPr sz="2300"/>
          </a:p>
          <a:p>
            <a:pPr indent="0" lvl="0" marL="0" rtl="0" algn="l">
              <a:lnSpc>
                <a:spcPct val="90000"/>
              </a:lnSpc>
              <a:spcBef>
                <a:spcPts val="800"/>
              </a:spcBef>
              <a:spcAft>
                <a:spcPts val="0"/>
              </a:spcAft>
              <a:buClr>
                <a:srgbClr val="1F3864"/>
              </a:buClr>
              <a:buSzPts val="2800"/>
              <a:buNone/>
            </a:pPr>
            <a:r>
              <a:t/>
            </a:r>
            <a:endParaRPr b="1">
              <a:solidFill>
                <a:srgbClr val="1F3864"/>
              </a:solidFill>
            </a:endParaRPr>
          </a:p>
        </p:txBody>
      </p:sp>
      <p:sp>
        <p:nvSpPr>
          <p:cNvPr id="120" name="Google Shape;120;p5"/>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5</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47" name="Google Shape;447;p4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14.7</a:t>
            </a:r>
            <a:endParaRPr/>
          </a:p>
        </p:txBody>
      </p:sp>
      <p:sp>
        <p:nvSpPr>
          <p:cNvPr id="448" name="Google Shape;448;p48"/>
          <p:cNvSpPr txBox="1"/>
          <p:nvPr/>
        </p:nvSpPr>
        <p:spPr>
          <a:xfrm>
            <a:off x="449025" y="1436880"/>
            <a:ext cx="11030400" cy="3773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El mapa servirá como base para el </a:t>
            </a:r>
            <a:r>
              <a:rPr lang="es-MX" sz="2800">
                <a:solidFill>
                  <a:schemeClr val="dk1"/>
                </a:solidFill>
                <a:latin typeface="Calibri"/>
                <a:ea typeface="Calibri"/>
                <a:cs typeface="Calibri"/>
                <a:sym typeface="Calibri"/>
              </a:rPr>
              <a:t>análisis</a:t>
            </a:r>
            <a:r>
              <a:rPr lang="es-MX" sz="2800">
                <a:solidFill>
                  <a:schemeClr val="dk1"/>
                </a:solidFill>
                <a:latin typeface="Calibri"/>
                <a:ea typeface="Calibri"/>
                <a:cs typeface="Calibri"/>
                <a:sym typeface="Calibri"/>
              </a:rPr>
              <a:t> de la </a:t>
            </a:r>
            <a:r>
              <a:rPr lang="es-MX" sz="2800">
                <a:solidFill>
                  <a:schemeClr val="dk1"/>
                </a:solidFill>
                <a:latin typeface="Calibri"/>
                <a:ea typeface="Calibri"/>
                <a:cs typeface="Calibri"/>
                <a:sym typeface="Calibri"/>
              </a:rPr>
              <a:t>relación</a:t>
            </a:r>
            <a:r>
              <a:rPr lang="es-MX" sz="2800">
                <a:solidFill>
                  <a:schemeClr val="dk1"/>
                </a:solidFill>
                <a:latin typeface="Calibri"/>
                <a:ea typeface="Calibri"/>
                <a:cs typeface="Calibri"/>
                <a:sym typeface="Calibri"/>
              </a:rPr>
              <a:t> de este </a:t>
            </a:r>
            <a:r>
              <a:rPr lang="es-MX" sz="2800">
                <a:solidFill>
                  <a:schemeClr val="dk1"/>
                </a:solidFill>
                <a:latin typeface="Calibri"/>
                <a:ea typeface="Calibri"/>
                <a:cs typeface="Calibri"/>
                <a:sym typeface="Calibri"/>
              </a:rPr>
              <a:t>componente</a:t>
            </a:r>
            <a:r>
              <a:rPr lang="es-MX" sz="2800">
                <a:solidFill>
                  <a:schemeClr val="dk1"/>
                </a:solidFill>
                <a:latin typeface="Calibri"/>
                <a:ea typeface="Calibri"/>
                <a:cs typeface="Calibri"/>
                <a:sym typeface="Calibri"/>
              </a:rPr>
              <a:t> del clima con el fenómeno de los </a:t>
            </a:r>
            <a:r>
              <a:rPr lang="es-MX" sz="2800">
                <a:solidFill>
                  <a:schemeClr val="dk1"/>
                </a:solidFill>
                <a:latin typeface="Calibri"/>
                <a:ea typeface="Calibri"/>
                <a:cs typeface="Calibri"/>
                <a:sym typeface="Calibri"/>
              </a:rPr>
              <a:t>socavones. Se podrá señalar con mayor certeza las similitudes o diferencias en la ubicación de ambos fenómenos.</a:t>
            </a:r>
            <a:endParaRPr sz="2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54" name="Google Shape;454;p4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14.8</a:t>
            </a:r>
            <a:endParaRPr/>
          </a:p>
        </p:txBody>
      </p:sp>
      <p:sp>
        <p:nvSpPr>
          <p:cNvPr id="455" name="Google Shape;455;p49"/>
          <p:cNvSpPr txBox="1"/>
          <p:nvPr/>
        </p:nvSpPr>
        <p:spPr>
          <a:xfrm>
            <a:off x="449025" y="1436901"/>
            <a:ext cx="11030400" cy="449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Debido a la temporalidad de la </a:t>
            </a:r>
            <a:r>
              <a:rPr lang="es-MX" sz="2800">
                <a:solidFill>
                  <a:schemeClr val="dk1"/>
                </a:solidFill>
                <a:latin typeface="Calibri"/>
                <a:ea typeface="Calibri"/>
                <a:cs typeface="Calibri"/>
                <a:sym typeface="Calibri"/>
              </a:rPr>
              <a:t>aplicación</a:t>
            </a:r>
            <a:r>
              <a:rPr lang="es-MX" sz="2800">
                <a:solidFill>
                  <a:schemeClr val="dk1"/>
                </a:solidFill>
                <a:latin typeface="Calibri"/>
                <a:ea typeface="Calibri"/>
                <a:cs typeface="Calibri"/>
                <a:sym typeface="Calibri"/>
              </a:rPr>
              <a:t> del conocimiento, no fue necesario hacer un repaso de la </a:t>
            </a:r>
            <a:r>
              <a:rPr lang="es-MX" sz="2800">
                <a:solidFill>
                  <a:schemeClr val="dk1"/>
                </a:solidFill>
                <a:latin typeface="Calibri"/>
                <a:ea typeface="Calibri"/>
                <a:cs typeface="Calibri"/>
                <a:sym typeface="Calibri"/>
              </a:rPr>
              <a:t>información</a:t>
            </a:r>
            <a:r>
              <a:rPr lang="es-MX" sz="2800">
                <a:solidFill>
                  <a:schemeClr val="dk1"/>
                </a:solidFill>
                <a:latin typeface="Calibri"/>
                <a:ea typeface="Calibri"/>
                <a:cs typeface="Calibri"/>
                <a:sym typeface="Calibri"/>
              </a:rPr>
              <a:t> contenida en el mapa, se obtuvieron buenos datos en la entrega final que reflejan el </a:t>
            </a:r>
            <a:r>
              <a:rPr lang="es-MX" sz="2800">
                <a:solidFill>
                  <a:schemeClr val="dk1"/>
                </a:solidFill>
                <a:latin typeface="Calibri"/>
                <a:ea typeface="Calibri"/>
                <a:cs typeface="Calibri"/>
                <a:sym typeface="Calibri"/>
              </a:rPr>
              <a:t>análisis</a:t>
            </a:r>
            <a:r>
              <a:rPr lang="es-MX" sz="2800">
                <a:solidFill>
                  <a:schemeClr val="dk1"/>
                </a:solidFill>
                <a:latin typeface="Calibri"/>
                <a:ea typeface="Calibri"/>
                <a:cs typeface="Calibri"/>
                <a:sym typeface="Calibri"/>
              </a:rPr>
              <a:t> esperado con esta información.</a:t>
            </a:r>
            <a:endParaRPr sz="2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LA FASE DE DESARROLLO DEL PROYECTO </a:t>
            </a:r>
            <a:endParaRPr/>
          </a:p>
        </p:txBody>
      </p:sp>
      <p:sp>
        <p:nvSpPr>
          <p:cNvPr id="461" name="Google Shape;461;p5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14.9</a:t>
            </a:r>
            <a:endParaRPr/>
          </a:p>
        </p:txBody>
      </p:sp>
      <p:sp>
        <p:nvSpPr>
          <p:cNvPr id="462" name="Google Shape;462;p50"/>
          <p:cNvSpPr txBox="1"/>
          <p:nvPr/>
        </p:nvSpPr>
        <p:spPr>
          <a:xfrm>
            <a:off x="449025" y="1436897"/>
            <a:ext cx="11030400" cy="3809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a:t>
            </a:r>
            <a:r>
              <a:rPr lang="es-MX" sz="2800">
                <a:solidFill>
                  <a:schemeClr val="dk1"/>
                </a:solidFill>
                <a:latin typeface="Calibri"/>
                <a:ea typeface="Calibri"/>
                <a:cs typeface="Calibri"/>
                <a:sym typeface="Calibri"/>
              </a:rPr>
              <a:t>explicó</a:t>
            </a:r>
            <a:r>
              <a:rPr lang="es-MX" sz="2800">
                <a:solidFill>
                  <a:schemeClr val="dk1"/>
                </a:solidFill>
                <a:latin typeface="Calibri"/>
                <a:ea typeface="Calibri"/>
                <a:cs typeface="Calibri"/>
                <a:sym typeface="Calibri"/>
              </a:rPr>
              <a:t> la continuidad del proyecto y los productos a entregar, ya que la </a:t>
            </a:r>
            <a:r>
              <a:rPr lang="es-MX" sz="2800">
                <a:solidFill>
                  <a:schemeClr val="dk1"/>
                </a:solidFill>
                <a:latin typeface="Calibri"/>
                <a:ea typeface="Calibri"/>
                <a:cs typeface="Calibri"/>
                <a:sym typeface="Calibri"/>
              </a:rPr>
              <a:t>información</a:t>
            </a:r>
            <a:r>
              <a:rPr lang="es-MX" sz="2800">
                <a:solidFill>
                  <a:schemeClr val="dk1"/>
                </a:solidFill>
                <a:latin typeface="Calibri"/>
                <a:ea typeface="Calibri"/>
                <a:cs typeface="Calibri"/>
                <a:sym typeface="Calibri"/>
              </a:rPr>
              <a:t> de la actividad fue de apoyo y </a:t>
            </a:r>
            <a:r>
              <a:rPr lang="es-MX" sz="2800">
                <a:solidFill>
                  <a:schemeClr val="dk1"/>
                </a:solidFill>
                <a:latin typeface="Calibri"/>
                <a:ea typeface="Calibri"/>
                <a:cs typeface="Calibri"/>
                <a:sym typeface="Calibri"/>
              </a:rPr>
              <a:t>facilitó</a:t>
            </a:r>
            <a:r>
              <a:rPr lang="es-MX" sz="2800">
                <a:solidFill>
                  <a:schemeClr val="dk1"/>
                </a:solidFill>
                <a:latin typeface="Calibri"/>
                <a:ea typeface="Calibri"/>
                <a:cs typeface="Calibri"/>
                <a:sym typeface="Calibri"/>
              </a:rPr>
              <a:t> el </a:t>
            </a:r>
            <a:r>
              <a:rPr lang="es-MX" sz="2800">
                <a:solidFill>
                  <a:schemeClr val="dk1"/>
                </a:solidFill>
                <a:latin typeface="Calibri"/>
                <a:ea typeface="Calibri"/>
                <a:cs typeface="Calibri"/>
                <a:sym typeface="Calibri"/>
              </a:rPr>
              <a:t>avance</a:t>
            </a:r>
            <a:r>
              <a:rPr lang="es-MX" sz="2800">
                <a:solidFill>
                  <a:schemeClr val="dk1"/>
                </a:solidFill>
                <a:latin typeface="Calibri"/>
                <a:ea typeface="Calibri"/>
                <a:cs typeface="Calibri"/>
                <a:sym typeface="Calibri"/>
              </a:rPr>
              <a:t> </a:t>
            </a:r>
            <a:r>
              <a:rPr lang="es-MX" sz="2800">
                <a:solidFill>
                  <a:schemeClr val="dk1"/>
                </a:solidFill>
                <a:latin typeface="Calibri"/>
                <a:ea typeface="Calibri"/>
                <a:cs typeface="Calibri"/>
                <a:sym typeface="Calibri"/>
              </a:rPr>
              <a:t>oportuno en el desarrollo de la investigación</a:t>
            </a:r>
            <a:r>
              <a:rPr lang="es-MX" sz="2800">
                <a:solidFill>
                  <a:schemeClr val="dk1"/>
                </a:solidFill>
                <a:latin typeface="Calibri"/>
                <a:ea typeface="Calibri"/>
                <a:cs typeface="Calibri"/>
                <a:sym typeface="Calibri"/>
              </a:rPr>
              <a:t>.</a:t>
            </a:r>
            <a:r>
              <a:rPr lang="es-MX" sz="2800">
                <a:solidFill>
                  <a:srgbClr val="1F3864"/>
                </a:solidFill>
                <a:latin typeface="Calibri"/>
                <a:ea typeface="Calibri"/>
                <a:cs typeface="Calibri"/>
                <a:sym typeface="Calibri"/>
              </a:rPr>
              <a:t> </a:t>
            </a:r>
            <a:endParaRPr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UNA ACTIVIDAD POR CADA ASIGNATURA DE LA FASE DE DESARROLLO DEL PROYECTO </a:t>
            </a:r>
            <a:endParaRPr/>
          </a:p>
        </p:txBody>
      </p:sp>
      <p:sp>
        <p:nvSpPr>
          <p:cNvPr id="468" name="Google Shape;468;p51"/>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a:t>
            </a:r>
            <a:endParaRPr/>
          </a:p>
        </p:txBody>
      </p:sp>
      <p:sp>
        <p:nvSpPr>
          <p:cNvPr id="469" name="Google Shape;469;p51"/>
          <p:cNvSpPr txBox="1"/>
          <p:nvPr/>
        </p:nvSpPr>
        <p:spPr>
          <a:xfrm>
            <a:off x="449022" y="1436870"/>
            <a:ext cx="10381735" cy="8244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00000"/>
              </a:buClr>
              <a:buSzPts val="2800"/>
              <a:buFont typeface="Arial"/>
              <a:buNone/>
            </a:pPr>
            <a:r>
              <a:rPr b="1" lang="es-MX" sz="2800">
                <a:solidFill>
                  <a:srgbClr val="C00000"/>
                </a:solidFill>
                <a:latin typeface="Calibri"/>
                <a:ea typeface="Calibri"/>
                <a:cs typeface="Calibri"/>
                <a:sym typeface="Calibri"/>
              </a:rPr>
              <a:t>NOMBRE DE LA ASIGNATURA 2.- FÍSICA III</a:t>
            </a:r>
            <a:endParaRPr b="1" sz="2800">
              <a:solidFill>
                <a:srgbClr val="C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p:txBody>
      </p:sp>
      <p:sp>
        <p:nvSpPr>
          <p:cNvPr id="475" name="Google Shape;475;p52"/>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14.1</a:t>
            </a:r>
            <a:endParaRPr/>
          </a:p>
        </p:txBody>
      </p:sp>
      <p:sp>
        <p:nvSpPr>
          <p:cNvPr id="476" name="Google Shape;476;p52"/>
          <p:cNvSpPr txBox="1"/>
          <p:nvPr/>
        </p:nvSpPr>
        <p:spPr>
          <a:xfrm>
            <a:off x="449025" y="1436875"/>
            <a:ext cx="10381800" cy="50466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NOMBRE DE LA ASIGNATURA: </a:t>
            </a:r>
            <a:r>
              <a:rPr b="1" lang="es-MX" sz="2800">
                <a:solidFill>
                  <a:srgbClr val="C55A11"/>
                </a:solidFill>
                <a:latin typeface="Calibri"/>
                <a:ea typeface="Calibri"/>
                <a:cs typeface="Calibri"/>
                <a:sym typeface="Calibri"/>
              </a:rPr>
              <a:t>FÍSICA III</a:t>
            </a:r>
            <a:endParaRPr b="1" sz="2800">
              <a:solidFill>
                <a:srgbClr val="C55A1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C55A11"/>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Investigación hemerográfica de socavones previos y su relación con la dinámica del suelo.</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Encontrar la </a:t>
            </a:r>
            <a:r>
              <a:rPr lang="es-MX" sz="2800">
                <a:solidFill>
                  <a:schemeClr val="dk1"/>
                </a:solidFill>
                <a:latin typeface="Calibri"/>
                <a:ea typeface="Calibri"/>
                <a:cs typeface="Calibri"/>
                <a:sym typeface="Calibri"/>
              </a:rPr>
              <a:t>relación entre la Dinámica de suelo y la formación de Socavones.</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4º</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30 de marzo 2022</a:t>
            </a:r>
            <a:endParaRPr>
              <a:solidFill>
                <a:schemeClr val="dk1"/>
              </a:solidFill>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82" name="Google Shape;482;p53"/>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14.2</a:t>
            </a:r>
            <a:endParaRPr/>
          </a:p>
        </p:txBody>
      </p:sp>
      <p:sp>
        <p:nvSpPr>
          <p:cNvPr id="483" name="Google Shape;483;p53"/>
          <p:cNvSpPr txBox="1"/>
          <p:nvPr/>
        </p:nvSpPr>
        <p:spPr>
          <a:xfrm>
            <a:off x="449025" y="1173925"/>
            <a:ext cx="10381800" cy="53094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rgbClr val="1F3864"/>
              </a:buClr>
              <a:buSzPts val="700"/>
              <a:buFont typeface="Arial"/>
              <a:buNone/>
            </a:pPr>
            <a:r>
              <a:rPr b="1" lang="es-MX" sz="2062">
                <a:solidFill>
                  <a:srgbClr val="1F3864"/>
                </a:solidFill>
                <a:latin typeface="Calibri"/>
                <a:ea typeface="Calibri"/>
                <a:cs typeface="Calibri"/>
                <a:sym typeface="Calibri"/>
              </a:rPr>
              <a:t>a. Asignaturas participantes, temas o conceptos de cada una</a:t>
            </a:r>
            <a:endParaRPr sz="2062"/>
          </a:p>
          <a:p>
            <a:pPr indent="0" lvl="0" marL="0" marR="0" rtl="0" algn="l">
              <a:lnSpc>
                <a:spcPct val="90000"/>
              </a:lnSpc>
              <a:spcBef>
                <a:spcPts val="1000"/>
              </a:spcBef>
              <a:spcAft>
                <a:spcPts val="0"/>
              </a:spcAft>
              <a:buClr>
                <a:schemeClr val="dk1"/>
              </a:buClr>
              <a:buSzPts val="700"/>
              <a:buFont typeface="Arial"/>
              <a:buNone/>
            </a:pPr>
            <a:r>
              <a:rPr lang="es-MX" sz="2062">
                <a:solidFill>
                  <a:schemeClr val="dk1"/>
                </a:solidFill>
                <a:latin typeface="Calibri"/>
                <a:ea typeface="Calibri"/>
                <a:cs typeface="Calibri"/>
                <a:sym typeface="Calibri"/>
              </a:rPr>
              <a:t>Física Mecánica, dinámica y sismología</a:t>
            </a:r>
            <a:endParaRPr b="1" sz="2062">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700"/>
              <a:buFont typeface="Arial"/>
              <a:buNone/>
            </a:pPr>
            <a:r>
              <a:t/>
            </a:r>
            <a:endParaRPr b="1" sz="2062">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700"/>
              <a:buFont typeface="Arial"/>
              <a:buNone/>
            </a:pPr>
            <a:r>
              <a:rPr b="1" lang="es-MX" sz="2062">
                <a:solidFill>
                  <a:srgbClr val="1F3864"/>
                </a:solidFill>
                <a:latin typeface="Calibri"/>
                <a:ea typeface="Calibri"/>
                <a:cs typeface="Calibri"/>
                <a:sym typeface="Calibri"/>
              </a:rPr>
              <a:t>b. Fuentes de apoyo </a:t>
            </a:r>
            <a:endParaRPr b="1" sz="2062">
              <a:solidFill>
                <a:srgbClr val="1F3864"/>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ts val="700"/>
              <a:buFont typeface="Arial"/>
              <a:buNone/>
            </a:pPr>
            <a:r>
              <a:rPr lang="es-MX" sz="2062">
                <a:solidFill>
                  <a:schemeClr val="dk1"/>
                </a:solidFill>
                <a:latin typeface="Calibri"/>
                <a:ea typeface="Calibri"/>
                <a:cs typeface="Calibri"/>
                <a:sym typeface="Calibri"/>
              </a:rPr>
              <a:t>Geotopsa. (s.f.). “Deslizamientos y socavones”. </a:t>
            </a:r>
            <a:r>
              <a:rPr i="1" lang="es-MX" sz="2062">
                <a:solidFill>
                  <a:schemeClr val="dk1"/>
                </a:solidFill>
                <a:latin typeface="Calibri"/>
                <a:ea typeface="Calibri"/>
                <a:cs typeface="Calibri"/>
                <a:sym typeface="Calibri"/>
              </a:rPr>
              <a:t>Geotopsa</a:t>
            </a:r>
            <a:r>
              <a:rPr lang="es-MX" sz="2062">
                <a:solidFill>
                  <a:schemeClr val="dk1"/>
                </a:solidFill>
                <a:latin typeface="Calibri"/>
                <a:ea typeface="Calibri"/>
                <a:cs typeface="Calibri"/>
                <a:sym typeface="Calibri"/>
              </a:rPr>
              <a:t>. Recuperado el 8 de junio 2022 de: </a:t>
            </a:r>
            <a:r>
              <a:rPr lang="es-MX" sz="2062">
                <a:solidFill>
                  <a:srgbClr val="1F3864"/>
                </a:solidFill>
                <a:uFill>
                  <a:noFill/>
                </a:uFill>
                <a:latin typeface="Calibri"/>
                <a:ea typeface="Calibri"/>
                <a:cs typeface="Calibri"/>
                <a:sym typeface="Calibri"/>
                <a:hlinkClick r:id="rId3">
                  <a:extLst>
                    <a:ext uri="{A12FA001-AC4F-418D-AE19-62706E023703}">
                      <ahyp:hlinkClr val="tx"/>
                    </a:ext>
                  </a:extLst>
                </a:hlinkClick>
              </a:rPr>
              <a:t>https://geotopsa.com/es/deslizamientos-y-socavones/</a:t>
            </a:r>
            <a:r>
              <a:rPr lang="es-MX" sz="2062">
                <a:solidFill>
                  <a:srgbClr val="1F3864"/>
                </a:solidFill>
                <a:latin typeface="Calibri"/>
                <a:ea typeface="Calibri"/>
                <a:cs typeface="Calibri"/>
                <a:sym typeface="Calibri"/>
              </a:rPr>
              <a:t> </a:t>
            </a:r>
            <a:endParaRPr sz="2062">
              <a:solidFill>
                <a:srgbClr val="1F3864"/>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ts val="700"/>
              <a:buFont typeface="Arial"/>
              <a:buNone/>
            </a:pPr>
            <a:r>
              <a:t/>
            </a:r>
            <a:endParaRPr sz="2062">
              <a:solidFill>
                <a:srgbClr val="1F3864"/>
              </a:solidFill>
              <a:latin typeface="Calibri"/>
              <a:ea typeface="Calibri"/>
              <a:cs typeface="Calibri"/>
              <a:sym typeface="Calibri"/>
            </a:endParaRPr>
          </a:p>
          <a:p>
            <a:pPr indent="-630000" lvl="0" marL="630000" marR="0" rtl="0" algn="l">
              <a:lnSpc>
                <a:spcPct val="90000"/>
              </a:lnSpc>
              <a:spcBef>
                <a:spcPts val="1000"/>
              </a:spcBef>
              <a:spcAft>
                <a:spcPts val="0"/>
              </a:spcAft>
              <a:buClr>
                <a:srgbClr val="1F3864"/>
              </a:buClr>
              <a:buSzPts val="700"/>
              <a:buFont typeface="Arial"/>
              <a:buNone/>
            </a:pPr>
            <a:r>
              <a:rPr lang="es-MX" sz="2062">
                <a:solidFill>
                  <a:schemeClr val="dk1"/>
                </a:solidFill>
                <a:latin typeface="Calibri"/>
                <a:ea typeface="Calibri"/>
                <a:cs typeface="Calibri"/>
                <a:sym typeface="Calibri"/>
              </a:rPr>
              <a:t>Dirección General de Comunicación Social (2021, agosto 1). “Socavones, fenómenos geológicos que ocurren con frecuencia”. </a:t>
            </a:r>
            <a:r>
              <a:rPr i="1" lang="es-MX" sz="2062">
                <a:solidFill>
                  <a:schemeClr val="dk1"/>
                </a:solidFill>
                <a:latin typeface="Calibri"/>
                <a:ea typeface="Calibri"/>
                <a:cs typeface="Calibri"/>
                <a:sym typeface="Calibri"/>
              </a:rPr>
              <a:t>Dirección General de Comunicación Social</a:t>
            </a:r>
            <a:r>
              <a:rPr lang="es-MX" sz="2062">
                <a:solidFill>
                  <a:schemeClr val="dk1"/>
                </a:solidFill>
                <a:latin typeface="Calibri"/>
                <a:ea typeface="Calibri"/>
                <a:cs typeface="Calibri"/>
                <a:sym typeface="Calibri"/>
              </a:rPr>
              <a:t>. Recuperado el 8 de junio de 2022 de:</a:t>
            </a:r>
            <a:r>
              <a:rPr lang="es-MX" sz="2062">
                <a:solidFill>
                  <a:srgbClr val="1F3864"/>
                </a:solidFill>
                <a:latin typeface="Calibri"/>
                <a:ea typeface="Calibri"/>
                <a:cs typeface="Calibri"/>
                <a:sym typeface="Calibri"/>
              </a:rPr>
              <a:t> </a:t>
            </a:r>
            <a:r>
              <a:rPr lang="es-MX" sz="2062" u="sng">
                <a:solidFill>
                  <a:schemeClr val="hlink"/>
                </a:solidFill>
                <a:latin typeface="Calibri"/>
                <a:ea typeface="Calibri"/>
                <a:cs typeface="Calibri"/>
                <a:sym typeface="Calibri"/>
                <a:hlinkClick r:id="rId4"/>
              </a:rPr>
              <a:t>https://www.dgcs.unam.mx/boletin/bdboletin/2021_622.html</a:t>
            </a:r>
            <a:endParaRPr sz="2062">
              <a:solidFill>
                <a:srgbClr val="1F386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75"/>
              <a:buFont typeface="Arial"/>
              <a:buNone/>
            </a:pPr>
            <a:r>
              <a:t/>
            </a:r>
            <a:endParaRPr sz="2062">
              <a:solidFill>
                <a:srgbClr val="1F3864"/>
              </a:solidFill>
              <a:latin typeface="Calibri"/>
              <a:ea typeface="Calibri"/>
              <a:cs typeface="Calibri"/>
              <a:sym typeface="Calibri"/>
            </a:endParaRPr>
          </a:p>
          <a:p>
            <a:pPr indent="-540000" lvl="0" marL="540000" rtl="0" algn="l">
              <a:lnSpc>
                <a:spcPct val="115000"/>
              </a:lnSpc>
              <a:spcBef>
                <a:spcPts val="0"/>
              </a:spcBef>
              <a:spcAft>
                <a:spcPts val="0"/>
              </a:spcAft>
              <a:buClr>
                <a:schemeClr val="dk1"/>
              </a:buClr>
              <a:buSzPts val="275"/>
              <a:buFont typeface="Arial"/>
              <a:buNone/>
            </a:pPr>
            <a:r>
              <a:rPr lang="es-MX" sz="2062">
                <a:solidFill>
                  <a:schemeClr val="dk1"/>
                </a:solidFill>
                <a:latin typeface="Calibri"/>
                <a:ea typeface="Calibri"/>
                <a:cs typeface="Calibri"/>
                <a:sym typeface="Calibri"/>
              </a:rPr>
              <a:t>Barrera, M. y Garnica P. (2002). Introducción a la mecánica de suelos no saturados en vías terrestres. </a:t>
            </a:r>
            <a:r>
              <a:rPr i="1" lang="es-MX" sz="2062">
                <a:solidFill>
                  <a:schemeClr val="dk1"/>
                </a:solidFill>
                <a:latin typeface="Calibri"/>
                <a:ea typeface="Calibri"/>
                <a:cs typeface="Calibri"/>
                <a:sym typeface="Calibri"/>
              </a:rPr>
              <a:t>Instituto Mexicano de Transporte</a:t>
            </a:r>
            <a:r>
              <a:rPr lang="es-MX" sz="2062">
                <a:solidFill>
                  <a:schemeClr val="dk1"/>
                </a:solidFill>
                <a:latin typeface="Calibri"/>
                <a:ea typeface="Calibri"/>
                <a:cs typeface="Calibri"/>
                <a:sym typeface="Calibri"/>
              </a:rPr>
              <a:t>. Recuperado el 8 de junio de 2022 de:  </a:t>
            </a:r>
            <a:r>
              <a:rPr lang="es-MX" sz="2062" u="sng">
                <a:solidFill>
                  <a:schemeClr val="hlink"/>
                </a:solidFill>
                <a:latin typeface="Calibri"/>
                <a:ea typeface="Calibri"/>
                <a:cs typeface="Calibri"/>
                <a:sym typeface="Calibri"/>
                <a:hlinkClick r:id="rId5"/>
              </a:rPr>
              <a:t>https://www.imt.mx/archivos/Publicaciones/PublicacionTecnica/pt198.pdf</a:t>
            </a:r>
            <a:endParaRPr sz="2062">
              <a:solidFill>
                <a:srgbClr val="1F386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75"/>
              <a:buFont typeface="Arial"/>
              <a:buNone/>
            </a:pPr>
            <a:r>
              <a:t/>
            </a:r>
            <a:endParaRPr sz="1862">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700"/>
              <a:buFont typeface="Arial"/>
              <a:buNone/>
            </a:pPr>
            <a:r>
              <a:t/>
            </a:r>
            <a:endParaRPr b="1" sz="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700"/>
              <a:buFont typeface="Arial"/>
              <a:buNone/>
            </a:pPr>
            <a:r>
              <a:t/>
            </a:r>
            <a:endParaRPr b="1" sz="800">
              <a:solidFill>
                <a:srgbClr val="1F3864"/>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89" name="Google Shape;489;p54"/>
          <p:cNvSpPr/>
          <p:nvPr/>
        </p:nvSpPr>
        <p:spPr>
          <a:xfrm>
            <a:off x="9181071" y="383635"/>
            <a:ext cx="2891480"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14.3</a:t>
            </a:r>
            <a:endParaRPr/>
          </a:p>
        </p:txBody>
      </p:sp>
      <p:sp>
        <p:nvSpPr>
          <p:cNvPr id="490" name="Google Shape;490;p54"/>
          <p:cNvSpPr txBox="1"/>
          <p:nvPr/>
        </p:nvSpPr>
        <p:spPr>
          <a:xfrm>
            <a:off x="449025" y="1436899"/>
            <a:ext cx="10381800" cy="4094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 finalidad principal es que las alumnas conozcan la relación entre la dinámica del suelo y la formación de socavones.</a:t>
            </a:r>
            <a:endParaRPr sz="2800">
              <a:solidFill>
                <a:schemeClr val="dk1"/>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Así mismo podrán tener material de apoyo en la realización de su investigación y relacionar los temas vistos en las actividades interdisciplinarias.</a:t>
            </a:r>
            <a:endParaRPr b="1" sz="2800">
              <a:solidFill>
                <a:srgbClr val="1F3864"/>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496" name="Google Shape;496;p55"/>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14.4</a:t>
            </a:r>
            <a:endParaRPr/>
          </a:p>
        </p:txBody>
      </p:sp>
      <p:sp>
        <p:nvSpPr>
          <p:cNvPr id="497" name="Google Shape;497;p55"/>
          <p:cNvSpPr txBox="1"/>
          <p:nvPr/>
        </p:nvSpPr>
        <p:spPr>
          <a:xfrm>
            <a:off x="449025" y="1436897"/>
            <a:ext cx="11129400" cy="4074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11.4.Descripción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le presentará a las alumnas un video de los socavones y de la dinámica de suelos. </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Asimismo,</a:t>
            </a:r>
            <a:r>
              <a:rPr lang="es-MX" sz="2800">
                <a:solidFill>
                  <a:schemeClr val="dk1"/>
                </a:solidFill>
                <a:latin typeface="Calibri"/>
                <a:ea typeface="Calibri"/>
                <a:cs typeface="Calibri"/>
                <a:sym typeface="Calibri"/>
              </a:rPr>
              <a:t> se les dará una explicación de esto.</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les pedirá que de manera grupal que investiguen sobre </a:t>
            </a:r>
            <a:r>
              <a:rPr lang="es-MX" sz="2800">
                <a:solidFill>
                  <a:schemeClr val="dk1"/>
                </a:solidFill>
                <a:latin typeface="Calibri"/>
                <a:ea typeface="Calibri"/>
                <a:cs typeface="Calibri"/>
                <a:sym typeface="Calibri"/>
              </a:rPr>
              <a:t>la relación entre la dinámica de suelo y la formación de socavones.</a:t>
            </a:r>
            <a:endParaRPr sz="2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03" name="Google Shape;503;p56"/>
          <p:cNvSpPr/>
          <p:nvPr/>
        </p:nvSpPr>
        <p:spPr>
          <a:xfrm>
            <a:off x="9292281" y="383635"/>
            <a:ext cx="278026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14.5</a:t>
            </a:r>
            <a:endParaRPr/>
          </a:p>
        </p:txBody>
      </p:sp>
      <p:sp>
        <p:nvSpPr>
          <p:cNvPr id="504" name="Google Shape;504;p56"/>
          <p:cNvSpPr txBox="1"/>
          <p:nvPr/>
        </p:nvSpPr>
        <p:spPr>
          <a:xfrm>
            <a:off x="449025" y="1436898"/>
            <a:ext cx="11030400" cy="3921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la información proporcionada y con la información que investigarán, deberán elaborar un producto (esquema, diagrama de flujo, mapa conceptual, video, etcétera) donde se describa al suelo, sus propiedades, sus características, la forma en que se mueve y cambia.</a:t>
            </a:r>
            <a:endParaRPr b="1" sz="2800">
              <a:solidFill>
                <a:srgbClr val="1F3864"/>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10" name="Google Shape;510;p5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14.6</a:t>
            </a:r>
            <a:endParaRPr/>
          </a:p>
        </p:txBody>
      </p:sp>
      <p:sp>
        <p:nvSpPr>
          <p:cNvPr id="511" name="Google Shape;511;p57"/>
          <p:cNvSpPr txBox="1"/>
          <p:nvPr/>
        </p:nvSpPr>
        <p:spPr>
          <a:xfrm>
            <a:off x="449025" y="1436899"/>
            <a:ext cx="11030400" cy="3478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presentará </a:t>
            </a:r>
            <a:r>
              <a:rPr lang="es-MX" sz="2800">
                <a:solidFill>
                  <a:schemeClr val="dk1"/>
                </a:solidFill>
                <a:latin typeface="Calibri"/>
                <a:ea typeface="Calibri"/>
                <a:cs typeface="Calibri"/>
                <a:sym typeface="Calibri"/>
              </a:rPr>
              <a:t>el producto frente a las alumnas de toda la Preparatoria y maestros en una muestra científica.</a:t>
            </a:r>
            <a:r>
              <a:rPr b="1" lang="es-MX" sz="2800">
                <a:solidFill>
                  <a:srgbClr val="1F3864"/>
                </a:solidFill>
                <a:latin typeface="Calibri"/>
                <a:ea typeface="Calibri"/>
                <a:cs typeface="Calibri"/>
                <a:sym typeface="Calibri"/>
              </a:rPr>
              <a:t>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contestarán las </a:t>
            </a:r>
            <a:r>
              <a:rPr lang="es-MX" sz="2800">
                <a:solidFill>
                  <a:schemeClr val="dk1"/>
                </a:solidFill>
                <a:latin typeface="Calibri"/>
                <a:ea typeface="Calibri"/>
                <a:cs typeface="Calibri"/>
                <a:sym typeface="Calibri"/>
              </a:rPr>
              <a:t>dudas de las alumnas.</a:t>
            </a:r>
            <a:endParaRPr b="1" sz="2800">
              <a:solidFill>
                <a:srgbClr val="1F3864"/>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idx="1" type="body"/>
          </p:nvPr>
        </p:nvSpPr>
        <p:spPr>
          <a:xfrm>
            <a:off x="838200" y="992003"/>
            <a:ext cx="10381800" cy="4943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Objetivo o propósitos a alcanzar de cada asignatura</a:t>
            </a:r>
            <a:endParaRPr b="1">
              <a:solidFill>
                <a:srgbClr val="1F3864"/>
              </a:solidFill>
            </a:endParaRPr>
          </a:p>
          <a:p>
            <a:pPr indent="0" lvl="0" marL="0" rtl="0" algn="l">
              <a:lnSpc>
                <a:spcPct val="90000"/>
              </a:lnSpc>
              <a:spcBef>
                <a:spcPts val="0"/>
              </a:spcBef>
              <a:spcAft>
                <a:spcPts val="0"/>
              </a:spcAft>
              <a:buClr>
                <a:srgbClr val="1F3864"/>
              </a:buClr>
              <a:buSzPts val="2800"/>
              <a:buNone/>
            </a:pPr>
            <a:r>
              <a:t/>
            </a:r>
            <a:endParaRPr b="1">
              <a:solidFill>
                <a:srgbClr val="1F3864"/>
              </a:solidFill>
            </a:endParaRPr>
          </a:p>
          <a:p>
            <a:pPr indent="0" lvl="0" marL="0" rtl="0" algn="l">
              <a:lnSpc>
                <a:spcPct val="90000"/>
              </a:lnSpc>
              <a:spcBef>
                <a:spcPts val="0"/>
              </a:spcBef>
              <a:spcAft>
                <a:spcPts val="0"/>
              </a:spcAft>
              <a:buClr>
                <a:srgbClr val="1F3864"/>
              </a:buClr>
              <a:buSzPts val="2800"/>
              <a:buNone/>
            </a:pPr>
            <a:r>
              <a:rPr b="1" lang="es-MX">
                <a:solidFill>
                  <a:srgbClr val="1F3864"/>
                </a:solidFill>
              </a:rPr>
              <a:t>GEOGRAFÍA</a:t>
            </a:r>
            <a:endParaRPr b="1">
              <a:solidFill>
                <a:srgbClr val="1F3864"/>
              </a:solidFill>
            </a:endParaRPr>
          </a:p>
          <a:p>
            <a:pPr indent="0" lvl="0" marL="360000" rtl="0" algn="l">
              <a:lnSpc>
                <a:spcPct val="107916"/>
              </a:lnSpc>
              <a:spcBef>
                <a:spcPts val="0"/>
              </a:spcBef>
              <a:spcAft>
                <a:spcPts val="0"/>
              </a:spcAft>
              <a:buClr>
                <a:schemeClr val="dk1"/>
              </a:buClr>
              <a:buSzPts val="1100"/>
              <a:buNone/>
            </a:pPr>
            <a:r>
              <a:rPr lang="es-MX" sz="1900"/>
              <a:t>Analizar las causas geográficas de los fenómenos de hundimiento en la Zona Metropolitana del Valle de México, con el fin de aportar datos aplicables a las asignaturas implicadas en el proyecto.</a:t>
            </a:r>
            <a:endParaRPr sz="1900"/>
          </a:p>
          <a:p>
            <a:pPr indent="0" lvl="0" marL="360000" rtl="0" algn="l">
              <a:lnSpc>
                <a:spcPct val="107916"/>
              </a:lnSpc>
              <a:spcBef>
                <a:spcPts val="0"/>
              </a:spcBef>
              <a:spcAft>
                <a:spcPts val="0"/>
              </a:spcAft>
              <a:buClr>
                <a:schemeClr val="dk1"/>
              </a:buClr>
              <a:buSzPts val="1100"/>
              <a:buNone/>
            </a:pPr>
            <a:r>
              <a:t/>
            </a:r>
            <a:endParaRPr sz="1900"/>
          </a:p>
          <a:p>
            <a:pPr indent="0" lvl="0" marL="0" rtl="0" algn="l">
              <a:spcBef>
                <a:spcPts val="0"/>
              </a:spcBef>
              <a:spcAft>
                <a:spcPts val="0"/>
              </a:spcAft>
              <a:buClr>
                <a:srgbClr val="1F3864"/>
              </a:buClr>
              <a:buSzPts val="2800"/>
              <a:buNone/>
            </a:pPr>
            <a:r>
              <a:rPr b="1" lang="es-MX">
                <a:solidFill>
                  <a:srgbClr val="1F3864"/>
                </a:solidFill>
              </a:rPr>
              <a:t>FÍSICA III</a:t>
            </a:r>
            <a:endParaRPr b="1">
              <a:solidFill>
                <a:srgbClr val="1F3864"/>
              </a:solidFill>
            </a:endParaRPr>
          </a:p>
          <a:p>
            <a:pPr indent="0" lvl="0" marL="360000" rtl="0" algn="just">
              <a:lnSpc>
                <a:spcPct val="107916"/>
              </a:lnSpc>
              <a:spcBef>
                <a:spcPts val="0"/>
              </a:spcBef>
              <a:spcAft>
                <a:spcPts val="0"/>
              </a:spcAft>
              <a:buClr>
                <a:schemeClr val="dk1"/>
              </a:buClr>
              <a:buSzPts val="1100"/>
              <a:buNone/>
            </a:pPr>
            <a:r>
              <a:rPr lang="es-MX" sz="1900"/>
              <a:t>Examinar la formación de hundimientos producidos en el subsuelo de la ZMVM, a partir de la intervención de la energía cinética y potencial, con el fin de aportar elementos para la reflexión interdisciplinaria, mediante la construcción de una maqueta experimental.</a:t>
            </a:r>
            <a:endParaRPr sz="1900"/>
          </a:p>
          <a:p>
            <a:pPr indent="0" lvl="0" marL="360000" rtl="0" algn="just">
              <a:lnSpc>
                <a:spcPct val="107916"/>
              </a:lnSpc>
              <a:spcBef>
                <a:spcPts val="0"/>
              </a:spcBef>
              <a:spcAft>
                <a:spcPts val="0"/>
              </a:spcAft>
              <a:buClr>
                <a:schemeClr val="dk1"/>
              </a:buClr>
              <a:buSzPts val="1100"/>
              <a:buNone/>
            </a:pPr>
            <a:r>
              <a:t/>
            </a:r>
            <a:endParaRPr sz="1900"/>
          </a:p>
          <a:p>
            <a:pPr indent="0" lvl="0" marL="0" rtl="0" algn="l">
              <a:spcBef>
                <a:spcPts val="0"/>
              </a:spcBef>
              <a:spcAft>
                <a:spcPts val="0"/>
              </a:spcAft>
              <a:buClr>
                <a:srgbClr val="1F3864"/>
              </a:buClr>
              <a:buSzPts val="2800"/>
              <a:buNone/>
            </a:pPr>
            <a:r>
              <a:rPr b="1" lang="es-MX">
                <a:solidFill>
                  <a:srgbClr val="1F3864"/>
                </a:solidFill>
              </a:rPr>
              <a:t>LENGUA ESPAÑOLA</a:t>
            </a:r>
            <a:endParaRPr b="1">
              <a:solidFill>
                <a:srgbClr val="1F3864"/>
              </a:solidFill>
            </a:endParaRPr>
          </a:p>
          <a:p>
            <a:pPr indent="0" lvl="0" marL="360000" rtl="0" algn="just">
              <a:lnSpc>
                <a:spcPct val="107916"/>
              </a:lnSpc>
              <a:spcBef>
                <a:spcPts val="0"/>
              </a:spcBef>
              <a:spcAft>
                <a:spcPts val="0"/>
              </a:spcAft>
              <a:buClr>
                <a:schemeClr val="dk1"/>
              </a:buClr>
              <a:buSzPts val="1100"/>
              <a:buFont typeface="Arial"/>
              <a:buNone/>
            </a:pPr>
            <a:r>
              <a:rPr lang="es-MX" sz="2000"/>
              <a:t>Aplicar el proceso de investigación documental, teniendo en cuenta el proyecto interdisciplinario planteado, con el fin de difundir los resultados a través de los diferentes tipos de texto.</a:t>
            </a:r>
            <a:endParaRPr b="1" sz="3700">
              <a:solidFill>
                <a:srgbClr val="1F3864"/>
              </a:solidFill>
            </a:endParaRPr>
          </a:p>
        </p:txBody>
      </p:sp>
      <p:sp>
        <p:nvSpPr>
          <p:cNvPr id="126" name="Google Shape;126;p6"/>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6</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17" name="Google Shape;517;p5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14.7</a:t>
            </a:r>
            <a:endParaRPr/>
          </a:p>
        </p:txBody>
      </p:sp>
      <p:sp>
        <p:nvSpPr>
          <p:cNvPr id="518" name="Google Shape;518;p58"/>
          <p:cNvSpPr txBox="1"/>
          <p:nvPr/>
        </p:nvSpPr>
        <p:spPr>
          <a:xfrm>
            <a:off x="449025" y="1436883"/>
            <a:ext cx="11030400" cy="4892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El producto servirá para complementar el proyecto final de los socavones. </a:t>
            </a:r>
            <a:endParaRPr sz="2800">
              <a:solidFill>
                <a:schemeClr val="dk1"/>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éste las alumnas comprenderán la relación entre la dinámica de suelo y la formación de socavones y su relación con la formación de éstos en la ZMVM en los últimos años.</a:t>
            </a:r>
            <a:endParaRPr sz="2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24" name="Google Shape;524;p5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14.8</a:t>
            </a:r>
            <a:endParaRPr/>
          </a:p>
        </p:txBody>
      </p:sp>
      <p:sp>
        <p:nvSpPr>
          <p:cNvPr id="525" name="Google Shape;525;p59"/>
          <p:cNvSpPr txBox="1"/>
          <p:nvPr/>
        </p:nvSpPr>
        <p:spPr>
          <a:xfrm>
            <a:off x="449025" y="1436902"/>
            <a:ext cx="11030400" cy="4546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cumplieron los objetivos, las alumnas conocieron detalles del suelo que las llevó a entender la relación entre los socavones y el tipo de suelo en donde se forman. También concluyeron que la composición del suelo afecta directamente a la dinámica del mismo y esto facilita la formación de socavones. </a:t>
            </a: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LA FASE DE DESARROLLO DEL PROYECTO </a:t>
            </a:r>
            <a:endParaRPr/>
          </a:p>
        </p:txBody>
      </p:sp>
      <p:sp>
        <p:nvSpPr>
          <p:cNvPr id="531" name="Google Shape;531;p6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14.9</a:t>
            </a:r>
            <a:endParaRPr/>
          </a:p>
        </p:txBody>
      </p:sp>
      <p:sp>
        <p:nvSpPr>
          <p:cNvPr id="532" name="Google Shape;532;p60"/>
          <p:cNvSpPr txBox="1"/>
          <p:nvPr/>
        </p:nvSpPr>
        <p:spPr>
          <a:xfrm>
            <a:off x="449025" y="1436901"/>
            <a:ext cx="11030400" cy="4459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explicó la continuidad del proyecto y los productos a entregar, ya que la información de la actividad fue de apoyo y facilitó el avance oportuno en el desarrollo de la investigación.</a:t>
            </a:r>
            <a:r>
              <a:rPr lang="es-MX" sz="2800">
                <a:solidFill>
                  <a:srgbClr val="1F3864"/>
                </a:solidFill>
                <a:latin typeface="Calibri"/>
                <a:ea typeface="Calibri"/>
                <a:cs typeface="Calibri"/>
                <a:sym typeface="Calibri"/>
              </a:rPr>
              <a:t> </a:t>
            </a:r>
            <a:endParaRPr b="1" sz="2800">
              <a:solidFill>
                <a:srgbClr val="1F3864"/>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1"/>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UNA ACTIVIDAD POR CADA ASIGNATURA DE LA FASE DE DESARROLLO DEL PROYECTO </a:t>
            </a:r>
            <a:endParaRPr/>
          </a:p>
        </p:txBody>
      </p:sp>
      <p:sp>
        <p:nvSpPr>
          <p:cNvPr id="538" name="Google Shape;538;p61"/>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a:t>
            </a:r>
            <a:endParaRPr/>
          </a:p>
        </p:txBody>
      </p:sp>
      <p:sp>
        <p:nvSpPr>
          <p:cNvPr id="539" name="Google Shape;539;p61"/>
          <p:cNvSpPr txBox="1"/>
          <p:nvPr/>
        </p:nvSpPr>
        <p:spPr>
          <a:xfrm>
            <a:off x="449022" y="1436870"/>
            <a:ext cx="10381735" cy="8244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00000"/>
              </a:buClr>
              <a:buSzPts val="2800"/>
              <a:buFont typeface="Arial"/>
              <a:buNone/>
            </a:pPr>
            <a:r>
              <a:rPr b="1" lang="es-MX" sz="2800">
                <a:solidFill>
                  <a:srgbClr val="C00000"/>
                </a:solidFill>
                <a:latin typeface="Calibri"/>
                <a:ea typeface="Calibri"/>
                <a:cs typeface="Calibri"/>
                <a:sym typeface="Calibri"/>
              </a:rPr>
              <a:t>NOMBRE DE LA ASIGNATURA 3.- LENGUA ESPAÑOLA</a:t>
            </a:r>
            <a:endParaRPr b="1" sz="2800">
              <a:solidFill>
                <a:srgbClr val="C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p:txBody>
      </p:sp>
      <p:sp>
        <p:nvSpPr>
          <p:cNvPr id="545" name="Google Shape;545;p62"/>
          <p:cNvSpPr/>
          <p:nvPr/>
        </p:nvSpPr>
        <p:spPr>
          <a:xfrm>
            <a:off x="9315861" y="137856"/>
            <a:ext cx="27513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14.1</a:t>
            </a:r>
            <a:endParaRPr/>
          </a:p>
        </p:txBody>
      </p:sp>
      <p:sp>
        <p:nvSpPr>
          <p:cNvPr id="546" name="Google Shape;546;p62"/>
          <p:cNvSpPr txBox="1"/>
          <p:nvPr/>
        </p:nvSpPr>
        <p:spPr>
          <a:xfrm>
            <a:off x="449025" y="1436875"/>
            <a:ext cx="10381800" cy="50931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NOMBRE DE LA ASIGNATURA: </a:t>
            </a:r>
            <a:r>
              <a:rPr b="1" lang="es-MX" sz="2800">
                <a:solidFill>
                  <a:srgbClr val="7030A0"/>
                </a:solidFill>
                <a:latin typeface="Calibri"/>
                <a:ea typeface="Calibri"/>
                <a:cs typeface="Calibri"/>
                <a:sym typeface="Calibri"/>
              </a:rPr>
              <a:t>LENGUA ESPAÑOLA</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“El suelo se abre”</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 </a:t>
            </a:r>
            <a:r>
              <a:rPr lang="es-MX" sz="2800">
                <a:solidFill>
                  <a:schemeClr val="dk1"/>
                </a:solidFill>
                <a:latin typeface="Calibri"/>
                <a:ea typeface="Calibri"/>
                <a:cs typeface="Calibri"/>
                <a:sym typeface="Calibri"/>
              </a:rPr>
              <a:t>Que las alumnas apliquen los conocimientos adquiridos sobre las fases de la investigación documental, para realizar una investigación sobre los socavones, sus causas, </a:t>
            </a:r>
            <a:r>
              <a:rPr lang="es-MX" sz="2800">
                <a:solidFill>
                  <a:schemeClr val="dk1"/>
                </a:solidFill>
                <a:latin typeface="Calibri"/>
                <a:ea typeface="Calibri"/>
                <a:cs typeface="Calibri"/>
                <a:sym typeface="Calibri"/>
              </a:rPr>
              <a:t>consecuencias</a:t>
            </a:r>
            <a:r>
              <a:rPr lang="es-MX" sz="2800">
                <a:solidFill>
                  <a:schemeClr val="dk1"/>
                </a:solidFill>
                <a:latin typeface="Calibri"/>
                <a:ea typeface="Calibri"/>
                <a:cs typeface="Calibri"/>
                <a:sym typeface="Calibri"/>
              </a:rPr>
              <a:t> y zonas de la ZMVM más propensas a sufrir este fenómeno.</a:t>
            </a:r>
            <a:r>
              <a:rPr lang="es-MX">
                <a:solidFill>
                  <a:schemeClr val="dk1"/>
                </a:solidFill>
                <a:latin typeface="Calibri"/>
                <a:ea typeface="Calibri"/>
                <a:cs typeface="Calibri"/>
                <a:sym typeface="Calibri"/>
              </a:rPr>
              <a:t>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Cuarto grado</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a:t>
            </a:r>
            <a:r>
              <a:rPr lang="es-MX" sz="2800">
                <a:solidFill>
                  <a:schemeClr val="dk1"/>
                </a:solidFill>
                <a:latin typeface="Calibri"/>
                <a:ea typeface="Calibri"/>
                <a:cs typeface="Calibri"/>
                <a:sym typeface="Calibri"/>
              </a:rPr>
              <a:t> 29 de abril de 2022</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52" name="Google Shape;552;p63"/>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14.2</a:t>
            </a:r>
            <a:endParaRPr/>
          </a:p>
        </p:txBody>
      </p:sp>
      <p:sp>
        <p:nvSpPr>
          <p:cNvPr id="553" name="Google Shape;553;p63"/>
          <p:cNvSpPr txBox="1"/>
          <p:nvPr/>
        </p:nvSpPr>
        <p:spPr>
          <a:xfrm>
            <a:off x="449025" y="1436875"/>
            <a:ext cx="11076000" cy="49911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Asignaturas participantes, temas o conceptos de cada una</a:t>
            </a:r>
            <a:endParaRPr/>
          </a:p>
          <a:p>
            <a:pPr indent="0" lvl="0" marL="360000" marR="0" rtl="0" algn="just">
              <a:lnSpc>
                <a:spcPct val="90000"/>
              </a:lnSpc>
              <a:spcBef>
                <a:spcPts val="1000"/>
              </a:spcBef>
              <a:spcAft>
                <a:spcPts val="0"/>
              </a:spcAft>
              <a:buClr>
                <a:schemeClr val="dk1"/>
              </a:buClr>
              <a:buSzPts val="2800"/>
              <a:buFont typeface="Arial"/>
              <a:buNone/>
            </a:pPr>
            <a:r>
              <a:rPr lang="es-MX" sz="2500">
                <a:solidFill>
                  <a:schemeClr val="dk1"/>
                </a:solidFill>
                <a:latin typeface="Calibri"/>
                <a:ea typeface="Calibri"/>
                <a:cs typeface="Calibri"/>
                <a:sym typeface="Calibri"/>
              </a:rPr>
              <a:t>Lengua Española: Fases de la investigación documental. </a:t>
            </a:r>
            <a:r>
              <a:rPr lang="es-MX" sz="2700">
                <a:solidFill>
                  <a:schemeClr val="dk1"/>
                </a:solidFill>
                <a:latin typeface="Calibri"/>
                <a:ea typeface="Calibri"/>
                <a:cs typeface="Calibri"/>
                <a:sym typeface="Calibri"/>
              </a:rPr>
              <a:t>Registro de bibliografía, hemerografía y referencias electrónicas en formato APA.</a:t>
            </a:r>
            <a:endParaRPr sz="2700">
              <a:solidFill>
                <a:schemeClr val="dk1"/>
              </a:solidFill>
              <a:latin typeface="Calibri"/>
              <a:ea typeface="Calibri"/>
              <a:cs typeface="Calibri"/>
              <a:sym typeface="Calibri"/>
            </a:endParaRPr>
          </a:p>
          <a:p>
            <a:pPr indent="0" lvl="0" marL="360000" marR="0" rtl="0" algn="just">
              <a:lnSpc>
                <a:spcPct val="90000"/>
              </a:lnSpc>
              <a:spcBef>
                <a:spcPts val="1000"/>
              </a:spcBef>
              <a:spcAft>
                <a:spcPts val="0"/>
              </a:spcAft>
              <a:buClr>
                <a:schemeClr val="dk1"/>
              </a:buClr>
              <a:buSzPts val="2800"/>
              <a:buFont typeface="Arial"/>
              <a:buNone/>
            </a:pPr>
            <a:r>
              <a:t/>
            </a:r>
            <a:endParaRPr sz="3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Fuentes de apoyo:</a:t>
            </a:r>
            <a:endParaRPr b="1" sz="2800">
              <a:solidFill>
                <a:srgbClr val="1F3864"/>
              </a:solidFill>
              <a:latin typeface="Calibri"/>
              <a:ea typeface="Calibri"/>
              <a:cs typeface="Calibri"/>
              <a:sym typeface="Calibri"/>
            </a:endParaRPr>
          </a:p>
          <a:p>
            <a:pPr indent="-630000" lvl="0" marL="809999" marR="0" rtl="0" algn="just">
              <a:lnSpc>
                <a:spcPct val="90000"/>
              </a:lnSpc>
              <a:spcBef>
                <a:spcPts val="1000"/>
              </a:spcBef>
              <a:spcAft>
                <a:spcPts val="0"/>
              </a:spcAft>
              <a:buClr>
                <a:srgbClr val="1F3864"/>
              </a:buClr>
              <a:buSzPts val="2800"/>
              <a:buFont typeface="Arial"/>
              <a:buNone/>
            </a:pPr>
            <a:r>
              <a:rPr lang="es-MX" sz="2000">
                <a:solidFill>
                  <a:schemeClr val="dk1"/>
                </a:solidFill>
                <a:latin typeface="Calibri"/>
                <a:ea typeface="Calibri"/>
                <a:cs typeface="Calibri"/>
                <a:sym typeface="Calibri"/>
              </a:rPr>
              <a:t>ADN40. (2021,julio 5). “Cómo se forman los socavones y por qué aparecen tantos”. </a:t>
            </a:r>
            <a:r>
              <a:rPr i="1" lang="es-MX" sz="2000">
                <a:solidFill>
                  <a:schemeClr val="dk1"/>
                </a:solidFill>
                <a:latin typeface="Calibri"/>
                <a:ea typeface="Calibri"/>
                <a:cs typeface="Calibri"/>
                <a:sym typeface="Calibri"/>
              </a:rPr>
              <a:t>ADN40</a:t>
            </a:r>
            <a:r>
              <a:rPr lang="es-MX" sz="2000">
                <a:solidFill>
                  <a:schemeClr val="dk1"/>
                </a:solidFill>
                <a:latin typeface="Calibri"/>
                <a:ea typeface="Calibri"/>
                <a:cs typeface="Calibri"/>
                <a:sym typeface="Calibri"/>
              </a:rPr>
              <a:t>. Recuperado de: </a:t>
            </a:r>
            <a:r>
              <a:rPr lang="es-MX" sz="2000" u="sng">
                <a:solidFill>
                  <a:schemeClr val="hlink"/>
                </a:solidFill>
                <a:latin typeface="Calibri"/>
                <a:ea typeface="Calibri"/>
                <a:cs typeface="Calibri"/>
                <a:sym typeface="Calibri"/>
                <a:hlinkClick r:id="rId3"/>
              </a:rPr>
              <a:t>h</a:t>
            </a:r>
            <a:r>
              <a:rPr lang="es-MX" sz="2000" u="sng">
                <a:solidFill>
                  <a:schemeClr val="hlink"/>
                </a:solidFill>
                <a:latin typeface="Calibri"/>
                <a:ea typeface="Calibri"/>
                <a:cs typeface="Calibri"/>
                <a:sym typeface="Calibri"/>
                <a:hlinkClick r:id="rId4"/>
              </a:rPr>
              <a:t>ttps://www.adn40.mx/ciencia/socavones-como-por-que-deps-especial#:~:text=B%C3%A1sicamente%20los%20socavones%20son%20hundimientos,los%20Estados%20Unidos%20(USGS)</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a:p>
            <a:pPr indent="-630000" lvl="0" marL="809999" marR="0" rtl="0" algn="just">
              <a:lnSpc>
                <a:spcPct val="90000"/>
              </a:lnSpc>
              <a:spcBef>
                <a:spcPts val="1000"/>
              </a:spcBef>
              <a:spcAft>
                <a:spcPts val="0"/>
              </a:spcAft>
              <a:buClr>
                <a:srgbClr val="1F3864"/>
              </a:buClr>
              <a:buSzPts val="2800"/>
              <a:buFont typeface="Arial"/>
              <a:buNone/>
            </a:pPr>
            <a:r>
              <a:rPr lang="es-MX" sz="2000">
                <a:solidFill>
                  <a:schemeClr val="dk1"/>
                </a:solidFill>
                <a:latin typeface="Calibri"/>
                <a:ea typeface="Calibri"/>
                <a:cs typeface="Calibri"/>
                <a:sym typeface="Calibri"/>
              </a:rPr>
              <a:t>CNN Español. (2021, junio 8). “Socavones: ¿qué son, cómo se forman y qué tipos hay?”. </a:t>
            </a:r>
            <a:r>
              <a:rPr i="1" lang="es-MX" sz="2000">
                <a:solidFill>
                  <a:schemeClr val="dk1"/>
                </a:solidFill>
                <a:latin typeface="Calibri"/>
                <a:ea typeface="Calibri"/>
                <a:cs typeface="Calibri"/>
                <a:sym typeface="Calibri"/>
              </a:rPr>
              <a:t>CNN Español</a:t>
            </a:r>
            <a:r>
              <a:rPr lang="es-MX" sz="2000">
                <a:solidFill>
                  <a:schemeClr val="dk1"/>
                </a:solidFill>
                <a:latin typeface="Calibri"/>
                <a:ea typeface="Calibri"/>
                <a:cs typeface="Calibri"/>
                <a:sym typeface="Calibri"/>
              </a:rPr>
              <a:t>. Recuperado de: </a:t>
            </a:r>
            <a:r>
              <a:rPr lang="es-MX" sz="2000" u="sng">
                <a:solidFill>
                  <a:schemeClr val="dk1"/>
                </a:solidFill>
                <a:latin typeface="Calibri"/>
                <a:ea typeface="Calibri"/>
                <a:cs typeface="Calibri"/>
                <a:sym typeface="Calibri"/>
                <a:hlinkClick r:id="rId5">
                  <a:extLst>
                    <a:ext uri="{A12FA001-AC4F-418D-AE19-62706E023703}">
                      <ahyp:hlinkClr val="tx"/>
                    </a:ext>
                  </a:extLst>
                </a:hlinkClick>
              </a:rPr>
              <a:t>h</a:t>
            </a:r>
            <a:r>
              <a:rPr lang="es-MX" sz="2000" u="sng">
                <a:solidFill>
                  <a:schemeClr val="hlink"/>
                </a:solidFill>
                <a:latin typeface="Calibri"/>
                <a:ea typeface="Calibri"/>
                <a:cs typeface="Calibri"/>
                <a:sym typeface="Calibri"/>
                <a:hlinkClick r:id="rId6"/>
              </a:rPr>
              <a:t>ttps://cnnespanol.cnn.com/2021/06/08/socavones-que-son-como-se-forman-que-tipos-orix/</a:t>
            </a:r>
            <a:r>
              <a:rPr lang="es-MX" sz="2000">
                <a:solidFill>
                  <a:srgbClr val="1F3864"/>
                </a:solidFill>
                <a:latin typeface="Calibri"/>
                <a:ea typeface="Calibri"/>
                <a:cs typeface="Calibri"/>
                <a:sym typeface="Calibri"/>
              </a:rPr>
              <a:t> </a:t>
            </a:r>
            <a:endParaRPr sz="2000">
              <a:solidFill>
                <a:srgbClr val="1F3864"/>
              </a:solidFill>
              <a:latin typeface="Calibri"/>
              <a:ea typeface="Calibri"/>
              <a:cs typeface="Calibri"/>
              <a:sym typeface="Calibri"/>
            </a:endParaRPr>
          </a:p>
          <a:p>
            <a:pPr indent="-630000" lvl="0" marL="809999" marR="0" rtl="0" algn="just">
              <a:lnSpc>
                <a:spcPct val="90000"/>
              </a:lnSpc>
              <a:spcBef>
                <a:spcPts val="1000"/>
              </a:spcBef>
              <a:spcAft>
                <a:spcPts val="0"/>
              </a:spcAft>
              <a:buClr>
                <a:srgbClr val="1F3864"/>
              </a:buClr>
              <a:buSzPts val="2800"/>
              <a:buFont typeface="Arial"/>
              <a:buNone/>
            </a:pPr>
            <a:r>
              <a:rPr lang="es-MX" sz="2000">
                <a:solidFill>
                  <a:schemeClr val="dk1"/>
                </a:solidFill>
                <a:latin typeface="Calibri"/>
                <a:ea typeface="Calibri"/>
                <a:cs typeface="Calibri"/>
                <a:sym typeface="Calibri"/>
              </a:rPr>
              <a:t>El Financiero. (2021, junio 3) “¿Por qué se forman los socavones?”. </a:t>
            </a:r>
            <a:r>
              <a:rPr lang="es-MX" sz="2000">
                <a:solidFill>
                  <a:schemeClr val="dk1"/>
                </a:solidFill>
                <a:latin typeface="Calibri"/>
                <a:ea typeface="Calibri"/>
                <a:cs typeface="Calibri"/>
                <a:sym typeface="Calibri"/>
              </a:rPr>
              <a:t>El Financiero. Recuperado de: </a:t>
            </a:r>
            <a:r>
              <a:rPr lang="es-MX" sz="2000" u="sng">
                <a:solidFill>
                  <a:schemeClr val="hlink"/>
                </a:solidFill>
                <a:latin typeface="Calibri"/>
                <a:ea typeface="Calibri"/>
                <a:cs typeface="Calibri"/>
                <a:sym typeface="Calibri"/>
                <a:hlinkClick r:id="rId7"/>
              </a:rPr>
              <a:t>https://www.elfinanciero.com.mx/ciencia/2021/06/03/por-que-se-forman-los-socavones</a:t>
            </a:r>
            <a:r>
              <a:rPr lang="es-MX" sz="2400" u="sng">
                <a:solidFill>
                  <a:schemeClr val="hlink"/>
                </a:solidFill>
                <a:latin typeface="Calibri"/>
                <a:ea typeface="Calibri"/>
                <a:cs typeface="Calibri"/>
                <a:sym typeface="Calibri"/>
                <a:hlinkClick r:id="rId8"/>
              </a:rPr>
              <a:t>/</a:t>
            </a:r>
            <a:r>
              <a:rPr lang="es-MX" sz="2400">
                <a:solidFill>
                  <a:srgbClr val="1F3864"/>
                </a:solidFill>
                <a:latin typeface="Calibri"/>
                <a:ea typeface="Calibri"/>
                <a:cs typeface="Calibri"/>
                <a:sym typeface="Calibri"/>
              </a:rPr>
              <a:t> </a:t>
            </a:r>
            <a:endParaRPr sz="2400">
              <a:solidFill>
                <a:srgbClr val="1F3864"/>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59" name="Google Shape;559;p64"/>
          <p:cNvSpPr/>
          <p:nvPr/>
        </p:nvSpPr>
        <p:spPr>
          <a:xfrm>
            <a:off x="9181071" y="383635"/>
            <a:ext cx="2891480"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14.3</a:t>
            </a:r>
            <a:endParaRPr/>
          </a:p>
        </p:txBody>
      </p:sp>
      <p:sp>
        <p:nvSpPr>
          <p:cNvPr id="560" name="Google Shape;560;p64"/>
          <p:cNvSpPr txBox="1"/>
          <p:nvPr/>
        </p:nvSpPr>
        <p:spPr>
          <a:xfrm>
            <a:off x="449025" y="1436904"/>
            <a:ext cx="10381800" cy="4843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36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Una vez que las alumnas aprendieron todo lo relacionado con la ZMVM y la dinámica de suelos, ya podrán comprender mejor qué es un socavón y por qué se forma solo en ciertas zonas, al realizar su investigación sobre estos puntos.</a:t>
            </a:r>
            <a:endParaRPr sz="2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66" name="Google Shape;566;p65"/>
          <p:cNvSpPr/>
          <p:nvPr/>
        </p:nvSpPr>
        <p:spPr>
          <a:xfrm>
            <a:off x="9304639" y="383635"/>
            <a:ext cx="276791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14.4</a:t>
            </a:r>
            <a:endParaRPr/>
          </a:p>
        </p:txBody>
      </p:sp>
      <p:sp>
        <p:nvSpPr>
          <p:cNvPr id="567" name="Google Shape;567;p65"/>
          <p:cNvSpPr txBox="1"/>
          <p:nvPr/>
        </p:nvSpPr>
        <p:spPr>
          <a:xfrm>
            <a:off x="449025" y="1436903"/>
            <a:ext cx="11129400" cy="4957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11.4.Descripción de Apertura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Para comenzar, se hará un breve repaso sobre las etapas de la investigación documental por medio de un Quizizz, con la finalidad de que las alumnas recuerden los pasos que deben seguir para llevar a cabo una investigación.</a:t>
            </a:r>
            <a:endParaRPr sz="28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73" name="Google Shape;573;p66"/>
          <p:cNvSpPr/>
          <p:nvPr/>
        </p:nvSpPr>
        <p:spPr>
          <a:xfrm>
            <a:off x="9292281" y="383635"/>
            <a:ext cx="278026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14.5</a:t>
            </a:r>
            <a:endParaRPr/>
          </a:p>
        </p:txBody>
      </p:sp>
      <p:sp>
        <p:nvSpPr>
          <p:cNvPr id="574" name="Google Shape;574;p66"/>
          <p:cNvSpPr txBox="1"/>
          <p:nvPr/>
        </p:nvSpPr>
        <p:spPr>
          <a:xfrm>
            <a:off x="449025" y="1436905"/>
            <a:ext cx="11030400" cy="48909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Enseguida, deberán reunirse en sus equipos de trabajo para buscar en la Biblioteca Escolar y en fuentes electrónicas información que dé respuesta a las siguientes preguntas: </a:t>
            </a:r>
            <a:r>
              <a:rPr lang="es-MX" sz="2800">
                <a:solidFill>
                  <a:schemeClr val="dk1"/>
                </a:solidFill>
                <a:latin typeface="Calibri"/>
                <a:ea typeface="Calibri"/>
                <a:cs typeface="Calibri"/>
                <a:sym typeface="Calibri"/>
              </a:rPr>
              <a:t>¿Qué son los socavones?, ¿Cómo se forman los socavones?, ¿Dónde se manifiestan con mayor frecuencia los socavones en la ZMVM? y ¿Por qué se forman los socavones?.</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 información que vayan encontrando, la registrarán en un Google Docs colaborativo. Además de incluir citas textules y referencias en APA, deberán ilustrar su investigación con imágenes, fotografías, gráficas, mapas, etc.</a:t>
            </a:r>
            <a:endParaRPr sz="2800">
              <a:solidFill>
                <a:schemeClr val="dk1"/>
              </a:solidFill>
              <a:latin typeface="Calibri"/>
              <a:ea typeface="Calibri"/>
              <a:cs typeface="Calibri"/>
              <a:sym typeface="Calibri"/>
            </a:endParaRPr>
          </a:p>
          <a:p>
            <a:pPr indent="0" lvl="0" marL="45720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a:p>
            <a:pPr indent="0" lvl="0" marL="45720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6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80" name="Google Shape;580;p6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14.6</a:t>
            </a:r>
            <a:endParaRPr/>
          </a:p>
        </p:txBody>
      </p:sp>
      <p:sp>
        <p:nvSpPr>
          <p:cNvPr id="581" name="Google Shape;581;p67"/>
          <p:cNvSpPr txBox="1"/>
          <p:nvPr/>
        </p:nvSpPr>
        <p:spPr>
          <a:xfrm>
            <a:off x="449025" y="1436911"/>
            <a:ext cx="11030400" cy="4890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Para finalizar, </a:t>
            </a:r>
            <a:r>
              <a:rPr lang="es-MX" sz="2800">
                <a:solidFill>
                  <a:schemeClr val="dk1"/>
                </a:solidFill>
                <a:latin typeface="Calibri"/>
                <a:ea typeface="Calibri"/>
                <a:cs typeface="Calibri"/>
                <a:sym typeface="Calibri"/>
              </a:rPr>
              <a:t>al azar </a:t>
            </a:r>
            <a:r>
              <a:rPr lang="es-MX" sz="2800">
                <a:solidFill>
                  <a:schemeClr val="dk1"/>
                </a:solidFill>
                <a:latin typeface="Calibri"/>
                <a:ea typeface="Calibri"/>
                <a:cs typeface="Calibri"/>
                <a:sym typeface="Calibri"/>
              </a:rPr>
              <a:t>se asigna a cada equipo una pregunta de las que investigaron y deberán responderla de manera clara y directa. Si es necesario, se complementará la información con ayuda de los demás equipos.</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De tarea, cada equipo deberá elaborar un video donde se expliquen claramente las 4 preguntas que fueron investigadas en clase.</a:t>
            </a:r>
            <a:endParaRPr sz="2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txBox="1"/>
          <p:nvPr>
            <p:ph idx="1" type="body"/>
          </p:nvPr>
        </p:nvSpPr>
        <p:spPr>
          <a:xfrm>
            <a:off x="483699" y="383591"/>
            <a:ext cx="10381800" cy="594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Organizador gráfico. Fotografía / digital</a:t>
            </a:r>
            <a:endParaRPr/>
          </a:p>
        </p:txBody>
      </p:sp>
      <p:sp>
        <p:nvSpPr>
          <p:cNvPr id="132" name="Google Shape;132;p7"/>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7</a:t>
            </a:r>
            <a:endParaRPr/>
          </a:p>
        </p:txBody>
      </p:sp>
      <p:pic>
        <p:nvPicPr>
          <p:cNvPr id="133" name="Google Shape;133;p7"/>
          <p:cNvPicPr preferRelativeResize="0"/>
          <p:nvPr/>
        </p:nvPicPr>
        <p:blipFill rotWithShape="1">
          <a:blip r:embed="rId3">
            <a:alphaModFix/>
          </a:blip>
          <a:srcRect b="11284" l="9556" r="10609" t="10025"/>
          <a:stretch/>
        </p:blipFill>
        <p:spPr>
          <a:xfrm>
            <a:off x="1386100" y="1258950"/>
            <a:ext cx="9419798" cy="5222750"/>
          </a:xfrm>
          <a:prstGeom prst="rect">
            <a:avLst/>
          </a:prstGeom>
          <a:noFill/>
          <a:ln>
            <a:noFill/>
          </a:ln>
        </p:spPr>
      </p:pic>
      <p:cxnSp>
        <p:nvCxnSpPr>
          <p:cNvPr id="134" name="Google Shape;134;p7"/>
          <p:cNvCxnSpPr/>
          <p:nvPr/>
        </p:nvCxnSpPr>
        <p:spPr>
          <a:xfrm>
            <a:off x="1677850" y="4024850"/>
            <a:ext cx="3162600" cy="1473600"/>
          </a:xfrm>
          <a:prstGeom prst="straightConnector1">
            <a:avLst/>
          </a:prstGeom>
          <a:noFill/>
          <a:ln cap="flat" cmpd="sng" w="9525">
            <a:solidFill>
              <a:schemeClr val="lt1"/>
            </a:solidFill>
            <a:prstDash val="solid"/>
            <a:round/>
            <a:headEnd len="med" w="med" type="none"/>
            <a:tailEnd len="med" w="med" type="none"/>
          </a:ln>
        </p:spPr>
      </p:cxnSp>
      <p:cxnSp>
        <p:nvCxnSpPr>
          <p:cNvPr id="135" name="Google Shape;135;p7"/>
          <p:cNvCxnSpPr/>
          <p:nvPr/>
        </p:nvCxnSpPr>
        <p:spPr>
          <a:xfrm>
            <a:off x="1700525" y="3730125"/>
            <a:ext cx="3128700" cy="1949700"/>
          </a:xfrm>
          <a:prstGeom prst="straightConnector1">
            <a:avLst/>
          </a:prstGeom>
          <a:noFill/>
          <a:ln cap="flat" cmpd="sng" w="9525">
            <a:solidFill>
              <a:schemeClr val="lt1"/>
            </a:solidFill>
            <a:prstDash val="solid"/>
            <a:round/>
            <a:headEnd len="med" w="med" type="none"/>
            <a:tailEnd len="med" w="med" type="none"/>
          </a:ln>
        </p:spPr>
      </p:cxnSp>
      <p:cxnSp>
        <p:nvCxnSpPr>
          <p:cNvPr id="136" name="Google Shape;136;p7"/>
          <p:cNvCxnSpPr/>
          <p:nvPr/>
        </p:nvCxnSpPr>
        <p:spPr>
          <a:xfrm>
            <a:off x="1711850" y="4036200"/>
            <a:ext cx="3140100" cy="1824900"/>
          </a:xfrm>
          <a:prstGeom prst="straightConnector1">
            <a:avLst/>
          </a:prstGeom>
          <a:noFill/>
          <a:ln cap="flat" cmpd="sng" w="9525">
            <a:solidFill>
              <a:schemeClr val="lt1"/>
            </a:solidFill>
            <a:prstDash val="solid"/>
            <a:round/>
            <a:headEnd len="med" w="med" type="none"/>
            <a:tailEnd len="med" w="med" type="none"/>
          </a:ln>
        </p:spPr>
      </p:cxnSp>
      <p:cxnSp>
        <p:nvCxnSpPr>
          <p:cNvPr id="137" name="Google Shape;137;p7"/>
          <p:cNvCxnSpPr/>
          <p:nvPr/>
        </p:nvCxnSpPr>
        <p:spPr>
          <a:xfrm>
            <a:off x="1700525" y="4070200"/>
            <a:ext cx="3128700" cy="1961100"/>
          </a:xfrm>
          <a:prstGeom prst="straightConnector1">
            <a:avLst/>
          </a:prstGeom>
          <a:noFill/>
          <a:ln cap="flat" cmpd="sng" w="9525">
            <a:solidFill>
              <a:schemeClr val="lt1"/>
            </a:solidFill>
            <a:prstDash val="solid"/>
            <a:round/>
            <a:headEnd len="med" w="med" type="none"/>
            <a:tailEnd len="med" w="med" type="none"/>
          </a:ln>
        </p:spPr>
      </p:cxnSp>
      <p:cxnSp>
        <p:nvCxnSpPr>
          <p:cNvPr id="138" name="Google Shape;138;p7"/>
          <p:cNvCxnSpPr/>
          <p:nvPr/>
        </p:nvCxnSpPr>
        <p:spPr>
          <a:xfrm flipH="1">
            <a:off x="4851675" y="4376250"/>
            <a:ext cx="3502800" cy="1110900"/>
          </a:xfrm>
          <a:prstGeom prst="straightConnector1">
            <a:avLst/>
          </a:prstGeom>
          <a:noFill/>
          <a:ln cap="flat" cmpd="sng" w="9525">
            <a:solidFill>
              <a:schemeClr val="lt1"/>
            </a:solidFill>
            <a:prstDash val="solid"/>
            <a:round/>
            <a:headEnd len="med" w="med" type="none"/>
            <a:tailEnd len="med" w="med" type="none"/>
          </a:ln>
        </p:spPr>
      </p:cxnSp>
      <p:cxnSp>
        <p:nvCxnSpPr>
          <p:cNvPr id="139" name="Google Shape;139;p7"/>
          <p:cNvCxnSpPr/>
          <p:nvPr/>
        </p:nvCxnSpPr>
        <p:spPr>
          <a:xfrm flipH="1">
            <a:off x="4840525" y="4387600"/>
            <a:ext cx="3525300" cy="1281000"/>
          </a:xfrm>
          <a:prstGeom prst="straightConnector1">
            <a:avLst/>
          </a:prstGeom>
          <a:noFill/>
          <a:ln cap="flat" cmpd="sng" w="9525">
            <a:solidFill>
              <a:schemeClr val="lt1"/>
            </a:solidFill>
            <a:prstDash val="solid"/>
            <a:round/>
            <a:headEnd len="med" w="med" type="none"/>
            <a:tailEnd len="med" w="med" type="none"/>
          </a:ln>
        </p:spPr>
      </p:cxnSp>
      <p:cxnSp>
        <p:nvCxnSpPr>
          <p:cNvPr id="140" name="Google Shape;140;p7"/>
          <p:cNvCxnSpPr/>
          <p:nvPr/>
        </p:nvCxnSpPr>
        <p:spPr>
          <a:xfrm flipH="1">
            <a:off x="4783875" y="4342250"/>
            <a:ext cx="3570600" cy="1530300"/>
          </a:xfrm>
          <a:prstGeom prst="straightConnector1">
            <a:avLst/>
          </a:prstGeom>
          <a:noFill/>
          <a:ln cap="flat" cmpd="sng" w="9525">
            <a:solidFill>
              <a:schemeClr val="lt1"/>
            </a:solidFill>
            <a:prstDash val="solid"/>
            <a:round/>
            <a:headEnd len="med" w="med" type="none"/>
            <a:tailEnd len="med" w="med" type="none"/>
          </a:ln>
        </p:spPr>
      </p:cxnSp>
      <p:cxnSp>
        <p:nvCxnSpPr>
          <p:cNvPr id="141" name="Google Shape;141;p7"/>
          <p:cNvCxnSpPr/>
          <p:nvPr/>
        </p:nvCxnSpPr>
        <p:spPr>
          <a:xfrm flipH="1">
            <a:off x="4817675" y="4398925"/>
            <a:ext cx="3502800" cy="1620900"/>
          </a:xfrm>
          <a:prstGeom prst="straightConnector1">
            <a:avLst/>
          </a:prstGeom>
          <a:noFill/>
          <a:ln cap="flat" cmpd="sng" w="9525">
            <a:solidFill>
              <a:schemeClr val="lt1"/>
            </a:solidFill>
            <a:prstDash val="solid"/>
            <a:round/>
            <a:headEnd len="med" w="med" type="none"/>
            <a:tailEnd len="med" w="med" type="none"/>
          </a:ln>
        </p:spPr>
      </p:cxnSp>
      <p:cxnSp>
        <p:nvCxnSpPr>
          <p:cNvPr id="142" name="Google Shape;142;p7"/>
          <p:cNvCxnSpPr/>
          <p:nvPr/>
        </p:nvCxnSpPr>
        <p:spPr>
          <a:xfrm rot="10800000">
            <a:off x="1632650" y="3333400"/>
            <a:ext cx="6676500" cy="1054200"/>
          </a:xfrm>
          <a:prstGeom prst="straightConnector1">
            <a:avLst/>
          </a:prstGeom>
          <a:noFill/>
          <a:ln cap="flat" cmpd="sng" w="9525">
            <a:solidFill>
              <a:schemeClr val="lt1"/>
            </a:solidFill>
            <a:prstDash val="solid"/>
            <a:round/>
            <a:headEnd len="med" w="med" type="none"/>
            <a:tailEnd len="med" w="med" type="none"/>
          </a:ln>
        </p:spPr>
      </p:cxnSp>
      <p:cxnSp>
        <p:nvCxnSpPr>
          <p:cNvPr id="143" name="Google Shape;143;p7"/>
          <p:cNvCxnSpPr/>
          <p:nvPr/>
        </p:nvCxnSpPr>
        <p:spPr>
          <a:xfrm rot="10800000">
            <a:off x="1643775" y="3684675"/>
            <a:ext cx="6710700" cy="759600"/>
          </a:xfrm>
          <a:prstGeom prst="straightConnector1">
            <a:avLst/>
          </a:prstGeom>
          <a:noFill/>
          <a:ln cap="flat" cmpd="sng" w="9525">
            <a:solidFill>
              <a:schemeClr val="lt1"/>
            </a:solidFill>
            <a:prstDash val="solid"/>
            <a:round/>
            <a:headEnd len="med" w="med" type="none"/>
            <a:tailEnd len="med" w="med" type="none"/>
          </a:ln>
        </p:spPr>
      </p:cxnSp>
      <p:cxnSp>
        <p:nvCxnSpPr>
          <p:cNvPr id="144" name="Google Shape;144;p7"/>
          <p:cNvCxnSpPr/>
          <p:nvPr/>
        </p:nvCxnSpPr>
        <p:spPr>
          <a:xfrm rot="10800000">
            <a:off x="1689175" y="3877525"/>
            <a:ext cx="6597300" cy="521400"/>
          </a:xfrm>
          <a:prstGeom prst="straightConnector1">
            <a:avLst/>
          </a:prstGeom>
          <a:noFill/>
          <a:ln cap="flat" cmpd="sng" w="9525">
            <a:solidFill>
              <a:schemeClr val="lt1"/>
            </a:solidFill>
            <a:prstDash val="solid"/>
            <a:round/>
            <a:headEnd len="med" w="med" type="none"/>
            <a:tailEnd len="med" w="med" type="none"/>
          </a:ln>
        </p:spPr>
      </p:cxnSp>
      <p:cxnSp>
        <p:nvCxnSpPr>
          <p:cNvPr id="145" name="Google Shape;145;p7"/>
          <p:cNvCxnSpPr/>
          <p:nvPr/>
        </p:nvCxnSpPr>
        <p:spPr>
          <a:xfrm flipH="1">
            <a:off x="1700625" y="3877500"/>
            <a:ext cx="6631200" cy="510000"/>
          </a:xfrm>
          <a:prstGeom prst="straightConnector1">
            <a:avLst/>
          </a:prstGeom>
          <a:noFill/>
          <a:ln cap="flat" cmpd="sng" w="9525">
            <a:solidFill>
              <a:schemeClr val="lt1"/>
            </a:solidFill>
            <a:prstDash val="solid"/>
            <a:round/>
            <a:headEnd len="med" w="med" type="none"/>
            <a:tailEnd len="med" w="med" type="none"/>
          </a:ln>
        </p:spPr>
      </p:cxnSp>
      <p:cxnSp>
        <p:nvCxnSpPr>
          <p:cNvPr id="146" name="Google Shape;146;p7"/>
          <p:cNvCxnSpPr/>
          <p:nvPr/>
        </p:nvCxnSpPr>
        <p:spPr>
          <a:xfrm rot="10800000">
            <a:off x="1632450" y="3333425"/>
            <a:ext cx="6710700" cy="45300"/>
          </a:xfrm>
          <a:prstGeom prst="straightConnector1">
            <a:avLst/>
          </a:prstGeom>
          <a:noFill/>
          <a:ln cap="flat" cmpd="sng" w="9525">
            <a:solidFill>
              <a:schemeClr val="lt1"/>
            </a:solidFill>
            <a:prstDash val="solid"/>
            <a:round/>
            <a:headEnd len="med" w="med" type="none"/>
            <a:tailEnd len="med" w="med" type="none"/>
          </a:ln>
        </p:spPr>
      </p:cxnSp>
      <p:pic>
        <p:nvPicPr>
          <p:cNvPr id="147" name="Google Shape;147;p7"/>
          <p:cNvPicPr preferRelativeResize="0"/>
          <p:nvPr/>
        </p:nvPicPr>
        <p:blipFill rotWithShape="1">
          <a:blip r:embed="rId4">
            <a:alphaModFix/>
          </a:blip>
          <a:srcRect b="5536" l="11365" r="11372" t="18307"/>
          <a:stretch/>
        </p:blipFill>
        <p:spPr>
          <a:xfrm>
            <a:off x="1386100" y="1258950"/>
            <a:ext cx="9419798" cy="52227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8"/>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87" name="Google Shape;587;p6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14.7</a:t>
            </a:r>
            <a:endParaRPr/>
          </a:p>
        </p:txBody>
      </p:sp>
      <p:sp>
        <p:nvSpPr>
          <p:cNvPr id="588" name="Google Shape;588;p68"/>
          <p:cNvSpPr txBox="1"/>
          <p:nvPr/>
        </p:nvSpPr>
        <p:spPr>
          <a:xfrm>
            <a:off x="449025" y="1436883"/>
            <a:ext cx="11030400" cy="4908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base en los resultados de la investigación, se decidirá si las alumnas ya conocen lo suficiente sobre el tema de la investigación, o necesitan ampliar la información, buscando información sobre otros aspectos.</a:t>
            </a:r>
            <a:endParaRPr sz="2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POR ASIGNATURA DE LA FASE DE DESARROLLO DEL PROYECTO </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594" name="Google Shape;594;p6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14.8</a:t>
            </a:r>
            <a:endParaRPr/>
          </a:p>
        </p:txBody>
      </p:sp>
      <p:sp>
        <p:nvSpPr>
          <p:cNvPr id="595" name="Google Shape;595;p69"/>
          <p:cNvSpPr txBox="1"/>
          <p:nvPr/>
        </p:nvSpPr>
        <p:spPr>
          <a:xfrm>
            <a:off x="449025" y="1436904"/>
            <a:ext cx="11030400" cy="4909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Como se esperaba, las alumnas realizaron investigaciones siguiendo las cinco etapas de investigación vistas en clase de Lengua Española; razón por la cual, la información obtenida fue adecuada.</a:t>
            </a:r>
            <a:endParaRPr sz="2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LA FASE DE DESARROLLO DEL PROYECTO </a:t>
            </a:r>
            <a:endParaRPr/>
          </a:p>
        </p:txBody>
      </p:sp>
      <p:sp>
        <p:nvSpPr>
          <p:cNvPr id="601" name="Google Shape;601;p7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14.9</a:t>
            </a:r>
            <a:endParaRPr/>
          </a:p>
        </p:txBody>
      </p:sp>
      <p:sp>
        <p:nvSpPr>
          <p:cNvPr id="602" name="Google Shape;602;p70"/>
          <p:cNvSpPr txBox="1"/>
          <p:nvPr/>
        </p:nvSpPr>
        <p:spPr>
          <a:xfrm>
            <a:off x="449025" y="1436902"/>
            <a:ext cx="11030400" cy="46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Como todos los equipos encontraron información suficiente que contestó correctamente las preguntas, no será necesario que </a:t>
            </a:r>
            <a:r>
              <a:rPr lang="es-MX" sz="2800">
                <a:solidFill>
                  <a:schemeClr val="dk1"/>
                </a:solidFill>
                <a:latin typeface="Calibri"/>
                <a:ea typeface="Calibri"/>
                <a:cs typeface="Calibri"/>
                <a:sym typeface="Calibri"/>
              </a:rPr>
              <a:t>investiguen</a:t>
            </a:r>
            <a:r>
              <a:rPr lang="es-MX" sz="2800">
                <a:solidFill>
                  <a:schemeClr val="dk1"/>
                </a:solidFill>
                <a:latin typeface="Calibri"/>
                <a:ea typeface="Calibri"/>
                <a:cs typeface="Calibri"/>
                <a:sym typeface="Calibri"/>
              </a:rPr>
              <a:t> más; por lo tanto, ya están listas para elaborar su video que hable sobre los socavones.</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Es importante mencionar que este video se usará como apoyo visual en la Muestra Científica (actividad interdisciplinaria de cierre del proyecto).</a:t>
            </a:r>
            <a:endParaRPr sz="2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1"/>
          <p:cNvSpPr txBox="1"/>
          <p:nvPr>
            <p:ph idx="1" type="body"/>
          </p:nvPr>
        </p:nvSpPr>
        <p:spPr>
          <a:xfrm>
            <a:off x="313098" y="359496"/>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None/>
            </a:pPr>
            <a:r>
              <a:rPr b="1" lang="es-MX">
                <a:solidFill>
                  <a:srgbClr val="C00000"/>
                </a:solidFill>
              </a:rPr>
              <a:t>UNA ACTIVIDAD INTERDISCIPLINARIA DE CIERRE DEL PROYECTO</a:t>
            </a:r>
            <a:endParaRPr/>
          </a:p>
        </p:txBody>
      </p:sp>
      <p:sp>
        <p:nvSpPr>
          <p:cNvPr id="608" name="Google Shape;608;p71"/>
          <p:cNvSpPr/>
          <p:nvPr/>
        </p:nvSpPr>
        <p:spPr>
          <a:xfrm>
            <a:off x="9184511" y="254081"/>
            <a:ext cx="27513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2"/>
          <p:cNvSpPr txBox="1"/>
          <p:nvPr>
            <p:ph idx="1" type="body"/>
          </p:nvPr>
        </p:nvSpPr>
        <p:spPr>
          <a:xfrm>
            <a:off x="313098" y="297713"/>
            <a:ext cx="9275746"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p:txBody>
      </p:sp>
      <p:sp>
        <p:nvSpPr>
          <p:cNvPr id="614" name="Google Shape;614;p72"/>
          <p:cNvSpPr/>
          <p:nvPr/>
        </p:nvSpPr>
        <p:spPr>
          <a:xfrm>
            <a:off x="9440561" y="455256"/>
            <a:ext cx="275143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15.1</a:t>
            </a:r>
            <a:endParaRPr/>
          </a:p>
        </p:txBody>
      </p:sp>
      <p:sp>
        <p:nvSpPr>
          <p:cNvPr id="615" name="Google Shape;615;p72"/>
          <p:cNvSpPr txBox="1"/>
          <p:nvPr/>
        </p:nvSpPr>
        <p:spPr>
          <a:xfrm>
            <a:off x="449025" y="1436877"/>
            <a:ext cx="10381800" cy="5037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Nombre de la actividad: </a:t>
            </a:r>
            <a:r>
              <a:rPr lang="es-MX" sz="2800">
                <a:solidFill>
                  <a:schemeClr val="dk1"/>
                </a:solidFill>
                <a:latin typeface="Calibri"/>
                <a:ea typeface="Calibri"/>
                <a:cs typeface="Calibri"/>
                <a:sym typeface="Calibri"/>
              </a:rPr>
              <a:t>Muestra científica</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Objetivo:</a:t>
            </a:r>
            <a:r>
              <a:rPr lang="es-MX" sz="2800">
                <a:solidFill>
                  <a:srgbClr val="1F3864"/>
                </a:solidFill>
                <a:latin typeface="Calibri"/>
                <a:ea typeface="Calibri"/>
                <a:cs typeface="Calibri"/>
                <a:sym typeface="Calibri"/>
              </a:rPr>
              <a:t> </a:t>
            </a:r>
            <a:r>
              <a:rPr lang="es-MX" sz="2800">
                <a:solidFill>
                  <a:schemeClr val="dk1"/>
                </a:solidFill>
                <a:latin typeface="Calibri"/>
                <a:ea typeface="Calibri"/>
                <a:cs typeface="Calibri"/>
                <a:sym typeface="Calibri"/>
              </a:rPr>
              <a:t>Que las alumnas presenten los </a:t>
            </a:r>
            <a:r>
              <a:rPr lang="es-MX" sz="2800">
                <a:solidFill>
                  <a:schemeClr val="dk1"/>
                </a:solidFill>
                <a:latin typeface="Calibri"/>
                <a:ea typeface="Calibri"/>
                <a:cs typeface="Calibri"/>
                <a:sym typeface="Calibri"/>
              </a:rPr>
              <a:t>resultados</a:t>
            </a:r>
            <a:r>
              <a:rPr lang="es-MX" sz="2800">
                <a:solidFill>
                  <a:schemeClr val="dk1"/>
                </a:solidFill>
                <a:latin typeface="Calibri"/>
                <a:ea typeface="Calibri"/>
                <a:cs typeface="Calibri"/>
                <a:sym typeface="Calibri"/>
              </a:rPr>
              <a:t> de su investigación sobre los socavones frente a sus compañeras de quinto y sexto años y profesores de Preparatoria</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c. Grado: </a:t>
            </a:r>
            <a:r>
              <a:rPr lang="es-MX" sz="2800">
                <a:solidFill>
                  <a:schemeClr val="dk1"/>
                </a:solidFill>
                <a:latin typeface="Calibri"/>
                <a:ea typeface="Calibri"/>
                <a:cs typeface="Calibri"/>
                <a:sym typeface="Calibri"/>
              </a:rPr>
              <a:t>Cuarto año</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 Fecha en que se llevará a cabo la actividad: </a:t>
            </a:r>
            <a:r>
              <a:rPr lang="es-MX" sz="2800">
                <a:solidFill>
                  <a:schemeClr val="dk1"/>
                </a:solidFill>
                <a:latin typeface="Calibri"/>
                <a:ea typeface="Calibri"/>
                <a:cs typeface="Calibri"/>
                <a:sym typeface="Calibri"/>
              </a:rPr>
              <a:t>13 de mayo de 2022</a:t>
            </a:r>
            <a:endParaRPr>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3"/>
          <p:cNvSpPr txBox="1"/>
          <p:nvPr>
            <p:ph idx="1" type="body"/>
          </p:nvPr>
        </p:nvSpPr>
        <p:spPr>
          <a:xfrm>
            <a:off x="313098" y="297713"/>
            <a:ext cx="8991540"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21" name="Google Shape;621;p73"/>
          <p:cNvSpPr/>
          <p:nvPr/>
        </p:nvSpPr>
        <p:spPr>
          <a:xfrm>
            <a:off x="9213214" y="219035"/>
            <a:ext cx="27678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15.2</a:t>
            </a:r>
            <a:endParaRPr/>
          </a:p>
        </p:txBody>
      </p:sp>
      <p:sp>
        <p:nvSpPr>
          <p:cNvPr id="622" name="Google Shape;622;p73"/>
          <p:cNvSpPr txBox="1"/>
          <p:nvPr/>
        </p:nvSpPr>
        <p:spPr>
          <a:xfrm>
            <a:off x="449025" y="1436877"/>
            <a:ext cx="10381800" cy="5000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 Asignaturas participantes, temas o conceptos de cada una:</a:t>
            </a:r>
            <a:endParaRPr b="1" sz="2800">
              <a:solidFill>
                <a:srgbClr val="1F3864"/>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Geografía: Urbanización</a:t>
            </a:r>
            <a:endParaRPr sz="2800">
              <a:solidFill>
                <a:schemeClr val="dk1"/>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Física III: Dinámica de suelos</a:t>
            </a:r>
            <a:endParaRPr sz="2800">
              <a:solidFill>
                <a:schemeClr val="dk1"/>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Lengua Española: Exposición oral</a:t>
            </a:r>
            <a:endParaRPr b="1" sz="2800">
              <a:solidFill>
                <a:srgbClr val="1F3864"/>
              </a:solidFill>
              <a:latin typeface="Calibri"/>
              <a:ea typeface="Calibri"/>
              <a:cs typeface="Calibri"/>
              <a:sym typeface="Calibri"/>
            </a:endParaRPr>
          </a:p>
          <a:p>
            <a:pPr indent="0" lvl="0" marL="36000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l">
              <a:lnSpc>
                <a:spcPct val="90000"/>
              </a:lnSpc>
              <a:spcBef>
                <a:spcPts val="100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b. Fuentes de apoyo:</a:t>
            </a:r>
            <a:endParaRPr b="1" sz="2800">
              <a:solidFill>
                <a:srgbClr val="1F3864"/>
              </a:solidFill>
              <a:latin typeface="Calibri"/>
              <a:ea typeface="Calibri"/>
              <a:cs typeface="Calibri"/>
              <a:sym typeface="Calibri"/>
            </a:endParaRPr>
          </a:p>
          <a:p>
            <a:pPr indent="0" lvl="0" marL="360000" marR="0" rtl="0" algn="l">
              <a:lnSpc>
                <a:spcPct val="90000"/>
              </a:lnSpc>
              <a:spcBef>
                <a:spcPts val="1000"/>
              </a:spcBef>
              <a:spcAft>
                <a:spcPts val="0"/>
              </a:spcAft>
              <a:buClr>
                <a:srgbClr val="1F3864"/>
              </a:buClr>
              <a:buSzPts val="2800"/>
              <a:buFont typeface="Arial"/>
              <a:buNone/>
            </a:pPr>
            <a:r>
              <a:rPr lang="es-MX" sz="2800">
                <a:solidFill>
                  <a:schemeClr val="dk1"/>
                </a:solidFill>
                <a:latin typeface="Calibri"/>
                <a:ea typeface="Calibri"/>
                <a:cs typeface="Calibri"/>
                <a:sym typeface="Calibri"/>
              </a:rPr>
              <a:t>Investigaciones y videos sobre los socavones.</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4"/>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28" name="Google Shape;628;p74"/>
          <p:cNvSpPr/>
          <p:nvPr/>
        </p:nvSpPr>
        <p:spPr>
          <a:xfrm>
            <a:off x="9181071" y="383635"/>
            <a:ext cx="2891480"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15.3</a:t>
            </a:r>
            <a:endParaRPr/>
          </a:p>
        </p:txBody>
      </p:sp>
      <p:sp>
        <p:nvSpPr>
          <p:cNvPr id="629" name="Google Shape;629;p74"/>
          <p:cNvSpPr txBox="1"/>
          <p:nvPr/>
        </p:nvSpPr>
        <p:spPr>
          <a:xfrm>
            <a:off x="449025" y="1436898"/>
            <a:ext cx="10381800" cy="4945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Justificación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Esta actividad se planeó con el objetivo de que las alumnas difundan el resultado de su investigación y no sólo se quede como un trabajo más que sólo leerán y conocerán las profesoras involucradas y ellas mismas. </a:t>
            </a:r>
            <a:endParaRPr sz="2800">
              <a:solidFill>
                <a:schemeClr val="dk1"/>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Además, la Muestra científica sirve para difundir la ciencia entre las alumnas y profesores del colegio.</a:t>
            </a:r>
            <a:endParaRPr sz="2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5"/>
          <p:cNvSpPr txBox="1"/>
          <p:nvPr>
            <p:ph idx="1" type="body"/>
          </p:nvPr>
        </p:nvSpPr>
        <p:spPr>
          <a:xfrm>
            <a:off x="313097" y="297713"/>
            <a:ext cx="8694979"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35" name="Google Shape;635;p75"/>
          <p:cNvSpPr/>
          <p:nvPr/>
        </p:nvSpPr>
        <p:spPr>
          <a:xfrm>
            <a:off x="9231489" y="200760"/>
            <a:ext cx="27678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15.4</a:t>
            </a:r>
            <a:endParaRPr/>
          </a:p>
        </p:txBody>
      </p:sp>
      <p:sp>
        <p:nvSpPr>
          <p:cNvPr id="636" name="Google Shape;636;p75"/>
          <p:cNvSpPr txBox="1"/>
          <p:nvPr/>
        </p:nvSpPr>
        <p:spPr>
          <a:xfrm>
            <a:off x="449025" y="1436900"/>
            <a:ext cx="10688400" cy="4945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Apertura de la actividad.</a:t>
            </a:r>
            <a:endParaRPr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sz="2800">
              <a:solidFill>
                <a:srgbClr val="1F3864"/>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Las alumnas bajarán al patio a preparar su material para la Muestra científica y poder recibir a sus demás compañeras y profesores.</a:t>
            </a:r>
            <a:endParaRPr sz="2800">
              <a:solidFill>
                <a:schemeClr val="dk1"/>
              </a:solidFill>
              <a:latin typeface="Calibri"/>
              <a:ea typeface="Calibri"/>
              <a:cs typeface="Calibri"/>
              <a:sym typeface="Calibri"/>
            </a:endParaRPr>
          </a:p>
          <a:p>
            <a:pPr indent="0" lvl="0" marL="45000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Deben checar que sus computadoras o dispositivos para que no fallen durante su presentación.</a:t>
            </a:r>
            <a:endParaRPr sz="2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6"/>
          <p:cNvSpPr txBox="1"/>
          <p:nvPr>
            <p:ph idx="1" type="body"/>
          </p:nvPr>
        </p:nvSpPr>
        <p:spPr>
          <a:xfrm>
            <a:off x="313098" y="297713"/>
            <a:ext cx="8979183"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42" name="Google Shape;642;p76"/>
          <p:cNvSpPr/>
          <p:nvPr/>
        </p:nvSpPr>
        <p:spPr>
          <a:xfrm>
            <a:off x="9292281" y="164160"/>
            <a:ext cx="27804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15.5</a:t>
            </a:r>
            <a:endParaRPr/>
          </a:p>
        </p:txBody>
      </p:sp>
      <p:sp>
        <p:nvSpPr>
          <p:cNvPr id="643" name="Google Shape;643;p76"/>
          <p:cNvSpPr txBox="1"/>
          <p:nvPr/>
        </p:nvSpPr>
        <p:spPr>
          <a:xfrm>
            <a:off x="449025" y="1436901"/>
            <a:ext cx="11030400" cy="4982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Los grupos de quinto y sexto años bajarán al patio por grupos, y se dirigirán a las diferentes mesas de las alumnas de cuarto, donde cada equipo explicará un aspecto relacionado con la investigación de los socavones.</a:t>
            </a:r>
            <a:endParaRPr sz="2800">
              <a:solidFill>
                <a:schemeClr val="dk1"/>
              </a:solidFill>
              <a:latin typeface="Calibri"/>
              <a:ea typeface="Calibri"/>
              <a:cs typeface="Calibri"/>
              <a:sym typeface="Calibri"/>
            </a:endParaRPr>
          </a:p>
        </p:txBody>
      </p:sp>
      <p:pic>
        <p:nvPicPr>
          <p:cNvPr id="644" name="Google Shape;644;p76"/>
          <p:cNvPicPr preferRelativeResize="0"/>
          <p:nvPr/>
        </p:nvPicPr>
        <p:blipFill>
          <a:blip r:embed="rId3">
            <a:alphaModFix/>
          </a:blip>
          <a:stretch>
            <a:fillRect/>
          </a:stretch>
        </p:blipFill>
        <p:spPr>
          <a:xfrm>
            <a:off x="1304550" y="3639300"/>
            <a:ext cx="3852677" cy="2889500"/>
          </a:xfrm>
          <a:prstGeom prst="rect">
            <a:avLst/>
          </a:prstGeom>
          <a:noFill/>
          <a:ln>
            <a:noFill/>
          </a:ln>
        </p:spPr>
      </p:pic>
      <p:pic>
        <p:nvPicPr>
          <p:cNvPr id="645" name="Google Shape;645;p76"/>
          <p:cNvPicPr preferRelativeResize="0"/>
          <p:nvPr/>
        </p:nvPicPr>
        <p:blipFill>
          <a:blip r:embed="rId4">
            <a:alphaModFix/>
          </a:blip>
          <a:stretch>
            <a:fillRect/>
          </a:stretch>
        </p:blipFill>
        <p:spPr>
          <a:xfrm>
            <a:off x="6918950" y="3639295"/>
            <a:ext cx="3852677" cy="28895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133a1f0125b_0_2"/>
          <p:cNvSpPr txBox="1"/>
          <p:nvPr>
            <p:ph idx="1" type="body"/>
          </p:nvPr>
        </p:nvSpPr>
        <p:spPr>
          <a:xfrm>
            <a:off x="313098" y="297713"/>
            <a:ext cx="8979300" cy="960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51" name="Google Shape;651;g133a1f0125b_0_2"/>
          <p:cNvSpPr/>
          <p:nvPr/>
        </p:nvSpPr>
        <p:spPr>
          <a:xfrm>
            <a:off x="9292281" y="164160"/>
            <a:ext cx="27804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15.5</a:t>
            </a:r>
            <a:endParaRPr/>
          </a:p>
        </p:txBody>
      </p:sp>
      <p:sp>
        <p:nvSpPr>
          <p:cNvPr id="652" name="Google Shape;652;g133a1f0125b_0_2"/>
          <p:cNvSpPr txBox="1"/>
          <p:nvPr/>
        </p:nvSpPr>
        <p:spPr>
          <a:xfrm>
            <a:off x="394175" y="759051"/>
            <a:ext cx="11030400" cy="4982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desarrollo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t/>
            </a:r>
            <a:endParaRPr sz="2800">
              <a:solidFill>
                <a:schemeClr val="dk1"/>
              </a:solidFill>
              <a:latin typeface="Calibri"/>
              <a:ea typeface="Calibri"/>
              <a:cs typeface="Calibri"/>
              <a:sym typeface="Calibri"/>
            </a:endParaRPr>
          </a:p>
        </p:txBody>
      </p:sp>
      <p:pic>
        <p:nvPicPr>
          <p:cNvPr id="653" name="Google Shape;653;g133a1f0125b_0_2"/>
          <p:cNvPicPr preferRelativeResize="0"/>
          <p:nvPr/>
        </p:nvPicPr>
        <p:blipFill>
          <a:blip r:embed="rId3">
            <a:alphaModFix/>
          </a:blip>
          <a:stretch>
            <a:fillRect/>
          </a:stretch>
        </p:blipFill>
        <p:spPr>
          <a:xfrm>
            <a:off x="1670300" y="1368163"/>
            <a:ext cx="3209559" cy="2407173"/>
          </a:xfrm>
          <a:prstGeom prst="rect">
            <a:avLst/>
          </a:prstGeom>
          <a:noFill/>
          <a:ln>
            <a:noFill/>
          </a:ln>
        </p:spPr>
      </p:pic>
      <p:pic>
        <p:nvPicPr>
          <p:cNvPr id="654" name="Google Shape;654;g133a1f0125b_0_2"/>
          <p:cNvPicPr preferRelativeResize="0"/>
          <p:nvPr/>
        </p:nvPicPr>
        <p:blipFill>
          <a:blip r:embed="rId4">
            <a:alphaModFix/>
          </a:blip>
          <a:stretch>
            <a:fillRect/>
          </a:stretch>
        </p:blipFill>
        <p:spPr>
          <a:xfrm>
            <a:off x="6811813" y="4089646"/>
            <a:ext cx="3209549" cy="2407165"/>
          </a:xfrm>
          <a:prstGeom prst="rect">
            <a:avLst/>
          </a:prstGeom>
          <a:noFill/>
          <a:ln>
            <a:noFill/>
          </a:ln>
        </p:spPr>
      </p:pic>
      <p:pic>
        <p:nvPicPr>
          <p:cNvPr id="655" name="Google Shape;655;g133a1f0125b_0_2"/>
          <p:cNvPicPr preferRelativeResize="0"/>
          <p:nvPr/>
        </p:nvPicPr>
        <p:blipFill>
          <a:blip r:embed="rId5">
            <a:alphaModFix/>
          </a:blip>
          <a:stretch>
            <a:fillRect/>
          </a:stretch>
        </p:blipFill>
        <p:spPr>
          <a:xfrm>
            <a:off x="1670313" y="4089650"/>
            <a:ext cx="3209533" cy="2407150"/>
          </a:xfrm>
          <a:prstGeom prst="rect">
            <a:avLst/>
          </a:prstGeom>
          <a:noFill/>
          <a:ln>
            <a:noFill/>
          </a:ln>
        </p:spPr>
      </p:pic>
      <p:pic>
        <p:nvPicPr>
          <p:cNvPr id="656" name="Google Shape;656;g133a1f0125b_0_2"/>
          <p:cNvPicPr preferRelativeResize="0"/>
          <p:nvPr/>
        </p:nvPicPr>
        <p:blipFill>
          <a:blip r:embed="rId6">
            <a:alphaModFix/>
          </a:blip>
          <a:stretch>
            <a:fillRect/>
          </a:stretch>
        </p:blipFill>
        <p:spPr>
          <a:xfrm>
            <a:off x="6811825" y="1368175"/>
            <a:ext cx="3209533" cy="2407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txBox="1"/>
          <p:nvPr>
            <p:ph idx="1" type="body"/>
          </p:nvPr>
        </p:nvSpPr>
        <p:spPr>
          <a:xfrm>
            <a:off x="620875" y="383621"/>
            <a:ext cx="10381800" cy="5908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Preguntas.</a:t>
            </a:r>
            <a:endParaRPr/>
          </a:p>
          <a:p>
            <a:pPr indent="0" lvl="0" marL="0" rtl="0" algn="l">
              <a:lnSpc>
                <a:spcPct val="90000"/>
              </a:lnSpc>
              <a:spcBef>
                <a:spcPts val="1000"/>
              </a:spcBef>
              <a:spcAft>
                <a:spcPts val="0"/>
              </a:spcAft>
              <a:buClr>
                <a:srgbClr val="1F3864"/>
              </a:buClr>
              <a:buSzPts val="2800"/>
              <a:buNone/>
            </a:pPr>
            <a:r>
              <a:rPr b="1" lang="es-MX">
                <a:solidFill>
                  <a:srgbClr val="1F3864"/>
                </a:solidFill>
              </a:rPr>
              <a:t>Guía</a:t>
            </a:r>
            <a:endParaRPr b="1">
              <a:solidFill>
                <a:srgbClr val="1F3864"/>
              </a:solidFill>
            </a:endParaRPr>
          </a:p>
          <a:p>
            <a:pPr indent="0" lvl="0" marL="0" rtl="0" algn="ctr">
              <a:lnSpc>
                <a:spcPct val="107916"/>
              </a:lnSpc>
              <a:spcBef>
                <a:spcPts val="1200"/>
              </a:spcBef>
              <a:spcAft>
                <a:spcPts val="0"/>
              </a:spcAft>
              <a:buClr>
                <a:schemeClr val="dk1"/>
              </a:buClr>
              <a:buSzPts val="1100"/>
              <a:buNone/>
            </a:pPr>
            <a:r>
              <a:rPr lang="es-MX" sz="2100"/>
              <a:t>¿Cuáles son los factores que originan las fallas en suelos y subsuelos causantes de hundimientos, grietas, fallas, socavones y fracturas en la ZMVM?</a:t>
            </a:r>
            <a:endParaRPr sz="2100"/>
          </a:p>
          <a:p>
            <a:pPr indent="0" lvl="0" marL="0" rtl="0" algn="ctr">
              <a:lnSpc>
                <a:spcPct val="107916"/>
              </a:lnSpc>
              <a:spcBef>
                <a:spcPts val="1200"/>
              </a:spcBef>
              <a:spcAft>
                <a:spcPts val="0"/>
              </a:spcAft>
              <a:buClr>
                <a:schemeClr val="dk1"/>
              </a:buClr>
              <a:buSzPts val="1100"/>
              <a:buFont typeface="Arial"/>
              <a:buNone/>
            </a:pPr>
            <a:r>
              <a:t/>
            </a:r>
            <a:endParaRPr sz="2100"/>
          </a:p>
          <a:p>
            <a:pPr indent="0" lvl="0" marL="0" rtl="0" algn="ctr">
              <a:lnSpc>
                <a:spcPct val="107916"/>
              </a:lnSpc>
              <a:spcBef>
                <a:spcPts val="1200"/>
              </a:spcBef>
              <a:spcAft>
                <a:spcPts val="0"/>
              </a:spcAft>
              <a:buClr>
                <a:schemeClr val="dk1"/>
              </a:buClr>
              <a:buSzPts val="1100"/>
              <a:buNone/>
            </a:pPr>
            <a:r>
              <a:rPr lang="es-MX" sz="2100"/>
              <a:t>¿Cuáles son las consecuencias de la urbanización no controlada?</a:t>
            </a:r>
            <a:endParaRPr sz="2100"/>
          </a:p>
          <a:p>
            <a:pPr indent="0" lvl="0" marL="0" rtl="0" algn="ctr">
              <a:lnSpc>
                <a:spcPct val="107916"/>
              </a:lnSpc>
              <a:spcBef>
                <a:spcPts val="1200"/>
              </a:spcBef>
              <a:spcAft>
                <a:spcPts val="0"/>
              </a:spcAft>
              <a:buClr>
                <a:schemeClr val="dk1"/>
              </a:buClr>
              <a:buSzPts val="1100"/>
              <a:buFont typeface="Arial"/>
              <a:buNone/>
            </a:pPr>
            <a:r>
              <a:t/>
            </a:r>
            <a:endParaRPr sz="2100"/>
          </a:p>
          <a:p>
            <a:pPr indent="0" lvl="0" marL="0" rtl="0" algn="ctr">
              <a:lnSpc>
                <a:spcPct val="107916"/>
              </a:lnSpc>
              <a:spcBef>
                <a:spcPts val="1200"/>
              </a:spcBef>
              <a:spcAft>
                <a:spcPts val="0"/>
              </a:spcAft>
              <a:buClr>
                <a:schemeClr val="dk1"/>
              </a:buClr>
              <a:buSzPts val="1100"/>
              <a:buNone/>
            </a:pPr>
            <a:r>
              <a:rPr lang="es-MX" sz="2100"/>
              <a:t>¿Cuáles son las consecuencias de la sobreexplotación de recursos hídricos y la casi nula recarga hídrica del subsuelo?</a:t>
            </a:r>
            <a:endParaRPr sz="2100"/>
          </a:p>
          <a:p>
            <a:pPr indent="0" lvl="0" marL="0" rtl="0" algn="ctr">
              <a:lnSpc>
                <a:spcPct val="107916"/>
              </a:lnSpc>
              <a:spcBef>
                <a:spcPts val="1200"/>
              </a:spcBef>
              <a:spcAft>
                <a:spcPts val="0"/>
              </a:spcAft>
              <a:buClr>
                <a:schemeClr val="dk1"/>
              </a:buClr>
              <a:buSzPts val="1100"/>
              <a:buFont typeface="Arial"/>
              <a:buNone/>
            </a:pPr>
            <a:r>
              <a:t/>
            </a:r>
            <a:endParaRPr sz="2100"/>
          </a:p>
          <a:p>
            <a:pPr indent="0" lvl="0" marL="0" rtl="0" algn="ctr">
              <a:lnSpc>
                <a:spcPct val="107916"/>
              </a:lnSpc>
              <a:spcBef>
                <a:spcPts val="1200"/>
              </a:spcBef>
              <a:spcAft>
                <a:spcPts val="0"/>
              </a:spcAft>
              <a:buClr>
                <a:schemeClr val="dk1"/>
              </a:buClr>
              <a:buSzPts val="1100"/>
              <a:buFont typeface="Arial"/>
              <a:buNone/>
            </a:pPr>
            <a:r>
              <a:rPr lang="es-MX" sz="2100"/>
              <a:t>¿Cuáles son las consecuencias de los hundimientos, grietas, fallas, socavones y fracturas?</a:t>
            </a:r>
            <a:endParaRPr b="1" sz="3700">
              <a:solidFill>
                <a:srgbClr val="1F3864"/>
              </a:solidFill>
            </a:endParaRPr>
          </a:p>
          <a:p>
            <a:pPr indent="0" lvl="0" marL="0" rtl="0" algn="l">
              <a:lnSpc>
                <a:spcPct val="90000"/>
              </a:lnSpc>
              <a:spcBef>
                <a:spcPts val="1000"/>
              </a:spcBef>
              <a:spcAft>
                <a:spcPts val="0"/>
              </a:spcAft>
              <a:buClr>
                <a:srgbClr val="1F3864"/>
              </a:buClr>
              <a:buSzPts val="2800"/>
              <a:buNone/>
            </a:pPr>
            <a:r>
              <a:t/>
            </a:r>
            <a:endParaRPr b="1">
              <a:solidFill>
                <a:srgbClr val="1F3864"/>
              </a:solidFill>
            </a:endParaRPr>
          </a:p>
        </p:txBody>
      </p:sp>
      <p:sp>
        <p:nvSpPr>
          <p:cNvPr id="153" name="Google Shape;153;p8"/>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8</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7"/>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62" name="Google Shape;662;p77"/>
          <p:cNvSpPr/>
          <p:nvPr/>
        </p:nvSpPr>
        <p:spPr>
          <a:xfrm>
            <a:off x="9267569" y="383635"/>
            <a:ext cx="280498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15.6</a:t>
            </a:r>
            <a:endParaRPr/>
          </a:p>
        </p:txBody>
      </p:sp>
      <p:sp>
        <p:nvSpPr>
          <p:cNvPr id="663" name="Google Shape;663;p77"/>
          <p:cNvSpPr txBox="1"/>
          <p:nvPr/>
        </p:nvSpPr>
        <p:spPr>
          <a:xfrm>
            <a:off x="525225" y="1436884"/>
            <a:ext cx="11030400" cy="5073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del cierre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Al finalizar la explicación de cada equipo, las alumnas harán algunas preguntas orales a sus compañeras para asegurarse que comprendieron adecuadamente lo que les explicaron.</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Una vez que se recojan los materiales, las profesoras involucradas en el proyecto darán la retroalimentación a los equipos sobre su desempeño.</a:t>
            </a:r>
            <a:endParaRPr sz="28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8"/>
          <p:cNvSpPr txBox="1"/>
          <p:nvPr>
            <p:ph idx="1" type="body"/>
          </p:nvPr>
        </p:nvSpPr>
        <p:spPr>
          <a:xfrm>
            <a:off x="313098" y="297713"/>
            <a:ext cx="9127464" cy="5948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p:txBody>
      </p:sp>
      <p:sp>
        <p:nvSpPr>
          <p:cNvPr id="669" name="Google Shape;669;p78"/>
          <p:cNvSpPr/>
          <p:nvPr/>
        </p:nvSpPr>
        <p:spPr>
          <a:xfrm>
            <a:off x="9329351" y="383635"/>
            <a:ext cx="2743199"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15.7</a:t>
            </a:r>
            <a:endParaRPr/>
          </a:p>
        </p:txBody>
      </p:sp>
      <p:sp>
        <p:nvSpPr>
          <p:cNvPr id="670" name="Google Shape;670;p78"/>
          <p:cNvSpPr txBox="1"/>
          <p:nvPr/>
        </p:nvSpPr>
        <p:spPr>
          <a:xfrm>
            <a:off x="449025" y="1217170"/>
            <a:ext cx="11030400" cy="5202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Descripción de lo que se hará con los resultados de la actividad:</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Con base en los resultados de la Muestra científica se evaluará la efectividad de los productos que se elaboraron en el proyecto y la manera en la que se desarrolló la muestra; si no resultan lo suficientemente adecuados, se modificarán para obtener mejores resultados.</a:t>
            </a:r>
            <a:endParaRPr sz="28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9"/>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76" name="Google Shape;676;p79"/>
          <p:cNvSpPr/>
          <p:nvPr/>
        </p:nvSpPr>
        <p:spPr>
          <a:xfrm>
            <a:off x="9230497" y="383635"/>
            <a:ext cx="2842053"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15.8</a:t>
            </a:r>
            <a:endParaRPr/>
          </a:p>
        </p:txBody>
      </p:sp>
      <p:sp>
        <p:nvSpPr>
          <p:cNvPr id="677" name="Google Shape;677;p79"/>
          <p:cNvSpPr txBox="1"/>
          <p:nvPr/>
        </p:nvSpPr>
        <p:spPr>
          <a:xfrm>
            <a:off x="467325" y="1258082"/>
            <a:ext cx="11030400" cy="5289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Análisis. Contrastación de lo esperado y lo sucedido:</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esperaba una mejor participación de las alumnas en la Muestra científica; sin embargo, presentaron mucho nerviosismo, lo cual afectó su manera de exponer y explicar sus tema, reflejando una preparación un tanto deficiente de sus participaciones.</a:t>
            </a:r>
            <a:endParaRPr sz="28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0"/>
          <p:cNvSpPr txBox="1"/>
          <p:nvPr>
            <p:ph idx="1" type="body"/>
          </p:nvPr>
        </p:nvSpPr>
        <p:spPr>
          <a:xfrm>
            <a:off x="313098" y="297713"/>
            <a:ext cx="9127464" cy="9603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ACTIVIDAD INTERDISCIPLINARIA DE CIERRE DEL PROYECTO</a:t>
            </a:r>
            <a:endParaRPr/>
          </a:p>
          <a:p>
            <a:pPr indent="0" lvl="0" marL="0" rtl="0" algn="l">
              <a:lnSpc>
                <a:spcPct val="90000"/>
              </a:lnSpc>
              <a:spcBef>
                <a:spcPts val="1000"/>
              </a:spcBef>
              <a:spcAft>
                <a:spcPts val="0"/>
              </a:spcAft>
              <a:buClr>
                <a:schemeClr val="dk1"/>
              </a:buClr>
              <a:buSzPts val="2800"/>
              <a:buNone/>
            </a:pPr>
            <a:r>
              <a:t/>
            </a:r>
            <a:endParaRPr b="1">
              <a:solidFill>
                <a:srgbClr val="1F3864"/>
              </a:solidFill>
            </a:endParaRPr>
          </a:p>
        </p:txBody>
      </p:sp>
      <p:sp>
        <p:nvSpPr>
          <p:cNvPr id="683" name="Google Shape;683;p80"/>
          <p:cNvSpPr/>
          <p:nvPr/>
        </p:nvSpPr>
        <p:spPr>
          <a:xfrm>
            <a:off x="9316995" y="383635"/>
            <a:ext cx="2755555"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15.9</a:t>
            </a:r>
            <a:endParaRPr/>
          </a:p>
        </p:txBody>
      </p:sp>
      <p:sp>
        <p:nvSpPr>
          <p:cNvPr id="684" name="Google Shape;684;p80"/>
          <p:cNvSpPr txBox="1"/>
          <p:nvPr/>
        </p:nvSpPr>
        <p:spPr>
          <a:xfrm>
            <a:off x="449025" y="1436922"/>
            <a:ext cx="11030400" cy="4945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F3864"/>
              </a:buClr>
              <a:buSzPts val="2800"/>
              <a:buFont typeface="Arial"/>
              <a:buNone/>
            </a:pPr>
            <a:r>
              <a:rPr b="1" lang="es-MX" sz="2800">
                <a:solidFill>
                  <a:srgbClr val="1F3864"/>
                </a:solidFill>
                <a:latin typeface="Calibri"/>
                <a:ea typeface="Calibri"/>
                <a:cs typeface="Calibri"/>
                <a:sym typeface="Calibri"/>
              </a:rPr>
              <a:t>Toma de decisiones:</a:t>
            </a:r>
            <a:endParaRPr b="1" sz="2800">
              <a:solidFill>
                <a:srgbClr val="1F3864"/>
              </a:solidFill>
              <a:latin typeface="Calibri"/>
              <a:ea typeface="Calibri"/>
              <a:cs typeface="Calibri"/>
              <a:sym typeface="Calibri"/>
            </a:endParaRPr>
          </a:p>
          <a:p>
            <a:pPr indent="0" lvl="0" marL="0" marR="0" rtl="0" algn="l">
              <a:lnSpc>
                <a:spcPct val="90000"/>
              </a:lnSpc>
              <a:spcBef>
                <a:spcPts val="0"/>
              </a:spcBef>
              <a:spcAft>
                <a:spcPts val="0"/>
              </a:spcAft>
              <a:buClr>
                <a:srgbClr val="1F3864"/>
              </a:buClr>
              <a:buSzPts val="2800"/>
              <a:buFont typeface="Arial"/>
              <a:buNone/>
            </a:pPr>
            <a:r>
              <a:t/>
            </a:r>
            <a:endParaRPr b="1" sz="2800">
              <a:solidFill>
                <a:srgbClr val="1F3864"/>
              </a:solidFill>
              <a:latin typeface="Calibri"/>
              <a:ea typeface="Calibri"/>
              <a:cs typeface="Calibri"/>
              <a:sym typeface="Calibri"/>
            </a:endParaRPr>
          </a:p>
          <a:p>
            <a:pPr indent="0" lvl="0" marL="0" marR="0" rtl="0" algn="just">
              <a:lnSpc>
                <a:spcPct val="90000"/>
              </a:lnSpc>
              <a:spcBef>
                <a:spcPts val="0"/>
              </a:spcBef>
              <a:spcAft>
                <a:spcPts val="0"/>
              </a:spcAft>
              <a:buClr>
                <a:srgbClr val="1F3864"/>
              </a:buClr>
              <a:buSzPts val="2800"/>
              <a:buFont typeface="Arial"/>
              <a:buNone/>
            </a:pPr>
            <a:r>
              <a:rPr lang="es-MX" sz="2800">
                <a:solidFill>
                  <a:schemeClr val="dk1"/>
                </a:solidFill>
                <a:latin typeface="Calibri"/>
                <a:ea typeface="Calibri"/>
                <a:cs typeface="Calibri"/>
                <a:sym typeface="Calibri"/>
              </a:rPr>
              <a:t>Se asignará un mayor porcentaje de calificación a la exposición oral dentro de la muestra científica, con el objetivo de que preparen mejor sus participaciones y sean de mayor calidad.</a:t>
            </a:r>
            <a:endParaRPr sz="28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131a23f2df9_0_0"/>
          <p:cNvSpPr txBox="1"/>
          <p:nvPr>
            <p:ph idx="1" type="body"/>
          </p:nvPr>
        </p:nvSpPr>
        <p:spPr>
          <a:xfrm>
            <a:off x="313098" y="297712"/>
            <a:ext cx="8929800" cy="129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EVALUACIÓN. Autoevaluación, coevaluación del proyecto, por parte de alumnos, maestros y autoridades/entrevistas videograbadas o escritas</a:t>
            </a:r>
            <a:endParaRPr/>
          </a:p>
        </p:txBody>
      </p:sp>
      <p:sp>
        <p:nvSpPr>
          <p:cNvPr id="690" name="Google Shape;690;g131a23f2df9_0_0"/>
          <p:cNvSpPr/>
          <p:nvPr/>
        </p:nvSpPr>
        <p:spPr>
          <a:xfrm>
            <a:off x="9242855" y="383635"/>
            <a:ext cx="28296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16</a:t>
            </a:r>
            <a:endParaRPr/>
          </a:p>
        </p:txBody>
      </p:sp>
      <p:sp>
        <p:nvSpPr>
          <p:cNvPr id="691" name="Google Shape;691;g131a23f2df9_0_0"/>
          <p:cNvSpPr txBox="1"/>
          <p:nvPr/>
        </p:nvSpPr>
        <p:spPr>
          <a:xfrm>
            <a:off x="313098" y="1572796"/>
            <a:ext cx="11030400" cy="1296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
        <p:nvSpPr>
          <p:cNvPr id="692" name="Google Shape;692;g131a23f2df9_0_0"/>
          <p:cNvSpPr txBox="1"/>
          <p:nvPr/>
        </p:nvSpPr>
        <p:spPr>
          <a:xfrm>
            <a:off x="465500" y="1725204"/>
            <a:ext cx="11030400" cy="4602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s-MX" sz="2800">
                <a:solidFill>
                  <a:schemeClr val="dk1"/>
                </a:solidFill>
                <a:latin typeface="Calibri"/>
                <a:ea typeface="Calibri"/>
                <a:cs typeface="Calibri"/>
                <a:sym typeface="Calibri"/>
              </a:rPr>
              <a:t>• Los resultados obtenidos por cada equipo de trabajo. </a:t>
            </a:r>
            <a:endParaRPr b="1"/>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 Con base en un Google Forms, titulado “Evaluación del Proyecto Conexiones Cuarto”, se evaluó el trabajo de cada equipo, donde los cuatro equipos de cada grupo demostraron haber trabajado de manera colaborativa durante las semanas en que se desarrolló el proyecto.</a:t>
            </a:r>
            <a:endParaRPr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La mayoría de los equipos se dividió el tema en diferentes aspectos, para que cada integrante buscara un aspecto específico del tema, tanto de manera sincrónica (en el salón de clases), como asincrónica (fuera del salón de clases)</a:t>
            </a:r>
            <a:endParaRPr sz="2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131a23f2df9_0_7"/>
          <p:cNvSpPr txBox="1"/>
          <p:nvPr>
            <p:ph idx="1" type="body"/>
          </p:nvPr>
        </p:nvSpPr>
        <p:spPr>
          <a:xfrm>
            <a:off x="313098" y="297712"/>
            <a:ext cx="8929800" cy="129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EVALUACIÓN. Autoevaluación, coevaluación del proyecto, por parte de alumnos, maestros y autoridades/entrevistas videograbadas o escritas</a:t>
            </a:r>
            <a:endParaRPr/>
          </a:p>
        </p:txBody>
      </p:sp>
      <p:sp>
        <p:nvSpPr>
          <p:cNvPr id="698" name="Google Shape;698;g131a23f2df9_0_7"/>
          <p:cNvSpPr/>
          <p:nvPr/>
        </p:nvSpPr>
        <p:spPr>
          <a:xfrm>
            <a:off x="9242855" y="383635"/>
            <a:ext cx="28296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16</a:t>
            </a:r>
            <a:endParaRPr/>
          </a:p>
        </p:txBody>
      </p:sp>
      <p:sp>
        <p:nvSpPr>
          <p:cNvPr id="699" name="Google Shape;699;g131a23f2df9_0_7"/>
          <p:cNvSpPr txBox="1"/>
          <p:nvPr/>
        </p:nvSpPr>
        <p:spPr>
          <a:xfrm>
            <a:off x="313098" y="1572796"/>
            <a:ext cx="11030400" cy="1296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
        <p:nvSpPr>
          <p:cNvPr id="700" name="Google Shape;700;g131a23f2df9_0_7"/>
          <p:cNvSpPr txBox="1"/>
          <p:nvPr/>
        </p:nvSpPr>
        <p:spPr>
          <a:xfrm>
            <a:off x="465500" y="1725204"/>
            <a:ext cx="11030400" cy="47487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 </a:t>
            </a:r>
            <a:r>
              <a:rPr b="1" lang="es-MX" sz="2800">
                <a:solidFill>
                  <a:schemeClr val="dk1"/>
                </a:solidFill>
                <a:latin typeface="Calibri"/>
                <a:ea typeface="Calibri"/>
                <a:cs typeface="Calibri"/>
                <a:sym typeface="Calibri"/>
              </a:rPr>
              <a:t>El desempeño de los integrantes de cada equipo de trabajo.</a:t>
            </a:r>
            <a:r>
              <a:rPr lang="es-MX"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Con base en el Google Forms </a:t>
            </a:r>
            <a:r>
              <a:rPr lang="es-MX" sz="2800">
                <a:solidFill>
                  <a:schemeClr val="dk1"/>
                </a:solidFill>
                <a:latin typeface="Calibri"/>
                <a:ea typeface="Calibri"/>
                <a:cs typeface="Calibri"/>
                <a:sym typeface="Calibri"/>
              </a:rPr>
              <a:t>“Evaluación del Proyecto Conexiones Cuarto”, en el cual se incluía la autoevaluación y coevaluación del trabajo, se observó que las alumnas consideran que trabajaron de manera activa y colaborativa durante todas las sesiones del proyecto. </a:t>
            </a:r>
            <a:endParaRPr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Además, manifestaron que les resulta mejor trabajar en equipos y que se incluyan a varias materias, ya que consideran que aprenden más que si trabajaran solas o en proyectos donde solo se involucran solamente una materia.</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131a23f2df9_0_14"/>
          <p:cNvSpPr txBox="1"/>
          <p:nvPr>
            <p:ph idx="1" type="body"/>
          </p:nvPr>
        </p:nvSpPr>
        <p:spPr>
          <a:xfrm>
            <a:off x="313098" y="297712"/>
            <a:ext cx="8929800" cy="129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EVALUACIÓN. Autoevaluación, coevaluación del proyecto, por parte de alumnos, maestros y autoridades/entrevistas videograbadas o escritas</a:t>
            </a:r>
            <a:endParaRPr/>
          </a:p>
        </p:txBody>
      </p:sp>
      <p:sp>
        <p:nvSpPr>
          <p:cNvPr id="706" name="Google Shape;706;g131a23f2df9_0_14"/>
          <p:cNvSpPr/>
          <p:nvPr/>
        </p:nvSpPr>
        <p:spPr>
          <a:xfrm>
            <a:off x="9242855" y="383635"/>
            <a:ext cx="2829600" cy="594900"/>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16</a:t>
            </a:r>
            <a:endParaRPr/>
          </a:p>
        </p:txBody>
      </p:sp>
      <p:sp>
        <p:nvSpPr>
          <p:cNvPr id="707" name="Google Shape;707;g131a23f2df9_0_14"/>
          <p:cNvSpPr txBox="1"/>
          <p:nvPr/>
        </p:nvSpPr>
        <p:spPr>
          <a:xfrm>
            <a:off x="313098" y="1572796"/>
            <a:ext cx="11030400" cy="1296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
        <p:nvSpPr>
          <p:cNvPr id="708" name="Google Shape;708;g131a23f2df9_0_14"/>
          <p:cNvSpPr txBox="1"/>
          <p:nvPr/>
        </p:nvSpPr>
        <p:spPr>
          <a:xfrm>
            <a:off x="465500" y="1725204"/>
            <a:ext cx="11030400" cy="4584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 </a:t>
            </a:r>
            <a:r>
              <a:rPr b="1" lang="es-MX" sz="2800">
                <a:solidFill>
                  <a:schemeClr val="dk1"/>
                </a:solidFill>
                <a:latin typeface="Calibri"/>
                <a:ea typeface="Calibri"/>
                <a:cs typeface="Calibri"/>
                <a:sym typeface="Calibri"/>
              </a:rPr>
              <a:t>El equipo interdisciplinario de profesores.</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Las profesoras que participaron en el proyecto se involucraron de manera profesional en el diseño, ejecución y evaluación del proyecto, lo que facilitó la ardua labor que implica trabajar en un proyecto interdisiciplinario.</a:t>
            </a:r>
            <a:endParaRPr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Aunque en ocasiones no coincidían presencialmente en el colegio, se llevaron a cabo reuniones por Meet para trabajar.</a:t>
            </a:r>
            <a:endParaRPr sz="28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1"/>
          <p:cNvSpPr txBox="1"/>
          <p:nvPr>
            <p:ph idx="1" type="body"/>
          </p:nvPr>
        </p:nvSpPr>
        <p:spPr>
          <a:xfrm>
            <a:off x="313098" y="297712"/>
            <a:ext cx="8929757" cy="129630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EVALUACIÓN. Autoevaluación, coevaluación del proyecto, por parte de alumnos, maestros y autoridades/entrevistas videograbadas o escritas</a:t>
            </a:r>
            <a:endParaRPr/>
          </a:p>
        </p:txBody>
      </p:sp>
      <p:sp>
        <p:nvSpPr>
          <p:cNvPr id="714" name="Google Shape;714;p81"/>
          <p:cNvSpPr/>
          <p:nvPr/>
        </p:nvSpPr>
        <p:spPr>
          <a:xfrm>
            <a:off x="9242855" y="383635"/>
            <a:ext cx="2829696"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16</a:t>
            </a:r>
            <a:endParaRPr/>
          </a:p>
        </p:txBody>
      </p:sp>
      <p:sp>
        <p:nvSpPr>
          <p:cNvPr id="715" name="Google Shape;715;p81"/>
          <p:cNvSpPr txBox="1"/>
          <p:nvPr/>
        </p:nvSpPr>
        <p:spPr>
          <a:xfrm>
            <a:off x="313098" y="1572796"/>
            <a:ext cx="11030405" cy="12963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
        <p:nvSpPr>
          <p:cNvPr id="716" name="Google Shape;716;p81"/>
          <p:cNvSpPr txBox="1"/>
          <p:nvPr/>
        </p:nvSpPr>
        <p:spPr>
          <a:xfrm>
            <a:off x="465500" y="1725204"/>
            <a:ext cx="11030400" cy="4730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 </a:t>
            </a:r>
            <a:r>
              <a:rPr b="1" lang="es-MX" sz="2800">
                <a:solidFill>
                  <a:schemeClr val="dk1"/>
                </a:solidFill>
                <a:latin typeface="Calibri"/>
                <a:ea typeface="Calibri"/>
                <a:cs typeface="Calibri"/>
                <a:sym typeface="Calibri"/>
              </a:rPr>
              <a:t>El proceso y resultados del proyecto interdiscipl</a:t>
            </a:r>
            <a:r>
              <a:rPr b="1" lang="es-MX" sz="2800">
                <a:solidFill>
                  <a:schemeClr val="dk1"/>
                </a:solidFill>
                <a:latin typeface="Calibri"/>
                <a:ea typeface="Calibri"/>
                <a:cs typeface="Calibri"/>
                <a:sym typeface="Calibri"/>
              </a:rPr>
              <a:t>inario en general</a:t>
            </a:r>
            <a:endParaRPr b="1"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Se considera que este proyecto resultó muy útil para las alumnas porque lograron contextualizar lo que aprendieron a través de las diferentes actividades con lo que viven en su entorno.</a:t>
            </a:r>
            <a:endParaRPr sz="28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800"/>
              <a:buFont typeface="Arial"/>
              <a:buNone/>
            </a:pPr>
            <a:r>
              <a:rPr lang="es-MX" sz="2800">
                <a:solidFill>
                  <a:schemeClr val="dk1"/>
                </a:solidFill>
                <a:latin typeface="Calibri"/>
                <a:ea typeface="Calibri"/>
                <a:cs typeface="Calibri"/>
                <a:sym typeface="Calibri"/>
              </a:rPr>
              <a:t>El diseño de las actividades del proyecto resultó adecuado para las alumnas, ya que participaron todos los equipos de manera activa y entusiasta.</a:t>
            </a:r>
            <a:endParaRPr sz="28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2"/>
          <p:cNvSpPr txBox="1"/>
          <p:nvPr>
            <p:ph idx="1" type="body"/>
          </p:nvPr>
        </p:nvSpPr>
        <p:spPr>
          <a:xfrm>
            <a:off x="313100" y="297650"/>
            <a:ext cx="11628900" cy="615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None/>
            </a:pPr>
            <a:r>
              <a:rPr b="1" lang="es-MX">
                <a:solidFill>
                  <a:srgbClr val="1F3864"/>
                </a:solidFill>
              </a:rPr>
              <a:t>Lista de cambios realizados a la estructura del Proyecto </a:t>
            </a:r>
            <a:endParaRPr b="1">
              <a:solidFill>
                <a:srgbClr val="1F3864"/>
              </a:solidFill>
            </a:endParaRPr>
          </a:p>
          <a:p>
            <a:pPr indent="0" lvl="0" marL="0" rtl="0" algn="l">
              <a:lnSpc>
                <a:spcPct val="90000"/>
              </a:lnSpc>
              <a:spcBef>
                <a:spcPts val="0"/>
              </a:spcBef>
              <a:spcAft>
                <a:spcPts val="0"/>
              </a:spcAft>
              <a:buClr>
                <a:srgbClr val="1F3864"/>
              </a:buClr>
              <a:buSzPts val="2800"/>
              <a:buNone/>
            </a:pPr>
            <a:r>
              <a:rPr b="1" lang="es-MX">
                <a:solidFill>
                  <a:srgbClr val="1F3864"/>
                </a:solidFill>
              </a:rPr>
              <a:t>Interdisciplinario original</a:t>
            </a:r>
            <a:endParaRPr b="1">
              <a:solidFill>
                <a:srgbClr val="1F3864"/>
              </a:solidFill>
            </a:endParaRPr>
          </a:p>
          <a:p>
            <a:pPr indent="0" lvl="0" marL="0" rtl="0" algn="l">
              <a:lnSpc>
                <a:spcPct val="90000"/>
              </a:lnSpc>
              <a:spcBef>
                <a:spcPts val="0"/>
              </a:spcBef>
              <a:spcAft>
                <a:spcPts val="0"/>
              </a:spcAft>
              <a:buClr>
                <a:srgbClr val="1F3864"/>
              </a:buClr>
              <a:buSzPts val="2800"/>
              <a:buNone/>
            </a:pPr>
            <a:r>
              <a:t/>
            </a:r>
            <a:endParaRPr b="1">
              <a:solidFill>
                <a:srgbClr val="1F3864"/>
              </a:solidFill>
            </a:endParaRPr>
          </a:p>
          <a:p>
            <a:pPr indent="-342900" lvl="0" marL="457200" rtl="0" algn="l">
              <a:lnSpc>
                <a:spcPct val="90000"/>
              </a:lnSpc>
              <a:spcBef>
                <a:spcPts val="0"/>
              </a:spcBef>
              <a:spcAft>
                <a:spcPts val="0"/>
              </a:spcAft>
              <a:buSzPts val="1800"/>
              <a:buChar char="➔"/>
            </a:pPr>
            <a:r>
              <a:rPr lang="es-MX"/>
              <a:t>Se redujeron las materias de 6 a 3, porque se considera que de esta forma se trabajaría mejor entre los docentes involucrados en el proyecto.</a:t>
            </a:r>
            <a:endParaRPr/>
          </a:p>
          <a:p>
            <a:pPr indent="-342900" lvl="0" marL="457200" rtl="0" algn="l">
              <a:lnSpc>
                <a:spcPct val="90000"/>
              </a:lnSpc>
              <a:spcBef>
                <a:spcPts val="0"/>
              </a:spcBef>
              <a:spcAft>
                <a:spcPts val="0"/>
              </a:spcAft>
              <a:buSzPts val="1800"/>
              <a:buChar char="➔"/>
            </a:pPr>
            <a:r>
              <a:rPr lang="es-MX"/>
              <a:t>El proyecto se enfocó en la investigación de los socavones, a diferencia del proyecto original, donde también se hablaba sobre hundimientos.</a:t>
            </a:r>
            <a:endParaRPr/>
          </a:p>
          <a:p>
            <a:pPr indent="-342900" lvl="0" marL="457200" rtl="0" algn="l">
              <a:lnSpc>
                <a:spcPct val="90000"/>
              </a:lnSpc>
              <a:spcBef>
                <a:spcPts val="0"/>
              </a:spcBef>
              <a:spcAft>
                <a:spcPts val="0"/>
              </a:spcAft>
              <a:buSzPts val="1800"/>
              <a:buChar char="➔"/>
            </a:pPr>
            <a:r>
              <a:rPr lang="es-MX"/>
              <a:t>Se modificaron las actividades de desarrollo y cierre porque el proyecto solo se enfocó en socavones.</a:t>
            </a:r>
            <a:endParaRPr/>
          </a:p>
        </p:txBody>
      </p:sp>
      <p:sp>
        <p:nvSpPr>
          <p:cNvPr id="722" name="Google Shape;722;p82"/>
          <p:cNvSpPr/>
          <p:nvPr/>
        </p:nvSpPr>
        <p:spPr>
          <a:xfrm>
            <a:off x="9242855" y="383635"/>
            <a:ext cx="2829696"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17</a:t>
            </a:r>
            <a:endParaRPr/>
          </a:p>
        </p:txBody>
      </p:sp>
      <p:sp>
        <p:nvSpPr>
          <p:cNvPr id="723" name="Google Shape;723;p82"/>
          <p:cNvSpPr txBox="1"/>
          <p:nvPr/>
        </p:nvSpPr>
        <p:spPr>
          <a:xfrm>
            <a:off x="313098" y="1572796"/>
            <a:ext cx="11030405" cy="12963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b="1" sz="2800">
              <a:solidFill>
                <a:srgbClr val="1F3864"/>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83"/>
          <p:cNvSpPr txBox="1"/>
          <p:nvPr>
            <p:ph type="title"/>
          </p:nvPr>
        </p:nvSpPr>
        <p:spPr>
          <a:xfrm>
            <a:off x="838199" y="365125"/>
            <a:ext cx="10906957" cy="11794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Font typeface="Calibri"/>
              <a:buNone/>
            </a:pPr>
            <a:r>
              <a:rPr b="1" lang="es-MX" sz="2800">
                <a:solidFill>
                  <a:srgbClr val="1F3864"/>
                </a:solidFill>
              </a:rPr>
              <a:t>LISTA DE COTEJO PARA CONSTRUCCIÓN, SEGUIMIENTO Y AUTOEVALUACIÓN DEL P. V. E. ETAPA III</a:t>
            </a:r>
            <a:endParaRPr/>
          </a:p>
        </p:txBody>
      </p:sp>
      <p:pic>
        <p:nvPicPr>
          <p:cNvPr id="729" name="Google Shape;729;p83"/>
          <p:cNvPicPr preferRelativeResize="0"/>
          <p:nvPr/>
        </p:nvPicPr>
        <p:blipFill rotWithShape="1">
          <a:blip r:embed="rId3">
            <a:alphaModFix/>
          </a:blip>
          <a:srcRect b="30981" l="22794" r="21470" t="13856"/>
          <a:stretch/>
        </p:blipFill>
        <p:spPr>
          <a:xfrm>
            <a:off x="159427" y="1963513"/>
            <a:ext cx="5403173" cy="3008100"/>
          </a:xfrm>
          <a:prstGeom prst="rect">
            <a:avLst/>
          </a:prstGeom>
          <a:noFill/>
          <a:ln>
            <a:noFill/>
          </a:ln>
        </p:spPr>
      </p:pic>
      <p:pic>
        <p:nvPicPr>
          <p:cNvPr id="730" name="Google Shape;730;p83"/>
          <p:cNvPicPr preferRelativeResize="0"/>
          <p:nvPr/>
        </p:nvPicPr>
        <p:blipFill rotWithShape="1">
          <a:blip r:embed="rId4">
            <a:alphaModFix/>
          </a:blip>
          <a:srcRect b="37275" l="21771" r="21771" t="13518"/>
          <a:stretch/>
        </p:blipFill>
        <p:spPr>
          <a:xfrm>
            <a:off x="5647884" y="954859"/>
            <a:ext cx="6384689" cy="3130112"/>
          </a:xfrm>
          <a:prstGeom prst="rect">
            <a:avLst/>
          </a:prstGeom>
          <a:noFill/>
          <a:ln>
            <a:noFill/>
          </a:ln>
        </p:spPr>
      </p:pic>
      <p:pic>
        <p:nvPicPr>
          <p:cNvPr id="731" name="Google Shape;731;p83"/>
          <p:cNvPicPr preferRelativeResize="0"/>
          <p:nvPr/>
        </p:nvPicPr>
        <p:blipFill rotWithShape="1">
          <a:blip r:embed="rId5">
            <a:alphaModFix/>
          </a:blip>
          <a:srcRect b="47712" l="21765" r="21764" t="13922"/>
          <a:stretch/>
        </p:blipFill>
        <p:spPr>
          <a:xfrm>
            <a:off x="5647884" y="4084971"/>
            <a:ext cx="6384689" cy="2439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9"/>
          <p:cNvSpPr txBox="1"/>
          <p:nvPr>
            <p:ph idx="1" type="body"/>
          </p:nvPr>
        </p:nvSpPr>
        <p:spPr>
          <a:xfrm>
            <a:off x="677561" y="383635"/>
            <a:ext cx="10381735" cy="92326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F3864"/>
              </a:buClr>
              <a:buSzPts val="2800"/>
              <a:buNone/>
            </a:pPr>
            <a:r>
              <a:rPr b="1" lang="es-MX">
                <a:solidFill>
                  <a:srgbClr val="1F3864"/>
                </a:solidFill>
              </a:rPr>
              <a:t>Documento Estructura inicial de planeación. Elaboración de</a:t>
            </a:r>
            <a:endParaRPr/>
          </a:p>
          <a:p>
            <a:pPr indent="0" lvl="0" marL="0" rtl="0" algn="l">
              <a:lnSpc>
                <a:spcPct val="90000"/>
              </a:lnSpc>
              <a:spcBef>
                <a:spcPts val="1000"/>
              </a:spcBef>
              <a:spcAft>
                <a:spcPts val="0"/>
              </a:spcAft>
              <a:buClr>
                <a:srgbClr val="1F3864"/>
              </a:buClr>
              <a:buSzPts val="2800"/>
              <a:buNone/>
            </a:pPr>
            <a:r>
              <a:rPr b="1" lang="es-MX">
                <a:solidFill>
                  <a:srgbClr val="1F3864"/>
                </a:solidFill>
              </a:rPr>
              <a:t>Proyecto Etapa III</a:t>
            </a:r>
            <a:endParaRPr/>
          </a:p>
        </p:txBody>
      </p:sp>
      <p:sp>
        <p:nvSpPr>
          <p:cNvPr id="159" name="Google Shape;159;p9"/>
          <p:cNvSpPr/>
          <p:nvPr/>
        </p:nvSpPr>
        <p:spPr>
          <a:xfrm>
            <a:off x="9996256" y="383635"/>
            <a:ext cx="1669002" cy="59480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MX" sz="1800">
                <a:solidFill>
                  <a:srgbClr val="2F5496"/>
                </a:solidFill>
                <a:latin typeface="Calibri"/>
                <a:ea typeface="Calibri"/>
                <a:cs typeface="Calibri"/>
                <a:sym typeface="Calibri"/>
              </a:rPr>
              <a:t>APARTADO 9</a:t>
            </a:r>
            <a:endParaRPr/>
          </a:p>
        </p:txBody>
      </p:sp>
      <p:pic>
        <p:nvPicPr>
          <p:cNvPr id="160" name="Google Shape;160;p9">
            <a:hlinkClick r:id="rId3"/>
          </p:cNvPr>
          <p:cNvPicPr preferRelativeResize="0"/>
          <p:nvPr/>
        </p:nvPicPr>
        <p:blipFill rotWithShape="1">
          <a:blip r:embed="rId4">
            <a:alphaModFix/>
          </a:blip>
          <a:srcRect b="5076" l="19880" r="25426" t="23622"/>
          <a:stretch/>
        </p:blipFill>
        <p:spPr>
          <a:xfrm>
            <a:off x="2507438" y="1306900"/>
            <a:ext cx="6721973" cy="492944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84"/>
          <p:cNvPicPr preferRelativeResize="0"/>
          <p:nvPr/>
        </p:nvPicPr>
        <p:blipFill rotWithShape="1">
          <a:blip r:embed="rId3">
            <a:alphaModFix/>
          </a:blip>
          <a:srcRect b="36667" l="31458" r="32291" t="12778"/>
          <a:stretch/>
        </p:blipFill>
        <p:spPr>
          <a:xfrm>
            <a:off x="475482" y="622300"/>
            <a:ext cx="5277619" cy="4140199"/>
          </a:xfrm>
          <a:prstGeom prst="rect">
            <a:avLst/>
          </a:prstGeom>
          <a:noFill/>
          <a:ln>
            <a:noFill/>
          </a:ln>
        </p:spPr>
      </p:pic>
      <p:pic>
        <p:nvPicPr>
          <p:cNvPr id="737" name="Google Shape;737;p84"/>
          <p:cNvPicPr preferRelativeResize="0"/>
          <p:nvPr/>
        </p:nvPicPr>
        <p:blipFill rotWithShape="1">
          <a:blip r:embed="rId4">
            <a:alphaModFix/>
          </a:blip>
          <a:srcRect b="18703" l="28542" r="29061" t="14074"/>
          <a:stretch/>
        </p:blipFill>
        <p:spPr>
          <a:xfrm>
            <a:off x="6096000" y="622300"/>
            <a:ext cx="5887992" cy="5251451"/>
          </a:xfrm>
          <a:prstGeom prst="rect">
            <a:avLst/>
          </a:prstGeom>
          <a:noFill/>
          <a:ln>
            <a:noFill/>
          </a:ln>
        </p:spPr>
      </p:pic>
      <p:sp>
        <p:nvSpPr>
          <p:cNvPr id="738" name="Google Shape;738;p84"/>
          <p:cNvSpPr/>
          <p:nvPr/>
        </p:nvSpPr>
        <p:spPr>
          <a:xfrm>
            <a:off x="5430250" y="17154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39" name="Google Shape;739;p84"/>
          <p:cNvSpPr/>
          <p:nvPr/>
        </p:nvSpPr>
        <p:spPr>
          <a:xfrm>
            <a:off x="5430250" y="21990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0" name="Google Shape;740;p84"/>
          <p:cNvSpPr/>
          <p:nvPr/>
        </p:nvSpPr>
        <p:spPr>
          <a:xfrm>
            <a:off x="5430250" y="26827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1" name="Google Shape;741;p84"/>
          <p:cNvSpPr/>
          <p:nvPr/>
        </p:nvSpPr>
        <p:spPr>
          <a:xfrm>
            <a:off x="5430250" y="31663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2" name="Google Shape;742;p84"/>
          <p:cNvSpPr/>
          <p:nvPr/>
        </p:nvSpPr>
        <p:spPr>
          <a:xfrm>
            <a:off x="5430250" y="37506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3" name="Google Shape;743;p84"/>
          <p:cNvSpPr/>
          <p:nvPr/>
        </p:nvSpPr>
        <p:spPr>
          <a:xfrm>
            <a:off x="5430250" y="43762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4" name="Google Shape;744;p84"/>
          <p:cNvSpPr/>
          <p:nvPr/>
        </p:nvSpPr>
        <p:spPr>
          <a:xfrm>
            <a:off x="11657675" y="8468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5" name="Google Shape;745;p84"/>
          <p:cNvSpPr/>
          <p:nvPr/>
        </p:nvSpPr>
        <p:spPr>
          <a:xfrm>
            <a:off x="11657675" y="14014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6" name="Google Shape;746;p84"/>
          <p:cNvSpPr/>
          <p:nvPr/>
        </p:nvSpPr>
        <p:spPr>
          <a:xfrm>
            <a:off x="11625325" y="20093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7" name="Google Shape;747;p84"/>
          <p:cNvSpPr/>
          <p:nvPr/>
        </p:nvSpPr>
        <p:spPr>
          <a:xfrm>
            <a:off x="11625325" y="26172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8" name="Google Shape;748;p84"/>
          <p:cNvSpPr/>
          <p:nvPr/>
        </p:nvSpPr>
        <p:spPr>
          <a:xfrm>
            <a:off x="11625325" y="3225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49" name="Google Shape;749;p84"/>
          <p:cNvSpPr/>
          <p:nvPr/>
        </p:nvSpPr>
        <p:spPr>
          <a:xfrm>
            <a:off x="11625325" y="37088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50" name="Google Shape;750;p84"/>
          <p:cNvSpPr/>
          <p:nvPr/>
        </p:nvSpPr>
        <p:spPr>
          <a:xfrm>
            <a:off x="11625325" y="41155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51" name="Google Shape;751;p84"/>
          <p:cNvSpPr/>
          <p:nvPr/>
        </p:nvSpPr>
        <p:spPr>
          <a:xfrm>
            <a:off x="11625325" y="44809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52" name="Google Shape;752;p84"/>
          <p:cNvSpPr/>
          <p:nvPr/>
        </p:nvSpPr>
        <p:spPr>
          <a:xfrm>
            <a:off x="11625325" y="48935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53" name="Google Shape;753;p84"/>
          <p:cNvSpPr/>
          <p:nvPr/>
        </p:nvSpPr>
        <p:spPr>
          <a:xfrm>
            <a:off x="11657675" y="54718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85"/>
          <p:cNvPicPr preferRelativeResize="0"/>
          <p:nvPr/>
        </p:nvPicPr>
        <p:blipFill rotWithShape="1">
          <a:blip r:embed="rId3">
            <a:alphaModFix/>
          </a:blip>
          <a:srcRect b="53464" l="25735" r="26177" t="19346"/>
          <a:stretch/>
        </p:blipFill>
        <p:spPr>
          <a:xfrm>
            <a:off x="484094" y="340659"/>
            <a:ext cx="3926541" cy="1248808"/>
          </a:xfrm>
          <a:prstGeom prst="rect">
            <a:avLst/>
          </a:prstGeom>
          <a:noFill/>
          <a:ln>
            <a:noFill/>
          </a:ln>
        </p:spPr>
      </p:pic>
      <p:pic>
        <p:nvPicPr>
          <p:cNvPr id="759" name="Google Shape;759;p85"/>
          <p:cNvPicPr preferRelativeResize="0"/>
          <p:nvPr/>
        </p:nvPicPr>
        <p:blipFill rotWithShape="1">
          <a:blip r:embed="rId4">
            <a:alphaModFix/>
          </a:blip>
          <a:srcRect b="7712" l="31912" r="32353" t="12287"/>
          <a:stretch/>
        </p:blipFill>
        <p:spPr>
          <a:xfrm>
            <a:off x="484094" y="1589467"/>
            <a:ext cx="3926541" cy="4944533"/>
          </a:xfrm>
          <a:prstGeom prst="rect">
            <a:avLst/>
          </a:prstGeom>
          <a:noFill/>
          <a:ln>
            <a:noFill/>
          </a:ln>
        </p:spPr>
      </p:pic>
      <p:pic>
        <p:nvPicPr>
          <p:cNvPr id="760" name="Google Shape;760;p85"/>
          <p:cNvPicPr preferRelativeResize="0"/>
          <p:nvPr/>
        </p:nvPicPr>
        <p:blipFill rotWithShape="1">
          <a:blip r:embed="rId5">
            <a:alphaModFix/>
          </a:blip>
          <a:srcRect b="7189" l="31618" r="32353" t="12810"/>
          <a:stretch/>
        </p:blipFill>
        <p:spPr>
          <a:xfrm>
            <a:off x="6019801" y="0"/>
            <a:ext cx="5490883" cy="6858000"/>
          </a:xfrm>
          <a:prstGeom prst="rect">
            <a:avLst/>
          </a:prstGeom>
          <a:noFill/>
          <a:ln>
            <a:noFill/>
          </a:ln>
        </p:spPr>
      </p:pic>
      <p:sp>
        <p:nvSpPr>
          <p:cNvPr id="761" name="Google Shape;761;p85"/>
          <p:cNvSpPr/>
          <p:nvPr/>
        </p:nvSpPr>
        <p:spPr>
          <a:xfrm>
            <a:off x="4150500" y="9526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2" name="Google Shape;762;p85"/>
          <p:cNvSpPr/>
          <p:nvPr/>
        </p:nvSpPr>
        <p:spPr>
          <a:xfrm>
            <a:off x="4150500" y="13002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3" name="Google Shape;763;p85"/>
          <p:cNvSpPr/>
          <p:nvPr/>
        </p:nvSpPr>
        <p:spPr>
          <a:xfrm>
            <a:off x="4150500" y="17602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4" name="Google Shape;764;p85"/>
          <p:cNvSpPr/>
          <p:nvPr/>
        </p:nvSpPr>
        <p:spPr>
          <a:xfrm>
            <a:off x="4150500" y="20959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5" name="Google Shape;765;p85"/>
          <p:cNvSpPr/>
          <p:nvPr/>
        </p:nvSpPr>
        <p:spPr>
          <a:xfrm>
            <a:off x="4150500" y="23666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6" name="Google Shape;766;p85"/>
          <p:cNvSpPr/>
          <p:nvPr/>
        </p:nvSpPr>
        <p:spPr>
          <a:xfrm>
            <a:off x="4150500" y="2933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7" name="Google Shape;767;p85"/>
          <p:cNvSpPr/>
          <p:nvPr/>
        </p:nvSpPr>
        <p:spPr>
          <a:xfrm>
            <a:off x="4150500" y="36001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8" name="Google Shape;768;p85"/>
          <p:cNvSpPr/>
          <p:nvPr/>
        </p:nvSpPr>
        <p:spPr>
          <a:xfrm>
            <a:off x="4150500" y="41061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69" name="Google Shape;769;p85"/>
          <p:cNvSpPr/>
          <p:nvPr/>
        </p:nvSpPr>
        <p:spPr>
          <a:xfrm>
            <a:off x="4125425" y="44714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0" name="Google Shape;770;p85"/>
          <p:cNvSpPr/>
          <p:nvPr/>
        </p:nvSpPr>
        <p:spPr>
          <a:xfrm>
            <a:off x="4125425" y="5440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1" name="Google Shape;771;p85"/>
          <p:cNvSpPr/>
          <p:nvPr/>
        </p:nvSpPr>
        <p:spPr>
          <a:xfrm>
            <a:off x="4125425" y="60739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2" name="Google Shape;772;p85"/>
          <p:cNvSpPr/>
          <p:nvPr/>
        </p:nvSpPr>
        <p:spPr>
          <a:xfrm>
            <a:off x="11166400" y="2143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3" name="Google Shape;773;p85"/>
          <p:cNvSpPr/>
          <p:nvPr/>
        </p:nvSpPr>
        <p:spPr>
          <a:xfrm>
            <a:off x="11166400" y="6853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4" name="Google Shape;774;p85"/>
          <p:cNvSpPr/>
          <p:nvPr/>
        </p:nvSpPr>
        <p:spPr>
          <a:xfrm>
            <a:off x="11166400" y="11563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5" name="Google Shape;775;p85"/>
          <p:cNvSpPr/>
          <p:nvPr/>
        </p:nvSpPr>
        <p:spPr>
          <a:xfrm>
            <a:off x="11166400" y="15360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6" name="Google Shape;776;p85"/>
          <p:cNvSpPr/>
          <p:nvPr/>
        </p:nvSpPr>
        <p:spPr>
          <a:xfrm>
            <a:off x="11166400" y="19503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7" name="Google Shape;777;p85"/>
          <p:cNvSpPr/>
          <p:nvPr/>
        </p:nvSpPr>
        <p:spPr>
          <a:xfrm>
            <a:off x="11166400" y="24284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8" name="Google Shape;778;p85"/>
          <p:cNvSpPr/>
          <p:nvPr/>
        </p:nvSpPr>
        <p:spPr>
          <a:xfrm>
            <a:off x="11166400" y="30905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79" name="Google Shape;779;p85"/>
          <p:cNvSpPr/>
          <p:nvPr/>
        </p:nvSpPr>
        <p:spPr>
          <a:xfrm>
            <a:off x="11166400" y="42308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80" name="Google Shape;780;p85"/>
          <p:cNvSpPr/>
          <p:nvPr/>
        </p:nvSpPr>
        <p:spPr>
          <a:xfrm>
            <a:off x="11166400" y="49495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81" name="Google Shape;781;p85"/>
          <p:cNvSpPr/>
          <p:nvPr/>
        </p:nvSpPr>
        <p:spPr>
          <a:xfrm>
            <a:off x="11166400" y="56683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82" name="Google Shape;782;p85"/>
          <p:cNvSpPr/>
          <p:nvPr/>
        </p:nvSpPr>
        <p:spPr>
          <a:xfrm>
            <a:off x="11166400" y="61464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83" name="Google Shape;783;p85"/>
          <p:cNvSpPr/>
          <p:nvPr/>
        </p:nvSpPr>
        <p:spPr>
          <a:xfrm>
            <a:off x="11166400" y="65112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86"/>
          <p:cNvPicPr preferRelativeResize="0"/>
          <p:nvPr/>
        </p:nvPicPr>
        <p:blipFill rotWithShape="1">
          <a:blip r:embed="rId3">
            <a:alphaModFix/>
          </a:blip>
          <a:srcRect b="12154" l="31618" r="32204" t="12025"/>
          <a:stretch/>
        </p:blipFill>
        <p:spPr>
          <a:xfrm>
            <a:off x="143435" y="161364"/>
            <a:ext cx="5680594" cy="6696637"/>
          </a:xfrm>
          <a:prstGeom prst="rect">
            <a:avLst/>
          </a:prstGeom>
          <a:noFill/>
          <a:ln>
            <a:noFill/>
          </a:ln>
        </p:spPr>
      </p:pic>
      <p:pic>
        <p:nvPicPr>
          <p:cNvPr id="789" name="Google Shape;789;p86"/>
          <p:cNvPicPr preferRelativeResize="0"/>
          <p:nvPr/>
        </p:nvPicPr>
        <p:blipFill rotWithShape="1">
          <a:blip r:embed="rId4">
            <a:alphaModFix/>
          </a:blip>
          <a:srcRect b="19780" l="31979" r="32395" t="12407"/>
          <a:stretch/>
        </p:blipFill>
        <p:spPr>
          <a:xfrm>
            <a:off x="6367972" y="358346"/>
            <a:ext cx="5354877" cy="5733535"/>
          </a:xfrm>
          <a:prstGeom prst="rect">
            <a:avLst/>
          </a:prstGeom>
          <a:noFill/>
          <a:ln>
            <a:noFill/>
          </a:ln>
        </p:spPr>
      </p:pic>
      <p:sp>
        <p:nvSpPr>
          <p:cNvPr id="790" name="Google Shape;790;p86"/>
          <p:cNvSpPr/>
          <p:nvPr/>
        </p:nvSpPr>
        <p:spPr>
          <a:xfrm>
            <a:off x="5446000" y="3583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1" name="Google Shape;791;p86"/>
          <p:cNvSpPr/>
          <p:nvPr/>
        </p:nvSpPr>
        <p:spPr>
          <a:xfrm>
            <a:off x="5446000" y="7727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2" name="Google Shape;792;p86"/>
          <p:cNvSpPr/>
          <p:nvPr/>
        </p:nvSpPr>
        <p:spPr>
          <a:xfrm>
            <a:off x="5446000" y="12790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3" name="Google Shape;793;p86"/>
          <p:cNvSpPr/>
          <p:nvPr/>
        </p:nvSpPr>
        <p:spPr>
          <a:xfrm>
            <a:off x="5446000" y="17854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4" name="Google Shape;794;p86"/>
          <p:cNvSpPr/>
          <p:nvPr/>
        </p:nvSpPr>
        <p:spPr>
          <a:xfrm>
            <a:off x="5446000" y="27520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5" name="Google Shape;795;p86"/>
          <p:cNvSpPr/>
          <p:nvPr/>
        </p:nvSpPr>
        <p:spPr>
          <a:xfrm>
            <a:off x="5446000" y="34778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6" name="Google Shape;796;p86"/>
          <p:cNvSpPr/>
          <p:nvPr/>
        </p:nvSpPr>
        <p:spPr>
          <a:xfrm>
            <a:off x="5446000" y="41683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7" name="Google Shape;797;p86"/>
          <p:cNvSpPr/>
          <p:nvPr/>
        </p:nvSpPr>
        <p:spPr>
          <a:xfrm>
            <a:off x="5446000" y="46676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8" name="Google Shape;798;p86"/>
          <p:cNvSpPr/>
          <p:nvPr/>
        </p:nvSpPr>
        <p:spPr>
          <a:xfrm>
            <a:off x="5446000" y="50961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799" name="Google Shape;799;p86"/>
          <p:cNvSpPr/>
          <p:nvPr/>
        </p:nvSpPr>
        <p:spPr>
          <a:xfrm>
            <a:off x="5446000" y="54892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0" name="Google Shape;800;p86"/>
          <p:cNvSpPr/>
          <p:nvPr/>
        </p:nvSpPr>
        <p:spPr>
          <a:xfrm>
            <a:off x="5446000" y="58823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1" name="Google Shape;801;p86"/>
          <p:cNvSpPr/>
          <p:nvPr/>
        </p:nvSpPr>
        <p:spPr>
          <a:xfrm>
            <a:off x="5446000" y="63604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2" name="Google Shape;802;p86"/>
          <p:cNvSpPr/>
          <p:nvPr/>
        </p:nvSpPr>
        <p:spPr>
          <a:xfrm>
            <a:off x="11382500" y="23712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3" name="Google Shape;803;p86"/>
          <p:cNvSpPr/>
          <p:nvPr/>
        </p:nvSpPr>
        <p:spPr>
          <a:xfrm>
            <a:off x="11382500" y="4775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4" name="Google Shape;804;p86"/>
          <p:cNvSpPr/>
          <p:nvPr/>
        </p:nvSpPr>
        <p:spPr>
          <a:xfrm>
            <a:off x="11382500" y="15999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5" name="Google Shape;805;p86"/>
          <p:cNvSpPr/>
          <p:nvPr/>
        </p:nvSpPr>
        <p:spPr>
          <a:xfrm>
            <a:off x="11382500" y="30195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6" name="Google Shape;806;p86"/>
          <p:cNvSpPr/>
          <p:nvPr/>
        </p:nvSpPr>
        <p:spPr>
          <a:xfrm>
            <a:off x="11382500" y="34778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7" name="Google Shape;807;p86"/>
          <p:cNvSpPr/>
          <p:nvPr/>
        </p:nvSpPr>
        <p:spPr>
          <a:xfrm>
            <a:off x="11382500" y="38922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8" name="Google Shape;808;p86"/>
          <p:cNvSpPr/>
          <p:nvPr/>
        </p:nvSpPr>
        <p:spPr>
          <a:xfrm>
            <a:off x="11382500" y="42648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09" name="Google Shape;809;p86"/>
          <p:cNvSpPr/>
          <p:nvPr/>
        </p:nvSpPr>
        <p:spPr>
          <a:xfrm>
            <a:off x="11382500" y="47358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10" name="Google Shape;810;p86"/>
          <p:cNvSpPr/>
          <p:nvPr/>
        </p:nvSpPr>
        <p:spPr>
          <a:xfrm>
            <a:off x="11382500" y="52534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11" name="Google Shape;811;p86"/>
          <p:cNvSpPr/>
          <p:nvPr/>
        </p:nvSpPr>
        <p:spPr>
          <a:xfrm>
            <a:off x="11382500" y="56890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87"/>
          <p:cNvPicPr preferRelativeResize="0"/>
          <p:nvPr/>
        </p:nvPicPr>
        <p:blipFill rotWithShape="1">
          <a:blip r:embed="rId3">
            <a:alphaModFix/>
          </a:blip>
          <a:srcRect b="6480" l="31979" r="32395" t="79635"/>
          <a:stretch/>
        </p:blipFill>
        <p:spPr>
          <a:xfrm>
            <a:off x="158639" y="135924"/>
            <a:ext cx="5354877" cy="1173892"/>
          </a:xfrm>
          <a:prstGeom prst="rect">
            <a:avLst/>
          </a:prstGeom>
          <a:noFill/>
          <a:ln>
            <a:noFill/>
          </a:ln>
        </p:spPr>
      </p:pic>
      <p:pic>
        <p:nvPicPr>
          <p:cNvPr id="817" name="Google Shape;817;p87"/>
          <p:cNvPicPr preferRelativeResize="0"/>
          <p:nvPr/>
        </p:nvPicPr>
        <p:blipFill rotWithShape="1">
          <a:blip r:embed="rId4">
            <a:alphaModFix/>
          </a:blip>
          <a:srcRect b="36210" l="31765" r="32353" t="13914"/>
          <a:stretch/>
        </p:blipFill>
        <p:spPr>
          <a:xfrm>
            <a:off x="158639" y="1165412"/>
            <a:ext cx="5354875" cy="4186817"/>
          </a:xfrm>
          <a:prstGeom prst="rect">
            <a:avLst/>
          </a:prstGeom>
          <a:noFill/>
          <a:ln>
            <a:noFill/>
          </a:ln>
        </p:spPr>
      </p:pic>
      <p:pic>
        <p:nvPicPr>
          <p:cNvPr id="818" name="Google Shape;818;p87"/>
          <p:cNvPicPr preferRelativeResize="0"/>
          <p:nvPr/>
        </p:nvPicPr>
        <p:blipFill rotWithShape="1">
          <a:blip r:embed="rId5">
            <a:alphaModFix/>
          </a:blip>
          <a:srcRect b="16992" l="31912" r="32353" t="13333"/>
          <a:stretch/>
        </p:blipFill>
        <p:spPr>
          <a:xfrm>
            <a:off x="6096000" y="350350"/>
            <a:ext cx="5614349" cy="6157300"/>
          </a:xfrm>
          <a:prstGeom prst="rect">
            <a:avLst/>
          </a:prstGeom>
          <a:noFill/>
          <a:ln>
            <a:noFill/>
          </a:ln>
        </p:spPr>
      </p:pic>
      <p:sp>
        <p:nvSpPr>
          <p:cNvPr id="819" name="Google Shape;819;p87"/>
          <p:cNvSpPr/>
          <p:nvPr/>
        </p:nvSpPr>
        <p:spPr>
          <a:xfrm>
            <a:off x="11382500" y="56890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0" name="Google Shape;820;p87"/>
          <p:cNvSpPr/>
          <p:nvPr/>
        </p:nvSpPr>
        <p:spPr>
          <a:xfrm>
            <a:off x="11382500" y="60822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1" name="Google Shape;821;p87"/>
          <p:cNvSpPr/>
          <p:nvPr/>
        </p:nvSpPr>
        <p:spPr>
          <a:xfrm>
            <a:off x="11382500" y="525050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2" name="Google Shape;822;p87"/>
          <p:cNvSpPr/>
          <p:nvPr/>
        </p:nvSpPr>
        <p:spPr>
          <a:xfrm>
            <a:off x="11382500" y="49214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3" name="Google Shape;823;p87"/>
          <p:cNvSpPr/>
          <p:nvPr/>
        </p:nvSpPr>
        <p:spPr>
          <a:xfrm>
            <a:off x="11382500" y="45570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4" name="Google Shape;824;p87"/>
          <p:cNvSpPr/>
          <p:nvPr/>
        </p:nvSpPr>
        <p:spPr>
          <a:xfrm>
            <a:off x="11382500" y="41538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5" name="Google Shape;825;p87"/>
          <p:cNvSpPr/>
          <p:nvPr/>
        </p:nvSpPr>
        <p:spPr>
          <a:xfrm>
            <a:off x="11350825" y="266377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6" name="Google Shape;826;p87"/>
          <p:cNvSpPr/>
          <p:nvPr/>
        </p:nvSpPr>
        <p:spPr>
          <a:xfrm>
            <a:off x="11382500" y="1924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7" name="Google Shape;827;p87"/>
          <p:cNvSpPr/>
          <p:nvPr/>
        </p:nvSpPr>
        <p:spPr>
          <a:xfrm>
            <a:off x="11382500" y="11845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8" name="Google Shape;828;p87"/>
          <p:cNvSpPr/>
          <p:nvPr/>
        </p:nvSpPr>
        <p:spPr>
          <a:xfrm>
            <a:off x="5177325" y="9487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29" name="Google Shape;829;p87"/>
          <p:cNvSpPr/>
          <p:nvPr/>
        </p:nvSpPr>
        <p:spPr>
          <a:xfrm>
            <a:off x="5177325" y="1653325"/>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0" name="Google Shape;830;p87"/>
          <p:cNvSpPr/>
          <p:nvPr/>
        </p:nvSpPr>
        <p:spPr>
          <a:xfrm>
            <a:off x="5177325" y="2287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1" name="Google Shape;831;p87"/>
          <p:cNvSpPr/>
          <p:nvPr/>
        </p:nvSpPr>
        <p:spPr>
          <a:xfrm>
            <a:off x="5177325" y="2758150"/>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2" name="Google Shape;832;p87"/>
          <p:cNvSpPr/>
          <p:nvPr/>
        </p:nvSpPr>
        <p:spPr>
          <a:xfrm>
            <a:off x="5177325" y="314091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3" name="Google Shape;833;p87"/>
          <p:cNvSpPr/>
          <p:nvPr/>
        </p:nvSpPr>
        <p:spPr>
          <a:xfrm>
            <a:off x="5177325" y="35236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4" name="Google Shape;834;p87"/>
          <p:cNvSpPr/>
          <p:nvPr/>
        </p:nvSpPr>
        <p:spPr>
          <a:xfrm>
            <a:off x="5177325" y="39521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5" name="Google Shape;835;p87"/>
          <p:cNvSpPr/>
          <p:nvPr/>
        </p:nvSpPr>
        <p:spPr>
          <a:xfrm>
            <a:off x="5177325" y="43806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36" name="Google Shape;836;p87"/>
          <p:cNvSpPr/>
          <p:nvPr/>
        </p:nvSpPr>
        <p:spPr>
          <a:xfrm>
            <a:off x="5177325" y="49214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p88"/>
          <p:cNvPicPr preferRelativeResize="0"/>
          <p:nvPr/>
        </p:nvPicPr>
        <p:blipFill rotWithShape="1">
          <a:blip r:embed="rId3">
            <a:alphaModFix/>
          </a:blip>
          <a:srcRect b="9019" l="32058" r="32794" t="13856"/>
          <a:stretch/>
        </p:blipFill>
        <p:spPr>
          <a:xfrm>
            <a:off x="394446" y="131563"/>
            <a:ext cx="5342965" cy="6594873"/>
          </a:xfrm>
          <a:prstGeom prst="rect">
            <a:avLst/>
          </a:prstGeom>
          <a:noFill/>
          <a:ln>
            <a:noFill/>
          </a:ln>
        </p:spPr>
      </p:pic>
      <p:pic>
        <p:nvPicPr>
          <p:cNvPr id="842" name="Google Shape;842;p88"/>
          <p:cNvPicPr preferRelativeResize="0"/>
          <p:nvPr/>
        </p:nvPicPr>
        <p:blipFill rotWithShape="1">
          <a:blip r:embed="rId4">
            <a:alphaModFix/>
          </a:blip>
          <a:srcRect b="33333" l="31765" r="32351" t="11503"/>
          <a:stretch/>
        </p:blipFill>
        <p:spPr>
          <a:xfrm>
            <a:off x="6096000" y="638069"/>
            <a:ext cx="5896870" cy="5099342"/>
          </a:xfrm>
          <a:prstGeom prst="rect">
            <a:avLst/>
          </a:prstGeom>
          <a:noFill/>
          <a:ln>
            <a:noFill/>
          </a:ln>
        </p:spPr>
      </p:pic>
      <p:sp>
        <p:nvSpPr>
          <p:cNvPr id="843" name="Google Shape;843;p88"/>
          <p:cNvSpPr/>
          <p:nvPr/>
        </p:nvSpPr>
        <p:spPr>
          <a:xfrm>
            <a:off x="5340175" y="419933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4" name="Google Shape;844;p88"/>
          <p:cNvSpPr/>
          <p:nvPr/>
        </p:nvSpPr>
        <p:spPr>
          <a:xfrm>
            <a:off x="5340175" y="37711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5" name="Google Shape;845;p88"/>
          <p:cNvSpPr/>
          <p:nvPr/>
        </p:nvSpPr>
        <p:spPr>
          <a:xfrm>
            <a:off x="5340175" y="334303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6" name="Google Shape;846;p88"/>
          <p:cNvSpPr/>
          <p:nvPr/>
        </p:nvSpPr>
        <p:spPr>
          <a:xfrm>
            <a:off x="5340175" y="29148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7" name="Google Shape;847;p88"/>
          <p:cNvSpPr/>
          <p:nvPr/>
        </p:nvSpPr>
        <p:spPr>
          <a:xfrm>
            <a:off x="5340175" y="24371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8" name="Google Shape;848;p88"/>
          <p:cNvSpPr/>
          <p:nvPr/>
        </p:nvSpPr>
        <p:spPr>
          <a:xfrm>
            <a:off x="5340175" y="18249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49" name="Google Shape;849;p88"/>
          <p:cNvSpPr/>
          <p:nvPr/>
        </p:nvSpPr>
        <p:spPr>
          <a:xfrm>
            <a:off x="5372225" y="10003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0" name="Google Shape;850;p88"/>
          <p:cNvSpPr/>
          <p:nvPr/>
        </p:nvSpPr>
        <p:spPr>
          <a:xfrm>
            <a:off x="5340175" y="571741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1" name="Google Shape;851;p88"/>
          <p:cNvSpPr/>
          <p:nvPr/>
        </p:nvSpPr>
        <p:spPr>
          <a:xfrm>
            <a:off x="5340175" y="62733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2" name="Google Shape;852;p88"/>
          <p:cNvSpPr/>
          <p:nvPr/>
        </p:nvSpPr>
        <p:spPr>
          <a:xfrm>
            <a:off x="11566975" y="53372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3" name="Google Shape;853;p88"/>
          <p:cNvSpPr/>
          <p:nvPr/>
        </p:nvSpPr>
        <p:spPr>
          <a:xfrm>
            <a:off x="11566975" y="48029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4" name="Google Shape;854;p88"/>
          <p:cNvSpPr/>
          <p:nvPr/>
        </p:nvSpPr>
        <p:spPr>
          <a:xfrm>
            <a:off x="11566975" y="43181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5" name="Google Shape;855;p88"/>
          <p:cNvSpPr/>
          <p:nvPr/>
        </p:nvSpPr>
        <p:spPr>
          <a:xfrm>
            <a:off x="11566975" y="383341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6" name="Google Shape;856;p88"/>
          <p:cNvSpPr/>
          <p:nvPr/>
        </p:nvSpPr>
        <p:spPr>
          <a:xfrm>
            <a:off x="11566975" y="341943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7" name="Google Shape;857;p88"/>
          <p:cNvSpPr/>
          <p:nvPr/>
        </p:nvSpPr>
        <p:spPr>
          <a:xfrm>
            <a:off x="11566975" y="30054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8" name="Google Shape;858;p88"/>
          <p:cNvSpPr/>
          <p:nvPr/>
        </p:nvSpPr>
        <p:spPr>
          <a:xfrm>
            <a:off x="11566975" y="25914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59" name="Google Shape;859;p88"/>
          <p:cNvSpPr/>
          <p:nvPr/>
        </p:nvSpPr>
        <p:spPr>
          <a:xfrm>
            <a:off x="11566975" y="200051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60" name="Google Shape;860;p88"/>
          <p:cNvSpPr/>
          <p:nvPr/>
        </p:nvSpPr>
        <p:spPr>
          <a:xfrm>
            <a:off x="11566975" y="128211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89"/>
          <p:cNvPicPr preferRelativeResize="0"/>
          <p:nvPr/>
        </p:nvPicPr>
        <p:blipFill rotWithShape="1">
          <a:blip r:embed="rId3">
            <a:alphaModFix/>
          </a:blip>
          <a:srcRect b="12697" l="32353" r="32647" t="65360"/>
          <a:stretch/>
        </p:blipFill>
        <p:spPr>
          <a:xfrm>
            <a:off x="509291" y="558801"/>
            <a:ext cx="7318187" cy="2580846"/>
          </a:xfrm>
          <a:prstGeom prst="rect">
            <a:avLst/>
          </a:prstGeom>
          <a:noFill/>
          <a:ln>
            <a:noFill/>
          </a:ln>
        </p:spPr>
      </p:pic>
      <p:pic>
        <p:nvPicPr>
          <p:cNvPr id="866" name="Google Shape;866;p89"/>
          <p:cNvPicPr preferRelativeResize="0"/>
          <p:nvPr/>
        </p:nvPicPr>
        <p:blipFill rotWithShape="1">
          <a:blip r:embed="rId4">
            <a:alphaModFix/>
          </a:blip>
          <a:srcRect b="36216" l="23437" r="23749" t="17406"/>
          <a:stretch/>
        </p:blipFill>
        <p:spPr>
          <a:xfrm>
            <a:off x="509292" y="3139646"/>
            <a:ext cx="7270688" cy="3591354"/>
          </a:xfrm>
          <a:prstGeom prst="rect">
            <a:avLst/>
          </a:prstGeom>
          <a:noFill/>
          <a:ln>
            <a:noFill/>
          </a:ln>
        </p:spPr>
      </p:pic>
      <p:sp>
        <p:nvSpPr>
          <p:cNvPr id="867" name="Google Shape;867;p89"/>
          <p:cNvSpPr/>
          <p:nvPr/>
        </p:nvSpPr>
        <p:spPr>
          <a:xfrm>
            <a:off x="7347400" y="3657863"/>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
        <p:nvSpPr>
          <p:cNvPr id="868" name="Google Shape;868;p89"/>
          <p:cNvSpPr/>
          <p:nvPr/>
        </p:nvSpPr>
        <p:spPr>
          <a:xfrm>
            <a:off x="7347400" y="1457588"/>
            <a:ext cx="165625" cy="235800"/>
          </a:xfrm>
          <a:custGeom>
            <a:rect b="b" l="l" r="r" t="t"/>
            <a:pathLst>
              <a:path extrusionOk="0" h="9432" w="6625">
                <a:moveTo>
                  <a:pt x="0" y="4496"/>
                </a:moveTo>
                <a:cubicBezTo>
                  <a:pt x="736" y="5969"/>
                  <a:pt x="256" y="10392"/>
                  <a:pt x="1420" y="9228"/>
                </a:cubicBezTo>
                <a:cubicBezTo>
                  <a:pt x="3917" y="6731"/>
                  <a:pt x="3199" y="858"/>
                  <a:pt x="6625" y="0"/>
                </a:cubicBez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2020-06-12T20:01:37Z</dcterms:created>
  <dc:creator>FLORENCIA GRACIELA ZOZAYA BECERRA</dc:creator>
</cp:coreProperties>
</file>