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4"/>
  </p:sldMasterIdLst>
  <p:notesMasterIdLst>
    <p:notesMasterId r:id="rId36"/>
  </p:notesMasterIdLst>
  <p:sldIdLst>
    <p:sldId id="256" r:id="rId5"/>
    <p:sldId id="257" r:id="rId6"/>
    <p:sldId id="258" r:id="rId7"/>
    <p:sldId id="259" r:id="rId8"/>
    <p:sldId id="334" r:id="rId9"/>
    <p:sldId id="335" r:id="rId10"/>
    <p:sldId id="336" r:id="rId11"/>
    <p:sldId id="337" r:id="rId12"/>
    <p:sldId id="339" r:id="rId13"/>
    <p:sldId id="266" r:id="rId14"/>
    <p:sldId id="341" r:id="rId15"/>
    <p:sldId id="269" r:id="rId16"/>
    <p:sldId id="270" r:id="rId17"/>
    <p:sldId id="271" r:id="rId18"/>
    <p:sldId id="272" r:id="rId19"/>
    <p:sldId id="274" r:id="rId20"/>
    <p:sldId id="340" r:id="rId21"/>
    <p:sldId id="338" r:id="rId22"/>
    <p:sldId id="360" r:id="rId23"/>
    <p:sldId id="265" r:id="rId24"/>
    <p:sldId id="362" r:id="rId25"/>
    <p:sldId id="363" r:id="rId26"/>
    <p:sldId id="267" r:id="rId27"/>
    <p:sldId id="268" r:id="rId28"/>
    <p:sldId id="281" r:id="rId29"/>
    <p:sldId id="282" r:id="rId30"/>
    <p:sldId id="361" r:id="rId31"/>
    <p:sldId id="359" r:id="rId32"/>
    <p:sldId id="319" r:id="rId33"/>
    <p:sldId id="345" r:id="rId34"/>
    <p:sldId id="35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A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CE741-7B5C-41DF-AF0B-68909DC45BB8}" v="3" dt="2022-04-28T23:19:24.369"/>
    <p1510:client id="{0584E074-E147-4D13-9F68-0FC4E53611D6}" v="823" dt="2023-03-03T19:54:00.397"/>
    <p1510:client id="{08FE4FA9-B918-4809-88BB-75BDA106F1DC}" v="12" dt="2023-03-03T20:15:24.065"/>
    <p1510:client id="{12D98368-1872-42ED-B3DF-5F3FC042A8A4}" v="71" dt="2023-04-27T17:24:23.011"/>
    <p1510:client id="{28086053-E5F1-4B3A-9030-F8DC6BA66119}" v="266" dt="2023-04-26T14:50:07.945"/>
    <p1510:client id="{286C0173-B7E4-41D4-AFA6-0D6400111923}" v="2497" dt="2022-04-29T05:15:21.004"/>
    <p1510:client id="{2CF003AC-FA8F-423B-810D-7C54BA6447D3}" v="142" dt="2023-05-05T17:01:06.644"/>
    <p1510:client id="{310BD9CB-B752-4378-8891-92DC7DBB341B}" v="31" dt="2023-06-15T13:26:29.970"/>
    <p1510:client id="{34BDA5BE-B8E2-49E7-AC99-DDDA0D45DC1A}" v="4" dt="2023-04-26T13:43:47.647"/>
    <p1510:client id="{34D39157-4820-4496-AAB0-CA817560BAB6}" v="2" dt="2023-03-04T21:53:06.230"/>
    <p1510:client id="{47893693-C585-46CC-B7BB-20725AC22E61}" v="89" dt="2023-04-27T14:17:35.658"/>
    <p1510:client id="{6EC87184-AD6A-41C5-A48E-FDA1AD9A5698}" v="510" dt="2023-03-03T19:29:41.136"/>
    <p1510:client id="{805EF999-7435-4959-820E-32C9B6A45DCB}" v="4078" dt="2022-04-29T00:56:42.994"/>
    <p1510:client id="{82FA1D78-B1AC-4B52-8D5A-13794C4DC89C}" v="76" dt="2023-05-05T16:36:46.625"/>
    <p1510:client id="{9BD25AF4-D1C7-451D-A2C3-2A0D335A7B05}" v="115" dt="2023-05-05T16:09:02.599"/>
    <p1510:client id="{A14334AA-604E-4FDB-ABBE-4DA8DAE93115}" v="85" dt="2023-03-04T21:08:00.177"/>
    <p1510:client id="{ADC7C5F7-66A4-4921-81A7-15A8005095B4}" v="44" dt="2023-04-27T14:32:22.484"/>
    <p1510:client id="{B3D2F12C-FE5F-45B9-B32B-00D2EA865E65}" v="1933" dt="2023-03-03T20:10:26.609"/>
    <p1510:client id="{BC706179-936E-4869-BA39-E267B31F2CEF}" v="1485" dt="2023-04-26T15:31:36.876"/>
    <p1510:client id="{BCB9760C-5610-4B2B-A362-EF774742D979}" v="2" dt="2023-03-04T21:56:38.924"/>
    <p1510:client id="{CF705670-E218-4740-9FC0-E46C0645CA09}" v="576" dt="2023-04-26T13:41:55.604"/>
    <p1510:client id="{D266B274-65B0-4905-B861-3B0A5F98808F}" v="764" dt="2022-04-29T00:17:50.690"/>
    <p1510:client id="{E04A5072-2871-4A7B-868B-AB2715230745}" v="60" dt="2022-04-29T00:20:40.529"/>
    <p1510:client id="{F64F9A17-99A2-465E-B320-463C45181A4E}" v="926" dt="2023-04-28T06:50:43.56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595"/>
  </p:normalViewPr>
  <p:slideViewPr>
    <p:cSldViewPr snapToGrid="0">
      <p:cViewPr varScale="1">
        <p:scale>
          <a:sx n="83" d="100"/>
          <a:sy n="83" d="100"/>
        </p:scale>
        <p:origin x="658"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03B35-2C1E-41D3-8489-38CEB0164B00}" type="datetimeFigureOut">
              <a:rPr lang="es-MX" smtClean="0"/>
              <a:pPr/>
              <a:t>21/06/2023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767ED1-EB58-49D7-B8B1-977976582B4B}" type="slidenum">
              <a:rPr lang="es-MX" smtClean="0"/>
              <a:pPr/>
              <a:t>‹Nº›</a:t>
            </a:fld>
            <a:endParaRPr lang="es-MX"/>
          </a:p>
        </p:txBody>
      </p:sp>
    </p:spTree>
    <p:extLst>
      <p:ext uri="{BB962C8B-B14F-4D97-AF65-F5344CB8AC3E}">
        <p14:creationId xmlns:p14="http://schemas.microsoft.com/office/powerpoint/2010/main" val="23560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D767ED1-EB58-49D7-B8B1-977976582B4B}" type="slidenum">
              <a:rPr lang="es-MX" smtClean="0"/>
              <a:pPr/>
              <a:t>1</a:t>
            </a:fld>
            <a:endParaRPr lang="es-MX"/>
          </a:p>
        </p:txBody>
      </p:sp>
    </p:spTree>
    <p:extLst>
      <p:ext uri="{BB962C8B-B14F-4D97-AF65-F5344CB8AC3E}">
        <p14:creationId xmlns:p14="http://schemas.microsoft.com/office/powerpoint/2010/main" val="1172091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279127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D767ED1-EB58-49D7-B8B1-977976582B4B}" type="slidenum">
              <a:rPr lang="es-MX" smtClean="0"/>
              <a:pPr/>
              <a:t>20</a:t>
            </a:fld>
            <a:endParaRPr lang="es-MX"/>
          </a:p>
        </p:txBody>
      </p:sp>
    </p:spTree>
    <p:extLst>
      <p:ext uri="{BB962C8B-B14F-4D97-AF65-F5344CB8AC3E}">
        <p14:creationId xmlns:p14="http://schemas.microsoft.com/office/powerpoint/2010/main" val="1833003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D767ED1-EB58-49D7-B8B1-977976582B4B}" type="slidenum">
              <a:rPr lang="es-MX" smtClean="0"/>
              <a:pPr/>
              <a:t>23</a:t>
            </a:fld>
            <a:endParaRPr lang="es-MX"/>
          </a:p>
        </p:txBody>
      </p:sp>
    </p:spTree>
    <p:extLst>
      <p:ext uri="{BB962C8B-B14F-4D97-AF65-F5344CB8AC3E}">
        <p14:creationId xmlns:p14="http://schemas.microsoft.com/office/powerpoint/2010/main" val="2104169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D767ED1-EB58-49D7-B8B1-977976582B4B}" type="slidenum">
              <a:rPr lang="es-MX" smtClean="0"/>
              <a:pPr/>
              <a:t>24</a:t>
            </a:fld>
            <a:endParaRPr lang="es-MX"/>
          </a:p>
        </p:txBody>
      </p:sp>
    </p:spTree>
    <p:extLst>
      <p:ext uri="{BB962C8B-B14F-4D97-AF65-F5344CB8AC3E}">
        <p14:creationId xmlns:p14="http://schemas.microsoft.com/office/powerpoint/2010/main" val="1531854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603223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729096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149281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067092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250873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830577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895550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95159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a:p>
        </p:txBody>
      </p:sp>
      <p:sp>
        <p:nvSpPr>
          <p:cNvPr id="4" name="Date Placeholder 3"/>
          <p:cNvSpPr>
            <a:spLocks noGrp="1"/>
          </p:cNvSpPr>
          <p:nvPr>
            <p:ph type="dt" sz="half" idx="10"/>
          </p:nvPr>
        </p:nvSpPr>
        <p:spPr/>
        <p:txBody>
          <a:bodyPr/>
          <a:lstStyle/>
          <a:p>
            <a:fld id="{39441504-514F-4BEA-9EF2-AFD719C568E4}" type="datetimeFigureOut">
              <a:rPr lang="es-MX" smtClean="0"/>
              <a:pPr/>
              <a:t>21/06/2023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EAF6674-278D-4563-B448-3E9B789265BF}" type="slidenum">
              <a:rPr lang="es-MX" smtClean="0"/>
              <a:pPr/>
              <a:t>‹Nº›</a:t>
            </a:fld>
            <a:endParaRPr lang="es-MX"/>
          </a:p>
        </p:txBody>
      </p:sp>
    </p:spTree>
    <p:extLst>
      <p:ext uri="{BB962C8B-B14F-4D97-AF65-F5344CB8AC3E}">
        <p14:creationId xmlns:p14="http://schemas.microsoft.com/office/powerpoint/2010/main" val="1605353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9441504-514F-4BEA-9EF2-AFD719C568E4}" type="datetimeFigureOut">
              <a:rPr lang="es-MX" smtClean="0"/>
              <a:pPr/>
              <a:t>21/06/2023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EAF6674-278D-4563-B448-3E9B789265BF}" type="slidenum">
              <a:rPr lang="es-MX" smtClean="0"/>
              <a:pPr/>
              <a:t>‹Nº›</a:t>
            </a:fld>
            <a:endParaRPr lang="es-MX"/>
          </a:p>
        </p:txBody>
      </p:sp>
    </p:spTree>
    <p:extLst>
      <p:ext uri="{BB962C8B-B14F-4D97-AF65-F5344CB8AC3E}">
        <p14:creationId xmlns:p14="http://schemas.microsoft.com/office/powerpoint/2010/main" val="2368439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9441504-514F-4BEA-9EF2-AFD719C568E4}" type="datetimeFigureOut">
              <a:rPr lang="es-MX" smtClean="0"/>
              <a:pPr/>
              <a:t>21/06/2023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EAF6674-278D-4563-B448-3E9B789265BF}" type="slidenum">
              <a:rPr lang="es-MX" smtClean="0"/>
              <a:pPr/>
              <a:t>‹Nº›</a:t>
            </a:fld>
            <a:endParaRPr lang="es-MX"/>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2792233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9441504-514F-4BEA-9EF2-AFD719C568E4}" type="datetimeFigureOut">
              <a:rPr lang="es-MX" smtClean="0"/>
              <a:pPr/>
              <a:t>21/06/2023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EAF6674-278D-4563-B448-3E9B789265BF}" type="slidenum">
              <a:rPr lang="es-MX" smtClean="0"/>
              <a:pPr/>
              <a:t>‹Nº›</a:t>
            </a:fld>
            <a:endParaRPr lang="es-MX"/>
          </a:p>
        </p:txBody>
      </p:sp>
    </p:spTree>
    <p:extLst>
      <p:ext uri="{BB962C8B-B14F-4D97-AF65-F5344CB8AC3E}">
        <p14:creationId xmlns:p14="http://schemas.microsoft.com/office/powerpoint/2010/main" val="4056196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9441504-514F-4BEA-9EF2-AFD719C568E4}" type="datetimeFigureOut">
              <a:rPr lang="es-MX" smtClean="0"/>
              <a:pPr/>
              <a:t>21/06/2023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EAF6674-278D-4563-B448-3E9B789265BF}" type="slidenum">
              <a:rPr lang="es-MX" smtClean="0"/>
              <a:pPr/>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29635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9441504-514F-4BEA-9EF2-AFD719C568E4}" type="datetimeFigureOut">
              <a:rPr lang="es-MX" smtClean="0"/>
              <a:pPr/>
              <a:t>21/06/2023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EAF6674-278D-4563-B448-3E9B789265BF}" type="slidenum">
              <a:rPr lang="es-MX" smtClean="0"/>
              <a:pPr/>
              <a:t>‹Nº›</a:t>
            </a:fld>
            <a:endParaRPr lang="es-MX"/>
          </a:p>
        </p:txBody>
      </p:sp>
    </p:spTree>
    <p:extLst>
      <p:ext uri="{BB962C8B-B14F-4D97-AF65-F5344CB8AC3E}">
        <p14:creationId xmlns:p14="http://schemas.microsoft.com/office/powerpoint/2010/main" val="2290876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39441504-514F-4BEA-9EF2-AFD719C568E4}" type="datetimeFigureOut">
              <a:rPr lang="es-MX" smtClean="0"/>
              <a:pPr/>
              <a:t>21/06/2023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EAF6674-278D-4563-B448-3E9B789265BF}" type="slidenum">
              <a:rPr lang="es-MX" smtClean="0"/>
              <a:pPr/>
              <a:t>‹Nº›</a:t>
            </a:fld>
            <a:endParaRPr lang="es-MX"/>
          </a:p>
        </p:txBody>
      </p:sp>
    </p:spTree>
    <p:extLst>
      <p:ext uri="{BB962C8B-B14F-4D97-AF65-F5344CB8AC3E}">
        <p14:creationId xmlns:p14="http://schemas.microsoft.com/office/powerpoint/2010/main" val="3133631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39441504-514F-4BEA-9EF2-AFD719C568E4}" type="datetimeFigureOut">
              <a:rPr lang="es-MX" smtClean="0"/>
              <a:pPr/>
              <a:t>21/06/2023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EAF6674-278D-4563-B448-3E9B789265BF}" type="slidenum">
              <a:rPr lang="es-MX" smtClean="0"/>
              <a:pPr/>
              <a:t>‹Nº›</a:t>
            </a:fld>
            <a:endParaRPr lang="es-MX"/>
          </a:p>
        </p:txBody>
      </p:sp>
    </p:spTree>
    <p:extLst>
      <p:ext uri="{BB962C8B-B14F-4D97-AF65-F5344CB8AC3E}">
        <p14:creationId xmlns:p14="http://schemas.microsoft.com/office/powerpoint/2010/main" val="3486064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39441504-514F-4BEA-9EF2-AFD719C568E4}" type="datetimeFigureOut">
              <a:rPr lang="es-MX" smtClean="0"/>
              <a:pPr/>
              <a:t>21/06/2023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EAF6674-278D-4563-B448-3E9B789265BF}" type="slidenum">
              <a:rPr lang="es-MX" smtClean="0"/>
              <a:pPr/>
              <a:t>‹Nº›</a:t>
            </a:fld>
            <a:endParaRPr lang="es-MX"/>
          </a:p>
        </p:txBody>
      </p:sp>
    </p:spTree>
    <p:extLst>
      <p:ext uri="{BB962C8B-B14F-4D97-AF65-F5344CB8AC3E}">
        <p14:creationId xmlns:p14="http://schemas.microsoft.com/office/powerpoint/2010/main" val="3567972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9441504-514F-4BEA-9EF2-AFD719C568E4}" type="datetimeFigureOut">
              <a:rPr lang="es-MX" smtClean="0"/>
              <a:pPr/>
              <a:t>21/06/2023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EAF6674-278D-4563-B448-3E9B789265BF}" type="slidenum">
              <a:rPr lang="es-MX" smtClean="0"/>
              <a:pPr/>
              <a:t>‹Nº›</a:t>
            </a:fld>
            <a:endParaRPr lang="es-MX"/>
          </a:p>
        </p:txBody>
      </p:sp>
    </p:spTree>
    <p:extLst>
      <p:ext uri="{BB962C8B-B14F-4D97-AF65-F5344CB8AC3E}">
        <p14:creationId xmlns:p14="http://schemas.microsoft.com/office/powerpoint/2010/main" val="189758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39441504-514F-4BEA-9EF2-AFD719C568E4}" type="datetimeFigureOut">
              <a:rPr lang="es-MX" smtClean="0"/>
              <a:pPr/>
              <a:t>21/06/2023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EAF6674-278D-4563-B448-3E9B789265BF}" type="slidenum">
              <a:rPr lang="es-MX" smtClean="0"/>
              <a:pPr/>
              <a:t>‹Nº›</a:t>
            </a:fld>
            <a:endParaRPr lang="es-MX"/>
          </a:p>
        </p:txBody>
      </p:sp>
    </p:spTree>
    <p:extLst>
      <p:ext uri="{BB962C8B-B14F-4D97-AF65-F5344CB8AC3E}">
        <p14:creationId xmlns:p14="http://schemas.microsoft.com/office/powerpoint/2010/main" val="3393981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39441504-514F-4BEA-9EF2-AFD719C568E4}" type="datetimeFigureOut">
              <a:rPr lang="es-MX" smtClean="0"/>
              <a:pPr/>
              <a:t>21/06/2023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EAF6674-278D-4563-B448-3E9B789265BF}" type="slidenum">
              <a:rPr lang="es-MX" smtClean="0"/>
              <a:pPr/>
              <a:t>‹Nº›</a:t>
            </a:fld>
            <a:endParaRPr lang="es-MX"/>
          </a:p>
        </p:txBody>
      </p:sp>
    </p:spTree>
    <p:extLst>
      <p:ext uri="{BB962C8B-B14F-4D97-AF65-F5344CB8AC3E}">
        <p14:creationId xmlns:p14="http://schemas.microsoft.com/office/powerpoint/2010/main" val="695512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39441504-514F-4BEA-9EF2-AFD719C568E4}" type="datetimeFigureOut">
              <a:rPr lang="es-MX" smtClean="0"/>
              <a:pPr/>
              <a:t>21/06/2023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EAF6674-278D-4563-B448-3E9B789265BF}" type="slidenum">
              <a:rPr lang="es-MX" smtClean="0"/>
              <a:pPr/>
              <a:t>‹Nº›</a:t>
            </a:fld>
            <a:endParaRPr lang="es-MX"/>
          </a:p>
        </p:txBody>
      </p:sp>
    </p:spTree>
    <p:extLst>
      <p:ext uri="{BB962C8B-B14F-4D97-AF65-F5344CB8AC3E}">
        <p14:creationId xmlns:p14="http://schemas.microsoft.com/office/powerpoint/2010/main" val="1454123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41504-514F-4BEA-9EF2-AFD719C568E4}" type="datetimeFigureOut">
              <a:rPr lang="es-MX" smtClean="0"/>
              <a:pPr/>
              <a:t>21/06/2023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EAF6674-278D-4563-B448-3E9B789265BF}" type="slidenum">
              <a:rPr lang="es-MX" smtClean="0"/>
              <a:pPr/>
              <a:t>‹Nº›</a:t>
            </a:fld>
            <a:endParaRPr lang="es-MX"/>
          </a:p>
        </p:txBody>
      </p:sp>
    </p:spTree>
    <p:extLst>
      <p:ext uri="{BB962C8B-B14F-4D97-AF65-F5344CB8AC3E}">
        <p14:creationId xmlns:p14="http://schemas.microsoft.com/office/powerpoint/2010/main" val="190463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39441504-514F-4BEA-9EF2-AFD719C568E4}" type="datetimeFigureOut">
              <a:rPr lang="es-MX" smtClean="0"/>
              <a:pPr/>
              <a:t>21/06/2023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EAF6674-278D-4563-B448-3E9B789265BF}" type="slidenum">
              <a:rPr lang="es-MX" smtClean="0"/>
              <a:pPr/>
              <a:t>‹Nº›</a:t>
            </a:fld>
            <a:endParaRPr lang="es-MX"/>
          </a:p>
        </p:txBody>
      </p:sp>
    </p:spTree>
    <p:extLst>
      <p:ext uri="{BB962C8B-B14F-4D97-AF65-F5344CB8AC3E}">
        <p14:creationId xmlns:p14="http://schemas.microsoft.com/office/powerpoint/2010/main" val="3870329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39441504-514F-4BEA-9EF2-AFD719C568E4}" type="datetimeFigureOut">
              <a:rPr lang="es-MX" smtClean="0"/>
              <a:pPr/>
              <a:t>21/06/2023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EAF6674-278D-4563-B448-3E9B789265BF}" type="slidenum">
              <a:rPr lang="es-MX" smtClean="0"/>
              <a:pPr/>
              <a:t>‹Nº›</a:t>
            </a:fld>
            <a:endParaRPr lang="es-MX"/>
          </a:p>
        </p:txBody>
      </p:sp>
    </p:spTree>
    <p:extLst>
      <p:ext uri="{BB962C8B-B14F-4D97-AF65-F5344CB8AC3E}">
        <p14:creationId xmlns:p14="http://schemas.microsoft.com/office/powerpoint/2010/main" val="540857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9441504-514F-4BEA-9EF2-AFD719C568E4}" type="datetimeFigureOut">
              <a:rPr lang="es-MX" smtClean="0"/>
              <a:pPr/>
              <a:t>21/06/2023</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EAF6674-278D-4563-B448-3E9B789265BF}" type="slidenum">
              <a:rPr lang="es-MX" smtClean="0"/>
              <a:pPr/>
              <a:t>‹Nº›</a:t>
            </a:fld>
            <a:endParaRPr lang="es-MX"/>
          </a:p>
        </p:txBody>
      </p:sp>
    </p:spTree>
    <p:extLst>
      <p:ext uri="{BB962C8B-B14F-4D97-AF65-F5344CB8AC3E}">
        <p14:creationId xmlns:p14="http://schemas.microsoft.com/office/powerpoint/2010/main" val="162635046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9355" y="2352078"/>
            <a:ext cx="7059495" cy="1628775"/>
          </a:xfrm>
        </p:spPr>
        <p:txBody>
          <a:bodyPr>
            <a:normAutofit/>
          </a:bodyPr>
          <a:lstStyle/>
          <a:p>
            <a:pPr algn="ctr"/>
            <a:r>
              <a:rPr lang="es-MX" sz="4400" b="1">
                <a:solidFill>
                  <a:srgbClr val="002060"/>
                </a:solidFill>
                <a:latin typeface="Franklin Gothic Book"/>
              </a:rPr>
              <a:t>Instituto Progreso y Esperanza A.C</a:t>
            </a:r>
          </a:p>
        </p:txBody>
      </p:sp>
      <p:sp>
        <p:nvSpPr>
          <p:cNvPr id="3" name="Subtítulo 2"/>
          <p:cNvSpPr>
            <a:spLocks noGrp="1"/>
          </p:cNvSpPr>
          <p:nvPr>
            <p:ph type="subTitle" idx="1"/>
          </p:nvPr>
        </p:nvSpPr>
        <p:spPr>
          <a:xfrm>
            <a:off x="159355" y="3786672"/>
            <a:ext cx="7059496" cy="1655762"/>
          </a:xfrm>
        </p:spPr>
        <p:txBody>
          <a:bodyPr>
            <a:normAutofit fontScale="62500" lnSpcReduction="20000"/>
          </a:bodyPr>
          <a:lstStyle/>
          <a:p>
            <a:pPr algn="ctr"/>
            <a:endParaRPr lang="es-MX" sz="5400" b="1"/>
          </a:p>
          <a:p>
            <a:pPr algn="ctr"/>
            <a:endParaRPr lang="es-MX" sz="5400" b="1">
              <a:solidFill>
                <a:srgbClr val="002060"/>
              </a:solidFill>
            </a:endParaRPr>
          </a:p>
          <a:p>
            <a:pPr algn="ctr"/>
            <a:r>
              <a:rPr lang="es-MX" sz="5400" b="1">
                <a:solidFill>
                  <a:srgbClr val="002060"/>
                </a:solidFill>
              </a:rPr>
              <a:t>QUINTO GRADO</a:t>
            </a:r>
          </a:p>
        </p:txBody>
      </p:sp>
      <p:pic>
        <p:nvPicPr>
          <p:cNvPr id="4" name="Picture 5" descr="logo IPE.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8850" y="1955576"/>
            <a:ext cx="4455956" cy="44241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id="{CB93964C-DC8B-1E4C-AA23-8169AF4989F1}"/>
              </a:ext>
            </a:extLst>
          </p:cNvPr>
          <p:cNvSpPr txBox="1"/>
          <p:nvPr/>
        </p:nvSpPr>
        <p:spPr>
          <a:xfrm>
            <a:off x="3504372" y="4992342"/>
            <a:ext cx="184731" cy="923330"/>
          </a:xfrm>
          <a:prstGeom prst="rect">
            <a:avLst/>
          </a:prstGeom>
          <a:noFill/>
        </p:spPr>
        <p:txBody>
          <a:bodyPr wrap="none" rtlCol="0">
            <a:spAutoFit/>
          </a:bodyPr>
          <a:lstStyle/>
          <a:p>
            <a:endParaRPr lang="es-US"/>
          </a:p>
          <a:p>
            <a:endParaRPr lang="es-US"/>
          </a:p>
          <a:p>
            <a:endParaRPr lang="es-US"/>
          </a:p>
        </p:txBody>
      </p:sp>
      <p:pic>
        <p:nvPicPr>
          <p:cNvPr id="6" name="Imagen 5">
            <a:extLst>
              <a:ext uri="{FF2B5EF4-FFF2-40B4-BE49-F238E27FC236}">
                <a16:creationId xmlns:a16="http://schemas.microsoft.com/office/drawing/2014/main" id="{D8C1F78E-09ED-43AF-B5FC-6232EECDD1D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091" b="90210" l="5237" r="95761">
                        <a14:foregroundMark x1="5985" y1="44056" x2="6234" y2="54545"/>
                        <a14:foregroundMark x1="47880" y1="29371" x2="51372" y2="34266"/>
                        <a14:foregroundMark x1="47631" y1="69930" x2="52120" y2="72028"/>
                        <a14:foregroundMark x1="74564" y1="40559" x2="82294" y2="38462"/>
                        <a14:foregroundMark x1="78803" y1="30070" x2="95761" y2="60140"/>
                        <a14:foregroundMark x1="95761" y1="60140" x2="73815" y2="45455"/>
                        <a14:foregroundMark x1="14464" y1="55944" x2="14713" y2="59441"/>
                        <a14:foregroundMark x1="5486" y1="74825" x2="8229" y2="74825"/>
                        <a14:foregroundMark x1="42145" y1="81818" x2="57606" y2="86014"/>
                        <a14:foregroundMark x1="57855" y1="86014" x2="58603" y2="86014"/>
                        <a14:foregroundMark x1="58603" y1="81818" x2="56359" y2="81818"/>
                        <a14:foregroundMark x1="43392" y1="90210" x2="55860" y2="90210"/>
                        <a14:foregroundMark x1="48628" y1="53846" x2="48628" y2="53846"/>
                        <a14:foregroundMark x1="49127" y1="47552" x2="49127" y2="47552"/>
                      </a14:backgroundRemoval>
                    </a14:imgEffect>
                  </a14:imgLayer>
                </a14:imgProps>
              </a:ext>
            </a:extLst>
          </a:blip>
          <a:stretch>
            <a:fillRect/>
          </a:stretch>
        </p:blipFill>
        <p:spPr>
          <a:xfrm>
            <a:off x="2696333" y="5567250"/>
            <a:ext cx="1800808" cy="642184"/>
          </a:xfrm>
          <a:prstGeom prst="rect">
            <a:avLst/>
          </a:prstGeom>
          <a:ln>
            <a:noFill/>
          </a:ln>
          <a:effectLst>
            <a:outerShdw blurRad="292100" dist="139700" dir="2700000" algn="tl" rotWithShape="0">
              <a:srgbClr val="333333">
                <a:alpha val="65000"/>
              </a:srgbClr>
            </a:outerShdw>
          </a:effectLst>
        </p:spPr>
      </p:pic>
      <p:pic>
        <p:nvPicPr>
          <p:cNvPr id="7" name="Imagen 6"/>
          <p:cNvPicPr>
            <a:picLocks noChangeAspect="1"/>
          </p:cNvPicPr>
          <p:nvPr/>
        </p:nvPicPr>
        <p:blipFill rotWithShape="1">
          <a:blip r:embed="rId6">
            <a:extLst>
              <a:ext uri="{BEBA8EAE-BF5A-486C-A8C5-ECC9F3942E4B}">
                <a14:imgProps xmlns:a14="http://schemas.microsoft.com/office/drawing/2010/main">
                  <a14:imgLayer r:embed="rId7">
                    <a14:imgEffect>
                      <a14:backgroundRemoval t="4135" b="93985" l="8067" r="59667">
                        <a14:foregroundMark x1="24667" y1="40602" x2="24667" y2="40602"/>
                        <a14:foregroundMark x1="28200" y1="39474" x2="28200" y2="39474"/>
                        <a14:foregroundMark x1="32733" y1="46617" x2="32733" y2="46617"/>
                        <a14:foregroundMark x1="36267" y1="52256" x2="36267" y2="52256"/>
                        <a14:foregroundMark x1="41267" y1="46617" x2="41267" y2="46617"/>
                        <a14:foregroundMark x1="41267" y1="54135" x2="41267" y2="54135"/>
                        <a14:foregroundMark x1="43333" y1="50000" x2="43333" y2="50000"/>
                        <a14:foregroundMark x1="46533" y1="39474" x2="46533" y2="39474"/>
                        <a14:foregroundMark x1="49600" y1="40602" x2="49600" y2="40602"/>
                        <a14:foregroundMark x1="47733" y1="56015" x2="47733" y2="56015"/>
                        <a14:foregroundMark x1="40000" y1="54135" x2="40000" y2="54135"/>
                        <a14:foregroundMark x1="53867" y1="50000" x2="53867" y2="50000"/>
                        <a14:foregroundMark x1="57267" y1="48120" x2="57267" y2="48120"/>
                        <a14:foregroundMark x1="29867" y1="41353" x2="29867" y2="41353"/>
                        <a14:foregroundMark x1="32000" y1="58647" x2="32000" y2="58647"/>
                        <a14:foregroundMark x1="52067" y1="39474" x2="52067" y2="39474"/>
                        <a14:foregroundMark x1="52200" y1="46992" x2="52200" y2="46992"/>
                        <a14:foregroundMark x1="28200" y1="58271" x2="28200" y2="58271"/>
                        <a14:foregroundMark x1="25933" y1="58271" x2="25933" y2="58271"/>
                        <a14:foregroundMark x1="24600" y1="59398" x2="24600" y2="59398"/>
                        <a14:foregroundMark x1="18200" y1="61654" x2="18200" y2="61654"/>
                      </a14:backgroundRemoval>
                    </a14:imgEffect>
                  </a14:imgLayer>
                </a14:imgProps>
              </a:ext>
            </a:extLst>
          </a:blip>
          <a:srcRect l="7712" r="40209"/>
          <a:stretch/>
        </p:blipFill>
        <p:spPr>
          <a:xfrm>
            <a:off x="2552751" y="66675"/>
            <a:ext cx="6810324" cy="2133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58485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5" name="Imagen 4">
            <a:extLst>
              <a:ext uri="{FF2B5EF4-FFF2-40B4-BE49-F238E27FC236}">
                <a16:creationId xmlns:a16="http://schemas.microsoft.com/office/drawing/2014/main" id="{3815B698-DA8F-4E55-9E63-414151BF5008}"/>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backgroundRemoval t="4600" b="97900" l="2700" r="95200">
                        <a14:foregroundMark x1="8000" y1="10900" x2="59600" y2="28500"/>
                        <a14:foregroundMark x1="79700" y1="13600" x2="86200" y2="20300"/>
                        <a14:foregroundMark x1="86200" y1="20300" x2="91500" y2="30300"/>
                        <a14:foregroundMark x1="91500" y1="30300" x2="90100" y2="48800"/>
                        <a14:foregroundMark x1="90100" y1="48800" x2="89100" y2="50500"/>
                        <a14:foregroundMark x1="86700" y1="9500" x2="95200" y2="34800"/>
                        <a14:foregroundMark x1="95200" y1="34800" x2="95200" y2="34800"/>
                        <a14:foregroundMark x1="29200" y1="5900" x2="29100" y2="28700"/>
                        <a14:foregroundMark x1="29100" y1="28700" x2="22400" y2="44300"/>
                        <a14:foregroundMark x1="22400" y1="44300" x2="13600" y2="51600"/>
                        <a14:foregroundMark x1="13600" y1="51600" x2="13800" y2="61100"/>
                        <a14:foregroundMark x1="13800" y1="61100" x2="19600" y2="69100"/>
                        <a14:foregroundMark x1="19600" y1="69100" x2="15600" y2="97100"/>
                        <a14:foregroundMark x1="36100" y1="43700" x2="59600" y2="52200"/>
                        <a14:foregroundMark x1="30400" y1="7300" x2="36500" y2="15200"/>
                        <a14:foregroundMark x1="36500" y1="15200" x2="39000" y2="32800"/>
                        <a14:foregroundMark x1="39000" y1="32800" x2="29800" y2="48800"/>
                        <a14:foregroundMark x1="29800" y1="48800" x2="22000" y2="54900"/>
                        <a14:foregroundMark x1="22000" y1="54900" x2="11600" y2="55500"/>
                        <a14:foregroundMark x1="11600" y1="55500" x2="9000" y2="44200"/>
                        <a14:foregroundMark x1="9000" y1="44200" x2="9600" y2="42700"/>
                        <a14:foregroundMark x1="5600" y1="11200" x2="13100" y2="17500"/>
                        <a14:foregroundMark x1="13100" y1="17500" x2="11700" y2="27900"/>
                        <a14:foregroundMark x1="11700" y1="27900" x2="3300" y2="25900"/>
                        <a14:foregroundMark x1="3300" y1="25900" x2="2700" y2="25200"/>
                        <a14:foregroundMark x1="26600" y1="8300" x2="34800" y2="6500"/>
                        <a14:foregroundMark x1="26800" y1="4600" x2="26800" y2="12200"/>
                        <a14:foregroundMark x1="26800" y1="12200" x2="26800" y2="12200"/>
                        <a14:foregroundMark x1="5800" y1="7600" x2="10700" y2="10900"/>
                        <a14:foregroundMark x1="88100" y1="7900" x2="89000" y2="20900"/>
                        <a14:foregroundMark x1="84600" y1="9600" x2="92200" y2="10800"/>
                        <a14:foregroundMark x1="38100" y1="21900" x2="30000" y2="35200"/>
                        <a14:foregroundMark x1="30000" y1="35200" x2="29900" y2="35600"/>
                        <a14:foregroundMark x1="35900" y1="20600" x2="29400" y2="31000"/>
                        <a14:foregroundMark x1="29400" y1="31000" x2="30200" y2="26800"/>
                        <a14:foregroundMark x1="12200" y1="87000" x2="21500" y2="92500"/>
                        <a14:foregroundMark x1="21500" y1="92500" x2="24300" y2="92500"/>
                        <a14:foregroundMark x1="9100" y1="88000" x2="23100" y2="93800"/>
                        <a14:foregroundMark x1="23100" y1="93800" x2="25200" y2="94100"/>
                        <a14:foregroundMark x1="74800" y1="96500" x2="82400" y2="97900"/>
                        <a14:foregroundMark x1="82400" y1="97900" x2="89300" y2="93800"/>
                        <a14:foregroundMark x1="89300" y1="93800" x2="89300" y2="93600"/>
                      </a14:backgroundRemoval>
                    </a14:imgEffect>
                  </a14:imgLayer>
                </a14:imgProps>
              </a:ext>
            </a:extLst>
          </a:blip>
          <a:stretch>
            <a:fillRect/>
          </a:stretch>
        </p:blipFill>
        <p:spPr>
          <a:xfrm>
            <a:off x="2539181" y="-65732"/>
            <a:ext cx="6858000" cy="6858000"/>
          </a:xfrm>
          <a:prstGeom prst="rect">
            <a:avLst/>
          </a:prstGeom>
        </p:spPr>
      </p:pic>
      <p:graphicFrame>
        <p:nvGraphicFramePr>
          <p:cNvPr id="93" name="Shape 93"/>
          <p:cNvGraphicFramePr/>
          <p:nvPr>
            <p:extLst>
              <p:ext uri="{D42A27DB-BD31-4B8C-83A1-F6EECF244321}">
                <p14:modId xmlns:p14="http://schemas.microsoft.com/office/powerpoint/2010/main" val="4195477193"/>
              </p:ext>
            </p:extLst>
          </p:nvPr>
        </p:nvGraphicFramePr>
        <p:xfrm>
          <a:off x="250645" y="163074"/>
          <a:ext cx="11633200" cy="4133008"/>
        </p:xfrm>
        <a:graphic>
          <a:graphicData uri="http://schemas.openxmlformats.org/drawingml/2006/table">
            <a:tbl>
              <a:tblPr>
                <a:noFill/>
              </a:tblPr>
              <a:tblGrid>
                <a:gridCol w="1968500">
                  <a:extLst>
                    <a:ext uri="{9D8B030D-6E8A-4147-A177-3AD203B41FA5}">
                      <a16:colId xmlns:a16="http://schemas.microsoft.com/office/drawing/2014/main" val="20000"/>
                    </a:ext>
                  </a:extLst>
                </a:gridCol>
                <a:gridCol w="9664700">
                  <a:extLst>
                    <a:ext uri="{9D8B030D-6E8A-4147-A177-3AD203B41FA5}">
                      <a16:colId xmlns:a16="http://schemas.microsoft.com/office/drawing/2014/main" val="20001"/>
                    </a:ext>
                  </a:extLst>
                </a:gridCol>
              </a:tblGrid>
              <a:tr h="1317436">
                <a:tc>
                  <a:txBody>
                    <a:bodyPr/>
                    <a:lstStyle/>
                    <a:p>
                      <a:pPr marL="0" lvl="0" indent="0" algn="just" rtl="0">
                        <a:lnSpc>
                          <a:spcPct val="150000"/>
                        </a:lnSpc>
                        <a:spcBef>
                          <a:spcPts val="0"/>
                        </a:spcBef>
                        <a:spcAft>
                          <a:spcPts val="0"/>
                        </a:spcAft>
                        <a:buNone/>
                      </a:pPr>
                      <a:r>
                        <a:rPr lang="es" sz="1600" b="1"/>
                        <a:t>2.</a:t>
                      </a:r>
                      <a:r>
                        <a:rPr lang="es" sz="1600"/>
                        <a:t>¿Qué características tiene?</a:t>
                      </a:r>
                      <a:endParaRPr sz="1600"/>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just" rtl="0">
                        <a:lnSpc>
                          <a:spcPct val="115000"/>
                        </a:lnSpc>
                        <a:spcBef>
                          <a:spcPts val="0"/>
                        </a:spcBef>
                        <a:spcAft>
                          <a:spcPts val="0"/>
                        </a:spcAft>
                        <a:buNone/>
                      </a:pPr>
                      <a:r>
                        <a:rPr lang="es" sz="1600"/>
                        <a:t>Establece objetivos precisos y alcanzables.</a:t>
                      </a:r>
                    </a:p>
                    <a:p>
                      <a:pPr marL="0" lvl="0" indent="0" algn="just">
                        <a:lnSpc>
                          <a:spcPct val="114999"/>
                        </a:lnSpc>
                        <a:spcBef>
                          <a:spcPts val="0"/>
                        </a:spcBef>
                        <a:spcAft>
                          <a:spcPts val="0"/>
                        </a:spcAft>
                        <a:buNone/>
                      </a:pPr>
                      <a:r>
                        <a:rPr lang="es" sz="1600"/>
                        <a:t>P</a:t>
                      </a:r>
                      <a:r>
                        <a:rPr lang="es" sz="1600" b="0" i="0" u="none" strike="noStrike" noProof="0">
                          <a:solidFill>
                            <a:srgbClr val="3A3A3A"/>
                          </a:solidFill>
                          <a:latin typeface="Trebuchet MS"/>
                        </a:rPr>
                        <a:t>ermite la formulación de conocimientos crítico-reflexivos, conocimientos que deben ser</a:t>
                      </a:r>
                      <a:endParaRPr lang="es" sz="1600"/>
                    </a:p>
                    <a:p>
                      <a:pPr marL="0" lvl="0" indent="0" algn="just">
                        <a:lnSpc>
                          <a:spcPct val="114999"/>
                        </a:lnSpc>
                        <a:spcBef>
                          <a:spcPts val="0"/>
                        </a:spcBef>
                        <a:spcAft>
                          <a:spcPts val="0"/>
                        </a:spcAft>
                        <a:buNone/>
                      </a:pPr>
                      <a:r>
                        <a:rPr lang="es" sz="1600" b="0" i="0" u="none" strike="noStrike" noProof="0">
                          <a:solidFill>
                            <a:srgbClr val="3A3A3A"/>
                          </a:solidFill>
                          <a:latin typeface="Trebuchet MS"/>
                        </a:rPr>
                        <a:t>valorados cada vez en el proceso de enseñanza-aprendizaje.</a:t>
                      </a:r>
                      <a:endParaRPr lang="es" sz="1600"/>
                    </a:p>
                    <a:p>
                      <a:pPr marL="0" lvl="0" indent="0" algn="just" rtl="0">
                        <a:lnSpc>
                          <a:spcPct val="115000"/>
                        </a:lnSpc>
                        <a:spcBef>
                          <a:spcPts val="0"/>
                        </a:spcBef>
                        <a:spcAft>
                          <a:spcPts val="0"/>
                        </a:spcAft>
                        <a:buNone/>
                      </a:pPr>
                      <a:r>
                        <a:rPr lang="es" sz="1600"/>
                        <a:t>Se desarrolla en un ámbito de comunicación y apoyo entre sus participantes.</a:t>
                      </a:r>
                      <a:endParaRPr sz="1600"/>
                    </a:p>
                    <a:p>
                      <a:pPr marL="0" lvl="0" indent="0" algn="just" rtl="0">
                        <a:lnSpc>
                          <a:spcPct val="115000"/>
                        </a:lnSpc>
                        <a:spcBef>
                          <a:spcPts val="0"/>
                        </a:spcBef>
                        <a:spcAft>
                          <a:spcPts val="0"/>
                        </a:spcAft>
                        <a:buNone/>
                      </a:pPr>
                      <a:r>
                        <a:rPr lang="es" sz="1600"/>
                        <a:t>Enriquece los puntos de vista personales.</a:t>
                      </a:r>
                      <a:endParaRPr sz="1600"/>
                    </a:p>
                    <a:p>
                      <a:pPr marL="0" lvl="0" indent="0" algn="just" rtl="0">
                        <a:lnSpc>
                          <a:spcPct val="115000"/>
                        </a:lnSpc>
                        <a:spcBef>
                          <a:spcPts val="0"/>
                        </a:spcBef>
                        <a:spcAft>
                          <a:spcPts val="0"/>
                        </a:spcAft>
                        <a:buNone/>
                      </a:pPr>
                      <a:r>
                        <a:rPr lang="es" sz="1600"/>
                        <a:t>Comparte herramientas teóricas y procedimentales propias de cada disciplina con las otras áreas.</a:t>
                      </a:r>
                      <a:endParaRPr sz="1600"/>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99317">
                <a:tc>
                  <a:txBody>
                    <a:bodyPr/>
                    <a:lstStyle/>
                    <a:p>
                      <a:pPr marL="0" lvl="0" indent="0" algn="just" rtl="0">
                        <a:lnSpc>
                          <a:spcPct val="150000"/>
                        </a:lnSpc>
                        <a:spcBef>
                          <a:spcPts val="0"/>
                        </a:spcBef>
                        <a:spcAft>
                          <a:spcPts val="0"/>
                        </a:spcAft>
                        <a:buNone/>
                      </a:pPr>
                      <a:r>
                        <a:rPr lang="es" sz="1600" b="1"/>
                        <a:t>3.</a:t>
                      </a:r>
                      <a:r>
                        <a:rPr lang="es" sz="1600"/>
                        <a:t> ¿Por qué es</a:t>
                      </a:r>
                      <a:endParaRPr sz="1600"/>
                    </a:p>
                    <a:p>
                      <a:pPr marL="0" lvl="0" indent="0" algn="just" rtl="0">
                        <a:lnSpc>
                          <a:spcPct val="150000"/>
                        </a:lnSpc>
                        <a:spcBef>
                          <a:spcPts val="0"/>
                        </a:spcBef>
                        <a:spcAft>
                          <a:spcPts val="0"/>
                        </a:spcAft>
                        <a:buNone/>
                      </a:pPr>
                      <a:r>
                        <a:rPr lang="es" sz="1600"/>
                        <a:t>importante en la</a:t>
                      </a:r>
                      <a:endParaRPr sz="1600"/>
                    </a:p>
                    <a:p>
                      <a:pPr marL="0" lvl="0" indent="0" algn="just" rtl="0">
                        <a:lnSpc>
                          <a:spcPct val="150000"/>
                        </a:lnSpc>
                        <a:spcBef>
                          <a:spcPts val="0"/>
                        </a:spcBef>
                        <a:spcAft>
                          <a:spcPts val="0"/>
                        </a:spcAft>
                        <a:buNone/>
                      </a:pPr>
                      <a:r>
                        <a:rPr lang="es" sz="1600"/>
                        <a:t>educación?</a:t>
                      </a:r>
                      <a:endParaRPr sz="1600"/>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just" rtl="0">
                        <a:lnSpc>
                          <a:spcPct val="115000"/>
                        </a:lnSpc>
                        <a:spcBef>
                          <a:spcPts val="0"/>
                        </a:spcBef>
                        <a:spcAft>
                          <a:spcPts val="0"/>
                        </a:spcAft>
                        <a:buNone/>
                      </a:pPr>
                      <a:r>
                        <a:rPr lang="es" sz="1600"/>
                        <a:t>La interdisciplinariedad es importante en la educación primero que nada porque, con base en su concepto cuestiona los planes de estudio que estén aislados unos de los otros  para mejorarlos o enriquecerlos.</a:t>
                      </a:r>
                    </a:p>
                    <a:p>
                      <a:pPr marL="0" lvl="0" indent="0" algn="just">
                        <a:lnSpc>
                          <a:spcPct val="114999"/>
                        </a:lnSpc>
                        <a:spcBef>
                          <a:spcPts val="0"/>
                        </a:spcBef>
                        <a:spcAft>
                          <a:spcPts val="0"/>
                        </a:spcAft>
                        <a:buNone/>
                      </a:pPr>
                      <a:r>
                        <a:rPr lang="es" sz="1600" b="0" i="0" u="none" strike="noStrike" noProof="0">
                          <a:solidFill>
                            <a:srgbClr val="3A3A3A"/>
                          </a:solidFill>
                          <a:latin typeface="Trebuchet MS"/>
                        </a:rPr>
                        <a:t>La interdisciplinariedad ofrece una nueva actitud hacia el conocimiento, un cambio de actitud en busca del contexto del conocimiento, en busca del ser como persona integral. La interdisciplinariedad tiene como objetivo garantizar la construcción de un conocimiento globalizador, rompiendo con los límites de las disciplinas.</a:t>
                      </a:r>
                      <a:endParaRPr lang="es-MX" sz="1600"/>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3" name="Shape 98">
            <a:extLst>
              <a:ext uri="{FF2B5EF4-FFF2-40B4-BE49-F238E27FC236}">
                <a16:creationId xmlns:a16="http://schemas.microsoft.com/office/drawing/2014/main" id="{1E0A3734-C080-4ADA-8F9B-E140FD256C4B}"/>
              </a:ext>
            </a:extLst>
          </p:cNvPr>
          <p:cNvGraphicFramePr/>
          <p:nvPr>
            <p:extLst>
              <p:ext uri="{D42A27DB-BD31-4B8C-83A1-F6EECF244321}">
                <p14:modId xmlns:p14="http://schemas.microsoft.com/office/powerpoint/2010/main" val="1643808793"/>
              </p:ext>
            </p:extLst>
          </p:nvPr>
        </p:nvGraphicFramePr>
        <p:xfrm>
          <a:off x="250645" y="4219712"/>
          <a:ext cx="11633200" cy="2072600"/>
        </p:xfrm>
        <a:graphic>
          <a:graphicData uri="http://schemas.openxmlformats.org/drawingml/2006/table">
            <a:tbl>
              <a:tblPr>
                <a:noFill/>
              </a:tblPr>
              <a:tblGrid>
                <a:gridCol w="1968500">
                  <a:extLst>
                    <a:ext uri="{9D8B030D-6E8A-4147-A177-3AD203B41FA5}">
                      <a16:colId xmlns:a16="http://schemas.microsoft.com/office/drawing/2014/main" val="20000"/>
                    </a:ext>
                  </a:extLst>
                </a:gridCol>
                <a:gridCol w="9664700">
                  <a:extLst>
                    <a:ext uri="{9D8B030D-6E8A-4147-A177-3AD203B41FA5}">
                      <a16:colId xmlns:a16="http://schemas.microsoft.com/office/drawing/2014/main" val="20001"/>
                    </a:ext>
                  </a:extLst>
                </a:gridCol>
              </a:tblGrid>
              <a:tr h="2034839">
                <a:tc>
                  <a:txBody>
                    <a:bodyPr/>
                    <a:lstStyle/>
                    <a:p>
                      <a:pPr marL="0" lvl="0" indent="0" algn="just" rtl="0">
                        <a:lnSpc>
                          <a:spcPct val="150000"/>
                        </a:lnSpc>
                        <a:spcBef>
                          <a:spcPts val="0"/>
                        </a:spcBef>
                        <a:spcAft>
                          <a:spcPts val="0"/>
                        </a:spcAft>
                        <a:buNone/>
                      </a:pPr>
                      <a:r>
                        <a:rPr lang="es" sz="1600" b="1"/>
                        <a:t>4.</a:t>
                      </a:r>
                      <a:r>
                        <a:rPr lang="es" sz="1600"/>
                        <a:t>¿Cómo motivar a los alumnos</a:t>
                      </a:r>
                      <a:endParaRPr sz="1600"/>
                    </a:p>
                    <a:p>
                      <a:pPr marL="0" lvl="0" indent="0" algn="just" rtl="0">
                        <a:lnSpc>
                          <a:spcPct val="150000"/>
                        </a:lnSpc>
                        <a:spcBef>
                          <a:spcPts val="0"/>
                        </a:spcBef>
                        <a:spcAft>
                          <a:spcPts val="0"/>
                        </a:spcAft>
                        <a:buNone/>
                      </a:pPr>
                      <a:r>
                        <a:rPr lang="es" sz="1600"/>
                        <a:t>para el trabajo</a:t>
                      </a:r>
                      <a:endParaRPr sz="1600"/>
                    </a:p>
                    <a:p>
                      <a:pPr marL="0" lvl="0" indent="0" algn="just" rtl="0">
                        <a:lnSpc>
                          <a:spcPct val="150000"/>
                        </a:lnSpc>
                        <a:spcBef>
                          <a:spcPts val="0"/>
                        </a:spcBef>
                        <a:spcAft>
                          <a:spcPts val="0"/>
                        </a:spcAft>
                        <a:buNone/>
                      </a:pPr>
                      <a:r>
                        <a:rPr lang="es" sz="1600"/>
                        <a:t>interdisciplinario?</a:t>
                      </a:r>
                      <a:endParaRPr sz="1600"/>
                    </a:p>
                    <a:p>
                      <a:pPr marL="0" lvl="0" indent="0" algn="just" rtl="0">
                        <a:lnSpc>
                          <a:spcPct val="150000"/>
                        </a:lnSpc>
                        <a:spcBef>
                          <a:spcPts val="0"/>
                        </a:spcBef>
                        <a:spcAft>
                          <a:spcPts val="0"/>
                        </a:spcAft>
                        <a:buNone/>
                      </a:pPr>
                      <a:endParaRPr sz="1600"/>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just" rtl="0">
                        <a:lnSpc>
                          <a:spcPct val="115000"/>
                        </a:lnSpc>
                        <a:spcBef>
                          <a:spcPts val="0"/>
                        </a:spcBef>
                        <a:spcAft>
                          <a:spcPts val="0"/>
                        </a:spcAft>
                        <a:buNone/>
                      </a:pPr>
                      <a:r>
                        <a:rPr lang="es" sz="1600"/>
                        <a:t>Sensibilizarlos con respecto a temáticas o problemáticas que de alguna manera les afecten, aunque no se den cuenta, </a:t>
                      </a:r>
                      <a:r>
                        <a:rPr lang="es" sz="1600" err="1"/>
                        <a:t>ó</a:t>
                      </a:r>
                      <a:r>
                        <a:rPr lang="es" sz="1600"/>
                        <a:t> que a pesar de que no les conciernen directamente, sucedan a su alrededor.</a:t>
                      </a:r>
                      <a:endParaRPr sz="1600"/>
                    </a:p>
                    <a:p>
                      <a:pPr marL="0" lvl="0" indent="0" algn="just">
                        <a:lnSpc>
                          <a:spcPct val="114999"/>
                        </a:lnSpc>
                        <a:spcBef>
                          <a:spcPts val="0"/>
                        </a:spcBef>
                        <a:spcAft>
                          <a:spcPts val="0"/>
                        </a:spcAft>
                        <a:buNone/>
                      </a:pPr>
                      <a:r>
                        <a:rPr lang="es" sz="1600"/>
                        <a:t>Haciéndoles ver que cada problemática tiene más de una forma de ser vista y analizada y sobre todo que en la unión de varias disciplinas se puede lograr una solución a la problemática de forma integral involucrando más aspectos importantes para cada parte involucrada.</a:t>
                      </a:r>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4" name="Picture 5" descr="logo IPE.eps">
            <a:extLst>
              <a:ext uri="{FF2B5EF4-FFF2-40B4-BE49-F238E27FC236}">
                <a16:creationId xmlns:a16="http://schemas.microsoft.com/office/drawing/2014/main" id="{400CD907-9740-4191-B2A7-0669B8BA576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5499C6B2-4EE9-4CD1-BF6C-45EAF5FD10D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091" b="90210" l="5237" r="95761">
                        <a14:foregroundMark x1="5985" y1="44056" x2="6234" y2="54545"/>
                        <a14:foregroundMark x1="47880" y1="29371" x2="51372" y2="34266"/>
                        <a14:foregroundMark x1="47631" y1="69930" x2="52120" y2="72028"/>
                        <a14:foregroundMark x1="74564" y1="40559" x2="82294" y2="38462"/>
                        <a14:foregroundMark x1="78803" y1="30070" x2="95761" y2="60140"/>
                        <a14:foregroundMark x1="95761" y1="60140" x2="73815" y2="45455"/>
                        <a14:foregroundMark x1="14464" y1="55944" x2="14713" y2="59441"/>
                        <a14:foregroundMark x1="5486" y1="74825" x2="8229" y2="74825"/>
                        <a14:foregroundMark x1="42145" y1="81818" x2="57606" y2="86014"/>
                        <a14:foregroundMark x1="57855" y1="86014" x2="58603" y2="86014"/>
                        <a14:foregroundMark x1="58603" y1="81818" x2="56359" y2="81818"/>
                        <a14:foregroundMark x1="43392" y1="90210" x2="55860" y2="90210"/>
                        <a14:foregroundMark x1="48628" y1="53846" x2="48628" y2="53846"/>
                        <a14:foregroundMark x1="49127" y1="47552" x2="49127" y2="47552"/>
                      </a14:backgroundRemoval>
                    </a14:imgEffect>
                  </a14:imgLayer>
                </a14:imgProps>
              </a:ext>
            </a:extLst>
          </a:blip>
          <a:stretch>
            <a:fillRect/>
          </a:stretch>
        </p:blipFill>
        <p:spPr>
          <a:xfrm>
            <a:off x="220625" y="6088473"/>
            <a:ext cx="1800808" cy="64218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4" name="Imagen 3">
            <a:extLst>
              <a:ext uri="{FF2B5EF4-FFF2-40B4-BE49-F238E27FC236}">
                <a16:creationId xmlns:a16="http://schemas.microsoft.com/office/drawing/2014/main" id="{9D3A5264-E9D2-4041-9605-6A9460D5E903}"/>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backgroundRemoval t="4600" b="97900" l="2700" r="95200">
                        <a14:foregroundMark x1="8000" y1="10900" x2="59600" y2="28500"/>
                        <a14:foregroundMark x1="79700" y1="13600" x2="86200" y2="20300"/>
                        <a14:foregroundMark x1="86200" y1="20300" x2="91500" y2="30300"/>
                        <a14:foregroundMark x1="91500" y1="30300" x2="90100" y2="48800"/>
                        <a14:foregroundMark x1="90100" y1="48800" x2="89100" y2="50500"/>
                        <a14:foregroundMark x1="86700" y1="9500" x2="95200" y2="34800"/>
                        <a14:foregroundMark x1="95200" y1="34800" x2="95200" y2="34800"/>
                        <a14:foregroundMark x1="29200" y1="5900" x2="29100" y2="28700"/>
                        <a14:foregroundMark x1="29100" y1="28700" x2="22400" y2="44300"/>
                        <a14:foregroundMark x1="22400" y1="44300" x2="13600" y2="51600"/>
                        <a14:foregroundMark x1="13600" y1="51600" x2="13800" y2="61100"/>
                        <a14:foregroundMark x1="13800" y1="61100" x2="19600" y2="69100"/>
                        <a14:foregroundMark x1="19600" y1="69100" x2="15600" y2="97100"/>
                        <a14:foregroundMark x1="36100" y1="43700" x2="59600" y2="52200"/>
                        <a14:foregroundMark x1="30400" y1="7300" x2="36500" y2="15200"/>
                        <a14:foregroundMark x1="36500" y1="15200" x2="39000" y2="32800"/>
                        <a14:foregroundMark x1="39000" y1="32800" x2="29800" y2="48800"/>
                        <a14:foregroundMark x1="29800" y1="48800" x2="22000" y2="54900"/>
                        <a14:foregroundMark x1="22000" y1="54900" x2="11600" y2="55500"/>
                        <a14:foregroundMark x1="11600" y1="55500" x2="9000" y2="44200"/>
                        <a14:foregroundMark x1="9000" y1="44200" x2="9600" y2="42700"/>
                        <a14:foregroundMark x1="5600" y1="11200" x2="13100" y2="17500"/>
                        <a14:foregroundMark x1="13100" y1="17500" x2="11700" y2="27900"/>
                        <a14:foregroundMark x1="11700" y1="27900" x2="3300" y2="25900"/>
                        <a14:foregroundMark x1="3300" y1="25900" x2="2700" y2="25200"/>
                        <a14:foregroundMark x1="26600" y1="8300" x2="34800" y2="6500"/>
                        <a14:foregroundMark x1="26800" y1="4600" x2="26800" y2="12200"/>
                        <a14:foregroundMark x1="26800" y1="12200" x2="26800" y2="12200"/>
                        <a14:foregroundMark x1="5800" y1="7600" x2="10700" y2="10900"/>
                        <a14:foregroundMark x1="88100" y1="7900" x2="89000" y2="20900"/>
                        <a14:foregroundMark x1="84600" y1="9600" x2="92200" y2="10800"/>
                        <a14:foregroundMark x1="38100" y1="21900" x2="30000" y2="35200"/>
                        <a14:foregroundMark x1="30000" y1="35200" x2="29900" y2="35600"/>
                        <a14:foregroundMark x1="35900" y1="20600" x2="29400" y2="31000"/>
                        <a14:foregroundMark x1="29400" y1="31000" x2="30200" y2="26800"/>
                        <a14:foregroundMark x1="12200" y1="87000" x2="21500" y2="92500"/>
                        <a14:foregroundMark x1="21500" y1="92500" x2="24300" y2="92500"/>
                        <a14:foregroundMark x1="9100" y1="88000" x2="23100" y2="93800"/>
                        <a14:foregroundMark x1="23100" y1="93800" x2="25200" y2="94100"/>
                        <a14:foregroundMark x1="74800" y1="96500" x2="82400" y2="97900"/>
                        <a14:foregroundMark x1="82400" y1="97900" x2="89300" y2="93800"/>
                        <a14:foregroundMark x1="89300" y1="93800" x2="89300" y2="93600"/>
                      </a14:backgroundRemoval>
                    </a14:imgEffect>
                  </a14:imgLayer>
                </a14:imgProps>
              </a:ext>
            </a:extLst>
          </a:blip>
          <a:stretch>
            <a:fillRect/>
          </a:stretch>
        </p:blipFill>
        <p:spPr>
          <a:xfrm>
            <a:off x="2539181" y="-65732"/>
            <a:ext cx="6858000" cy="6858000"/>
          </a:xfrm>
          <a:prstGeom prst="rect">
            <a:avLst/>
          </a:prstGeom>
        </p:spPr>
      </p:pic>
      <p:graphicFrame>
        <p:nvGraphicFramePr>
          <p:cNvPr id="103" name="Shape 103"/>
          <p:cNvGraphicFramePr/>
          <p:nvPr>
            <p:extLst>
              <p:ext uri="{D42A27DB-BD31-4B8C-83A1-F6EECF244321}">
                <p14:modId xmlns:p14="http://schemas.microsoft.com/office/powerpoint/2010/main" val="3002857094"/>
              </p:ext>
            </p:extLst>
          </p:nvPr>
        </p:nvGraphicFramePr>
        <p:xfrm>
          <a:off x="279400" y="1996334"/>
          <a:ext cx="11633200" cy="3470532"/>
        </p:xfrm>
        <a:graphic>
          <a:graphicData uri="http://schemas.openxmlformats.org/drawingml/2006/table">
            <a:tbl>
              <a:tblPr>
                <a:noFill/>
              </a:tblPr>
              <a:tblGrid>
                <a:gridCol w="2146300">
                  <a:extLst>
                    <a:ext uri="{9D8B030D-6E8A-4147-A177-3AD203B41FA5}">
                      <a16:colId xmlns:a16="http://schemas.microsoft.com/office/drawing/2014/main" val="20000"/>
                    </a:ext>
                  </a:extLst>
                </a:gridCol>
                <a:gridCol w="9486900">
                  <a:extLst>
                    <a:ext uri="{9D8B030D-6E8A-4147-A177-3AD203B41FA5}">
                      <a16:colId xmlns:a16="http://schemas.microsoft.com/office/drawing/2014/main" val="20001"/>
                    </a:ext>
                  </a:extLst>
                </a:gridCol>
              </a:tblGrid>
              <a:tr h="3470532">
                <a:tc>
                  <a:txBody>
                    <a:bodyPr/>
                    <a:lstStyle/>
                    <a:p>
                      <a:pPr marL="0" lvl="0" indent="0" algn="just" rtl="0">
                        <a:lnSpc>
                          <a:spcPct val="150000"/>
                        </a:lnSpc>
                        <a:spcBef>
                          <a:spcPts val="0"/>
                        </a:spcBef>
                        <a:spcAft>
                          <a:spcPts val="0"/>
                        </a:spcAft>
                        <a:buNone/>
                      </a:pPr>
                      <a:r>
                        <a:rPr lang="es" sz="1600" b="1"/>
                        <a:t>5.</a:t>
                      </a:r>
                      <a:r>
                        <a:rPr lang="es" sz="1600"/>
                        <a:t> ¿Cuáles son los prerrequisitos</a:t>
                      </a:r>
                      <a:endParaRPr sz="1600"/>
                    </a:p>
                    <a:p>
                      <a:pPr marL="0" lvl="0" indent="0" algn="just" rtl="0">
                        <a:lnSpc>
                          <a:spcPct val="150000"/>
                        </a:lnSpc>
                        <a:spcBef>
                          <a:spcPts val="0"/>
                        </a:spcBef>
                        <a:spcAft>
                          <a:spcPts val="0"/>
                        </a:spcAft>
                        <a:buNone/>
                      </a:pPr>
                      <a:r>
                        <a:rPr lang="es" sz="1600"/>
                        <a:t>materiales organizacionales</a:t>
                      </a:r>
                      <a:endParaRPr sz="1600"/>
                    </a:p>
                    <a:p>
                      <a:pPr marL="0" lvl="0" indent="0" algn="just" rtl="0">
                        <a:lnSpc>
                          <a:spcPct val="150000"/>
                        </a:lnSpc>
                        <a:spcBef>
                          <a:spcPts val="0"/>
                        </a:spcBef>
                        <a:spcAft>
                          <a:spcPts val="0"/>
                        </a:spcAft>
                        <a:buNone/>
                      </a:pPr>
                      <a:r>
                        <a:rPr lang="es" sz="1600"/>
                        <a:t>y personales  para la planeación del</a:t>
                      </a:r>
                      <a:endParaRPr sz="1600"/>
                    </a:p>
                    <a:p>
                      <a:pPr marL="0" lvl="0" indent="0" algn="just" rtl="0">
                        <a:lnSpc>
                          <a:spcPct val="150000"/>
                        </a:lnSpc>
                        <a:spcBef>
                          <a:spcPts val="0"/>
                        </a:spcBef>
                        <a:spcAft>
                          <a:spcPts val="0"/>
                        </a:spcAft>
                        <a:buNone/>
                      </a:pPr>
                      <a:r>
                        <a:rPr lang="es" sz="1600"/>
                        <a:t>trabajo   </a:t>
                      </a:r>
                      <a:r>
                        <a:rPr lang="es" sz="1500"/>
                        <a:t>interdisciplinario?</a:t>
                      </a:r>
                      <a:endParaRPr sz="1500"/>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rtl="0">
                        <a:lnSpc>
                          <a:spcPct val="115000"/>
                        </a:lnSpc>
                        <a:spcBef>
                          <a:spcPts val="0"/>
                        </a:spcBef>
                        <a:spcAft>
                          <a:spcPts val="0"/>
                        </a:spcAft>
                        <a:buNone/>
                      </a:pPr>
                      <a:r>
                        <a:rPr lang="es" sz="1600"/>
                        <a:t>Los requisitos materiales son las fuentes de información, material didáctico, herramientas de enseñanza y otros objetos que si bien son  comúnmente utilizados más en una materia que en otra, puedan ser aplicados en otras áreas, fuera de lo común, para mejorar el aprendizaje.</a:t>
                      </a:r>
                      <a:endParaRPr sz="1600"/>
                    </a:p>
                    <a:p>
                      <a:pPr marL="0" lvl="0" indent="0" rtl="0">
                        <a:lnSpc>
                          <a:spcPct val="115000"/>
                        </a:lnSpc>
                        <a:spcBef>
                          <a:spcPts val="0"/>
                        </a:spcBef>
                        <a:spcAft>
                          <a:spcPts val="0"/>
                        </a:spcAft>
                        <a:buNone/>
                      </a:pPr>
                      <a:r>
                        <a:rPr lang="es" sz="1600"/>
                        <a:t> </a:t>
                      </a:r>
                      <a:endParaRPr sz="1600"/>
                    </a:p>
                    <a:p>
                      <a:pPr marL="0" lvl="0" indent="0" rtl="0">
                        <a:lnSpc>
                          <a:spcPct val="115000"/>
                        </a:lnSpc>
                        <a:spcBef>
                          <a:spcPts val="0"/>
                        </a:spcBef>
                        <a:spcAft>
                          <a:spcPts val="0"/>
                        </a:spcAft>
                        <a:buNone/>
                      </a:pPr>
                      <a:r>
                        <a:rPr lang="es" sz="1600"/>
                        <a:t>Los requisitos organizacionales son, partir de una estructura curricular de materias y planes de estudio interdisciplinarios, buscar intereses en común, realizar reuniones, llegar a consensos. </a:t>
                      </a:r>
                      <a:endParaRPr sz="1600"/>
                    </a:p>
                    <a:p>
                      <a:pPr marL="0" lvl="0" indent="0" rtl="0">
                        <a:lnSpc>
                          <a:spcPct val="115000"/>
                        </a:lnSpc>
                        <a:spcBef>
                          <a:spcPts val="0"/>
                        </a:spcBef>
                        <a:spcAft>
                          <a:spcPts val="0"/>
                        </a:spcAft>
                        <a:buNone/>
                      </a:pPr>
                      <a:r>
                        <a:rPr lang="es" sz="1600"/>
                        <a:t> </a:t>
                      </a:r>
                      <a:endParaRPr sz="1600"/>
                    </a:p>
                    <a:p>
                      <a:pPr marL="0" lvl="0" indent="0" rtl="0">
                        <a:lnSpc>
                          <a:spcPct val="115000"/>
                        </a:lnSpc>
                        <a:spcBef>
                          <a:spcPts val="0"/>
                        </a:spcBef>
                        <a:spcAft>
                          <a:spcPts val="0"/>
                        </a:spcAft>
                        <a:buNone/>
                      </a:pPr>
                      <a:r>
                        <a:rPr lang="es" sz="1600"/>
                        <a:t>Los requisitos personales son el interés y una actitud abierta hacia las temáticas abordadas y el trabajo interdisciplinario.</a:t>
                      </a:r>
                      <a:endParaRPr sz="1600"/>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3" name="Picture 5" descr="logo IPE.eps">
            <a:extLst>
              <a:ext uri="{FF2B5EF4-FFF2-40B4-BE49-F238E27FC236}">
                <a16:creationId xmlns:a16="http://schemas.microsoft.com/office/drawing/2014/main" id="{CAEDA42D-061D-4546-AB4D-64D4870CAFA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F1CCBDDF-55CD-435A-A2CC-BEF4291441B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091" b="90210" l="5237" r="95761">
                        <a14:foregroundMark x1="5985" y1="44056" x2="6234" y2="54545"/>
                        <a14:foregroundMark x1="47880" y1="29371" x2="51372" y2="34266"/>
                        <a14:foregroundMark x1="47631" y1="69930" x2="52120" y2="72028"/>
                        <a14:foregroundMark x1="74564" y1="40559" x2="82294" y2="38462"/>
                        <a14:foregroundMark x1="78803" y1="30070" x2="95761" y2="60140"/>
                        <a14:foregroundMark x1="95761" y1="60140" x2="73815" y2="45455"/>
                        <a14:foregroundMark x1="14464" y1="55944" x2="14713" y2="59441"/>
                        <a14:foregroundMark x1="5486" y1="74825" x2="8229" y2="74825"/>
                        <a14:foregroundMark x1="42145" y1="81818" x2="57606" y2="86014"/>
                        <a14:foregroundMark x1="57855" y1="86014" x2="58603" y2="86014"/>
                        <a14:foregroundMark x1="58603" y1="81818" x2="56359" y2="81818"/>
                        <a14:foregroundMark x1="43392" y1="90210" x2="55860" y2="90210"/>
                        <a14:foregroundMark x1="48628" y1="53846" x2="48628" y2="53846"/>
                        <a14:foregroundMark x1="49127" y1="47552" x2="49127" y2="47552"/>
                      </a14:backgroundRemoval>
                    </a14:imgEffect>
                  </a14:imgLayer>
                </a14:imgProps>
              </a:ext>
            </a:extLst>
          </a:blip>
          <a:stretch>
            <a:fillRect/>
          </a:stretch>
        </p:blipFill>
        <p:spPr>
          <a:xfrm>
            <a:off x="220625" y="6088473"/>
            <a:ext cx="1800808" cy="64218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4" name="Imagen 3">
            <a:extLst>
              <a:ext uri="{FF2B5EF4-FFF2-40B4-BE49-F238E27FC236}">
                <a16:creationId xmlns:a16="http://schemas.microsoft.com/office/drawing/2014/main" id="{D956867F-C5CC-41EC-8A3E-8E4481E849B3}"/>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backgroundRemoval t="4600" b="97900" l="2700" r="95200">
                        <a14:foregroundMark x1="8000" y1="10900" x2="59600" y2="28500"/>
                        <a14:foregroundMark x1="79700" y1="13600" x2="86200" y2="20300"/>
                        <a14:foregroundMark x1="86200" y1="20300" x2="91500" y2="30300"/>
                        <a14:foregroundMark x1="91500" y1="30300" x2="90100" y2="48800"/>
                        <a14:foregroundMark x1="90100" y1="48800" x2="89100" y2="50500"/>
                        <a14:foregroundMark x1="86700" y1="9500" x2="95200" y2="34800"/>
                        <a14:foregroundMark x1="95200" y1="34800" x2="95200" y2="34800"/>
                        <a14:foregroundMark x1="29200" y1="5900" x2="29100" y2="28700"/>
                        <a14:foregroundMark x1="29100" y1="28700" x2="22400" y2="44300"/>
                        <a14:foregroundMark x1="22400" y1="44300" x2="13600" y2="51600"/>
                        <a14:foregroundMark x1="13600" y1="51600" x2="13800" y2="61100"/>
                        <a14:foregroundMark x1="13800" y1="61100" x2="19600" y2="69100"/>
                        <a14:foregroundMark x1="19600" y1="69100" x2="15600" y2="97100"/>
                        <a14:foregroundMark x1="36100" y1="43700" x2="59600" y2="52200"/>
                        <a14:foregroundMark x1="30400" y1="7300" x2="36500" y2="15200"/>
                        <a14:foregroundMark x1="36500" y1="15200" x2="39000" y2="32800"/>
                        <a14:foregroundMark x1="39000" y1="32800" x2="29800" y2="48800"/>
                        <a14:foregroundMark x1="29800" y1="48800" x2="22000" y2="54900"/>
                        <a14:foregroundMark x1="22000" y1="54900" x2="11600" y2="55500"/>
                        <a14:foregroundMark x1="11600" y1="55500" x2="9000" y2="44200"/>
                        <a14:foregroundMark x1="9000" y1="44200" x2="9600" y2="42700"/>
                        <a14:foregroundMark x1="5600" y1="11200" x2="13100" y2="17500"/>
                        <a14:foregroundMark x1="13100" y1="17500" x2="11700" y2="27900"/>
                        <a14:foregroundMark x1="11700" y1="27900" x2="3300" y2="25900"/>
                        <a14:foregroundMark x1="3300" y1="25900" x2="2700" y2="25200"/>
                        <a14:foregroundMark x1="26600" y1="8300" x2="34800" y2="6500"/>
                        <a14:foregroundMark x1="26800" y1="4600" x2="26800" y2="12200"/>
                        <a14:foregroundMark x1="26800" y1="12200" x2="26800" y2="12200"/>
                        <a14:foregroundMark x1="5800" y1="7600" x2="10700" y2="10900"/>
                        <a14:foregroundMark x1="88100" y1="7900" x2="89000" y2="20900"/>
                        <a14:foregroundMark x1="84600" y1="9600" x2="92200" y2="10800"/>
                        <a14:foregroundMark x1="38100" y1="21900" x2="30000" y2="35200"/>
                        <a14:foregroundMark x1="30000" y1="35200" x2="29900" y2="35600"/>
                        <a14:foregroundMark x1="35900" y1="20600" x2="29400" y2="31000"/>
                        <a14:foregroundMark x1="29400" y1="31000" x2="30200" y2="26800"/>
                        <a14:foregroundMark x1="12200" y1="87000" x2="21500" y2="92500"/>
                        <a14:foregroundMark x1="21500" y1="92500" x2="24300" y2="92500"/>
                        <a14:foregroundMark x1="9100" y1="88000" x2="23100" y2="93800"/>
                        <a14:foregroundMark x1="23100" y1="93800" x2="25200" y2="94100"/>
                        <a14:foregroundMark x1="74800" y1="96500" x2="82400" y2="97900"/>
                        <a14:foregroundMark x1="82400" y1="97900" x2="89300" y2="93800"/>
                        <a14:foregroundMark x1="89300" y1="93800" x2="89300" y2="93600"/>
                      </a14:backgroundRemoval>
                    </a14:imgEffect>
                  </a14:imgLayer>
                </a14:imgProps>
              </a:ext>
            </a:extLst>
          </a:blip>
          <a:stretch>
            <a:fillRect/>
          </a:stretch>
        </p:blipFill>
        <p:spPr>
          <a:xfrm>
            <a:off x="2539181" y="-65732"/>
            <a:ext cx="6858000" cy="6858000"/>
          </a:xfrm>
          <a:prstGeom prst="rect">
            <a:avLst/>
          </a:prstGeom>
        </p:spPr>
      </p:pic>
      <p:graphicFrame>
        <p:nvGraphicFramePr>
          <p:cNvPr id="108" name="Shape 108"/>
          <p:cNvGraphicFramePr/>
          <p:nvPr>
            <p:extLst>
              <p:ext uri="{D42A27DB-BD31-4B8C-83A1-F6EECF244321}">
                <p14:modId xmlns:p14="http://schemas.microsoft.com/office/powerpoint/2010/main" val="394414990"/>
              </p:ext>
            </p:extLst>
          </p:nvPr>
        </p:nvGraphicFramePr>
        <p:xfrm>
          <a:off x="279400" y="1965854"/>
          <a:ext cx="11633200" cy="3901400"/>
        </p:xfrm>
        <a:graphic>
          <a:graphicData uri="http://schemas.openxmlformats.org/drawingml/2006/table">
            <a:tbl>
              <a:tblPr>
                <a:noFill/>
              </a:tblPr>
              <a:tblGrid>
                <a:gridCol w="1968500">
                  <a:extLst>
                    <a:ext uri="{9D8B030D-6E8A-4147-A177-3AD203B41FA5}">
                      <a16:colId xmlns:a16="http://schemas.microsoft.com/office/drawing/2014/main" val="20000"/>
                    </a:ext>
                  </a:extLst>
                </a:gridCol>
                <a:gridCol w="9664700">
                  <a:extLst>
                    <a:ext uri="{9D8B030D-6E8A-4147-A177-3AD203B41FA5}">
                      <a16:colId xmlns:a16="http://schemas.microsoft.com/office/drawing/2014/main" val="20001"/>
                    </a:ext>
                  </a:extLst>
                </a:gridCol>
              </a:tblGrid>
              <a:tr h="3797300">
                <a:tc>
                  <a:txBody>
                    <a:bodyPr/>
                    <a:lstStyle/>
                    <a:p>
                      <a:pPr marL="0" lvl="0" indent="0" rtl="0">
                        <a:lnSpc>
                          <a:spcPct val="150000"/>
                        </a:lnSpc>
                        <a:spcBef>
                          <a:spcPts val="0"/>
                        </a:spcBef>
                        <a:spcAft>
                          <a:spcPts val="0"/>
                        </a:spcAft>
                        <a:buNone/>
                      </a:pPr>
                      <a:r>
                        <a:rPr lang="es" sz="1600" b="1"/>
                        <a:t>6.</a:t>
                      </a:r>
                      <a:r>
                        <a:rPr lang="es" sz="1600"/>
                        <a:t> ¿Qué papel juega la</a:t>
                      </a:r>
                      <a:endParaRPr sz="1600"/>
                    </a:p>
                    <a:p>
                      <a:pPr marL="0" lvl="0" indent="0" rtl="0">
                        <a:lnSpc>
                          <a:spcPct val="150000"/>
                        </a:lnSpc>
                        <a:spcBef>
                          <a:spcPts val="0"/>
                        </a:spcBef>
                        <a:spcAft>
                          <a:spcPts val="0"/>
                        </a:spcAft>
                        <a:buNone/>
                      </a:pPr>
                      <a:r>
                        <a:rPr lang="es" sz="1600"/>
                        <a:t>planeación en el trabajo</a:t>
                      </a:r>
                      <a:endParaRPr sz="1600"/>
                    </a:p>
                    <a:p>
                      <a:pPr marL="0" lvl="0" indent="0" rtl="0">
                        <a:lnSpc>
                          <a:spcPct val="150000"/>
                        </a:lnSpc>
                        <a:spcBef>
                          <a:spcPts val="0"/>
                        </a:spcBef>
                        <a:spcAft>
                          <a:spcPts val="0"/>
                        </a:spcAft>
                        <a:buNone/>
                      </a:pPr>
                      <a:r>
                        <a:rPr lang="es" sz="1600"/>
                        <a:t>interdisciplinario y qué características</a:t>
                      </a:r>
                      <a:endParaRPr sz="1600"/>
                    </a:p>
                    <a:p>
                      <a:pPr marL="0" lvl="0" indent="0" rtl="0">
                        <a:lnSpc>
                          <a:spcPct val="150000"/>
                        </a:lnSpc>
                        <a:spcBef>
                          <a:spcPts val="0"/>
                        </a:spcBef>
                        <a:spcAft>
                          <a:spcPts val="0"/>
                        </a:spcAft>
                        <a:buNone/>
                      </a:pPr>
                      <a:r>
                        <a:rPr lang="es" sz="1600"/>
                        <a:t>debe tener?</a:t>
                      </a:r>
                      <a:endParaRPr sz="1600"/>
                    </a:p>
                    <a:p>
                      <a:pPr marL="0" lvl="0" indent="0" rtl="0">
                        <a:lnSpc>
                          <a:spcPct val="150000"/>
                        </a:lnSpc>
                        <a:spcBef>
                          <a:spcPts val="0"/>
                        </a:spcBef>
                        <a:spcAft>
                          <a:spcPts val="0"/>
                        </a:spcAft>
                        <a:buNone/>
                      </a:pPr>
                      <a:r>
                        <a:rPr lang="es" sz="1600"/>
                        <a:t> </a:t>
                      </a:r>
                      <a:endParaRPr sz="1600"/>
                    </a:p>
                    <a:p>
                      <a:pPr marL="0" lvl="0" indent="0" rtl="0">
                        <a:lnSpc>
                          <a:spcPct val="150000"/>
                        </a:lnSpc>
                        <a:spcBef>
                          <a:spcPts val="0"/>
                        </a:spcBef>
                        <a:spcAft>
                          <a:spcPts val="0"/>
                        </a:spcAft>
                        <a:buNone/>
                      </a:pPr>
                      <a:r>
                        <a:rPr lang="es" sz="1600"/>
                        <a:t> </a:t>
                      </a:r>
                      <a:endParaRPr sz="1600"/>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rtl="0">
                        <a:lnSpc>
                          <a:spcPct val="150000"/>
                        </a:lnSpc>
                        <a:spcBef>
                          <a:spcPts val="0"/>
                        </a:spcBef>
                        <a:spcAft>
                          <a:spcPts val="0"/>
                        </a:spcAft>
                        <a:buNone/>
                      </a:pPr>
                      <a:r>
                        <a:rPr lang="es" sz="1600"/>
                        <a:t>La planeación del trabajo interdisciplinario dirige las actividades hacia el logro del o los objetivos, evita la vaguedad de los temas y la pérdida de tiempo, por el contrario busca optimizarlo. Es la guía para que los proyectos se puedan cumplir de. Características:</a:t>
                      </a:r>
                      <a:endParaRPr sz="1600"/>
                    </a:p>
                    <a:p>
                      <a:pPr marL="0" lvl="0" indent="0" rtl="0">
                        <a:lnSpc>
                          <a:spcPct val="150000"/>
                        </a:lnSpc>
                        <a:spcBef>
                          <a:spcPts val="0"/>
                        </a:spcBef>
                        <a:spcAft>
                          <a:spcPts val="0"/>
                        </a:spcAft>
                        <a:buNone/>
                      </a:pPr>
                      <a:r>
                        <a:rPr lang="es" sz="1600"/>
                        <a:t>• Está fundamentada en el Modelo Pedagógico institucional que oriente las actividades de aprendizaje, enseñanza y evaluación.</a:t>
                      </a:r>
                      <a:endParaRPr sz="1600"/>
                    </a:p>
                    <a:p>
                      <a:pPr marL="0" lvl="0" indent="0" algn="just" rtl="0">
                        <a:lnSpc>
                          <a:spcPct val="150000"/>
                        </a:lnSpc>
                        <a:spcBef>
                          <a:spcPts val="0"/>
                        </a:spcBef>
                        <a:spcAft>
                          <a:spcPts val="0"/>
                        </a:spcAft>
                        <a:buNone/>
                      </a:pPr>
                      <a:r>
                        <a:rPr lang="es" sz="1600"/>
                        <a:t>• Debe considerar secuencias didácticas programadas y organizadas así como una instrumentación didáctica congruente con los materiales y contexto de los proyectos que se trabajen de manera interdisciplinaria.</a:t>
                      </a:r>
                      <a:endParaRPr sz="1600"/>
                    </a:p>
                    <a:p>
                      <a:pPr marL="0" lvl="0" indent="0" algn="just" rtl="0">
                        <a:lnSpc>
                          <a:spcPct val="150000"/>
                        </a:lnSpc>
                        <a:spcBef>
                          <a:spcPts val="0"/>
                        </a:spcBef>
                        <a:spcAft>
                          <a:spcPts val="0"/>
                        </a:spcAft>
                        <a:buNone/>
                      </a:pPr>
                      <a:r>
                        <a:rPr lang="es" sz="1600"/>
                        <a:t>• La planeación debe ser cotidiana y abarcar las acciones de aprendizaje en clase y en los proyectos interdisciplinarios, es decir, la planeación integra el trabajo en todos los momentos de aprendizaje.</a:t>
                      </a:r>
                      <a:endParaRPr sz="1600"/>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3" name="Picture 5" descr="logo IPE.eps">
            <a:extLst>
              <a:ext uri="{FF2B5EF4-FFF2-40B4-BE49-F238E27FC236}">
                <a16:creationId xmlns:a16="http://schemas.microsoft.com/office/drawing/2014/main" id="{0D6FDD97-75B2-4F79-99B5-9331188571E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B6DB89C6-C803-4F34-B767-139C36E1F1D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091" b="90210" l="5237" r="95761">
                        <a14:foregroundMark x1="5985" y1="44056" x2="6234" y2="54545"/>
                        <a14:foregroundMark x1="47880" y1="29371" x2="51372" y2="34266"/>
                        <a14:foregroundMark x1="47631" y1="69930" x2="52120" y2="72028"/>
                        <a14:foregroundMark x1="74564" y1="40559" x2="82294" y2="38462"/>
                        <a14:foregroundMark x1="78803" y1="30070" x2="95761" y2="60140"/>
                        <a14:foregroundMark x1="95761" y1="60140" x2="73815" y2="45455"/>
                        <a14:foregroundMark x1="14464" y1="55944" x2="14713" y2="59441"/>
                        <a14:foregroundMark x1="5486" y1="74825" x2="8229" y2="74825"/>
                        <a14:foregroundMark x1="42145" y1="81818" x2="57606" y2="86014"/>
                        <a14:foregroundMark x1="57855" y1="86014" x2="58603" y2="86014"/>
                        <a14:foregroundMark x1="58603" y1="81818" x2="56359" y2="81818"/>
                        <a14:foregroundMark x1="43392" y1="90210" x2="55860" y2="90210"/>
                        <a14:foregroundMark x1="48628" y1="53846" x2="48628" y2="53846"/>
                        <a14:foregroundMark x1="49127" y1="47552" x2="49127" y2="47552"/>
                      </a14:backgroundRemoval>
                    </a14:imgEffect>
                  </a14:imgLayer>
                </a14:imgProps>
              </a:ext>
            </a:extLst>
          </a:blip>
          <a:stretch>
            <a:fillRect/>
          </a:stretch>
        </p:blipFill>
        <p:spPr>
          <a:xfrm>
            <a:off x="220625" y="6088473"/>
            <a:ext cx="1800808" cy="64218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graphicFrame>
        <p:nvGraphicFramePr>
          <p:cNvPr id="113" name="Shape 113"/>
          <p:cNvGraphicFramePr/>
          <p:nvPr>
            <p:extLst>
              <p:ext uri="{D42A27DB-BD31-4B8C-83A1-F6EECF244321}">
                <p14:modId xmlns:p14="http://schemas.microsoft.com/office/powerpoint/2010/main" val="1075155912"/>
              </p:ext>
            </p:extLst>
          </p:nvPr>
        </p:nvGraphicFramePr>
        <p:xfrm>
          <a:off x="148466" y="2671721"/>
          <a:ext cx="11633200" cy="3361864"/>
        </p:xfrm>
        <a:graphic>
          <a:graphicData uri="http://schemas.openxmlformats.org/drawingml/2006/table">
            <a:tbl>
              <a:tblPr>
                <a:noFill/>
              </a:tblPr>
              <a:tblGrid>
                <a:gridCol w="1968500">
                  <a:extLst>
                    <a:ext uri="{9D8B030D-6E8A-4147-A177-3AD203B41FA5}">
                      <a16:colId xmlns:a16="http://schemas.microsoft.com/office/drawing/2014/main" val="20000"/>
                    </a:ext>
                  </a:extLst>
                </a:gridCol>
                <a:gridCol w="9664700">
                  <a:extLst>
                    <a:ext uri="{9D8B030D-6E8A-4147-A177-3AD203B41FA5}">
                      <a16:colId xmlns:a16="http://schemas.microsoft.com/office/drawing/2014/main" val="20001"/>
                    </a:ext>
                  </a:extLst>
                </a:gridCol>
              </a:tblGrid>
              <a:tr h="639701">
                <a:tc gridSpan="2">
                  <a:txBody>
                    <a:bodyPr/>
                    <a:lstStyle/>
                    <a:p>
                      <a:pPr marL="0" lvl="0" indent="0" algn="ctr" rtl="0">
                        <a:lnSpc>
                          <a:spcPct val="115000"/>
                        </a:lnSpc>
                        <a:spcBef>
                          <a:spcPts val="0"/>
                        </a:spcBef>
                        <a:spcAft>
                          <a:spcPts val="0"/>
                        </a:spcAft>
                        <a:buNone/>
                      </a:pPr>
                      <a:r>
                        <a:rPr lang="es" sz="2400" b="1">
                          <a:solidFill>
                            <a:schemeClr val="tx1"/>
                          </a:solidFill>
                        </a:rPr>
                        <a:t>El Aprendizaje Cooperativo</a:t>
                      </a:r>
                      <a:endParaRPr sz="2400" b="1">
                        <a:solidFill>
                          <a:schemeClr val="tx1"/>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0000"/>
                  </a:ext>
                </a:extLst>
              </a:tr>
              <a:tr h="2590800">
                <a:tc>
                  <a:txBody>
                    <a:bodyPr/>
                    <a:lstStyle/>
                    <a:p>
                      <a:pPr marL="0" lvl="0" indent="0" algn="just" rtl="0">
                        <a:lnSpc>
                          <a:spcPct val="150000"/>
                        </a:lnSpc>
                        <a:spcBef>
                          <a:spcPts val="0"/>
                        </a:spcBef>
                        <a:spcAft>
                          <a:spcPts val="0"/>
                        </a:spcAft>
                        <a:buNone/>
                      </a:pPr>
                      <a:r>
                        <a:rPr lang="es" sz="2400" b="1">
                          <a:solidFill>
                            <a:schemeClr val="tx1"/>
                          </a:solidFill>
                        </a:rPr>
                        <a:t>1.</a:t>
                      </a:r>
                      <a:r>
                        <a:rPr lang="es" sz="2400">
                          <a:solidFill>
                            <a:schemeClr val="tx1"/>
                          </a:solidFill>
                        </a:rPr>
                        <a:t> ¿Qué es?</a:t>
                      </a:r>
                      <a:endParaRPr sz="2400">
                        <a:solidFill>
                          <a:schemeClr val="tx1"/>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rtl="0">
                        <a:lnSpc>
                          <a:spcPct val="115000"/>
                        </a:lnSpc>
                        <a:spcBef>
                          <a:spcPts val="0"/>
                        </a:spcBef>
                        <a:spcAft>
                          <a:spcPts val="0"/>
                        </a:spcAft>
                        <a:buNone/>
                      </a:pPr>
                      <a:r>
                        <a:rPr lang="es" sz="2000">
                          <a:solidFill>
                            <a:schemeClr val="tx1"/>
                          </a:solidFill>
                        </a:rPr>
                        <a:t>El aprendizaje cooperativo es el diseño y aplicación actividades de aprendizaje que motiven a los alumnos a trabajar hacia un objetivo común. </a:t>
                      </a:r>
                      <a:endParaRPr lang="es-MX" sz="2000">
                        <a:solidFill>
                          <a:schemeClr val="tx1"/>
                        </a:solidFill>
                      </a:endParaRPr>
                    </a:p>
                    <a:p>
                      <a:pPr marL="0" lvl="0" indent="0">
                        <a:lnSpc>
                          <a:spcPct val="114999"/>
                        </a:lnSpc>
                        <a:spcBef>
                          <a:spcPts val="0"/>
                        </a:spcBef>
                        <a:spcAft>
                          <a:spcPts val="0"/>
                        </a:spcAft>
                        <a:buNone/>
                      </a:pPr>
                      <a:endParaRPr lang="es" sz="2000">
                        <a:solidFill>
                          <a:schemeClr val="tx1"/>
                        </a:solidFill>
                      </a:endParaRPr>
                    </a:p>
                    <a:p>
                      <a:pPr marL="0" lvl="0" indent="0">
                        <a:lnSpc>
                          <a:spcPct val="114999"/>
                        </a:lnSpc>
                        <a:spcBef>
                          <a:spcPts val="0"/>
                        </a:spcBef>
                        <a:spcAft>
                          <a:spcPts val="0"/>
                        </a:spcAft>
                        <a:buNone/>
                      </a:pPr>
                      <a:r>
                        <a:rPr lang="es" sz="2000" b="0" i="0" u="none" strike="noStrike" noProof="0">
                          <a:solidFill>
                            <a:srgbClr val="000000"/>
                          </a:solidFill>
                          <a:latin typeface="Trebuchet MS"/>
                        </a:rPr>
                        <a:t>El </a:t>
                      </a:r>
                      <a:r>
                        <a:rPr lang="es" sz="2000" b="1" i="0" u="none" strike="noStrike" noProof="0">
                          <a:solidFill>
                            <a:srgbClr val="000000"/>
                          </a:solidFill>
                          <a:latin typeface="Trebuchet MS"/>
                        </a:rPr>
                        <a:t>aprendizaje cooperativo</a:t>
                      </a:r>
                      <a:r>
                        <a:rPr lang="es" sz="2000" b="0" i="0" u="none" strike="noStrike" noProof="0">
                          <a:solidFill>
                            <a:srgbClr val="000000"/>
                          </a:solidFill>
                          <a:latin typeface="Trebuchet MS"/>
                        </a:rPr>
                        <a:t> es una estrategia de trabajo grupal que incentiva el interés por aprender de los alumnos. Estos se sienten parte integrante y necesaria para alcanzar los objetivos propuestos por el profesor y asumen una mayor responsabilidad hacia el aprendizaje y hacia los demás. </a:t>
                      </a:r>
                      <a:endParaRPr lang="es" sz="2000"/>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CuadroTexto 3">
            <a:extLst>
              <a:ext uri="{FF2B5EF4-FFF2-40B4-BE49-F238E27FC236}">
                <a16:creationId xmlns:a16="http://schemas.microsoft.com/office/drawing/2014/main" id="{496021BC-D8E4-419D-AB06-E56C6A4C7D5E}"/>
              </a:ext>
            </a:extLst>
          </p:cNvPr>
          <p:cNvSpPr txBox="1"/>
          <p:nvPr/>
        </p:nvSpPr>
        <p:spPr>
          <a:xfrm>
            <a:off x="3431458" y="848224"/>
            <a:ext cx="6096000" cy="1184235"/>
          </a:xfrm>
          <a:prstGeom prst="rect">
            <a:avLst/>
          </a:prstGeom>
          <a:noFill/>
        </p:spPr>
        <p:txBody>
          <a:bodyPr wrap="square" lIns="91440" tIns="45720" rIns="91440" bIns="45720" anchor="t">
            <a:spAutoFit/>
          </a:bodyPr>
          <a:lstStyle/>
          <a:p>
            <a:pPr marL="0" lvl="0" indent="0" algn="ctr" rtl="0">
              <a:lnSpc>
                <a:spcPct val="115000"/>
              </a:lnSpc>
              <a:spcBef>
                <a:spcPts val="0"/>
              </a:spcBef>
              <a:spcAft>
                <a:spcPts val="0"/>
              </a:spcAft>
              <a:buNone/>
            </a:pPr>
            <a:r>
              <a:rPr lang="es-MX" sz="3200" b="1" spc="300">
                <a:solidFill>
                  <a:srgbClr val="064A7A"/>
                </a:solidFill>
                <a:latin typeface="AR JULIAN"/>
              </a:rPr>
              <a:t>El Aprendizaje Cooperativo</a:t>
            </a:r>
          </a:p>
        </p:txBody>
      </p:sp>
      <p:pic>
        <p:nvPicPr>
          <p:cNvPr id="3" name="Imagen 2">
            <a:extLst>
              <a:ext uri="{FF2B5EF4-FFF2-40B4-BE49-F238E27FC236}">
                <a16:creationId xmlns:a16="http://schemas.microsoft.com/office/drawing/2014/main" id="{4B54A867-9B73-4A97-AD29-32D72F6371E9}"/>
              </a:ext>
            </a:extLst>
          </p:cNvPr>
          <p:cNvPicPr>
            <a:picLocks noChangeAspect="1"/>
          </p:cNvPicPr>
          <p:nvPr/>
        </p:nvPicPr>
        <p:blipFill rotWithShape="1">
          <a:blip r:embed="rId3"/>
          <a:srcRect r="22948"/>
          <a:stretch/>
        </p:blipFill>
        <p:spPr>
          <a:xfrm>
            <a:off x="1725868" y="436129"/>
            <a:ext cx="2558699" cy="19924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5" descr="logo IPE.eps">
            <a:extLst>
              <a:ext uri="{FF2B5EF4-FFF2-40B4-BE49-F238E27FC236}">
                <a16:creationId xmlns:a16="http://schemas.microsoft.com/office/drawing/2014/main" id="{B4B809B7-ADB8-49C6-B30A-23F868E5C91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a:extLst>
              <a:ext uri="{FF2B5EF4-FFF2-40B4-BE49-F238E27FC236}">
                <a16:creationId xmlns:a16="http://schemas.microsoft.com/office/drawing/2014/main" id="{D9A97431-CFA0-4E45-9A75-51EBB1D75EC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091" b="90210" l="5237" r="95761">
                        <a14:foregroundMark x1="5985" y1="44056" x2="6234" y2="54545"/>
                        <a14:foregroundMark x1="47880" y1="29371" x2="51372" y2="34266"/>
                        <a14:foregroundMark x1="47631" y1="69930" x2="52120" y2="72028"/>
                        <a14:foregroundMark x1="74564" y1="40559" x2="82294" y2="38462"/>
                        <a14:foregroundMark x1="78803" y1="30070" x2="95761" y2="60140"/>
                        <a14:foregroundMark x1="95761" y1="60140" x2="73815" y2="45455"/>
                        <a14:foregroundMark x1="14464" y1="55944" x2="14713" y2="59441"/>
                        <a14:foregroundMark x1="5486" y1="74825" x2="8229" y2="74825"/>
                        <a14:foregroundMark x1="42145" y1="81818" x2="57606" y2="86014"/>
                        <a14:foregroundMark x1="57855" y1="86014" x2="58603" y2="86014"/>
                        <a14:foregroundMark x1="58603" y1="81818" x2="56359" y2="81818"/>
                        <a14:foregroundMark x1="43392" y1="90210" x2="55860" y2="90210"/>
                        <a14:foregroundMark x1="48628" y1="53846" x2="48628" y2="53846"/>
                        <a14:foregroundMark x1="49127" y1="47552" x2="49127" y2="47552"/>
                      </a14:backgroundRemoval>
                    </a14:imgEffect>
                  </a14:imgLayer>
                </a14:imgProps>
              </a:ext>
            </a:extLst>
          </a:blip>
          <a:stretch>
            <a:fillRect/>
          </a:stretch>
        </p:blipFill>
        <p:spPr>
          <a:xfrm>
            <a:off x="220625" y="6088473"/>
            <a:ext cx="1800808" cy="64218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118" name="Shape 118"/>
          <p:cNvGraphicFramePr/>
          <p:nvPr>
            <p:extLst>
              <p:ext uri="{D42A27DB-BD31-4B8C-83A1-F6EECF244321}">
                <p14:modId xmlns:p14="http://schemas.microsoft.com/office/powerpoint/2010/main" val="1192753176"/>
              </p:ext>
            </p:extLst>
          </p:nvPr>
        </p:nvGraphicFramePr>
        <p:xfrm>
          <a:off x="279400" y="1006018"/>
          <a:ext cx="11633200" cy="4845941"/>
        </p:xfrm>
        <a:graphic>
          <a:graphicData uri="http://schemas.openxmlformats.org/drawingml/2006/table">
            <a:tbl>
              <a:tblPr>
                <a:noFill/>
              </a:tblPr>
              <a:tblGrid>
                <a:gridCol w="1968500">
                  <a:extLst>
                    <a:ext uri="{9D8B030D-6E8A-4147-A177-3AD203B41FA5}">
                      <a16:colId xmlns:a16="http://schemas.microsoft.com/office/drawing/2014/main" val="20000"/>
                    </a:ext>
                  </a:extLst>
                </a:gridCol>
                <a:gridCol w="9664700">
                  <a:extLst>
                    <a:ext uri="{9D8B030D-6E8A-4147-A177-3AD203B41FA5}">
                      <a16:colId xmlns:a16="http://schemas.microsoft.com/office/drawing/2014/main" val="20001"/>
                    </a:ext>
                  </a:extLst>
                </a:gridCol>
              </a:tblGrid>
              <a:tr h="4845941">
                <a:tc>
                  <a:txBody>
                    <a:bodyPr/>
                    <a:lstStyle/>
                    <a:p>
                      <a:pPr marL="0" lvl="0" indent="0" algn="ctr" rtl="0">
                        <a:lnSpc>
                          <a:spcPct val="150000"/>
                        </a:lnSpc>
                        <a:spcBef>
                          <a:spcPts val="0"/>
                        </a:spcBef>
                        <a:spcAft>
                          <a:spcPts val="0"/>
                        </a:spcAft>
                        <a:buNone/>
                      </a:pPr>
                      <a:r>
                        <a:rPr lang="es" sz="2400" b="1" dirty="0"/>
                        <a:t>2.</a:t>
                      </a:r>
                      <a:r>
                        <a:rPr lang="es" sz="2400" dirty="0"/>
                        <a:t> </a:t>
                      </a:r>
                      <a:r>
                        <a:rPr lang="es" sz="1800" dirty="0"/>
                        <a:t>¿Cuáles son sus</a:t>
                      </a:r>
                      <a:endParaRPr sz="1800" dirty="0"/>
                    </a:p>
                    <a:p>
                      <a:pPr marL="0" lvl="0" indent="0" algn="ctr" rtl="0">
                        <a:lnSpc>
                          <a:spcPct val="150000"/>
                        </a:lnSpc>
                        <a:spcBef>
                          <a:spcPts val="0"/>
                        </a:spcBef>
                        <a:spcAft>
                          <a:spcPts val="0"/>
                        </a:spcAft>
                        <a:buNone/>
                      </a:pPr>
                      <a:r>
                        <a:rPr lang="es-MX" sz="1800" dirty="0"/>
                        <a:t>c</a:t>
                      </a:r>
                      <a:r>
                        <a:rPr lang="es" sz="1800" dirty="0"/>
                        <a:t>aracterísticas?</a:t>
                      </a:r>
                      <a:endParaRPr sz="1800" dirty="0"/>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rtl="0">
                        <a:lnSpc>
                          <a:spcPct val="115000"/>
                        </a:lnSpc>
                        <a:spcBef>
                          <a:spcPts val="0"/>
                        </a:spcBef>
                        <a:spcAft>
                          <a:spcPts val="0"/>
                        </a:spcAft>
                        <a:buNone/>
                      </a:pPr>
                      <a:endParaRPr lang="es" sz="2400" dirty="0"/>
                    </a:p>
                    <a:p>
                      <a:pPr marL="285750" lvl="0" indent="-285750" algn="l" rtl="0">
                        <a:lnSpc>
                          <a:spcPct val="100000"/>
                        </a:lnSpc>
                        <a:spcBef>
                          <a:spcPts val="0"/>
                        </a:spcBef>
                        <a:spcAft>
                          <a:spcPts val="0"/>
                        </a:spcAft>
                        <a:buFont typeface="Arial"/>
                        <a:buChar char="•"/>
                      </a:pPr>
                      <a:r>
                        <a:rPr lang="es" sz="2000" b="1" i="0" u="none" strike="noStrike" noProof="0" dirty="0">
                          <a:solidFill>
                            <a:srgbClr val="333333"/>
                          </a:solidFill>
                          <a:latin typeface="Trebuchet MS"/>
                        </a:rPr>
                        <a:t>Interacción</a:t>
                      </a:r>
                      <a:r>
                        <a:rPr lang="es" sz="2000" b="0" i="0" u="none" strike="noStrike" noProof="0" dirty="0">
                          <a:solidFill>
                            <a:srgbClr val="333333"/>
                          </a:solidFill>
                          <a:latin typeface="Trebuchet MS"/>
                        </a:rPr>
                        <a:t>: para alcanzar los objetivos previstos, el alumnado ha de apoyarse mutuamente y compartir recursos y conocimientos.</a:t>
                      </a:r>
                      <a:endParaRPr lang="es" sz="2000" dirty="0"/>
                    </a:p>
                    <a:p>
                      <a:pPr marL="285750" lvl="0" indent="-285750" algn="l">
                        <a:lnSpc>
                          <a:spcPct val="100000"/>
                        </a:lnSpc>
                        <a:spcBef>
                          <a:spcPts val="0"/>
                        </a:spcBef>
                        <a:spcAft>
                          <a:spcPts val="0"/>
                        </a:spcAft>
                        <a:buFont typeface="Arial"/>
                        <a:buChar char="•"/>
                      </a:pPr>
                      <a:r>
                        <a:rPr lang="es" sz="2000" b="1" i="0" u="none" strike="noStrike" noProof="0" dirty="0">
                          <a:solidFill>
                            <a:srgbClr val="333333"/>
                          </a:solidFill>
                          <a:latin typeface="Trebuchet MS"/>
                        </a:rPr>
                        <a:t>Socialización</a:t>
                      </a:r>
                      <a:r>
                        <a:rPr lang="es" sz="2000" b="0" i="0" u="none" strike="noStrike" noProof="0" dirty="0">
                          <a:solidFill>
                            <a:srgbClr val="333333"/>
                          </a:solidFill>
                          <a:latin typeface="Trebuchet MS"/>
                        </a:rPr>
                        <a:t>: a la hora de trabajar en grupo en armonía, es necesario desarrollar conceptos como el autocontrol, la confianza o la comunicación.</a:t>
                      </a:r>
                      <a:endParaRPr sz="2000" b="0" i="0" u="none" strike="noStrike" noProof="0" dirty="0">
                        <a:solidFill>
                          <a:srgbClr val="333333"/>
                        </a:solidFill>
                        <a:latin typeface="Trebuchet MS"/>
                      </a:endParaRPr>
                    </a:p>
                    <a:p>
                      <a:pPr marL="285750" lvl="0" indent="-285750" algn="l">
                        <a:lnSpc>
                          <a:spcPct val="100000"/>
                        </a:lnSpc>
                        <a:spcBef>
                          <a:spcPts val="0"/>
                        </a:spcBef>
                        <a:spcAft>
                          <a:spcPts val="0"/>
                        </a:spcAft>
                        <a:buFont typeface="Arial"/>
                        <a:buChar char="•"/>
                      </a:pPr>
                      <a:r>
                        <a:rPr lang="es" sz="2000" b="1" i="0" u="none" strike="noStrike" noProof="0" dirty="0">
                          <a:solidFill>
                            <a:srgbClr val="333333"/>
                          </a:solidFill>
                          <a:latin typeface="Trebuchet MS"/>
                        </a:rPr>
                        <a:t>Interdependencia</a:t>
                      </a:r>
                      <a:r>
                        <a:rPr lang="es" sz="2000" b="0" i="0" u="none" strike="noStrike" noProof="0" dirty="0">
                          <a:solidFill>
                            <a:srgbClr val="333333"/>
                          </a:solidFill>
                          <a:latin typeface="Trebuchet MS"/>
                        </a:rPr>
                        <a:t>: los integrantes deben ser conscientes de que sus esfuerzos individuales son beneficiosos tanto para ellos mismos como para el grupo en su conjunto.</a:t>
                      </a:r>
                      <a:endParaRPr sz="2000" b="0" i="0" u="none" strike="noStrike" noProof="0" dirty="0">
                        <a:solidFill>
                          <a:srgbClr val="333333"/>
                        </a:solidFill>
                        <a:latin typeface="Trebuchet MS"/>
                      </a:endParaRPr>
                    </a:p>
                    <a:p>
                      <a:pPr marL="285750" lvl="0" indent="-285750" algn="l">
                        <a:lnSpc>
                          <a:spcPct val="100000"/>
                        </a:lnSpc>
                        <a:spcBef>
                          <a:spcPts val="0"/>
                        </a:spcBef>
                        <a:spcAft>
                          <a:spcPts val="0"/>
                        </a:spcAft>
                        <a:buFont typeface="Arial"/>
                        <a:buChar char="•"/>
                      </a:pPr>
                      <a:r>
                        <a:rPr lang="es" sz="2000" b="1" i="0" u="none" strike="noStrike" noProof="0" dirty="0">
                          <a:solidFill>
                            <a:srgbClr val="333333"/>
                          </a:solidFill>
                          <a:latin typeface="Trebuchet MS"/>
                        </a:rPr>
                        <a:t>Responsabilidad</a:t>
                      </a:r>
                      <a:r>
                        <a:rPr lang="es" sz="2000" b="0" i="0" u="none" strike="noStrike" noProof="0" dirty="0">
                          <a:solidFill>
                            <a:srgbClr val="333333"/>
                          </a:solidFill>
                          <a:latin typeface="Trebuchet MS"/>
                        </a:rPr>
                        <a:t>: para que el grupo consiga sus objetivos, cada miembro debe cumplir con su parte del trabajo asignado realizando los esfuerzos necesarios.</a:t>
                      </a:r>
                      <a:endParaRPr sz="2000" b="0" i="0" u="none" strike="noStrike" noProof="0" dirty="0">
                        <a:solidFill>
                          <a:srgbClr val="333333"/>
                        </a:solidFill>
                        <a:latin typeface="Trebuchet MS"/>
                      </a:endParaRPr>
                    </a:p>
                    <a:p>
                      <a:pPr marL="285750" lvl="0" indent="-285750" algn="l">
                        <a:lnSpc>
                          <a:spcPct val="100000"/>
                        </a:lnSpc>
                        <a:spcBef>
                          <a:spcPts val="0"/>
                        </a:spcBef>
                        <a:spcAft>
                          <a:spcPts val="0"/>
                        </a:spcAft>
                        <a:buFont typeface="Arial"/>
                        <a:buChar char="•"/>
                      </a:pPr>
                      <a:r>
                        <a:rPr lang="es" sz="2000" b="1" i="0" u="none" strike="noStrike" noProof="0" dirty="0">
                          <a:solidFill>
                            <a:srgbClr val="333333"/>
                          </a:solidFill>
                          <a:latin typeface="Trebuchet MS"/>
                        </a:rPr>
                        <a:t>Evaluación</a:t>
                      </a:r>
                      <a:r>
                        <a:rPr lang="es" sz="2000" b="0" i="0" u="none" strike="noStrike" noProof="0" dirty="0">
                          <a:solidFill>
                            <a:srgbClr val="333333"/>
                          </a:solidFill>
                          <a:latin typeface="Trebuchet MS"/>
                        </a:rPr>
                        <a:t>: fomenta la autoevaluación del rendimiento, fundamental para desarrollar un espíritu crítico y saber tomar decisiones para mejorar.</a:t>
                      </a:r>
                      <a:endParaRPr sz="2000" b="0" i="0" u="none" strike="noStrike" noProof="0" dirty="0">
                        <a:solidFill>
                          <a:srgbClr val="333333"/>
                        </a:solidFill>
                        <a:latin typeface="Trebuchet MS"/>
                      </a:endParaRPr>
                    </a:p>
                    <a:p>
                      <a:pPr marL="0" lvl="0" indent="0">
                        <a:lnSpc>
                          <a:spcPct val="114999"/>
                        </a:lnSpc>
                        <a:spcBef>
                          <a:spcPts val="0"/>
                        </a:spcBef>
                        <a:spcAft>
                          <a:spcPts val="0"/>
                        </a:spcAft>
                        <a:buNone/>
                      </a:pPr>
                      <a:endParaRPr lang="es" sz="2000" dirty="0"/>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3" name="Picture 5" descr="logo IPE.eps">
            <a:extLst>
              <a:ext uri="{FF2B5EF4-FFF2-40B4-BE49-F238E27FC236}">
                <a16:creationId xmlns:a16="http://schemas.microsoft.com/office/drawing/2014/main" id="{B015653D-3C49-4EAD-9270-D59FE0ED23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6EE8F93A-C58F-49A8-9D3C-90EB68EC2AE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091" b="90210" l="5237" r="95761">
                        <a14:foregroundMark x1="5985" y1="44056" x2="6234" y2="54545"/>
                        <a14:foregroundMark x1="47880" y1="29371" x2="51372" y2="34266"/>
                        <a14:foregroundMark x1="47631" y1="69930" x2="52120" y2="72028"/>
                        <a14:foregroundMark x1="74564" y1="40559" x2="82294" y2="38462"/>
                        <a14:foregroundMark x1="78803" y1="30070" x2="95761" y2="60140"/>
                        <a14:foregroundMark x1="95761" y1="60140" x2="73815" y2="45455"/>
                        <a14:foregroundMark x1="14464" y1="55944" x2="14713" y2="59441"/>
                        <a14:foregroundMark x1="5486" y1="74825" x2="8229" y2="74825"/>
                        <a14:foregroundMark x1="42145" y1="81818" x2="57606" y2="86014"/>
                        <a14:foregroundMark x1="57855" y1="86014" x2="58603" y2="86014"/>
                        <a14:foregroundMark x1="58603" y1="81818" x2="56359" y2="81818"/>
                        <a14:foregroundMark x1="43392" y1="90210" x2="55860" y2="90210"/>
                        <a14:foregroundMark x1="48628" y1="53846" x2="48628" y2="53846"/>
                        <a14:foregroundMark x1="49127" y1="47552" x2="49127" y2="47552"/>
                      </a14:backgroundRemoval>
                    </a14:imgEffect>
                  </a14:imgLayer>
                </a14:imgProps>
              </a:ext>
            </a:extLst>
          </a:blip>
          <a:stretch>
            <a:fillRect/>
          </a:stretch>
        </p:blipFill>
        <p:spPr>
          <a:xfrm>
            <a:off x="220625" y="6088473"/>
            <a:ext cx="1800808" cy="64218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graphicFrame>
        <p:nvGraphicFramePr>
          <p:cNvPr id="123" name="Shape 123"/>
          <p:cNvGraphicFramePr/>
          <p:nvPr>
            <p:extLst>
              <p:ext uri="{D42A27DB-BD31-4B8C-83A1-F6EECF244321}">
                <p14:modId xmlns:p14="http://schemas.microsoft.com/office/powerpoint/2010/main" val="136378970"/>
              </p:ext>
            </p:extLst>
          </p:nvPr>
        </p:nvGraphicFramePr>
        <p:xfrm>
          <a:off x="279400" y="743576"/>
          <a:ext cx="11633200" cy="2255480"/>
        </p:xfrm>
        <a:graphic>
          <a:graphicData uri="http://schemas.openxmlformats.org/drawingml/2006/table">
            <a:tbl>
              <a:tblPr>
                <a:noFill/>
              </a:tblPr>
              <a:tblGrid>
                <a:gridCol w="2748935">
                  <a:extLst>
                    <a:ext uri="{9D8B030D-6E8A-4147-A177-3AD203B41FA5}">
                      <a16:colId xmlns:a16="http://schemas.microsoft.com/office/drawing/2014/main" val="20000"/>
                    </a:ext>
                  </a:extLst>
                </a:gridCol>
                <a:gridCol w="8884265">
                  <a:extLst>
                    <a:ext uri="{9D8B030D-6E8A-4147-A177-3AD203B41FA5}">
                      <a16:colId xmlns:a16="http://schemas.microsoft.com/office/drawing/2014/main" val="20001"/>
                    </a:ext>
                  </a:extLst>
                </a:gridCol>
              </a:tblGrid>
              <a:tr h="2217719">
                <a:tc>
                  <a:txBody>
                    <a:bodyPr/>
                    <a:lstStyle/>
                    <a:p>
                      <a:pPr marL="0" lvl="0" indent="0" algn="ctr" rtl="0">
                        <a:lnSpc>
                          <a:spcPct val="150000"/>
                        </a:lnSpc>
                        <a:spcBef>
                          <a:spcPts val="0"/>
                        </a:spcBef>
                        <a:spcAft>
                          <a:spcPts val="0"/>
                        </a:spcAft>
                        <a:buNone/>
                      </a:pPr>
                      <a:r>
                        <a:rPr lang="es" sz="2400" b="1"/>
                        <a:t>3.</a:t>
                      </a:r>
                      <a:r>
                        <a:rPr lang="es" sz="2400"/>
                        <a:t> ¿ Cuáles son sus</a:t>
                      </a:r>
                      <a:endParaRPr sz="2400"/>
                    </a:p>
                    <a:p>
                      <a:pPr marL="0" lvl="0" indent="0" algn="ctr" rtl="0">
                        <a:lnSpc>
                          <a:spcPct val="150000"/>
                        </a:lnSpc>
                        <a:spcBef>
                          <a:spcPts val="0"/>
                        </a:spcBef>
                        <a:spcAft>
                          <a:spcPts val="0"/>
                        </a:spcAft>
                        <a:buNone/>
                      </a:pPr>
                      <a:r>
                        <a:rPr lang="es" sz="2400"/>
                        <a:t>objetivos?</a:t>
                      </a:r>
                      <a:endParaRPr sz="2400"/>
                    </a:p>
                    <a:p>
                      <a:pPr marL="0" lvl="0" indent="0" algn="just" rtl="0">
                        <a:lnSpc>
                          <a:spcPct val="150000"/>
                        </a:lnSpc>
                        <a:spcBef>
                          <a:spcPts val="0"/>
                        </a:spcBef>
                        <a:spcAft>
                          <a:spcPts val="0"/>
                        </a:spcAft>
                        <a:buNone/>
                      </a:pPr>
                      <a:r>
                        <a:rPr lang="es" sz="1600"/>
                        <a:t> </a:t>
                      </a:r>
                      <a:endParaRPr sz="1600"/>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rtl="0">
                        <a:lnSpc>
                          <a:spcPct val="115000"/>
                        </a:lnSpc>
                        <a:spcBef>
                          <a:spcPts val="0"/>
                        </a:spcBef>
                        <a:spcAft>
                          <a:spcPts val="0"/>
                        </a:spcAft>
                        <a:buNone/>
                      </a:pPr>
                      <a:r>
                        <a:rPr lang="es" sz="2400"/>
                        <a:t>•</a:t>
                      </a:r>
                      <a:r>
                        <a:rPr lang="es" sz="2200"/>
                        <a:t>Lograr que los alumnos le den un significado a los contenidos.</a:t>
                      </a:r>
                      <a:endParaRPr sz="2200"/>
                    </a:p>
                    <a:p>
                      <a:pPr marL="0" lvl="0" indent="0" rtl="0">
                        <a:lnSpc>
                          <a:spcPct val="115000"/>
                        </a:lnSpc>
                        <a:spcBef>
                          <a:spcPts val="0"/>
                        </a:spcBef>
                        <a:spcAft>
                          <a:spcPts val="0"/>
                        </a:spcAft>
                        <a:buNone/>
                      </a:pPr>
                      <a:endParaRPr sz="2200"/>
                    </a:p>
                    <a:p>
                      <a:pPr marL="0" lvl="0" indent="0" rtl="0">
                        <a:lnSpc>
                          <a:spcPct val="115000"/>
                        </a:lnSpc>
                        <a:spcBef>
                          <a:spcPts val="0"/>
                        </a:spcBef>
                        <a:spcAft>
                          <a:spcPts val="0"/>
                        </a:spcAft>
                        <a:buNone/>
                      </a:pPr>
                      <a:r>
                        <a:rPr lang="es" sz="2200"/>
                        <a:t>•Qué el aprendizaje sea efectivo, duradero y aplicativo a contextos nuevos que se vayan suscitando en los  grados escolares posteriores.</a:t>
                      </a:r>
                      <a:endParaRPr sz="2200"/>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3" name="Shape 128">
            <a:extLst>
              <a:ext uri="{FF2B5EF4-FFF2-40B4-BE49-F238E27FC236}">
                <a16:creationId xmlns:a16="http://schemas.microsoft.com/office/drawing/2014/main" id="{6F48B5FA-8C93-4842-A352-CB9AE0AAE152}"/>
              </a:ext>
            </a:extLst>
          </p:cNvPr>
          <p:cNvGraphicFramePr/>
          <p:nvPr>
            <p:extLst>
              <p:ext uri="{D42A27DB-BD31-4B8C-83A1-F6EECF244321}">
                <p14:modId xmlns:p14="http://schemas.microsoft.com/office/powerpoint/2010/main" val="2349092349"/>
              </p:ext>
            </p:extLst>
          </p:nvPr>
        </p:nvGraphicFramePr>
        <p:xfrm>
          <a:off x="279400" y="2991851"/>
          <a:ext cx="11633200" cy="3124160"/>
        </p:xfrm>
        <a:graphic>
          <a:graphicData uri="http://schemas.openxmlformats.org/drawingml/2006/table">
            <a:tbl>
              <a:tblPr>
                <a:noFill/>
              </a:tblPr>
              <a:tblGrid>
                <a:gridCol w="2755900">
                  <a:extLst>
                    <a:ext uri="{9D8B030D-6E8A-4147-A177-3AD203B41FA5}">
                      <a16:colId xmlns:a16="http://schemas.microsoft.com/office/drawing/2014/main" val="20000"/>
                    </a:ext>
                  </a:extLst>
                </a:gridCol>
                <a:gridCol w="8877300">
                  <a:extLst>
                    <a:ext uri="{9D8B030D-6E8A-4147-A177-3AD203B41FA5}">
                      <a16:colId xmlns:a16="http://schemas.microsoft.com/office/drawing/2014/main" val="20001"/>
                    </a:ext>
                  </a:extLst>
                </a:gridCol>
              </a:tblGrid>
              <a:tr h="3111500">
                <a:tc>
                  <a:txBody>
                    <a:bodyPr/>
                    <a:lstStyle/>
                    <a:p>
                      <a:pPr marL="0" lvl="0" indent="0" algn="l" rtl="0">
                        <a:lnSpc>
                          <a:spcPct val="150000"/>
                        </a:lnSpc>
                        <a:spcBef>
                          <a:spcPts val="0"/>
                        </a:spcBef>
                        <a:spcAft>
                          <a:spcPts val="0"/>
                        </a:spcAft>
                        <a:buNone/>
                      </a:pPr>
                      <a:r>
                        <a:rPr lang="es" sz="1600"/>
                        <a:t>4. </a:t>
                      </a:r>
                      <a:r>
                        <a:rPr lang="es" sz="1800"/>
                        <a:t>¿Cuáles son las acciones de</a:t>
                      </a:r>
                      <a:r>
                        <a:rPr lang="es" sz="1800" baseline="0"/>
                        <a:t> </a:t>
                      </a:r>
                      <a:r>
                        <a:rPr lang="es" sz="1800"/>
                        <a:t>planeación y   acompañamiento</a:t>
                      </a:r>
                      <a:r>
                        <a:rPr lang="es" sz="1800" baseline="0"/>
                        <a:t> </a:t>
                      </a:r>
                      <a:r>
                        <a:rPr lang="es" sz="1800"/>
                        <a:t>más importantes</a:t>
                      </a:r>
                      <a:r>
                        <a:rPr lang="es" sz="1800" baseline="0"/>
                        <a:t> </a:t>
                      </a:r>
                      <a:r>
                        <a:rPr lang="es" sz="1800"/>
                        <a:t>del  profesor, en</a:t>
                      </a:r>
                      <a:r>
                        <a:rPr lang="es" sz="1800" baseline="0"/>
                        <a:t> </a:t>
                      </a:r>
                      <a:r>
                        <a:rPr lang="es" sz="1800"/>
                        <a:t>éste tipo de trabajo?</a:t>
                      </a:r>
                      <a:endParaRPr sz="1800"/>
                    </a:p>
                    <a:p>
                      <a:pPr marL="0" lvl="0" indent="0" algn="just" rtl="0">
                        <a:lnSpc>
                          <a:spcPct val="150000"/>
                        </a:lnSpc>
                        <a:spcBef>
                          <a:spcPts val="0"/>
                        </a:spcBef>
                        <a:spcAft>
                          <a:spcPts val="0"/>
                        </a:spcAft>
                        <a:buNone/>
                      </a:pPr>
                      <a:r>
                        <a:rPr lang="es" sz="1800"/>
                        <a:t> </a:t>
                      </a:r>
                      <a:endParaRPr sz="1800"/>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rtl="0">
                        <a:lnSpc>
                          <a:spcPct val="115000"/>
                        </a:lnSpc>
                        <a:spcBef>
                          <a:spcPts val="0"/>
                        </a:spcBef>
                        <a:spcAft>
                          <a:spcPts val="0"/>
                        </a:spcAft>
                        <a:buNone/>
                      </a:pPr>
                      <a:r>
                        <a:rPr lang="es" sz="2400"/>
                        <a:t>•La planeación del trabajo cooperativo en el aula debe estar bien estructurada.</a:t>
                      </a:r>
                      <a:endParaRPr sz="2400"/>
                    </a:p>
                    <a:p>
                      <a:pPr marL="0" lvl="0" indent="0" rtl="0">
                        <a:lnSpc>
                          <a:spcPct val="115000"/>
                        </a:lnSpc>
                        <a:spcBef>
                          <a:spcPts val="0"/>
                        </a:spcBef>
                        <a:spcAft>
                          <a:spcPts val="0"/>
                        </a:spcAft>
                        <a:buNone/>
                      </a:pPr>
                      <a:endParaRPr sz="2400"/>
                    </a:p>
                    <a:p>
                      <a:pPr marL="0" lvl="0" indent="0" rtl="0">
                        <a:lnSpc>
                          <a:spcPct val="115000"/>
                        </a:lnSpc>
                        <a:spcBef>
                          <a:spcPts val="0"/>
                        </a:spcBef>
                        <a:spcAft>
                          <a:spcPts val="0"/>
                        </a:spcAft>
                        <a:buNone/>
                      </a:pPr>
                      <a:r>
                        <a:rPr lang="es" sz="2400"/>
                        <a:t>•El profesor se convierte en un mediador entre el conocimiento y el alumno y lo guía para que el estudiante lo desarrolle de manera autónoma.</a:t>
                      </a:r>
                      <a:endParaRPr sz="2400"/>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4" name="Picture 5" descr="logo IPE.eps">
            <a:extLst>
              <a:ext uri="{FF2B5EF4-FFF2-40B4-BE49-F238E27FC236}">
                <a16:creationId xmlns:a16="http://schemas.microsoft.com/office/drawing/2014/main" id="{1C92642C-7FEC-4569-B290-3E374DEFC45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DDD59A30-2656-40AD-9C1C-62233A6DD13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091" b="90210" l="5237" r="95761">
                        <a14:foregroundMark x1="5985" y1="44056" x2="6234" y2="54545"/>
                        <a14:foregroundMark x1="47880" y1="29371" x2="51372" y2="34266"/>
                        <a14:foregroundMark x1="47631" y1="69930" x2="52120" y2="72028"/>
                        <a14:foregroundMark x1="74564" y1="40559" x2="82294" y2="38462"/>
                        <a14:foregroundMark x1="78803" y1="30070" x2="95761" y2="60140"/>
                        <a14:foregroundMark x1="95761" y1="60140" x2="73815" y2="45455"/>
                        <a14:foregroundMark x1="14464" y1="55944" x2="14713" y2="59441"/>
                        <a14:foregroundMark x1="5486" y1="74825" x2="8229" y2="74825"/>
                        <a14:foregroundMark x1="42145" y1="81818" x2="57606" y2="86014"/>
                        <a14:foregroundMark x1="57855" y1="86014" x2="58603" y2="86014"/>
                        <a14:foregroundMark x1="58603" y1="81818" x2="56359" y2="81818"/>
                        <a14:foregroundMark x1="43392" y1="90210" x2="55860" y2="90210"/>
                        <a14:foregroundMark x1="48628" y1="53846" x2="48628" y2="53846"/>
                        <a14:foregroundMark x1="49127" y1="47552" x2="49127" y2="47552"/>
                      </a14:backgroundRemoval>
                    </a14:imgEffect>
                  </a14:imgLayer>
                </a14:imgProps>
              </a:ext>
            </a:extLst>
          </a:blip>
          <a:stretch>
            <a:fillRect/>
          </a:stretch>
        </p:blipFill>
        <p:spPr>
          <a:xfrm>
            <a:off x="220625" y="6088473"/>
            <a:ext cx="1800808" cy="64218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graphicFrame>
        <p:nvGraphicFramePr>
          <p:cNvPr id="133" name="Shape 133"/>
          <p:cNvGraphicFramePr/>
          <p:nvPr>
            <p:extLst>
              <p:ext uri="{D42A27DB-BD31-4B8C-83A1-F6EECF244321}">
                <p14:modId xmlns:p14="http://schemas.microsoft.com/office/powerpoint/2010/main" val="88765364"/>
              </p:ext>
            </p:extLst>
          </p:nvPr>
        </p:nvGraphicFramePr>
        <p:xfrm>
          <a:off x="220625" y="1368663"/>
          <a:ext cx="11633200" cy="5181560"/>
        </p:xfrm>
        <a:graphic>
          <a:graphicData uri="http://schemas.openxmlformats.org/drawingml/2006/table">
            <a:tbl>
              <a:tblPr>
                <a:noFill/>
              </a:tblPr>
              <a:tblGrid>
                <a:gridCol w="1968500">
                  <a:extLst>
                    <a:ext uri="{9D8B030D-6E8A-4147-A177-3AD203B41FA5}">
                      <a16:colId xmlns:a16="http://schemas.microsoft.com/office/drawing/2014/main" val="20000"/>
                    </a:ext>
                  </a:extLst>
                </a:gridCol>
                <a:gridCol w="9664700">
                  <a:extLst>
                    <a:ext uri="{9D8B030D-6E8A-4147-A177-3AD203B41FA5}">
                      <a16:colId xmlns:a16="http://schemas.microsoft.com/office/drawing/2014/main" val="20001"/>
                    </a:ext>
                  </a:extLst>
                </a:gridCol>
              </a:tblGrid>
              <a:tr h="4576193">
                <a:tc>
                  <a:txBody>
                    <a:bodyPr/>
                    <a:lstStyle/>
                    <a:p>
                      <a:pPr marL="0" lvl="0" indent="0" algn="l" rtl="0">
                        <a:lnSpc>
                          <a:spcPct val="150000"/>
                        </a:lnSpc>
                        <a:spcBef>
                          <a:spcPts val="0"/>
                        </a:spcBef>
                        <a:spcAft>
                          <a:spcPts val="0"/>
                        </a:spcAft>
                        <a:buNone/>
                      </a:pPr>
                      <a:r>
                        <a:rPr lang="es" sz="2400"/>
                        <a:t>5. </a:t>
                      </a:r>
                      <a:r>
                        <a:rPr lang="es" sz="2000"/>
                        <a:t>¿De qué manera</a:t>
                      </a:r>
                      <a:r>
                        <a:rPr lang="es" sz="2000" baseline="0"/>
                        <a:t> </a:t>
                      </a:r>
                      <a:r>
                        <a:rPr lang="es" sz="2000"/>
                        <a:t>se  vinculan  el trabajo</a:t>
                      </a:r>
                      <a:endParaRPr sz="2000"/>
                    </a:p>
                    <a:p>
                      <a:pPr marL="0" lvl="0" indent="0" algn="l" rtl="0">
                        <a:lnSpc>
                          <a:spcPct val="150000"/>
                        </a:lnSpc>
                        <a:spcBef>
                          <a:spcPts val="0"/>
                        </a:spcBef>
                        <a:spcAft>
                          <a:spcPts val="0"/>
                        </a:spcAft>
                        <a:buNone/>
                      </a:pPr>
                      <a:r>
                        <a:rPr lang="es-MX" sz="2000"/>
                        <a:t>I</a:t>
                      </a:r>
                      <a:r>
                        <a:rPr lang="es" sz="2000"/>
                        <a:t>nterdisciplina-rio y el aprendizaje</a:t>
                      </a:r>
                      <a:endParaRPr sz="2000"/>
                    </a:p>
                    <a:p>
                      <a:pPr marL="0" lvl="0" indent="0" algn="l" rtl="0">
                        <a:lnSpc>
                          <a:spcPct val="150000"/>
                        </a:lnSpc>
                        <a:spcBef>
                          <a:spcPts val="0"/>
                        </a:spcBef>
                        <a:spcAft>
                          <a:spcPts val="0"/>
                        </a:spcAft>
                        <a:buNone/>
                      </a:pPr>
                      <a:r>
                        <a:rPr lang="es" sz="2000"/>
                        <a:t>cooperativo</a:t>
                      </a:r>
                      <a:r>
                        <a:rPr lang="es" sz="2400"/>
                        <a:t>?</a:t>
                      </a:r>
                      <a:endParaRPr sz="2400"/>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just" rtl="0">
                        <a:lnSpc>
                          <a:spcPct val="150000"/>
                        </a:lnSpc>
                        <a:spcBef>
                          <a:spcPts val="0"/>
                        </a:spcBef>
                        <a:spcAft>
                          <a:spcPts val="0"/>
                        </a:spcAft>
                        <a:buNone/>
                      </a:pPr>
                      <a:r>
                        <a:rPr lang="es" sz="2400"/>
                        <a:t>El trabajo interdisciplinario no es una simple relación de contenidos o actividades de diferentes campos del conocimiento, es una interacción esencial del conocimiento que implica una contextualización e intercambio de significados, prácticos, científicos y humanos.</a:t>
                      </a:r>
                      <a:endParaRPr sz="2400"/>
                    </a:p>
                    <a:p>
                      <a:pPr marL="0" lvl="0" indent="0" algn="just" rtl="0">
                        <a:lnSpc>
                          <a:spcPct val="150000"/>
                        </a:lnSpc>
                        <a:spcBef>
                          <a:spcPts val="0"/>
                        </a:spcBef>
                        <a:spcAft>
                          <a:spcPts val="0"/>
                        </a:spcAft>
                        <a:buNone/>
                      </a:pPr>
                      <a:r>
                        <a:rPr lang="es" sz="2400"/>
                        <a:t> </a:t>
                      </a:r>
                      <a:endParaRPr sz="2400"/>
                    </a:p>
                    <a:p>
                      <a:pPr marL="0" lvl="0" indent="0" algn="just" rtl="0">
                        <a:lnSpc>
                          <a:spcPct val="150000"/>
                        </a:lnSpc>
                        <a:spcBef>
                          <a:spcPts val="0"/>
                        </a:spcBef>
                        <a:spcAft>
                          <a:spcPts val="0"/>
                        </a:spcAft>
                        <a:buNone/>
                      </a:pPr>
                      <a:r>
                        <a:rPr lang="es" sz="2400"/>
                        <a:t>El trabajo cooperativo a partir de la solución de problemas y situaciones inéditas, implica la integración del conocimiento y la retroalimentación permanente en el proceso educativo. </a:t>
                      </a:r>
                      <a:endParaRPr sz="2400"/>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3" name="Picture 5" descr="logo IPE.eps">
            <a:extLst>
              <a:ext uri="{FF2B5EF4-FFF2-40B4-BE49-F238E27FC236}">
                <a16:creationId xmlns:a16="http://schemas.microsoft.com/office/drawing/2014/main" id="{906364CA-1DD9-4B4D-9E22-02CF8CA58C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3809AE41-E3E0-47B6-84E1-7D68A004CA5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091" b="90210" l="5237" r="95761">
                        <a14:foregroundMark x1="5985" y1="44056" x2="6234" y2="54545"/>
                        <a14:foregroundMark x1="47880" y1="29371" x2="51372" y2="34266"/>
                        <a14:foregroundMark x1="47631" y1="69930" x2="52120" y2="72028"/>
                        <a14:foregroundMark x1="74564" y1="40559" x2="82294" y2="38462"/>
                        <a14:foregroundMark x1="78803" y1="30070" x2="95761" y2="60140"/>
                        <a14:foregroundMark x1="95761" y1="60140" x2="73815" y2="45455"/>
                        <a14:foregroundMark x1="14464" y1="55944" x2="14713" y2="59441"/>
                        <a14:foregroundMark x1="5486" y1="74825" x2="8229" y2="74825"/>
                        <a14:foregroundMark x1="42145" y1="81818" x2="57606" y2="86014"/>
                        <a14:foregroundMark x1="57855" y1="86014" x2="58603" y2="86014"/>
                        <a14:foregroundMark x1="58603" y1="81818" x2="56359" y2="81818"/>
                        <a14:foregroundMark x1="43392" y1="90210" x2="55860" y2="90210"/>
                        <a14:foregroundMark x1="48628" y1="53846" x2="48628" y2="53846"/>
                        <a14:foregroundMark x1="49127" y1="47552" x2="49127" y2="47552"/>
                      </a14:backgroundRemoval>
                    </a14:imgEffect>
                  </a14:imgLayer>
                </a14:imgProps>
              </a:ext>
            </a:extLst>
          </a:blip>
          <a:stretch>
            <a:fillRect/>
          </a:stretch>
        </p:blipFill>
        <p:spPr>
          <a:xfrm>
            <a:off x="220625" y="6088473"/>
            <a:ext cx="1800808" cy="64218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4" name="Imagen 3">
            <a:extLst>
              <a:ext uri="{FF2B5EF4-FFF2-40B4-BE49-F238E27FC236}">
                <a16:creationId xmlns:a16="http://schemas.microsoft.com/office/drawing/2014/main" id="{85C89DDA-E2B5-47AE-B80F-7FF38C0AC88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91" b="90210" l="5237" r="95761">
                        <a14:foregroundMark x1="5985" y1="44056" x2="6234" y2="54545"/>
                        <a14:foregroundMark x1="47880" y1="29371" x2="51372" y2="34266"/>
                        <a14:foregroundMark x1="47631" y1="69930" x2="52120" y2="72028"/>
                        <a14:foregroundMark x1="74564" y1="40559" x2="82294" y2="38462"/>
                        <a14:foregroundMark x1="78803" y1="30070" x2="95761" y2="60140"/>
                        <a14:foregroundMark x1="95761" y1="60140" x2="73815" y2="45455"/>
                        <a14:foregroundMark x1="14464" y1="55944" x2="14713" y2="59441"/>
                        <a14:foregroundMark x1="5486" y1="74825" x2="8229" y2="74825"/>
                        <a14:foregroundMark x1="42145" y1="81818" x2="57606" y2="86014"/>
                        <a14:foregroundMark x1="57855" y1="86014" x2="58603" y2="86014"/>
                        <a14:foregroundMark x1="58603" y1="81818" x2="56359" y2="81818"/>
                        <a14:foregroundMark x1="43392" y1="90210" x2="55860" y2="90210"/>
                        <a14:foregroundMark x1="48628" y1="53846" x2="48628" y2="53846"/>
                        <a14:foregroundMark x1="49127" y1="47552" x2="49127" y2="47552"/>
                      </a14:backgroundRemoval>
                    </a14:imgEffect>
                  </a14:imgLayer>
                </a14:imgProps>
              </a:ext>
            </a:extLst>
          </a:blip>
          <a:stretch>
            <a:fillRect/>
          </a:stretch>
        </p:blipFill>
        <p:spPr>
          <a:xfrm>
            <a:off x="220625" y="6088473"/>
            <a:ext cx="1800808" cy="642184"/>
          </a:xfrm>
          <a:prstGeom prst="rect">
            <a:avLst/>
          </a:prstGeom>
          <a:ln>
            <a:noFill/>
          </a:ln>
          <a:effectLst>
            <a:outerShdw blurRad="292100" dist="139700" dir="2700000" algn="tl" rotWithShape="0">
              <a:srgbClr val="333333">
                <a:alpha val="65000"/>
              </a:srgbClr>
            </a:outerShdw>
          </a:effectLst>
        </p:spPr>
      </p:pic>
      <p:pic>
        <p:nvPicPr>
          <p:cNvPr id="8" name="Imagen 7">
            <a:extLst>
              <a:ext uri="{FF2B5EF4-FFF2-40B4-BE49-F238E27FC236}">
                <a16:creationId xmlns:a16="http://schemas.microsoft.com/office/drawing/2014/main" id="{E1042C3F-7EFE-44FF-9C4D-49A809AC36F0}"/>
              </a:ext>
            </a:extLst>
          </p:cNvPr>
          <p:cNvPicPr>
            <a:picLocks noChangeAspect="1"/>
          </p:cNvPicPr>
          <p:nvPr/>
        </p:nvPicPr>
        <p:blipFill>
          <a:blip r:embed="rId5"/>
          <a:stretch>
            <a:fillRect/>
          </a:stretch>
        </p:blipFill>
        <p:spPr>
          <a:xfrm>
            <a:off x="10483512" y="232648"/>
            <a:ext cx="1329043" cy="1316850"/>
          </a:xfrm>
          <a:prstGeom prst="rect">
            <a:avLst/>
          </a:prstGeom>
        </p:spPr>
      </p:pic>
      <p:pic>
        <p:nvPicPr>
          <p:cNvPr id="2" name="Imagen 2">
            <a:extLst>
              <a:ext uri="{FF2B5EF4-FFF2-40B4-BE49-F238E27FC236}">
                <a16:creationId xmlns:a16="http://schemas.microsoft.com/office/drawing/2014/main" id="{B91BE2A9-D85C-EDBE-1698-63232F007359}"/>
              </a:ext>
            </a:extLst>
          </p:cNvPr>
          <p:cNvPicPr>
            <a:picLocks noChangeAspect="1"/>
          </p:cNvPicPr>
          <p:nvPr/>
        </p:nvPicPr>
        <p:blipFill>
          <a:blip r:embed="rId6"/>
          <a:stretch>
            <a:fillRect/>
          </a:stretch>
        </p:blipFill>
        <p:spPr>
          <a:xfrm>
            <a:off x="6579079" y="3339861"/>
            <a:ext cx="3131389" cy="2838090"/>
          </a:xfrm>
          <a:prstGeom prst="rect">
            <a:avLst/>
          </a:prstGeom>
        </p:spPr>
      </p:pic>
      <p:pic>
        <p:nvPicPr>
          <p:cNvPr id="6" name="Imagen 6">
            <a:extLst>
              <a:ext uri="{FF2B5EF4-FFF2-40B4-BE49-F238E27FC236}">
                <a16:creationId xmlns:a16="http://schemas.microsoft.com/office/drawing/2014/main" id="{0B964B2D-A17D-2B5F-7DE3-75BA4AACF333}"/>
              </a:ext>
            </a:extLst>
          </p:cNvPr>
          <p:cNvPicPr>
            <a:picLocks noChangeAspect="1"/>
          </p:cNvPicPr>
          <p:nvPr/>
        </p:nvPicPr>
        <p:blipFill>
          <a:blip r:embed="rId7"/>
          <a:stretch>
            <a:fillRect/>
          </a:stretch>
        </p:blipFill>
        <p:spPr>
          <a:xfrm>
            <a:off x="957532" y="631885"/>
            <a:ext cx="4065916" cy="3035060"/>
          </a:xfrm>
          <a:prstGeom prst="rect">
            <a:avLst/>
          </a:prstGeom>
        </p:spPr>
      </p:pic>
      <p:pic>
        <p:nvPicPr>
          <p:cNvPr id="7" name="Imagen 8" descr="Imagen que contiene persona, hombre, computer, computadora&#10;&#10;Descripción generada automáticamente">
            <a:extLst>
              <a:ext uri="{FF2B5EF4-FFF2-40B4-BE49-F238E27FC236}">
                <a16:creationId xmlns:a16="http://schemas.microsoft.com/office/drawing/2014/main" id="{1CFD76E1-8A7B-DD43-62DC-456DE5816AFC}"/>
              </a:ext>
            </a:extLst>
          </p:cNvPr>
          <p:cNvPicPr>
            <a:picLocks noChangeAspect="1"/>
          </p:cNvPicPr>
          <p:nvPr/>
        </p:nvPicPr>
        <p:blipFill>
          <a:blip r:embed="rId8"/>
          <a:stretch>
            <a:fillRect/>
          </a:stretch>
        </p:blipFill>
        <p:spPr>
          <a:xfrm>
            <a:off x="2582174" y="4039319"/>
            <a:ext cx="2743200" cy="2057400"/>
          </a:xfrm>
          <a:prstGeom prst="rect">
            <a:avLst/>
          </a:prstGeom>
        </p:spPr>
      </p:pic>
      <p:pic>
        <p:nvPicPr>
          <p:cNvPr id="9" name="Imagen 9">
            <a:extLst>
              <a:ext uri="{FF2B5EF4-FFF2-40B4-BE49-F238E27FC236}">
                <a16:creationId xmlns:a16="http://schemas.microsoft.com/office/drawing/2014/main" id="{5C97A5C0-F927-AE3E-A384-87B78D0F9C0B}"/>
              </a:ext>
            </a:extLst>
          </p:cNvPr>
          <p:cNvPicPr>
            <a:picLocks noChangeAspect="1"/>
          </p:cNvPicPr>
          <p:nvPr/>
        </p:nvPicPr>
        <p:blipFill>
          <a:blip r:embed="rId7"/>
          <a:stretch>
            <a:fillRect/>
          </a:stretch>
        </p:blipFill>
        <p:spPr>
          <a:xfrm>
            <a:off x="5400136" y="790036"/>
            <a:ext cx="2743200" cy="20574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
            <a:extLst>
              <a:ext uri="{FF2B5EF4-FFF2-40B4-BE49-F238E27FC236}">
                <a16:creationId xmlns:a16="http://schemas.microsoft.com/office/drawing/2014/main" id="{9C3B065A-F8C0-48C7-B13A-427A23575A30}"/>
              </a:ext>
            </a:extLst>
          </p:cNvPr>
          <p:cNvSpPr txBox="1"/>
          <p:nvPr/>
        </p:nvSpPr>
        <p:spPr>
          <a:xfrm>
            <a:off x="1076960" y="1162090"/>
            <a:ext cx="9112069" cy="4317600"/>
          </a:xfrm>
          <a:prstGeom prst="rect">
            <a:avLst/>
          </a:prstGeom>
          <a:noFill/>
          <a:ln>
            <a:noFill/>
          </a:ln>
        </p:spPr>
        <p:txBody>
          <a:bodyPr spcFirstLastPara="1" wrap="square" lIns="91425" tIns="91425" rIns="91425" bIns="91425" anchor="ctr" anchorCtr="0">
            <a:noAutofit/>
          </a:bodyPr>
          <a:lstStyle/>
          <a:p>
            <a:pPr marL="342900" indent="-342900" algn="ctr">
              <a:lnSpc>
                <a:spcPct val="150000"/>
              </a:lnSpc>
              <a:buFont typeface="+mj-lt"/>
              <a:buAutoNum type="arabicPeriod"/>
            </a:pPr>
            <a:r>
              <a:rPr lang="es" sz="2400" b="1">
                <a:solidFill>
                  <a:srgbClr val="064A7A"/>
                </a:solidFill>
              </a:rPr>
              <a:t>CUADRO DE ANÁLISIS DE LA INTERDISCIPLINARIEDAD Y  APRENDIZAJE COOPERATIVO</a:t>
            </a:r>
          </a:p>
          <a:p>
            <a:pPr lvl="0" algn="ctr" rtl="0">
              <a:lnSpc>
                <a:spcPct val="150000"/>
              </a:lnSpc>
              <a:spcBef>
                <a:spcPts val="0"/>
              </a:spcBef>
              <a:spcAft>
                <a:spcPts val="0"/>
              </a:spcAft>
            </a:pPr>
            <a:endParaRPr sz="2400" b="1">
              <a:solidFill>
                <a:srgbClr val="064A7A"/>
              </a:solidFill>
            </a:endParaRPr>
          </a:p>
          <a:p>
            <a:pPr marL="0" lvl="0" indent="0" algn="ctr" rtl="0">
              <a:lnSpc>
                <a:spcPct val="150000"/>
              </a:lnSpc>
              <a:spcBef>
                <a:spcPts val="0"/>
              </a:spcBef>
              <a:spcAft>
                <a:spcPts val="0"/>
              </a:spcAft>
              <a:buNone/>
            </a:pPr>
            <a:r>
              <a:rPr lang="es" sz="3200" b="1">
                <a:solidFill>
                  <a:srgbClr val="064A7A"/>
                </a:solidFill>
              </a:rPr>
              <a:t>CONCLUSIONES GENERALES</a:t>
            </a:r>
            <a:endParaRPr sz="3200" b="1">
              <a:solidFill>
                <a:srgbClr val="064A7A"/>
              </a:solidFill>
            </a:endParaRPr>
          </a:p>
        </p:txBody>
      </p:sp>
      <p:pic>
        <p:nvPicPr>
          <p:cNvPr id="5" name="Picture 5" descr="logo IPE.eps">
            <a:extLst>
              <a:ext uri="{FF2B5EF4-FFF2-40B4-BE49-F238E27FC236}">
                <a16:creationId xmlns:a16="http://schemas.microsoft.com/office/drawing/2014/main" id="{5F825A91-571A-41ED-9F34-46F2C5179E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870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logo IPE.eps">
            <a:extLst>
              <a:ext uri="{FF2B5EF4-FFF2-40B4-BE49-F238E27FC236}">
                <a16:creationId xmlns:a16="http://schemas.microsoft.com/office/drawing/2014/main" id="{5F825A91-571A-41ED-9F34-46F2C5179E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295;p25">
            <a:extLst>
              <a:ext uri="{FF2B5EF4-FFF2-40B4-BE49-F238E27FC236}">
                <a16:creationId xmlns:a16="http://schemas.microsoft.com/office/drawing/2014/main" id="{68BDBA9B-3E81-48D1-854D-37CCAA977719}"/>
              </a:ext>
            </a:extLst>
          </p:cNvPr>
          <p:cNvSpPr/>
          <p:nvPr/>
        </p:nvSpPr>
        <p:spPr>
          <a:xfrm>
            <a:off x="3630517" y="5020654"/>
            <a:ext cx="3678397" cy="1649666"/>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algn="just">
              <a:lnSpc>
                <a:spcPct val="115000"/>
              </a:lnSpc>
              <a:buClr>
                <a:srgbClr val="000000"/>
              </a:buClr>
              <a:buSzPts val="1100"/>
            </a:pPr>
            <a:endParaRPr sz="1100" b="1">
              <a:latin typeface="Calibri"/>
              <a:ea typeface="Calibri"/>
              <a:cs typeface="Calibri"/>
              <a:sym typeface="Calibri"/>
            </a:endParaRPr>
          </a:p>
        </p:txBody>
      </p:sp>
      <p:sp>
        <p:nvSpPr>
          <p:cNvPr id="9" name="Google Shape;297;p25">
            <a:extLst>
              <a:ext uri="{FF2B5EF4-FFF2-40B4-BE49-F238E27FC236}">
                <a16:creationId xmlns:a16="http://schemas.microsoft.com/office/drawing/2014/main" id="{C771D2F6-3667-480F-BB39-470ABEF6D362}"/>
              </a:ext>
            </a:extLst>
          </p:cNvPr>
          <p:cNvSpPr/>
          <p:nvPr/>
        </p:nvSpPr>
        <p:spPr>
          <a:xfrm>
            <a:off x="186707" y="80615"/>
            <a:ext cx="2187460" cy="1308395"/>
          </a:xfrm>
          <a:prstGeom prst="rect">
            <a:avLst/>
          </a:prstGeom>
          <a:noFill/>
          <a:ln w="9525"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285750" indent="-285750" algn="just">
              <a:buClr>
                <a:srgbClr val="000000"/>
              </a:buClr>
              <a:buSzPts val="1000"/>
              <a:buFont typeface="Arial" panose="020B0604020202020204" pitchFamily="34" charset="0"/>
              <a:buChar char="•"/>
            </a:pPr>
            <a:r>
              <a:rPr lang="es-MX" sz="1200">
                <a:latin typeface="Century Gothic"/>
                <a:sym typeface="Century Gothic"/>
              </a:rPr>
              <a:t>Huella hídrica.</a:t>
            </a:r>
            <a:endParaRPr lang="es-MX" sz="1200">
              <a:latin typeface="Trebuchet MS" panose="020B0603020202020204"/>
            </a:endParaRPr>
          </a:p>
          <a:p>
            <a:pPr marL="285750" indent="-285750" algn="just">
              <a:buClr>
                <a:srgbClr val="000000"/>
              </a:buClr>
              <a:buSzPts val="1000"/>
              <a:buFont typeface="Arial" panose="020B0604020202020204" pitchFamily="34" charset="0"/>
              <a:buChar char="•"/>
            </a:pPr>
            <a:r>
              <a:rPr lang="es-MX" sz="1200">
                <a:latin typeface="Century Gothic"/>
                <a:sym typeface="Century Gothic"/>
              </a:rPr>
              <a:t>Agua virtual.</a:t>
            </a:r>
            <a:endParaRPr lang="es-MX" sz="1200">
              <a:latin typeface="Trebuchet MS" panose="020B0603020202020204"/>
            </a:endParaRPr>
          </a:p>
          <a:p>
            <a:pPr marL="285750" indent="-285750" algn="just">
              <a:buClr>
                <a:srgbClr val="000000"/>
              </a:buClr>
              <a:buSzPts val="1000"/>
              <a:buFont typeface="Arial" panose="020B0604020202020204" pitchFamily="34" charset="0"/>
              <a:buChar char="•"/>
            </a:pPr>
            <a:r>
              <a:rPr lang="es-MX" sz="1200">
                <a:latin typeface="Century Gothic"/>
                <a:sym typeface="Century Gothic"/>
              </a:rPr>
              <a:t>Potabilidad</a:t>
            </a:r>
            <a:endParaRPr lang="es-MX" sz="1200"/>
          </a:p>
          <a:p>
            <a:pPr marL="285750" indent="-285750" algn="just">
              <a:buClr>
                <a:schemeClr val="dk1"/>
              </a:buClr>
              <a:buSzPts val="1000"/>
              <a:buFont typeface="Arial" panose="020B0604020202020204" pitchFamily="34" charset="0"/>
              <a:buChar char="•"/>
            </a:pPr>
            <a:r>
              <a:rPr lang="es-MX" sz="1200">
                <a:latin typeface="Century Gothic"/>
                <a:ea typeface="Century Gothic"/>
                <a:cs typeface="Century Gothic"/>
                <a:sym typeface="Century Gothic"/>
              </a:rPr>
              <a:t>Propiedades del agua</a:t>
            </a:r>
            <a:endParaRPr lang="es-MX" sz="1200">
              <a:latin typeface="Century Gothic"/>
              <a:ea typeface="Century Gothic"/>
              <a:cs typeface="Century Gothic"/>
            </a:endParaRPr>
          </a:p>
          <a:p>
            <a:pPr marL="285750" indent="-285750" algn="just">
              <a:buClr>
                <a:schemeClr val="dk1"/>
              </a:buClr>
              <a:buSzPts val="1000"/>
              <a:buFont typeface="Arial" panose="020B0604020202020204" pitchFamily="34" charset="0"/>
              <a:buChar char="•"/>
            </a:pPr>
            <a:r>
              <a:rPr lang="es-MX" sz="1200">
                <a:latin typeface="Century Gothic"/>
                <a:ea typeface="Century Gothic"/>
                <a:cs typeface="Century Gothic"/>
                <a:sym typeface="Century Gothic"/>
              </a:rPr>
              <a:t>Poder disolvente.</a:t>
            </a:r>
            <a:endParaRPr lang="es-MX" sz="1200">
              <a:latin typeface="Century Gothic"/>
              <a:ea typeface="Century Gothic"/>
              <a:cs typeface="Century Gothic"/>
            </a:endParaRPr>
          </a:p>
          <a:p>
            <a:pPr marL="285750" indent="-285750" algn="just">
              <a:buClr>
                <a:srgbClr val="000000"/>
              </a:buClr>
              <a:buSzPts val="1000"/>
              <a:buFont typeface="Arial" panose="020B0604020202020204" pitchFamily="34" charset="0"/>
              <a:buChar char="•"/>
            </a:pPr>
            <a:r>
              <a:rPr lang="es-MX" sz="1200">
                <a:latin typeface="Century Gothic"/>
                <a:ea typeface="Century Gothic"/>
                <a:cs typeface="Century Gothic"/>
                <a:sym typeface="Century Gothic"/>
              </a:rPr>
              <a:t>Disoluciones</a:t>
            </a:r>
            <a:endParaRPr sz="1200">
              <a:latin typeface="Century Gothic"/>
              <a:ea typeface="Century Gothic"/>
              <a:cs typeface="Century Gothic"/>
            </a:endParaRPr>
          </a:p>
        </p:txBody>
      </p:sp>
      <p:sp>
        <p:nvSpPr>
          <p:cNvPr id="11" name="Google Shape;299;p25">
            <a:extLst>
              <a:ext uri="{FF2B5EF4-FFF2-40B4-BE49-F238E27FC236}">
                <a16:creationId xmlns:a16="http://schemas.microsoft.com/office/drawing/2014/main" id="{02F9C1CA-48AC-468A-9E5C-FBFDEC1D1473}"/>
              </a:ext>
            </a:extLst>
          </p:cNvPr>
          <p:cNvSpPr/>
          <p:nvPr/>
        </p:nvSpPr>
        <p:spPr>
          <a:xfrm>
            <a:off x="7432784" y="373843"/>
            <a:ext cx="2624619" cy="2192125"/>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algn="just">
              <a:lnSpc>
                <a:spcPct val="115000"/>
              </a:lnSpc>
              <a:buClr>
                <a:schemeClr val="dk1"/>
              </a:buClr>
              <a:buSzPts val="1100"/>
            </a:pPr>
            <a:endParaRPr sz="1100" b="1">
              <a:latin typeface="Calibri"/>
              <a:ea typeface="Calibri"/>
              <a:cs typeface="Calibri"/>
              <a:sym typeface="Calibri"/>
            </a:endParaRPr>
          </a:p>
        </p:txBody>
      </p:sp>
      <p:sp>
        <p:nvSpPr>
          <p:cNvPr id="22" name="Google Shape;310;p25">
            <a:extLst>
              <a:ext uri="{FF2B5EF4-FFF2-40B4-BE49-F238E27FC236}">
                <a16:creationId xmlns:a16="http://schemas.microsoft.com/office/drawing/2014/main" id="{550D6605-8D72-4219-B3F8-518242939302}"/>
              </a:ext>
            </a:extLst>
          </p:cNvPr>
          <p:cNvSpPr/>
          <p:nvPr/>
        </p:nvSpPr>
        <p:spPr>
          <a:xfrm>
            <a:off x="97248" y="1766136"/>
            <a:ext cx="2191639" cy="1904651"/>
          </a:xfrm>
          <a:prstGeom prst="rect">
            <a:avLst/>
          </a:prstGeom>
          <a:noFill/>
          <a:ln w="9525"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algn="just">
              <a:buClr>
                <a:schemeClr val="dk1"/>
              </a:buClr>
              <a:buSzPts val="1100"/>
            </a:pPr>
            <a:endParaRPr sz="1100" b="1">
              <a:latin typeface="Century Gothic"/>
              <a:ea typeface="Century Gothic"/>
              <a:cs typeface="Century Gothic"/>
              <a:sym typeface="Century Gothic"/>
            </a:endParaRPr>
          </a:p>
        </p:txBody>
      </p:sp>
      <p:sp>
        <p:nvSpPr>
          <p:cNvPr id="23" name="Google Shape;311;p25">
            <a:extLst>
              <a:ext uri="{FF2B5EF4-FFF2-40B4-BE49-F238E27FC236}">
                <a16:creationId xmlns:a16="http://schemas.microsoft.com/office/drawing/2014/main" id="{A8153E04-72C3-4274-8AB1-B5FB8373FB0F}"/>
              </a:ext>
            </a:extLst>
          </p:cNvPr>
          <p:cNvSpPr/>
          <p:nvPr/>
        </p:nvSpPr>
        <p:spPr>
          <a:xfrm>
            <a:off x="7750082" y="2652146"/>
            <a:ext cx="3797769" cy="2170600"/>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342900" indent="-342900" algn="just">
              <a:lnSpc>
                <a:spcPct val="115000"/>
              </a:lnSpc>
              <a:buClr>
                <a:schemeClr val="dk1"/>
              </a:buClr>
              <a:buSzPts val="1100"/>
              <a:buFont typeface="Calibri"/>
              <a:buAutoNum type="arabicPeriod"/>
            </a:pPr>
            <a:endParaRPr sz="1400">
              <a:latin typeface="Arial"/>
              <a:ea typeface="Arial"/>
              <a:cs typeface="Arial"/>
              <a:sym typeface="Arial"/>
            </a:endParaRPr>
          </a:p>
        </p:txBody>
      </p:sp>
      <p:sp>
        <p:nvSpPr>
          <p:cNvPr id="24" name="Google Shape;312;p25">
            <a:extLst>
              <a:ext uri="{FF2B5EF4-FFF2-40B4-BE49-F238E27FC236}">
                <a16:creationId xmlns:a16="http://schemas.microsoft.com/office/drawing/2014/main" id="{AFF5554C-4836-4D9C-9094-BD3BC1CFABB7}"/>
              </a:ext>
            </a:extLst>
          </p:cNvPr>
          <p:cNvSpPr/>
          <p:nvPr/>
        </p:nvSpPr>
        <p:spPr>
          <a:xfrm>
            <a:off x="6397171" y="1078700"/>
            <a:ext cx="670830" cy="485905"/>
          </a:xfrm>
          <a:prstGeom prst="rightArrow">
            <a:avLst>
              <a:gd name="adj1" fmla="val 50000"/>
              <a:gd name="adj2" fmla="val 50000"/>
            </a:avLst>
          </a:prstGeom>
          <a:solidFill>
            <a:srgbClr val="C0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Calibri"/>
              <a:ea typeface="Calibri"/>
              <a:cs typeface="Calibri"/>
              <a:sym typeface="Calibri"/>
            </a:endParaRPr>
          </a:p>
        </p:txBody>
      </p:sp>
      <p:sp>
        <p:nvSpPr>
          <p:cNvPr id="26" name="Google Shape;314;p25">
            <a:extLst>
              <a:ext uri="{FF2B5EF4-FFF2-40B4-BE49-F238E27FC236}">
                <a16:creationId xmlns:a16="http://schemas.microsoft.com/office/drawing/2014/main" id="{E1293DF7-B4BD-401C-9642-C79100A8BF8B}"/>
              </a:ext>
            </a:extLst>
          </p:cNvPr>
          <p:cNvSpPr/>
          <p:nvPr/>
        </p:nvSpPr>
        <p:spPr>
          <a:xfrm rot="8100000">
            <a:off x="7266923" y="4434021"/>
            <a:ext cx="763577" cy="659352"/>
          </a:xfrm>
          <a:prstGeom prst="rightArrow">
            <a:avLst>
              <a:gd name="adj1" fmla="val 50000"/>
              <a:gd name="adj2" fmla="val 50000"/>
            </a:avLst>
          </a:prstGeom>
          <a:solidFill>
            <a:srgbClr val="00B05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Calibri"/>
              <a:ea typeface="Calibri"/>
              <a:cs typeface="Calibri"/>
              <a:sym typeface="Calibri"/>
            </a:endParaRPr>
          </a:p>
        </p:txBody>
      </p:sp>
      <p:sp>
        <p:nvSpPr>
          <p:cNvPr id="27" name="Google Shape;315;p25">
            <a:extLst>
              <a:ext uri="{FF2B5EF4-FFF2-40B4-BE49-F238E27FC236}">
                <a16:creationId xmlns:a16="http://schemas.microsoft.com/office/drawing/2014/main" id="{7923586E-A0FE-43FA-9FA3-E2665A8B11D3}"/>
              </a:ext>
            </a:extLst>
          </p:cNvPr>
          <p:cNvSpPr/>
          <p:nvPr/>
        </p:nvSpPr>
        <p:spPr>
          <a:xfrm rot="16200000">
            <a:off x="994042" y="1328979"/>
            <a:ext cx="371691" cy="486397"/>
          </a:xfrm>
          <a:prstGeom prst="rightArrow">
            <a:avLst>
              <a:gd name="adj1" fmla="val 50000"/>
              <a:gd name="adj2" fmla="val 50000"/>
            </a:avLst>
          </a:prstGeom>
          <a:solidFill>
            <a:srgbClr val="7030A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Calibri"/>
              <a:ea typeface="Calibri"/>
              <a:cs typeface="Calibri"/>
              <a:sym typeface="Calibri"/>
            </a:endParaRPr>
          </a:p>
        </p:txBody>
      </p:sp>
      <p:sp>
        <p:nvSpPr>
          <p:cNvPr id="28" name="Google Shape;316;p25">
            <a:extLst>
              <a:ext uri="{FF2B5EF4-FFF2-40B4-BE49-F238E27FC236}">
                <a16:creationId xmlns:a16="http://schemas.microsoft.com/office/drawing/2014/main" id="{5F8F02C7-E149-4E24-B49D-8ADBDD4ECF99}"/>
              </a:ext>
            </a:extLst>
          </p:cNvPr>
          <p:cNvSpPr txBox="1"/>
          <p:nvPr/>
        </p:nvSpPr>
        <p:spPr>
          <a:xfrm>
            <a:off x="4290332" y="3021655"/>
            <a:ext cx="1987000" cy="1373574"/>
          </a:xfrm>
          <a:prstGeom prst="rect">
            <a:avLst/>
          </a:prstGeom>
          <a:solidFill>
            <a:schemeClr val="accent6">
              <a:lumMod val="40000"/>
              <a:lumOff val="6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spcFirstLastPara="1" wrap="square" lIns="91425" tIns="45700" rIns="91425" bIns="45700" anchor="t" anchorCtr="0">
            <a:noAutofit/>
          </a:bodyPr>
          <a:lstStyle/>
          <a:p>
            <a:pPr algn="just">
              <a:buClr>
                <a:srgbClr val="000000"/>
              </a:buClr>
              <a:buSzPts val="1800"/>
            </a:pPr>
            <a:r>
              <a:rPr lang="es-ES" sz="1000" dirty="0">
                <a:effectLst>
                  <a:outerShdw blurRad="38100" dist="38100" dir="2700000" algn="tl">
                    <a:srgbClr val="000000">
                      <a:alpha val="43137"/>
                    </a:srgbClr>
                  </a:outerShdw>
                </a:effectLst>
                <a:latin typeface="Arial"/>
                <a:ea typeface="Arial"/>
                <a:cs typeface="Arial"/>
              </a:rPr>
              <a:t>Analizar la factibilidad de una hortaliza sustentable con el fin de presentarla a las autoridades competentes y llevarla a cabo en el 2° proyecto</a:t>
            </a:r>
            <a:endParaRPr sz="1000" dirty="0">
              <a:effectLst>
                <a:outerShdw blurRad="38100" dist="38100" dir="2700000" algn="tl">
                  <a:srgbClr val="000000">
                    <a:alpha val="43137"/>
                  </a:srgbClr>
                </a:outerShdw>
              </a:effectLst>
              <a:latin typeface="Arial" panose="020B0604020202020204" pitchFamily="34" charset="0"/>
              <a:ea typeface="Arial"/>
              <a:cs typeface="Arial" panose="020B0604020202020204" pitchFamily="34" charset="0"/>
              <a:sym typeface="Arial"/>
            </a:endParaRPr>
          </a:p>
        </p:txBody>
      </p:sp>
      <p:cxnSp>
        <p:nvCxnSpPr>
          <p:cNvPr id="38" name="Google Shape;326;p25">
            <a:extLst>
              <a:ext uri="{FF2B5EF4-FFF2-40B4-BE49-F238E27FC236}">
                <a16:creationId xmlns:a16="http://schemas.microsoft.com/office/drawing/2014/main" id="{0FEACF0E-E236-4BCD-8DD5-FD391344929F}"/>
              </a:ext>
            </a:extLst>
          </p:cNvPr>
          <p:cNvCxnSpPr/>
          <p:nvPr/>
        </p:nvCxnSpPr>
        <p:spPr>
          <a:xfrm rot="10800000">
            <a:off x="4249786" y="5895466"/>
            <a:ext cx="338400" cy="478200"/>
          </a:xfrm>
          <a:prstGeom prst="straightConnector1">
            <a:avLst/>
          </a:prstGeom>
          <a:noFill/>
          <a:ln w="9525" cap="flat" cmpd="sng">
            <a:solidFill>
              <a:srgbClr val="4A7DBA"/>
            </a:solidFill>
            <a:prstDash val="dash"/>
            <a:round/>
            <a:headEnd type="none" w="sm" len="sm"/>
            <a:tailEnd type="stealth" w="med" len="med"/>
          </a:ln>
        </p:spPr>
      </p:cxnSp>
      <p:sp>
        <p:nvSpPr>
          <p:cNvPr id="40" name="Google Shape;328;p25">
            <a:extLst>
              <a:ext uri="{FF2B5EF4-FFF2-40B4-BE49-F238E27FC236}">
                <a16:creationId xmlns:a16="http://schemas.microsoft.com/office/drawing/2014/main" id="{4C72784E-D740-4221-82A5-933985474267}"/>
              </a:ext>
            </a:extLst>
          </p:cNvPr>
          <p:cNvSpPr txBox="1"/>
          <p:nvPr/>
        </p:nvSpPr>
        <p:spPr>
          <a:xfrm>
            <a:off x="2700192" y="68977"/>
            <a:ext cx="4916304" cy="3693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algn="ctr"/>
            <a:r>
              <a:rPr lang="es-MX" sz="1800" spc="300"/>
              <a:t>¿Cómo enfrentar la Depresión y ansiedad estudiantil?</a:t>
            </a:r>
          </a:p>
        </p:txBody>
      </p:sp>
      <p:pic>
        <p:nvPicPr>
          <p:cNvPr id="44" name="Imagen 43">
            <a:extLst>
              <a:ext uri="{FF2B5EF4-FFF2-40B4-BE49-F238E27FC236}">
                <a16:creationId xmlns:a16="http://schemas.microsoft.com/office/drawing/2014/main" id="{FFA40AEE-2EF4-460A-80B4-ACBFB4A46706}"/>
              </a:ext>
            </a:extLst>
          </p:cNvPr>
          <p:cNvPicPr>
            <a:picLocks noChangeAspect="1"/>
          </p:cNvPicPr>
          <p:nvPr/>
        </p:nvPicPr>
        <p:blipFill>
          <a:blip r:embed="rId3"/>
          <a:stretch>
            <a:fillRect/>
          </a:stretch>
        </p:blipFill>
        <p:spPr>
          <a:xfrm>
            <a:off x="102638" y="6176963"/>
            <a:ext cx="1800808" cy="642184"/>
          </a:xfrm>
          <a:prstGeom prst="rect">
            <a:avLst/>
          </a:prstGeom>
          <a:ln>
            <a:noFill/>
          </a:ln>
          <a:effectLst>
            <a:outerShdw blurRad="292100" dist="139700" dir="2700000" algn="tl" rotWithShape="0">
              <a:srgbClr val="333333">
                <a:alpha val="65000"/>
              </a:srgbClr>
            </a:outerShdw>
          </a:effectLst>
        </p:spPr>
      </p:pic>
      <p:sp>
        <p:nvSpPr>
          <p:cNvPr id="29" name="CuadroTexto 28">
            <a:extLst>
              <a:ext uri="{FF2B5EF4-FFF2-40B4-BE49-F238E27FC236}">
                <a16:creationId xmlns:a16="http://schemas.microsoft.com/office/drawing/2014/main" id="{F984ED75-EC57-DD59-F99B-40803293551E}"/>
              </a:ext>
            </a:extLst>
          </p:cNvPr>
          <p:cNvSpPr txBox="1"/>
          <p:nvPr/>
        </p:nvSpPr>
        <p:spPr>
          <a:xfrm>
            <a:off x="3737684" y="4939342"/>
            <a:ext cx="3491604" cy="553998"/>
          </a:xfrm>
          <a:prstGeom prst="rect">
            <a:avLst/>
          </a:prstGeom>
          <a:noFill/>
        </p:spPr>
        <p:txBody>
          <a:bodyPr rot="0" spcFirstLastPara="0" vertOverflow="overflow" horzOverflow="overflow" vert="horz" wrap="square" lIns="91440" tIns="45720" rIns="91440" bIns="45720" numCol="2" spcCol="0" rtlCol="0" fromWordArt="0" anchor="t" anchorCtr="0" forceAA="0" compatLnSpc="1">
            <a:prstTxWarp prst="textNoShape">
              <a:avLst/>
            </a:prstTxWarp>
            <a:spAutoFit/>
          </a:bodyPr>
          <a:lstStyle/>
          <a:p>
            <a:pPr marL="171450" indent="-171450">
              <a:buFont typeface="Arial"/>
              <a:buChar char="•"/>
            </a:pPr>
            <a:endParaRPr lang="es-MX" sz="1000">
              <a:cs typeface="Calibri"/>
            </a:endParaRPr>
          </a:p>
          <a:p>
            <a:pPr marL="171450" indent="-171450">
              <a:buFont typeface="Arial"/>
              <a:buChar char="•"/>
            </a:pPr>
            <a:endParaRPr lang="es-MX" sz="1000">
              <a:cs typeface="Calibri"/>
            </a:endParaRPr>
          </a:p>
          <a:p>
            <a:pPr marL="171450" indent="-171450">
              <a:buFont typeface="Arial"/>
              <a:buChar char="•"/>
            </a:pPr>
            <a:endParaRPr lang="es-MX" sz="1000">
              <a:cs typeface="Calibri"/>
            </a:endParaRPr>
          </a:p>
        </p:txBody>
      </p:sp>
      <p:sp>
        <p:nvSpPr>
          <p:cNvPr id="33" name="CuadroTexto 32">
            <a:extLst>
              <a:ext uri="{FF2B5EF4-FFF2-40B4-BE49-F238E27FC236}">
                <a16:creationId xmlns:a16="http://schemas.microsoft.com/office/drawing/2014/main" id="{EF14D8CC-7186-9C01-A09D-F57B606FDA29}"/>
              </a:ext>
            </a:extLst>
          </p:cNvPr>
          <p:cNvSpPr txBox="1"/>
          <p:nvPr/>
        </p:nvSpPr>
        <p:spPr>
          <a:xfrm>
            <a:off x="7851725" y="2718719"/>
            <a:ext cx="37503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MX" sz="1000">
              <a:cs typeface="Calibri"/>
            </a:endParaRPr>
          </a:p>
          <a:p>
            <a:endParaRPr lang="es-MX" sz="1000">
              <a:cs typeface="Calibri"/>
            </a:endParaRPr>
          </a:p>
        </p:txBody>
      </p:sp>
      <p:sp>
        <p:nvSpPr>
          <p:cNvPr id="8" name="CuadroTexto 7">
            <a:extLst>
              <a:ext uri="{FF2B5EF4-FFF2-40B4-BE49-F238E27FC236}">
                <a16:creationId xmlns:a16="http://schemas.microsoft.com/office/drawing/2014/main" id="{D5E8A950-7E90-A04D-ABBA-138996D0B735}"/>
              </a:ext>
            </a:extLst>
          </p:cNvPr>
          <p:cNvSpPr txBox="1"/>
          <p:nvPr/>
        </p:nvSpPr>
        <p:spPr>
          <a:xfrm>
            <a:off x="184439" y="2083316"/>
            <a:ext cx="1852608" cy="1277273"/>
          </a:xfrm>
          <a:prstGeom prst="rect">
            <a:avLst/>
          </a:prstGeom>
          <a:noFill/>
        </p:spPr>
        <p:txBody>
          <a:bodyPr wrap="square" lIns="91440" tIns="45720" rIns="91440" bIns="45720" rtlCol="0" anchor="t">
            <a:spAutoFit/>
          </a:bodyPr>
          <a:lstStyle/>
          <a:p>
            <a:r>
              <a:rPr lang="es-MX" sz="1100"/>
              <a:t>3.1 Hacia la sostenibilidad del agua en el planeta.</a:t>
            </a:r>
          </a:p>
          <a:p>
            <a:r>
              <a:rPr lang="es-MX" sz="1100"/>
              <a:t>3.2 agua potable, un recurso vital </a:t>
            </a:r>
          </a:p>
          <a:p>
            <a:r>
              <a:rPr lang="es-MX" sz="1100"/>
              <a:t>3.3 el agua en nuestro entorno</a:t>
            </a:r>
            <a:br>
              <a:rPr lang="es-MX" sz="1100"/>
            </a:br>
            <a:r>
              <a:rPr lang="es-MX" sz="1100"/>
              <a:t> </a:t>
            </a:r>
            <a:endParaRPr lang="es-MX"/>
          </a:p>
        </p:txBody>
      </p:sp>
      <p:sp>
        <p:nvSpPr>
          <p:cNvPr id="19" name="Google Shape;307;p25">
            <a:extLst>
              <a:ext uri="{FF2B5EF4-FFF2-40B4-BE49-F238E27FC236}">
                <a16:creationId xmlns:a16="http://schemas.microsoft.com/office/drawing/2014/main" id="{5714BB15-9FA6-4578-BF19-E8D130284962}"/>
              </a:ext>
            </a:extLst>
          </p:cNvPr>
          <p:cNvSpPr/>
          <p:nvPr/>
        </p:nvSpPr>
        <p:spPr>
          <a:xfrm>
            <a:off x="4567458" y="1978658"/>
            <a:ext cx="1324162" cy="1253400"/>
          </a:xfrm>
          <a:prstGeom prst="downArrow">
            <a:avLst>
              <a:gd name="adj1" fmla="val 50000"/>
              <a:gd name="adj2" fmla="val 55720"/>
            </a:avLst>
          </a:prstGeom>
          <a:solidFill>
            <a:schemeClr val="tx2">
              <a:lumMod val="60000"/>
              <a:lumOff val="40000"/>
            </a:schemeClr>
          </a:solidFill>
          <a:ln w="381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algn="ctr">
              <a:buClr>
                <a:schemeClr val="dk1"/>
              </a:buClr>
              <a:buSzPts val="1400"/>
            </a:pPr>
            <a:endParaRPr sz="1400" b="1">
              <a:solidFill>
                <a:schemeClr val="lt1"/>
              </a:solidFill>
              <a:latin typeface="Arial"/>
              <a:ea typeface="Arial"/>
              <a:cs typeface="Arial"/>
              <a:sym typeface="Arial"/>
            </a:endParaRPr>
          </a:p>
        </p:txBody>
      </p:sp>
      <p:sp>
        <p:nvSpPr>
          <p:cNvPr id="21" name="Google Shape;309;p25">
            <a:extLst>
              <a:ext uri="{FF2B5EF4-FFF2-40B4-BE49-F238E27FC236}">
                <a16:creationId xmlns:a16="http://schemas.microsoft.com/office/drawing/2014/main" id="{497FA3E1-2ECC-4522-88E8-6022C6394FF0}"/>
              </a:ext>
            </a:extLst>
          </p:cNvPr>
          <p:cNvSpPr txBox="1"/>
          <p:nvPr/>
        </p:nvSpPr>
        <p:spPr>
          <a:xfrm>
            <a:off x="4761258" y="2329647"/>
            <a:ext cx="1239000" cy="307800"/>
          </a:xfrm>
          <a:prstGeom prst="rect">
            <a:avLst/>
          </a:prstGeom>
          <a:noFill/>
          <a:ln>
            <a:noFill/>
          </a:ln>
        </p:spPr>
        <p:txBody>
          <a:bodyPr spcFirstLastPara="1" wrap="square" lIns="91425" tIns="45700" rIns="91425" bIns="45700" anchor="t" anchorCtr="0">
            <a:noAutofit/>
          </a:bodyPr>
          <a:lstStyle/>
          <a:p>
            <a:pPr>
              <a:buClr>
                <a:schemeClr val="lt1"/>
              </a:buClr>
              <a:buSzPts val="1400"/>
            </a:pPr>
            <a:r>
              <a:rPr lang="es-ES" sz="1400" b="1">
                <a:latin typeface="Arial"/>
                <a:ea typeface="Arial"/>
                <a:cs typeface="Arial"/>
                <a:sym typeface="Arial"/>
              </a:rPr>
              <a:t>Orientación Educativa</a:t>
            </a:r>
            <a:endParaRPr lang="es-ES" sz="1400" b="1">
              <a:latin typeface="Arial"/>
              <a:ea typeface="Arial"/>
              <a:cs typeface="Arial"/>
            </a:endParaRPr>
          </a:p>
        </p:txBody>
      </p:sp>
      <p:sp>
        <p:nvSpPr>
          <p:cNvPr id="16" name="Google Shape;304;p25">
            <a:extLst>
              <a:ext uri="{FF2B5EF4-FFF2-40B4-BE49-F238E27FC236}">
                <a16:creationId xmlns:a16="http://schemas.microsoft.com/office/drawing/2014/main" id="{884158AE-C380-4C70-B9A6-C2ADEA3BD889}"/>
              </a:ext>
            </a:extLst>
          </p:cNvPr>
          <p:cNvSpPr/>
          <p:nvPr/>
        </p:nvSpPr>
        <p:spPr>
          <a:xfrm rot="5400000">
            <a:off x="6104396" y="2905534"/>
            <a:ext cx="1831500" cy="1698471"/>
          </a:xfrm>
          <a:prstGeom prst="downArrow">
            <a:avLst>
              <a:gd name="adj1" fmla="val 50000"/>
              <a:gd name="adj2" fmla="val 55720"/>
            </a:avLst>
          </a:prstGeom>
          <a:solidFill>
            <a:schemeClr val="accent1">
              <a:lumMod val="75000"/>
            </a:schemeClr>
          </a:solidFill>
          <a:ln w="381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algn="ctr">
              <a:buClr>
                <a:schemeClr val="dk1"/>
              </a:buClr>
              <a:buSzPts val="1400"/>
            </a:pPr>
            <a:endParaRPr sz="1400" b="1">
              <a:solidFill>
                <a:schemeClr val="lt1"/>
              </a:solidFill>
              <a:latin typeface="Arial"/>
              <a:ea typeface="Arial"/>
              <a:cs typeface="Arial"/>
              <a:sym typeface="Arial"/>
            </a:endParaRPr>
          </a:p>
        </p:txBody>
      </p:sp>
      <p:sp>
        <p:nvSpPr>
          <p:cNvPr id="17" name="Google Shape;305;p25">
            <a:extLst>
              <a:ext uri="{FF2B5EF4-FFF2-40B4-BE49-F238E27FC236}">
                <a16:creationId xmlns:a16="http://schemas.microsoft.com/office/drawing/2014/main" id="{6CC46912-03EE-4852-9579-405B144AC2E7}"/>
              </a:ext>
            </a:extLst>
          </p:cNvPr>
          <p:cNvSpPr txBox="1"/>
          <p:nvPr/>
        </p:nvSpPr>
        <p:spPr>
          <a:xfrm>
            <a:off x="6162211" y="3499904"/>
            <a:ext cx="1827481" cy="523200"/>
          </a:xfrm>
          <a:prstGeom prst="rect">
            <a:avLst/>
          </a:prstGeom>
          <a:noFill/>
          <a:ln>
            <a:noFill/>
          </a:ln>
        </p:spPr>
        <p:txBody>
          <a:bodyPr spcFirstLastPara="1" wrap="square" lIns="91425" tIns="45700" rIns="91425" bIns="45700" anchor="t" anchorCtr="0">
            <a:noAutofit/>
          </a:bodyPr>
          <a:lstStyle/>
          <a:p>
            <a:pPr algn="ctr">
              <a:buClr>
                <a:schemeClr val="lt1"/>
              </a:buClr>
              <a:buSzPts val="1400"/>
            </a:pPr>
            <a:r>
              <a:rPr lang="es-MX" sz="1400" b="1">
                <a:latin typeface="Arial"/>
                <a:ea typeface="Arial"/>
                <a:cs typeface="Arial"/>
                <a:sym typeface="Arial"/>
              </a:rPr>
              <a:t>Proyectos de emprendimiento</a:t>
            </a:r>
            <a:endParaRPr lang="es-MX" b="1">
              <a:latin typeface="Calibri"/>
              <a:ea typeface="Calibri"/>
              <a:cs typeface="Calibri"/>
            </a:endParaRPr>
          </a:p>
        </p:txBody>
      </p:sp>
      <p:sp>
        <p:nvSpPr>
          <p:cNvPr id="14" name="Google Shape;302;p25">
            <a:extLst>
              <a:ext uri="{FF2B5EF4-FFF2-40B4-BE49-F238E27FC236}">
                <a16:creationId xmlns:a16="http://schemas.microsoft.com/office/drawing/2014/main" id="{C0299D1A-8ECF-4871-9163-39CA1400AE0E}"/>
              </a:ext>
            </a:extLst>
          </p:cNvPr>
          <p:cNvSpPr/>
          <p:nvPr/>
        </p:nvSpPr>
        <p:spPr>
          <a:xfrm rot="16200000">
            <a:off x="2092173" y="2268584"/>
            <a:ext cx="1884900" cy="1327200"/>
          </a:xfrm>
          <a:prstGeom prst="downArrow">
            <a:avLst>
              <a:gd name="adj1" fmla="val 50000"/>
              <a:gd name="adj2" fmla="val 55720"/>
            </a:avLst>
          </a:prstGeom>
          <a:solidFill>
            <a:srgbClr val="4A86E8"/>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buClr>
                <a:schemeClr val="dk1"/>
              </a:buClr>
              <a:buSzPts val="1400"/>
            </a:pPr>
            <a:endParaRPr sz="1400">
              <a:solidFill>
                <a:schemeClr val="lt1"/>
              </a:solidFill>
              <a:latin typeface="Arial"/>
              <a:ea typeface="Arial"/>
              <a:cs typeface="Arial"/>
              <a:sym typeface="Arial"/>
            </a:endParaRPr>
          </a:p>
        </p:txBody>
      </p:sp>
      <p:sp>
        <p:nvSpPr>
          <p:cNvPr id="15" name="Google Shape;303;p25">
            <a:extLst>
              <a:ext uri="{FF2B5EF4-FFF2-40B4-BE49-F238E27FC236}">
                <a16:creationId xmlns:a16="http://schemas.microsoft.com/office/drawing/2014/main" id="{CE2C9026-E9B6-424E-B774-14102FFCBE0B}"/>
              </a:ext>
            </a:extLst>
          </p:cNvPr>
          <p:cNvSpPr txBox="1"/>
          <p:nvPr/>
        </p:nvSpPr>
        <p:spPr>
          <a:xfrm>
            <a:off x="2367325" y="2720407"/>
            <a:ext cx="1135100" cy="270010"/>
          </a:xfrm>
          <a:prstGeom prst="rect">
            <a:avLst/>
          </a:prstGeom>
          <a:noFill/>
          <a:ln>
            <a:noFill/>
          </a:ln>
        </p:spPr>
        <p:txBody>
          <a:bodyPr spcFirstLastPara="1" wrap="square" lIns="91425" tIns="45700" rIns="91425" bIns="45700" anchor="t" anchorCtr="0">
            <a:noAutofit/>
          </a:bodyPr>
          <a:lstStyle/>
          <a:p>
            <a:pPr>
              <a:buClr>
                <a:schemeClr val="lt1"/>
              </a:buClr>
              <a:buSzPts val="1400"/>
            </a:pPr>
            <a:r>
              <a:rPr lang="es-ES" sz="1400" b="1">
                <a:latin typeface="Arial"/>
                <a:ea typeface="Arial"/>
                <a:cs typeface="Arial"/>
                <a:sym typeface="Arial"/>
              </a:rPr>
              <a:t>Química</a:t>
            </a:r>
            <a:endParaRPr b="1">
              <a:latin typeface="Calibri"/>
              <a:ea typeface="Calibri"/>
              <a:cs typeface="Calibri"/>
              <a:sym typeface="Calibri"/>
            </a:endParaRPr>
          </a:p>
        </p:txBody>
      </p:sp>
      <p:cxnSp>
        <p:nvCxnSpPr>
          <p:cNvPr id="114" name="Conector recto de flecha 113"/>
          <p:cNvCxnSpPr/>
          <p:nvPr/>
        </p:nvCxnSpPr>
        <p:spPr>
          <a:xfrm>
            <a:off x="1700578" y="1459267"/>
            <a:ext cx="5610668" cy="700226"/>
          </a:xfrm>
          <a:prstGeom prst="straightConnector1">
            <a:avLst/>
          </a:prstGeom>
          <a:ln w="28575">
            <a:solidFill>
              <a:schemeClr val="bg1">
                <a:lumMod val="95000"/>
                <a:lumOff val="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2" name="Flecha abajo 11"/>
          <p:cNvSpPr/>
          <p:nvPr/>
        </p:nvSpPr>
        <p:spPr>
          <a:xfrm rot="10800000">
            <a:off x="4360122" y="4097598"/>
            <a:ext cx="1717972" cy="1407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p:cNvSpPr txBox="1"/>
          <p:nvPr/>
        </p:nvSpPr>
        <p:spPr>
          <a:xfrm>
            <a:off x="4684802" y="4447126"/>
            <a:ext cx="1876703" cy="646331"/>
          </a:xfrm>
          <a:prstGeom prst="rect">
            <a:avLst/>
          </a:prstGeom>
          <a:noFill/>
        </p:spPr>
        <p:txBody>
          <a:bodyPr wrap="square" lIns="91440" tIns="45720" rIns="91440" bIns="45720" rtlCol="0" anchor="t">
            <a:spAutoFit/>
          </a:bodyPr>
          <a:lstStyle/>
          <a:p>
            <a:r>
              <a:rPr lang="es-MX" b="1"/>
              <a:t>Formación </a:t>
            </a:r>
          </a:p>
          <a:p>
            <a:r>
              <a:rPr lang="es-MX" b="1"/>
              <a:t>humana</a:t>
            </a:r>
          </a:p>
        </p:txBody>
      </p:sp>
      <p:sp>
        <p:nvSpPr>
          <p:cNvPr id="30" name="Google Shape;299;p25">
            <a:extLst>
              <a:ext uri="{FF2B5EF4-FFF2-40B4-BE49-F238E27FC236}">
                <a16:creationId xmlns:a16="http://schemas.microsoft.com/office/drawing/2014/main" id="{02F9C1CA-48AC-468A-9E5C-FBFDEC1D1473}"/>
              </a:ext>
            </a:extLst>
          </p:cNvPr>
          <p:cNvSpPr/>
          <p:nvPr/>
        </p:nvSpPr>
        <p:spPr>
          <a:xfrm>
            <a:off x="9567381" y="5080901"/>
            <a:ext cx="2624619" cy="1810906"/>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algn="just">
              <a:lnSpc>
                <a:spcPct val="115000"/>
              </a:lnSpc>
              <a:buClr>
                <a:schemeClr val="dk1"/>
              </a:buClr>
              <a:buSzPts val="1100"/>
            </a:pPr>
            <a:endParaRPr sz="1100" b="1">
              <a:latin typeface="Calibri"/>
              <a:ea typeface="Calibri"/>
              <a:cs typeface="Calibri"/>
              <a:sym typeface="Calibri"/>
            </a:endParaRPr>
          </a:p>
        </p:txBody>
      </p:sp>
      <p:sp>
        <p:nvSpPr>
          <p:cNvPr id="2" name="Rectángulo 1"/>
          <p:cNvSpPr/>
          <p:nvPr/>
        </p:nvSpPr>
        <p:spPr>
          <a:xfrm>
            <a:off x="7432138" y="5217565"/>
            <a:ext cx="3513505" cy="1785104"/>
          </a:xfrm>
          <a:prstGeom prst="rect">
            <a:avLst/>
          </a:prstGeom>
        </p:spPr>
        <p:txBody>
          <a:bodyPr wrap="square">
            <a:spAutoFit/>
          </a:bodyPr>
          <a:lstStyle/>
          <a:p>
            <a:r>
              <a:rPr lang="es-MX" sz="1100"/>
              <a:t>3.7 Identificación de la estructura del texto descriptivo.</a:t>
            </a:r>
          </a:p>
          <a:p>
            <a:r>
              <a:rPr lang="es-MX" sz="1100"/>
              <a:t>3.8 Organización de ideas principales y detalles en un folleto informativo</a:t>
            </a:r>
          </a:p>
          <a:p>
            <a:r>
              <a:rPr lang="es-MX" sz="1100"/>
              <a:t>6.9 Fomento de la reflexión crítica acerca de diferentes problemas sociales.</a:t>
            </a:r>
          </a:p>
          <a:p>
            <a:r>
              <a:rPr lang="es-MX" sz="1100"/>
              <a:t>4.5 Expresión de inferencias probables</a:t>
            </a:r>
          </a:p>
          <a:p>
            <a:r>
              <a:rPr lang="es-MX" sz="1100"/>
              <a:t>4.9 Disposición y apertura para la indagación sobre las causas o razones que conllevan determinados desenlaces</a:t>
            </a:r>
          </a:p>
        </p:txBody>
      </p:sp>
      <p:sp>
        <p:nvSpPr>
          <p:cNvPr id="32" name="CuadroTexto 31">
            <a:extLst>
              <a:ext uri="{FF2B5EF4-FFF2-40B4-BE49-F238E27FC236}">
                <a16:creationId xmlns:a16="http://schemas.microsoft.com/office/drawing/2014/main" id="{D5E8A950-7E90-A04D-ABBA-138996D0B735}"/>
              </a:ext>
            </a:extLst>
          </p:cNvPr>
          <p:cNvSpPr txBox="1"/>
          <p:nvPr/>
        </p:nvSpPr>
        <p:spPr>
          <a:xfrm>
            <a:off x="2691396" y="523102"/>
            <a:ext cx="3643344" cy="1954381"/>
          </a:xfrm>
          <a:prstGeom prst="rect">
            <a:avLst/>
          </a:prstGeom>
          <a:noFill/>
        </p:spPr>
        <p:txBody>
          <a:bodyPr wrap="square" rtlCol="0">
            <a:spAutoFit/>
          </a:bodyPr>
          <a:lstStyle/>
          <a:p>
            <a:r>
              <a:rPr lang="es-MX" sz="1100"/>
              <a:t>3.1 Escenarios ocupacionales actuales (ingeniería y negocios, salud y tecnología, arte y ciencia entre otros)</a:t>
            </a:r>
          </a:p>
          <a:p>
            <a:r>
              <a:rPr lang="es-MX" sz="1100"/>
              <a:t>3.2 Ventajas y desventajas de los escenarios ocupacionales</a:t>
            </a:r>
          </a:p>
          <a:p>
            <a:r>
              <a:rPr lang="es-MX" sz="1100"/>
              <a:t>3.3 Resolución de problemas auténticos desde un trabajo inter y multidisciplinario.</a:t>
            </a:r>
          </a:p>
          <a:p>
            <a:r>
              <a:rPr lang="es-MX" sz="1100"/>
              <a:t>3.5 Postura de flexibilidad y adaptabilidad en un ámbito cambiante.</a:t>
            </a:r>
            <a:br>
              <a:rPr lang="es-MX" sz="1100"/>
            </a:br>
            <a:r>
              <a:rPr lang="es-MX" sz="1100"/>
              <a:t> </a:t>
            </a:r>
            <a:endParaRPr lang="es-MX"/>
          </a:p>
        </p:txBody>
      </p:sp>
      <p:sp>
        <p:nvSpPr>
          <p:cNvPr id="3" name="CuadroTexto 2"/>
          <p:cNvSpPr txBox="1"/>
          <p:nvPr/>
        </p:nvSpPr>
        <p:spPr>
          <a:xfrm>
            <a:off x="7701527" y="766912"/>
            <a:ext cx="2184248" cy="1600438"/>
          </a:xfrm>
          <a:prstGeom prst="rect">
            <a:avLst/>
          </a:prstGeom>
          <a:noFill/>
        </p:spPr>
        <p:txBody>
          <a:bodyPr wrap="square" rtlCol="0">
            <a:spAutoFit/>
          </a:bodyPr>
          <a:lstStyle/>
          <a:p>
            <a:r>
              <a:rPr lang="es-MX" sz="1400"/>
              <a:t>Resolución de problemas</a:t>
            </a:r>
          </a:p>
          <a:p>
            <a:r>
              <a:rPr lang="es-MX" sz="1400"/>
              <a:t>Trabajo interdisciplinario</a:t>
            </a:r>
          </a:p>
          <a:p>
            <a:r>
              <a:rPr lang="es-MX" sz="1400"/>
              <a:t>Escenarios</a:t>
            </a:r>
          </a:p>
          <a:p>
            <a:r>
              <a:rPr lang="es-MX" sz="1400"/>
              <a:t>Estilos de vida</a:t>
            </a:r>
          </a:p>
          <a:p>
            <a:r>
              <a:rPr lang="es-MX" sz="1400"/>
              <a:t>Adaptabilidad</a:t>
            </a:r>
          </a:p>
          <a:p>
            <a:r>
              <a:rPr lang="es-MX" sz="1400"/>
              <a:t>sustentabilidad</a:t>
            </a:r>
          </a:p>
        </p:txBody>
      </p:sp>
      <p:sp>
        <p:nvSpPr>
          <p:cNvPr id="4" name="CuadroTexto 3"/>
          <p:cNvSpPr txBox="1"/>
          <p:nvPr/>
        </p:nvSpPr>
        <p:spPr>
          <a:xfrm>
            <a:off x="7981164" y="2839019"/>
            <a:ext cx="3474460" cy="1815882"/>
          </a:xfrm>
          <a:prstGeom prst="rect">
            <a:avLst/>
          </a:prstGeom>
          <a:noFill/>
        </p:spPr>
        <p:txBody>
          <a:bodyPr wrap="square" rtlCol="0">
            <a:spAutoFit/>
          </a:bodyPr>
          <a:lstStyle/>
          <a:p>
            <a:r>
              <a:rPr lang="es-MX" sz="1400"/>
              <a:t>2.2. economía circular</a:t>
            </a:r>
          </a:p>
          <a:p>
            <a:r>
              <a:rPr lang="es-MX" sz="1400"/>
              <a:t>2.3 El valor compartido de la sustentabilidad</a:t>
            </a:r>
          </a:p>
          <a:p>
            <a:r>
              <a:rPr lang="es-MX" sz="1400"/>
              <a:t>3.2 </a:t>
            </a:r>
            <a:r>
              <a:rPr lang="es-MX" sz="1400" err="1"/>
              <a:t>ecodiseños</a:t>
            </a:r>
            <a:r>
              <a:rPr lang="es-MX" sz="1400"/>
              <a:t> y </a:t>
            </a:r>
            <a:r>
              <a:rPr lang="es-MX" sz="1400" err="1"/>
              <a:t>ecoproductos</a:t>
            </a:r>
            <a:r>
              <a:rPr lang="es-MX" sz="1400"/>
              <a:t> de emprendimiento social</a:t>
            </a:r>
          </a:p>
          <a:p>
            <a:r>
              <a:rPr lang="es-MX" sz="1400"/>
              <a:t>3.3 negocios verdes</a:t>
            </a:r>
          </a:p>
          <a:p>
            <a:r>
              <a:rPr lang="es-MX" sz="1400"/>
              <a:t>3.4 Decálogo de los negocios sustentables</a:t>
            </a:r>
          </a:p>
        </p:txBody>
      </p:sp>
      <p:sp>
        <p:nvSpPr>
          <p:cNvPr id="18" name="CuadroTexto 17"/>
          <p:cNvSpPr txBox="1"/>
          <p:nvPr/>
        </p:nvSpPr>
        <p:spPr>
          <a:xfrm>
            <a:off x="3785009" y="5493340"/>
            <a:ext cx="3594695" cy="954107"/>
          </a:xfrm>
          <a:prstGeom prst="rect">
            <a:avLst/>
          </a:prstGeom>
          <a:noFill/>
        </p:spPr>
        <p:txBody>
          <a:bodyPr wrap="square" rtlCol="0">
            <a:spAutoFit/>
          </a:bodyPr>
          <a:lstStyle/>
          <a:p>
            <a:r>
              <a:rPr lang="es-MX" sz="1400"/>
              <a:t>3.1 Teología de la creación: responsabilidad y cuidado ante el medio ambiente.</a:t>
            </a:r>
          </a:p>
          <a:p>
            <a:r>
              <a:rPr lang="es-MX" sz="1400"/>
              <a:t>3.2 </a:t>
            </a:r>
            <a:r>
              <a:rPr lang="es-MX" sz="1400" err="1"/>
              <a:t>Laudato</a:t>
            </a:r>
            <a:r>
              <a:rPr lang="es-MX" sz="1400"/>
              <a:t> Sí: hacia una ecología integral</a:t>
            </a:r>
          </a:p>
        </p:txBody>
      </p:sp>
      <p:sp>
        <p:nvSpPr>
          <p:cNvPr id="20" name="Rectángulo 19"/>
          <p:cNvSpPr/>
          <p:nvPr/>
        </p:nvSpPr>
        <p:spPr>
          <a:xfrm>
            <a:off x="275831" y="4468264"/>
            <a:ext cx="3141330" cy="16000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p:cNvSpPr txBox="1"/>
          <p:nvPr/>
        </p:nvSpPr>
        <p:spPr>
          <a:xfrm>
            <a:off x="374230" y="4575924"/>
            <a:ext cx="2719707" cy="1169551"/>
          </a:xfrm>
          <a:prstGeom prst="rect">
            <a:avLst/>
          </a:prstGeom>
          <a:noFill/>
        </p:spPr>
        <p:txBody>
          <a:bodyPr wrap="square" lIns="91440" tIns="45720" rIns="91440" bIns="45720" rtlCol="0" anchor="t">
            <a:spAutoFit/>
          </a:bodyPr>
          <a:lstStyle/>
          <a:p>
            <a:r>
              <a:rPr lang="es-MX" sz="1400"/>
              <a:t>Resolución de problemas.</a:t>
            </a:r>
          </a:p>
          <a:p>
            <a:r>
              <a:rPr lang="es-MX" sz="1400"/>
              <a:t>Ecología integral.</a:t>
            </a:r>
          </a:p>
          <a:p>
            <a:r>
              <a:rPr lang="es-MX" sz="1400"/>
              <a:t>Cuidado</a:t>
            </a:r>
          </a:p>
          <a:p>
            <a:r>
              <a:rPr lang="es-MX" sz="1400"/>
              <a:t>Estilo de vida</a:t>
            </a:r>
          </a:p>
          <a:p>
            <a:r>
              <a:rPr lang="es-MX" sz="1400"/>
              <a:t>Adaptabilidad</a:t>
            </a:r>
          </a:p>
        </p:txBody>
      </p:sp>
      <p:cxnSp>
        <p:nvCxnSpPr>
          <p:cNvPr id="45" name="Conector recto de flecha 44">
            <a:extLst>
              <a:ext uri="{FF2B5EF4-FFF2-40B4-BE49-F238E27FC236}">
                <a16:creationId xmlns:a16="http://schemas.microsoft.com/office/drawing/2014/main" id="{236BAA37-0673-4129-0E00-0E621F999268}"/>
              </a:ext>
            </a:extLst>
          </p:cNvPr>
          <p:cNvCxnSpPr/>
          <p:nvPr/>
        </p:nvCxnSpPr>
        <p:spPr>
          <a:xfrm>
            <a:off x="1605509" y="207049"/>
            <a:ext cx="6052949" cy="1750786"/>
          </a:xfrm>
          <a:prstGeom prst="straightConnector1">
            <a:avLst/>
          </a:prstGeom>
          <a:ln>
            <a:solidFill>
              <a:schemeClr val="tx1"/>
            </a:solidFill>
            <a:tailEnd type="triangle"/>
          </a:ln>
        </p:spPr>
        <p:style>
          <a:lnRef idx="3">
            <a:schemeClr val="accent2"/>
          </a:lnRef>
          <a:fillRef idx="0">
            <a:schemeClr val="accent2"/>
          </a:fillRef>
          <a:effectRef idx="2">
            <a:schemeClr val="accent2"/>
          </a:effectRef>
          <a:fontRef idx="minor">
            <a:schemeClr val="tx1"/>
          </a:fontRef>
        </p:style>
      </p:cxnSp>
      <p:cxnSp>
        <p:nvCxnSpPr>
          <p:cNvPr id="46" name="Conector recto de flecha 45">
            <a:extLst>
              <a:ext uri="{FF2B5EF4-FFF2-40B4-BE49-F238E27FC236}">
                <a16:creationId xmlns:a16="http://schemas.microsoft.com/office/drawing/2014/main" id="{AC08CB0F-4431-4937-7163-0C6091D16290}"/>
              </a:ext>
            </a:extLst>
          </p:cNvPr>
          <p:cNvCxnSpPr>
            <a:cxnSpLocks/>
          </p:cNvCxnSpPr>
          <p:nvPr/>
        </p:nvCxnSpPr>
        <p:spPr>
          <a:xfrm>
            <a:off x="1404226" y="379576"/>
            <a:ext cx="6455514" cy="1952069"/>
          </a:xfrm>
          <a:prstGeom prst="straightConnector1">
            <a:avLst/>
          </a:prstGeom>
          <a:ln>
            <a:solidFill>
              <a:schemeClr val="tx1"/>
            </a:solidFill>
            <a:tailEnd type="triangle"/>
          </a:ln>
        </p:spPr>
        <p:style>
          <a:lnRef idx="3">
            <a:schemeClr val="accent2"/>
          </a:lnRef>
          <a:fillRef idx="0">
            <a:schemeClr val="accent2"/>
          </a:fillRef>
          <a:effectRef idx="2">
            <a:schemeClr val="accent2"/>
          </a:effectRef>
          <a:fontRef idx="minor">
            <a:schemeClr val="tx1"/>
          </a:fontRef>
        </p:style>
      </p:cxnSp>
      <p:cxnSp>
        <p:nvCxnSpPr>
          <p:cNvPr id="47" name="Conector recto de flecha 46">
            <a:extLst>
              <a:ext uri="{FF2B5EF4-FFF2-40B4-BE49-F238E27FC236}">
                <a16:creationId xmlns:a16="http://schemas.microsoft.com/office/drawing/2014/main" id="{494A6094-D0D4-8255-7EC8-9F26E53BA09A}"/>
              </a:ext>
            </a:extLst>
          </p:cNvPr>
          <p:cNvCxnSpPr>
            <a:cxnSpLocks/>
          </p:cNvCxnSpPr>
          <p:nvPr/>
        </p:nvCxnSpPr>
        <p:spPr>
          <a:xfrm>
            <a:off x="1476113" y="2147991"/>
            <a:ext cx="6254231" cy="169327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8" name="Conector recto de flecha 47">
            <a:extLst>
              <a:ext uri="{FF2B5EF4-FFF2-40B4-BE49-F238E27FC236}">
                <a16:creationId xmlns:a16="http://schemas.microsoft.com/office/drawing/2014/main" id="{F828A41A-C14E-138E-3389-FC979CDD7DEA}"/>
              </a:ext>
            </a:extLst>
          </p:cNvPr>
          <p:cNvCxnSpPr>
            <a:cxnSpLocks/>
          </p:cNvCxnSpPr>
          <p:nvPr/>
        </p:nvCxnSpPr>
        <p:spPr>
          <a:xfrm flipH="1">
            <a:off x="469779" y="566483"/>
            <a:ext cx="57428" cy="399365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9" name="Conector recto de flecha 48">
            <a:extLst>
              <a:ext uri="{FF2B5EF4-FFF2-40B4-BE49-F238E27FC236}">
                <a16:creationId xmlns:a16="http://schemas.microsoft.com/office/drawing/2014/main" id="{60055693-8AE6-C141-32FF-519ABCF2A042}"/>
              </a:ext>
            </a:extLst>
          </p:cNvPr>
          <p:cNvCxnSpPr>
            <a:cxnSpLocks/>
          </p:cNvCxnSpPr>
          <p:nvPr/>
        </p:nvCxnSpPr>
        <p:spPr>
          <a:xfrm>
            <a:off x="1576754" y="207050"/>
            <a:ext cx="733327" cy="435308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0" name="Conector recto de flecha 49">
            <a:extLst>
              <a:ext uri="{FF2B5EF4-FFF2-40B4-BE49-F238E27FC236}">
                <a16:creationId xmlns:a16="http://schemas.microsoft.com/office/drawing/2014/main" id="{ACAC763F-562D-5686-D404-400FFC829ED4}"/>
              </a:ext>
            </a:extLst>
          </p:cNvPr>
          <p:cNvCxnSpPr>
            <a:cxnSpLocks/>
          </p:cNvCxnSpPr>
          <p:nvPr/>
        </p:nvCxnSpPr>
        <p:spPr>
          <a:xfrm>
            <a:off x="1605509" y="207048"/>
            <a:ext cx="6196722" cy="1966447"/>
          </a:xfrm>
          <a:prstGeom prst="straightConnector1">
            <a:avLst/>
          </a:prstGeom>
          <a:ln>
            <a:solidFill>
              <a:schemeClr val="tx1"/>
            </a:solidFill>
            <a:tailEnd type="triangle"/>
          </a:ln>
        </p:spPr>
        <p:style>
          <a:lnRef idx="3">
            <a:schemeClr val="accent2"/>
          </a:lnRef>
          <a:fillRef idx="0">
            <a:schemeClr val="accent2"/>
          </a:fillRef>
          <a:effectRef idx="2">
            <a:schemeClr val="accent2"/>
          </a:effectRef>
          <a:fontRef idx="minor">
            <a:schemeClr val="tx1"/>
          </a:fontRef>
        </p:style>
      </p:cxnSp>
      <p:cxnSp>
        <p:nvCxnSpPr>
          <p:cNvPr id="51" name="Conector recto de flecha 50">
            <a:extLst>
              <a:ext uri="{FF2B5EF4-FFF2-40B4-BE49-F238E27FC236}">
                <a16:creationId xmlns:a16="http://schemas.microsoft.com/office/drawing/2014/main" id="{DF129E22-6BE5-59D3-9987-9A080253C738}"/>
              </a:ext>
            </a:extLst>
          </p:cNvPr>
          <p:cNvCxnSpPr>
            <a:cxnSpLocks/>
          </p:cNvCxnSpPr>
          <p:nvPr/>
        </p:nvCxnSpPr>
        <p:spPr>
          <a:xfrm>
            <a:off x="1317962" y="379577"/>
            <a:ext cx="373892" cy="453999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3" name="Conector: curvado 52">
            <a:extLst>
              <a:ext uri="{FF2B5EF4-FFF2-40B4-BE49-F238E27FC236}">
                <a16:creationId xmlns:a16="http://schemas.microsoft.com/office/drawing/2014/main" id="{A2104599-2E07-273D-FC84-176E1161044E}"/>
              </a:ext>
            </a:extLst>
          </p:cNvPr>
          <p:cNvCxnSpPr/>
          <p:nvPr/>
        </p:nvCxnSpPr>
        <p:spPr>
          <a:xfrm flipH="1">
            <a:off x="1057455" y="567188"/>
            <a:ext cx="523335" cy="4005530"/>
          </a:xfrm>
          <a:prstGeom prst="curved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4" name="Conector recto de flecha 53">
            <a:extLst>
              <a:ext uri="{FF2B5EF4-FFF2-40B4-BE49-F238E27FC236}">
                <a16:creationId xmlns:a16="http://schemas.microsoft.com/office/drawing/2014/main" id="{4100291B-6CF5-378C-A52A-A81DB5DF7E12}"/>
              </a:ext>
            </a:extLst>
          </p:cNvPr>
          <p:cNvCxnSpPr>
            <a:cxnSpLocks/>
          </p:cNvCxnSpPr>
          <p:nvPr/>
        </p:nvCxnSpPr>
        <p:spPr>
          <a:xfrm>
            <a:off x="1591132" y="638370"/>
            <a:ext cx="6153589" cy="29867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5" name="Conector recto de flecha 54">
            <a:extLst>
              <a:ext uri="{FF2B5EF4-FFF2-40B4-BE49-F238E27FC236}">
                <a16:creationId xmlns:a16="http://schemas.microsoft.com/office/drawing/2014/main" id="{42264DCE-8CBE-E7BA-B87C-23C0B98F3486}"/>
              </a:ext>
            </a:extLst>
          </p:cNvPr>
          <p:cNvCxnSpPr>
            <a:cxnSpLocks/>
          </p:cNvCxnSpPr>
          <p:nvPr/>
        </p:nvCxnSpPr>
        <p:spPr>
          <a:xfrm>
            <a:off x="1519245" y="221428"/>
            <a:ext cx="6167968" cy="701237"/>
          </a:xfrm>
          <a:prstGeom prst="straightConnector1">
            <a:avLst/>
          </a:prstGeom>
          <a:ln>
            <a:solidFill>
              <a:schemeClr val="tx1"/>
            </a:solidFill>
            <a:tailEnd type="triangle"/>
          </a:ln>
        </p:spPr>
        <p:style>
          <a:lnRef idx="3">
            <a:schemeClr val="accent2"/>
          </a:lnRef>
          <a:fillRef idx="0">
            <a:schemeClr val="accent2"/>
          </a:fillRef>
          <a:effectRef idx="2">
            <a:schemeClr val="accent2"/>
          </a:effectRef>
          <a:fontRef idx="minor">
            <a:schemeClr val="tx1"/>
          </a:fontRef>
        </p:style>
      </p:cxnSp>
      <p:cxnSp>
        <p:nvCxnSpPr>
          <p:cNvPr id="57" name="Conector: curvado 56">
            <a:extLst>
              <a:ext uri="{FF2B5EF4-FFF2-40B4-BE49-F238E27FC236}">
                <a16:creationId xmlns:a16="http://schemas.microsoft.com/office/drawing/2014/main" id="{A47C64E6-25AE-36E2-6C25-775C2515F561}"/>
              </a:ext>
            </a:extLst>
          </p:cNvPr>
          <p:cNvCxnSpPr>
            <a:cxnSpLocks/>
          </p:cNvCxnSpPr>
          <p:nvPr/>
        </p:nvCxnSpPr>
        <p:spPr>
          <a:xfrm>
            <a:off x="603130" y="380283"/>
            <a:ext cx="1431984" cy="4206813"/>
          </a:xfrm>
          <a:prstGeom prst="curved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8" name="Conector: curvado 57">
            <a:extLst>
              <a:ext uri="{FF2B5EF4-FFF2-40B4-BE49-F238E27FC236}">
                <a16:creationId xmlns:a16="http://schemas.microsoft.com/office/drawing/2014/main" id="{436844CE-7BB6-6E1F-4A16-9BED8984C58B}"/>
              </a:ext>
            </a:extLst>
          </p:cNvPr>
          <p:cNvCxnSpPr>
            <a:cxnSpLocks/>
          </p:cNvCxnSpPr>
          <p:nvPr/>
        </p:nvCxnSpPr>
        <p:spPr>
          <a:xfrm flipH="1">
            <a:off x="578226" y="179927"/>
            <a:ext cx="10957" cy="4977734"/>
          </a:xfrm>
          <a:prstGeom prst="curved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9" name="Conector: curvado 58">
            <a:extLst>
              <a:ext uri="{FF2B5EF4-FFF2-40B4-BE49-F238E27FC236}">
                <a16:creationId xmlns:a16="http://schemas.microsoft.com/office/drawing/2014/main" id="{FC3FBBE0-904E-C157-03F8-E6936ADA95F0}"/>
              </a:ext>
            </a:extLst>
          </p:cNvPr>
          <p:cNvCxnSpPr>
            <a:cxnSpLocks/>
          </p:cNvCxnSpPr>
          <p:nvPr/>
        </p:nvCxnSpPr>
        <p:spPr>
          <a:xfrm>
            <a:off x="595447" y="186188"/>
            <a:ext cx="81007" cy="5122252"/>
          </a:xfrm>
          <a:prstGeom prst="curvedConnector3">
            <a:avLst/>
          </a:prstGeom>
          <a:ln>
            <a:tailEnd type="triangle"/>
          </a:ln>
        </p:spPr>
        <p:style>
          <a:lnRef idx="3">
            <a:schemeClr val="accent2"/>
          </a:lnRef>
          <a:fillRef idx="0">
            <a:schemeClr val="accent2"/>
          </a:fillRef>
          <a:effectRef idx="2">
            <a:schemeClr val="accent2"/>
          </a:effectRef>
          <a:fontRef idx="minor">
            <a:schemeClr val="tx1"/>
          </a:fontRef>
        </p:style>
      </p:cxnSp>
      <p:sp>
        <p:nvSpPr>
          <p:cNvPr id="10" name="Google Shape;314;p25">
            <a:extLst>
              <a:ext uri="{FF2B5EF4-FFF2-40B4-BE49-F238E27FC236}">
                <a16:creationId xmlns:a16="http://schemas.microsoft.com/office/drawing/2014/main" id="{35CEB942-8705-5AB1-607A-508107694D06}"/>
              </a:ext>
            </a:extLst>
          </p:cNvPr>
          <p:cNvSpPr/>
          <p:nvPr/>
        </p:nvSpPr>
        <p:spPr>
          <a:xfrm rot="12420000">
            <a:off x="3154998" y="4319001"/>
            <a:ext cx="763577" cy="659352"/>
          </a:xfrm>
          <a:prstGeom prst="rightArrow">
            <a:avLst>
              <a:gd name="adj1" fmla="val 50000"/>
              <a:gd name="adj2" fmla="val 50000"/>
            </a:avLst>
          </a:prstGeom>
          <a:solidFill>
            <a:srgbClr val="00B05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Calibri"/>
              <a:ea typeface="Calibri"/>
              <a:cs typeface="Calibri"/>
              <a:sym typeface="Calibri"/>
            </a:endParaRPr>
          </a:p>
        </p:txBody>
      </p:sp>
      <p:sp>
        <p:nvSpPr>
          <p:cNvPr id="31" name="Google Shape;314;p25">
            <a:extLst>
              <a:ext uri="{FF2B5EF4-FFF2-40B4-BE49-F238E27FC236}">
                <a16:creationId xmlns:a16="http://schemas.microsoft.com/office/drawing/2014/main" id="{12631963-C305-A739-611A-EA4A51C024E3}"/>
              </a:ext>
            </a:extLst>
          </p:cNvPr>
          <p:cNvSpPr/>
          <p:nvPr/>
        </p:nvSpPr>
        <p:spPr>
          <a:xfrm rot="13920000">
            <a:off x="1659753" y="3830172"/>
            <a:ext cx="763577" cy="659352"/>
          </a:xfrm>
          <a:prstGeom prst="rightArrow">
            <a:avLst>
              <a:gd name="adj1" fmla="val 50000"/>
              <a:gd name="adj2" fmla="val 50000"/>
            </a:avLst>
          </a:prstGeom>
          <a:solidFill>
            <a:srgbClr val="00B05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lang="es-MX">
              <a:solidFill>
                <a:srgbClr val="7030A0"/>
              </a:solidFill>
              <a:latin typeface="Calibri"/>
              <a:ea typeface="Calibri"/>
              <a:cs typeface="Calibri"/>
            </a:endParaRPr>
          </a:p>
        </p:txBody>
      </p:sp>
      <p:sp>
        <p:nvSpPr>
          <p:cNvPr id="34" name="CuadroTexto 33">
            <a:extLst>
              <a:ext uri="{FF2B5EF4-FFF2-40B4-BE49-F238E27FC236}">
                <a16:creationId xmlns:a16="http://schemas.microsoft.com/office/drawing/2014/main" id="{87FBEEF5-6561-28CD-4508-F74FF385E6E7}"/>
              </a:ext>
            </a:extLst>
          </p:cNvPr>
          <p:cNvSpPr txBox="1"/>
          <p:nvPr/>
        </p:nvSpPr>
        <p:spPr>
          <a:xfrm>
            <a:off x="7851768" y="4866226"/>
            <a:ext cx="3474460" cy="338554"/>
          </a:xfrm>
          <a:prstGeom prst="rect">
            <a:avLst/>
          </a:prstGeom>
          <a:noFill/>
        </p:spPr>
        <p:txBody>
          <a:bodyPr wrap="square" lIns="91440" tIns="45720" rIns="91440" bIns="45720" rtlCol="0" anchor="t">
            <a:spAutoFit/>
          </a:bodyPr>
          <a:lstStyle/>
          <a:p>
            <a:r>
              <a:rPr lang="es-MX" sz="1600" b="1"/>
              <a:t>INGLÉS</a:t>
            </a:r>
            <a:endParaRPr lang="es-MX" sz="1600"/>
          </a:p>
        </p:txBody>
      </p:sp>
      <p:cxnSp>
        <p:nvCxnSpPr>
          <p:cNvPr id="35" name="Conector recto de flecha 34">
            <a:extLst>
              <a:ext uri="{FF2B5EF4-FFF2-40B4-BE49-F238E27FC236}">
                <a16:creationId xmlns:a16="http://schemas.microsoft.com/office/drawing/2014/main" id="{0F6521A0-FB54-9700-74FB-1C2D054B3256}"/>
              </a:ext>
            </a:extLst>
          </p:cNvPr>
          <p:cNvCxnSpPr/>
          <p:nvPr/>
        </p:nvCxnSpPr>
        <p:spPr>
          <a:xfrm>
            <a:off x="5638800" y="2971800"/>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B5C707FE-9BF0-F18D-C7A8-D90BDEFA692C}"/>
              </a:ext>
            </a:extLst>
          </p:cNvPr>
          <p:cNvCxnSpPr/>
          <p:nvPr/>
        </p:nvCxnSpPr>
        <p:spPr>
          <a:xfrm>
            <a:off x="6011713" y="3114675"/>
            <a:ext cx="943154" cy="11013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295C8242-75D9-C774-878D-298709B5403F}"/>
              </a:ext>
            </a:extLst>
          </p:cNvPr>
          <p:cNvCxnSpPr>
            <a:cxnSpLocks/>
          </p:cNvCxnSpPr>
          <p:nvPr/>
        </p:nvCxnSpPr>
        <p:spPr>
          <a:xfrm>
            <a:off x="1131057" y="4649650"/>
            <a:ext cx="2947438" cy="91690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2" name="Conector recto de flecha 51">
            <a:extLst>
              <a:ext uri="{FF2B5EF4-FFF2-40B4-BE49-F238E27FC236}">
                <a16:creationId xmlns:a16="http://schemas.microsoft.com/office/drawing/2014/main" id="{3FB435D4-A4BF-4811-3CF3-CEEF3F1A6BAE}"/>
              </a:ext>
            </a:extLst>
          </p:cNvPr>
          <p:cNvCxnSpPr>
            <a:cxnSpLocks/>
          </p:cNvCxnSpPr>
          <p:nvPr/>
        </p:nvCxnSpPr>
        <p:spPr>
          <a:xfrm flipV="1">
            <a:off x="2698187" y="3294930"/>
            <a:ext cx="5175931" cy="188668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2" name="Conector recto de flecha 41">
            <a:extLst>
              <a:ext uri="{FF2B5EF4-FFF2-40B4-BE49-F238E27FC236}">
                <a16:creationId xmlns:a16="http://schemas.microsoft.com/office/drawing/2014/main" id="{EF014659-2905-C449-B52B-5C98EF483139}"/>
              </a:ext>
            </a:extLst>
          </p:cNvPr>
          <p:cNvCxnSpPr/>
          <p:nvPr/>
        </p:nvCxnSpPr>
        <p:spPr>
          <a:xfrm flipV="1">
            <a:off x="6397171" y="2329647"/>
            <a:ext cx="1583993" cy="3415828"/>
          </a:xfrm>
          <a:prstGeom prst="straightConnector1">
            <a:avLst/>
          </a:prstGeom>
          <a:ln w="349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ector recto de flecha 55">
            <a:extLst>
              <a:ext uri="{FF2B5EF4-FFF2-40B4-BE49-F238E27FC236}">
                <a16:creationId xmlns:a16="http://schemas.microsoft.com/office/drawing/2014/main" id="{D1016E03-6DF0-7043-A998-94CCAE66CC1C}"/>
              </a:ext>
            </a:extLst>
          </p:cNvPr>
          <p:cNvCxnSpPr/>
          <p:nvPr/>
        </p:nvCxnSpPr>
        <p:spPr>
          <a:xfrm flipV="1">
            <a:off x="1605509" y="2083316"/>
            <a:ext cx="6052949" cy="3225124"/>
          </a:xfrm>
          <a:prstGeom prst="straightConnector1">
            <a:avLst/>
          </a:prstGeom>
          <a:ln w="60325" cmpd="sng">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de flecha 63">
            <a:extLst>
              <a:ext uri="{FF2B5EF4-FFF2-40B4-BE49-F238E27FC236}">
                <a16:creationId xmlns:a16="http://schemas.microsoft.com/office/drawing/2014/main" id="{68A1AD2B-9CE0-0E4A-ACB9-DE6106D85B1E}"/>
              </a:ext>
            </a:extLst>
          </p:cNvPr>
          <p:cNvCxnSpPr/>
          <p:nvPr/>
        </p:nvCxnSpPr>
        <p:spPr>
          <a:xfrm>
            <a:off x="1003042" y="5493340"/>
            <a:ext cx="2781967" cy="683623"/>
          </a:xfrm>
          <a:prstGeom prst="straightConnector1">
            <a:avLst/>
          </a:prstGeom>
          <a:ln w="25400" cmpd="sng">
            <a:solidFill>
              <a:srgbClr val="00B0F0"/>
            </a:solidFill>
            <a:tailEnd type="triangle"/>
          </a:ln>
        </p:spPr>
        <p:style>
          <a:lnRef idx="1">
            <a:schemeClr val="dk1"/>
          </a:lnRef>
          <a:fillRef idx="0">
            <a:schemeClr val="dk1"/>
          </a:fillRef>
          <a:effectRef idx="0">
            <a:schemeClr val="dk1"/>
          </a:effectRef>
          <a:fontRef idx="minor">
            <a:schemeClr val="tx1"/>
          </a:fontRef>
        </p:style>
      </p:cxnSp>
      <p:cxnSp>
        <p:nvCxnSpPr>
          <p:cNvPr id="66" name="Conector recto de flecha 65">
            <a:extLst>
              <a:ext uri="{FF2B5EF4-FFF2-40B4-BE49-F238E27FC236}">
                <a16:creationId xmlns:a16="http://schemas.microsoft.com/office/drawing/2014/main" id="{98F06C3D-A0A4-AA4B-8C49-7312EBD71186}"/>
              </a:ext>
            </a:extLst>
          </p:cNvPr>
          <p:cNvCxnSpPr/>
          <p:nvPr/>
        </p:nvCxnSpPr>
        <p:spPr>
          <a:xfrm flipV="1">
            <a:off x="1591132" y="1766136"/>
            <a:ext cx="1343743" cy="3415477"/>
          </a:xfrm>
          <a:prstGeom prst="straightConnector1">
            <a:avLst/>
          </a:prstGeom>
          <a:ln cmpd="sng">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ector recto de flecha 67">
            <a:extLst>
              <a:ext uri="{FF2B5EF4-FFF2-40B4-BE49-F238E27FC236}">
                <a16:creationId xmlns:a16="http://schemas.microsoft.com/office/drawing/2014/main" id="{9B47A7D2-DDA5-5746-9A96-39FD6BFB653A}"/>
              </a:ext>
            </a:extLst>
          </p:cNvPr>
          <p:cNvCxnSpPr/>
          <p:nvPr/>
        </p:nvCxnSpPr>
        <p:spPr>
          <a:xfrm flipH="1" flipV="1">
            <a:off x="4559301" y="3027974"/>
            <a:ext cx="1470328" cy="3470081"/>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ector recto de flecha 69">
            <a:extLst>
              <a:ext uri="{FF2B5EF4-FFF2-40B4-BE49-F238E27FC236}">
                <a16:creationId xmlns:a16="http://schemas.microsoft.com/office/drawing/2014/main" id="{398705B9-BBC9-A24F-BA6C-07E3DB6F1DD3}"/>
              </a:ext>
            </a:extLst>
          </p:cNvPr>
          <p:cNvCxnSpPr/>
          <p:nvPr/>
        </p:nvCxnSpPr>
        <p:spPr>
          <a:xfrm flipH="1" flipV="1">
            <a:off x="1781966" y="1672080"/>
            <a:ext cx="4189675" cy="3298562"/>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ector recto de flecha 71">
            <a:extLst>
              <a:ext uri="{FF2B5EF4-FFF2-40B4-BE49-F238E27FC236}">
                <a16:creationId xmlns:a16="http://schemas.microsoft.com/office/drawing/2014/main" id="{22381A43-2C90-E941-8024-F47A097C3C89}"/>
              </a:ext>
            </a:extLst>
          </p:cNvPr>
          <p:cNvCxnSpPr/>
          <p:nvPr/>
        </p:nvCxnSpPr>
        <p:spPr>
          <a:xfrm flipV="1">
            <a:off x="5816396" y="3895186"/>
            <a:ext cx="1971457" cy="1763023"/>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ector recto de flecha 73">
            <a:extLst>
              <a:ext uri="{FF2B5EF4-FFF2-40B4-BE49-F238E27FC236}">
                <a16:creationId xmlns:a16="http://schemas.microsoft.com/office/drawing/2014/main" id="{9DB40E51-F060-8A43-B194-DB0EA909B873}"/>
              </a:ext>
            </a:extLst>
          </p:cNvPr>
          <p:cNvCxnSpPr/>
          <p:nvPr/>
        </p:nvCxnSpPr>
        <p:spPr>
          <a:xfrm flipH="1" flipV="1">
            <a:off x="1576754" y="5472293"/>
            <a:ext cx="2773997" cy="444392"/>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ector recto de flecha 75">
            <a:extLst>
              <a:ext uri="{FF2B5EF4-FFF2-40B4-BE49-F238E27FC236}">
                <a16:creationId xmlns:a16="http://schemas.microsoft.com/office/drawing/2014/main" id="{B8D0B7AF-3882-4345-AF8C-5618250CF4C9}"/>
              </a:ext>
            </a:extLst>
          </p:cNvPr>
          <p:cNvCxnSpPr/>
          <p:nvPr/>
        </p:nvCxnSpPr>
        <p:spPr>
          <a:xfrm flipH="1" flipV="1">
            <a:off x="992212" y="2927888"/>
            <a:ext cx="68055" cy="2042754"/>
          </a:xfrm>
          <a:prstGeom prst="straightConnector1">
            <a:avLst/>
          </a:prstGeom>
          <a:ln w="25400" cmpd="sng">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p:cNvCxnSpPr/>
          <p:nvPr/>
        </p:nvCxnSpPr>
        <p:spPr>
          <a:xfrm>
            <a:off x="3785009" y="1386331"/>
            <a:ext cx="175006" cy="6034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p:cNvCxnSpPr/>
          <p:nvPr/>
        </p:nvCxnSpPr>
        <p:spPr>
          <a:xfrm>
            <a:off x="4015452" y="1740968"/>
            <a:ext cx="529472" cy="420060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ector recto de flecha 61"/>
          <p:cNvCxnSpPr/>
          <p:nvPr/>
        </p:nvCxnSpPr>
        <p:spPr>
          <a:xfrm flipH="1">
            <a:off x="1923117" y="1339168"/>
            <a:ext cx="1211027" cy="896881"/>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ector recto de flecha 64"/>
          <p:cNvCxnSpPr/>
          <p:nvPr/>
        </p:nvCxnSpPr>
        <p:spPr>
          <a:xfrm flipV="1">
            <a:off x="5259799" y="1716124"/>
            <a:ext cx="2469520" cy="12850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ector recto de flecha 68"/>
          <p:cNvCxnSpPr/>
          <p:nvPr/>
        </p:nvCxnSpPr>
        <p:spPr>
          <a:xfrm>
            <a:off x="4667926" y="1840261"/>
            <a:ext cx="3183799" cy="1261793"/>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ector recto de flecha 72"/>
          <p:cNvCxnSpPr/>
          <p:nvPr/>
        </p:nvCxnSpPr>
        <p:spPr>
          <a:xfrm>
            <a:off x="3771168" y="2005901"/>
            <a:ext cx="452546" cy="1289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Conector recto de flecha 76"/>
          <p:cNvCxnSpPr/>
          <p:nvPr/>
        </p:nvCxnSpPr>
        <p:spPr>
          <a:xfrm>
            <a:off x="1759464" y="481932"/>
            <a:ext cx="1763976" cy="174917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047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64125" y="1223964"/>
            <a:ext cx="11127132" cy="4952999"/>
          </a:xfrm>
        </p:spPr>
        <p:txBody>
          <a:bodyPr vert="horz" lIns="91440" tIns="45720" rIns="91440" bIns="45720" rtlCol="0" anchor="t">
            <a:normAutofit/>
          </a:bodyPr>
          <a:lstStyle/>
          <a:p>
            <a:endParaRPr lang="es-MX" sz="2400" dirty="0"/>
          </a:p>
          <a:p>
            <a:pPr marL="457200" indent="-457200">
              <a:buFont typeface="+mj-lt"/>
              <a:buAutoNum type="arabicPeriod"/>
            </a:pPr>
            <a:r>
              <a:rPr lang="es-MX" sz="2400" b="1" dirty="0"/>
              <a:t>Ibáñez Zamora Luis Alberto (</a:t>
            </a:r>
            <a:r>
              <a:rPr lang="es-MX" sz="2400" b="1" dirty="0" err="1"/>
              <a:t>gpo</a:t>
            </a:r>
            <a:r>
              <a:rPr lang="es-MX" sz="2400" b="1" dirty="0"/>
              <a:t>. 5020) Proyectos de emprendimiento.</a:t>
            </a:r>
          </a:p>
          <a:p>
            <a:pPr marL="457200" indent="-457200">
              <a:buFont typeface="+mj-lt"/>
              <a:buAutoNum type="arabicPeriod"/>
            </a:pPr>
            <a:r>
              <a:rPr lang="es-MX" sz="2400" b="1" dirty="0"/>
              <a:t>Munguía Cruz María Teresa (</a:t>
            </a:r>
            <a:r>
              <a:rPr lang="es-MX" sz="2400" b="1" dirty="0" err="1"/>
              <a:t>gpo</a:t>
            </a:r>
            <a:r>
              <a:rPr lang="es-MX" sz="2400" b="1" dirty="0"/>
              <a:t>. 5020) </a:t>
            </a:r>
            <a:r>
              <a:rPr lang="es-MX" sz="2400" b="1" dirty="0" smtClean="0"/>
              <a:t>Lengua extranjera Inglés </a:t>
            </a:r>
            <a:r>
              <a:rPr lang="es-MX" sz="2400" b="1" dirty="0"/>
              <a:t>V</a:t>
            </a:r>
          </a:p>
          <a:p>
            <a:pPr marL="457200" indent="-457200">
              <a:buFont typeface="+mj-lt"/>
              <a:buAutoNum type="arabicPeriod"/>
            </a:pPr>
            <a:r>
              <a:rPr lang="es-MX" sz="2400" b="1" dirty="0"/>
              <a:t>Pavón Fernández Francisco (</a:t>
            </a:r>
            <a:r>
              <a:rPr lang="es-MX" sz="2400" b="1" dirty="0" err="1"/>
              <a:t>gpo</a:t>
            </a:r>
            <a:r>
              <a:rPr lang="es-MX" sz="2400" b="1" dirty="0"/>
              <a:t>. 5020) Química III</a:t>
            </a:r>
          </a:p>
          <a:p>
            <a:pPr marL="457200" indent="-457200">
              <a:buFont typeface="+mj-lt"/>
              <a:buAutoNum type="arabicPeriod"/>
            </a:pPr>
            <a:r>
              <a:rPr lang="es-MX" sz="2400" b="1" dirty="0"/>
              <a:t>Sánchez Luna Juan Bosco (gpo.5020 )   Formación Humana</a:t>
            </a:r>
          </a:p>
          <a:p>
            <a:pPr marL="457200" indent="-457200">
              <a:buFont typeface="+mj-lt"/>
              <a:buAutoNum type="arabicPeriod"/>
            </a:pPr>
            <a:r>
              <a:rPr lang="es-MX" sz="2400" b="1" dirty="0"/>
              <a:t>Vilchis Cervantes Andrés (</a:t>
            </a:r>
            <a:r>
              <a:rPr lang="es-MX" sz="2400" b="1" dirty="0" err="1"/>
              <a:t>gpo</a:t>
            </a:r>
            <a:r>
              <a:rPr lang="es-MX" sz="2400" b="1" dirty="0"/>
              <a:t>. 5020) Orientación Educativa</a:t>
            </a:r>
          </a:p>
          <a:p>
            <a:pPr marL="457200" indent="-457200">
              <a:buFont typeface="+mj-lt"/>
              <a:buAutoNum type="arabicPeriod"/>
            </a:pPr>
            <a:endParaRPr lang="es-MX" sz="2400" b="1" dirty="0"/>
          </a:p>
          <a:p>
            <a:endParaRPr lang="es-MX" sz="2400" b="1" dirty="0"/>
          </a:p>
          <a:p>
            <a:endParaRPr lang="es-MX" sz="2400" b="1" dirty="0"/>
          </a:p>
        </p:txBody>
      </p:sp>
      <p:pic>
        <p:nvPicPr>
          <p:cNvPr id="4" name="Picture 5" descr="logo IPE.eps">
            <a:extLst>
              <a:ext uri="{FF2B5EF4-FFF2-40B4-BE49-F238E27FC236}">
                <a16:creationId xmlns:a16="http://schemas.microsoft.com/office/drawing/2014/main" id="{2E61D8F3-0875-489A-BA38-3B9A3BF39E0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A1069930-4D44-4AEF-B534-0ECA90E8AB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91" b="90210" l="5237" r="95761">
                        <a14:foregroundMark x1="5985" y1="44056" x2="6234" y2="54545"/>
                        <a14:foregroundMark x1="47880" y1="29371" x2="51372" y2="34266"/>
                        <a14:foregroundMark x1="47631" y1="69930" x2="52120" y2="72028"/>
                        <a14:foregroundMark x1="74564" y1="40559" x2="82294" y2="38462"/>
                        <a14:foregroundMark x1="78803" y1="30070" x2="95761" y2="60140"/>
                        <a14:foregroundMark x1="95761" y1="60140" x2="73815" y2="45455"/>
                        <a14:foregroundMark x1="14464" y1="55944" x2="14713" y2="59441"/>
                        <a14:foregroundMark x1="5486" y1="74825" x2="8229" y2="74825"/>
                        <a14:foregroundMark x1="42145" y1="81818" x2="57606" y2="86014"/>
                        <a14:foregroundMark x1="57855" y1="86014" x2="58603" y2="86014"/>
                        <a14:foregroundMark x1="58603" y1="81818" x2="56359" y2="81818"/>
                        <a14:foregroundMark x1="43392" y1="90210" x2="55860" y2="90210"/>
                        <a14:foregroundMark x1="48628" y1="53846" x2="48628" y2="53846"/>
                        <a14:foregroundMark x1="49127" y1="47552" x2="49127" y2="47552"/>
                      </a14:backgroundRemoval>
                    </a14:imgEffect>
                  </a14:imgLayer>
                </a14:imgProps>
              </a:ext>
            </a:extLst>
          </a:blip>
          <a:stretch>
            <a:fillRect/>
          </a:stretch>
        </p:blipFill>
        <p:spPr>
          <a:xfrm>
            <a:off x="102638" y="6176963"/>
            <a:ext cx="1800808" cy="6421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72008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8335" y="1868681"/>
            <a:ext cx="10131425" cy="1456267"/>
          </a:xfrm>
        </p:spPr>
        <p:txBody>
          <a:bodyPr/>
          <a:lstStyle/>
          <a:p>
            <a:pPr algn="ctr"/>
            <a:r>
              <a:rPr lang="es-MX" sz="1800" b="1">
                <a:latin typeface="Arial"/>
                <a:cs typeface="Arial"/>
              </a:rPr>
              <a:t>I.	</a:t>
            </a:r>
            <a:r>
              <a:rPr lang="es-MX" sz="1800" b="1">
                <a:solidFill>
                  <a:srgbClr val="002060"/>
                </a:solidFill>
                <a:latin typeface="Arial"/>
                <a:cs typeface="Arial"/>
              </a:rPr>
              <a:t>C</a:t>
            </a:r>
            <a:r>
              <a:rPr lang="es-MX" sz="1800" b="1">
                <a:solidFill>
                  <a:srgbClr val="064A7A"/>
                </a:solidFill>
                <a:latin typeface="Arial"/>
                <a:cs typeface="Arial"/>
              </a:rPr>
              <a:t>ontexto. Justifica las circunstancias o elementos de la realidad en la que se da el problema o propuesta.</a:t>
            </a:r>
            <a:r>
              <a:rPr lang="es-MX" sz="1800" b="1">
                <a:solidFill>
                  <a:srgbClr val="064A7A"/>
                </a:solidFill>
                <a:latin typeface="Arial" panose="020B0604020202020204" pitchFamily="34" charset="0"/>
                <a:cs typeface="Arial" panose="020B0604020202020204" pitchFamily="34" charset="0"/>
              </a:rPr>
              <a:t/>
            </a:r>
            <a:br>
              <a:rPr lang="es-MX" sz="1800" b="1">
                <a:solidFill>
                  <a:srgbClr val="064A7A"/>
                </a:solidFill>
                <a:latin typeface="Arial" panose="020B0604020202020204" pitchFamily="34" charset="0"/>
                <a:cs typeface="Arial" panose="020B0604020202020204" pitchFamily="34" charset="0"/>
              </a:rPr>
            </a:br>
            <a:r>
              <a:rPr lang="es-MX" sz="1800" b="1">
                <a:solidFill>
                  <a:srgbClr val="064A7A"/>
                </a:solidFill>
                <a:latin typeface="Arial"/>
                <a:cs typeface="Arial"/>
              </a:rPr>
              <a:t>     Introducción y/o justificación del proyecto. </a:t>
            </a:r>
            <a:r>
              <a:rPr lang="es-MX" sz="1600">
                <a:solidFill>
                  <a:srgbClr val="064A7A"/>
                </a:solidFill>
                <a:latin typeface="Arial" panose="020B0604020202020204" pitchFamily="34" charset="0"/>
                <a:cs typeface="Arial" panose="020B0604020202020204" pitchFamily="34" charset="0"/>
              </a:rPr>
              <a:t/>
            </a:r>
            <a:br>
              <a:rPr lang="es-MX" sz="1600">
                <a:solidFill>
                  <a:srgbClr val="064A7A"/>
                </a:solidFill>
                <a:latin typeface="Arial" panose="020B0604020202020204" pitchFamily="34" charset="0"/>
                <a:cs typeface="Arial" panose="020B0604020202020204" pitchFamily="34" charset="0"/>
              </a:rPr>
            </a:br>
            <a:endParaRPr lang="es-MX" sz="1600">
              <a:latin typeface="Arial" panose="020B0604020202020204" pitchFamily="34" charset="0"/>
              <a:cs typeface="Arial" panose="020B06040202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042963778"/>
              </p:ext>
            </p:extLst>
          </p:nvPr>
        </p:nvGraphicFramePr>
        <p:xfrm>
          <a:off x="455205" y="3327100"/>
          <a:ext cx="11561135" cy="3067812"/>
        </p:xfrm>
        <a:graphic>
          <a:graphicData uri="http://schemas.openxmlformats.org/drawingml/2006/table">
            <a:tbl>
              <a:tblPr>
                <a:tableStyleId>{5C22544A-7EE6-4342-B048-85BDC9FD1C3A}</a:tableStyleId>
              </a:tblPr>
              <a:tblGrid>
                <a:gridCol w="11561135">
                  <a:extLst>
                    <a:ext uri="{9D8B030D-6E8A-4147-A177-3AD203B41FA5}">
                      <a16:colId xmlns:a16="http://schemas.microsoft.com/office/drawing/2014/main" val="20000"/>
                    </a:ext>
                  </a:extLst>
                </a:gridCol>
              </a:tblGrid>
              <a:tr h="2459447">
                <a:tc>
                  <a:txBody>
                    <a:bodyPr/>
                    <a:lstStyle/>
                    <a:p>
                      <a:pPr marL="0" marR="114300" lvl="0" indent="0" algn="l" rtl="0" eaLnBrk="1" fontAlgn="auto" latinLnBrk="0" hangingPunct="1">
                        <a:lnSpc>
                          <a:spcPct val="115000"/>
                        </a:lnSpc>
                        <a:spcBef>
                          <a:spcPts val="370"/>
                        </a:spcBef>
                        <a:spcAft>
                          <a:spcPts val="0"/>
                        </a:spcAft>
                        <a:buClrTx/>
                        <a:buSzTx/>
                        <a:buFont typeface="+mj-lt"/>
                        <a:buNone/>
                      </a:pPr>
                      <a:r>
                        <a:rPr lang="es-MX">
                          <a:solidFill>
                            <a:schemeClr val="tx1"/>
                          </a:solidFill>
                        </a:rPr>
                        <a:t>Los estudiantes en general desean comer mayor cantidad</a:t>
                      </a:r>
                      <a:r>
                        <a:rPr lang="es-MX" baseline="0">
                          <a:solidFill>
                            <a:schemeClr val="tx1"/>
                          </a:solidFill>
                        </a:rPr>
                        <a:t> de nutrimentos a los que no tienen acceso en el entorno escolar (cafetería) por lo que se ven motivados a ser </a:t>
                      </a:r>
                      <a:r>
                        <a:rPr lang="es-MX" baseline="0" err="1">
                          <a:solidFill>
                            <a:schemeClr val="tx1"/>
                          </a:solidFill>
                        </a:rPr>
                        <a:t>auto-generadores</a:t>
                      </a:r>
                      <a:r>
                        <a:rPr lang="es-MX" baseline="0">
                          <a:solidFill>
                            <a:schemeClr val="tx1"/>
                          </a:solidFill>
                        </a:rPr>
                        <a:t> de esas fuentes de nutrimentos. </a:t>
                      </a:r>
                    </a:p>
                    <a:p>
                      <a:pPr marL="0" marR="114300" lvl="0" indent="0" algn="l" rtl="0" eaLnBrk="1" fontAlgn="auto" latinLnBrk="0" hangingPunct="1">
                        <a:lnSpc>
                          <a:spcPct val="115000"/>
                        </a:lnSpc>
                        <a:spcBef>
                          <a:spcPts val="370"/>
                        </a:spcBef>
                        <a:spcAft>
                          <a:spcPts val="0"/>
                        </a:spcAft>
                        <a:buClrTx/>
                        <a:buSzTx/>
                        <a:buFont typeface="+mj-lt"/>
                        <a:buNone/>
                      </a:pPr>
                      <a:r>
                        <a:rPr lang="es-MX" baseline="0">
                          <a:solidFill>
                            <a:schemeClr val="tx1"/>
                          </a:solidFill>
                        </a:rPr>
                        <a:t>Alimento es definido como un órgano, tejido o secreción de un organismo que selecciona una cultura; sensorialmente es atractivo para el comensal, es asequible, inocuo y es vehículo de nutrimentos (</a:t>
                      </a:r>
                      <a:r>
                        <a:rPr lang="es-MX" baseline="0" err="1">
                          <a:solidFill>
                            <a:schemeClr val="tx1"/>
                          </a:solidFill>
                        </a:rPr>
                        <a:t>Alvárez</a:t>
                      </a:r>
                      <a:r>
                        <a:rPr lang="es-MX" baseline="0">
                          <a:solidFill>
                            <a:schemeClr val="tx1"/>
                          </a:solidFill>
                        </a:rPr>
                        <a:t> 2017)</a:t>
                      </a:r>
                    </a:p>
                    <a:p>
                      <a:pPr marL="0" marR="114300" lvl="0" indent="0" algn="l" rtl="0" eaLnBrk="1" fontAlgn="auto" latinLnBrk="0" hangingPunct="1">
                        <a:lnSpc>
                          <a:spcPct val="115000"/>
                        </a:lnSpc>
                        <a:spcBef>
                          <a:spcPts val="370"/>
                        </a:spcBef>
                        <a:spcAft>
                          <a:spcPts val="0"/>
                        </a:spcAft>
                        <a:buClrTx/>
                        <a:buSzTx/>
                        <a:buFont typeface="+mj-lt"/>
                        <a:buNone/>
                      </a:pPr>
                      <a:r>
                        <a:rPr lang="es-MX" sz="1800" b="0" baseline="0">
                          <a:solidFill>
                            <a:schemeClr val="tx1"/>
                          </a:solidFill>
                          <a:effectLst/>
                          <a:latin typeface="Arial"/>
                          <a:ea typeface="Arial" panose="020B0604020202020204" pitchFamily="34" charset="0"/>
                          <a:cs typeface="Arial"/>
                        </a:rPr>
                        <a:t>Nutriente es una sustancia química que es contenida en los alimentos y que es utilizada en el organismo para la formación de nuevos tejidos durante el crecimiento, para la reproducción de los que se desgastan o destruyen y como fuente de energía para llevar las necesidades calóricas del organismo.(</a:t>
                      </a:r>
                      <a:r>
                        <a:rPr lang="es-MX" sz="1800" b="0" baseline="0" err="1">
                          <a:solidFill>
                            <a:schemeClr val="tx1"/>
                          </a:solidFill>
                          <a:effectLst/>
                          <a:latin typeface="Arial"/>
                          <a:ea typeface="Arial" panose="020B0604020202020204" pitchFamily="34" charset="0"/>
                          <a:cs typeface="Arial"/>
                        </a:rPr>
                        <a:t>higashida</a:t>
                      </a:r>
                      <a:r>
                        <a:rPr lang="es-MX" sz="1800" b="0" baseline="0">
                          <a:solidFill>
                            <a:schemeClr val="tx1"/>
                          </a:solidFill>
                          <a:effectLst/>
                          <a:latin typeface="Arial"/>
                          <a:ea typeface="Arial" panose="020B0604020202020204" pitchFamily="34" charset="0"/>
                          <a:cs typeface="Arial"/>
                        </a:rPr>
                        <a:t> 2000)</a:t>
                      </a:r>
                      <a:endParaRPr lang="es-MX" sz="1800" b="0">
                        <a:solidFill>
                          <a:srgbClr val="000000"/>
                        </a:solidFill>
                        <a:effectLst/>
                        <a:latin typeface="Arial"/>
                        <a:ea typeface="Arial" panose="020B0604020202020204" pitchFamily="34" charset="0"/>
                        <a:cs typeface="Arial" panose="020B0604020202020204" pitchFamily="34" charset="0"/>
                      </a:endParaRPr>
                    </a:p>
                  </a:txBody>
                  <a:tcPr marL="63500" marR="63500" marT="63500" marB="63500">
                    <a:noFill/>
                  </a:tcPr>
                </a:tc>
                <a:extLst>
                  <a:ext uri="{0D108BD9-81ED-4DB2-BD59-A6C34878D82A}">
                    <a16:rowId xmlns:a16="http://schemas.microsoft.com/office/drawing/2014/main" val="10000"/>
                  </a:ext>
                </a:extLst>
              </a:tr>
            </a:tbl>
          </a:graphicData>
        </a:graphic>
      </p:graphicFrame>
      <p:sp>
        <p:nvSpPr>
          <p:cNvPr id="5" name="Rectangle 1"/>
          <p:cNvSpPr>
            <a:spLocks noChangeArrowheads="1"/>
          </p:cNvSpPr>
          <p:nvPr/>
        </p:nvSpPr>
        <p:spPr bwMode="auto">
          <a:xfrm>
            <a:off x="354563" y="945351"/>
            <a:ext cx="450315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MX" sz="1600" b="1" i="0" u="none" strike="noStrike" cap="none" normalizeH="0" baseline="0">
                <a:ln>
                  <a:noFill/>
                </a:ln>
                <a:effectLst/>
                <a:latin typeface="Arial" panose="020B0604020202020204" pitchFamily="34" charset="0"/>
                <a:ea typeface="Century Gothic" panose="020B0502020202020204" pitchFamily="34" charset="0"/>
                <a:cs typeface="Century Gothic" panose="020B0502020202020204" pitchFamily="34" charset="0"/>
              </a:rPr>
              <a:t>Introducción y/o justificación del proyecto. </a:t>
            </a:r>
            <a:endParaRPr kumimoji="0" lang="es-MX" altLang="es-MX" b="0" i="0" u="none" strike="noStrike" cap="none" normalizeH="0" baseline="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pic>
        <p:nvPicPr>
          <p:cNvPr id="6" name="Picture 5" descr="logo IPE.eps">
            <a:extLst>
              <a:ext uri="{FF2B5EF4-FFF2-40B4-BE49-F238E27FC236}">
                <a16:creationId xmlns:a16="http://schemas.microsoft.com/office/drawing/2014/main" id="{B55E8D87-332B-4B5E-908E-6AAF38B8440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B6BB6798-EEDA-4E3D-8651-212A279D055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091" b="90210" l="5237" r="95761">
                        <a14:foregroundMark x1="5985" y1="44056" x2="6234" y2="54545"/>
                        <a14:foregroundMark x1="47880" y1="29371" x2="51372" y2="34266"/>
                        <a14:foregroundMark x1="47631" y1="69930" x2="52120" y2="72028"/>
                        <a14:foregroundMark x1="74564" y1="40559" x2="82294" y2="38462"/>
                        <a14:foregroundMark x1="78803" y1="30070" x2="95761" y2="60140"/>
                        <a14:foregroundMark x1="95761" y1="60140" x2="73815" y2="45455"/>
                        <a14:foregroundMark x1="14464" y1="55944" x2="14713" y2="59441"/>
                        <a14:foregroundMark x1="5486" y1="74825" x2="8229" y2="74825"/>
                        <a14:foregroundMark x1="42145" y1="81818" x2="57606" y2="86014"/>
                        <a14:foregroundMark x1="57855" y1="86014" x2="58603" y2="86014"/>
                        <a14:foregroundMark x1="58603" y1="81818" x2="56359" y2="81818"/>
                        <a14:foregroundMark x1="43392" y1="90210" x2="55860" y2="90210"/>
                        <a14:foregroundMark x1="48628" y1="53846" x2="48628" y2="53846"/>
                        <a14:foregroundMark x1="49127" y1="47552" x2="49127" y2="47552"/>
                      </a14:backgroundRemoval>
                    </a14:imgEffect>
                  </a14:imgLayer>
                </a14:imgProps>
              </a:ext>
            </a:extLst>
          </a:blip>
          <a:stretch>
            <a:fillRect/>
          </a:stretch>
        </p:blipFill>
        <p:spPr>
          <a:xfrm>
            <a:off x="220625" y="6088473"/>
            <a:ext cx="1800808" cy="6421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8872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ACF30F7-3074-CF4B-2DC6-2B9F35AB6D3D}"/>
              </a:ext>
            </a:extLst>
          </p:cNvPr>
          <p:cNvSpPr>
            <a:spLocks noGrp="1"/>
          </p:cNvSpPr>
          <p:nvPr>
            <p:ph idx="1"/>
          </p:nvPr>
        </p:nvSpPr>
        <p:spPr/>
        <p:txBody>
          <a:bodyPr vert="horz" lIns="91440" tIns="45720" rIns="91440" bIns="45720" rtlCol="0" anchor="t">
            <a:normAutofit/>
          </a:bodyPr>
          <a:lstStyle/>
          <a:p>
            <a:r>
              <a:rPr lang="es-MX" dirty="0"/>
              <a:t>Ante esta necesidad, los alumnos se plantean la posibilidad de crear </a:t>
            </a:r>
            <a:r>
              <a:rPr lang="es-MX" dirty="0" smtClean="0"/>
              <a:t>una hortaliza </a:t>
            </a:r>
            <a:r>
              <a:rPr lang="es-MX" dirty="0"/>
              <a:t>escolar que pueda proveer de alimentos (verduras) para ser incluidas en su alimentación durante el receso.</a:t>
            </a:r>
          </a:p>
          <a:p>
            <a:r>
              <a:rPr lang="es-MX" dirty="0"/>
              <a:t>En este entendido, se planteará la viabilidad de llevarlo a cabo basándose también en factores de cuidado del medio ambiente y cuestiones de costo-beneficio al igual que buenos hábitos en la adolescencia.</a:t>
            </a:r>
          </a:p>
        </p:txBody>
      </p:sp>
    </p:spTree>
    <p:extLst>
      <p:ext uri="{BB962C8B-B14F-4D97-AF65-F5344CB8AC3E}">
        <p14:creationId xmlns:p14="http://schemas.microsoft.com/office/powerpoint/2010/main" val="3793920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77B48B-6193-CB5A-960D-E3C9FAB128B5}"/>
              </a:ext>
            </a:extLst>
          </p:cNvPr>
          <p:cNvSpPr>
            <a:spLocks noGrp="1"/>
          </p:cNvSpPr>
          <p:nvPr>
            <p:ph type="title"/>
          </p:nvPr>
        </p:nvSpPr>
        <p:spPr/>
        <p:txBody>
          <a:bodyPr/>
          <a:lstStyle/>
          <a:p>
            <a:r>
              <a:rPr lang="es-ES"/>
              <a:t>Objetivo General</a:t>
            </a:r>
          </a:p>
        </p:txBody>
      </p:sp>
      <p:sp>
        <p:nvSpPr>
          <p:cNvPr id="3" name="Marcador de contenido 2">
            <a:extLst>
              <a:ext uri="{FF2B5EF4-FFF2-40B4-BE49-F238E27FC236}">
                <a16:creationId xmlns:a16="http://schemas.microsoft.com/office/drawing/2014/main" id="{0974BAE8-8F12-3525-68DC-324513DDADE5}"/>
              </a:ext>
            </a:extLst>
          </p:cNvPr>
          <p:cNvSpPr>
            <a:spLocks noGrp="1"/>
          </p:cNvSpPr>
          <p:nvPr>
            <p:ph idx="1"/>
          </p:nvPr>
        </p:nvSpPr>
        <p:spPr/>
        <p:txBody>
          <a:bodyPr vert="horz" lIns="91440" tIns="45720" rIns="91440" bIns="45720" rtlCol="0" anchor="t">
            <a:normAutofit/>
          </a:bodyPr>
          <a:lstStyle/>
          <a:p>
            <a:r>
              <a:rPr lang="es-ES" sz="2800"/>
              <a:t>Analizar la factibilidad de </a:t>
            </a:r>
            <a:r>
              <a:rPr lang="es-ES" sz="2800" dirty="0"/>
              <a:t>una hortaliza </a:t>
            </a:r>
            <a:r>
              <a:rPr lang="es-ES" sz="2800"/>
              <a:t>sustentable en la escuela, </a:t>
            </a:r>
            <a:r>
              <a:rPr lang="es-ES" sz="2800" dirty="0"/>
              <a:t>con </a:t>
            </a:r>
            <a:r>
              <a:rPr lang="es-ES" sz="2800"/>
              <a:t>el </a:t>
            </a:r>
            <a:r>
              <a:rPr lang="es-ES" sz="2800" dirty="0"/>
              <a:t>fin </a:t>
            </a:r>
            <a:r>
              <a:rPr lang="es-ES" sz="2800"/>
              <a:t>de </a:t>
            </a:r>
            <a:r>
              <a:rPr lang="es-ES" sz="2800" dirty="0"/>
              <a:t>presentarla a las autoridades competentes </a:t>
            </a:r>
            <a:r>
              <a:rPr lang="es-ES" sz="2800"/>
              <a:t>y </a:t>
            </a:r>
            <a:r>
              <a:rPr lang="es-ES" sz="2800" dirty="0"/>
              <a:t>llevarla a cabo en un 2° proyecto</a:t>
            </a:r>
            <a:endParaRPr lang="es-ES" sz="2800"/>
          </a:p>
        </p:txBody>
      </p:sp>
    </p:spTree>
    <p:extLst>
      <p:ext uri="{BB962C8B-B14F-4D97-AF65-F5344CB8AC3E}">
        <p14:creationId xmlns:p14="http://schemas.microsoft.com/office/powerpoint/2010/main" val="2412519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9919384" cy="645065"/>
          </a:xfrm>
        </p:spPr>
        <p:txBody>
          <a:bodyPr>
            <a:normAutofit fontScale="90000"/>
          </a:bodyPr>
          <a:lstStyle/>
          <a:p>
            <a:r>
              <a:rPr lang="es-ES" sz="2000" b="1">
                <a:solidFill>
                  <a:srgbClr val="064A7A"/>
                </a:solidFill>
                <a:latin typeface="Ariel"/>
              </a:rPr>
              <a:t>III. </a:t>
            </a:r>
            <a:r>
              <a:rPr lang="es-ES" sz="1800" b="1">
                <a:solidFill>
                  <a:srgbClr val="064A7A"/>
                </a:solidFill>
                <a:latin typeface="Ariel"/>
              </a:rPr>
              <a:t>Objetivos específicos del proyecto. Toma en cuenta a todas las asignaturas  involucradas.</a:t>
            </a:r>
            <a:r>
              <a:rPr lang="es-MX" sz="1800">
                <a:latin typeface="Ariel"/>
              </a:rPr>
              <a:t/>
            </a:r>
            <a:br>
              <a:rPr lang="es-MX" sz="1800">
                <a:latin typeface="Ariel"/>
              </a:rPr>
            </a:br>
            <a:endParaRPr lang="es-MX" sz="1800">
              <a:latin typeface="Arie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034642684"/>
              </p:ext>
            </p:extLst>
          </p:nvPr>
        </p:nvGraphicFramePr>
        <p:xfrm>
          <a:off x="675389" y="1265506"/>
          <a:ext cx="10734869" cy="5000752"/>
        </p:xfrm>
        <a:graphic>
          <a:graphicData uri="http://schemas.openxmlformats.org/drawingml/2006/table">
            <a:tbl>
              <a:tblPr>
                <a:tableStyleId>{5C22544A-7EE6-4342-B048-85BDC9FD1C3A}</a:tableStyleId>
              </a:tblPr>
              <a:tblGrid>
                <a:gridCol w="10734869">
                  <a:extLst>
                    <a:ext uri="{9D8B030D-6E8A-4147-A177-3AD203B41FA5}">
                      <a16:colId xmlns:a16="http://schemas.microsoft.com/office/drawing/2014/main" val="20000"/>
                    </a:ext>
                  </a:extLst>
                </a:gridCol>
              </a:tblGrid>
              <a:tr h="647700">
                <a:tc>
                  <a:txBody>
                    <a:bodyPr/>
                    <a:lstStyle/>
                    <a:p>
                      <a:pPr marL="0" marR="114300" lvl="0" indent="0" algn="l" rtl="0" eaLnBrk="1" fontAlgn="auto" latinLnBrk="0" hangingPunct="1">
                        <a:lnSpc>
                          <a:spcPct val="115000"/>
                        </a:lnSpc>
                        <a:spcBef>
                          <a:spcPts val="370"/>
                        </a:spcBef>
                        <a:spcAft>
                          <a:spcPts val="0"/>
                        </a:spcAft>
                        <a:buClrTx/>
                        <a:buSzTx/>
                        <a:buFontTx/>
                        <a:buNone/>
                      </a:pPr>
                      <a:r>
                        <a:rPr lang="es-ES" sz="1800" b="1">
                          <a:solidFill>
                            <a:schemeClr val="tx1"/>
                          </a:solidFill>
                          <a:effectLst/>
                          <a:latin typeface="Arial"/>
                          <a:ea typeface="Century Gothic" panose="020B0502020202020204" pitchFamily="34" charset="0"/>
                          <a:cs typeface="Arial"/>
                        </a:rPr>
                        <a:t>Inglés: </a:t>
                      </a:r>
                      <a:r>
                        <a:rPr lang="es-MX" sz="1800" b="0">
                          <a:solidFill>
                            <a:schemeClr val="tx1"/>
                          </a:solidFill>
                          <a:effectLst/>
                          <a:latin typeface="Arial"/>
                          <a:ea typeface="Century Gothic" panose="020B0502020202020204" pitchFamily="34" charset="0"/>
                          <a:cs typeface="Arial"/>
                        </a:rPr>
                        <a:t>Redactar una infografía</a:t>
                      </a:r>
                      <a:r>
                        <a:rPr lang="es-MX" sz="1800" b="0" baseline="0">
                          <a:solidFill>
                            <a:schemeClr val="tx1"/>
                          </a:solidFill>
                          <a:effectLst/>
                          <a:latin typeface="Arial"/>
                          <a:ea typeface="Century Gothic" panose="020B0502020202020204" pitchFamily="34" charset="0"/>
                          <a:cs typeface="Arial"/>
                        </a:rPr>
                        <a:t> en inglés con las conclusiones del trabajo elaborado en el proyecto</a:t>
                      </a:r>
                      <a:endParaRPr lang="es-MX" sz="1800" b="0">
                        <a:solidFill>
                          <a:schemeClr val="tx1"/>
                        </a:solidFill>
                        <a:effectLst/>
                        <a:latin typeface="Century Gothic"/>
                        <a:ea typeface="Century Gothic" panose="020B0502020202020204" pitchFamily="34" charset="0"/>
                        <a:cs typeface="Arial"/>
                      </a:endParaRPr>
                    </a:p>
                    <a:p>
                      <a:pPr marL="0" marR="114300" lvl="0" indent="0" algn="l">
                        <a:lnSpc>
                          <a:spcPct val="114999"/>
                        </a:lnSpc>
                        <a:spcBef>
                          <a:spcPts val="370"/>
                        </a:spcBef>
                        <a:spcAft>
                          <a:spcPts val="0"/>
                        </a:spcAft>
                        <a:buClrTx/>
                        <a:buSzTx/>
                        <a:buFontTx/>
                        <a:buNone/>
                      </a:pPr>
                      <a:r>
                        <a:rPr lang="es-MX" sz="1800" b="0" baseline="0">
                          <a:solidFill>
                            <a:schemeClr val="tx1"/>
                          </a:solidFill>
                          <a:effectLst/>
                          <a:latin typeface="Arial"/>
                          <a:ea typeface="Century Gothic" panose="020B0502020202020204" pitchFamily="34" charset="0"/>
                          <a:cs typeface="Arial"/>
                        </a:rPr>
                        <a:t>.</a:t>
                      </a:r>
                      <a:endParaRPr lang="es-MX" sz="1800" b="0">
                        <a:solidFill>
                          <a:schemeClr val="tx1"/>
                        </a:solidFill>
                        <a:effectLst/>
                        <a:latin typeface="Century Gothic"/>
                        <a:ea typeface="Arial" panose="020B0604020202020204" pitchFamily="34" charset="0"/>
                        <a:cs typeface="Arial"/>
                      </a:endParaRPr>
                    </a:p>
                    <a:p>
                      <a:pPr marL="0" marR="114300" lvl="0" indent="0" algn="l">
                        <a:lnSpc>
                          <a:spcPct val="114999"/>
                        </a:lnSpc>
                        <a:spcBef>
                          <a:spcPts val="370"/>
                        </a:spcBef>
                        <a:spcAft>
                          <a:spcPts val="0"/>
                        </a:spcAft>
                        <a:buClrTx/>
                        <a:buSzTx/>
                        <a:buFontTx/>
                        <a:buNone/>
                      </a:pPr>
                      <a:r>
                        <a:rPr lang="es-MX" sz="1800" b="1">
                          <a:solidFill>
                            <a:schemeClr val="tx1"/>
                          </a:solidFill>
                          <a:effectLst/>
                          <a:latin typeface="Arial"/>
                          <a:ea typeface="Arial" panose="020B0604020202020204" pitchFamily="34" charset="0"/>
                          <a:cs typeface="Arial"/>
                        </a:rPr>
                        <a:t>Química</a:t>
                      </a:r>
                      <a:r>
                        <a:rPr lang="es-MX" sz="1800">
                          <a:solidFill>
                            <a:schemeClr val="tx1"/>
                          </a:solidFill>
                          <a:effectLst/>
                          <a:latin typeface="Arial"/>
                          <a:ea typeface="Arial" panose="020B0604020202020204" pitchFamily="34" charset="0"/>
                          <a:cs typeface="Arial"/>
                        </a:rPr>
                        <a:t>: Realizar una tabla y una gráfica en la que se establezca el agua virtual utilizada en el proyecto a ejecutar y concluir si es un proyecto viable o no.</a:t>
                      </a:r>
                      <a:endParaRPr lang="es-MX" sz="1800" b="1" baseline="0">
                        <a:solidFill>
                          <a:schemeClr val="tx1"/>
                        </a:solidFill>
                        <a:effectLst/>
                        <a:latin typeface="Century Gothic"/>
                        <a:ea typeface="Arial" panose="020B0604020202020204" pitchFamily="34" charset="0"/>
                        <a:cs typeface="Arial"/>
                      </a:endParaRPr>
                    </a:p>
                    <a:p>
                      <a:pPr marL="0" marR="114300" lvl="0" indent="0" algn="l">
                        <a:lnSpc>
                          <a:spcPct val="114999"/>
                        </a:lnSpc>
                        <a:spcBef>
                          <a:spcPts val="370"/>
                        </a:spcBef>
                        <a:spcAft>
                          <a:spcPts val="0"/>
                        </a:spcAft>
                        <a:buClrTx/>
                        <a:buSzTx/>
                        <a:buFontTx/>
                        <a:buNone/>
                      </a:pPr>
                      <a:endParaRPr lang="es-MX" sz="1800">
                        <a:solidFill>
                          <a:schemeClr val="tx1"/>
                        </a:solidFill>
                        <a:effectLst/>
                        <a:latin typeface="Arial"/>
                        <a:ea typeface="Century Gothic" panose="020B0502020202020204" pitchFamily="34" charset="0"/>
                        <a:cs typeface="Arial"/>
                      </a:endParaRPr>
                    </a:p>
                    <a:p>
                      <a:pPr marR="114300">
                        <a:lnSpc>
                          <a:spcPct val="115000"/>
                        </a:lnSpc>
                        <a:spcBef>
                          <a:spcPts val="370"/>
                        </a:spcBef>
                        <a:spcAft>
                          <a:spcPts val="0"/>
                        </a:spcAft>
                      </a:pPr>
                      <a:r>
                        <a:rPr lang="es-ES" sz="1800" b="1">
                          <a:solidFill>
                            <a:schemeClr val="tx1"/>
                          </a:solidFill>
                          <a:effectLst/>
                          <a:latin typeface="Arial"/>
                          <a:ea typeface="Century Gothic" panose="020B0502020202020204" pitchFamily="34" charset="0"/>
                          <a:cs typeface="Arial"/>
                        </a:rPr>
                        <a:t>Proyectos de Emprendimiento: </a:t>
                      </a:r>
                      <a:r>
                        <a:rPr lang="es-ES" sz="1800" b="0" i="0" u="none" strike="noStrike" noProof="0">
                          <a:solidFill>
                            <a:schemeClr val="tx1"/>
                          </a:solidFill>
                          <a:effectLst/>
                          <a:latin typeface="Arial"/>
                        </a:rPr>
                        <a:t> Realiza una infografía si es sustentable la utilización en el  proyecto de conexiones</a:t>
                      </a:r>
                      <a:endParaRPr lang="es-MX" sz="1800" b="0" i="0" u="none" strike="noStrike" noProof="0">
                        <a:solidFill>
                          <a:srgbClr val="000000"/>
                        </a:solidFill>
                        <a:effectLst/>
                        <a:latin typeface="Arial"/>
                      </a:endParaRPr>
                    </a:p>
                    <a:p>
                      <a:pPr marR="114300" lvl="0">
                        <a:lnSpc>
                          <a:spcPct val="114999"/>
                        </a:lnSpc>
                        <a:spcBef>
                          <a:spcPts val="370"/>
                        </a:spcBef>
                        <a:spcAft>
                          <a:spcPts val="0"/>
                        </a:spcAft>
                        <a:buNone/>
                      </a:pPr>
                      <a:endParaRPr lang="es-ES" sz="1800" b="0" i="0" u="none" strike="noStrike" noProof="0">
                        <a:solidFill>
                          <a:schemeClr val="tx1"/>
                        </a:solidFill>
                        <a:effectLst/>
                        <a:latin typeface="Arial"/>
                      </a:endParaRPr>
                    </a:p>
                    <a:p>
                      <a:pPr marR="114300" lvl="0">
                        <a:lnSpc>
                          <a:spcPct val="114999"/>
                        </a:lnSpc>
                        <a:spcBef>
                          <a:spcPts val="370"/>
                        </a:spcBef>
                        <a:spcAft>
                          <a:spcPts val="0"/>
                        </a:spcAft>
                        <a:buNone/>
                      </a:pPr>
                      <a:r>
                        <a:rPr lang="es-ES" sz="1800" b="1">
                          <a:solidFill>
                            <a:schemeClr val="tx1"/>
                          </a:solidFill>
                          <a:effectLst/>
                          <a:latin typeface="Arial"/>
                          <a:ea typeface="Century Gothic" panose="020B0502020202020204" pitchFamily="34" charset="0"/>
                          <a:cs typeface="Arial"/>
                        </a:rPr>
                        <a:t>Orientación Educativa: </a:t>
                      </a:r>
                      <a:r>
                        <a:rPr lang="es-ES" sz="1800" b="0">
                          <a:solidFill>
                            <a:schemeClr val="tx1"/>
                          </a:solidFill>
                          <a:effectLst/>
                          <a:latin typeface="Arial"/>
                          <a:ea typeface="Century Gothic" panose="020B0502020202020204" pitchFamily="34" charset="0"/>
                          <a:cs typeface="Arial"/>
                        </a:rPr>
                        <a:t>Realizar una infografía como interactúa la carrera de tu elección con el proyecto de conexiones</a:t>
                      </a:r>
                      <a:endParaRPr lang="es-ES" sz="1800" b="1">
                        <a:solidFill>
                          <a:schemeClr val="tx1"/>
                        </a:solidFill>
                        <a:effectLst/>
                        <a:latin typeface="Arial"/>
                        <a:ea typeface="Century Gothic" panose="020B0502020202020204" pitchFamily="34" charset="0"/>
                        <a:cs typeface="Arial"/>
                      </a:endParaRPr>
                    </a:p>
                    <a:p>
                      <a:pPr marR="114300" lvl="0">
                        <a:lnSpc>
                          <a:spcPct val="114999"/>
                        </a:lnSpc>
                        <a:spcBef>
                          <a:spcPts val="370"/>
                        </a:spcBef>
                        <a:spcAft>
                          <a:spcPts val="0"/>
                        </a:spcAft>
                        <a:buNone/>
                      </a:pPr>
                      <a:endParaRPr lang="es-ES" sz="1800" b="0">
                        <a:solidFill>
                          <a:schemeClr val="tx1"/>
                        </a:solidFill>
                        <a:effectLst/>
                        <a:latin typeface="Arial"/>
                        <a:ea typeface="Century Gothic" panose="020B0502020202020204" pitchFamily="34" charset="0"/>
                        <a:cs typeface="Arial"/>
                      </a:endParaRPr>
                    </a:p>
                    <a:p>
                      <a:pPr marR="114300">
                        <a:lnSpc>
                          <a:spcPct val="115000"/>
                        </a:lnSpc>
                        <a:spcBef>
                          <a:spcPts val="370"/>
                        </a:spcBef>
                        <a:spcAft>
                          <a:spcPts val="0"/>
                        </a:spcAft>
                      </a:pPr>
                      <a:r>
                        <a:rPr lang="es-MX" sz="1800" b="1">
                          <a:solidFill>
                            <a:schemeClr val="tx1"/>
                          </a:solidFill>
                          <a:effectLst/>
                          <a:latin typeface="Arial"/>
                          <a:ea typeface="Century Gothic" panose="020B0502020202020204" pitchFamily="34" charset="0"/>
                          <a:cs typeface="Arial"/>
                        </a:rPr>
                        <a:t>Formación Humana </a:t>
                      </a:r>
                      <a:r>
                        <a:rPr lang="es-ES" sz="1800" b="1">
                          <a:solidFill>
                            <a:schemeClr val="tx1"/>
                          </a:solidFill>
                          <a:effectLst/>
                          <a:latin typeface="Arial"/>
                          <a:ea typeface="Century Gothic" panose="020B0502020202020204" pitchFamily="34" charset="0"/>
                          <a:cs typeface="Arial"/>
                        </a:rPr>
                        <a:t>:</a:t>
                      </a:r>
                      <a:r>
                        <a:rPr lang="es-ES" sz="1800">
                          <a:solidFill>
                            <a:schemeClr val="tx1"/>
                          </a:solidFill>
                          <a:effectLst/>
                          <a:latin typeface="Arial"/>
                          <a:ea typeface="Century Gothic" panose="020B0502020202020204" pitchFamily="34" charset="0"/>
                          <a:cs typeface="Arial"/>
                        </a:rPr>
                        <a:t> Realiza una infografía como interactúa la responsabilidad del cuidado del medio Ambiente en la sustentabilidad del  proyecto de conexiones</a:t>
                      </a:r>
                      <a:endParaRPr lang="es-MX" sz="1800">
                        <a:solidFill>
                          <a:schemeClr val="tx1"/>
                        </a:solidFill>
                        <a:effectLst/>
                        <a:latin typeface="Century Gothic"/>
                        <a:ea typeface="Arial" panose="020B0604020202020204" pitchFamily="34" charset="0"/>
                        <a:cs typeface="Arial"/>
                      </a:endParaRPr>
                    </a:p>
                    <a:p>
                      <a:pPr marR="114300">
                        <a:lnSpc>
                          <a:spcPct val="115000"/>
                        </a:lnSpc>
                        <a:spcBef>
                          <a:spcPts val="370"/>
                        </a:spcBef>
                        <a:spcAft>
                          <a:spcPts val="0"/>
                        </a:spcAft>
                      </a:pPr>
                      <a:endParaRPr lang="es-MX" sz="18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oFill/>
                  </a:tcPr>
                </a:tc>
                <a:extLst>
                  <a:ext uri="{0D108BD9-81ED-4DB2-BD59-A6C34878D82A}">
                    <a16:rowId xmlns:a16="http://schemas.microsoft.com/office/drawing/2014/main" val="10000"/>
                  </a:ext>
                </a:extLst>
              </a:tr>
            </a:tbl>
          </a:graphicData>
        </a:graphic>
      </p:graphicFrame>
      <p:pic>
        <p:nvPicPr>
          <p:cNvPr id="5" name="Picture 5" descr="logo IPE.eps">
            <a:extLst>
              <a:ext uri="{FF2B5EF4-FFF2-40B4-BE49-F238E27FC236}">
                <a16:creationId xmlns:a16="http://schemas.microsoft.com/office/drawing/2014/main" id="{63E3707B-BF6C-431D-A09E-58096F5B9E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AE37F654-D268-4336-82AB-0241FA0841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091" b="90210" l="5237" r="95761">
                        <a14:foregroundMark x1="5985" y1="44056" x2="6234" y2="54545"/>
                        <a14:foregroundMark x1="47880" y1="29371" x2="51372" y2="34266"/>
                        <a14:foregroundMark x1="47631" y1="69930" x2="52120" y2="72028"/>
                        <a14:foregroundMark x1="74564" y1="40559" x2="82294" y2="38462"/>
                        <a14:foregroundMark x1="78803" y1="30070" x2="95761" y2="60140"/>
                        <a14:foregroundMark x1="95761" y1="60140" x2="73815" y2="45455"/>
                        <a14:foregroundMark x1="14464" y1="55944" x2="14713" y2="59441"/>
                        <a14:foregroundMark x1="5486" y1="74825" x2="8229" y2="74825"/>
                        <a14:foregroundMark x1="42145" y1="81818" x2="57606" y2="86014"/>
                        <a14:foregroundMark x1="57855" y1="86014" x2="58603" y2="86014"/>
                        <a14:foregroundMark x1="58603" y1="81818" x2="56359" y2="81818"/>
                        <a14:foregroundMark x1="43392" y1="90210" x2="55860" y2="90210"/>
                        <a14:foregroundMark x1="48628" y1="53846" x2="48628" y2="53846"/>
                        <a14:foregroundMark x1="49127" y1="47552" x2="49127" y2="47552"/>
                      </a14:backgroundRemoval>
                    </a14:imgEffect>
                  </a14:imgLayer>
                </a14:imgProps>
              </a:ext>
            </a:extLst>
          </a:blip>
          <a:stretch>
            <a:fillRect/>
          </a:stretch>
        </p:blipFill>
        <p:spPr>
          <a:xfrm>
            <a:off x="220625" y="6088473"/>
            <a:ext cx="1800808" cy="6421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7666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IPE.eps">
            <a:extLst>
              <a:ext uri="{FF2B5EF4-FFF2-40B4-BE49-F238E27FC236}">
                <a16:creationId xmlns:a16="http://schemas.microsoft.com/office/drawing/2014/main" id="{63E3707B-BF6C-431D-A09E-58096F5B9E57}"/>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646111" y="268726"/>
            <a:ext cx="9404723" cy="1400530"/>
          </a:xfrm>
        </p:spPr>
        <p:txBody>
          <a:bodyPr/>
          <a:lstStyle/>
          <a:p>
            <a:pPr algn="ctr"/>
            <a:r>
              <a:rPr lang="es-ES" sz="1800" b="1">
                <a:solidFill>
                  <a:srgbClr val="064A7A"/>
                </a:solidFill>
                <a:latin typeface="Ariel"/>
              </a:rPr>
              <a:t>IV. Disciplinas involucradas en el  trabajo interdisciplinario.</a:t>
            </a:r>
            <a:r>
              <a:rPr lang="es-MX">
                <a:solidFill>
                  <a:srgbClr val="064A7A"/>
                </a:solidFill>
              </a:rPr>
              <a:t/>
            </a:r>
            <a:br>
              <a:rPr lang="es-MX">
                <a:solidFill>
                  <a:srgbClr val="064A7A"/>
                </a:solidFill>
              </a:rPr>
            </a:br>
            <a:endParaRPr lang="es-MX">
              <a:solidFill>
                <a:srgbClr val="064A7A"/>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85874509"/>
              </p:ext>
            </p:extLst>
          </p:nvPr>
        </p:nvGraphicFramePr>
        <p:xfrm>
          <a:off x="404069" y="745468"/>
          <a:ext cx="10544802" cy="6194451"/>
        </p:xfrm>
        <a:graphic>
          <a:graphicData uri="http://schemas.openxmlformats.org/drawingml/2006/table">
            <a:tbl>
              <a:tblPr>
                <a:tableStyleId>{5C22544A-7EE6-4342-B048-85BDC9FD1C3A}</a:tableStyleId>
              </a:tblPr>
              <a:tblGrid>
                <a:gridCol w="1965156">
                  <a:extLst>
                    <a:ext uri="{9D8B030D-6E8A-4147-A177-3AD203B41FA5}">
                      <a16:colId xmlns:a16="http://schemas.microsoft.com/office/drawing/2014/main" val="20000"/>
                    </a:ext>
                  </a:extLst>
                </a:gridCol>
                <a:gridCol w="1824786">
                  <a:extLst>
                    <a:ext uri="{9D8B030D-6E8A-4147-A177-3AD203B41FA5}">
                      <a16:colId xmlns:a16="http://schemas.microsoft.com/office/drawing/2014/main" val="20001"/>
                    </a:ext>
                  </a:extLst>
                </a:gridCol>
                <a:gridCol w="1764630">
                  <a:extLst>
                    <a:ext uri="{9D8B030D-6E8A-4147-A177-3AD203B41FA5}">
                      <a16:colId xmlns:a16="http://schemas.microsoft.com/office/drawing/2014/main" val="20002"/>
                    </a:ext>
                  </a:extLst>
                </a:gridCol>
                <a:gridCol w="1764628">
                  <a:extLst>
                    <a:ext uri="{9D8B030D-6E8A-4147-A177-3AD203B41FA5}">
                      <a16:colId xmlns:a16="http://schemas.microsoft.com/office/drawing/2014/main" val="20003"/>
                    </a:ext>
                  </a:extLst>
                </a:gridCol>
                <a:gridCol w="1483888">
                  <a:extLst>
                    <a:ext uri="{9D8B030D-6E8A-4147-A177-3AD203B41FA5}">
                      <a16:colId xmlns:a16="http://schemas.microsoft.com/office/drawing/2014/main" val="4120113012"/>
                    </a:ext>
                  </a:extLst>
                </a:gridCol>
                <a:gridCol w="1741714">
                  <a:extLst>
                    <a:ext uri="{9D8B030D-6E8A-4147-A177-3AD203B41FA5}">
                      <a16:colId xmlns:a16="http://schemas.microsoft.com/office/drawing/2014/main" val="337090955"/>
                    </a:ext>
                  </a:extLst>
                </a:gridCol>
              </a:tblGrid>
              <a:tr h="856115">
                <a:tc>
                  <a:txBody>
                    <a:bodyPr/>
                    <a:lstStyle/>
                    <a:p>
                      <a:pPr algn="ctr">
                        <a:lnSpc>
                          <a:spcPct val="115000"/>
                        </a:lnSpc>
                        <a:spcAft>
                          <a:spcPts val="0"/>
                        </a:spcAft>
                      </a:pPr>
                      <a:r>
                        <a:rPr lang="es-ES" sz="1100" b="1" dirty="0">
                          <a:solidFill>
                            <a:schemeClr val="tx1"/>
                          </a:solidFill>
                          <a:effectLst/>
                          <a:latin typeface="Arial"/>
                          <a:ea typeface="Century Gothic" panose="020B0502020202020204" pitchFamily="34" charset="0"/>
                          <a:cs typeface="Arial"/>
                        </a:rPr>
                        <a:t>Disciplinas:</a:t>
                      </a:r>
                      <a:endParaRPr lang="es-MX" sz="1100" dirty="0">
                        <a:solidFill>
                          <a:schemeClr val="tx1"/>
                        </a:solidFill>
                        <a:effectLst/>
                        <a:latin typeface="Century Gothic"/>
                        <a:ea typeface="Arial" panose="020B0604020202020204" pitchFamily="34" charset="0"/>
                        <a:cs typeface="Arial"/>
                      </a:endParaRPr>
                    </a:p>
                  </a:txBody>
                  <a:tcPr marL="63500" marR="63500" marT="63500" marB="63500">
                    <a:lnL w="0">
                      <a:noFill/>
                    </a:lnL>
                    <a:lnR w="0">
                      <a:noFill/>
                    </a:lnR>
                    <a:lnT w="0">
                      <a:noFill/>
                    </a:lnT>
                    <a:lnB w="0">
                      <a:noFill/>
                    </a:lnB>
                    <a:noFill/>
                  </a:tcPr>
                </a:tc>
                <a:tc>
                  <a:txBody>
                    <a:bodyPr/>
                    <a:lstStyle/>
                    <a:p>
                      <a:pPr algn="ctr">
                        <a:lnSpc>
                          <a:spcPct val="115000"/>
                        </a:lnSpc>
                        <a:spcAft>
                          <a:spcPts val="0"/>
                        </a:spcAft>
                      </a:pPr>
                      <a:r>
                        <a:rPr lang="es-ES" sz="1100" b="1" dirty="0">
                          <a:solidFill>
                            <a:schemeClr val="tx1"/>
                          </a:solidFill>
                          <a:effectLst/>
                          <a:latin typeface="Arial"/>
                          <a:ea typeface="Century Gothic" panose="020B0502020202020204" pitchFamily="34" charset="0"/>
                          <a:cs typeface="Arial"/>
                        </a:rPr>
                        <a:t>Disciplina 1. </a:t>
                      </a:r>
                      <a:endParaRPr lang="es-MX" sz="1100" dirty="0">
                        <a:solidFill>
                          <a:schemeClr val="tx1"/>
                        </a:solidFill>
                        <a:effectLst/>
                        <a:latin typeface="Century Gothic"/>
                        <a:ea typeface="Arial" panose="020B0604020202020204" pitchFamily="34" charset="0"/>
                        <a:cs typeface="Arial" panose="020B0604020202020204" pitchFamily="34" charset="0"/>
                      </a:endParaRPr>
                    </a:p>
                    <a:p>
                      <a:pPr algn="ctr">
                        <a:lnSpc>
                          <a:spcPct val="115000"/>
                        </a:lnSpc>
                        <a:spcAft>
                          <a:spcPts val="0"/>
                        </a:spcAft>
                      </a:pPr>
                      <a:r>
                        <a:rPr lang="es-ES" sz="1100" b="1" u="sng" dirty="0">
                          <a:solidFill>
                            <a:schemeClr val="tx1"/>
                          </a:solidFill>
                          <a:effectLst/>
                          <a:latin typeface="Arial"/>
                          <a:ea typeface="Century Gothic" panose="020B0502020202020204" pitchFamily="34" charset="0"/>
                          <a:cs typeface="Arial"/>
                        </a:rPr>
                        <a:t>INGLES</a:t>
                      </a:r>
                      <a:endParaRPr lang="es-MX" sz="1100" dirty="0">
                        <a:solidFill>
                          <a:schemeClr val="tx1"/>
                        </a:solidFill>
                        <a:effectLst/>
                        <a:latin typeface="Century Gothic"/>
                        <a:ea typeface="Arial" panose="020B0604020202020204" pitchFamily="34" charset="0"/>
                        <a:cs typeface="Arial"/>
                      </a:endParaRPr>
                    </a:p>
                  </a:txBody>
                  <a:tcPr marL="63500" marR="63500" marT="63500" marB="63500">
                    <a:lnL w="0">
                      <a:noFill/>
                    </a:lnL>
                    <a:noFill/>
                  </a:tcPr>
                </a:tc>
                <a:tc>
                  <a:txBody>
                    <a:bodyPr/>
                    <a:lstStyle/>
                    <a:p>
                      <a:pPr algn="ctr">
                        <a:lnSpc>
                          <a:spcPct val="115000"/>
                        </a:lnSpc>
                        <a:spcAft>
                          <a:spcPts val="0"/>
                        </a:spcAft>
                      </a:pPr>
                      <a:r>
                        <a:rPr lang="es-ES" sz="1100" b="1" dirty="0">
                          <a:solidFill>
                            <a:schemeClr val="tx1"/>
                          </a:solidFill>
                          <a:effectLst/>
                          <a:latin typeface="Arial"/>
                          <a:ea typeface="Century Gothic" panose="020B0502020202020204" pitchFamily="34" charset="0"/>
                          <a:cs typeface="Arial"/>
                        </a:rPr>
                        <a:t>Disciplina 2. </a:t>
                      </a:r>
                      <a:endParaRPr lang="es-MX" sz="1100" dirty="0">
                        <a:solidFill>
                          <a:schemeClr val="tx1"/>
                        </a:solidFill>
                        <a:effectLst/>
                        <a:latin typeface="Century Gothic"/>
                        <a:ea typeface="Arial" panose="020B0604020202020204" pitchFamily="34" charset="0"/>
                        <a:cs typeface="Arial" panose="020B0604020202020204" pitchFamily="34" charset="0"/>
                      </a:endParaRPr>
                    </a:p>
                    <a:p>
                      <a:pPr algn="ctr">
                        <a:lnSpc>
                          <a:spcPct val="115000"/>
                        </a:lnSpc>
                        <a:spcAft>
                          <a:spcPts val="0"/>
                        </a:spcAft>
                      </a:pPr>
                      <a:r>
                        <a:rPr lang="es-ES" sz="1100" b="1" u="sng" dirty="0">
                          <a:solidFill>
                            <a:schemeClr val="tx1"/>
                          </a:solidFill>
                          <a:effectLst/>
                          <a:latin typeface="Arial"/>
                          <a:ea typeface="Arial" panose="020B0604020202020204" pitchFamily="34" charset="0"/>
                          <a:cs typeface="Arial"/>
                        </a:rPr>
                        <a:t>QUIMICA</a:t>
                      </a:r>
                      <a:endParaRPr lang="es-MX" sz="1100" dirty="0">
                        <a:solidFill>
                          <a:schemeClr val="tx1"/>
                        </a:solidFill>
                        <a:effectLst/>
                        <a:latin typeface="Century Gothic"/>
                        <a:ea typeface="Arial" panose="020B0604020202020204" pitchFamily="34" charset="0"/>
                        <a:cs typeface="Arial"/>
                      </a:endParaRPr>
                    </a:p>
                  </a:txBody>
                  <a:tcPr marL="63500" marR="63500" marT="63500" marB="63500">
                    <a:noFill/>
                  </a:tcPr>
                </a:tc>
                <a:tc>
                  <a:txBody>
                    <a:bodyPr/>
                    <a:lstStyle/>
                    <a:p>
                      <a:pPr algn="ctr">
                        <a:lnSpc>
                          <a:spcPct val="115000"/>
                        </a:lnSpc>
                        <a:spcAft>
                          <a:spcPts val="0"/>
                        </a:spcAft>
                      </a:pPr>
                      <a:r>
                        <a:rPr lang="es-ES" sz="1100" b="1" dirty="0">
                          <a:solidFill>
                            <a:schemeClr val="tx1"/>
                          </a:solidFill>
                          <a:effectLst/>
                          <a:latin typeface="Arial"/>
                          <a:ea typeface="Century Gothic" panose="020B0502020202020204" pitchFamily="34" charset="0"/>
                          <a:cs typeface="Arial"/>
                        </a:rPr>
                        <a:t>Disciplina 3.</a:t>
                      </a:r>
                      <a:endParaRPr lang="es-MX" sz="1100" dirty="0">
                        <a:solidFill>
                          <a:schemeClr val="tx1"/>
                        </a:solidFill>
                        <a:effectLst/>
                        <a:latin typeface="Century Gothic"/>
                        <a:ea typeface="Arial" panose="020B0604020202020204" pitchFamily="34" charset="0"/>
                        <a:cs typeface="Arial"/>
                      </a:endParaRPr>
                    </a:p>
                    <a:p>
                      <a:pPr lvl="0" algn="ctr">
                        <a:lnSpc>
                          <a:spcPct val="114999"/>
                        </a:lnSpc>
                        <a:spcAft>
                          <a:spcPts val="0"/>
                        </a:spcAft>
                        <a:buNone/>
                      </a:pPr>
                      <a:r>
                        <a:rPr lang="es-ES" sz="1100" b="1" u="sng" dirty="0">
                          <a:solidFill>
                            <a:schemeClr val="tx1"/>
                          </a:solidFill>
                          <a:effectLst/>
                          <a:latin typeface="Century Gothic"/>
                          <a:cs typeface="Arial"/>
                        </a:rPr>
                        <a:t>Orientación Educativa</a:t>
                      </a:r>
                      <a:endParaRPr lang="es-ES" dirty="0"/>
                    </a:p>
                  </a:txBody>
                  <a:tcPr marL="63500" marR="63500" marT="63500" marB="63500">
                    <a:lnR w="0">
                      <a:noFill/>
                    </a:lnR>
                    <a:noFill/>
                  </a:tcPr>
                </a:tc>
                <a:tc>
                  <a:txBody>
                    <a:bodyPr/>
                    <a:lstStyle/>
                    <a:p>
                      <a:pPr algn="ctr">
                        <a:lnSpc>
                          <a:spcPct val="115000"/>
                        </a:lnSpc>
                        <a:spcAft>
                          <a:spcPts val="0"/>
                        </a:spcAft>
                      </a:pPr>
                      <a:r>
                        <a:rPr lang="es-ES" sz="1100" b="1" dirty="0">
                          <a:solidFill>
                            <a:schemeClr val="tx1"/>
                          </a:solidFill>
                          <a:effectLst/>
                          <a:latin typeface="Arial"/>
                          <a:ea typeface="Century Gothic" panose="020B0502020202020204" pitchFamily="34" charset="0"/>
                          <a:cs typeface="Arial"/>
                        </a:rPr>
                        <a:t>Disciplina 4.</a:t>
                      </a:r>
                      <a:endParaRPr lang="es-MX" sz="1100" dirty="0">
                        <a:solidFill>
                          <a:schemeClr val="tx1"/>
                        </a:solidFill>
                        <a:effectLst/>
                        <a:latin typeface="Century Gothic"/>
                        <a:ea typeface="Arial" panose="020B0604020202020204" pitchFamily="34" charset="0"/>
                        <a:cs typeface="Arial"/>
                      </a:endParaRPr>
                    </a:p>
                    <a:p>
                      <a:pPr algn="ctr">
                        <a:lnSpc>
                          <a:spcPct val="115000"/>
                        </a:lnSpc>
                        <a:spcAft>
                          <a:spcPts val="0"/>
                        </a:spcAft>
                      </a:pPr>
                      <a:r>
                        <a:rPr lang="es-MX" sz="1100" b="1" u="sng" dirty="0">
                          <a:solidFill>
                            <a:schemeClr val="tx1"/>
                          </a:solidFill>
                          <a:effectLst/>
                          <a:latin typeface="Century Gothic"/>
                          <a:ea typeface="Century Gothic" panose="020B0502020202020204" pitchFamily="34" charset="0"/>
                          <a:cs typeface="Arial"/>
                        </a:rPr>
                        <a:t>Proyectos de </a:t>
                      </a:r>
                      <a:r>
                        <a:rPr lang="es-MX" sz="1100" b="1" u="sng" dirty="0" err="1">
                          <a:solidFill>
                            <a:schemeClr val="tx1"/>
                          </a:solidFill>
                          <a:effectLst/>
                          <a:latin typeface="Century Gothic"/>
                          <a:ea typeface="Century Gothic" panose="020B0502020202020204" pitchFamily="34" charset="0"/>
                          <a:cs typeface="Arial"/>
                        </a:rPr>
                        <a:t>Emprendimento</a:t>
                      </a:r>
                    </a:p>
                    <a:p>
                      <a:pPr algn="ctr">
                        <a:lnSpc>
                          <a:spcPct val="115000"/>
                        </a:lnSpc>
                        <a:spcAft>
                          <a:spcPts val="0"/>
                        </a:spcAft>
                      </a:pPr>
                      <a:endParaRPr lang="es-MX"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lnL w="0">
                      <a:noFill/>
                    </a:lnL>
                    <a:lnR w="0">
                      <a:noFill/>
                    </a:lnR>
                    <a:lnT w="0">
                      <a:noFill/>
                    </a:lnT>
                    <a:lnB w="0">
                      <a:noFill/>
                    </a:lnB>
                    <a:noFill/>
                  </a:tcPr>
                </a:tc>
                <a:tc>
                  <a:txBody>
                    <a:bodyPr/>
                    <a:lstStyle/>
                    <a:p>
                      <a:pPr lvl="0" algn="ctr">
                        <a:lnSpc>
                          <a:spcPct val="114999"/>
                        </a:lnSpc>
                        <a:spcAft>
                          <a:spcPts val="0"/>
                        </a:spcAft>
                        <a:buNone/>
                      </a:pPr>
                      <a:r>
                        <a:rPr lang="es-MX" sz="1100" dirty="0">
                          <a:solidFill>
                            <a:schemeClr val="tx1"/>
                          </a:solidFill>
                          <a:effectLst/>
                          <a:latin typeface="Arial"/>
                          <a:ea typeface="Arial" panose="020B0604020202020204" pitchFamily="34" charset="0"/>
                          <a:cs typeface="Arial"/>
                        </a:rPr>
                        <a:t>Disciplina 5.</a:t>
                      </a:r>
                    </a:p>
                    <a:p>
                      <a:pPr lvl="0" algn="ctr">
                        <a:lnSpc>
                          <a:spcPct val="114999"/>
                        </a:lnSpc>
                        <a:spcAft>
                          <a:spcPts val="0"/>
                        </a:spcAft>
                        <a:buNone/>
                      </a:pPr>
                      <a:r>
                        <a:rPr lang="es-MX" sz="1100" b="1" u="sng" dirty="0">
                          <a:solidFill>
                            <a:schemeClr val="tx1"/>
                          </a:solidFill>
                          <a:effectLst/>
                          <a:latin typeface="Arial"/>
                          <a:ea typeface="Arial" panose="020B0604020202020204" pitchFamily="34" charset="0"/>
                          <a:cs typeface="Arial"/>
                        </a:rPr>
                        <a:t>Formación Humana</a:t>
                      </a:r>
                    </a:p>
                  </a:txBody>
                  <a:tcPr marL="63500" marR="63500" marT="63500" marB="63500">
                    <a:lnL w="0">
                      <a:noFill/>
                    </a:lnL>
                    <a:lnR w="0">
                      <a:noFill/>
                    </a:lnR>
                    <a:lnT w="0">
                      <a:noFill/>
                    </a:lnT>
                    <a:lnB w="0">
                      <a:noFill/>
                    </a:lnB>
                    <a:noFill/>
                  </a:tcPr>
                </a:tc>
                <a:extLst>
                  <a:ext uri="{0D108BD9-81ED-4DB2-BD59-A6C34878D82A}">
                    <a16:rowId xmlns:a16="http://schemas.microsoft.com/office/drawing/2014/main" val="10003"/>
                  </a:ext>
                </a:extLst>
              </a:tr>
              <a:tr h="2717231">
                <a:tc>
                  <a:txBody>
                    <a:bodyPr/>
                    <a:lstStyle/>
                    <a:p>
                      <a:pPr algn="just">
                        <a:lnSpc>
                          <a:spcPct val="115000"/>
                        </a:lnSpc>
                        <a:spcAft>
                          <a:spcPts val="0"/>
                        </a:spcAft>
                      </a:pPr>
                      <a:r>
                        <a:rPr lang="es-ES" sz="1400" b="1" dirty="0">
                          <a:solidFill>
                            <a:schemeClr val="tx1"/>
                          </a:solidFill>
                          <a:effectLst/>
                          <a:latin typeface="Arial"/>
                          <a:ea typeface="Century Gothic" panose="020B0502020202020204" pitchFamily="34" charset="0"/>
                          <a:cs typeface="Arial"/>
                        </a:rPr>
                        <a:t>1</a:t>
                      </a:r>
                      <a:r>
                        <a:rPr lang="es-ES" sz="1050" b="1" dirty="0">
                          <a:solidFill>
                            <a:schemeClr val="tx1"/>
                          </a:solidFill>
                          <a:effectLst/>
                          <a:latin typeface="Arial"/>
                          <a:ea typeface="Century Gothic" panose="020B0502020202020204" pitchFamily="34" charset="0"/>
                          <a:cs typeface="Arial"/>
                        </a:rPr>
                        <a:t>. Contenidos/Temas</a:t>
                      </a:r>
                      <a:endParaRPr lang="es-MX" sz="1050" dirty="0">
                        <a:solidFill>
                          <a:schemeClr val="tx1"/>
                        </a:solidFill>
                        <a:effectLst/>
                        <a:latin typeface="Century Gothic"/>
                        <a:ea typeface="Arial" panose="020B0604020202020204" pitchFamily="34" charset="0"/>
                        <a:cs typeface="Arial"/>
                      </a:endParaRPr>
                    </a:p>
                    <a:p>
                      <a:pPr algn="just">
                        <a:lnSpc>
                          <a:spcPct val="115000"/>
                        </a:lnSpc>
                        <a:spcAft>
                          <a:spcPts val="0"/>
                        </a:spcAft>
                      </a:pPr>
                      <a:r>
                        <a:rPr lang="es-ES" sz="1050" b="1" dirty="0">
                          <a:solidFill>
                            <a:schemeClr val="tx1"/>
                          </a:solidFill>
                          <a:effectLst/>
                          <a:latin typeface="Arial"/>
                          <a:ea typeface="Century Gothic" panose="020B0502020202020204" pitchFamily="34" charset="0"/>
                          <a:cs typeface="Arial"/>
                        </a:rPr>
                        <a:t>    Involucrados</a:t>
                      </a:r>
                      <a:endParaRPr lang="es-MX" sz="1050" dirty="0">
                        <a:solidFill>
                          <a:schemeClr val="tx1"/>
                        </a:solidFill>
                        <a:effectLst/>
                        <a:latin typeface="Century Gothic"/>
                        <a:ea typeface="Arial" panose="020B0604020202020204" pitchFamily="34" charset="0"/>
                        <a:cs typeface="Arial"/>
                      </a:endParaRPr>
                    </a:p>
                    <a:p>
                      <a:pPr marL="180340" algn="just">
                        <a:lnSpc>
                          <a:spcPct val="115000"/>
                        </a:lnSpc>
                        <a:spcAft>
                          <a:spcPts val="0"/>
                        </a:spcAft>
                      </a:pPr>
                      <a:r>
                        <a:rPr lang="es-ES" sz="1050" dirty="0">
                          <a:solidFill>
                            <a:schemeClr val="tx1"/>
                          </a:solidFill>
                          <a:effectLst/>
                          <a:latin typeface="Arial"/>
                          <a:ea typeface="Century Gothic" panose="020B0502020202020204" pitchFamily="34" charset="0"/>
                          <a:cs typeface="Arial"/>
                        </a:rPr>
                        <a:t>del programa, que se consideran.</a:t>
                      </a:r>
                      <a:endParaRPr lang="es-MX" sz="1050" dirty="0">
                        <a:solidFill>
                          <a:schemeClr val="tx1"/>
                        </a:solidFill>
                        <a:effectLst/>
                        <a:latin typeface="Century Gothic"/>
                        <a:ea typeface="Arial" panose="020B0604020202020204" pitchFamily="34" charset="0"/>
                        <a:cs typeface="Arial"/>
                      </a:endParaRPr>
                    </a:p>
                    <a:p>
                      <a:pPr marL="180340" algn="just">
                        <a:lnSpc>
                          <a:spcPct val="115000"/>
                        </a:lnSpc>
                        <a:spcAft>
                          <a:spcPts val="0"/>
                        </a:spcAft>
                      </a:pPr>
                      <a:endParaRPr lang="es-MX" sz="1050">
                        <a:solidFill>
                          <a:schemeClr val="tx1"/>
                        </a:solidFill>
                        <a:effectLst/>
                        <a:latin typeface="Arial"/>
                        <a:ea typeface="Arial" panose="020B0604020202020204" pitchFamily="34" charset="0"/>
                        <a:cs typeface="Arial"/>
                      </a:endParaRPr>
                    </a:p>
                    <a:p>
                      <a:pPr marL="180340" algn="just">
                        <a:lnSpc>
                          <a:spcPct val="115000"/>
                        </a:lnSpc>
                        <a:spcAft>
                          <a:spcPts val="0"/>
                        </a:spcAft>
                      </a:pPr>
                      <a:endParaRPr lang="es-MX" sz="1050">
                        <a:solidFill>
                          <a:srgbClr val="000000"/>
                        </a:solidFill>
                        <a:effectLst/>
                        <a:latin typeface="Arial"/>
                        <a:ea typeface="Arial" panose="020B0604020202020204" pitchFamily="34" charset="0"/>
                        <a:cs typeface="Arial"/>
                      </a:endParaRPr>
                    </a:p>
                  </a:txBody>
                  <a:tcPr marL="63500" marR="63500" marT="63500" marB="63500">
                    <a:lnT w="0">
                      <a:noFill/>
                    </a:lnT>
                    <a:noFill/>
                  </a:tcPr>
                </a:tc>
                <a:tc>
                  <a:txBody>
                    <a:bodyPr/>
                    <a:lstStyle/>
                    <a:p>
                      <a:r>
                        <a:rPr lang="es-MX" sz="1050" dirty="0">
                          <a:solidFill>
                            <a:schemeClr val="tx1"/>
                          </a:solidFill>
                        </a:rPr>
                        <a:t>3.7 Identificación de la estructura del texto descriptivo.</a:t>
                      </a:r>
                    </a:p>
                    <a:p>
                      <a:r>
                        <a:rPr lang="es-MX" sz="1050" dirty="0">
                          <a:solidFill>
                            <a:schemeClr val="tx1"/>
                          </a:solidFill>
                        </a:rPr>
                        <a:t>3.8 Organización de ideas principales y detalles en un folleto informativo</a:t>
                      </a:r>
                    </a:p>
                    <a:p>
                      <a:r>
                        <a:rPr lang="es-MX" sz="1050" dirty="0">
                          <a:solidFill>
                            <a:schemeClr val="tx1"/>
                          </a:solidFill>
                        </a:rPr>
                        <a:t>6.9 Fomento de la reflexión crítica acerca de diferentes problemas sociales.</a:t>
                      </a:r>
                    </a:p>
                    <a:p>
                      <a:r>
                        <a:rPr lang="es-MX" sz="1050" dirty="0">
                          <a:solidFill>
                            <a:schemeClr val="tx1"/>
                          </a:solidFill>
                        </a:rPr>
                        <a:t>4.5 Expresión de inferencias probables</a:t>
                      </a:r>
                    </a:p>
                    <a:p>
                      <a:r>
                        <a:rPr lang="es-MX" sz="1050" dirty="0">
                          <a:solidFill>
                            <a:schemeClr val="tx1"/>
                          </a:solidFill>
                        </a:rPr>
                        <a:t>4.9 Disposición y apertura para la indagación sobre las causas o razones que conllevan determinados desenlaces</a:t>
                      </a:r>
                    </a:p>
                    <a:p>
                      <a:pPr>
                        <a:lnSpc>
                          <a:spcPct val="115000"/>
                        </a:lnSpc>
                        <a:spcAft>
                          <a:spcPts val="0"/>
                        </a:spcAft>
                      </a:pPr>
                      <a:endParaRPr lang="es-MX" sz="14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oFill/>
                  </a:tcPr>
                </a:tc>
                <a:tc>
                  <a:txBody>
                    <a:bodyPr/>
                    <a:lstStyle/>
                    <a:p>
                      <a:pPr marL="0" marR="0" lvl="0" indent="0" algn="l">
                        <a:lnSpc>
                          <a:spcPct val="100000"/>
                        </a:lnSpc>
                        <a:spcBef>
                          <a:spcPts val="0"/>
                        </a:spcBef>
                        <a:spcAft>
                          <a:spcPts val="0"/>
                        </a:spcAft>
                        <a:buNone/>
                      </a:pPr>
                      <a:r>
                        <a:rPr lang="es-MX" sz="1050" b="0" i="0" u="none" strike="noStrike" noProof="0" dirty="0">
                          <a:effectLst/>
                        </a:rPr>
                        <a:t>3.1 Hacia la sostenibilidad del agua en el planeta.</a:t>
                      </a:r>
                      <a:endParaRPr lang="en-US" sz="1050" b="0" i="0" u="none" strike="noStrike" noProof="0" dirty="0">
                        <a:effectLst/>
                      </a:endParaRPr>
                    </a:p>
                    <a:p>
                      <a:pPr marL="0" marR="0" lvl="0" indent="0" algn="l">
                        <a:lnSpc>
                          <a:spcPct val="100000"/>
                        </a:lnSpc>
                        <a:spcBef>
                          <a:spcPts val="0"/>
                        </a:spcBef>
                        <a:spcAft>
                          <a:spcPts val="0"/>
                        </a:spcAft>
                        <a:buNone/>
                      </a:pPr>
                      <a:r>
                        <a:rPr lang="es-MX" sz="1050" b="0" i="0" u="none" strike="noStrike" noProof="0" dirty="0">
                          <a:effectLst/>
                        </a:rPr>
                        <a:t>3.2 agua potable, un recurso vital </a:t>
                      </a:r>
                      <a:endParaRPr lang="en-US" sz="1050" b="0" i="0" u="none" strike="noStrike" noProof="0" dirty="0">
                        <a:solidFill>
                          <a:schemeClr val="tx1"/>
                        </a:solidFill>
                        <a:effectLst/>
                        <a:latin typeface="Arial"/>
                        <a:ea typeface="Arial" panose="020B0604020202020204" pitchFamily="34" charset="0"/>
                        <a:cs typeface="Arial"/>
                      </a:endParaRPr>
                    </a:p>
                    <a:p>
                      <a:pPr marL="0" marR="0" lvl="0" indent="0" algn="l">
                        <a:lnSpc>
                          <a:spcPct val="100000"/>
                        </a:lnSpc>
                        <a:spcBef>
                          <a:spcPts val="0"/>
                        </a:spcBef>
                        <a:spcAft>
                          <a:spcPts val="0"/>
                        </a:spcAft>
                        <a:buNone/>
                      </a:pPr>
                      <a:r>
                        <a:rPr lang="es-MX" sz="1050" b="0" i="0" u="none" strike="noStrike" noProof="0" dirty="0">
                          <a:effectLst/>
                        </a:rPr>
                        <a:t>3.3 el agua en nuestro entorno</a:t>
                      </a:r>
                      <a:r>
                        <a:rPr lang="es-MX" sz="1050" dirty="0">
                          <a:solidFill>
                            <a:schemeClr val="tx1"/>
                          </a:solidFill>
                          <a:effectLst/>
                          <a:latin typeface="Arial"/>
                          <a:ea typeface="Arial" panose="020B0604020202020204" pitchFamily="34" charset="0"/>
                          <a:cs typeface="Arial"/>
                        </a:rPr>
                        <a:t> </a:t>
                      </a:r>
                      <a:endParaRPr lang="es-MX" dirty="0"/>
                    </a:p>
                  </a:txBody>
                  <a:tcPr marL="63500" marR="63500" marT="63500" marB="63500">
                    <a:noFill/>
                  </a:tcPr>
                </a:tc>
                <a:tc>
                  <a:txBody>
                    <a:bodyPr/>
                    <a:lstStyle/>
                    <a:p>
                      <a:pPr marL="0" marR="0" lvl="0" indent="0" algn="l">
                        <a:lnSpc>
                          <a:spcPct val="100000"/>
                        </a:lnSpc>
                        <a:spcBef>
                          <a:spcPts val="0"/>
                        </a:spcBef>
                        <a:spcAft>
                          <a:spcPts val="0"/>
                        </a:spcAft>
                        <a:buNone/>
                      </a:pPr>
                      <a:r>
                        <a:rPr lang="es-MX" sz="1050" b="0" i="0" u="none" strike="noStrike" noProof="0" dirty="0">
                          <a:effectLst/>
                        </a:rPr>
                        <a:t>3.1 Escenarios ocupacionales actuales (ingeniería y negocios, salud y tecnología, arte y ciencia entre otros)</a:t>
                      </a:r>
                      <a:endParaRPr lang="en-US" sz="1050" b="0" i="0" u="none" strike="noStrike" noProof="0" dirty="0">
                        <a:effectLst/>
                      </a:endParaRPr>
                    </a:p>
                    <a:p>
                      <a:pPr marL="0" marR="0" lvl="0" indent="0" algn="l">
                        <a:lnSpc>
                          <a:spcPct val="100000"/>
                        </a:lnSpc>
                        <a:spcBef>
                          <a:spcPts val="0"/>
                        </a:spcBef>
                        <a:spcAft>
                          <a:spcPts val="0"/>
                        </a:spcAft>
                        <a:buNone/>
                      </a:pPr>
                      <a:r>
                        <a:rPr lang="es-MX" sz="1050" b="0" i="0" u="none" strike="noStrike" noProof="0" dirty="0">
                          <a:effectLst/>
                        </a:rPr>
                        <a:t>3.2 Ventajas y desventajas de los escenarios ocupacionales</a:t>
                      </a:r>
                      <a:endParaRPr lang="en-US" sz="1050" b="0" i="0" u="none" strike="noStrike" noProof="0" dirty="0">
                        <a:effectLst/>
                      </a:endParaRPr>
                    </a:p>
                    <a:p>
                      <a:pPr marL="0" marR="0" lvl="0" indent="0" algn="l">
                        <a:lnSpc>
                          <a:spcPct val="100000"/>
                        </a:lnSpc>
                        <a:spcBef>
                          <a:spcPts val="0"/>
                        </a:spcBef>
                        <a:spcAft>
                          <a:spcPts val="0"/>
                        </a:spcAft>
                        <a:buNone/>
                      </a:pPr>
                      <a:r>
                        <a:rPr lang="es-MX" sz="1050" b="0" i="0" u="none" strike="noStrike" noProof="0" dirty="0">
                          <a:effectLst/>
                        </a:rPr>
                        <a:t>3.3 Resolución de problemas auténticos desde un trabajo inter y multidisciplinario.</a:t>
                      </a:r>
                      <a:endParaRPr lang="en-US" sz="1050" b="0" i="0" u="none" strike="noStrike" noProof="0" dirty="0">
                        <a:effectLst/>
                      </a:endParaRPr>
                    </a:p>
                    <a:p>
                      <a:pPr marL="0" marR="0" lvl="0" indent="0" algn="l">
                        <a:lnSpc>
                          <a:spcPct val="100000"/>
                        </a:lnSpc>
                        <a:spcBef>
                          <a:spcPts val="0"/>
                        </a:spcBef>
                        <a:spcAft>
                          <a:spcPts val="0"/>
                        </a:spcAft>
                        <a:buNone/>
                      </a:pPr>
                      <a:r>
                        <a:rPr lang="es-MX" sz="1050" b="0" i="0" u="none" strike="noStrike" noProof="0" dirty="0">
                          <a:effectLst/>
                        </a:rPr>
                        <a:t>3.5 Postura de flexibilidad y adaptabilidad en un ámbito cambiante</a:t>
                      </a:r>
                    </a:p>
                  </a:txBody>
                  <a:tcPr marL="63500" marR="63500" marT="63500" marB="63500">
                    <a:lnR w="0">
                      <a:noFill/>
                    </a:lnR>
                    <a:noFill/>
                  </a:tcPr>
                </a:tc>
                <a:tc>
                  <a:txBody>
                    <a:bodyPr/>
                    <a:lstStyle/>
                    <a:p>
                      <a:pPr marL="0" marR="0" lvl="0" indent="0" algn="l">
                        <a:lnSpc>
                          <a:spcPct val="100000"/>
                        </a:lnSpc>
                        <a:spcBef>
                          <a:spcPts val="0"/>
                        </a:spcBef>
                        <a:spcAft>
                          <a:spcPts val="0"/>
                        </a:spcAft>
                        <a:buNone/>
                      </a:pPr>
                      <a:r>
                        <a:rPr lang="es-MX" sz="800" b="0" i="0" u="none" strike="noStrike" noProof="0" dirty="0">
                          <a:effectLst/>
                        </a:rPr>
                        <a:t>2.2. economía circular</a:t>
                      </a:r>
                      <a:endParaRPr lang="en-US" sz="800" b="0" i="0" u="none" strike="noStrike" noProof="0" dirty="0">
                        <a:solidFill>
                          <a:schemeClr val="tx1"/>
                        </a:solidFill>
                        <a:effectLst/>
                        <a:latin typeface="Arial"/>
                      </a:endParaRPr>
                    </a:p>
                    <a:p>
                      <a:pPr marL="0" marR="0" lvl="0" indent="0" algn="l">
                        <a:lnSpc>
                          <a:spcPct val="100000"/>
                        </a:lnSpc>
                        <a:spcBef>
                          <a:spcPts val="0"/>
                        </a:spcBef>
                        <a:spcAft>
                          <a:spcPts val="0"/>
                        </a:spcAft>
                        <a:buNone/>
                      </a:pPr>
                      <a:r>
                        <a:rPr lang="es-MX" sz="800" b="0" i="0" u="none" strike="noStrike" noProof="0" dirty="0">
                          <a:effectLst/>
                        </a:rPr>
                        <a:t>2.3 El valor compartido de la sustentabilidad</a:t>
                      </a:r>
                      <a:endParaRPr lang="en-US" sz="800" b="0" i="0" u="none" strike="noStrike" noProof="0" dirty="0">
                        <a:effectLst/>
                      </a:endParaRPr>
                    </a:p>
                    <a:p>
                      <a:pPr marL="0" marR="0" lvl="0" indent="0" algn="l">
                        <a:lnSpc>
                          <a:spcPct val="100000"/>
                        </a:lnSpc>
                        <a:spcBef>
                          <a:spcPts val="0"/>
                        </a:spcBef>
                        <a:spcAft>
                          <a:spcPts val="0"/>
                        </a:spcAft>
                        <a:buNone/>
                      </a:pPr>
                      <a:r>
                        <a:rPr lang="es-MX" sz="800" b="0" i="0" u="none" strike="noStrike" noProof="0" dirty="0">
                          <a:effectLst/>
                        </a:rPr>
                        <a:t>3.2 ecodiseños y </a:t>
                      </a:r>
                      <a:r>
                        <a:rPr lang="es-MX" sz="800" b="0" i="0" u="none" strike="noStrike" noProof="0" dirty="0" err="1">
                          <a:effectLst/>
                        </a:rPr>
                        <a:t>ecoproductos</a:t>
                      </a:r>
                      <a:r>
                        <a:rPr lang="es-MX" sz="800" b="0" i="0" u="none" strike="noStrike" noProof="0" dirty="0">
                          <a:effectLst/>
                        </a:rPr>
                        <a:t> de emprendimiento social</a:t>
                      </a:r>
                      <a:endParaRPr lang="en-US" sz="800" b="0" i="0" u="none" strike="noStrike" noProof="0" dirty="0">
                        <a:effectLst/>
                      </a:endParaRPr>
                    </a:p>
                    <a:p>
                      <a:pPr marL="0" marR="0" lvl="0" indent="0" algn="l">
                        <a:lnSpc>
                          <a:spcPct val="100000"/>
                        </a:lnSpc>
                        <a:spcBef>
                          <a:spcPts val="0"/>
                        </a:spcBef>
                        <a:spcAft>
                          <a:spcPts val="0"/>
                        </a:spcAft>
                        <a:buNone/>
                      </a:pPr>
                      <a:r>
                        <a:rPr lang="es-MX" sz="800" b="0" i="0" u="none" strike="noStrike" noProof="0" dirty="0">
                          <a:effectLst/>
                        </a:rPr>
                        <a:t>3.3 negocios verdes</a:t>
                      </a:r>
                      <a:endParaRPr lang="en-US" sz="800" b="0" i="0" u="none" strike="noStrike" noProof="0" dirty="0">
                        <a:effectLst/>
                      </a:endParaRPr>
                    </a:p>
                    <a:p>
                      <a:pPr marL="0" marR="0" lvl="0" indent="0" algn="l">
                        <a:lnSpc>
                          <a:spcPct val="100000"/>
                        </a:lnSpc>
                        <a:spcBef>
                          <a:spcPts val="0"/>
                        </a:spcBef>
                        <a:spcAft>
                          <a:spcPts val="0"/>
                        </a:spcAft>
                        <a:buNone/>
                      </a:pPr>
                      <a:r>
                        <a:rPr lang="es-MX" sz="800" b="0" i="0" u="none" strike="noStrike" noProof="0" dirty="0">
                          <a:effectLst/>
                        </a:rPr>
                        <a:t>3.4 Decálogo de los negocios sustentables</a:t>
                      </a:r>
                      <a:endParaRPr lang="en-US" sz="800" b="0" i="0" u="none" strike="noStrike" noProof="0" dirty="0">
                        <a:effectLst/>
                      </a:endParaRPr>
                    </a:p>
                    <a:p>
                      <a:pPr marL="0" marR="0" lvl="0" indent="0" algn="l">
                        <a:lnSpc>
                          <a:spcPct val="100000"/>
                        </a:lnSpc>
                        <a:spcBef>
                          <a:spcPts val="0"/>
                        </a:spcBef>
                        <a:spcAft>
                          <a:spcPts val="0"/>
                        </a:spcAft>
                        <a:buNone/>
                      </a:pPr>
                      <a:endParaRPr lang="es-MX" sz="800" b="0" i="0" u="none" strike="noStrike" noProof="0">
                        <a:solidFill>
                          <a:schemeClr val="tx1"/>
                        </a:solidFill>
                        <a:effectLst/>
                        <a:latin typeface="Arial"/>
                      </a:endParaRPr>
                    </a:p>
                  </a:txBody>
                  <a:tcPr marL="63500" marR="63500" marT="63500" marB="63500">
                    <a:lnL w="0">
                      <a:noFill/>
                    </a:lnL>
                    <a:lnR w="0">
                      <a:noFill/>
                    </a:lnR>
                    <a:lnT w="0">
                      <a:noFill/>
                    </a:lnT>
                    <a:lnB w="0">
                      <a:noFill/>
                    </a:lnB>
                    <a:noFill/>
                  </a:tcPr>
                </a:tc>
                <a:tc>
                  <a:txBody>
                    <a:bodyPr/>
                    <a:lstStyle/>
                    <a:p>
                      <a:pPr marL="0" marR="0" lvl="0" indent="0" algn="l">
                        <a:lnSpc>
                          <a:spcPct val="100000"/>
                        </a:lnSpc>
                        <a:spcBef>
                          <a:spcPts val="0"/>
                        </a:spcBef>
                        <a:spcAft>
                          <a:spcPts val="0"/>
                        </a:spcAft>
                        <a:buNone/>
                      </a:pPr>
                      <a:r>
                        <a:rPr lang="es-MX" sz="800" b="0" i="0" u="none" strike="noStrike" noProof="0" dirty="0">
                          <a:effectLst/>
                        </a:rPr>
                        <a:t>3.1 Teología de la creación: responsabilidad y cuidado ante el medio ambiente.</a:t>
                      </a:r>
                      <a:endParaRPr lang="en-US" sz="800" b="0" i="0" u="none" strike="noStrike" noProof="0" dirty="0">
                        <a:effectLst/>
                      </a:endParaRPr>
                    </a:p>
                    <a:p>
                      <a:pPr marL="0" marR="0" lvl="0" indent="0" algn="l">
                        <a:lnSpc>
                          <a:spcPct val="100000"/>
                        </a:lnSpc>
                        <a:spcBef>
                          <a:spcPts val="0"/>
                        </a:spcBef>
                        <a:spcAft>
                          <a:spcPts val="0"/>
                        </a:spcAft>
                        <a:buNone/>
                      </a:pPr>
                      <a:r>
                        <a:rPr lang="es-MX" sz="800" b="0" i="0" u="none" strike="noStrike" noProof="0" dirty="0">
                          <a:effectLst/>
                        </a:rPr>
                        <a:t>3.2 </a:t>
                      </a:r>
                      <a:r>
                        <a:rPr lang="es-MX" sz="800" b="0" i="0" u="none" strike="noStrike" noProof="0" dirty="0" err="1">
                          <a:effectLst/>
                        </a:rPr>
                        <a:t>Laudato</a:t>
                      </a:r>
                      <a:r>
                        <a:rPr lang="es-MX" sz="800" b="0" i="0" u="none" strike="noStrike" noProof="0" dirty="0">
                          <a:effectLst/>
                        </a:rPr>
                        <a:t> Sí: hacia una ecología integral</a:t>
                      </a:r>
                      <a:endParaRPr lang="en-US" sz="800" b="0" i="0" u="none" strike="noStrike" noProof="0" dirty="0">
                        <a:effectLst/>
                      </a:endParaRPr>
                    </a:p>
                    <a:p>
                      <a:pPr marL="0" lvl="0" indent="0" algn="l">
                        <a:lnSpc>
                          <a:spcPct val="100000"/>
                        </a:lnSpc>
                        <a:spcBef>
                          <a:spcPts val="0"/>
                        </a:spcBef>
                        <a:spcAft>
                          <a:spcPts val="0"/>
                        </a:spcAft>
                        <a:buNone/>
                      </a:pPr>
                      <a:endParaRPr lang="es-MX" sz="800" b="0" i="0" u="none" strike="noStrike" noProof="0">
                        <a:solidFill>
                          <a:schemeClr val="tx1"/>
                        </a:solidFill>
                        <a:effectLst/>
                        <a:latin typeface="Arial"/>
                      </a:endParaRPr>
                    </a:p>
                  </a:txBody>
                  <a:tcPr marL="63500" marR="63500" marT="63500" marB="63500">
                    <a:lnL w="0">
                      <a:noFill/>
                    </a:lnL>
                    <a:lnR w="0">
                      <a:noFill/>
                    </a:lnR>
                    <a:lnT w="0">
                      <a:noFill/>
                    </a:lnT>
                    <a:lnB w="0">
                      <a:noFill/>
                    </a:lnB>
                    <a:noFill/>
                  </a:tcPr>
                </a:tc>
                <a:extLst>
                  <a:ext uri="{0D108BD9-81ED-4DB2-BD59-A6C34878D82A}">
                    <a16:rowId xmlns:a16="http://schemas.microsoft.com/office/drawing/2014/main" val="10004"/>
                  </a:ext>
                </a:extLst>
              </a:tr>
              <a:tr h="2363623">
                <a:tc>
                  <a:txBody>
                    <a:bodyPr/>
                    <a:lstStyle/>
                    <a:p>
                      <a:pPr>
                        <a:lnSpc>
                          <a:spcPct val="115000"/>
                        </a:lnSpc>
                        <a:spcAft>
                          <a:spcPts val="0"/>
                        </a:spcAft>
                      </a:pPr>
                      <a:r>
                        <a:rPr lang="es-ES" sz="1400" b="1" dirty="0">
                          <a:solidFill>
                            <a:srgbClr val="1F497D"/>
                          </a:solidFill>
                          <a:effectLst/>
                          <a:latin typeface="Arial"/>
                          <a:ea typeface="Century Gothic" panose="020B0502020202020204" pitchFamily="34" charset="0"/>
                          <a:cs typeface="Arial"/>
                        </a:rPr>
                        <a:t>2</a:t>
                      </a:r>
                      <a:r>
                        <a:rPr lang="es-ES" sz="1050" b="1" dirty="0">
                          <a:solidFill>
                            <a:schemeClr val="tx1"/>
                          </a:solidFill>
                          <a:effectLst/>
                          <a:latin typeface="Arial"/>
                          <a:ea typeface="Century Gothic" panose="020B0502020202020204" pitchFamily="34" charset="0"/>
                          <a:cs typeface="Arial"/>
                        </a:rPr>
                        <a:t>. Conceptos clave,</a:t>
                      </a:r>
                      <a:endParaRPr lang="es-MX" sz="1050" dirty="0">
                        <a:solidFill>
                          <a:schemeClr val="tx1"/>
                        </a:solidFill>
                        <a:effectLst/>
                        <a:latin typeface="Century Gothic"/>
                        <a:ea typeface="Arial" panose="020B0604020202020204" pitchFamily="34" charset="0"/>
                        <a:cs typeface="Arial"/>
                      </a:endParaRPr>
                    </a:p>
                    <a:p>
                      <a:pPr>
                        <a:lnSpc>
                          <a:spcPct val="115000"/>
                        </a:lnSpc>
                        <a:spcAft>
                          <a:spcPts val="0"/>
                        </a:spcAft>
                      </a:pPr>
                      <a:r>
                        <a:rPr lang="es-ES" sz="1050" b="1" dirty="0">
                          <a:solidFill>
                            <a:schemeClr val="tx1"/>
                          </a:solidFill>
                          <a:effectLst/>
                          <a:latin typeface="Arial"/>
                          <a:ea typeface="Century Gothic" panose="020B0502020202020204" pitchFamily="34" charset="0"/>
                          <a:cs typeface="Arial"/>
                        </a:rPr>
                        <a:t>     Trascendentales.</a:t>
                      </a:r>
                      <a:endParaRPr lang="es-MX" sz="1050" dirty="0">
                        <a:solidFill>
                          <a:schemeClr val="tx1"/>
                        </a:solidFill>
                        <a:effectLst/>
                        <a:latin typeface="Century Gothic"/>
                        <a:ea typeface="Arial" panose="020B0604020202020204" pitchFamily="34" charset="0"/>
                        <a:cs typeface="Arial"/>
                      </a:endParaRPr>
                    </a:p>
                    <a:p>
                      <a:pPr marL="176530">
                        <a:lnSpc>
                          <a:spcPct val="115000"/>
                        </a:lnSpc>
                        <a:spcAft>
                          <a:spcPts val="0"/>
                        </a:spcAft>
                      </a:pPr>
                      <a:r>
                        <a:rPr lang="es-ES" sz="1050" dirty="0">
                          <a:solidFill>
                            <a:schemeClr val="tx1"/>
                          </a:solidFill>
                          <a:effectLst/>
                          <a:latin typeface="Arial"/>
                          <a:ea typeface="Century Gothic" panose="020B0502020202020204" pitchFamily="34" charset="0"/>
                          <a:cs typeface="Arial"/>
                        </a:rPr>
                        <a:t>Conceptos básicos que surgen  del proyecto,  permiten la comprensión del mismo y  pueden ser transferibles a otros ámbitos.</a:t>
                      </a:r>
                      <a:endParaRPr lang="es-MX" sz="1050" dirty="0">
                        <a:solidFill>
                          <a:schemeClr val="tx1"/>
                        </a:solidFill>
                        <a:effectLst/>
                        <a:latin typeface="Century Gothic"/>
                        <a:ea typeface="Arial" panose="020B0604020202020204" pitchFamily="34" charset="0"/>
                        <a:cs typeface="Arial"/>
                      </a:endParaRPr>
                    </a:p>
                    <a:p>
                      <a:pPr marL="176530">
                        <a:lnSpc>
                          <a:spcPct val="115000"/>
                        </a:lnSpc>
                        <a:spcAft>
                          <a:spcPts val="0"/>
                        </a:spcAft>
                      </a:pPr>
                      <a:r>
                        <a:rPr lang="es-ES" sz="1050" dirty="0">
                          <a:solidFill>
                            <a:schemeClr val="tx1"/>
                          </a:solidFill>
                          <a:effectLst/>
                          <a:latin typeface="Arial"/>
                          <a:ea typeface="Century Gothic" panose="020B0502020202020204" pitchFamily="34" charset="0"/>
                          <a:cs typeface="Arial"/>
                        </a:rPr>
                        <a:t>Se consideran parte de un  Glosario.</a:t>
                      </a:r>
                      <a:endParaRPr lang="es-MX" sz="1050" dirty="0">
                        <a:solidFill>
                          <a:schemeClr val="tx1"/>
                        </a:solidFill>
                        <a:effectLst/>
                        <a:latin typeface="Century Gothic"/>
                        <a:ea typeface="Arial" panose="020B0604020202020204" pitchFamily="34" charset="0"/>
                        <a:cs typeface="Arial"/>
                      </a:endParaRPr>
                    </a:p>
                    <a:p>
                      <a:pPr algn="just">
                        <a:lnSpc>
                          <a:spcPct val="115000"/>
                        </a:lnSpc>
                        <a:spcAft>
                          <a:spcPts val="0"/>
                        </a:spcAft>
                      </a:pPr>
                      <a:endParaRPr lang="es-MX" sz="1050">
                        <a:solidFill>
                          <a:srgbClr val="000000"/>
                        </a:solidFill>
                        <a:effectLst/>
                        <a:latin typeface="Arial"/>
                        <a:ea typeface="Arial" panose="020B0604020202020204" pitchFamily="34" charset="0"/>
                        <a:cs typeface="Arial"/>
                      </a:endParaRPr>
                    </a:p>
                  </a:txBody>
                  <a:tcPr marL="63500" marR="63500" marT="63500" marB="63500">
                    <a:noFill/>
                  </a:tcPr>
                </a:tc>
                <a:tc>
                  <a:txBody>
                    <a:bodyPr/>
                    <a:lstStyle/>
                    <a:p>
                      <a:pPr marL="171450" indent="-171450">
                        <a:buFont typeface="Arial" panose="020B0604020202020204" pitchFamily="34" charset="0"/>
                        <a:buChar char="•"/>
                      </a:pPr>
                      <a:r>
                        <a:rPr lang="es-MX" sz="1050" dirty="0">
                          <a:solidFill>
                            <a:schemeClr val="tx1"/>
                          </a:solidFill>
                        </a:rPr>
                        <a:t>Redacción</a:t>
                      </a:r>
                    </a:p>
                    <a:p>
                      <a:pPr marL="171450" indent="-171450">
                        <a:buFont typeface="Arial" panose="020B0604020202020204" pitchFamily="34" charset="0"/>
                        <a:buChar char="•"/>
                      </a:pPr>
                      <a:r>
                        <a:rPr lang="es-MX" sz="1050" dirty="0">
                          <a:solidFill>
                            <a:schemeClr val="tx1"/>
                          </a:solidFill>
                          <a:effectLst/>
                          <a:latin typeface="Arial"/>
                          <a:ea typeface="Arial" panose="020B0604020202020204" pitchFamily="34" charset="0"/>
                          <a:cs typeface="Arial"/>
                        </a:rPr>
                        <a:t>Problemas</a:t>
                      </a:r>
                      <a:r>
                        <a:rPr lang="es-MX" sz="1050" baseline="0" dirty="0">
                          <a:solidFill>
                            <a:schemeClr val="tx1"/>
                          </a:solidFill>
                          <a:effectLst/>
                          <a:latin typeface="Arial"/>
                          <a:ea typeface="Arial" panose="020B0604020202020204" pitchFamily="34" charset="0"/>
                          <a:cs typeface="Arial"/>
                        </a:rPr>
                        <a:t> sociales</a:t>
                      </a:r>
                    </a:p>
                    <a:p>
                      <a:pPr marL="171450" indent="-171450">
                        <a:buFont typeface="Arial" panose="020B0604020202020204" pitchFamily="34" charset="0"/>
                        <a:buChar char="•"/>
                      </a:pPr>
                      <a:r>
                        <a:rPr lang="es-MX" sz="1050" baseline="0" dirty="0">
                          <a:solidFill>
                            <a:schemeClr val="tx1"/>
                          </a:solidFill>
                          <a:effectLst/>
                          <a:latin typeface="Arial"/>
                          <a:ea typeface="Arial" panose="020B0604020202020204" pitchFamily="34" charset="0"/>
                          <a:cs typeface="Arial"/>
                        </a:rPr>
                        <a:t>Reflexión crítica</a:t>
                      </a:r>
                    </a:p>
                    <a:p>
                      <a:pPr marL="171450" indent="-171450">
                        <a:buFont typeface="Arial" panose="020B0604020202020204" pitchFamily="34" charset="0"/>
                        <a:buChar char="•"/>
                      </a:pPr>
                      <a:r>
                        <a:rPr lang="es-MX" sz="1050" baseline="0" dirty="0">
                          <a:solidFill>
                            <a:schemeClr val="tx1"/>
                          </a:solidFill>
                          <a:effectLst/>
                          <a:latin typeface="Arial"/>
                          <a:ea typeface="Arial" panose="020B0604020202020204" pitchFamily="34" charset="0"/>
                          <a:cs typeface="Arial"/>
                        </a:rPr>
                        <a:t>Causas o razones</a:t>
                      </a:r>
                      <a:endParaRPr lang="es-MX" sz="1050" dirty="0">
                        <a:solidFill>
                          <a:schemeClr val="tx1"/>
                        </a:solidFill>
                        <a:effectLst/>
                        <a:latin typeface="Arial"/>
                        <a:ea typeface="Arial" panose="020B0604020202020204" pitchFamily="34" charset="0"/>
                        <a:cs typeface="Arial"/>
                      </a:endParaRPr>
                    </a:p>
                  </a:txBody>
                  <a:tcPr marL="63500" marR="63500" marT="63500" marB="63500">
                    <a:noFill/>
                  </a:tcPr>
                </a:tc>
                <a:tc>
                  <a:txBody>
                    <a:bodyPr/>
                    <a:lstStyle/>
                    <a:p>
                      <a:pPr marL="285750" marR="0" lvl="0" indent="-285750" algn="just">
                        <a:lnSpc>
                          <a:spcPct val="100000"/>
                        </a:lnSpc>
                        <a:spcBef>
                          <a:spcPts val="0"/>
                        </a:spcBef>
                        <a:spcAft>
                          <a:spcPts val="0"/>
                        </a:spcAft>
                        <a:buClr>
                          <a:srgbClr val="000000"/>
                        </a:buClr>
                        <a:buFont typeface="Arial,Sans-Serif"/>
                        <a:buChar char="•"/>
                      </a:pPr>
                      <a:r>
                        <a:rPr lang="es-MX" sz="1050" b="0" i="0" u="none" strike="noStrike" noProof="0" dirty="0">
                          <a:effectLst/>
                          <a:latin typeface="Century Gothic"/>
                        </a:rPr>
                        <a:t>Huella hídrica.</a:t>
                      </a:r>
                    </a:p>
                    <a:p>
                      <a:pPr marL="285750" marR="0" lvl="0" indent="-285750" algn="just">
                        <a:lnSpc>
                          <a:spcPct val="100000"/>
                        </a:lnSpc>
                        <a:spcBef>
                          <a:spcPts val="0"/>
                        </a:spcBef>
                        <a:spcAft>
                          <a:spcPts val="0"/>
                        </a:spcAft>
                        <a:buClr>
                          <a:srgbClr val="000000"/>
                        </a:buClr>
                        <a:buFont typeface="Arial,Sans-Serif"/>
                        <a:buChar char="•"/>
                      </a:pPr>
                      <a:r>
                        <a:rPr lang="es-MX" sz="1050" b="0" i="0" u="none" strike="noStrike" noProof="0" dirty="0">
                          <a:effectLst/>
                          <a:latin typeface="Century Gothic"/>
                        </a:rPr>
                        <a:t>Agua virtual.</a:t>
                      </a:r>
                    </a:p>
                    <a:p>
                      <a:pPr marL="285750" marR="0" lvl="0" indent="-285750" algn="just">
                        <a:lnSpc>
                          <a:spcPct val="100000"/>
                        </a:lnSpc>
                        <a:spcBef>
                          <a:spcPts val="0"/>
                        </a:spcBef>
                        <a:spcAft>
                          <a:spcPts val="0"/>
                        </a:spcAft>
                        <a:buClr>
                          <a:srgbClr val="000000"/>
                        </a:buClr>
                        <a:buFont typeface="Arial,Sans-Serif"/>
                        <a:buChar char="•"/>
                      </a:pPr>
                      <a:r>
                        <a:rPr lang="es-MX" sz="1050" b="0" i="0" u="none" strike="noStrike" noProof="0" dirty="0">
                          <a:effectLst/>
                          <a:latin typeface="Century Gothic"/>
                        </a:rPr>
                        <a:t>Potabilidad</a:t>
                      </a:r>
                      <a:endParaRPr lang="es-MX" sz="1050" b="0" i="0" u="none" strike="noStrike" noProof="0" dirty="0">
                        <a:effectLst/>
                      </a:endParaRPr>
                    </a:p>
                    <a:p>
                      <a:pPr marL="285750" marR="0" lvl="0" indent="-285750" algn="just">
                        <a:lnSpc>
                          <a:spcPct val="100000"/>
                        </a:lnSpc>
                        <a:spcBef>
                          <a:spcPts val="0"/>
                        </a:spcBef>
                        <a:spcAft>
                          <a:spcPts val="0"/>
                        </a:spcAft>
                        <a:buClr>
                          <a:srgbClr val="000000"/>
                        </a:buClr>
                        <a:buFont typeface="Arial,Sans-Serif"/>
                        <a:buChar char="•"/>
                      </a:pPr>
                      <a:r>
                        <a:rPr lang="es-MX" sz="1050" b="0" i="0" u="none" strike="noStrike" noProof="0" dirty="0">
                          <a:effectLst/>
                          <a:latin typeface="Century Gothic"/>
                        </a:rPr>
                        <a:t>Propiedades del agua</a:t>
                      </a:r>
                      <a:endParaRPr lang="es-MX" sz="1050" b="0" i="0" u="none" strike="noStrike" noProof="0" dirty="0">
                        <a:effectLst/>
                      </a:endParaRPr>
                    </a:p>
                    <a:p>
                      <a:pPr marL="285750" marR="0" lvl="0" indent="-285750" algn="just">
                        <a:lnSpc>
                          <a:spcPct val="100000"/>
                        </a:lnSpc>
                        <a:spcBef>
                          <a:spcPts val="0"/>
                        </a:spcBef>
                        <a:spcAft>
                          <a:spcPts val="0"/>
                        </a:spcAft>
                        <a:buClr>
                          <a:srgbClr val="000000"/>
                        </a:buClr>
                        <a:buFont typeface="Arial,Sans-Serif"/>
                        <a:buChar char="•"/>
                      </a:pPr>
                      <a:r>
                        <a:rPr lang="es-MX" sz="1050" b="0" i="0" u="none" strike="noStrike" noProof="0" dirty="0">
                          <a:effectLst/>
                          <a:latin typeface="Century Gothic"/>
                        </a:rPr>
                        <a:t>Poder disolvente.</a:t>
                      </a:r>
                    </a:p>
                    <a:p>
                      <a:pPr marL="285750" marR="0" lvl="0" indent="-285750" algn="just">
                        <a:lnSpc>
                          <a:spcPct val="100000"/>
                        </a:lnSpc>
                        <a:spcBef>
                          <a:spcPts val="0"/>
                        </a:spcBef>
                        <a:spcAft>
                          <a:spcPts val="0"/>
                        </a:spcAft>
                        <a:buClr>
                          <a:srgbClr val="000000"/>
                        </a:buClr>
                        <a:buFont typeface="Arial,Sans-Serif"/>
                        <a:buChar char="•"/>
                      </a:pPr>
                      <a:r>
                        <a:rPr lang="es-MX" sz="1050" b="0" i="0" u="none" strike="noStrike" noProof="0" err="1">
                          <a:effectLst/>
                          <a:latin typeface="Century Gothic"/>
                        </a:rPr>
                        <a:t>Disolucione</a:t>
                      </a:r>
                      <a:endParaRPr lang="es-ES" err="1"/>
                    </a:p>
                  </a:txBody>
                  <a:tcPr marL="63500" marR="63500" marT="63500" marB="63500">
                    <a:noFill/>
                  </a:tcPr>
                </a:tc>
                <a:tc>
                  <a:txBody>
                    <a:bodyPr/>
                    <a:lstStyle/>
                    <a:p>
                      <a:pPr marL="0" marR="0" lvl="0" indent="0" algn="l">
                        <a:lnSpc>
                          <a:spcPct val="100000"/>
                        </a:lnSpc>
                        <a:spcBef>
                          <a:spcPts val="0"/>
                        </a:spcBef>
                        <a:spcAft>
                          <a:spcPts val="0"/>
                        </a:spcAft>
                        <a:buNone/>
                      </a:pPr>
                      <a:r>
                        <a:rPr lang="es-MX" sz="1000" b="0" i="0" u="none" strike="noStrike" noProof="0" dirty="0">
                          <a:effectLst/>
                        </a:rPr>
                        <a:t>Resolución de problemas</a:t>
                      </a:r>
                      <a:endParaRPr lang="en-US" sz="1000" b="0" i="0" u="none" strike="noStrike" noProof="0" dirty="0">
                        <a:effectLst/>
                      </a:endParaRPr>
                    </a:p>
                    <a:p>
                      <a:pPr marL="0" marR="0" lvl="0" indent="0" algn="l">
                        <a:lnSpc>
                          <a:spcPct val="100000"/>
                        </a:lnSpc>
                        <a:spcBef>
                          <a:spcPts val="0"/>
                        </a:spcBef>
                        <a:spcAft>
                          <a:spcPts val="0"/>
                        </a:spcAft>
                        <a:buNone/>
                      </a:pPr>
                      <a:r>
                        <a:rPr lang="es-MX" sz="1000" b="0" i="0" u="none" strike="noStrike" noProof="0" dirty="0">
                          <a:effectLst/>
                        </a:rPr>
                        <a:t>Trabajo interdisciplinario</a:t>
                      </a:r>
                      <a:endParaRPr lang="en-US" sz="1000" b="0" i="0" u="none" strike="noStrike" noProof="0" dirty="0">
                        <a:effectLst/>
                      </a:endParaRPr>
                    </a:p>
                    <a:p>
                      <a:pPr marL="0" marR="0" lvl="0" indent="0" algn="l">
                        <a:lnSpc>
                          <a:spcPct val="100000"/>
                        </a:lnSpc>
                        <a:spcBef>
                          <a:spcPts val="0"/>
                        </a:spcBef>
                        <a:spcAft>
                          <a:spcPts val="0"/>
                        </a:spcAft>
                        <a:buNone/>
                      </a:pPr>
                      <a:r>
                        <a:rPr lang="es-MX" sz="1000" b="0" i="0" u="none" strike="noStrike" noProof="0" dirty="0">
                          <a:effectLst/>
                        </a:rPr>
                        <a:t>Escenarios</a:t>
                      </a:r>
                      <a:endParaRPr lang="en-US" sz="1000" b="0" i="0" u="none" strike="noStrike" noProof="0" dirty="0">
                        <a:effectLst/>
                      </a:endParaRPr>
                    </a:p>
                    <a:p>
                      <a:pPr marL="0" marR="0" lvl="0" indent="0" algn="l">
                        <a:lnSpc>
                          <a:spcPct val="100000"/>
                        </a:lnSpc>
                        <a:spcBef>
                          <a:spcPts val="0"/>
                        </a:spcBef>
                        <a:spcAft>
                          <a:spcPts val="0"/>
                        </a:spcAft>
                        <a:buNone/>
                      </a:pPr>
                      <a:r>
                        <a:rPr lang="es-MX" sz="1000" b="0" i="0" u="none" strike="noStrike" noProof="0" dirty="0">
                          <a:effectLst/>
                        </a:rPr>
                        <a:t>Estilos de vida</a:t>
                      </a:r>
                      <a:endParaRPr lang="en-US" sz="1000" b="0" i="0" u="none" strike="noStrike" noProof="0" dirty="0">
                        <a:effectLst/>
                      </a:endParaRPr>
                    </a:p>
                    <a:p>
                      <a:pPr marL="0" marR="0" lvl="0" indent="0" algn="l">
                        <a:lnSpc>
                          <a:spcPct val="100000"/>
                        </a:lnSpc>
                        <a:spcBef>
                          <a:spcPts val="0"/>
                        </a:spcBef>
                        <a:spcAft>
                          <a:spcPts val="0"/>
                        </a:spcAft>
                        <a:buNone/>
                      </a:pPr>
                      <a:r>
                        <a:rPr lang="es-MX" sz="1000" b="0" i="0" u="none" strike="noStrike" noProof="0" dirty="0">
                          <a:effectLst/>
                        </a:rPr>
                        <a:t>Adaptabilidad</a:t>
                      </a:r>
                      <a:endParaRPr lang="en-US" sz="1000" b="0" i="0" u="none" strike="noStrike" noProof="0" dirty="0">
                        <a:effectLst/>
                      </a:endParaRPr>
                    </a:p>
                    <a:p>
                      <a:pPr marL="0" marR="0" lvl="0" indent="0" algn="l">
                        <a:lnSpc>
                          <a:spcPct val="100000"/>
                        </a:lnSpc>
                        <a:spcBef>
                          <a:spcPts val="0"/>
                        </a:spcBef>
                        <a:spcAft>
                          <a:spcPts val="0"/>
                        </a:spcAft>
                        <a:buNone/>
                      </a:pPr>
                      <a:r>
                        <a:rPr lang="es-MX" sz="1000" b="0" i="0" u="none" strike="noStrike" noProof="0" dirty="0">
                          <a:effectLst/>
                        </a:rPr>
                        <a:t>sustentabilidad</a:t>
                      </a:r>
                      <a:endParaRPr lang="en-US" sz="1000" b="0" i="0" u="none" strike="noStrike" noProof="0" dirty="0">
                        <a:effectLst/>
                      </a:endParaRPr>
                    </a:p>
                    <a:p>
                      <a:pPr lvl="0">
                        <a:lnSpc>
                          <a:spcPct val="114999"/>
                        </a:lnSpc>
                        <a:spcAft>
                          <a:spcPts val="0"/>
                        </a:spcAft>
                        <a:buNone/>
                      </a:pPr>
                      <a:endParaRPr lang="es-MX" sz="1000">
                        <a:solidFill>
                          <a:srgbClr val="000000"/>
                        </a:solidFill>
                        <a:effectLst/>
                        <a:latin typeface="Trebuchet MS"/>
                        <a:ea typeface="Arial" panose="020B0604020202020204" pitchFamily="34" charset="0"/>
                        <a:cs typeface="Arial"/>
                      </a:endParaRPr>
                    </a:p>
                  </a:txBody>
                  <a:tcPr marL="63500" marR="63500" marT="63500" marB="63500">
                    <a:lnR w="0">
                      <a:noFill/>
                    </a:lnR>
                    <a:noFill/>
                  </a:tcPr>
                </a:tc>
                <a:tc>
                  <a:txBody>
                    <a:bodyPr/>
                    <a:lstStyle/>
                    <a:p>
                      <a:pPr marL="171450" marR="0" lvl="0" indent="-171450" algn="l">
                        <a:lnSpc>
                          <a:spcPct val="100000"/>
                        </a:lnSpc>
                        <a:spcBef>
                          <a:spcPts val="0"/>
                        </a:spcBef>
                        <a:spcAft>
                          <a:spcPts val="0"/>
                        </a:spcAft>
                        <a:buClr>
                          <a:srgbClr val="000000"/>
                        </a:buClr>
                        <a:buFont typeface="Arial"/>
                        <a:buChar char="•"/>
                      </a:pPr>
                      <a:r>
                        <a:rPr lang="es-MX" sz="1200" b="0" i="0" u="none" strike="noStrike" noProof="0" dirty="0">
                          <a:solidFill>
                            <a:schemeClr val="tx1"/>
                          </a:solidFill>
                          <a:effectLst/>
                          <a:latin typeface="Arial"/>
                        </a:rPr>
                        <a:t>Sustentabilidad</a:t>
                      </a:r>
                    </a:p>
                    <a:p>
                      <a:pPr marL="171450" marR="0" lvl="0" indent="-171450" algn="l">
                        <a:lnSpc>
                          <a:spcPct val="100000"/>
                        </a:lnSpc>
                        <a:spcBef>
                          <a:spcPts val="0"/>
                        </a:spcBef>
                        <a:spcAft>
                          <a:spcPts val="0"/>
                        </a:spcAft>
                        <a:buClr>
                          <a:srgbClr val="000000"/>
                        </a:buClr>
                        <a:buFont typeface="Arial"/>
                        <a:buChar char="•"/>
                      </a:pPr>
                      <a:r>
                        <a:rPr lang="es-MX" sz="1200" b="0" i="0" u="none" strike="noStrike" noProof="0" dirty="0">
                          <a:solidFill>
                            <a:schemeClr val="tx1"/>
                          </a:solidFill>
                          <a:effectLst/>
                          <a:latin typeface="Arial"/>
                        </a:rPr>
                        <a:t>Ecosistema</a:t>
                      </a:r>
                    </a:p>
                    <a:p>
                      <a:pPr marL="171450" marR="0" lvl="0" indent="-171450" algn="l">
                        <a:lnSpc>
                          <a:spcPct val="100000"/>
                        </a:lnSpc>
                        <a:spcBef>
                          <a:spcPts val="0"/>
                        </a:spcBef>
                        <a:spcAft>
                          <a:spcPts val="0"/>
                        </a:spcAft>
                        <a:buClr>
                          <a:srgbClr val="000000"/>
                        </a:buClr>
                        <a:buFont typeface="Arial"/>
                        <a:buChar char="•"/>
                      </a:pPr>
                      <a:r>
                        <a:rPr lang="es-MX" sz="1200" b="0" i="0" u="none" strike="noStrike" noProof="0" dirty="0">
                          <a:solidFill>
                            <a:schemeClr val="tx1"/>
                          </a:solidFill>
                          <a:effectLst/>
                          <a:latin typeface="Arial"/>
                        </a:rPr>
                        <a:t>Producto</a:t>
                      </a:r>
                    </a:p>
                    <a:p>
                      <a:pPr marL="171450" marR="0" lvl="0" indent="-171450" algn="l">
                        <a:lnSpc>
                          <a:spcPct val="100000"/>
                        </a:lnSpc>
                        <a:spcBef>
                          <a:spcPts val="0"/>
                        </a:spcBef>
                        <a:spcAft>
                          <a:spcPts val="0"/>
                        </a:spcAft>
                        <a:buClr>
                          <a:srgbClr val="000000"/>
                        </a:buClr>
                        <a:buFont typeface="Arial"/>
                        <a:buChar char="•"/>
                      </a:pPr>
                      <a:r>
                        <a:rPr lang="es-MX" sz="1200" b="0" i="0" u="none" strike="noStrike" noProof="0" dirty="0">
                          <a:solidFill>
                            <a:schemeClr val="tx1"/>
                          </a:solidFill>
                          <a:effectLst/>
                          <a:latin typeface="Arial"/>
                        </a:rPr>
                        <a:t>Problema social</a:t>
                      </a:r>
                    </a:p>
                    <a:p>
                      <a:pPr marL="171450" marR="0" lvl="0" indent="-171450" algn="l">
                        <a:lnSpc>
                          <a:spcPct val="100000"/>
                        </a:lnSpc>
                        <a:spcBef>
                          <a:spcPts val="0"/>
                        </a:spcBef>
                        <a:spcAft>
                          <a:spcPts val="0"/>
                        </a:spcAft>
                        <a:buClr>
                          <a:srgbClr val="000000"/>
                        </a:buClr>
                        <a:buFont typeface="Arial"/>
                        <a:buChar char="•"/>
                      </a:pPr>
                      <a:r>
                        <a:rPr lang="es-MX" sz="1200" b="0" i="0" u="none" strike="noStrike" noProof="0" dirty="0">
                          <a:solidFill>
                            <a:schemeClr val="tx1"/>
                          </a:solidFill>
                          <a:effectLst/>
                          <a:latin typeface="Arial"/>
                        </a:rPr>
                        <a:t>Solución de problema</a:t>
                      </a:r>
                    </a:p>
                    <a:p>
                      <a:pPr lvl="0">
                        <a:lnSpc>
                          <a:spcPct val="114999"/>
                        </a:lnSpc>
                        <a:spcAft>
                          <a:spcPts val="0"/>
                        </a:spcAft>
                        <a:buNone/>
                      </a:pPr>
                      <a:endParaRPr lang="es-MX" sz="1400">
                        <a:solidFill>
                          <a:srgbClr val="000000"/>
                        </a:solidFill>
                        <a:effectLst/>
                        <a:latin typeface="Arial"/>
                        <a:cs typeface="Arial"/>
                      </a:endParaRPr>
                    </a:p>
                  </a:txBody>
                  <a:tcPr marL="63500" marR="63500" marT="63500" marB="63500">
                    <a:lnL w="0">
                      <a:noFill/>
                    </a:lnL>
                    <a:lnR w="0">
                      <a:noFill/>
                    </a:lnR>
                    <a:lnT w="0">
                      <a:noFill/>
                    </a:lnT>
                    <a:lnB w="0">
                      <a:noFill/>
                    </a:lnB>
                    <a:noFill/>
                  </a:tcPr>
                </a:tc>
                <a:tc>
                  <a:txBody>
                    <a:bodyPr/>
                    <a:lstStyle/>
                    <a:p>
                      <a:pPr marL="0" marR="0" lvl="0" indent="0" algn="l">
                        <a:lnSpc>
                          <a:spcPct val="100000"/>
                        </a:lnSpc>
                        <a:spcBef>
                          <a:spcPts val="0"/>
                        </a:spcBef>
                        <a:spcAft>
                          <a:spcPts val="0"/>
                        </a:spcAft>
                        <a:buNone/>
                      </a:pPr>
                      <a:r>
                        <a:rPr lang="es-MX" sz="1000" b="0" i="0" u="none" strike="noStrike" noProof="0" dirty="0">
                          <a:effectLst/>
                        </a:rPr>
                        <a:t>Resolución de problemas.</a:t>
                      </a:r>
                      <a:endParaRPr lang="en-US" sz="1000" b="0" i="0" u="none" strike="noStrike" noProof="0" dirty="0">
                        <a:effectLst/>
                      </a:endParaRPr>
                    </a:p>
                    <a:p>
                      <a:pPr marL="0" marR="0" lvl="0" indent="0" algn="l">
                        <a:lnSpc>
                          <a:spcPct val="100000"/>
                        </a:lnSpc>
                        <a:spcBef>
                          <a:spcPts val="0"/>
                        </a:spcBef>
                        <a:spcAft>
                          <a:spcPts val="0"/>
                        </a:spcAft>
                        <a:buNone/>
                      </a:pPr>
                      <a:r>
                        <a:rPr lang="es-MX" sz="1000" b="0" i="0" u="none" strike="noStrike" noProof="0" dirty="0">
                          <a:effectLst/>
                        </a:rPr>
                        <a:t>Ecología integral.</a:t>
                      </a:r>
                      <a:endParaRPr lang="en-US" sz="1000" b="0" i="0" u="none" strike="noStrike" noProof="0" dirty="0">
                        <a:effectLst/>
                      </a:endParaRPr>
                    </a:p>
                    <a:p>
                      <a:pPr marL="0" marR="0" lvl="0" indent="0" algn="l">
                        <a:lnSpc>
                          <a:spcPct val="100000"/>
                        </a:lnSpc>
                        <a:spcBef>
                          <a:spcPts val="0"/>
                        </a:spcBef>
                        <a:spcAft>
                          <a:spcPts val="0"/>
                        </a:spcAft>
                        <a:buNone/>
                      </a:pPr>
                      <a:r>
                        <a:rPr lang="es-MX" sz="1000" b="0" i="0" u="none" strike="noStrike" noProof="0" dirty="0">
                          <a:effectLst/>
                        </a:rPr>
                        <a:t>Cuidado</a:t>
                      </a:r>
                      <a:endParaRPr lang="en-US" sz="1000" b="0" i="0" u="none" strike="noStrike" noProof="0" dirty="0">
                        <a:effectLst/>
                      </a:endParaRPr>
                    </a:p>
                    <a:p>
                      <a:pPr marL="0" marR="0" lvl="0" indent="0" algn="l">
                        <a:lnSpc>
                          <a:spcPct val="100000"/>
                        </a:lnSpc>
                        <a:spcBef>
                          <a:spcPts val="0"/>
                        </a:spcBef>
                        <a:spcAft>
                          <a:spcPts val="0"/>
                        </a:spcAft>
                        <a:buNone/>
                      </a:pPr>
                      <a:r>
                        <a:rPr lang="es-MX" sz="1000" b="0" i="0" u="none" strike="noStrike" noProof="0" dirty="0">
                          <a:effectLst/>
                        </a:rPr>
                        <a:t>Estilo de vida</a:t>
                      </a:r>
                      <a:endParaRPr lang="en-US" sz="1000" b="0" i="0" u="none" strike="noStrike" noProof="0" dirty="0">
                        <a:effectLst/>
                      </a:endParaRPr>
                    </a:p>
                    <a:p>
                      <a:pPr marL="0" marR="0" lvl="0" indent="0" algn="l">
                        <a:lnSpc>
                          <a:spcPct val="100000"/>
                        </a:lnSpc>
                        <a:spcBef>
                          <a:spcPts val="0"/>
                        </a:spcBef>
                        <a:spcAft>
                          <a:spcPts val="0"/>
                        </a:spcAft>
                        <a:buNone/>
                      </a:pPr>
                      <a:r>
                        <a:rPr lang="es-MX" sz="1000" b="0" i="0" u="none" strike="noStrike" noProof="0" err="1">
                          <a:effectLst/>
                        </a:rPr>
                        <a:t>Adaptavilidad</a:t>
                      </a:r>
                      <a:endParaRPr lang="es-MX" sz="1000" b="0" i="0" u="none" strike="noStrike" noProof="0">
                        <a:effectLst/>
                      </a:endParaRPr>
                    </a:p>
                    <a:p>
                      <a:pPr lvl="0">
                        <a:lnSpc>
                          <a:spcPct val="114999"/>
                        </a:lnSpc>
                        <a:spcAft>
                          <a:spcPts val="0"/>
                        </a:spcAft>
                        <a:buNone/>
                      </a:pPr>
                      <a:endParaRPr lang="es-MX" sz="1400">
                        <a:solidFill>
                          <a:srgbClr val="000000"/>
                        </a:solidFill>
                        <a:effectLst/>
                        <a:latin typeface="Arial"/>
                        <a:ea typeface="Arial" panose="020B0604020202020204" pitchFamily="34" charset="0"/>
                        <a:cs typeface="Arial"/>
                      </a:endParaRPr>
                    </a:p>
                  </a:txBody>
                  <a:tcPr marL="63500" marR="63500" marT="63500" marB="63500">
                    <a:lnL w="0">
                      <a:noFill/>
                    </a:lnL>
                    <a:lnR w="0">
                      <a:noFill/>
                    </a:lnR>
                    <a:lnT w="0">
                      <a:noFill/>
                    </a:lnT>
                    <a:lnB w="0">
                      <a:noFill/>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76070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logo IPE.eps">
            <a:extLst>
              <a:ext uri="{FF2B5EF4-FFF2-40B4-BE49-F238E27FC236}">
                <a16:creationId xmlns:a16="http://schemas.microsoft.com/office/drawing/2014/main" id="{63E3707B-BF6C-431D-A09E-58096F5B9E57}"/>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p:cNvGraphicFramePr>
            <a:graphicFrameLocks noGrp="1"/>
          </p:cNvGraphicFramePr>
          <p:nvPr>
            <p:extLst>
              <p:ext uri="{D42A27DB-BD31-4B8C-83A1-F6EECF244321}">
                <p14:modId xmlns:p14="http://schemas.microsoft.com/office/powerpoint/2010/main" val="372668147"/>
              </p:ext>
            </p:extLst>
          </p:nvPr>
        </p:nvGraphicFramePr>
        <p:xfrm>
          <a:off x="506776" y="462708"/>
          <a:ext cx="10819425" cy="6528904"/>
        </p:xfrm>
        <a:graphic>
          <a:graphicData uri="http://schemas.openxmlformats.org/drawingml/2006/table">
            <a:tbl>
              <a:tblPr>
                <a:tableStyleId>{5C22544A-7EE6-4342-B048-85BDC9FD1C3A}</a:tableStyleId>
              </a:tblPr>
              <a:tblGrid>
                <a:gridCol w="1584713">
                  <a:extLst>
                    <a:ext uri="{9D8B030D-6E8A-4147-A177-3AD203B41FA5}">
                      <a16:colId xmlns:a16="http://schemas.microsoft.com/office/drawing/2014/main" val="2621279831"/>
                    </a:ext>
                  </a:extLst>
                </a:gridCol>
                <a:gridCol w="1687293">
                  <a:extLst>
                    <a:ext uri="{9D8B030D-6E8A-4147-A177-3AD203B41FA5}">
                      <a16:colId xmlns:a16="http://schemas.microsoft.com/office/drawing/2014/main" val="3769624093"/>
                    </a:ext>
                  </a:extLst>
                </a:gridCol>
                <a:gridCol w="2104571">
                  <a:extLst>
                    <a:ext uri="{9D8B030D-6E8A-4147-A177-3AD203B41FA5}">
                      <a16:colId xmlns:a16="http://schemas.microsoft.com/office/drawing/2014/main" val="325214442"/>
                    </a:ext>
                  </a:extLst>
                </a:gridCol>
                <a:gridCol w="2031998">
                  <a:extLst>
                    <a:ext uri="{9D8B030D-6E8A-4147-A177-3AD203B41FA5}">
                      <a16:colId xmlns:a16="http://schemas.microsoft.com/office/drawing/2014/main" val="3260613120"/>
                    </a:ext>
                  </a:extLst>
                </a:gridCol>
                <a:gridCol w="1687282">
                  <a:extLst>
                    <a:ext uri="{9D8B030D-6E8A-4147-A177-3AD203B41FA5}">
                      <a16:colId xmlns:a16="http://schemas.microsoft.com/office/drawing/2014/main" val="103057396"/>
                    </a:ext>
                  </a:extLst>
                </a:gridCol>
                <a:gridCol w="1723568">
                  <a:extLst>
                    <a:ext uri="{9D8B030D-6E8A-4147-A177-3AD203B41FA5}">
                      <a16:colId xmlns:a16="http://schemas.microsoft.com/office/drawing/2014/main" val="105287127"/>
                    </a:ext>
                  </a:extLst>
                </a:gridCol>
              </a:tblGrid>
              <a:tr h="2034013">
                <a:tc>
                  <a:txBody>
                    <a:bodyPr/>
                    <a:lstStyle/>
                    <a:p>
                      <a:pPr marL="180975" lvl="0" indent="-180975">
                        <a:lnSpc>
                          <a:spcPct val="115000"/>
                        </a:lnSpc>
                        <a:spcAft>
                          <a:spcPts val="0"/>
                        </a:spcAft>
                        <a:buFont typeface="+mj-lt"/>
                        <a:buAutoNum type="arabicPeriod" startAt="3"/>
                      </a:pPr>
                      <a:r>
                        <a:rPr lang="es-ES" sz="1050">
                          <a:solidFill>
                            <a:schemeClr val="tx1"/>
                          </a:solidFill>
                          <a:effectLst/>
                          <a:latin typeface="Arial"/>
                          <a:cs typeface="Arial"/>
                        </a:rPr>
                        <a:t>Objetivos o propósitos</a:t>
                      </a:r>
                      <a:endParaRPr lang="es-MX" sz="1050">
                        <a:solidFill>
                          <a:schemeClr val="tx1"/>
                        </a:solidFill>
                        <a:effectLst/>
                        <a:latin typeface="Arial"/>
                        <a:cs typeface="Arial"/>
                      </a:endParaRPr>
                    </a:p>
                    <a:p>
                      <a:pPr marL="180340">
                        <a:lnSpc>
                          <a:spcPct val="115000"/>
                        </a:lnSpc>
                        <a:spcAft>
                          <a:spcPts val="0"/>
                        </a:spcAft>
                      </a:pPr>
                      <a:r>
                        <a:rPr lang="es-ES" sz="1050">
                          <a:solidFill>
                            <a:schemeClr val="tx1"/>
                          </a:solidFill>
                          <a:effectLst/>
                          <a:latin typeface="Arial"/>
                          <a:cs typeface="Arial"/>
                        </a:rPr>
                        <a:t>a alcanzar. </a:t>
                      </a:r>
                      <a:endParaRPr lang="es-MX" sz="1050">
                        <a:solidFill>
                          <a:schemeClr val="tx1"/>
                        </a:solidFill>
                        <a:effectLst/>
                        <a:latin typeface="Arial" panose="020B0604020202020204" pitchFamily="34" charset="0"/>
                        <a:cs typeface="Arial" panose="020B0604020202020204" pitchFamily="34" charset="0"/>
                      </a:endParaRPr>
                    </a:p>
                    <a:p>
                      <a:pPr algn="just">
                        <a:lnSpc>
                          <a:spcPct val="115000"/>
                        </a:lnSpc>
                        <a:spcAft>
                          <a:spcPts val="0"/>
                        </a:spcAft>
                      </a:pPr>
                      <a:r>
                        <a:rPr lang="es-ES" sz="1050">
                          <a:solidFill>
                            <a:schemeClr val="tx1"/>
                          </a:solidFill>
                          <a:effectLst/>
                          <a:latin typeface="Arial"/>
                          <a:cs typeface="Arial"/>
                        </a:rPr>
                        <a:t>   </a:t>
                      </a:r>
                      <a:endParaRPr lang="es-MX" sz="1050">
                        <a:solidFill>
                          <a:schemeClr val="tx1"/>
                        </a:solidFill>
                        <a:effectLst/>
                        <a:latin typeface="Arial" panose="020B0604020202020204" pitchFamily="34" charset="0"/>
                        <a:cs typeface="Arial" panose="020B0604020202020204" pitchFamily="34" charset="0"/>
                      </a:endParaRPr>
                    </a:p>
                    <a:p>
                      <a:pPr algn="just">
                        <a:lnSpc>
                          <a:spcPct val="115000"/>
                        </a:lnSpc>
                        <a:spcAft>
                          <a:spcPts val="0"/>
                        </a:spcAft>
                      </a:pPr>
                      <a:endParaRPr lang="es-MX" sz="1050">
                        <a:solidFill>
                          <a:schemeClr val="tx1"/>
                        </a:solidFill>
                        <a:effectLst/>
                        <a:latin typeface="Arial"/>
                        <a:cs typeface="Arial"/>
                      </a:endParaRPr>
                    </a:p>
                    <a:p>
                      <a:pPr algn="just">
                        <a:lnSpc>
                          <a:spcPct val="115000"/>
                        </a:lnSpc>
                        <a:spcAft>
                          <a:spcPts val="0"/>
                        </a:spcAft>
                      </a:pPr>
                      <a:endParaRPr lang="es-MX" sz="1050">
                        <a:solidFill>
                          <a:schemeClr val="tx1"/>
                        </a:solidFill>
                        <a:effectLst/>
                        <a:latin typeface="Arial"/>
                        <a:ea typeface="Arial" panose="020B0604020202020204" pitchFamily="34" charset="0"/>
                        <a:cs typeface="Arial"/>
                      </a:endParaRPr>
                    </a:p>
                  </a:txBody>
                  <a:tcPr marL="51058" marR="51058" marT="51058" marB="51058">
                    <a:noFill/>
                  </a:tcPr>
                </a:tc>
                <a:tc>
                  <a:txBody>
                    <a:bodyPr/>
                    <a:lstStyle/>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s-MX" sz="1050">
                          <a:solidFill>
                            <a:schemeClr val="tx1"/>
                          </a:solidFill>
                          <a:effectLst/>
                          <a:latin typeface="Arial"/>
                          <a:ea typeface="Arial" panose="020B0604020202020204" pitchFamily="34" charset="0"/>
                          <a:cs typeface="Arial"/>
                        </a:rPr>
                        <a:t>El alumno elabora una infografía</a:t>
                      </a:r>
                      <a:r>
                        <a:rPr lang="es-MX" sz="1050" baseline="0">
                          <a:solidFill>
                            <a:schemeClr val="tx1"/>
                          </a:solidFill>
                          <a:effectLst/>
                          <a:latin typeface="Arial"/>
                          <a:ea typeface="Arial" panose="020B0604020202020204" pitchFamily="34" charset="0"/>
                          <a:cs typeface="Arial"/>
                        </a:rPr>
                        <a:t> en inglés </a:t>
                      </a:r>
                      <a:r>
                        <a:rPr lang="es-MX" sz="1050">
                          <a:solidFill>
                            <a:schemeClr val="tx1"/>
                          </a:solidFill>
                          <a:effectLst/>
                          <a:latin typeface="Arial"/>
                          <a:ea typeface="Arial" panose="020B0604020202020204" pitchFamily="34" charset="0"/>
                          <a:cs typeface="Arial"/>
                        </a:rPr>
                        <a:t>usando las estructuras gramaticales apropiadas</a:t>
                      </a:r>
                      <a:r>
                        <a:rPr lang="es-MX" sz="1050" baseline="0">
                          <a:solidFill>
                            <a:schemeClr val="tx1"/>
                          </a:solidFill>
                          <a:effectLst/>
                          <a:latin typeface="Arial"/>
                          <a:ea typeface="Arial" panose="020B0604020202020204" pitchFamily="34" charset="0"/>
                          <a:cs typeface="Arial"/>
                        </a:rPr>
                        <a:t> con las conclusiones del proyecto</a:t>
                      </a:r>
                      <a:endParaRPr lang="es-MX" sz="1050">
                        <a:solidFill>
                          <a:schemeClr val="tx1"/>
                        </a:solidFill>
                        <a:effectLst/>
                        <a:latin typeface="Arial"/>
                        <a:ea typeface="Arial" panose="020B0604020202020204" pitchFamily="34" charset="0"/>
                        <a:cs typeface="Arial"/>
                      </a:endParaRPr>
                    </a:p>
                    <a:p>
                      <a:pPr marL="342900" lvl="0" indent="-342900">
                        <a:lnSpc>
                          <a:spcPct val="115000"/>
                        </a:lnSpc>
                        <a:spcAft>
                          <a:spcPts val="0"/>
                        </a:spcAft>
                        <a:buFont typeface="Symbol" panose="05050102010706020507" pitchFamily="18" charset="2"/>
                        <a:buChar char=""/>
                      </a:pPr>
                      <a:endParaRPr lang="es-MX" sz="105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51058" marR="51058" marT="51058" marB="51058">
                    <a:noFill/>
                  </a:tcPr>
                </a:tc>
                <a:tc>
                  <a:txBody>
                    <a:bodyPr/>
                    <a:lstStyle/>
                    <a:p>
                      <a:pPr marL="342900" lvl="0" indent="-342900">
                        <a:lnSpc>
                          <a:spcPct val="114999"/>
                        </a:lnSpc>
                        <a:spcAft>
                          <a:spcPts val="0"/>
                        </a:spcAft>
                        <a:buFont typeface="Arial" panose="05050102010706020507" pitchFamily="18" charset="2"/>
                        <a:buChar char="•"/>
                      </a:pPr>
                      <a:r>
                        <a:rPr lang="es-MX" sz="1050" b="0" i="0" u="none" strike="noStrike" noProof="0">
                          <a:effectLst/>
                        </a:rPr>
                        <a:t>Analizará los aspectos químicos y ambientales relacionados con el abastecimiento y el uso del agua en la región en donde habita, por medio de la búsqueda de información en fuentes impresas y digitales, para proponer acciones viables hacia una gestión sostenible del agua.</a:t>
                      </a:r>
                      <a:endParaRPr lang="es-ES"/>
                    </a:p>
                  </a:txBody>
                  <a:tcPr marL="51058" marR="51058" marT="51058" marB="51058">
                    <a:noFill/>
                  </a:tcPr>
                </a:tc>
                <a:tc>
                  <a:txBody>
                    <a:bodyPr/>
                    <a:lstStyle/>
                    <a:p>
                      <a:pPr marL="171450" marR="0" lvl="0" indent="-171450" algn="l" rtl="0" eaLnBrk="1" fontAlgn="auto" latinLnBrk="0" hangingPunct="1">
                        <a:lnSpc>
                          <a:spcPct val="115000"/>
                        </a:lnSpc>
                        <a:spcBef>
                          <a:spcPts val="0"/>
                        </a:spcBef>
                        <a:spcAft>
                          <a:spcPts val="0"/>
                        </a:spcAft>
                        <a:buClrTx/>
                        <a:buSzTx/>
                        <a:buFont typeface="Arial"/>
                        <a:buChar char="•"/>
                      </a:pPr>
                      <a:r>
                        <a:rPr kumimoji="0" lang="es-MX" sz="1050" b="0" i="0" u="none" strike="noStrike" kern="1200" cap="none" spc="0" normalizeH="0" baseline="0" noProof="0">
                          <a:ln>
                            <a:noFill/>
                          </a:ln>
                          <a:effectLst/>
                          <a:uLnTx/>
                          <a:uFillTx/>
                          <a:latin typeface="Arial"/>
                          <a:ea typeface="Arial" panose="020B0604020202020204" pitchFamily="34" charset="0"/>
                          <a:cs typeface="Arial"/>
                        </a:rPr>
                        <a:t>El alumno </a:t>
                      </a:r>
                      <a:r>
                        <a:rPr lang="es-MX" sz="1050" b="0" i="0" u="none" strike="noStrike" kern="1200" cap="none" spc="0" normalizeH="0" baseline="0" noProof="0" err="1">
                          <a:ln>
                            <a:noFill/>
                          </a:ln>
                          <a:effectLst/>
                          <a:uLnTx/>
                          <a:uFillTx/>
                          <a:latin typeface="Arial"/>
                          <a:ea typeface="Arial" panose="020B0604020202020204" pitchFamily="34" charset="0"/>
                          <a:cs typeface="Arial"/>
                        </a:rPr>
                        <a:t>podra</a:t>
                      </a:r>
                      <a:r>
                        <a:rPr lang="es-MX" sz="1050" b="0" i="0" u="none" strike="noStrike" kern="1200" cap="none" spc="0" normalizeH="0" baseline="0" noProof="0">
                          <a:ln>
                            <a:noFill/>
                          </a:ln>
                          <a:effectLst/>
                          <a:uLnTx/>
                          <a:uFillTx/>
                          <a:latin typeface="Arial"/>
                          <a:ea typeface="Arial" panose="020B0604020202020204" pitchFamily="34" charset="0"/>
                          <a:cs typeface="Arial"/>
                        </a:rPr>
                        <a:t> realizar su </a:t>
                      </a:r>
                      <a:r>
                        <a:rPr lang="es-MX" sz="1050" b="0" i="0" u="none" strike="noStrike" kern="1200" cap="none" spc="0" normalizeH="0" baseline="0" noProof="0" err="1">
                          <a:ln>
                            <a:noFill/>
                          </a:ln>
                          <a:effectLst/>
                          <a:uLnTx/>
                          <a:uFillTx/>
                          <a:latin typeface="Arial"/>
                          <a:ea typeface="Arial" panose="020B0604020202020204" pitchFamily="34" charset="0"/>
                          <a:cs typeface="Arial"/>
                        </a:rPr>
                        <a:t>infografia</a:t>
                      </a:r>
                      <a:r>
                        <a:rPr lang="es-MX" sz="1050" b="0" i="0" u="none" strike="noStrike" kern="1200" cap="none" spc="0" normalizeH="0" baseline="0" noProof="0">
                          <a:ln>
                            <a:noFill/>
                          </a:ln>
                          <a:effectLst/>
                          <a:uLnTx/>
                          <a:uFillTx/>
                          <a:latin typeface="Arial"/>
                          <a:ea typeface="Arial" panose="020B0604020202020204" pitchFamily="34" charset="0"/>
                          <a:cs typeface="Arial"/>
                        </a:rPr>
                        <a:t> de </a:t>
                      </a:r>
                      <a:r>
                        <a:rPr lang="es-MX" sz="1050" b="0" i="0" u="none" strike="noStrike" kern="1200" cap="none" spc="0" normalizeH="0" baseline="0" noProof="0" err="1">
                          <a:ln>
                            <a:noFill/>
                          </a:ln>
                          <a:effectLst/>
                          <a:uLnTx/>
                          <a:uFillTx/>
                          <a:latin typeface="Arial"/>
                          <a:ea typeface="Arial" panose="020B0604020202020204" pitchFamily="34" charset="0"/>
                          <a:cs typeface="Arial"/>
                        </a:rPr>
                        <a:t>particióación</a:t>
                      </a:r>
                      <a:r>
                        <a:rPr lang="es-MX" sz="1050" b="0" i="0" u="none" strike="noStrike" kern="1200" cap="none" spc="0" normalizeH="0" baseline="0" noProof="0">
                          <a:ln>
                            <a:noFill/>
                          </a:ln>
                          <a:effectLst/>
                          <a:uLnTx/>
                          <a:uFillTx/>
                          <a:latin typeface="Arial"/>
                          <a:ea typeface="Arial" panose="020B0604020202020204" pitchFamily="34" charset="0"/>
                          <a:cs typeface="Arial"/>
                        </a:rPr>
                        <a:t> de como trabaja la carrera en el proceso de su elección de carrera</a:t>
                      </a:r>
                      <a:endParaRPr kumimoji="0" lang="es-MX" sz="1050" b="0" i="0" u="none" strike="noStrike" kern="1200" cap="none" spc="0" normalizeH="0" baseline="0" noProof="0">
                        <a:ln>
                          <a:noFill/>
                        </a:ln>
                        <a:effectLst/>
                        <a:uLnTx/>
                        <a:uFillTx/>
                        <a:latin typeface="Arial"/>
                        <a:ea typeface="Arial" panose="020B0604020202020204" pitchFamily="34" charset="0"/>
                        <a:cs typeface="Arial"/>
                      </a:endParaRPr>
                    </a:p>
                    <a:p>
                      <a:pPr marL="342900" lvl="0" indent="-342900">
                        <a:lnSpc>
                          <a:spcPct val="115000"/>
                        </a:lnSpc>
                        <a:spcAft>
                          <a:spcPts val="0"/>
                        </a:spcAft>
                        <a:buFont typeface="Symbol" panose="05050102010706020507" pitchFamily="18" charset="2"/>
                        <a:buChar char=""/>
                      </a:pPr>
                      <a:endParaRPr lang="es-MX" sz="28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51058" marR="51058" marT="51058" marB="51058">
                    <a:noFill/>
                  </a:tcPr>
                </a:tc>
                <a:tc>
                  <a:txBody>
                    <a:bodyPr/>
                    <a:lstStyle/>
                    <a:p>
                      <a:pPr marL="171450" indent="-171450">
                        <a:lnSpc>
                          <a:spcPct val="115000"/>
                        </a:lnSpc>
                        <a:spcAft>
                          <a:spcPts val="0"/>
                        </a:spcAft>
                        <a:buFont typeface="Arial"/>
                        <a:buChar char="•"/>
                      </a:pPr>
                      <a:r>
                        <a:rPr lang="es-MX" sz="1050">
                          <a:solidFill>
                            <a:schemeClr val="tx1"/>
                          </a:solidFill>
                          <a:effectLst/>
                          <a:latin typeface="Arial"/>
                          <a:ea typeface="Arial" panose="020B0604020202020204" pitchFamily="34" charset="0"/>
                          <a:cs typeface="Arial"/>
                        </a:rPr>
                        <a:t>El alumno analizará las funciones de los diferentes sistemas que componen al cuerpo humano y observará los cambios que se dan cuando hay presencia de ansiedad y depresión.</a:t>
                      </a:r>
                      <a:endParaRPr lang="es-MX" sz="1050">
                        <a:solidFill>
                          <a:schemeClr val="tx1"/>
                        </a:solidFill>
                        <a:effectLst/>
                        <a:latin typeface="Arial"/>
                        <a:ea typeface="Arial" panose="020B0604020202020204" pitchFamily="34" charset="0"/>
                        <a:cs typeface="Arial" panose="020B0604020202020204" pitchFamily="34" charset="0"/>
                      </a:endParaRPr>
                    </a:p>
                  </a:txBody>
                  <a:tcPr marL="51058" marR="51058" marT="51058" marB="51058">
                    <a:noFill/>
                  </a:tcPr>
                </a:tc>
                <a:tc>
                  <a:txBody>
                    <a:bodyPr/>
                    <a:lstStyle/>
                    <a:p>
                      <a:pPr marL="171450" lvl="0" indent="-171450">
                        <a:lnSpc>
                          <a:spcPct val="114999"/>
                        </a:lnSpc>
                        <a:spcAft>
                          <a:spcPts val="0"/>
                        </a:spcAft>
                        <a:buFont typeface="Arial"/>
                        <a:buChar char="•"/>
                      </a:pPr>
                      <a:r>
                        <a:rPr lang="es-MX" sz="1050">
                          <a:solidFill>
                            <a:schemeClr val="tx1"/>
                          </a:solidFill>
                          <a:effectLst/>
                          <a:latin typeface="Arial"/>
                          <a:ea typeface="Arial" panose="020B0604020202020204" pitchFamily="34" charset="0"/>
                          <a:cs typeface="Arial"/>
                        </a:rPr>
                        <a:t>Escribe Juan El alumno analizara los </a:t>
                      </a:r>
                      <a:r>
                        <a:rPr lang="es-MX" sz="1050" err="1">
                          <a:solidFill>
                            <a:schemeClr val="tx1"/>
                          </a:solidFill>
                          <a:effectLst/>
                          <a:latin typeface="Arial"/>
                          <a:ea typeface="Arial" panose="020B0604020202020204" pitchFamily="34" charset="0"/>
                          <a:cs typeface="Arial"/>
                        </a:rPr>
                        <a:t>haspectos</a:t>
                      </a:r>
                      <a:r>
                        <a:rPr lang="es-MX" sz="1050">
                          <a:solidFill>
                            <a:schemeClr val="tx1"/>
                          </a:solidFill>
                          <a:effectLst/>
                          <a:latin typeface="Arial"/>
                          <a:ea typeface="Arial" panose="020B0604020202020204" pitchFamily="34" charset="0"/>
                          <a:cs typeface="Arial"/>
                        </a:rPr>
                        <a:t> del cuidado integral </a:t>
                      </a:r>
                      <a:r>
                        <a:rPr lang="es-MX" sz="1050" err="1">
                          <a:solidFill>
                            <a:schemeClr val="tx1"/>
                          </a:solidFill>
                          <a:effectLst/>
                          <a:latin typeface="Arial"/>
                          <a:ea typeface="Arial" panose="020B0604020202020204" pitchFamily="34" charset="0"/>
                          <a:cs typeface="Arial"/>
                        </a:rPr>
                        <a:t>espiritu</a:t>
                      </a:r>
                      <a:r>
                        <a:rPr lang="es-MX" sz="1050">
                          <a:solidFill>
                            <a:schemeClr val="tx1"/>
                          </a:solidFill>
                          <a:effectLst/>
                          <a:latin typeface="Arial"/>
                          <a:ea typeface="Arial" panose="020B0604020202020204" pitchFamily="34" charset="0"/>
                          <a:cs typeface="Arial"/>
                        </a:rPr>
                        <a:t>, cuerpo, mente e incorporal , el área ambiental</a:t>
                      </a:r>
                      <a:endParaRPr lang="es-MX" sz="1050" err="1">
                        <a:solidFill>
                          <a:schemeClr val="tx1"/>
                        </a:solidFill>
                        <a:effectLst/>
                        <a:latin typeface="Arial"/>
                        <a:ea typeface="Arial" panose="020B0604020202020204" pitchFamily="34" charset="0"/>
                        <a:cs typeface="Arial"/>
                      </a:endParaRPr>
                    </a:p>
                  </a:txBody>
                  <a:tcPr marL="51057" marR="51057" marT="51057" marB="51057">
                    <a:noFill/>
                  </a:tcPr>
                </a:tc>
                <a:extLst>
                  <a:ext uri="{0D108BD9-81ED-4DB2-BD59-A6C34878D82A}">
                    <a16:rowId xmlns:a16="http://schemas.microsoft.com/office/drawing/2014/main" val="1853035405"/>
                  </a:ext>
                </a:extLst>
              </a:tr>
              <a:tr h="1711156">
                <a:tc>
                  <a:txBody>
                    <a:bodyPr/>
                    <a:lstStyle/>
                    <a:p>
                      <a:pPr>
                        <a:lnSpc>
                          <a:spcPct val="115000"/>
                        </a:lnSpc>
                        <a:spcAft>
                          <a:spcPts val="0"/>
                        </a:spcAft>
                      </a:pPr>
                      <a:r>
                        <a:rPr lang="es-ES" sz="1050">
                          <a:solidFill>
                            <a:schemeClr val="tx1"/>
                          </a:solidFill>
                          <a:effectLst/>
                          <a:latin typeface="Arial"/>
                          <a:cs typeface="Arial"/>
                        </a:rPr>
                        <a:t>4. Evaluación.</a:t>
                      </a:r>
                      <a:endParaRPr lang="es-MX" sz="1050">
                        <a:solidFill>
                          <a:schemeClr val="tx1"/>
                        </a:solidFill>
                        <a:effectLst/>
                        <a:latin typeface="Arial"/>
                        <a:cs typeface="Arial"/>
                      </a:endParaRPr>
                    </a:p>
                    <a:p>
                      <a:pPr>
                        <a:lnSpc>
                          <a:spcPct val="115000"/>
                        </a:lnSpc>
                        <a:spcAft>
                          <a:spcPts val="0"/>
                        </a:spcAft>
                      </a:pPr>
                      <a:r>
                        <a:rPr lang="es-ES" sz="1050">
                          <a:solidFill>
                            <a:schemeClr val="tx1"/>
                          </a:solidFill>
                          <a:effectLst/>
                          <a:latin typeface="Arial"/>
                          <a:cs typeface="Arial"/>
                        </a:rPr>
                        <a:t>    Productos /evidencias</a:t>
                      </a:r>
                      <a:endParaRPr lang="es-MX" sz="1050">
                        <a:solidFill>
                          <a:schemeClr val="tx1"/>
                        </a:solidFill>
                        <a:effectLst/>
                        <a:latin typeface="Arial"/>
                        <a:cs typeface="Arial"/>
                      </a:endParaRPr>
                    </a:p>
                    <a:p>
                      <a:pPr>
                        <a:lnSpc>
                          <a:spcPct val="115000"/>
                        </a:lnSpc>
                        <a:spcAft>
                          <a:spcPts val="0"/>
                        </a:spcAft>
                      </a:pPr>
                      <a:r>
                        <a:rPr lang="es-ES" sz="1050">
                          <a:solidFill>
                            <a:schemeClr val="tx1"/>
                          </a:solidFill>
                          <a:effectLst/>
                          <a:latin typeface="Arial"/>
                          <a:cs typeface="Arial"/>
                        </a:rPr>
                        <a:t>    de aprendizaje para </a:t>
                      </a:r>
                      <a:endParaRPr lang="es-MX" sz="1050">
                        <a:solidFill>
                          <a:schemeClr val="tx1"/>
                        </a:solidFill>
                        <a:effectLst/>
                        <a:latin typeface="Arial" panose="020B0604020202020204" pitchFamily="34" charset="0"/>
                        <a:cs typeface="Arial" panose="020B0604020202020204" pitchFamily="34" charset="0"/>
                      </a:endParaRPr>
                    </a:p>
                    <a:p>
                      <a:pPr>
                        <a:lnSpc>
                          <a:spcPct val="115000"/>
                        </a:lnSpc>
                        <a:spcAft>
                          <a:spcPts val="0"/>
                        </a:spcAft>
                      </a:pPr>
                      <a:r>
                        <a:rPr lang="es-ES" sz="1050">
                          <a:solidFill>
                            <a:schemeClr val="tx1"/>
                          </a:solidFill>
                          <a:effectLst/>
                          <a:latin typeface="Arial"/>
                          <a:cs typeface="Arial"/>
                        </a:rPr>
                        <a:t>    demostrar el</a:t>
                      </a:r>
                      <a:endParaRPr lang="es-MX" sz="1050">
                        <a:solidFill>
                          <a:schemeClr val="tx1"/>
                        </a:solidFill>
                        <a:effectLst/>
                        <a:latin typeface="Arial"/>
                        <a:cs typeface="Arial"/>
                      </a:endParaRPr>
                    </a:p>
                    <a:p>
                      <a:pPr>
                        <a:lnSpc>
                          <a:spcPct val="115000"/>
                        </a:lnSpc>
                        <a:spcAft>
                          <a:spcPts val="0"/>
                        </a:spcAft>
                      </a:pPr>
                      <a:r>
                        <a:rPr lang="es-ES" sz="1050">
                          <a:solidFill>
                            <a:schemeClr val="tx1"/>
                          </a:solidFill>
                          <a:effectLst/>
                          <a:latin typeface="Arial"/>
                          <a:cs typeface="Arial"/>
                        </a:rPr>
                        <a:t>    avance del  proceso  y </a:t>
                      </a:r>
                      <a:endParaRPr lang="es-MX" sz="1050">
                        <a:solidFill>
                          <a:schemeClr val="tx1"/>
                        </a:solidFill>
                        <a:effectLst/>
                        <a:latin typeface="Arial" panose="020B0604020202020204" pitchFamily="34" charset="0"/>
                        <a:cs typeface="Arial" panose="020B0604020202020204" pitchFamily="34" charset="0"/>
                      </a:endParaRPr>
                    </a:p>
                    <a:p>
                      <a:pPr>
                        <a:lnSpc>
                          <a:spcPct val="115000"/>
                        </a:lnSpc>
                        <a:spcAft>
                          <a:spcPts val="0"/>
                        </a:spcAft>
                      </a:pPr>
                      <a:r>
                        <a:rPr lang="es-ES" sz="1050">
                          <a:solidFill>
                            <a:schemeClr val="tx1"/>
                          </a:solidFill>
                          <a:effectLst/>
                          <a:latin typeface="Arial"/>
                          <a:cs typeface="Arial"/>
                        </a:rPr>
                        <a:t>    el logro del  objetivo</a:t>
                      </a:r>
                      <a:endParaRPr lang="es-MX" sz="1050">
                        <a:solidFill>
                          <a:schemeClr val="tx1"/>
                        </a:solidFill>
                        <a:effectLst/>
                        <a:latin typeface="Arial"/>
                        <a:cs typeface="Arial"/>
                      </a:endParaRPr>
                    </a:p>
                    <a:p>
                      <a:pPr>
                        <a:lnSpc>
                          <a:spcPct val="115000"/>
                        </a:lnSpc>
                        <a:spcAft>
                          <a:spcPts val="0"/>
                        </a:spcAft>
                      </a:pPr>
                      <a:r>
                        <a:rPr lang="es-ES" sz="1050">
                          <a:solidFill>
                            <a:schemeClr val="tx1"/>
                          </a:solidFill>
                          <a:effectLst/>
                          <a:latin typeface="Arial"/>
                          <a:cs typeface="Arial"/>
                        </a:rPr>
                        <a:t>    propuesto.</a:t>
                      </a:r>
                      <a:endParaRPr lang="es-MX" sz="1050">
                        <a:solidFill>
                          <a:schemeClr val="tx1"/>
                        </a:solidFill>
                        <a:effectLst/>
                        <a:latin typeface="Arial"/>
                        <a:cs typeface="Arial"/>
                      </a:endParaRPr>
                    </a:p>
                    <a:p>
                      <a:pPr>
                        <a:lnSpc>
                          <a:spcPct val="115000"/>
                        </a:lnSpc>
                        <a:spcAft>
                          <a:spcPts val="0"/>
                        </a:spcAft>
                      </a:pPr>
                      <a:r>
                        <a:rPr lang="es-ES" sz="1050">
                          <a:solidFill>
                            <a:schemeClr val="tx1"/>
                          </a:solidFill>
                          <a:effectLst/>
                          <a:latin typeface="Arial"/>
                          <a:cs typeface="Arial"/>
                        </a:rPr>
                        <a:t>     	</a:t>
                      </a:r>
                      <a:endParaRPr lang="es-MX" sz="1050">
                        <a:solidFill>
                          <a:schemeClr val="tx1"/>
                        </a:solidFill>
                        <a:effectLst/>
                        <a:latin typeface="Arial"/>
                        <a:ea typeface="Arial" panose="020B0604020202020204" pitchFamily="34" charset="0"/>
                        <a:cs typeface="Arial"/>
                      </a:endParaRPr>
                    </a:p>
                  </a:txBody>
                  <a:tcPr marL="51058" marR="51058" marT="51058" marB="51058">
                    <a:noFill/>
                  </a:tcPr>
                </a:tc>
                <a:tc>
                  <a:txBody>
                    <a:bodyPr/>
                    <a:lstStyle/>
                    <a:p>
                      <a:pPr marL="342900" lvl="0" indent="-342900">
                        <a:lnSpc>
                          <a:spcPct val="115000"/>
                        </a:lnSpc>
                        <a:spcAft>
                          <a:spcPts val="0"/>
                        </a:spcAft>
                        <a:buFont typeface="Symbol" panose="05050102010706020507" pitchFamily="18" charset="2"/>
                        <a:buChar char=""/>
                      </a:pPr>
                      <a:r>
                        <a:rPr lang="es-MX" sz="950">
                          <a:solidFill>
                            <a:schemeClr val="tx1"/>
                          </a:solidFill>
                          <a:effectLst/>
                          <a:latin typeface="Arial"/>
                          <a:ea typeface="Arial" panose="020B0604020202020204" pitchFamily="34" charset="0"/>
                          <a:cs typeface="Arial"/>
                        </a:rPr>
                        <a:t>Evaluación de acuerdo a los puntos determinados en la rúbrica de evaluación incluido el proceso , oraciones de inferencia como parte de las conclusiones del trabajo haciendo uso correcto de la estructura gramatical</a:t>
                      </a:r>
                    </a:p>
                  </a:txBody>
                  <a:tcPr marL="51058" marR="51058" marT="51058" marB="51058">
                    <a:noFill/>
                  </a:tcPr>
                </a:tc>
                <a:tc>
                  <a:txBody>
                    <a:bodyPr/>
                    <a:lstStyle/>
                    <a:p>
                      <a:pPr marL="342900" lvl="0" indent="-342900">
                        <a:lnSpc>
                          <a:spcPct val="115000"/>
                        </a:lnSpc>
                        <a:spcAft>
                          <a:spcPts val="0"/>
                        </a:spcAft>
                        <a:buFont typeface="Symbol" panose="05050102010706020507" pitchFamily="18" charset="2"/>
                        <a:buChar char=""/>
                      </a:pPr>
                      <a:r>
                        <a:rPr lang="es-MX" sz="1050">
                          <a:solidFill>
                            <a:schemeClr val="tx1"/>
                          </a:solidFill>
                          <a:effectLst/>
                          <a:latin typeface="Arial"/>
                          <a:ea typeface="Arial" panose="020B0604020202020204" pitchFamily="34" charset="0"/>
                          <a:cs typeface="Arial"/>
                        </a:rPr>
                        <a:t>Infografía, tabla y gráfica en la que se establezca el comparativo de huella hídrica y agua virtual del proyecto a realizar.</a:t>
                      </a:r>
                    </a:p>
                  </a:txBody>
                  <a:tcPr marL="51058" marR="51058" marT="51058" marB="51058">
                    <a:noFill/>
                  </a:tcPr>
                </a:tc>
                <a:tc>
                  <a:txBody>
                    <a:bodyPr/>
                    <a:lstStyle/>
                    <a:p>
                      <a:pPr marL="342900" lvl="0" indent="-342900">
                        <a:lnSpc>
                          <a:spcPct val="115000"/>
                        </a:lnSpc>
                        <a:spcAft>
                          <a:spcPts val="0"/>
                        </a:spcAft>
                        <a:buFont typeface="Symbol" panose="05050102010706020507" pitchFamily="18" charset="2"/>
                        <a:buChar char=""/>
                      </a:pPr>
                      <a:r>
                        <a:rPr lang="es-MX" sz="1050">
                          <a:solidFill>
                            <a:schemeClr val="tx1"/>
                          </a:solidFill>
                          <a:effectLst/>
                          <a:latin typeface="Arial"/>
                          <a:ea typeface="Arial" panose="020B0604020202020204" pitchFamily="34" charset="0"/>
                          <a:cs typeface="Arial"/>
                        </a:rPr>
                        <a:t>Infografía sobre las posibles</a:t>
                      </a:r>
                      <a:r>
                        <a:rPr lang="es-MX" sz="1050" baseline="0">
                          <a:solidFill>
                            <a:schemeClr val="tx1"/>
                          </a:solidFill>
                          <a:effectLst/>
                          <a:latin typeface="Arial"/>
                          <a:ea typeface="Arial" panose="020B0604020202020204" pitchFamily="34" charset="0"/>
                          <a:cs typeface="Arial"/>
                        </a:rPr>
                        <a:t> soluciones que se pueden poner en practica a partir del análisis y discusión de las mismas</a:t>
                      </a:r>
                      <a:endParaRPr lang="es-MX" sz="1050">
                        <a:solidFill>
                          <a:schemeClr val="tx1"/>
                        </a:solidFill>
                        <a:effectLst/>
                        <a:latin typeface="Arial"/>
                        <a:ea typeface="Arial" panose="020B0604020202020204" pitchFamily="34" charset="0"/>
                        <a:cs typeface="Arial"/>
                      </a:endParaRPr>
                    </a:p>
                    <a:p>
                      <a:pPr marL="342900" lvl="0" indent="-342900">
                        <a:lnSpc>
                          <a:spcPct val="114999"/>
                        </a:lnSpc>
                        <a:spcAft>
                          <a:spcPts val="0"/>
                        </a:spcAft>
                        <a:buFont typeface="Symbol" panose="05050102010706020507" pitchFamily="18" charset="2"/>
                        <a:buChar char=""/>
                      </a:pPr>
                      <a:r>
                        <a:rPr lang="es-MX" sz="1050">
                          <a:solidFill>
                            <a:schemeClr val="tx1"/>
                          </a:solidFill>
                          <a:effectLst/>
                          <a:latin typeface="Arial"/>
                          <a:ea typeface="Arial" panose="020B0604020202020204" pitchFamily="34" charset="0"/>
                          <a:cs typeface="Arial"/>
                        </a:rPr>
                        <a:t>Presentación del proyecto en la semana cultural</a:t>
                      </a:r>
                      <a:r>
                        <a:rPr lang="es-MX" sz="1050" baseline="0">
                          <a:solidFill>
                            <a:schemeClr val="tx1"/>
                          </a:solidFill>
                          <a:effectLst/>
                          <a:latin typeface="Arial"/>
                          <a:ea typeface="Arial" panose="020B0604020202020204" pitchFamily="34" charset="0"/>
                          <a:cs typeface="Arial"/>
                        </a:rPr>
                        <a:t> del colegio</a:t>
                      </a:r>
                      <a:endParaRPr lang="es-MX" sz="1050">
                        <a:solidFill>
                          <a:schemeClr val="tx1"/>
                        </a:solidFill>
                        <a:effectLst/>
                        <a:latin typeface="Arial"/>
                        <a:ea typeface="Arial" panose="020B0604020202020204" pitchFamily="34" charset="0"/>
                        <a:cs typeface="Arial"/>
                      </a:endParaRPr>
                    </a:p>
                    <a:p>
                      <a:pPr marL="342900" lvl="0" indent="-342900">
                        <a:lnSpc>
                          <a:spcPct val="115000"/>
                        </a:lnSpc>
                        <a:spcAft>
                          <a:spcPts val="0"/>
                        </a:spcAft>
                        <a:buFont typeface="Symbol" panose="05050102010706020507" pitchFamily="18" charset="2"/>
                        <a:buChar char=""/>
                      </a:pPr>
                      <a:endParaRPr lang="es-MX" sz="105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51058" marR="51058" marT="51058" marB="51058">
                    <a:noFill/>
                  </a:tcPr>
                </a:tc>
                <a:tc>
                  <a:txBody>
                    <a:bodyPr/>
                    <a:lstStyle/>
                    <a:p>
                      <a:pPr marL="342900" lvl="0" indent="-342900">
                        <a:lnSpc>
                          <a:spcPct val="114999"/>
                        </a:lnSpc>
                        <a:spcAft>
                          <a:spcPts val="0"/>
                        </a:spcAft>
                        <a:buFont typeface="Symbol" panose="05050102010706020507" pitchFamily="18" charset="2"/>
                        <a:buChar char=""/>
                      </a:pPr>
                      <a:r>
                        <a:rPr lang="es-MX" sz="1050">
                          <a:solidFill>
                            <a:schemeClr val="tx1"/>
                          </a:solidFill>
                          <a:effectLst/>
                          <a:latin typeface="Arial"/>
                          <a:ea typeface="Arial" panose="020B0604020202020204" pitchFamily="34" charset="0"/>
                          <a:cs typeface="Arial"/>
                        </a:rPr>
                        <a:t>Elaboración de una infografía que hablará de los cambios en las funciones corporales antes la presencia de ansiedad y depresión.</a:t>
                      </a:r>
                    </a:p>
                  </a:txBody>
                  <a:tcPr marL="51058" marR="51058" marT="51058" marB="51058">
                    <a:noFill/>
                  </a:tcPr>
                </a:tc>
                <a:tc>
                  <a:txBody>
                    <a:bodyPr/>
                    <a:lstStyle/>
                    <a:p>
                      <a:pPr marL="342900" lvl="0" indent="-342900">
                        <a:lnSpc>
                          <a:spcPct val="114999"/>
                        </a:lnSpc>
                        <a:spcAft>
                          <a:spcPts val="0"/>
                        </a:spcAft>
                        <a:buFont typeface="Arial"/>
                        <a:buChar char="•"/>
                      </a:pPr>
                      <a:r>
                        <a:rPr lang="es-ES" sz="1050" b="0" i="0" u="none" strike="noStrike" noProof="0">
                          <a:solidFill>
                            <a:schemeClr val="tx1"/>
                          </a:solidFill>
                          <a:effectLst/>
                          <a:latin typeface="Arial"/>
                        </a:rPr>
                        <a:t>Realiza una infografía como interactúa la responsabilidad del cuidado del medio Ambiente en la sustentabilidad.</a:t>
                      </a:r>
                    </a:p>
                    <a:p>
                      <a:pPr marL="342900" lvl="0" indent="-342900">
                        <a:lnSpc>
                          <a:spcPct val="114999"/>
                        </a:lnSpc>
                        <a:spcAft>
                          <a:spcPts val="0"/>
                        </a:spcAft>
                        <a:buFont typeface="Symbol"/>
                        <a:buChar char=""/>
                      </a:pPr>
                      <a:endParaRPr lang="es-MX" sz="1050">
                        <a:solidFill>
                          <a:schemeClr val="tx1"/>
                        </a:solidFill>
                        <a:effectLst/>
                        <a:latin typeface="Arial"/>
                        <a:ea typeface="Arial" panose="020B0604020202020204" pitchFamily="34" charset="0"/>
                        <a:cs typeface="Arial"/>
                      </a:endParaRPr>
                    </a:p>
                  </a:txBody>
                  <a:tcPr marL="51057" marR="51057" marT="51057" marB="51057">
                    <a:noFill/>
                  </a:tcPr>
                </a:tc>
                <a:extLst>
                  <a:ext uri="{0D108BD9-81ED-4DB2-BD59-A6C34878D82A}">
                    <a16:rowId xmlns:a16="http://schemas.microsoft.com/office/drawing/2014/main" val="1931198357"/>
                  </a:ext>
                </a:extLst>
              </a:tr>
              <a:tr h="2276166">
                <a:tc>
                  <a:txBody>
                    <a:bodyPr/>
                    <a:lstStyle/>
                    <a:p>
                      <a:pPr>
                        <a:lnSpc>
                          <a:spcPct val="115000"/>
                        </a:lnSpc>
                        <a:spcAft>
                          <a:spcPts val="0"/>
                        </a:spcAft>
                      </a:pPr>
                      <a:r>
                        <a:rPr lang="es-ES" sz="1050">
                          <a:solidFill>
                            <a:schemeClr val="tx1"/>
                          </a:solidFill>
                          <a:effectLst/>
                          <a:latin typeface="Arial"/>
                          <a:cs typeface="Arial"/>
                        </a:rPr>
                        <a:t>5. Tipos y herramientas de </a:t>
                      </a:r>
                      <a:endParaRPr lang="es-MX" sz="1050">
                        <a:solidFill>
                          <a:schemeClr val="tx1"/>
                        </a:solidFill>
                        <a:effectLst/>
                        <a:latin typeface="Arial" panose="020B0604020202020204" pitchFamily="34" charset="0"/>
                        <a:cs typeface="Arial" panose="020B0604020202020204" pitchFamily="34" charset="0"/>
                      </a:endParaRPr>
                    </a:p>
                    <a:p>
                      <a:pPr>
                        <a:lnSpc>
                          <a:spcPct val="115000"/>
                        </a:lnSpc>
                        <a:spcAft>
                          <a:spcPts val="0"/>
                        </a:spcAft>
                      </a:pPr>
                      <a:r>
                        <a:rPr lang="es-ES" sz="1050">
                          <a:solidFill>
                            <a:schemeClr val="tx1"/>
                          </a:solidFill>
                          <a:effectLst/>
                          <a:latin typeface="Arial"/>
                          <a:cs typeface="Arial"/>
                        </a:rPr>
                        <a:t>    evaluación.</a:t>
                      </a:r>
                      <a:endParaRPr lang="es-MX" sz="1050">
                        <a:solidFill>
                          <a:schemeClr val="tx1"/>
                        </a:solidFill>
                        <a:effectLst/>
                        <a:latin typeface="Arial"/>
                        <a:cs typeface="Arial"/>
                      </a:endParaRPr>
                    </a:p>
                    <a:p>
                      <a:pPr>
                        <a:lnSpc>
                          <a:spcPct val="115000"/>
                        </a:lnSpc>
                        <a:spcAft>
                          <a:spcPts val="0"/>
                        </a:spcAft>
                      </a:pPr>
                      <a:endParaRPr lang="es-MX" sz="1050">
                        <a:solidFill>
                          <a:schemeClr val="tx1"/>
                        </a:solidFill>
                        <a:effectLst/>
                        <a:latin typeface="Arial"/>
                        <a:cs typeface="Arial"/>
                      </a:endParaRPr>
                    </a:p>
                    <a:p>
                      <a:pPr>
                        <a:lnSpc>
                          <a:spcPct val="115000"/>
                        </a:lnSpc>
                        <a:spcAft>
                          <a:spcPts val="0"/>
                        </a:spcAft>
                      </a:pPr>
                      <a:endParaRPr lang="es-MX" sz="1050">
                        <a:solidFill>
                          <a:schemeClr val="tx1"/>
                        </a:solidFill>
                        <a:effectLst/>
                        <a:latin typeface="Arial"/>
                        <a:cs typeface="Arial"/>
                      </a:endParaRPr>
                    </a:p>
                    <a:p>
                      <a:pPr>
                        <a:lnSpc>
                          <a:spcPct val="115000"/>
                        </a:lnSpc>
                        <a:spcAft>
                          <a:spcPts val="0"/>
                        </a:spcAft>
                      </a:pPr>
                      <a:endParaRPr lang="es-MX" sz="1050">
                        <a:solidFill>
                          <a:schemeClr val="tx1"/>
                        </a:solidFill>
                        <a:effectLst/>
                        <a:latin typeface="Arial"/>
                        <a:ea typeface="Arial" panose="020B0604020202020204" pitchFamily="34" charset="0"/>
                        <a:cs typeface="Arial"/>
                      </a:endParaRPr>
                    </a:p>
                  </a:txBody>
                  <a:tcPr marL="51058" marR="51058" marT="51058" marB="51058">
                    <a:noFill/>
                  </a:tcPr>
                </a:tc>
                <a:tc>
                  <a:txBody>
                    <a:bodyPr/>
                    <a:lstStyle/>
                    <a:p>
                      <a:pPr marL="342900" lvl="0" indent="-342900">
                        <a:lnSpc>
                          <a:spcPct val="115000"/>
                        </a:lnSpc>
                        <a:spcAft>
                          <a:spcPts val="0"/>
                        </a:spcAft>
                        <a:buFont typeface="Symbol" panose="05050102010706020507" pitchFamily="18" charset="2"/>
                        <a:buChar char=""/>
                      </a:pPr>
                      <a:r>
                        <a:rPr lang="es-MX" sz="1050">
                          <a:solidFill>
                            <a:schemeClr val="tx1"/>
                          </a:solidFill>
                          <a:effectLst/>
                          <a:latin typeface="Arial"/>
                          <a:ea typeface="Arial" panose="020B0604020202020204" pitchFamily="34" charset="0"/>
                          <a:cs typeface="Arial"/>
                        </a:rPr>
                        <a:t>Rúbrica de evaluación</a:t>
                      </a:r>
                    </a:p>
                  </a:txBody>
                  <a:tcPr marL="51058" marR="51058" marT="51058" marB="51058">
                    <a:noFill/>
                  </a:tcPr>
                </a:tc>
                <a:tc>
                  <a:txBody>
                    <a:bodyPr/>
                    <a:lstStyle/>
                    <a:p>
                      <a:pPr marL="342900" lvl="0" indent="-342900">
                        <a:lnSpc>
                          <a:spcPct val="115000"/>
                        </a:lnSpc>
                        <a:spcAft>
                          <a:spcPts val="0"/>
                        </a:spcAft>
                        <a:buFont typeface="Symbol" panose="05050102010706020507" pitchFamily="18" charset="2"/>
                        <a:buChar char=""/>
                      </a:pPr>
                      <a:r>
                        <a:rPr lang="es-MX" sz="1050">
                          <a:solidFill>
                            <a:schemeClr val="tx1"/>
                          </a:solidFill>
                          <a:effectLst/>
                          <a:latin typeface="Arial"/>
                          <a:ea typeface="Arial" panose="020B0604020202020204" pitchFamily="34" charset="0"/>
                          <a:cs typeface="Arial"/>
                        </a:rPr>
                        <a:t>Infografía: </a:t>
                      </a:r>
                    </a:p>
                    <a:p>
                      <a:pPr marL="342900" lvl="0" indent="-342900">
                        <a:lnSpc>
                          <a:spcPct val="114999"/>
                        </a:lnSpc>
                        <a:spcAft>
                          <a:spcPts val="0"/>
                        </a:spcAft>
                        <a:buFont typeface="Symbol" panose="05050102010706020507" pitchFamily="18" charset="2"/>
                        <a:buChar char=""/>
                      </a:pPr>
                      <a:r>
                        <a:rPr lang="es-MX" sz="1050">
                          <a:solidFill>
                            <a:schemeClr val="tx1"/>
                          </a:solidFill>
                          <a:effectLst/>
                          <a:latin typeface="Arial"/>
                          <a:ea typeface="Arial" panose="020B0604020202020204" pitchFamily="34" charset="0"/>
                          <a:cs typeface="Arial"/>
                        </a:rPr>
                        <a:t>Tabla y graficas de datos</a:t>
                      </a:r>
                    </a:p>
                  </a:txBody>
                  <a:tcPr marL="51058" marR="51058" marT="51058" marB="51058">
                    <a:noFill/>
                  </a:tcPr>
                </a:tc>
                <a:tc>
                  <a:txBody>
                    <a:bodyPr/>
                    <a:lstStyle/>
                    <a:p>
                      <a:pPr marL="342900" lvl="0" indent="-342900">
                        <a:lnSpc>
                          <a:spcPct val="115000"/>
                        </a:lnSpc>
                        <a:spcAft>
                          <a:spcPts val="0"/>
                        </a:spcAft>
                        <a:buFont typeface="Symbol" panose="05050102010706020507" pitchFamily="18" charset="2"/>
                        <a:buChar char=""/>
                      </a:pPr>
                      <a:r>
                        <a:rPr lang="es-MX" sz="1050">
                          <a:solidFill>
                            <a:schemeClr val="tx1"/>
                          </a:solidFill>
                          <a:effectLst/>
                          <a:latin typeface="Arial"/>
                          <a:ea typeface="Arial" panose="020B0604020202020204" pitchFamily="34" charset="0"/>
                          <a:cs typeface="Arial"/>
                        </a:rPr>
                        <a:t>Infografía</a:t>
                      </a:r>
                    </a:p>
                    <a:p>
                      <a:pPr marL="342900" lvl="0" indent="-342900">
                        <a:lnSpc>
                          <a:spcPct val="114999"/>
                        </a:lnSpc>
                        <a:spcAft>
                          <a:spcPts val="0"/>
                        </a:spcAft>
                        <a:buFont typeface="Symbol" panose="05050102010706020507" pitchFamily="18" charset="2"/>
                        <a:buChar char=""/>
                      </a:pPr>
                      <a:r>
                        <a:rPr lang="es-MX" sz="1050">
                          <a:solidFill>
                            <a:schemeClr val="tx1"/>
                          </a:solidFill>
                          <a:effectLst/>
                          <a:latin typeface="Arial"/>
                          <a:ea typeface="Arial" panose="020B0604020202020204" pitchFamily="34" charset="0"/>
                          <a:cs typeface="Arial"/>
                        </a:rPr>
                        <a:t>Presentación digital</a:t>
                      </a:r>
                    </a:p>
                    <a:p>
                      <a:pPr marL="342900" lvl="0" indent="-342900">
                        <a:lnSpc>
                          <a:spcPct val="114999"/>
                        </a:lnSpc>
                        <a:spcAft>
                          <a:spcPts val="0"/>
                        </a:spcAft>
                        <a:buFont typeface="Symbol" panose="05050102010706020507" pitchFamily="18" charset="2"/>
                        <a:buChar char=""/>
                      </a:pPr>
                      <a:r>
                        <a:rPr lang="es-MX" sz="1050">
                          <a:solidFill>
                            <a:schemeClr val="tx1"/>
                          </a:solidFill>
                          <a:effectLst/>
                          <a:latin typeface="Arial"/>
                          <a:ea typeface="Arial" panose="020B0604020202020204" pitchFamily="34" charset="0"/>
                          <a:cs typeface="Arial"/>
                        </a:rPr>
                        <a:t>Rubrica de evaluación</a:t>
                      </a:r>
                    </a:p>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endParaRPr kumimoji="0" lang="es-MX" sz="1050" b="0" i="0" u="none" strike="noStrike" kern="1200" cap="none" spc="0" normalizeH="0" baseline="0" noProof="0">
                        <a:ln>
                          <a:noFill/>
                        </a:ln>
                        <a:solidFill>
                          <a:schemeClr val="tx1"/>
                        </a:solidFill>
                        <a:effectLst/>
                        <a:uLnTx/>
                        <a:uFillTx/>
                        <a:latin typeface="Arial" panose="020B0604020202020204" pitchFamily="34" charset="0"/>
                        <a:ea typeface="Arial" panose="020B0604020202020204" pitchFamily="34" charset="0"/>
                        <a:cs typeface="Arial" panose="020B0604020202020204" pitchFamily="34" charset="0"/>
                      </a:endParaRPr>
                    </a:p>
                  </a:txBody>
                  <a:tcPr marL="51058" marR="51058" marT="51058" marB="51058">
                    <a:noFill/>
                  </a:tcPr>
                </a:tc>
                <a:tc>
                  <a:txBody>
                    <a:bodyPr/>
                    <a:lstStyle/>
                    <a:p>
                      <a:pPr marL="171450" lvl="0" indent="-171450">
                        <a:lnSpc>
                          <a:spcPct val="115000"/>
                        </a:lnSpc>
                        <a:spcAft>
                          <a:spcPts val="0"/>
                        </a:spcAft>
                        <a:buFont typeface="Arial"/>
                        <a:buChar char="•"/>
                      </a:pPr>
                      <a:r>
                        <a:rPr lang="es-MX" sz="1050">
                          <a:solidFill>
                            <a:schemeClr val="tx1"/>
                          </a:solidFill>
                          <a:effectLst/>
                          <a:latin typeface="Arial"/>
                          <a:ea typeface="Arial" panose="020B0604020202020204" pitchFamily="34" charset="0"/>
                          <a:cs typeface="Arial"/>
                        </a:rPr>
                        <a:t>Rúbrica de evaluación.</a:t>
                      </a:r>
                      <a:endParaRPr lang="es-MX" sz="1050">
                        <a:solidFill>
                          <a:schemeClr val="tx1"/>
                        </a:solidFill>
                        <a:effectLst/>
                        <a:latin typeface="Arial"/>
                        <a:ea typeface="Arial" panose="020B0604020202020204" pitchFamily="34" charset="0"/>
                        <a:cs typeface="Arial" panose="020B0604020202020204" pitchFamily="34" charset="0"/>
                      </a:endParaRPr>
                    </a:p>
                  </a:txBody>
                  <a:tcPr marL="51058" marR="51058" marT="51058" marB="51058">
                    <a:noFill/>
                  </a:tcPr>
                </a:tc>
                <a:tc>
                  <a:txBody>
                    <a:bodyPr/>
                    <a:lstStyle/>
                    <a:p>
                      <a:pPr marL="171450" lvl="0" indent="-171450">
                        <a:lnSpc>
                          <a:spcPct val="114999"/>
                        </a:lnSpc>
                        <a:spcAft>
                          <a:spcPts val="0"/>
                        </a:spcAft>
                        <a:buFont typeface="Arial"/>
                        <a:buChar char="•"/>
                      </a:pPr>
                      <a:r>
                        <a:rPr lang="es-MX" sz="1050">
                          <a:solidFill>
                            <a:schemeClr val="tx1"/>
                          </a:solidFill>
                          <a:effectLst/>
                          <a:latin typeface="Arial"/>
                          <a:ea typeface="Arial" panose="020B0604020202020204" pitchFamily="34" charset="0"/>
                          <a:cs typeface="Arial"/>
                        </a:rPr>
                        <a:t>Rubrica de evaluación</a:t>
                      </a:r>
                      <a:endParaRPr lang="es-MX" sz="1050" err="1">
                        <a:solidFill>
                          <a:schemeClr val="tx1"/>
                        </a:solidFill>
                        <a:effectLst/>
                        <a:latin typeface="Arial"/>
                        <a:ea typeface="Arial" panose="020B0604020202020204" pitchFamily="34" charset="0"/>
                        <a:cs typeface="Arial"/>
                      </a:endParaRPr>
                    </a:p>
                  </a:txBody>
                  <a:tcPr marL="51057" marR="51057" marT="51057" marB="51057">
                    <a:noFill/>
                  </a:tcPr>
                </a:tc>
                <a:extLst>
                  <a:ext uri="{0D108BD9-81ED-4DB2-BD59-A6C34878D82A}">
                    <a16:rowId xmlns:a16="http://schemas.microsoft.com/office/drawing/2014/main" val="1545891493"/>
                  </a:ext>
                </a:extLst>
              </a:tr>
            </a:tbl>
          </a:graphicData>
        </a:graphic>
      </p:graphicFrame>
    </p:spTree>
    <p:extLst>
      <p:ext uri="{BB962C8B-B14F-4D97-AF65-F5344CB8AC3E}">
        <p14:creationId xmlns:p14="http://schemas.microsoft.com/office/powerpoint/2010/main" val="1560045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ogo IPE.eps">
            <a:extLst>
              <a:ext uri="{FF2B5EF4-FFF2-40B4-BE49-F238E27FC236}">
                <a16:creationId xmlns:a16="http://schemas.microsoft.com/office/drawing/2014/main" id="{63E3707B-BF6C-431D-A09E-58096F5B9E57}"/>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p:cNvGraphicFramePr>
            <a:graphicFrameLocks noGrp="1"/>
          </p:cNvGraphicFramePr>
          <p:nvPr>
            <p:extLst>
              <p:ext uri="{D42A27DB-BD31-4B8C-83A1-F6EECF244321}">
                <p14:modId xmlns:p14="http://schemas.microsoft.com/office/powerpoint/2010/main" val="2421575943"/>
              </p:ext>
            </p:extLst>
          </p:nvPr>
        </p:nvGraphicFramePr>
        <p:xfrm>
          <a:off x="528810" y="872230"/>
          <a:ext cx="11196704" cy="6061647"/>
        </p:xfrm>
        <a:graphic>
          <a:graphicData uri="http://schemas.openxmlformats.org/drawingml/2006/table">
            <a:tbl>
              <a:tblPr>
                <a:tableStyleId>{5C22544A-7EE6-4342-B048-85BDC9FD1C3A}</a:tableStyleId>
              </a:tblPr>
              <a:tblGrid>
                <a:gridCol w="1363296">
                  <a:extLst>
                    <a:ext uri="{9D8B030D-6E8A-4147-A177-3AD203B41FA5}">
                      <a16:colId xmlns:a16="http://schemas.microsoft.com/office/drawing/2014/main" val="487705178"/>
                    </a:ext>
                  </a:extLst>
                </a:gridCol>
                <a:gridCol w="1542141">
                  <a:extLst>
                    <a:ext uri="{9D8B030D-6E8A-4147-A177-3AD203B41FA5}">
                      <a16:colId xmlns:a16="http://schemas.microsoft.com/office/drawing/2014/main" val="3810808791"/>
                    </a:ext>
                  </a:extLst>
                </a:gridCol>
                <a:gridCol w="2201333">
                  <a:extLst>
                    <a:ext uri="{9D8B030D-6E8A-4147-A177-3AD203B41FA5}">
                      <a16:colId xmlns:a16="http://schemas.microsoft.com/office/drawing/2014/main" val="2173668670"/>
                    </a:ext>
                  </a:extLst>
                </a:gridCol>
                <a:gridCol w="1921125">
                  <a:extLst>
                    <a:ext uri="{9D8B030D-6E8A-4147-A177-3AD203B41FA5}">
                      <a16:colId xmlns:a16="http://schemas.microsoft.com/office/drawing/2014/main" val="2009087857"/>
                    </a:ext>
                  </a:extLst>
                </a:gridCol>
                <a:gridCol w="2082393">
                  <a:extLst>
                    <a:ext uri="{9D8B030D-6E8A-4147-A177-3AD203B41FA5}">
                      <a16:colId xmlns:a16="http://schemas.microsoft.com/office/drawing/2014/main" val="1329779634"/>
                    </a:ext>
                  </a:extLst>
                </a:gridCol>
                <a:gridCol w="2086416">
                  <a:extLst>
                    <a:ext uri="{9D8B030D-6E8A-4147-A177-3AD203B41FA5}">
                      <a16:colId xmlns:a16="http://schemas.microsoft.com/office/drawing/2014/main" val="2588925961"/>
                    </a:ext>
                  </a:extLst>
                </a:gridCol>
              </a:tblGrid>
              <a:tr h="390039">
                <a:tc>
                  <a:txBody>
                    <a:bodyPr/>
                    <a:lstStyle/>
                    <a:p>
                      <a:pPr>
                        <a:lnSpc>
                          <a:spcPct val="115000"/>
                        </a:lnSpc>
                        <a:spcAft>
                          <a:spcPts val="0"/>
                        </a:spcAft>
                      </a:pPr>
                      <a:endParaRPr lang="es-MX" sz="1200">
                        <a:solidFill>
                          <a:schemeClr val="tx1"/>
                        </a:solidFill>
                        <a:effectLst/>
                        <a:latin typeface="Arial"/>
                        <a:ea typeface="Arial" panose="020B0604020202020204" pitchFamily="34" charset="0"/>
                        <a:cs typeface="Arial"/>
                      </a:endParaRPr>
                    </a:p>
                  </a:txBody>
                  <a:tcPr marL="48416" marR="48416" marT="48416" marB="48416">
                    <a:noFill/>
                  </a:tcPr>
                </a:tc>
                <a:tc>
                  <a:txBody>
                    <a:bodyPr/>
                    <a:lstStyle/>
                    <a:p>
                      <a:pPr algn="ctr">
                        <a:lnSpc>
                          <a:spcPct val="115000"/>
                        </a:lnSpc>
                        <a:spcAft>
                          <a:spcPts val="0"/>
                        </a:spcAft>
                      </a:pPr>
                      <a:r>
                        <a:rPr lang="es-ES" sz="1200">
                          <a:solidFill>
                            <a:schemeClr val="tx1"/>
                          </a:solidFill>
                          <a:effectLst/>
                          <a:latin typeface="Arial"/>
                          <a:cs typeface="Arial"/>
                        </a:rPr>
                        <a:t>Disciplina 1.</a:t>
                      </a:r>
                      <a:endParaRPr lang="es-MX" sz="1200">
                        <a:solidFill>
                          <a:schemeClr val="tx1"/>
                        </a:solidFill>
                        <a:effectLst/>
                        <a:latin typeface="Arial"/>
                        <a:cs typeface="Arial"/>
                      </a:endParaRPr>
                    </a:p>
                    <a:p>
                      <a:pPr algn="ctr">
                        <a:lnSpc>
                          <a:spcPct val="115000"/>
                        </a:lnSpc>
                        <a:spcAft>
                          <a:spcPts val="0"/>
                        </a:spcAft>
                      </a:pPr>
                      <a:r>
                        <a:rPr lang="es-ES" sz="1200">
                          <a:solidFill>
                            <a:schemeClr val="tx1"/>
                          </a:solidFill>
                          <a:effectLst/>
                          <a:latin typeface="Arial"/>
                          <a:cs typeface="Arial"/>
                        </a:rPr>
                        <a:t>INGLES</a:t>
                      </a:r>
                      <a:endParaRPr lang="es-MX" sz="1200">
                        <a:solidFill>
                          <a:schemeClr val="tx1"/>
                        </a:solidFill>
                        <a:effectLst/>
                        <a:latin typeface="Arial"/>
                        <a:ea typeface="Arial" panose="020B0604020202020204" pitchFamily="34" charset="0"/>
                        <a:cs typeface="Arial"/>
                      </a:endParaRPr>
                    </a:p>
                  </a:txBody>
                  <a:tcPr marL="48416" marR="48416" marT="48416" marB="48416">
                    <a:noFill/>
                  </a:tcPr>
                </a:tc>
                <a:tc>
                  <a:txBody>
                    <a:bodyPr/>
                    <a:lstStyle/>
                    <a:p>
                      <a:pPr algn="ctr">
                        <a:lnSpc>
                          <a:spcPct val="115000"/>
                        </a:lnSpc>
                        <a:spcAft>
                          <a:spcPts val="0"/>
                        </a:spcAft>
                      </a:pPr>
                      <a:r>
                        <a:rPr lang="es-ES" sz="1200">
                          <a:solidFill>
                            <a:schemeClr val="tx1"/>
                          </a:solidFill>
                          <a:effectLst/>
                          <a:latin typeface="Arial"/>
                          <a:cs typeface="Arial"/>
                        </a:rPr>
                        <a:t>Disciplina 2.</a:t>
                      </a:r>
                      <a:endParaRPr lang="es-MX" sz="1200">
                        <a:solidFill>
                          <a:schemeClr val="tx1"/>
                        </a:solidFill>
                        <a:effectLst/>
                        <a:latin typeface="Arial"/>
                        <a:cs typeface="Arial"/>
                      </a:endParaRPr>
                    </a:p>
                    <a:p>
                      <a:pPr algn="ctr">
                        <a:lnSpc>
                          <a:spcPct val="115000"/>
                        </a:lnSpc>
                        <a:spcAft>
                          <a:spcPts val="0"/>
                        </a:spcAft>
                      </a:pPr>
                      <a:r>
                        <a:rPr lang="es-ES" sz="1200">
                          <a:solidFill>
                            <a:schemeClr val="tx1"/>
                          </a:solidFill>
                          <a:effectLst/>
                          <a:latin typeface="Arial"/>
                          <a:cs typeface="Arial"/>
                        </a:rPr>
                        <a:t>QUIMICA.</a:t>
                      </a:r>
                    </a:p>
                  </a:txBody>
                  <a:tcPr marL="48416" marR="48416" marT="48416" marB="48416">
                    <a:noFill/>
                  </a:tcPr>
                </a:tc>
                <a:tc>
                  <a:txBody>
                    <a:bodyPr/>
                    <a:lstStyle/>
                    <a:p>
                      <a:pPr algn="ctr">
                        <a:lnSpc>
                          <a:spcPct val="115000"/>
                        </a:lnSpc>
                        <a:spcAft>
                          <a:spcPts val="0"/>
                        </a:spcAft>
                      </a:pPr>
                      <a:r>
                        <a:rPr lang="es-ES" sz="1200">
                          <a:solidFill>
                            <a:schemeClr val="tx1"/>
                          </a:solidFill>
                          <a:effectLst/>
                          <a:latin typeface="Arial"/>
                          <a:cs typeface="Arial"/>
                        </a:rPr>
                        <a:t>Disciplina 3. </a:t>
                      </a:r>
                      <a:endParaRPr lang="es-ES" sz="120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s-ES" sz="1200">
                          <a:solidFill>
                            <a:schemeClr val="tx1"/>
                          </a:solidFill>
                          <a:effectLst/>
                          <a:latin typeface="Arial"/>
                          <a:cs typeface="Arial"/>
                        </a:rPr>
                        <a:t>Orientación educativa</a:t>
                      </a:r>
                    </a:p>
                  </a:txBody>
                  <a:tcPr marL="48416" marR="48416" marT="48416" marB="48416">
                    <a:no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s-ES" sz="1200">
                          <a:solidFill>
                            <a:schemeClr val="tx1"/>
                          </a:solidFill>
                          <a:effectLst/>
                          <a:latin typeface="Arial"/>
                          <a:cs typeface="Arial"/>
                        </a:rPr>
                        <a:t>Disciplina 4.</a:t>
                      </a:r>
                      <a:endParaRPr lang="es-MX" sz="1200">
                        <a:solidFill>
                          <a:schemeClr val="tx1"/>
                        </a:solidFill>
                        <a:effectLst/>
                        <a:latin typeface="Arial"/>
                        <a:cs typeface="Arial"/>
                      </a:endParaRPr>
                    </a:p>
                    <a:p>
                      <a:pPr algn="ctr">
                        <a:lnSpc>
                          <a:spcPct val="115000"/>
                        </a:lnSpc>
                        <a:spcAft>
                          <a:spcPts val="0"/>
                        </a:spcAft>
                      </a:pPr>
                      <a:r>
                        <a:rPr lang="es-MX" sz="1200">
                          <a:solidFill>
                            <a:schemeClr val="tx1"/>
                          </a:solidFill>
                          <a:effectLst/>
                          <a:latin typeface="Arial"/>
                          <a:cs typeface="Arial"/>
                        </a:rPr>
                        <a:t>Proyectos Emprendimiento</a:t>
                      </a:r>
                    </a:p>
                  </a:txBody>
                  <a:tcPr marL="48416" marR="48416" marT="48416" marB="48416">
                    <a:noFill/>
                  </a:tcPr>
                </a:tc>
                <a:tc>
                  <a:txBody>
                    <a:bodyPr/>
                    <a:lstStyle/>
                    <a:p>
                      <a:pPr lvl="0" algn="ctr">
                        <a:lnSpc>
                          <a:spcPct val="114999"/>
                        </a:lnSpc>
                        <a:spcAft>
                          <a:spcPts val="0"/>
                        </a:spcAft>
                        <a:buNone/>
                      </a:pPr>
                      <a:r>
                        <a:rPr lang="es-MX" sz="1200" b="0" i="0" u="none" strike="noStrike" baseline="0" noProof="0">
                          <a:solidFill>
                            <a:schemeClr val="tx1"/>
                          </a:solidFill>
                          <a:effectLst/>
                          <a:latin typeface="Arial"/>
                        </a:rPr>
                        <a:t>Disciplina 5.</a:t>
                      </a:r>
                      <a:endParaRPr lang="en-US" sz="1200" b="0" i="0" u="none" strike="noStrike" baseline="0" noProof="0">
                        <a:effectLst/>
                      </a:endParaRPr>
                    </a:p>
                    <a:p>
                      <a:pPr lvl="0" algn="ctr">
                        <a:lnSpc>
                          <a:spcPct val="114999"/>
                        </a:lnSpc>
                        <a:spcAft>
                          <a:spcPts val="0"/>
                        </a:spcAft>
                        <a:buNone/>
                      </a:pPr>
                      <a:r>
                        <a:rPr lang="es-MX" sz="1200" b="1" i="0" u="sng" strike="noStrike" baseline="0" noProof="0">
                          <a:solidFill>
                            <a:schemeClr val="tx1"/>
                          </a:solidFill>
                          <a:effectLst/>
                          <a:latin typeface="Arial"/>
                        </a:rPr>
                        <a:t>Formación Humana</a:t>
                      </a:r>
                      <a:endParaRPr lang="es-ES"/>
                    </a:p>
                  </a:txBody>
                  <a:tcPr marL="48416" marR="48416" marT="48416" marB="48416">
                    <a:noFill/>
                  </a:tcPr>
                </a:tc>
                <a:extLst>
                  <a:ext uri="{0D108BD9-81ED-4DB2-BD59-A6C34878D82A}">
                    <a16:rowId xmlns:a16="http://schemas.microsoft.com/office/drawing/2014/main" val="15034731"/>
                  </a:ext>
                </a:extLst>
              </a:tr>
              <a:tr h="1410414">
                <a:tc>
                  <a:txBody>
                    <a:bodyPr/>
                    <a:lstStyle/>
                    <a:p>
                      <a:pPr marL="275590" indent="-180340">
                        <a:lnSpc>
                          <a:spcPct val="115000"/>
                        </a:lnSpc>
                        <a:spcAft>
                          <a:spcPts val="0"/>
                        </a:spcAft>
                      </a:pPr>
                      <a:r>
                        <a:rPr lang="es-ES" sz="1200">
                          <a:solidFill>
                            <a:schemeClr val="tx1"/>
                          </a:solidFill>
                          <a:effectLst/>
                          <a:latin typeface="Arial"/>
                          <a:cs typeface="Arial"/>
                        </a:rPr>
                        <a:t>1.  </a:t>
                      </a:r>
                      <a:r>
                        <a:rPr lang="es-ES" sz="1050">
                          <a:solidFill>
                            <a:schemeClr val="tx1"/>
                          </a:solidFill>
                          <a:effectLst/>
                          <a:latin typeface="Arial"/>
                          <a:cs typeface="Arial"/>
                        </a:rPr>
                        <a:t>Preguntar y cuestionar.</a:t>
                      </a:r>
                      <a:endParaRPr lang="es-MX" sz="1050">
                        <a:solidFill>
                          <a:schemeClr val="tx1"/>
                        </a:solidFill>
                        <a:effectLst/>
                        <a:latin typeface="Arial"/>
                        <a:cs typeface="Arial"/>
                      </a:endParaRPr>
                    </a:p>
                    <a:p>
                      <a:pPr marL="275590" indent="-180340">
                        <a:lnSpc>
                          <a:spcPct val="115000"/>
                        </a:lnSpc>
                        <a:spcAft>
                          <a:spcPts val="0"/>
                        </a:spcAft>
                      </a:pPr>
                      <a:r>
                        <a:rPr lang="es-ES" sz="1050">
                          <a:solidFill>
                            <a:schemeClr val="tx1"/>
                          </a:solidFill>
                          <a:effectLst/>
                          <a:latin typeface="Arial"/>
                          <a:cs typeface="Arial"/>
                        </a:rPr>
                        <a:t>     Preguntas para dirigir  la Investigación Interdisciplinaria.</a:t>
                      </a:r>
                      <a:endParaRPr lang="es-MX" sz="1050">
                        <a:solidFill>
                          <a:schemeClr val="tx1"/>
                        </a:solidFill>
                        <a:effectLst/>
                        <a:latin typeface="Arial"/>
                        <a:ea typeface="Arial" panose="020B0604020202020204" pitchFamily="34" charset="0"/>
                        <a:cs typeface="Arial"/>
                      </a:endParaRPr>
                    </a:p>
                  </a:txBody>
                  <a:tcPr marL="48416" marR="48416" marT="48416" marB="48416">
                    <a:noFill/>
                  </a:tcPr>
                </a:tc>
                <a:tc>
                  <a:txBody>
                    <a:bodyPr/>
                    <a:lstStyle/>
                    <a:p>
                      <a:pPr marL="228600" indent="-228600">
                        <a:lnSpc>
                          <a:spcPct val="115000"/>
                        </a:lnSpc>
                        <a:spcAft>
                          <a:spcPts val="0"/>
                        </a:spcAft>
                        <a:buFont typeface="+mj-lt"/>
                        <a:buAutoNum type="arabicPeriod"/>
                      </a:pPr>
                      <a:r>
                        <a:rPr lang="es-ES" sz="1050">
                          <a:solidFill>
                            <a:schemeClr val="tx1"/>
                          </a:solidFill>
                          <a:effectLst/>
                          <a:latin typeface="Arial"/>
                          <a:cs typeface="Arial"/>
                        </a:rPr>
                        <a:t> ¿Cuáles</a:t>
                      </a:r>
                      <a:r>
                        <a:rPr lang="es-ES" sz="1050" baseline="0">
                          <a:solidFill>
                            <a:schemeClr val="tx1"/>
                          </a:solidFill>
                          <a:effectLst/>
                          <a:latin typeface="Arial"/>
                          <a:cs typeface="Arial"/>
                        </a:rPr>
                        <a:t> son las conclusiones a las que se llegó en el proyecto</a:t>
                      </a:r>
                      <a:r>
                        <a:rPr lang="es-ES" sz="1050">
                          <a:solidFill>
                            <a:schemeClr val="tx1"/>
                          </a:solidFill>
                          <a:effectLst/>
                          <a:latin typeface="Arial"/>
                          <a:ea typeface="Arial" panose="020B0604020202020204" pitchFamily="34" charset="0"/>
                          <a:cs typeface="Arial"/>
                        </a:rPr>
                        <a:t>?</a:t>
                      </a:r>
                      <a:endParaRPr lang="es-MX" sz="1050">
                        <a:solidFill>
                          <a:schemeClr val="tx1"/>
                        </a:solidFill>
                        <a:effectLst/>
                        <a:latin typeface="Arial"/>
                        <a:ea typeface="Arial" panose="020B0604020202020204" pitchFamily="34" charset="0"/>
                        <a:cs typeface="Arial"/>
                      </a:endParaRPr>
                    </a:p>
                  </a:txBody>
                  <a:tcPr marL="48416" marR="48416" marT="48416" marB="48416">
                    <a:noFill/>
                  </a:tcPr>
                </a:tc>
                <a:tc>
                  <a:txBody>
                    <a:bodyPr/>
                    <a:lstStyle/>
                    <a:p>
                      <a:pPr marL="228600" indent="-228600">
                        <a:buFont typeface="+mj-lt"/>
                        <a:buAutoNum type="arabicPeriod"/>
                      </a:pPr>
                      <a:r>
                        <a:rPr lang="es-ES" sz="1050">
                          <a:solidFill>
                            <a:schemeClr val="tx1"/>
                          </a:solidFill>
                          <a:effectLst/>
                          <a:latin typeface="Arial"/>
                          <a:cs typeface="Arial"/>
                        </a:rPr>
                        <a:t>¿Cuánta cantidad de agua se requiere para obtener como producto terminado el huerto y si es viable ?</a:t>
                      </a:r>
                    </a:p>
                  </a:txBody>
                  <a:tcPr marL="48416" marR="48416" marT="48416" marB="48416">
                    <a:noFill/>
                  </a:tcPr>
                </a:tc>
                <a:tc>
                  <a:txBody>
                    <a:bodyPr/>
                    <a:lstStyle/>
                    <a:p>
                      <a:pPr marL="228600" marR="0" lvl="0" indent="-228600" algn="just" rtl="0" eaLnBrk="1" fontAlgn="auto" latinLnBrk="0" hangingPunct="1">
                        <a:lnSpc>
                          <a:spcPct val="100000"/>
                        </a:lnSpc>
                        <a:spcBef>
                          <a:spcPts val="0"/>
                        </a:spcBef>
                        <a:spcAft>
                          <a:spcPts val="0"/>
                        </a:spcAft>
                        <a:buClrTx/>
                        <a:buSzTx/>
                        <a:buFont typeface="+mj-lt"/>
                        <a:buAutoNum type="arabicPeriod"/>
                      </a:pPr>
                      <a:r>
                        <a:rPr kumimoji="0" lang="es-MX" sz="1000" b="0" i="0" u="none" strike="noStrike" kern="1200" cap="none" spc="0" normalizeH="0" baseline="0" noProof="0">
                          <a:ln>
                            <a:noFill/>
                          </a:ln>
                          <a:effectLst/>
                          <a:uLnTx/>
                          <a:uFillTx/>
                          <a:latin typeface="Arial"/>
                          <a:ea typeface="+mn-ea"/>
                          <a:cs typeface="+mn-cs"/>
                        </a:rPr>
                        <a:t>¿Cuáles son los efectos</a:t>
                      </a:r>
                      <a:r>
                        <a:rPr lang="es-MX" sz="1000" b="0" i="0" u="none" strike="noStrike" kern="1200" cap="none" spc="0" normalizeH="0" baseline="0" noProof="0">
                          <a:ln>
                            <a:noFill/>
                          </a:ln>
                          <a:effectLst/>
                          <a:uLnTx/>
                          <a:uFillTx/>
                          <a:latin typeface="Arial"/>
                          <a:ea typeface="+mn-ea"/>
                          <a:cs typeface="+mn-cs"/>
                        </a:rPr>
                        <a:t> emocionales al desgaste de una inversión no viable , y cuáles son  los efectos emocionales en una inversión sustentable?</a:t>
                      </a:r>
                      <a:endParaRPr kumimoji="0" lang="es-MX" sz="1000" b="0" i="0" u="none" strike="noStrike" kern="1200" cap="none" spc="0" normalizeH="0" baseline="0" noProof="0">
                        <a:ln>
                          <a:noFill/>
                        </a:ln>
                        <a:effectLst/>
                        <a:uLnTx/>
                        <a:uFillTx/>
                        <a:latin typeface="Arial"/>
                        <a:ea typeface="+mn-ea"/>
                        <a:cs typeface="+mn-cs"/>
                      </a:endParaRPr>
                    </a:p>
                  </a:txBody>
                  <a:tcPr marL="48416" marR="48416" marT="48416" marB="48416">
                    <a:noFill/>
                  </a:tcPr>
                </a:tc>
                <a:tc>
                  <a:txBody>
                    <a:bodyPr/>
                    <a:lstStyle/>
                    <a:p>
                      <a:pPr marL="0" indent="0">
                        <a:buNone/>
                      </a:pPr>
                      <a:endParaRPr lang="es-MX" sz="1000">
                        <a:solidFill>
                          <a:schemeClr val="tx1"/>
                        </a:solidFill>
                        <a:latin typeface="Arial"/>
                      </a:endParaRPr>
                    </a:p>
                  </a:txBody>
                  <a:tcPr marL="48416" marR="48416" marT="48416" marB="48416">
                    <a:noFill/>
                  </a:tcPr>
                </a:tc>
                <a:tc>
                  <a:txBody>
                    <a:bodyPr/>
                    <a:lstStyle/>
                    <a:p>
                      <a:pPr marL="228600" lvl="0" indent="-228600">
                        <a:buAutoNum type="arabicPeriod"/>
                      </a:pPr>
                      <a:r>
                        <a:rPr lang="es-MX" sz="1000">
                          <a:solidFill>
                            <a:schemeClr val="tx1"/>
                          </a:solidFill>
                          <a:latin typeface="Arial"/>
                        </a:rPr>
                        <a:t>¿Cuáles son los valores humanos que resaltan en la promoción de proyectos ecológicos? ¿Cuál es el compromiso de las instituciones religiosas </a:t>
                      </a:r>
                      <a:r>
                        <a:rPr lang="es-MX" sz="1000" b="0" i="0" u="none" strike="noStrike" noProof="0">
                          <a:solidFill>
                            <a:schemeClr val="tx1"/>
                          </a:solidFill>
                          <a:latin typeface="Arial"/>
                        </a:rPr>
                        <a:t>en el cuidado del medio ambiente</a:t>
                      </a:r>
                      <a:endParaRPr lang="es-MX" sz="1000">
                        <a:solidFill>
                          <a:schemeClr val="tx1"/>
                        </a:solidFill>
                        <a:latin typeface="Arial"/>
                      </a:endParaRPr>
                    </a:p>
                  </a:txBody>
                  <a:tcPr marL="48416" marR="48416" marT="48416" marB="48416">
                    <a:noFill/>
                  </a:tcPr>
                </a:tc>
                <a:extLst>
                  <a:ext uri="{0D108BD9-81ED-4DB2-BD59-A6C34878D82A}">
                    <a16:rowId xmlns:a16="http://schemas.microsoft.com/office/drawing/2014/main" val="2834169475"/>
                  </a:ext>
                </a:extLst>
              </a:tr>
              <a:tr h="1932957">
                <a:tc>
                  <a:txBody>
                    <a:bodyPr/>
                    <a:lstStyle/>
                    <a:p>
                      <a:pPr marL="275590" indent="-180340">
                        <a:lnSpc>
                          <a:spcPct val="115000"/>
                        </a:lnSpc>
                        <a:spcAft>
                          <a:spcPts val="0"/>
                        </a:spcAft>
                      </a:pPr>
                      <a:r>
                        <a:rPr lang="es-ES" sz="1050">
                          <a:solidFill>
                            <a:schemeClr val="tx1"/>
                          </a:solidFill>
                          <a:effectLst/>
                          <a:latin typeface="Arial"/>
                          <a:cs typeface="Arial"/>
                        </a:rPr>
                        <a:t>2. Despertar el interés (detonar).</a:t>
                      </a:r>
                      <a:endParaRPr lang="es-MX" sz="1050">
                        <a:solidFill>
                          <a:schemeClr val="tx1"/>
                        </a:solidFill>
                        <a:effectLst/>
                        <a:latin typeface="Arial"/>
                        <a:cs typeface="Arial"/>
                      </a:endParaRPr>
                    </a:p>
                    <a:p>
                      <a:pPr marL="270510" indent="-180340">
                        <a:lnSpc>
                          <a:spcPct val="115000"/>
                        </a:lnSpc>
                        <a:spcAft>
                          <a:spcPts val="0"/>
                        </a:spcAft>
                      </a:pPr>
                      <a:r>
                        <a:rPr lang="es-ES" sz="1050">
                          <a:solidFill>
                            <a:schemeClr val="tx1"/>
                          </a:solidFill>
                          <a:effectLst/>
                          <a:latin typeface="Arial"/>
                          <a:cs typeface="Arial"/>
                        </a:rPr>
                        <a:t>    Estrategias para involucrar a los estudiantes con la problemática planteada, en el salón de clase</a:t>
                      </a:r>
                      <a:endParaRPr lang="es-MX" sz="1050">
                        <a:solidFill>
                          <a:schemeClr val="tx1"/>
                        </a:solidFill>
                        <a:effectLst/>
                        <a:latin typeface="Arial"/>
                        <a:cs typeface="Arial"/>
                      </a:endParaRPr>
                    </a:p>
                  </a:txBody>
                  <a:tcPr marL="48416" marR="48416" marT="48416" marB="48416">
                    <a:noFill/>
                  </a:tcPr>
                </a:tc>
                <a:tc>
                  <a:txBody>
                    <a:bodyPr/>
                    <a:lstStyle/>
                    <a:p>
                      <a:pPr>
                        <a:lnSpc>
                          <a:spcPct val="115000"/>
                        </a:lnSpc>
                        <a:spcAft>
                          <a:spcPts val="0"/>
                        </a:spcAft>
                      </a:pPr>
                      <a:r>
                        <a:rPr lang="es-MX" sz="1200">
                          <a:solidFill>
                            <a:schemeClr val="tx1"/>
                          </a:solidFill>
                          <a:effectLst/>
                          <a:latin typeface="Arial"/>
                          <a:ea typeface="Arial" panose="020B0604020202020204" pitchFamily="34" charset="0"/>
                          <a:cs typeface="Arial"/>
                        </a:rPr>
                        <a:t>¿Qué aprendí del proyecto en el que estuve participando?</a:t>
                      </a:r>
                    </a:p>
                  </a:txBody>
                  <a:tcPr marL="48416" marR="48416" marT="48416" marB="48416">
                    <a:noFill/>
                  </a:tcPr>
                </a:tc>
                <a:tc>
                  <a:txBody>
                    <a:bodyPr/>
                    <a:lstStyle/>
                    <a:p>
                      <a:r>
                        <a:rPr lang="es-MX" sz="1200">
                          <a:solidFill>
                            <a:schemeClr val="tx1"/>
                          </a:solidFill>
                          <a:effectLst/>
                          <a:latin typeface="Arial"/>
                          <a:cs typeface="Arial"/>
                        </a:rPr>
                        <a:t>Investigar sobre  la necesidad de  satisfacerse de agua en las actividades realizadas cotidianamente</a:t>
                      </a:r>
                    </a:p>
                  </a:txBody>
                  <a:tcPr marL="48416" marR="48416" marT="48416" marB="48416">
                    <a:noFill/>
                  </a:tcPr>
                </a:tc>
                <a:tc>
                  <a:txBody>
                    <a:bodyPr/>
                    <a:lstStyle/>
                    <a:p>
                      <a:pPr marL="0" marR="0" lvl="0" indent="0" algn="just" rtl="0" eaLnBrk="1" fontAlgn="auto" latinLnBrk="0" hangingPunct="1">
                        <a:lnSpc>
                          <a:spcPct val="100000"/>
                        </a:lnSpc>
                        <a:spcBef>
                          <a:spcPts val="0"/>
                        </a:spcBef>
                        <a:spcAft>
                          <a:spcPts val="0"/>
                        </a:spcAft>
                        <a:buClrTx/>
                        <a:buSzTx/>
                        <a:buFontTx/>
                        <a:buNone/>
                      </a:pPr>
                      <a:r>
                        <a:rPr lang="es-MX" sz="1200" b="0" i="0" u="none" strike="noStrike" kern="1200" cap="none" spc="0" normalizeH="0" baseline="0" noProof="0">
                          <a:ln>
                            <a:noFill/>
                          </a:ln>
                          <a:effectLst/>
                          <a:uLnTx/>
                          <a:uFillTx/>
                          <a:latin typeface="Arial"/>
                          <a:ea typeface="+mn-ea"/>
                          <a:cs typeface="+mn-cs"/>
                        </a:rPr>
                        <a:t>Que aprendo del proyecto que estoy participando</a:t>
                      </a:r>
                      <a:endParaRPr kumimoji="0" lang="es-MX" sz="1200" b="0" i="0" u="none" strike="noStrike" kern="1200" cap="none" spc="0" normalizeH="0" baseline="0" noProof="0">
                        <a:ln>
                          <a:noFill/>
                        </a:ln>
                        <a:effectLst/>
                        <a:uLnTx/>
                        <a:uFillTx/>
                        <a:latin typeface="Arial"/>
                        <a:ea typeface="+mn-ea"/>
                        <a:cs typeface="+mn-cs"/>
                      </a:endParaRPr>
                    </a:p>
                    <a:p>
                      <a:endParaRPr lang="es-MX"/>
                    </a:p>
                  </a:txBody>
                  <a:tcPr marL="48416" marR="48416" marT="48416" marB="48416">
                    <a:noFill/>
                  </a:tcPr>
                </a:tc>
                <a:tc>
                  <a:txBody>
                    <a:bodyPr/>
                    <a:lstStyle/>
                    <a:p>
                      <a:endParaRPr lang="es-MX" sz="1200">
                        <a:solidFill>
                          <a:schemeClr val="tx1"/>
                        </a:solidFill>
                        <a:latin typeface="Arial"/>
                      </a:endParaRPr>
                    </a:p>
                  </a:txBody>
                  <a:tcPr marL="48416" marR="48416" marT="48416" marB="48416">
                    <a:noFill/>
                  </a:tcPr>
                </a:tc>
                <a:tc>
                  <a:txBody>
                    <a:bodyPr/>
                    <a:lstStyle/>
                    <a:p>
                      <a:pPr lvl="0">
                        <a:buNone/>
                      </a:pPr>
                      <a:r>
                        <a:rPr lang="es-MX" sz="1200">
                          <a:solidFill>
                            <a:schemeClr val="tx1"/>
                          </a:solidFill>
                          <a:latin typeface="Arial"/>
                        </a:rPr>
                        <a:t>La fe y la reflexión son estériles sin la acción positiva y propositiva, capaz de impactar y transformar nuestro entorno concreto</a:t>
                      </a:r>
                    </a:p>
                  </a:txBody>
                  <a:tcPr marL="48416" marR="48416" marT="48416" marB="48416">
                    <a:noFill/>
                  </a:tcPr>
                </a:tc>
                <a:extLst>
                  <a:ext uri="{0D108BD9-81ED-4DB2-BD59-A6C34878D82A}">
                    <a16:rowId xmlns:a16="http://schemas.microsoft.com/office/drawing/2014/main" val="1411917070"/>
                  </a:ext>
                </a:extLst>
              </a:tr>
              <a:tr h="1736192">
                <a:tc>
                  <a:txBody>
                    <a:bodyPr/>
                    <a:lstStyle/>
                    <a:p>
                      <a:pPr marL="275590" indent="-180340">
                        <a:lnSpc>
                          <a:spcPct val="115000"/>
                        </a:lnSpc>
                        <a:spcAft>
                          <a:spcPts val="0"/>
                        </a:spcAft>
                      </a:pPr>
                      <a:r>
                        <a:rPr lang="es-ES" sz="1050">
                          <a:solidFill>
                            <a:schemeClr val="tx1"/>
                          </a:solidFill>
                          <a:effectLst/>
                          <a:latin typeface="Arial"/>
                          <a:cs typeface="Arial"/>
                        </a:rPr>
                        <a:t>3. Recopilar información a través de la investigación.</a:t>
                      </a:r>
                      <a:endParaRPr lang="es-MX" sz="1050">
                        <a:solidFill>
                          <a:schemeClr val="tx1"/>
                        </a:solidFill>
                        <a:effectLst/>
                        <a:latin typeface="Arial"/>
                        <a:cs typeface="Arial"/>
                      </a:endParaRPr>
                    </a:p>
                    <a:p>
                      <a:pPr marL="270510" indent="-175260">
                        <a:lnSpc>
                          <a:spcPct val="115000"/>
                        </a:lnSpc>
                        <a:spcAft>
                          <a:spcPts val="0"/>
                        </a:spcAft>
                      </a:pPr>
                      <a:r>
                        <a:rPr lang="es-ES" sz="1050">
                          <a:solidFill>
                            <a:schemeClr val="tx1"/>
                          </a:solidFill>
                          <a:effectLst/>
                          <a:latin typeface="Arial"/>
                          <a:cs typeface="Arial"/>
                        </a:rPr>
                        <a:t>    Propuestas a investigar y sus fuentes</a:t>
                      </a:r>
                      <a:r>
                        <a:rPr lang="es-ES" sz="1200">
                          <a:solidFill>
                            <a:schemeClr val="tx1"/>
                          </a:solidFill>
                          <a:effectLst/>
                          <a:latin typeface="Arial"/>
                          <a:cs typeface="Arial"/>
                        </a:rPr>
                        <a:t>. </a:t>
                      </a:r>
                      <a:endParaRPr lang="es-MX" sz="12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8416" marR="48416" marT="48416" marB="48416">
                    <a:noFill/>
                  </a:tcPr>
                </a:tc>
                <a:tc>
                  <a:txBody>
                    <a:bodyPr/>
                    <a:lstStyle/>
                    <a:p>
                      <a:pPr marL="171450" indent="-171450">
                        <a:lnSpc>
                          <a:spcPct val="115000"/>
                        </a:lnSpc>
                        <a:spcAft>
                          <a:spcPts val="0"/>
                        </a:spcAft>
                        <a:buFont typeface="Arial"/>
                        <a:buChar char="•"/>
                      </a:pPr>
                      <a:r>
                        <a:rPr lang="es-MX" sz="1200">
                          <a:solidFill>
                            <a:schemeClr val="tx1"/>
                          </a:solidFill>
                          <a:effectLst/>
                          <a:latin typeface="Arial"/>
                          <a:cs typeface="Arial"/>
                        </a:rPr>
                        <a:t>Nombrar las propuestas de solución en la investigación de productos.</a:t>
                      </a:r>
                    </a:p>
                  </a:txBody>
                  <a:tcPr marL="48416" marR="48416" marT="48416" marB="48416">
                    <a:noFill/>
                  </a:tcPr>
                </a:tc>
                <a:tc>
                  <a:txBody>
                    <a:bodyPr/>
                    <a:lstStyle/>
                    <a:p>
                      <a:pPr marL="171450" indent="-171450">
                        <a:lnSpc>
                          <a:spcPct val="115000"/>
                        </a:lnSpc>
                        <a:spcAft>
                          <a:spcPts val="0"/>
                        </a:spcAft>
                        <a:buFont typeface="Arial"/>
                        <a:buChar char="•"/>
                      </a:pPr>
                      <a:r>
                        <a:rPr lang="es-MX" sz="1200">
                          <a:solidFill>
                            <a:schemeClr val="tx1"/>
                          </a:solidFill>
                          <a:effectLst/>
                          <a:latin typeface="Arial"/>
                          <a:ea typeface="Arial" panose="020B0604020202020204" pitchFamily="34" charset="0"/>
                          <a:cs typeface="Arial"/>
                        </a:rPr>
                        <a:t>Investigar la cantidad de agua requerida en la obtención de algunos producto y bienes y servicios ( agua Virtual).</a:t>
                      </a:r>
                      <a:endParaRPr lang="es-MX" sz="1200">
                        <a:solidFill>
                          <a:schemeClr val="tx1"/>
                        </a:solidFill>
                        <a:effectLst/>
                        <a:latin typeface="Arial"/>
                        <a:cs typeface="Arial"/>
                      </a:endParaRPr>
                    </a:p>
                  </a:txBody>
                  <a:tcPr marL="48416" marR="48416" marT="48416" marB="48416">
                    <a:noFill/>
                  </a:tcPr>
                </a:tc>
                <a:tc>
                  <a:txBody>
                    <a:bodyPr/>
                    <a:lstStyle/>
                    <a:p>
                      <a:pPr marL="171450" indent="-171450">
                        <a:lnSpc>
                          <a:spcPct val="115000"/>
                        </a:lnSpc>
                        <a:spcAft>
                          <a:spcPts val="0"/>
                        </a:spcAft>
                        <a:buFont typeface="Arial"/>
                        <a:buChar char="•"/>
                      </a:pPr>
                      <a:r>
                        <a:rPr lang="es-MX" sz="1200">
                          <a:solidFill>
                            <a:schemeClr val="tx1"/>
                          </a:solidFill>
                          <a:effectLst/>
                          <a:latin typeface="Arial"/>
                          <a:cs typeface="Arial"/>
                        </a:rPr>
                        <a:t>Generar</a:t>
                      </a:r>
                      <a:r>
                        <a:rPr lang="es-MX" sz="1200" baseline="0">
                          <a:solidFill>
                            <a:schemeClr val="tx1"/>
                          </a:solidFill>
                          <a:effectLst/>
                          <a:latin typeface="Arial"/>
                          <a:cs typeface="Arial"/>
                        </a:rPr>
                        <a:t> propuestas de solución a partir del análisis reflexivo de lo aprendido en clase</a:t>
                      </a:r>
                    </a:p>
                    <a:p>
                      <a:pPr marL="171450" indent="-171450">
                        <a:lnSpc>
                          <a:spcPct val="115000"/>
                        </a:lnSpc>
                        <a:spcAft>
                          <a:spcPts val="0"/>
                        </a:spcAft>
                        <a:buFont typeface="Arial"/>
                        <a:buChar char="•"/>
                      </a:pPr>
                      <a:r>
                        <a:rPr lang="es-MX" sz="1200" baseline="0">
                          <a:solidFill>
                            <a:schemeClr val="tx1"/>
                          </a:solidFill>
                          <a:effectLst/>
                          <a:latin typeface="Arial"/>
                          <a:cs typeface="Arial"/>
                        </a:rPr>
                        <a:t>Implementar estrategias y dar seguimiento a los cambios surgidos a partir de su implementación </a:t>
                      </a:r>
                      <a:endParaRPr lang="es-MX" sz="1200">
                        <a:solidFill>
                          <a:schemeClr val="tx1"/>
                        </a:solidFill>
                        <a:effectLst/>
                        <a:latin typeface="Arial"/>
                        <a:cs typeface="Arial"/>
                      </a:endParaRPr>
                    </a:p>
                  </a:txBody>
                  <a:tcPr marL="48416" marR="48416" marT="48416" marB="48416">
                    <a:noFill/>
                  </a:tcPr>
                </a:tc>
                <a:tc>
                  <a:txBody>
                    <a:bodyPr/>
                    <a:lstStyle/>
                    <a:p>
                      <a:pPr marL="171450" indent="-171450">
                        <a:lnSpc>
                          <a:spcPct val="115000"/>
                        </a:lnSpc>
                        <a:spcAft>
                          <a:spcPts val="0"/>
                        </a:spcAft>
                        <a:buFont typeface="Arial"/>
                        <a:buChar char="•"/>
                      </a:pPr>
                      <a:r>
                        <a:rPr lang="es-MX" sz="1200">
                          <a:solidFill>
                            <a:schemeClr val="tx1"/>
                          </a:solidFill>
                          <a:effectLst/>
                          <a:latin typeface="Arial"/>
                          <a:cs typeface="Arial"/>
                        </a:rPr>
                        <a:t> individual para determinar si han presentado estos cambios.</a:t>
                      </a:r>
                      <a:endParaRPr lang="es-MX"/>
                    </a:p>
                    <a:p>
                      <a:pPr marL="171450" lvl="0" indent="-171450">
                        <a:lnSpc>
                          <a:spcPct val="114999"/>
                        </a:lnSpc>
                        <a:spcAft>
                          <a:spcPts val="0"/>
                        </a:spcAft>
                        <a:buFont typeface="Arial"/>
                        <a:buChar char="•"/>
                      </a:pPr>
                      <a:endParaRPr lang="es-MX" sz="1200">
                        <a:solidFill>
                          <a:schemeClr val="tx1"/>
                        </a:solidFill>
                        <a:effectLst/>
                        <a:latin typeface="Arial"/>
                        <a:cs typeface="Arial"/>
                      </a:endParaRPr>
                    </a:p>
                  </a:txBody>
                  <a:tcPr marL="48416" marR="48416" marT="48416" marB="48416">
                    <a:noFill/>
                  </a:tcPr>
                </a:tc>
                <a:tc>
                  <a:txBody>
                    <a:bodyPr/>
                    <a:lstStyle/>
                    <a:p>
                      <a:pPr marL="171450" lvl="0" indent="-171450">
                        <a:lnSpc>
                          <a:spcPct val="114999"/>
                        </a:lnSpc>
                        <a:spcAft>
                          <a:spcPts val="0"/>
                        </a:spcAft>
                        <a:buFont typeface="Arial"/>
                        <a:buChar char="•"/>
                      </a:pPr>
                      <a:r>
                        <a:rPr lang="es-MX" sz="1200" b="0" i="0" u="none" strike="noStrike" noProof="0">
                          <a:solidFill>
                            <a:srgbClr val="2E2F30"/>
                          </a:solidFill>
                          <a:effectLst/>
                        </a:rPr>
                        <a:t>Investigación y lectura de textos y documentos relevantes, </a:t>
                      </a:r>
                      <a:r>
                        <a:rPr lang="es-MX" sz="1200" b="0" i="0" u="none" strike="noStrike" noProof="0">
                          <a:solidFill>
                            <a:srgbClr val="2E2F30"/>
                          </a:solidFill>
                          <a:effectLst/>
                          <a:latin typeface="Trebuchet MS"/>
                        </a:rPr>
                        <a:t> entrevistas con expertos y líderes religiosos, así como asistir a eventos y conferencias en que se discuta el papel de la religión en la protección del medio ambiente</a:t>
                      </a:r>
                      <a:endParaRPr lang="es-MX" sz="1200">
                        <a:solidFill>
                          <a:schemeClr val="tx1"/>
                        </a:solidFill>
                        <a:effectLst/>
                        <a:latin typeface="Arial"/>
                        <a:cs typeface="Arial"/>
                      </a:endParaRPr>
                    </a:p>
                  </a:txBody>
                  <a:tcPr marL="48416" marR="48416" marT="48416" marB="48416">
                    <a:noFill/>
                  </a:tcPr>
                </a:tc>
                <a:extLst>
                  <a:ext uri="{0D108BD9-81ED-4DB2-BD59-A6C34878D82A}">
                    <a16:rowId xmlns:a16="http://schemas.microsoft.com/office/drawing/2014/main" val="1890247263"/>
                  </a:ext>
                </a:extLst>
              </a:tr>
            </a:tbl>
          </a:graphicData>
        </a:graphic>
      </p:graphicFrame>
      <p:sp>
        <p:nvSpPr>
          <p:cNvPr id="3" name="Rectangle 1"/>
          <p:cNvSpPr>
            <a:spLocks noChangeArrowheads="1"/>
          </p:cNvSpPr>
          <p:nvPr/>
        </p:nvSpPr>
        <p:spPr bwMode="auto">
          <a:xfrm>
            <a:off x="1884439" y="310538"/>
            <a:ext cx="77095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MX" sz="1600" b="1" i="0" u="none" strike="noStrike" cap="none" normalizeH="0" baseline="0">
                <a:ln>
                  <a:noFill/>
                </a:ln>
                <a:solidFill>
                  <a:srgbClr val="064A7A"/>
                </a:solidFill>
                <a:effectLst/>
                <a:latin typeface="Arial"/>
                <a:ea typeface="Century Gothic" panose="020B0502020202020204" pitchFamily="34" charset="0"/>
                <a:cs typeface="Century Gothic" panose="020B0502020202020204" pitchFamily="34" charset="0"/>
              </a:rPr>
              <a:t>V. Esquema del proceso de construcción del proyecto por disciplinas.</a:t>
            </a:r>
            <a:endParaRPr lang="es-MX" altLang="es-MX" sz="1600" b="1" i="0" u="none" strike="noStrike" cap="none" normalizeH="0" baseline="0">
              <a:ln>
                <a:noFill/>
              </a:ln>
              <a:solidFill>
                <a:srgbClr val="064A7A"/>
              </a:solidFill>
              <a:effectLst/>
              <a:latin typeface="Arial"/>
              <a:cs typeface="Aria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600" b="1" i="0" u="none" strike="noStrike" cap="none" normalizeH="0" baseline="0">
              <a:ln>
                <a:noFill/>
              </a:ln>
              <a:effectLst/>
              <a:latin typeface="Arial" panose="020B0604020202020204" pitchFamily="34" charset="0"/>
            </a:endParaRPr>
          </a:p>
        </p:txBody>
      </p:sp>
    </p:spTree>
    <p:extLst>
      <p:ext uri="{BB962C8B-B14F-4D97-AF65-F5344CB8AC3E}">
        <p14:creationId xmlns:p14="http://schemas.microsoft.com/office/powerpoint/2010/main" val="1001813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logo IPE.eps">
            <a:extLst>
              <a:ext uri="{FF2B5EF4-FFF2-40B4-BE49-F238E27FC236}">
                <a16:creationId xmlns:a16="http://schemas.microsoft.com/office/drawing/2014/main" id="{63E3707B-BF6C-431D-A09E-58096F5B9E57}"/>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p:cNvGraphicFramePr>
            <a:graphicFrameLocks noGrp="1"/>
          </p:cNvGraphicFramePr>
          <p:nvPr>
            <p:extLst>
              <p:ext uri="{D42A27DB-BD31-4B8C-83A1-F6EECF244321}">
                <p14:modId xmlns:p14="http://schemas.microsoft.com/office/powerpoint/2010/main" val="2239148363"/>
              </p:ext>
            </p:extLst>
          </p:nvPr>
        </p:nvGraphicFramePr>
        <p:xfrm>
          <a:off x="129396" y="503207"/>
          <a:ext cx="11986968" cy="6116333"/>
        </p:xfrm>
        <a:graphic>
          <a:graphicData uri="http://schemas.openxmlformats.org/drawingml/2006/table">
            <a:tbl>
              <a:tblPr>
                <a:tableStyleId>{5C22544A-7EE6-4342-B048-85BDC9FD1C3A}</a:tableStyleId>
              </a:tblPr>
              <a:tblGrid>
                <a:gridCol w="2182028">
                  <a:extLst>
                    <a:ext uri="{9D8B030D-6E8A-4147-A177-3AD203B41FA5}">
                      <a16:colId xmlns:a16="http://schemas.microsoft.com/office/drawing/2014/main" val="300966270"/>
                    </a:ext>
                  </a:extLst>
                </a:gridCol>
                <a:gridCol w="1936571">
                  <a:extLst>
                    <a:ext uri="{9D8B030D-6E8A-4147-A177-3AD203B41FA5}">
                      <a16:colId xmlns:a16="http://schemas.microsoft.com/office/drawing/2014/main" val="978442821"/>
                    </a:ext>
                  </a:extLst>
                </a:gridCol>
                <a:gridCol w="2337886">
                  <a:extLst>
                    <a:ext uri="{9D8B030D-6E8A-4147-A177-3AD203B41FA5}">
                      <a16:colId xmlns:a16="http://schemas.microsoft.com/office/drawing/2014/main" val="892017775"/>
                    </a:ext>
                  </a:extLst>
                </a:gridCol>
                <a:gridCol w="1780715">
                  <a:extLst>
                    <a:ext uri="{9D8B030D-6E8A-4147-A177-3AD203B41FA5}">
                      <a16:colId xmlns:a16="http://schemas.microsoft.com/office/drawing/2014/main" val="4136678728"/>
                    </a:ext>
                  </a:extLst>
                </a:gridCol>
                <a:gridCol w="1874884">
                  <a:extLst>
                    <a:ext uri="{9D8B030D-6E8A-4147-A177-3AD203B41FA5}">
                      <a16:colId xmlns:a16="http://schemas.microsoft.com/office/drawing/2014/main" val="3454919709"/>
                    </a:ext>
                  </a:extLst>
                </a:gridCol>
                <a:gridCol w="1874884">
                  <a:extLst>
                    <a:ext uri="{9D8B030D-6E8A-4147-A177-3AD203B41FA5}">
                      <a16:colId xmlns:a16="http://schemas.microsoft.com/office/drawing/2014/main" val="4239554682"/>
                    </a:ext>
                  </a:extLst>
                </a:gridCol>
              </a:tblGrid>
              <a:tr h="2407484">
                <a:tc>
                  <a:txBody>
                    <a:bodyPr/>
                    <a:lstStyle/>
                    <a:p>
                      <a:pPr marL="275590" indent="-180340">
                        <a:lnSpc>
                          <a:spcPct val="115000"/>
                        </a:lnSpc>
                        <a:spcAft>
                          <a:spcPts val="0"/>
                        </a:spcAft>
                      </a:pPr>
                      <a:r>
                        <a:rPr lang="es-ES" sz="1200">
                          <a:solidFill>
                            <a:schemeClr val="tx1"/>
                          </a:solidFill>
                          <a:effectLst/>
                          <a:latin typeface="Arial"/>
                          <a:cs typeface="Arial"/>
                        </a:rPr>
                        <a:t>4. Organizar la información.</a:t>
                      </a:r>
                      <a:endParaRPr lang="es-MX" sz="1200">
                        <a:solidFill>
                          <a:schemeClr val="tx1"/>
                        </a:solidFill>
                        <a:effectLst/>
                        <a:latin typeface="Arial"/>
                        <a:cs typeface="Arial"/>
                      </a:endParaRPr>
                    </a:p>
                    <a:p>
                      <a:pPr marL="275590" indent="-180340">
                        <a:lnSpc>
                          <a:spcPct val="115000"/>
                        </a:lnSpc>
                        <a:spcAft>
                          <a:spcPts val="0"/>
                        </a:spcAft>
                      </a:pPr>
                      <a:r>
                        <a:rPr lang="es-ES" sz="1200">
                          <a:solidFill>
                            <a:schemeClr val="tx1"/>
                          </a:solidFill>
                          <a:effectLst/>
                          <a:latin typeface="Arial"/>
                          <a:cs typeface="Arial"/>
                        </a:rPr>
                        <a:t>    Implica:</a:t>
                      </a:r>
                      <a:endParaRPr lang="es-MX" sz="1200">
                        <a:solidFill>
                          <a:schemeClr val="tx1"/>
                        </a:solidFill>
                        <a:effectLst/>
                        <a:latin typeface="Arial"/>
                        <a:cs typeface="Arial"/>
                      </a:endParaRPr>
                    </a:p>
                    <a:p>
                      <a:pPr marL="275590" indent="-180340">
                        <a:lnSpc>
                          <a:spcPct val="115000"/>
                        </a:lnSpc>
                        <a:spcAft>
                          <a:spcPts val="0"/>
                        </a:spcAft>
                      </a:pPr>
                      <a:r>
                        <a:rPr lang="es-ES" sz="1200">
                          <a:solidFill>
                            <a:schemeClr val="tx1"/>
                          </a:solidFill>
                          <a:effectLst/>
                          <a:latin typeface="Arial"/>
                          <a:cs typeface="Arial"/>
                        </a:rPr>
                        <a:t>    clasificación de datos obtenidos,</a:t>
                      </a:r>
                      <a:endParaRPr lang="es-MX" sz="1200">
                        <a:solidFill>
                          <a:schemeClr val="tx1"/>
                        </a:solidFill>
                        <a:effectLst/>
                        <a:latin typeface="Arial"/>
                        <a:cs typeface="Arial"/>
                      </a:endParaRPr>
                    </a:p>
                    <a:p>
                      <a:pPr marL="275590" indent="-180340">
                        <a:lnSpc>
                          <a:spcPct val="115000"/>
                        </a:lnSpc>
                        <a:spcAft>
                          <a:spcPts val="0"/>
                        </a:spcAft>
                      </a:pPr>
                      <a:r>
                        <a:rPr lang="es-ES" sz="1200">
                          <a:solidFill>
                            <a:schemeClr val="tx1"/>
                          </a:solidFill>
                          <a:effectLst/>
                          <a:latin typeface="Arial"/>
                          <a:cs typeface="Arial"/>
                        </a:rPr>
                        <a:t>    análisis de los datos obtenidos, registro de la información.</a:t>
                      </a:r>
                      <a:endParaRPr lang="es-MX" sz="1200">
                        <a:solidFill>
                          <a:schemeClr val="tx1"/>
                        </a:solidFill>
                        <a:effectLst/>
                        <a:latin typeface="Arial"/>
                        <a:cs typeface="Arial"/>
                      </a:endParaRPr>
                    </a:p>
                    <a:p>
                      <a:pPr marL="275590" indent="-180340">
                        <a:lnSpc>
                          <a:spcPct val="115000"/>
                        </a:lnSpc>
                        <a:spcAft>
                          <a:spcPts val="0"/>
                        </a:spcAft>
                      </a:pPr>
                      <a:r>
                        <a:rPr lang="es-ES" sz="1200">
                          <a:solidFill>
                            <a:schemeClr val="tx1"/>
                          </a:solidFill>
                          <a:effectLst/>
                          <a:latin typeface="Arial"/>
                          <a:cs typeface="Arial"/>
                        </a:rPr>
                        <a:t>    conclusiones por disciplina,</a:t>
                      </a:r>
                      <a:endParaRPr lang="es-MX" sz="1200">
                        <a:solidFill>
                          <a:schemeClr val="tx1"/>
                        </a:solidFill>
                        <a:effectLst/>
                        <a:latin typeface="Arial"/>
                        <a:cs typeface="Arial"/>
                      </a:endParaRPr>
                    </a:p>
                    <a:p>
                      <a:pPr marL="275590" indent="-180340">
                        <a:lnSpc>
                          <a:spcPct val="115000"/>
                        </a:lnSpc>
                        <a:spcAft>
                          <a:spcPts val="0"/>
                        </a:spcAft>
                      </a:pPr>
                      <a:r>
                        <a:rPr lang="es-ES" sz="1200">
                          <a:solidFill>
                            <a:schemeClr val="tx1"/>
                          </a:solidFill>
                          <a:effectLst/>
                          <a:latin typeface="Arial"/>
                          <a:cs typeface="Arial"/>
                        </a:rPr>
                        <a:t>    conclusiones conjuntas.</a:t>
                      </a:r>
                      <a:endParaRPr lang="es-MX" sz="1200">
                        <a:solidFill>
                          <a:schemeClr val="tx1"/>
                        </a:solidFill>
                        <a:effectLst/>
                        <a:latin typeface="Arial"/>
                        <a:cs typeface="Arial"/>
                      </a:endParaRPr>
                    </a:p>
                    <a:p>
                      <a:pPr marL="275590" indent="-180340">
                        <a:lnSpc>
                          <a:spcPct val="115000"/>
                        </a:lnSpc>
                        <a:spcAft>
                          <a:spcPts val="0"/>
                        </a:spcAft>
                      </a:pPr>
                      <a:endParaRPr lang="es-MX" sz="1200">
                        <a:solidFill>
                          <a:schemeClr val="tx1"/>
                        </a:solidFill>
                        <a:effectLst/>
                        <a:latin typeface="Arial"/>
                        <a:ea typeface="Arial" panose="020B0604020202020204" pitchFamily="34" charset="0"/>
                        <a:cs typeface="Arial"/>
                      </a:endParaRPr>
                    </a:p>
                  </a:txBody>
                  <a:tcPr marL="37724" marR="37724" marT="37724" marB="37724">
                    <a:noFill/>
                  </a:tcPr>
                </a:tc>
                <a:tc>
                  <a:txBody>
                    <a:bodyPr/>
                    <a:lstStyle/>
                    <a:p>
                      <a:pPr>
                        <a:lnSpc>
                          <a:spcPct val="115000"/>
                        </a:lnSpc>
                        <a:spcAft>
                          <a:spcPts val="0"/>
                        </a:spcAft>
                      </a:pPr>
                      <a:endParaRPr lang="es-MX" sz="1200">
                        <a:solidFill>
                          <a:schemeClr val="tx1"/>
                        </a:solidFill>
                        <a:effectLst/>
                        <a:latin typeface="Arial"/>
                        <a:ea typeface="Arial" panose="020B0604020202020204" pitchFamily="34" charset="0"/>
                        <a:cs typeface="Arial"/>
                      </a:endParaRPr>
                    </a:p>
                  </a:txBody>
                  <a:tcPr marL="37724" marR="37724" marT="37724" marB="37724">
                    <a:noFill/>
                  </a:tcPr>
                </a:tc>
                <a:tc>
                  <a:txBody>
                    <a:bodyPr/>
                    <a:lstStyle/>
                    <a:p>
                      <a:pPr marL="171450" indent="-171450">
                        <a:lnSpc>
                          <a:spcPct val="115000"/>
                        </a:lnSpc>
                        <a:spcAft>
                          <a:spcPts val="0"/>
                        </a:spcAft>
                        <a:buFont typeface="Arial"/>
                        <a:buChar char="•"/>
                      </a:pPr>
                      <a:r>
                        <a:rPr lang="es-MX" sz="1200" b="0" i="0" u="none" strike="noStrike" noProof="0">
                          <a:solidFill>
                            <a:schemeClr val="tx1"/>
                          </a:solidFill>
                          <a:effectLst/>
                          <a:latin typeface="Arial"/>
                        </a:rPr>
                        <a:t>Registrar la información  obtenida acerca del consumo de agua durante el desarrollo del proyecto y los compara con tablas establecidas sobre el agua virtual. La información obtenida servirá para determinar la viabilidad del proceso desarrollado. </a:t>
                      </a:r>
                      <a:endParaRPr lang="es-MX" sz="1200" b="0" i="0" u="none" strike="noStrike" noProof="0">
                        <a:solidFill>
                          <a:srgbClr val="000000"/>
                        </a:solidFill>
                        <a:effectLst/>
                        <a:latin typeface="Arial"/>
                      </a:endParaRPr>
                    </a:p>
                    <a:p>
                      <a:pPr marL="171450" lvl="0" indent="-171450">
                        <a:lnSpc>
                          <a:spcPct val="114999"/>
                        </a:lnSpc>
                        <a:spcAft>
                          <a:spcPts val="0"/>
                        </a:spcAft>
                        <a:buFont typeface="Arial"/>
                        <a:buChar char="•"/>
                      </a:pPr>
                      <a:endParaRPr lang="es-MX" sz="1200">
                        <a:solidFill>
                          <a:schemeClr val="tx1"/>
                        </a:solidFill>
                        <a:effectLst/>
                        <a:latin typeface="Arial"/>
                        <a:cs typeface="Arial"/>
                      </a:endParaRPr>
                    </a:p>
                  </a:txBody>
                  <a:tcPr marL="37724" marR="37724" marT="37724" marB="37724">
                    <a:noFill/>
                  </a:tcPr>
                </a:tc>
                <a:tc>
                  <a:txBody>
                    <a:bodyPr/>
                    <a:lstStyle/>
                    <a:p>
                      <a:pPr marL="171450" indent="-171450">
                        <a:lnSpc>
                          <a:spcPct val="115000"/>
                        </a:lnSpc>
                        <a:spcAft>
                          <a:spcPts val="0"/>
                        </a:spcAft>
                        <a:buFont typeface="Arial"/>
                        <a:buChar char="•"/>
                      </a:pPr>
                      <a:endParaRPr lang="es-MX" sz="1200">
                        <a:solidFill>
                          <a:schemeClr val="tx1"/>
                        </a:solidFill>
                        <a:effectLst/>
                        <a:latin typeface="Arial"/>
                        <a:cs typeface="Arial"/>
                      </a:endParaRPr>
                    </a:p>
                  </a:txBody>
                  <a:tcPr marL="37724" marR="37724" marT="37724" marB="37724">
                    <a:noFill/>
                  </a:tcPr>
                </a:tc>
                <a:tc>
                  <a:txBody>
                    <a:bodyPr/>
                    <a:lstStyle/>
                    <a:p>
                      <a:pPr marL="171450" lvl="0" indent="-171450">
                        <a:lnSpc>
                          <a:spcPct val="114999"/>
                        </a:lnSpc>
                        <a:spcAft>
                          <a:spcPts val="0"/>
                        </a:spcAft>
                        <a:buFont typeface="Arial"/>
                        <a:buChar char="•"/>
                      </a:pPr>
                      <a:endParaRPr lang="es-MX" sz="1200">
                        <a:solidFill>
                          <a:schemeClr val="tx1"/>
                        </a:solidFill>
                        <a:effectLst/>
                        <a:latin typeface="Arial"/>
                        <a:cs typeface="Arial"/>
                      </a:endParaRPr>
                    </a:p>
                  </a:txBody>
                  <a:tcPr marL="37724" marR="37724" marT="37724" marB="37724">
                    <a:noFill/>
                  </a:tcPr>
                </a:tc>
                <a:tc>
                  <a:txBody>
                    <a:bodyPr/>
                    <a:lstStyle/>
                    <a:p>
                      <a:pPr marL="171450" lvl="0" indent="-171450">
                        <a:lnSpc>
                          <a:spcPct val="114999"/>
                        </a:lnSpc>
                        <a:spcAft>
                          <a:spcPts val="0"/>
                        </a:spcAft>
                        <a:buFont typeface="Arial"/>
                        <a:buChar char="•"/>
                      </a:pPr>
                      <a:r>
                        <a:rPr lang="es-MX" sz="1200" b="0" i="0" u="none" strike="noStrike" noProof="0">
                          <a:solidFill>
                            <a:schemeClr val="bg1"/>
                          </a:solidFill>
                          <a:effectLst/>
                        </a:rPr>
                        <a:t>Elaborar un mapa conceptual o esquema que identifique los principales temas, subtemas y relaciones entre ellos. Utilizar una matriz de análisis para comparar las perspectivas y prácticas de diferentes religiones con respecto al cuidado del medio ambiente. </a:t>
                      </a:r>
                      <a:endParaRPr lang="es-MX" sz="1200">
                        <a:solidFill>
                          <a:schemeClr val="bg1"/>
                        </a:solidFill>
                        <a:effectLst/>
                        <a:latin typeface="Arial"/>
                        <a:cs typeface="Arial"/>
                      </a:endParaRPr>
                    </a:p>
                  </a:txBody>
                  <a:tcPr marL="37724" marR="37724" marT="37724" marB="37724">
                    <a:noFill/>
                  </a:tcPr>
                </a:tc>
                <a:extLst>
                  <a:ext uri="{0D108BD9-81ED-4DB2-BD59-A6C34878D82A}">
                    <a16:rowId xmlns:a16="http://schemas.microsoft.com/office/drawing/2014/main" val="2358161020"/>
                  </a:ext>
                </a:extLst>
              </a:tr>
              <a:tr h="3306829">
                <a:tc>
                  <a:txBody>
                    <a:bodyPr/>
                    <a:lstStyle/>
                    <a:p>
                      <a:pPr marL="90170">
                        <a:lnSpc>
                          <a:spcPct val="115000"/>
                        </a:lnSpc>
                        <a:spcAft>
                          <a:spcPts val="0"/>
                        </a:spcAft>
                      </a:pPr>
                      <a:r>
                        <a:rPr lang="es-ES" sz="1200">
                          <a:solidFill>
                            <a:schemeClr val="tx1"/>
                          </a:solidFill>
                          <a:effectLst/>
                          <a:latin typeface="Arial"/>
                          <a:cs typeface="Arial"/>
                        </a:rPr>
                        <a:t>5.  Llegar a conclusiones parciales</a:t>
                      </a:r>
                      <a:endParaRPr lang="es-MX" sz="1200">
                        <a:solidFill>
                          <a:schemeClr val="tx1"/>
                        </a:solidFill>
                        <a:effectLst/>
                        <a:latin typeface="Arial"/>
                        <a:cs typeface="Arial"/>
                      </a:endParaRPr>
                    </a:p>
                    <a:p>
                      <a:pPr marL="90170">
                        <a:lnSpc>
                          <a:spcPct val="115000"/>
                        </a:lnSpc>
                        <a:spcAft>
                          <a:spcPts val="0"/>
                        </a:spcAft>
                      </a:pPr>
                      <a:r>
                        <a:rPr lang="es-ES" sz="1200">
                          <a:solidFill>
                            <a:schemeClr val="tx1"/>
                          </a:solidFill>
                          <a:effectLst/>
                          <a:latin typeface="Arial"/>
                          <a:cs typeface="Arial"/>
                        </a:rPr>
                        <a:t>     (por disciplina).</a:t>
                      </a:r>
                      <a:endParaRPr lang="es-MX" sz="1200">
                        <a:solidFill>
                          <a:schemeClr val="tx1"/>
                        </a:solidFill>
                        <a:effectLst/>
                        <a:latin typeface="Arial"/>
                        <a:cs typeface="Arial"/>
                      </a:endParaRPr>
                    </a:p>
                    <a:p>
                      <a:pPr marL="90170">
                        <a:lnSpc>
                          <a:spcPct val="115000"/>
                        </a:lnSpc>
                        <a:spcAft>
                          <a:spcPts val="0"/>
                        </a:spcAft>
                      </a:pPr>
                      <a:r>
                        <a:rPr lang="es-ES" sz="1200">
                          <a:solidFill>
                            <a:schemeClr val="tx1"/>
                          </a:solidFill>
                          <a:effectLst/>
                          <a:latin typeface="Arial"/>
                          <a:cs typeface="Arial"/>
                        </a:rPr>
                        <a:t>     Preguntas útiles para el </a:t>
                      </a:r>
                      <a:endParaRPr lang="es-MX" sz="1200">
                        <a:solidFill>
                          <a:schemeClr val="tx1"/>
                        </a:solidFill>
                        <a:effectLst/>
                        <a:latin typeface="Arial" panose="020B0604020202020204" pitchFamily="34" charset="0"/>
                        <a:cs typeface="Arial" panose="020B0604020202020204" pitchFamily="34" charset="0"/>
                      </a:endParaRPr>
                    </a:p>
                    <a:p>
                      <a:pPr marL="90170">
                        <a:lnSpc>
                          <a:spcPct val="115000"/>
                        </a:lnSpc>
                        <a:spcAft>
                          <a:spcPts val="0"/>
                        </a:spcAft>
                      </a:pPr>
                      <a:r>
                        <a:rPr lang="es-ES" sz="1200">
                          <a:solidFill>
                            <a:schemeClr val="tx1"/>
                          </a:solidFill>
                          <a:effectLst/>
                          <a:latin typeface="Arial"/>
                          <a:cs typeface="Arial"/>
                        </a:rPr>
                        <a:t>     proyecto, de tal forma que lo </a:t>
                      </a:r>
                      <a:endParaRPr lang="es-MX" sz="1200">
                        <a:solidFill>
                          <a:schemeClr val="tx1"/>
                        </a:solidFill>
                        <a:effectLst/>
                        <a:latin typeface="Arial" panose="020B0604020202020204" pitchFamily="34" charset="0"/>
                        <a:cs typeface="Arial" panose="020B0604020202020204" pitchFamily="34" charset="0"/>
                      </a:endParaRPr>
                    </a:p>
                    <a:p>
                      <a:pPr marL="90170">
                        <a:lnSpc>
                          <a:spcPct val="115000"/>
                        </a:lnSpc>
                        <a:spcAft>
                          <a:spcPts val="0"/>
                        </a:spcAft>
                      </a:pPr>
                      <a:r>
                        <a:rPr lang="es-ES" sz="1200">
                          <a:solidFill>
                            <a:schemeClr val="tx1"/>
                          </a:solidFill>
                          <a:effectLst/>
                          <a:latin typeface="Arial"/>
                          <a:cs typeface="Arial"/>
                        </a:rPr>
                        <a:t>     aclaren, describan o descifren  </a:t>
                      </a:r>
                      <a:endParaRPr lang="es-MX" sz="1200">
                        <a:solidFill>
                          <a:schemeClr val="tx1"/>
                        </a:solidFill>
                        <a:effectLst/>
                        <a:latin typeface="Arial" panose="020B0604020202020204" pitchFamily="34" charset="0"/>
                        <a:cs typeface="Arial" panose="020B0604020202020204" pitchFamily="34" charset="0"/>
                      </a:endParaRPr>
                    </a:p>
                    <a:p>
                      <a:pPr marL="90170">
                        <a:lnSpc>
                          <a:spcPct val="115000"/>
                        </a:lnSpc>
                        <a:spcAft>
                          <a:spcPts val="0"/>
                        </a:spcAft>
                      </a:pPr>
                      <a:r>
                        <a:rPr lang="es-ES" sz="1200">
                          <a:solidFill>
                            <a:schemeClr val="tx1"/>
                          </a:solidFill>
                          <a:effectLst/>
                          <a:latin typeface="Arial"/>
                          <a:cs typeface="Arial"/>
                        </a:rPr>
                        <a:t>    (para la  reflexión colaborativa</a:t>
                      </a:r>
                      <a:endParaRPr lang="es-MX" sz="1200">
                        <a:solidFill>
                          <a:schemeClr val="tx1"/>
                        </a:solidFill>
                        <a:effectLst/>
                        <a:latin typeface="Arial"/>
                        <a:cs typeface="Arial"/>
                      </a:endParaRPr>
                    </a:p>
                    <a:p>
                      <a:pPr marL="90170">
                        <a:lnSpc>
                          <a:spcPct val="115000"/>
                        </a:lnSpc>
                        <a:spcAft>
                          <a:spcPts val="0"/>
                        </a:spcAft>
                      </a:pPr>
                      <a:r>
                        <a:rPr lang="es-ES" sz="1200">
                          <a:solidFill>
                            <a:schemeClr val="tx1"/>
                          </a:solidFill>
                          <a:effectLst/>
                          <a:latin typeface="Arial"/>
                          <a:cs typeface="Arial"/>
                        </a:rPr>
                        <a:t>     de los estudiantes).</a:t>
                      </a:r>
                      <a:endParaRPr lang="es-MX" sz="1200">
                        <a:solidFill>
                          <a:schemeClr val="tx1"/>
                        </a:solidFill>
                        <a:effectLst/>
                        <a:latin typeface="Arial"/>
                        <a:cs typeface="Arial"/>
                      </a:endParaRPr>
                    </a:p>
                    <a:p>
                      <a:pPr marL="90170">
                        <a:lnSpc>
                          <a:spcPct val="115000"/>
                        </a:lnSpc>
                        <a:spcAft>
                          <a:spcPts val="0"/>
                        </a:spcAft>
                      </a:pPr>
                      <a:r>
                        <a:rPr lang="es-ES" sz="1200">
                          <a:solidFill>
                            <a:schemeClr val="tx1"/>
                          </a:solidFill>
                          <a:effectLst/>
                          <a:latin typeface="Arial"/>
                          <a:cs typeface="Arial"/>
                        </a:rPr>
                        <a:t>     ¿Cómo se lograrán?                           </a:t>
                      </a:r>
                      <a:endParaRPr lang="es-MX" sz="12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37724" marR="37724" marT="37724" marB="37724">
                    <a:noFill/>
                  </a:tcPr>
                </a:tc>
                <a:tc>
                  <a:txBody>
                    <a:bodyPr/>
                    <a:lstStyle/>
                    <a:p>
                      <a:pPr>
                        <a:lnSpc>
                          <a:spcPct val="115000"/>
                        </a:lnSpc>
                        <a:spcAft>
                          <a:spcPts val="0"/>
                        </a:spcAft>
                      </a:pPr>
                      <a:endParaRPr lang="es-MX" sz="1200">
                        <a:solidFill>
                          <a:schemeClr val="tx1"/>
                        </a:solidFill>
                        <a:effectLst/>
                        <a:latin typeface="Arial"/>
                        <a:cs typeface="Arial"/>
                      </a:endParaRPr>
                    </a:p>
                  </a:txBody>
                  <a:tcPr marL="37724" marR="37724" marT="37724" marB="37724">
                    <a:noFill/>
                  </a:tcPr>
                </a:tc>
                <a:tc>
                  <a:txBody>
                    <a:bodyPr/>
                    <a:lstStyle/>
                    <a:p>
                      <a:pPr marL="171450" lvl="0" indent="-171450">
                        <a:lnSpc>
                          <a:spcPct val="114999"/>
                        </a:lnSpc>
                        <a:spcAft>
                          <a:spcPts val="0"/>
                        </a:spcAft>
                        <a:buFont typeface="Arial"/>
                        <a:buChar char="•"/>
                      </a:pPr>
                      <a:r>
                        <a:rPr lang="es-MX" sz="1200" b="0" i="0" u="none" strike="noStrike" noProof="0">
                          <a:solidFill>
                            <a:schemeClr val="tx1"/>
                          </a:solidFill>
                          <a:effectLst/>
                          <a:latin typeface="Arial"/>
                        </a:rPr>
                        <a:t>¿La cantidad de agua utilizada en el proceso, me permitirá obtener un producto que sea costeable y que no ponga en riesgo la utilización del agua para otras actividades en mi entorno?</a:t>
                      </a:r>
                      <a:endParaRPr lang="es-MX" sz="1200" b="0" i="0" u="none" strike="noStrike" noProof="0">
                        <a:solidFill>
                          <a:srgbClr val="000000"/>
                        </a:solidFill>
                        <a:effectLst/>
                        <a:latin typeface="Arial"/>
                      </a:endParaRPr>
                    </a:p>
                    <a:p>
                      <a:pPr marL="171450" lvl="0" indent="-171450">
                        <a:lnSpc>
                          <a:spcPct val="114999"/>
                        </a:lnSpc>
                        <a:spcAft>
                          <a:spcPts val="0"/>
                        </a:spcAft>
                        <a:buFont typeface="Arial"/>
                        <a:buChar char="•"/>
                      </a:pPr>
                      <a:endParaRPr lang="es-MX" sz="1200">
                        <a:solidFill>
                          <a:schemeClr val="tx1"/>
                        </a:solidFill>
                        <a:effectLst/>
                        <a:latin typeface="Arial"/>
                        <a:cs typeface="Arial"/>
                      </a:endParaRPr>
                    </a:p>
                  </a:txBody>
                  <a:tcPr marL="37724" marR="37724" marT="37724" marB="37724">
                    <a:noFill/>
                  </a:tcPr>
                </a:tc>
                <a:tc>
                  <a:txBody>
                    <a:bodyPr/>
                    <a:lstStyle/>
                    <a:p>
                      <a:pPr>
                        <a:lnSpc>
                          <a:spcPct val="115000"/>
                        </a:lnSpc>
                        <a:spcAft>
                          <a:spcPts val="0"/>
                        </a:spcAft>
                      </a:pPr>
                      <a:endParaRPr lang="es-MX" sz="1200">
                        <a:solidFill>
                          <a:schemeClr val="tx1"/>
                        </a:solidFill>
                        <a:effectLst/>
                        <a:latin typeface="Arial"/>
                        <a:ea typeface="Arial" panose="020B0604020202020204" pitchFamily="34" charset="0"/>
                        <a:cs typeface="Arial"/>
                      </a:endParaRPr>
                    </a:p>
                  </a:txBody>
                  <a:tcPr marL="37724" marR="37724" marT="37724" marB="37724">
                    <a:noFill/>
                  </a:tcPr>
                </a:tc>
                <a:tc>
                  <a:txBody>
                    <a:bodyPr/>
                    <a:lstStyle/>
                    <a:p>
                      <a:pPr lvl="0">
                        <a:lnSpc>
                          <a:spcPct val="114999"/>
                        </a:lnSpc>
                        <a:spcAft>
                          <a:spcPts val="0"/>
                        </a:spcAft>
                        <a:buNone/>
                      </a:pPr>
                      <a:endParaRPr lang="es-MX" sz="1200">
                        <a:solidFill>
                          <a:schemeClr val="tx1"/>
                        </a:solidFill>
                        <a:effectLst/>
                        <a:latin typeface="Arial"/>
                        <a:ea typeface="Arial" panose="020B0604020202020204" pitchFamily="34" charset="0"/>
                        <a:cs typeface="Arial"/>
                      </a:endParaRPr>
                    </a:p>
                  </a:txBody>
                  <a:tcPr marL="37724" marR="37724" marT="37724" marB="37724">
                    <a:noFill/>
                  </a:tcPr>
                </a:tc>
                <a:tc>
                  <a:txBody>
                    <a:bodyPr/>
                    <a:lstStyle/>
                    <a:p>
                      <a:pPr marL="285750" lvl="0" indent="-285750" algn="l">
                        <a:lnSpc>
                          <a:spcPct val="100000"/>
                        </a:lnSpc>
                        <a:spcBef>
                          <a:spcPts val="0"/>
                        </a:spcBef>
                        <a:spcAft>
                          <a:spcPts val="0"/>
                        </a:spcAft>
                        <a:buFont typeface="Arial"/>
                        <a:buChar char="•"/>
                      </a:pPr>
                      <a:r>
                        <a:rPr lang="es-MX" sz="1200" b="0" i="0" u="none" strike="noStrike" noProof="0">
                          <a:solidFill>
                            <a:schemeClr val="bg1"/>
                          </a:solidFill>
                          <a:effectLst/>
                        </a:rPr>
                        <a:t>¿Qué relación hay entre la religión y el cuidado ambiental?</a:t>
                      </a:r>
                      <a:endParaRPr lang="es-ES">
                        <a:solidFill>
                          <a:schemeClr val="bg1"/>
                        </a:solidFill>
                      </a:endParaRPr>
                    </a:p>
                    <a:p>
                      <a:pPr marL="285750" lvl="0" indent="-285750" algn="l">
                        <a:lnSpc>
                          <a:spcPct val="100000"/>
                        </a:lnSpc>
                        <a:spcBef>
                          <a:spcPts val="0"/>
                        </a:spcBef>
                        <a:spcAft>
                          <a:spcPts val="0"/>
                        </a:spcAft>
                        <a:buFont typeface="Arial"/>
                        <a:buChar char="•"/>
                      </a:pPr>
                      <a:r>
                        <a:rPr lang="es-MX" sz="1200" b="0" i="0" u="none" strike="noStrike" noProof="0">
                          <a:solidFill>
                            <a:schemeClr val="bg1"/>
                          </a:solidFill>
                          <a:effectLst/>
                        </a:rPr>
                        <a:t>¿Cómo abordan las religiones los problemas ambientales globales?</a:t>
                      </a:r>
                      <a:endParaRPr lang="es-MX">
                        <a:solidFill>
                          <a:schemeClr val="bg1"/>
                        </a:solidFill>
                      </a:endParaRPr>
                    </a:p>
                    <a:p>
                      <a:pPr marL="285750" lvl="0" indent="-285750" algn="l">
                        <a:lnSpc>
                          <a:spcPct val="100000"/>
                        </a:lnSpc>
                        <a:spcBef>
                          <a:spcPts val="0"/>
                        </a:spcBef>
                        <a:spcAft>
                          <a:spcPts val="0"/>
                        </a:spcAft>
                        <a:buFont typeface="Arial"/>
                        <a:buChar char="•"/>
                      </a:pPr>
                      <a:r>
                        <a:rPr lang="es-MX" sz="1200" b="0" i="0" u="none" strike="noStrike" noProof="0">
                          <a:solidFill>
                            <a:schemeClr val="bg1"/>
                          </a:solidFill>
                          <a:effectLst/>
                        </a:rPr>
                        <a:t>¿Qué ejemplos de iniciativas</a:t>
                      </a:r>
                      <a:r>
                        <a:rPr lang="es-MX" sz="1200" b="0" i="0" u="none" strike="noStrike" noProof="0">
                          <a:solidFill>
                            <a:srgbClr val="2E2F30"/>
                          </a:solidFill>
                          <a:effectLst/>
                        </a:rPr>
                        <a:t> ambientales religiosas exitosas existen a nivel local y global?</a:t>
                      </a:r>
                      <a:endParaRPr lang="es-MX"/>
                    </a:p>
                    <a:p>
                      <a:pPr marL="285750" lvl="0" indent="-285750" algn="l">
                        <a:lnSpc>
                          <a:spcPct val="100000"/>
                        </a:lnSpc>
                        <a:spcBef>
                          <a:spcPts val="0"/>
                        </a:spcBef>
                        <a:spcAft>
                          <a:spcPts val="0"/>
                        </a:spcAft>
                        <a:buFont typeface="Arial"/>
                        <a:buChar char="•"/>
                      </a:pPr>
                      <a:r>
                        <a:rPr lang="es-MX" sz="1200" b="0" i="0" u="none" strike="noStrike" noProof="0">
                          <a:solidFill>
                            <a:srgbClr val="2E2F30"/>
                          </a:solidFill>
                          <a:effectLst/>
                        </a:rPr>
                        <a:t>¿Qué desafíos surgen al tratar de abordar el cuidado ambiental desde una perspectiva religiosa?</a:t>
                      </a:r>
                      <a:endParaRPr lang="es-MX"/>
                    </a:p>
                  </a:txBody>
                  <a:tcPr marL="37724" marR="37724" marT="37724" marB="37724">
                    <a:noFill/>
                  </a:tcPr>
                </a:tc>
                <a:extLst>
                  <a:ext uri="{0D108BD9-81ED-4DB2-BD59-A6C34878D82A}">
                    <a16:rowId xmlns:a16="http://schemas.microsoft.com/office/drawing/2014/main" val="2156238252"/>
                  </a:ext>
                </a:extLst>
              </a:tr>
            </a:tbl>
          </a:graphicData>
        </a:graphic>
      </p:graphicFrame>
    </p:spTree>
    <p:extLst>
      <p:ext uri="{BB962C8B-B14F-4D97-AF65-F5344CB8AC3E}">
        <p14:creationId xmlns:p14="http://schemas.microsoft.com/office/powerpoint/2010/main" val="3906427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logo IPE.eps">
            <a:extLst>
              <a:ext uri="{FF2B5EF4-FFF2-40B4-BE49-F238E27FC236}">
                <a16:creationId xmlns:a16="http://schemas.microsoft.com/office/drawing/2014/main" id="{63E3707B-BF6C-431D-A09E-58096F5B9E57}"/>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84952" y="249338"/>
            <a:ext cx="630746" cy="63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p:cNvGraphicFramePr>
            <a:graphicFrameLocks noGrp="1"/>
          </p:cNvGraphicFramePr>
          <p:nvPr>
            <p:extLst>
              <p:ext uri="{D42A27DB-BD31-4B8C-83A1-F6EECF244321}">
                <p14:modId xmlns:p14="http://schemas.microsoft.com/office/powerpoint/2010/main" val="3955146396"/>
              </p:ext>
            </p:extLst>
          </p:nvPr>
        </p:nvGraphicFramePr>
        <p:xfrm>
          <a:off x="194069" y="166085"/>
          <a:ext cx="11591500" cy="6528499"/>
        </p:xfrm>
        <a:graphic>
          <a:graphicData uri="http://schemas.openxmlformats.org/drawingml/2006/table">
            <a:tbl>
              <a:tblPr>
                <a:tableStyleId>{5C22544A-7EE6-4342-B048-85BDC9FD1C3A}</a:tableStyleId>
              </a:tblPr>
              <a:tblGrid>
                <a:gridCol w="1975757">
                  <a:extLst>
                    <a:ext uri="{9D8B030D-6E8A-4147-A177-3AD203B41FA5}">
                      <a16:colId xmlns:a16="http://schemas.microsoft.com/office/drawing/2014/main" val="300966270"/>
                    </a:ext>
                  </a:extLst>
                </a:gridCol>
                <a:gridCol w="1531014">
                  <a:extLst>
                    <a:ext uri="{9D8B030D-6E8A-4147-A177-3AD203B41FA5}">
                      <a16:colId xmlns:a16="http://schemas.microsoft.com/office/drawing/2014/main" val="978442821"/>
                    </a:ext>
                  </a:extLst>
                </a:gridCol>
                <a:gridCol w="2325523">
                  <a:extLst>
                    <a:ext uri="{9D8B030D-6E8A-4147-A177-3AD203B41FA5}">
                      <a16:colId xmlns:a16="http://schemas.microsoft.com/office/drawing/2014/main" val="892017775"/>
                    </a:ext>
                  </a:extLst>
                </a:gridCol>
                <a:gridCol w="2148808">
                  <a:extLst>
                    <a:ext uri="{9D8B030D-6E8A-4147-A177-3AD203B41FA5}">
                      <a16:colId xmlns:a16="http://schemas.microsoft.com/office/drawing/2014/main" val="4136678728"/>
                    </a:ext>
                  </a:extLst>
                </a:gridCol>
                <a:gridCol w="1534885">
                  <a:extLst>
                    <a:ext uri="{9D8B030D-6E8A-4147-A177-3AD203B41FA5}">
                      <a16:colId xmlns:a16="http://schemas.microsoft.com/office/drawing/2014/main" val="3454919709"/>
                    </a:ext>
                  </a:extLst>
                </a:gridCol>
                <a:gridCol w="2075513">
                  <a:extLst>
                    <a:ext uri="{9D8B030D-6E8A-4147-A177-3AD203B41FA5}">
                      <a16:colId xmlns:a16="http://schemas.microsoft.com/office/drawing/2014/main" val="1105602299"/>
                    </a:ext>
                  </a:extLst>
                </a:gridCol>
              </a:tblGrid>
              <a:tr h="4441371">
                <a:tc>
                  <a:txBody>
                    <a:bodyPr/>
                    <a:lstStyle/>
                    <a:p>
                      <a:pPr indent="-269875">
                        <a:lnSpc>
                          <a:spcPct val="115000"/>
                        </a:lnSpc>
                        <a:spcAft>
                          <a:spcPts val="0"/>
                        </a:spcAft>
                      </a:pPr>
                      <a:r>
                        <a:rPr lang="es-ES" sz="1200">
                          <a:solidFill>
                            <a:schemeClr val="tx1"/>
                          </a:solidFill>
                          <a:effectLst/>
                          <a:latin typeface="Arial"/>
                          <a:cs typeface="Arial"/>
                        </a:rPr>
                        <a:t>6. Conectar.</a:t>
                      </a:r>
                      <a:endParaRPr lang="es-MX" sz="1200">
                        <a:solidFill>
                          <a:schemeClr val="tx1"/>
                        </a:solidFill>
                        <a:effectLst/>
                        <a:latin typeface="Arial"/>
                        <a:cs typeface="Arial"/>
                      </a:endParaRPr>
                    </a:p>
                    <a:p>
                      <a:pPr indent="-269875">
                        <a:lnSpc>
                          <a:spcPct val="115000"/>
                        </a:lnSpc>
                        <a:spcAft>
                          <a:spcPts val="0"/>
                        </a:spcAft>
                      </a:pPr>
                      <a:r>
                        <a:rPr lang="es-ES" sz="1200">
                          <a:solidFill>
                            <a:schemeClr val="tx1"/>
                          </a:solidFill>
                          <a:effectLst/>
                          <a:latin typeface="Arial"/>
                          <a:cs typeface="Arial"/>
                        </a:rPr>
                        <a:t>    ¿De qué manera  las conclusiones de cada disciplina se vincularán, para dar respuesta a  la pregunta disparadora del proyecto? </a:t>
                      </a:r>
                      <a:endParaRPr lang="es-MX" sz="1200">
                        <a:solidFill>
                          <a:schemeClr val="tx1"/>
                        </a:solidFill>
                        <a:effectLst/>
                        <a:latin typeface="Arial" panose="020B0604020202020204" pitchFamily="34" charset="0"/>
                        <a:cs typeface="Arial" panose="020B0604020202020204" pitchFamily="34" charset="0"/>
                      </a:endParaRPr>
                    </a:p>
                    <a:p>
                      <a:pPr indent="-269875">
                        <a:lnSpc>
                          <a:spcPct val="115000"/>
                        </a:lnSpc>
                        <a:spcAft>
                          <a:spcPts val="0"/>
                        </a:spcAft>
                      </a:pPr>
                      <a:r>
                        <a:rPr lang="es-ES" sz="1200">
                          <a:solidFill>
                            <a:schemeClr val="tx1"/>
                          </a:solidFill>
                          <a:effectLst/>
                          <a:latin typeface="Arial"/>
                          <a:cs typeface="Arial"/>
                        </a:rPr>
                        <a:t>     ¿Cuál será la   estrategia o</a:t>
                      </a:r>
                      <a:endParaRPr lang="es-MX" sz="1200">
                        <a:solidFill>
                          <a:schemeClr val="tx1"/>
                        </a:solidFill>
                        <a:effectLst/>
                        <a:latin typeface="Arial"/>
                        <a:cs typeface="Arial"/>
                      </a:endParaRPr>
                    </a:p>
                    <a:p>
                      <a:pPr indent="-269875">
                        <a:lnSpc>
                          <a:spcPct val="115000"/>
                        </a:lnSpc>
                        <a:spcAft>
                          <a:spcPts val="0"/>
                        </a:spcAft>
                      </a:pPr>
                      <a:r>
                        <a:rPr lang="es-ES" sz="1200">
                          <a:solidFill>
                            <a:schemeClr val="tx1"/>
                          </a:solidFill>
                          <a:effectLst/>
                          <a:latin typeface="Arial"/>
                          <a:cs typeface="Arial"/>
                        </a:rPr>
                        <a:t>     actividad  que se utilizará para </a:t>
                      </a:r>
                      <a:endParaRPr lang="es-MX" sz="1200">
                        <a:solidFill>
                          <a:schemeClr val="tx1"/>
                        </a:solidFill>
                        <a:effectLst/>
                        <a:latin typeface="Arial" panose="020B0604020202020204" pitchFamily="34" charset="0"/>
                        <a:cs typeface="Arial" panose="020B0604020202020204" pitchFamily="34" charset="0"/>
                      </a:endParaRPr>
                    </a:p>
                    <a:p>
                      <a:pPr indent="-269875">
                        <a:lnSpc>
                          <a:spcPct val="115000"/>
                        </a:lnSpc>
                        <a:spcAft>
                          <a:spcPts val="0"/>
                        </a:spcAft>
                      </a:pPr>
                      <a:r>
                        <a:rPr lang="es-ES" sz="1200">
                          <a:solidFill>
                            <a:schemeClr val="tx1"/>
                          </a:solidFill>
                          <a:effectLst/>
                          <a:latin typeface="Arial"/>
                          <a:cs typeface="Arial"/>
                        </a:rPr>
                        <a:t>     lograr que haya conciencia de </a:t>
                      </a:r>
                      <a:endParaRPr lang="es-MX" sz="1200">
                        <a:solidFill>
                          <a:schemeClr val="tx1"/>
                        </a:solidFill>
                        <a:effectLst/>
                        <a:latin typeface="Arial" panose="020B0604020202020204" pitchFamily="34" charset="0"/>
                        <a:cs typeface="Arial" panose="020B0604020202020204" pitchFamily="34" charset="0"/>
                      </a:endParaRPr>
                    </a:p>
                    <a:p>
                      <a:pPr marL="270510" indent="-180340">
                        <a:lnSpc>
                          <a:spcPct val="115000"/>
                        </a:lnSpc>
                        <a:spcAft>
                          <a:spcPts val="0"/>
                        </a:spcAft>
                      </a:pPr>
                      <a:r>
                        <a:rPr lang="es-ES" sz="1200">
                          <a:solidFill>
                            <a:schemeClr val="tx1"/>
                          </a:solidFill>
                          <a:effectLst/>
                          <a:latin typeface="Arial"/>
                          <a:cs typeface="Arial"/>
                        </a:rPr>
                        <a:t>     ello?</a:t>
                      </a:r>
                      <a:endParaRPr lang="es-MX" sz="1200">
                        <a:solidFill>
                          <a:schemeClr val="tx1"/>
                        </a:solidFill>
                        <a:effectLst/>
                        <a:latin typeface="Arial"/>
                        <a:ea typeface="Arial" panose="020B0604020202020204" pitchFamily="34" charset="0"/>
                        <a:cs typeface="Arial"/>
                      </a:endParaRPr>
                    </a:p>
                  </a:txBody>
                  <a:tcPr marL="37724" marR="37724" marT="37724" marB="37724">
                    <a:noFill/>
                  </a:tcPr>
                </a:tc>
                <a:tc>
                  <a:txBody>
                    <a:bodyPr/>
                    <a:lstStyle/>
                    <a:p>
                      <a:pPr>
                        <a:lnSpc>
                          <a:spcPct val="115000"/>
                        </a:lnSpc>
                        <a:spcAft>
                          <a:spcPts val="0"/>
                        </a:spcAft>
                      </a:pPr>
                      <a:r>
                        <a:rPr lang="es-MX" sz="1200">
                          <a:solidFill>
                            <a:schemeClr val="tx1"/>
                          </a:solidFill>
                          <a:effectLst/>
                          <a:latin typeface="Arial"/>
                          <a:ea typeface="Arial" panose="020B0604020202020204" pitchFamily="34" charset="0"/>
                          <a:cs typeface="Arial"/>
                        </a:rPr>
                        <a:t>Las conclusiones</a:t>
                      </a:r>
                      <a:r>
                        <a:rPr lang="es-MX" sz="1200" baseline="0">
                          <a:solidFill>
                            <a:schemeClr val="tx1"/>
                          </a:solidFill>
                          <a:effectLst/>
                          <a:latin typeface="Arial"/>
                          <a:ea typeface="Arial" panose="020B0604020202020204" pitchFamily="34" charset="0"/>
                          <a:cs typeface="Arial"/>
                        </a:rPr>
                        <a:t> se vincularán al redactar una infografía en la que se plasmen y se muestren a la comunidad.</a:t>
                      </a:r>
                      <a:endParaRPr lang="es-MX" sz="1200">
                        <a:solidFill>
                          <a:schemeClr val="tx1"/>
                        </a:solidFill>
                        <a:effectLst/>
                        <a:latin typeface="Arial"/>
                        <a:ea typeface="Arial" panose="020B0604020202020204" pitchFamily="34" charset="0"/>
                        <a:cs typeface="Arial"/>
                      </a:endParaRPr>
                    </a:p>
                  </a:txBody>
                  <a:tcPr marL="37724" marR="37724" marT="37724" marB="37724">
                    <a:noFill/>
                  </a:tcPr>
                </a:tc>
                <a:tc>
                  <a:txBody>
                    <a:bodyPr/>
                    <a:lstStyle/>
                    <a:p>
                      <a:pPr marL="171450" lvl="0" indent="-171450">
                        <a:lnSpc>
                          <a:spcPct val="114999"/>
                        </a:lnSpc>
                        <a:spcAft>
                          <a:spcPts val="0"/>
                        </a:spcAft>
                        <a:buFont typeface="Arial"/>
                        <a:buChar char="•"/>
                      </a:pPr>
                      <a:r>
                        <a:rPr lang="es-MX" sz="1200">
                          <a:solidFill>
                            <a:schemeClr val="tx1"/>
                          </a:solidFill>
                          <a:effectLst/>
                          <a:latin typeface="Arial"/>
                          <a:cs typeface="Arial"/>
                        </a:rPr>
                        <a:t>Cuando el alumno reflexiona y ve ciertas similitudes en los diferentes temas de cada materia y las relaciona o compara</a:t>
                      </a:r>
                    </a:p>
                    <a:p>
                      <a:pPr marL="171450" lvl="0" indent="-171450">
                        <a:lnSpc>
                          <a:spcPct val="114999"/>
                        </a:lnSpc>
                        <a:spcAft>
                          <a:spcPts val="0"/>
                        </a:spcAft>
                        <a:buFont typeface="Arial"/>
                        <a:buChar char="•"/>
                      </a:pPr>
                      <a:r>
                        <a:rPr lang="es-MX" sz="1200">
                          <a:solidFill>
                            <a:schemeClr val="tx1"/>
                          </a:solidFill>
                          <a:effectLst/>
                          <a:latin typeface="Arial"/>
                          <a:cs typeface="Arial"/>
                        </a:rPr>
                        <a:t>Cuando cuestiona al profesor de la materia de como afecta o mejora a su entorno personal y académico dichas actividades o lecturas</a:t>
                      </a:r>
                    </a:p>
                  </a:txBody>
                  <a:tcPr marL="37724" marR="37724" marT="37724" marB="37724">
                    <a:noFill/>
                  </a:tcPr>
                </a:tc>
                <a:tc>
                  <a:txBody>
                    <a:bodyPr/>
                    <a:lstStyle/>
                    <a:p>
                      <a:pPr lvl="0">
                        <a:lnSpc>
                          <a:spcPct val="114999"/>
                        </a:lnSpc>
                        <a:spcAft>
                          <a:spcPts val="0"/>
                        </a:spcAft>
                        <a:buNone/>
                      </a:pPr>
                      <a:endParaRPr lang="es-MX" sz="1200">
                        <a:solidFill>
                          <a:schemeClr val="tx1"/>
                        </a:solidFill>
                        <a:effectLst/>
                        <a:latin typeface="Arial"/>
                        <a:ea typeface="Arial" panose="020B0604020202020204" pitchFamily="34" charset="0"/>
                        <a:cs typeface="Arial"/>
                      </a:endParaRPr>
                    </a:p>
                  </a:txBody>
                  <a:tcPr marL="37724" marR="37724" marT="37724" marB="37724">
                    <a:noFill/>
                  </a:tcPr>
                </a:tc>
                <a:tc>
                  <a:txBody>
                    <a:bodyPr/>
                    <a:lstStyle/>
                    <a:p>
                      <a:pPr lvl="0">
                        <a:lnSpc>
                          <a:spcPct val="114999"/>
                        </a:lnSpc>
                        <a:spcAft>
                          <a:spcPts val="0"/>
                        </a:spcAft>
                        <a:buNone/>
                      </a:pPr>
                      <a:endParaRPr lang="es-MX" sz="1200">
                        <a:solidFill>
                          <a:schemeClr val="tx1"/>
                        </a:solidFill>
                        <a:effectLst/>
                        <a:latin typeface="Arial"/>
                        <a:ea typeface="Arial" panose="020B0604020202020204" pitchFamily="34" charset="0"/>
                        <a:cs typeface="Arial"/>
                      </a:endParaRPr>
                    </a:p>
                  </a:txBody>
                  <a:tcPr marL="37724" marR="37724" marT="37724" marB="37724">
                    <a:noFill/>
                  </a:tcPr>
                </a:tc>
                <a:tc>
                  <a:txBody>
                    <a:bodyPr/>
                    <a:lstStyle/>
                    <a:p>
                      <a:pPr marL="285750" lvl="0" indent="-285750" algn="l">
                        <a:lnSpc>
                          <a:spcPct val="100000"/>
                        </a:lnSpc>
                        <a:spcBef>
                          <a:spcPts val="0"/>
                        </a:spcBef>
                        <a:spcAft>
                          <a:spcPts val="0"/>
                        </a:spcAft>
                        <a:buFont typeface="Arial"/>
                        <a:buChar char="•"/>
                      </a:pPr>
                      <a:r>
                        <a:rPr lang="es-MX" sz="1200" b="0" i="0" u="none" strike="noStrike" noProof="0">
                          <a:solidFill>
                            <a:schemeClr val="bg1"/>
                          </a:solidFill>
                          <a:effectLst/>
                        </a:rPr>
                        <a:t>Utilizando técnicas de agricultura sostenible, para proteger y mejorar la calidad del suelo y reducir la necesidad de agua.</a:t>
                      </a:r>
                      <a:endParaRPr lang="es-ES">
                        <a:solidFill>
                          <a:schemeClr val="bg1"/>
                        </a:solidFill>
                      </a:endParaRPr>
                    </a:p>
                    <a:p>
                      <a:pPr marL="285750" lvl="0" indent="-285750" algn="l">
                        <a:lnSpc>
                          <a:spcPct val="100000"/>
                        </a:lnSpc>
                        <a:spcBef>
                          <a:spcPts val="0"/>
                        </a:spcBef>
                        <a:spcAft>
                          <a:spcPts val="0"/>
                        </a:spcAft>
                        <a:buFont typeface="Arial"/>
                        <a:buChar char="•"/>
                      </a:pPr>
                      <a:r>
                        <a:rPr lang="es-MX" sz="1200" b="0" i="0" u="none" strike="noStrike" noProof="0">
                          <a:solidFill>
                            <a:schemeClr val="bg1"/>
                          </a:solidFill>
                          <a:effectLst/>
                        </a:rPr>
                        <a:t>Emplear técnicas de recolección y filtración de agua de lluvia para su uso en el riego del huerto.</a:t>
                      </a:r>
                      <a:endParaRPr lang="es-MX">
                        <a:solidFill>
                          <a:schemeClr val="bg1"/>
                        </a:solidFill>
                      </a:endParaRPr>
                    </a:p>
                    <a:p>
                      <a:pPr marL="285750" lvl="0" indent="-285750" algn="l">
                        <a:lnSpc>
                          <a:spcPct val="100000"/>
                        </a:lnSpc>
                        <a:spcBef>
                          <a:spcPts val="0"/>
                        </a:spcBef>
                        <a:spcAft>
                          <a:spcPts val="0"/>
                        </a:spcAft>
                        <a:buFont typeface="Arial"/>
                        <a:buChar char="•"/>
                      </a:pPr>
                      <a:r>
                        <a:rPr lang="es-MX" sz="1200" b="0" i="0" u="none" strike="noStrike" noProof="0">
                          <a:solidFill>
                            <a:schemeClr val="tx1"/>
                          </a:solidFill>
                          <a:effectLst/>
                        </a:rPr>
                        <a:t>Organizar eventos y talleres en el huerto urbano para fomentar la conciencia y educación ambiental.</a:t>
                      </a:r>
                    </a:p>
                    <a:p>
                      <a:pPr marL="285750" lvl="0" indent="-285750" algn="l">
                        <a:lnSpc>
                          <a:spcPct val="100000"/>
                        </a:lnSpc>
                        <a:spcBef>
                          <a:spcPts val="0"/>
                        </a:spcBef>
                        <a:spcAft>
                          <a:spcPts val="0"/>
                        </a:spcAft>
                        <a:buFont typeface="Arial"/>
                        <a:buChar char="•"/>
                      </a:pPr>
                      <a:r>
                        <a:rPr lang="es-MX" sz="1200" b="0" i="0" u="none" strike="noStrike" noProof="0">
                          <a:solidFill>
                            <a:schemeClr val="tx1"/>
                          </a:solidFill>
                          <a:effectLst/>
                        </a:rPr>
                        <a:t>Fomentar la responsabilidad ambiental mediante la meditación, oración y conexión espiritual con la naturaleza.</a:t>
                      </a:r>
                    </a:p>
                  </a:txBody>
                  <a:tcPr marL="37724" marR="37724" marT="37724" marB="37724">
                    <a:noFill/>
                  </a:tcPr>
                </a:tc>
                <a:extLst>
                  <a:ext uri="{0D108BD9-81ED-4DB2-BD59-A6C34878D82A}">
                    <a16:rowId xmlns:a16="http://schemas.microsoft.com/office/drawing/2014/main" val="2284327346"/>
                  </a:ext>
                </a:extLst>
              </a:tr>
              <a:tr h="1095965">
                <a:tc>
                  <a:txBody>
                    <a:bodyPr/>
                    <a:lstStyle/>
                    <a:p>
                      <a:pPr>
                        <a:lnSpc>
                          <a:spcPct val="115000"/>
                        </a:lnSpc>
                        <a:spcAft>
                          <a:spcPts val="0"/>
                        </a:spcAft>
                      </a:pPr>
                      <a:r>
                        <a:rPr lang="es-ES" sz="1200">
                          <a:solidFill>
                            <a:schemeClr val="tx1"/>
                          </a:solidFill>
                          <a:effectLst/>
                          <a:latin typeface="Arial"/>
                          <a:cs typeface="Arial"/>
                        </a:rPr>
                        <a:t>  7. Evaluar la información generada.</a:t>
                      </a:r>
                      <a:endParaRPr lang="es-MX" sz="1200">
                        <a:solidFill>
                          <a:schemeClr val="tx1"/>
                        </a:solidFill>
                        <a:effectLst/>
                        <a:latin typeface="Arial"/>
                        <a:cs typeface="Arial"/>
                      </a:endParaRPr>
                    </a:p>
                    <a:p>
                      <a:pPr marL="270510">
                        <a:lnSpc>
                          <a:spcPct val="115000"/>
                        </a:lnSpc>
                        <a:spcAft>
                          <a:spcPts val="0"/>
                        </a:spcAft>
                      </a:pPr>
                      <a:r>
                        <a:rPr lang="es-ES" sz="1200">
                          <a:solidFill>
                            <a:schemeClr val="tx1"/>
                          </a:solidFill>
                          <a:effectLst/>
                          <a:latin typeface="Arial"/>
                          <a:cs typeface="Arial"/>
                        </a:rPr>
                        <a:t>¿Qué otras investigaciones o asignaturas se pueden  proponer para complementar el proyecto?</a:t>
                      </a:r>
                      <a:endParaRPr lang="es-MX" sz="1200">
                        <a:solidFill>
                          <a:schemeClr val="tx1"/>
                        </a:solidFill>
                        <a:effectLst/>
                        <a:latin typeface="Arial"/>
                        <a:cs typeface="Arial"/>
                      </a:endParaRPr>
                    </a:p>
                    <a:p>
                      <a:pPr marL="270510">
                        <a:lnSpc>
                          <a:spcPct val="115000"/>
                        </a:lnSpc>
                        <a:spcAft>
                          <a:spcPts val="0"/>
                        </a:spcAft>
                      </a:pPr>
                      <a:endParaRPr lang="es-MX" sz="1200">
                        <a:solidFill>
                          <a:schemeClr val="tx1"/>
                        </a:solidFill>
                        <a:effectLst/>
                        <a:latin typeface="Arial"/>
                        <a:ea typeface="Arial" panose="020B0604020202020204" pitchFamily="34" charset="0"/>
                        <a:cs typeface="Arial"/>
                      </a:endParaRPr>
                    </a:p>
                  </a:txBody>
                  <a:tcPr marL="37724" marR="37724" marT="37724" marB="37724">
                    <a:noFill/>
                  </a:tcPr>
                </a:tc>
                <a:tc>
                  <a:txBody>
                    <a:bodyPr/>
                    <a:lstStyle/>
                    <a:p>
                      <a:pPr marL="0" indent="0">
                        <a:lnSpc>
                          <a:spcPct val="115000"/>
                        </a:lnSpc>
                        <a:spcAft>
                          <a:spcPts val="0"/>
                        </a:spcAft>
                        <a:buNone/>
                      </a:pPr>
                      <a:r>
                        <a:rPr lang="es-MX" sz="1200">
                          <a:solidFill>
                            <a:schemeClr val="tx1"/>
                          </a:solidFill>
                          <a:effectLst/>
                          <a:latin typeface="Arial"/>
                          <a:ea typeface="Arial" panose="020B0604020202020204" pitchFamily="34" charset="0"/>
                          <a:cs typeface="Arial"/>
                        </a:rPr>
                        <a:t>Se puede involucrar a las materias de Química, biología e informática</a:t>
                      </a:r>
                    </a:p>
                  </a:txBody>
                  <a:tcPr marL="37724" marR="37724" marT="37724" marB="37724">
                    <a:noFill/>
                  </a:tcPr>
                </a:tc>
                <a:tc>
                  <a:txBody>
                    <a:bodyPr/>
                    <a:lstStyle/>
                    <a:p>
                      <a:pPr marL="171450" lvl="0" indent="-171450">
                        <a:lnSpc>
                          <a:spcPct val="114999"/>
                        </a:lnSpc>
                        <a:spcAft>
                          <a:spcPts val="0"/>
                        </a:spcAft>
                        <a:buFont typeface="Arial"/>
                        <a:buChar char="•"/>
                      </a:pPr>
                      <a:r>
                        <a:rPr lang="es-MX" sz="1200">
                          <a:solidFill>
                            <a:schemeClr val="tx1"/>
                          </a:solidFill>
                          <a:effectLst/>
                          <a:latin typeface="Arial"/>
                          <a:cs typeface="Arial"/>
                        </a:rPr>
                        <a:t>Cuando el alumno promueve o investiga buscando otras fuentes o relacionándolas con otras materias y cuestionando a sus profesores</a:t>
                      </a:r>
                    </a:p>
                  </a:txBody>
                  <a:tcPr marL="37724" marR="37724" marT="37724" marB="37724">
                    <a:noFill/>
                  </a:tcPr>
                </a:tc>
                <a:tc>
                  <a:txBody>
                    <a:bodyPr/>
                    <a:lstStyle/>
                    <a:p>
                      <a:pPr lvl="0">
                        <a:lnSpc>
                          <a:spcPct val="114999"/>
                        </a:lnSpc>
                        <a:spcAft>
                          <a:spcPts val="0"/>
                        </a:spcAft>
                        <a:buNone/>
                      </a:pPr>
                      <a:r>
                        <a:rPr lang="es-MX" sz="1200">
                          <a:solidFill>
                            <a:schemeClr val="tx1"/>
                          </a:solidFill>
                          <a:effectLst/>
                          <a:latin typeface="Arial"/>
                          <a:ea typeface="Arial" panose="020B0604020202020204" pitchFamily="34" charset="0"/>
                          <a:cs typeface="Arial"/>
                        </a:rPr>
                        <a:t>Química</a:t>
                      </a:r>
                      <a:r>
                        <a:rPr lang="es-MX" sz="1200">
                          <a:solidFill>
                            <a:srgbClr val="FFFFFF"/>
                          </a:solidFill>
                          <a:effectLst/>
                          <a:latin typeface="Arial"/>
                          <a:ea typeface="Arial" panose="020B0604020202020204" pitchFamily="34" charset="0"/>
                          <a:cs typeface="Arial"/>
                        </a:rPr>
                        <a:t/>
                      </a:r>
                      <a:br>
                        <a:rPr lang="es-MX" sz="1200">
                          <a:solidFill>
                            <a:srgbClr val="FFFFFF"/>
                          </a:solidFill>
                          <a:effectLst/>
                          <a:latin typeface="Arial"/>
                          <a:ea typeface="Arial" panose="020B0604020202020204" pitchFamily="34" charset="0"/>
                          <a:cs typeface="Arial"/>
                        </a:rPr>
                      </a:br>
                      <a:r>
                        <a:rPr lang="es-MX" sz="1200">
                          <a:solidFill>
                            <a:schemeClr val="tx1"/>
                          </a:solidFill>
                          <a:effectLst/>
                          <a:latin typeface="Arial"/>
                          <a:ea typeface="Arial" panose="020B0604020202020204" pitchFamily="34" charset="0"/>
                          <a:cs typeface="Arial"/>
                        </a:rPr>
                        <a:t>Biología</a:t>
                      </a:r>
                    </a:p>
                    <a:p>
                      <a:pPr lvl="0">
                        <a:lnSpc>
                          <a:spcPct val="114999"/>
                        </a:lnSpc>
                        <a:spcAft>
                          <a:spcPts val="0"/>
                        </a:spcAft>
                        <a:buNone/>
                      </a:pPr>
                      <a:r>
                        <a:rPr lang="es-MX" sz="1200">
                          <a:solidFill>
                            <a:schemeClr val="tx1"/>
                          </a:solidFill>
                          <a:effectLst/>
                          <a:latin typeface="Arial"/>
                          <a:ea typeface="Arial" panose="020B0604020202020204" pitchFamily="34" charset="0"/>
                          <a:cs typeface="Arial"/>
                        </a:rPr>
                        <a:t>Arte</a:t>
                      </a:r>
                    </a:p>
                  </a:txBody>
                  <a:tcPr marL="37724" marR="37724" marT="37724" marB="37724">
                    <a:noFill/>
                  </a:tcPr>
                </a:tc>
                <a:tc>
                  <a:txBody>
                    <a:bodyPr/>
                    <a:lstStyle/>
                    <a:p>
                      <a:pPr lvl="0">
                        <a:lnSpc>
                          <a:spcPct val="114999"/>
                        </a:lnSpc>
                        <a:spcAft>
                          <a:spcPts val="0"/>
                        </a:spcAft>
                        <a:buNone/>
                      </a:pPr>
                      <a:endParaRPr lang="es-MX" sz="1200">
                        <a:solidFill>
                          <a:schemeClr val="tx1"/>
                        </a:solidFill>
                        <a:effectLst/>
                        <a:latin typeface="Arial"/>
                        <a:ea typeface="Arial" panose="020B0604020202020204" pitchFamily="34" charset="0"/>
                        <a:cs typeface="Arial"/>
                      </a:endParaRPr>
                    </a:p>
                  </a:txBody>
                  <a:tcPr marL="37724" marR="37724" marT="37724" marB="37724">
                    <a:noFill/>
                  </a:tcPr>
                </a:tc>
                <a:tc>
                  <a:txBody>
                    <a:bodyPr/>
                    <a:lstStyle/>
                    <a:p>
                      <a:pPr marL="285750" lvl="0" indent="-285750" algn="l">
                        <a:lnSpc>
                          <a:spcPct val="100000"/>
                        </a:lnSpc>
                        <a:spcBef>
                          <a:spcPts val="0"/>
                        </a:spcBef>
                        <a:spcAft>
                          <a:spcPts val="0"/>
                        </a:spcAft>
                        <a:buFont typeface="Arial"/>
                        <a:buChar char="•"/>
                      </a:pPr>
                      <a:r>
                        <a:rPr lang="es-MX" sz="1200" b="0" i="0" u="none" strike="noStrike" noProof="0">
                          <a:solidFill>
                            <a:srgbClr val="2E2F30"/>
                          </a:solidFill>
                          <a:effectLst/>
                        </a:rPr>
                        <a:t>Una investigación sobre tecnologías innovadoras de reciclaje de agua que permitan su reutilización.</a:t>
                      </a:r>
                      <a:endParaRPr lang="es-MX"/>
                    </a:p>
                    <a:p>
                      <a:pPr marL="285750" lvl="0" indent="-285750" algn="l">
                        <a:lnSpc>
                          <a:spcPct val="100000"/>
                        </a:lnSpc>
                        <a:spcBef>
                          <a:spcPts val="0"/>
                        </a:spcBef>
                        <a:spcAft>
                          <a:spcPts val="0"/>
                        </a:spcAft>
                        <a:buFont typeface="Arial"/>
                        <a:buChar char="•"/>
                      </a:pPr>
                      <a:r>
                        <a:rPr lang="es-MX" sz="1200" b="0" i="0" u="none" strike="noStrike" noProof="0">
                          <a:solidFill>
                            <a:srgbClr val="2E2F30"/>
                          </a:solidFill>
                          <a:effectLst/>
                        </a:rPr>
                        <a:t>Una asignatura sobre biología y sistemas acuáticos que explore la calidad de agua y su impacto en el medio ambiente.</a:t>
                      </a:r>
                    </a:p>
                  </a:txBody>
                  <a:tcPr marL="37724" marR="37724" marT="37724" marB="37724">
                    <a:noFill/>
                  </a:tcPr>
                </a:tc>
                <a:extLst>
                  <a:ext uri="{0D108BD9-81ED-4DB2-BD59-A6C34878D82A}">
                    <a16:rowId xmlns:a16="http://schemas.microsoft.com/office/drawing/2014/main" val="2209744741"/>
                  </a:ext>
                </a:extLst>
              </a:tr>
            </a:tbl>
          </a:graphicData>
        </a:graphic>
      </p:graphicFrame>
    </p:spTree>
    <p:extLst>
      <p:ext uri="{BB962C8B-B14F-4D97-AF65-F5344CB8AC3E}">
        <p14:creationId xmlns:p14="http://schemas.microsoft.com/office/powerpoint/2010/main" val="3281245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A8995D-7225-40BC-9E15-9DE2611D3F46}"/>
              </a:ext>
            </a:extLst>
          </p:cNvPr>
          <p:cNvSpPr txBox="1"/>
          <p:nvPr/>
        </p:nvSpPr>
        <p:spPr>
          <a:xfrm>
            <a:off x="1021976" y="454620"/>
            <a:ext cx="7978588" cy="646331"/>
          </a:xfrm>
          <a:prstGeom prst="rect">
            <a:avLst/>
          </a:prstGeom>
          <a:noFill/>
        </p:spPr>
        <p:txBody>
          <a:bodyPr wrap="square" lIns="91440" tIns="45720" rIns="91440" bIns="45720" rtlCol="0" anchor="t">
            <a:spAutoFit/>
          </a:bodyPr>
          <a:lstStyle/>
          <a:p>
            <a:r>
              <a:rPr lang="es-MX" sz="3600">
                <a:solidFill>
                  <a:srgbClr val="064A7A"/>
                </a:solidFill>
              </a:rPr>
              <a:t>ACTIVIDAD INTERDISCIPLINARIA</a:t>
            </a:r>
            <a:r>
              <a:rPr lang="es-MX" sz="3600"/>
              <a:t>:</a:t>
            </a:r>
          </a:p>
        </p:txBody>
      </p:sp>
      <p:sp>
        <p:nvSpPr>
          <p:cNvPr id="3" name="CuadroTexto 2">
            <a:extLst>
              <a:ext uri="{FF2B5EF4-FFF2-40B4-BE49-F238E27FC236}">
                <a16:creationId xmlns:a16="http://schemas.microsoft.com/office/drawing/2014/main" id="{D5383712-0931-4517-899F-081A51FB62DE}"/>
              </a:ext>
            </a:extLst>
          </p:cNvPr>
          <p:cNvSpPr txBox="1"/>
          <p:nvPr/>
        </p:nvSpPr>
        <p:spPr>
          <a:xfrm>
            <a:off x="851647" y="1335741"/>
            <a:ext cx="8319247" cy="4333174"/>
          </a:xfrm>
          <a:prstGeom prst="rect">
            <a:avLst/>
          </a:prstGeom>
          <a:noFill/>
        </p:spPr>
        <p:txBody>
          <a:bodyPr wrap="square" rtlCol="0">
            <a:spAutoFit/>
          </a:bodyPr>
          <a:lstStyle/>
          <a:p>
            <a:r>
              <a:rPr lang="es-MX"/>
              <a:t>Secuencia didáctica:</a:t>
            </a:r>
          </a:p>
          <a:p>
            <a:endParaRPr lang="es-MX"/>
          </a:p>
          <a:p>
            <a:pPr marL="342900" indent="-342900">
              <a:lnSpc>
                <a:spcPct val="150000"/>
              </a:lnSpc>
              <a:buFont typeface="+mj-lt"/>
              <a:buAutoNum type="arabicPeriod"/>
            </a:pPr>
            <a:r>
              <a:rPr lang="es-MX"/>
              <a:t>Objetivo de la secuencia</a:t>
            </a:r>
          </a:p>
          <a:p>
            <a:pPr marL="342900" indent="-342900">
              <a:lnSpc>
                <a:spcPct val="150000"/>
              </a:lnSpc>
              <a:buFont typeface="+mj-lt"/>
              <a:buAutoNum type="arabicPeriod"/>
            </a:pPr>
            <a:r>
              <a:rPr lang="es-MX"/>
              <a:t>Grado a quien va dirigida la secuencia</a:t>
            </a:r>
          </a:p>
          <a:p>
            <a:pPr marL="342900" indent="-342900">
              <a:lnSpc>
                <a:spcPct val="150000"/>
              </a:lnSpc>
              <a:buFont typeface="+mj-lt"/>
              <a:buAutoNum type="arabicPeriod"/>
            </a:pPr>
            <a:r>
              <a:rPr lang="es-MX"/>
              <a:t>Justificación de la actividad</a:t>
            </a:r>
          </a:p>
          <a:p>
            <a:pPr marL="342900" indent="-342900">
              <a:lnSpc>
                <a:spcPct val="150000"/>
              </a:lnSpc>
              <a:buFont typeface="+mj-lt"/>
              <a:buAutoNum type="arabicPeriod"/>
            </a:pPr>
            <a:r>
              <a:rPr lang="es-MX"/>
              <a:t>Asignaturas</a:t>
            </a:r>
          </a:p>
          <a:p>
            <a:pPr marL="342900" indent="-342900">
              <a:lnSpc>
                <a:spcPct val="150000"/>
              </a:lnSpc>
              <a:buFont typeface="+mj-lt"/>
              <a:buAutoNum type="arabicPeriod"/>
            </a:pPr>
            <a:r>
              <a:rPr lang="es-MX"/>
              <a:t>Fuentes de consulta</a:t>
            </a:r>
          </a:p>
          <a:p>
            <a:pPr marL="342900" indent="-342900">
              <a:lnSpc>
                <a:spcPct val="150000"/>
              </a:lnSpc>
              <a:buFont typeface="+mj-lt"/>
              <a:buAutoNum type="arabicPeriod"/>
            </a:pPr>
            <a:r>
              <a:rPr lang="es-MX"/>
              <a:t>Actividad de apertura</a:t>
            </a:r>
          </a:p>
          <a:p>
            <a:pPr marL="342900" indent="-342900">
              <a:lnSpc>
                <a:spcPct val="150000"/>
              </a:lnSpc>
              <a:buFont typeface="+mj-lt"/>
              <a:buAutoNum type="arabicPeriod"/>
            </a:pPr>
            <a:r>
              <a:rPr lang="es-MX"/>
              <a:t>Actividad desarrollo</a:t>
            </a:r>
          </a:p>
          <a:p>
            <a:pPr marL="342900" indent="-342900">
              <a:lnSpc>
                <a:spcPct val="150000"/>
              </a:lnSpc>
              <a:buFont typeface="+mj-lt"/>
              <a:buAutoNum type="arabicPeriod"/>
            </a:pPr>
            <a:r>
              <a:rPr lang="es-MX"/>
              <a:t>Actividad de cierre</a:t>
            </a:r>
          </a:p>
          <a:p>
            <a:pPr marL="342900" indent="-342900">
              <a:lnSpc>
                <a:spcPct val="150000"/>
              </a:lnSpc>
              <a:buFont typeface="+mj-lt"/>
              <a:buAutoNum type="arabicPeriod"/>
            </a:pPr>
            <a:r>
              <a:rPr lang="es-MX"/>
              <a:t>Evidencias</a:t>
            </a:r>
          </a:p>
        </p:txBody>
      </p:sp>
      <p:pic>
        <p:nvPicPr>
          <p:cNvPr id="4" name="Picture 5" descr="logo IPE.eps">
            <a:extLst>
              <a:ext uri="{FF2B5EF4-FFF2-40B4-BE49-F238E27FC236}">
                <a16:creationId xmlns:a16="http://schemas.microsoft.com/office/drawing/2014/main" id="{5F825A91-571A-41ED-9F34-46F2C5179E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5950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83171" y="1763379"/>
            <a:ext cx="8825658" cy="819149"/>
          </a:xfrm>
        </p:spPr>
        <p:txBody>
          <a:bodyPr>
            <a:normAutofit fontScale="90000"/>
          </a:bodyPr>
          <a:lstStyle/>
          <a:p>
            <a:pPr algn="ctr"/>
            <a:r>
              <a:rPr lang="es-MX" sz="4000" b="1">
                <a:solidFill>
                  <a:srgbClr val="002060"/>
                </a:solidFill>
              </a:rPr>
              <a:t>Ciclo escolar</a:t>
            </a:r>
            <a:br>
              <a:rPr lang="es-MX" sz="4000" b="1">
                <a:solidFill>
                  <a:srgbClr val="002060"/>
                </a:solidFill>
              </a:rPr>
            </a:br>
            <a:r>
              <a:rPr lang="es-MX" sz="4000" b="1">
                <a:solidFill>
                  <a:srgbClr val="002060"/>
                </a:solidFill>
              </a:rPr>
              <a:t>2022 / 2023</a:t>
            </a:r>
          </a:p>
        </p:txBody>
      </p:sp>
      <p:sp>
        <p:nvSpPr>
          <p:cNvPr id="3" name="Subtítulo 2"/>
          <p:cNvSpPr>
            <a:spLocks noGrp="1"/>
          </p:cNvSpPr>
          <p:nvPr>
            <p:ph type="subTitle" idx="1"/>
          </p:nvPr>
        </p:nvSpPr>
        <p:spPr>
          <a:xfrm>
            <a:off x="1683171" y="3317695"/>
            <a:ext cx="8825658" cy="689970"/>
          </a:xfrm>
        </p:spPr>
        <p:txBody>
          <a:bodyPr>
            <a:normAutofit/>
          </a:bodyPr>
          <a:lstStyle/>
          <a:p>
            <a:pPr algn="ctr"/>
            <a:r>
              <a:rPr lang="es-MX" sz="2800"/>
              <a:t>Inicio y termino  Marzo 2022 / abril 2022</a:t>
            </a:r>
          </a:p>
        </p:txBody>
      </p:sp>
      <p:pic>
        <p:nvPicPr>
          <p:cNvPr id="4" name="Picture 5" descr="logo IPE.eps">
            <a:extLst>
              <a:ext uri="{FF2B5EF4-FFF2-40B4-BE49-F238E27FC236}">
                <a16:creationId xmlns:a16="http://schemas.microsoft.com/office/drawing/2014/main" id="{978D8E77-32A5-4E8C-808F-3D854B7F9BD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ECF152FB-023F-4452-AECB-466C504E70C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91" b="90210" l="5237" r="95761">
                        <a14:foregroundMark x1="5985" y1="44056" x2="6234" y2="54545"/>
                        <a14:foregroundMark x1="47880" y1="29371" x2="51372" y2="34266"/>
                        <a14:foregroundMark x1="47631" y1="69930" x2="52120" y2="72028"/>
                        <a14:foregroundMark x1="74564" y1="40559" x2="82294" y2="38462"/>
                        <a14:foregroundMark x1="78803" y1="30070" x2="95761" y2="60140"/>
                        <a14:foregroundMark x1="95761" y1="60140" x2="73815" y2="45455"/>
                        <a14:foregroundMark x1="14464" y1="55944" x2="14713" y2="59441"/>
                        <a14:foregroundMark x1="5486" y1="74825" x2="8229" y2="74825"/>
                        <a14:foregroundMark x1="42145" y1="81818" x2="57606" y2="86014"/>
                        <a14:foregroundMark x1="57855" y1="86014" x2="58603" y2="86014"/>
                        <a14:foregroundMark x1="58603" y1="81818" x2="56359" y2="81818"/>
                        <a14:foregroundMark x1="43392" y1="90210" x2="55860" y2="90210"/>
                        <a14:foregroundMark x1="48628" y1="53846" x2="48628" y2="53846"/>
                        <a14:foregroundMark x1="49127" y1="47552" x2="49127" y2="47552"/>
                      </a14:backgroundRemoval>
                    </a14:imgEffect>
                  </a14:imgLayer>
                </a14:imgProps>
              </a:ext>
            </a:extLst>
          </a:blip>
          <a:stretch>
            <a:fillRect/>
          </a:stretch>
        </p:blipFill>
        <p:spPr>
          <a:xfrm>
            <a:off x="102638" y="6176963"/>
            <a:ext cx="1800808" cy="6421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9953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A8995D-7225-40BC-9E15-9DE2611D3F46}"/>
              </a:ext>
            </a:extLst>
          </p:cNvPr>
          <p:cNvSpPr txBox="1"/>
          <p:nvPr/>
        </p:nvSpPr>
        <p:spPr>
          <a:xfrm>
            <a:off x="869576" y="249338"/>
            <a:ext cx="7978588" cy="646331"/>
          </a:xfrm>
          <a:prstGeom prst="rect">
            <a:avLst/>
          </a:prstGeom>
          <a:noFill/>
        </p:spPr>
        <p:txBody>
          <a:bodyPr wrap="square" lIns="91440" tIns="45720" rIns="91440" bIns="45720" rtlCol="0" anchor="t">
            <a:spAutoFit/>
          </a:bodyPr>
          <a:lstStyle/>
          <a:p>
            <a:r>
              <a:rPr lang="es-MX" sz="3600">
                <a:solidFill>
                  <a:srgbClr val="064A7A"/>
                </a:solidFill>
              </a:rPr>
              <a:t>Cronograma de actividades:</a:t>
            </a:r>
          </a:p>
        </p:txBody>
      </p:sp>
      <p:graphicFrame>
        <p:nvGraphicFramePr>
          <p:cNvPr id="4" name="Tabla 3"/>
          <p:cNvGraphicFramePr>
            <a:graphicFrameLocks noGrp="1"/>
          </p:cNvGraphicFramePr>
          <p:nvPr>
            <p:extLst>
              <p:ext uri="{D42A27DB-BD31-4B8C-83A1-F6EECF244321}">
                <p14:modId xmlns:p14="http://schemas.microsoft.com/office/powerpoint/2010/main" val="1537869139"/>
              </p:ext>
            </p:extLst>
          </p:nvPr>
        </p:nvGraphicFramePr>
        <p:xfrm>
          <a:off x="717176" y="1081897"/>
          <a:ext cx="10301257" cy="6093227"/>
        </p:xfrm>
        <a:graphic>
          <a:graphicData uri="http://schemas.openxmlformats.org/drawingml/2006/table">
            <a:tbl>
              <a:tblPr firstRow="1" firstCol="1" bandRow="1">
                <a:tableStyleId>{8A107856-5554-42FB-B03E-39F5DBC370BA}</a:tableStyleId>
              </a:tblPr>
              <a:tblGrid>
                <a:gridCol w="3016624">
                  <a:extLst>
                    <a:ext uri="{9D8B030D-6E8A-4147-A177-3AD203B41FA5}">
                      <a16:colId xmlns:a16="http://schemas.microsoft.com/office/drawing/2014/main" val="793790396"/>
                    </a:ext>
                  </a:extLst>
                </a:gridCol>
                <a:gridCol w="1200150">
                  <a:extLst>
                    <a:ext uri="{9D8B030D-6E8A-4147-A177-3AD203B41FA5}">
                      <a16:colId xmlns:a16="http://schemas.microsoft.com/office/drawing/2014/main" val="985548918"/>
                    </a:ext>
                  </a:extLst>
                </a:gridCol>
                <a:gridCol w="1219200">
                  <a:extLst>
                    <a:ext uri="{9D8B030D-6E8A-4147-A177-3AD203B41FA5}">
                      <a16:colId xmlns:a16="http://schemas.microsoft.com/office/drawing/2014/main" val="2654411613"/>
                    </a:ext>
                  </a:extLst>
                </a:gridCol>
                <a:gridCol w="1190625">
                  <a:extLst>
                    <a:ext uri="{9D8B030D-6E8A-4147-A177-3AD203B41FA5}">
                      <a16:colId xmlns:a16="http://schemas.microsoft.com/office/drawing/2014/main" val="2372955323"/>
                    </a:ext>
                  </a:extLst>
                </a:gridCol>
                <a:gridCol w="1285875">
                  <a:extLst>
                    <a:ext uri="{9D8B030D-6E8A-4147-A177-3AD203B41FA5}">
                      <a16:colId xmlns:a16="http://schemas.microsoft.com/office/drawing/2014/main" val="579925208"/>
                    </a:ext>
                  </a:extLst>
                </a:gridCol>
                <a:gridCol w="1114425">
                  <a:extLst>
                    <a:ext uri="{9D8B030D-6E8A-4147-A177-3AD203B41FA5}">
                      <a16:colId xmlns:a16="http://schemas.microsoft.com/office/drawing/2014/main" val="1435140155"/>
                    </a:ext>
                  </a:extLst>
                </a:gridCol>
                <a:gridCol w="1274358">
                  <a:extLst>
                    <a:ext uri="{9D8B030D-6E8A-4147-A177-3AD203B41FA5}">
                      <a16:colId xmlns:a16="http://schemas.microsoft.com/office/drawing/2014/main" val="3592234148"/>
                    </a:ext>
                  </a:extLst>
                </a:gridCol>
              </a:tblGrid>
              <a:tr h="184438">
                <a:tc>
                  <a:txBody>
                    <a:bodyPr/>
                    <a:lstStyle/>
                    <a:p>
                      <a:pPr algn="ctr">
                        <a:lnSpc>
                          <a:spcPct val="107000"/>
                        </a:lnSpc>
                        <a:spcAft>
                          <a:spcPts val="0"/>
                        </a:spcAft>
                      </a:pPr>
                      <a:r>
                        <a:rPr lang="es-MX" sz="1800">
                          <a:effectLst>
                            <a:outerShdw blurRad="38100" dist="38100" dir="2700000" algn="tl">
                              <a:srgbClr val="000000">
                                <a:alpha val="43137"/>
                              </a:srgbClr>
                            </a:outerShdw>
                          </a:effectLst>
                        </a:rPr>
                        <a:t>Actividades</a:t>
                      </a:r>
                      <a:endParaRPr lang="es-MX" sz="1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gn="ctr">
                        <a:lnSpc>
                          <a:spcPct val="107000"/>
                        </a:lnSpc>
                        <a:spcAft>
                          <a:spcPts val="0"/>
                        </a:spcAft>
                      </a:pPr>
                      <a:r>
                        <a:rPr lang="es-MX" sz="1800">
                          <a:effectLst>
                            <a:outerShdw blurRad="38100" dist="38100" dir="2700000" algn="tl">
                              <a:srgbClr val="000000">
                                <a:alpha val="43137"/>
                              </a:srgbClr>
                            </a:outerShdw>
                          </a:effectLst>
                        </a:rPr>
                        <a:t>SEMANA 1</a:t>
                      </a:r>
                      <a:endParaRPr lang="es-MX" sz="1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gn="ctr">
                        <a:lnSpc>
                          <a:spcPct val="107000"/>
                        </a:lnSpc>
                        <a:spcAft>
                          <a:spcPts val="0"/>
                        </a:spcAft>
                      </a:pPr>
                      <a:r>
                        <a:rPr lang="es-MX" sz="1800">
                          <a:effectLst>
                            <a:outerShdw blurRad="38100" dist="38100" dir="2700000" algn="tl">
                              <a:srgbClr val="000000">
                                <a:alpha val="43137"/>
                              </a:srgbClr>
                            </a:outerShdw>
                          </a:effectLst>
                        </a:rPr>
                        <a:t>SEMANA 2</a:t>
                      </a:r>
                      <a:endParaRPr lang="es-MX" sz="1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gn="ctr">
                        <a:lnSpc>
                          <a:spcPct val="107000"/>
                        </a:lnSpc>
                        <a:spcAft>
                          <a:spcPts val="0"/>
                        </a:spcAft>
                      </a:pPr>
                      <a:r>
                        <a:rPr lang="es-MX" sz="1800">
                          <a:effectLst>
                            <a:outerShdw blurRad="38100" dist="38100" dir="2700000" algn="tl">
                              <a:srgbClr val="000000">
                                <a:alpha val="43137"/>
                              </a:srgbClr>
                            </a:outerShdw>
                          </a:effectLst>
                        </a:rPr>
                        <a:t>SEMANA 3</a:t>
                      </a:r>
                      <a:endParaRPr lang="es-MX" sz="1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gn="ctr">
                        <a:lnSpc>
                          <a:spcPct val="107000"/>
                        </a:lnSpc>
                        <a:spcAft>
                          <a:spcPts val="0"/>
                        </a:spcAft>
                      </a:pPr>
                      <a:r>
                        <a:rPr lang="es-MX" sz="1800">
                          <a:effectLst>
                            <a:outerShdw blurRad="38100" dist="38100" dir="2700000" algn="tl">
                              <a:srgbClr val="000000">
                                <a:alpha val="43137"/>
                              </a:srgbClr>
                            </a:outerShdw>
                          </a:effectLst>
                        </a:rPr>
                        <a:t>SEMANA 4</a:t>
                      </a:r>
                      <a:endParaRPr lang="es-MX" sz="1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gn="ctr">
                        <a:lnSpc>
                          <a:spcPct val="107000"/>
                        </a:lnSpc>
                        <a:spcAft>
                          <a:spcPts val="0"/>
                        </a:spcAft>
                      </a:pPr>
                      <a:r>
                        <a:rPr lang="es-MX" sz="1800">
                          <a:effectLst>
                            <a:outerShdw blurRad="38100" dist="38100" dir="2700000" algn="tl">
                              <a:srgbClr val="000000">
                                <a:alpha val="43137"/>
                              </a:srgbClr>
                            </a:outerShdw>
                          </a:effectLst>
                        </a:rPr>
                        <a:t>SEMANA 5</a:t>
                      </a:r>
                      <a:endParaRPr lang="es-MX" sz="1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gn="ctr">
                        <a:lnSpc>
                          <a:spcPct val="107000"/>
                        </a:lnSpc>
                        <a:spcAft>
                          <a:spcPts val="0"/>
                        </a:spcAft>
                      </a:pPr>
                      <a:r>
                        <a:rPr lang="es-MX" sz="1800">
                          <a:effectLst>
                            <a:outerShdw blurRad="38100" dist="38100" dir="2700000" algn="tl">
                              <a:srgbClr val="000000">
                                <a:alpha val="43137"/>
                              </a:srgbClr>
                            </a:outerShdw>
                          </a:effectLst>
                        </a:rPr>
                        <a:t>SEMANA 6</a:t>
                      </a:r>
                      <a:endParaRPr lang="es-MX" sz="1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extLst>
                  <a:ext uri="{0D108BD9-81ED-4DB2-BD59-A6C34878D82A}">
                    <a16:rowId xmlns:a16="http://schemas.microsoft.com/office/drawing/2014/main" val="3109531646"/>
                  </a:ext>
                </a:extLst>
              </a:tr>
              <a:tr h="473472">
                <a:tc>
                  <a:txBody>
                    <a:bodyPr/>
                    <a:lstStyle/>
                    <a:p>
                      <a:pPr>
                        <a:lnSpc>
                          <a:spcPct val="107000"/>
                        </a:lnSpc>
                        <a:spcAft>
                          <a:spcPts val="0"/>
                        </a:spcAft>
                      </a:pPr>
                      <a:r>
                        <a:rPr lang="es-MX" sz="1400">
                          <a:effectLst/>
                        </a:rPr>
                        <a:t>Fase Documental (lecturas etapa1)</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r>
                        <a:rPr lang="es-MX" sz="1200">
                          <a:effectLst>
                            <a:outerShdw blurRad="38100" dist="38100" dir="2700000" algn="tl">
                              <a:srgbClr val="000000">
                                <a:alpha val="43137"/>
                              </a:srgbClr>
                            </a:outerShdw>
                          </a:effectLst>
                        </a:rPr>
                        <a:t>13de marzo de 2023</a:t>
                      </a:r>
                    </a:p>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extLst>
                  <a:ext uri="{0D108BD9-81ED-4DB2-BD59-A6C34878D82A}">
                    <a16:rowId xmlns:a16="http://schemas.microsoft.com/office/drawing/2014/main" val="3921986476"/>
                  </a:ext>
                </a:extLst>
              </a:tr>
              <a:tr h="553314">
                <a:tc>
                  <a:txBody>
                    <a:bodyPr/>
                    <a:lstStyle/>
                    <a:p>
                      <a:pPr>
                        <a:lnSpc>
                          <a:spcPct val="107000"/>
                        </a:lnSpc>
                        <a:spcAft>
                          <a:spcPts val="0"/>
                        </a:spcAft>
                      </a:pPr>
                      <a:r>
                        <a:rPr lang="es-MX" sz="1400">
                          <a:effectLst/>
                        </a:rPr>
                        <a:t>Encuesta de solución de problemática (encuesta en </a:t>
                      </a:r>
                      <a:r>
                        <a:rPr lang="es-MX" sz="1400" err="1">
                          <a:effectLst/>
                        </a:rPr>
                        <a:t>google</a:t>
                      </a:r>
                      <a:r>
                        <a:rPr lang="es-MX" sz="1400">
                          <a:effectLst/>
                        </a:rPr>
                        <a:t> </a:t>
                      </a:r>
                      <a:r>
                        <a:rPr lang="es-MX" sz="1400" err="1">
                          <a:effectLst/>
                        </a:rPr>
                        <a:t>forms</a:t>
                      </a:r>
                      <a:r>
                        <a:rPr lang="es-MX" sz="1400">
                          <a:effectLst/>
                        </a:rPr>
                        <a:t>)</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r>
                        <a:rPr lang="es-MX" sz="1200">
                          <a:effectLst>
                            <a:outerShdw blurRad="38100" dist="38100" dir="2700000" algn="tl">
                              <a:srgbClr val="000000">
                                <a:alpha val="43137"/>
                              </a:srgbClr>
                            </a:outerShdw>
                          </a:effectLst>
                        </a:rPr>
                        <a:t>21 de marzo de 2023</a:t>
                      </a: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extLst>
                  <a:ext uri="{0D108BD9-81ED-4DB2-BD59-A6C34878D82A}">
                    <a16:rowId xmlns:a16="http://schemas.microsoft.com/office/drawing/2014/main" val="4057467332"/>
                  </a:ext>
                </a:extLst>
              </a:tr>
              <a:tr h="368876">
                <a:tc>
                  <a:txBody>
                    <a:bodyPr/>
                    <a:lstStyle/>
                    <a:p>
                      <a:pPr>
                        <a:lnSpc>
                          <a:spcPct val="107000"/>
                        </a:lnSpc>
                        <a:spcAft>
                          <a:spcPts val="0"/>
                        </a:spcAft>
                      </a:pPr>
                      <a:r>
                        <a:rPr lang="es-MX" sz="1400">
                          <a:effectLst/>
                        </a:rPr>
                        <a:t>Definición del problema </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r>
                        <a:rPr lang="es-MX" sz="1200">
                          <a:effectLst>
                            <a:outerShdw blurRad="38100" dist="38100" dir="2700000" algn="tl">
                              <a:srgbClr val="000000">
                                <a:alpha val="43137"/>
                              </a:srgbClr>
                            </a:outerShdw>
                          </a:effectLst>
                        </a:rPr>
                        <a:t>27 de marzo de 2023</a:t>
                      </a: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extLst>
                  <a:ext uri="{0D108BD9-81ED-4DB2-BD59-A6C34878D82A}">
                    <a16:rowId xmlns:a16="http://schemas.microsoft.com/office/drawing/2014/main" val="4256894750"/>
                  </a:ext>
                </a:extLst>
              </a:tr>
              <a:tr h="368876">
                <a:tc>
                  <a:txBody>
                    <a:bodyPr/>
                    <a:lstStyle/>
                    <a:p>
                      <a:pPr>
                        <a:lnSpc>
                          <a:spcPct val="107000"/>
                        </a:lnSpc>
                        <a:spcAft>
                          <a:spcPts val="0"/>
                        </a:spcAft>
                      </a:pPr>
                      <a:r>
                        <a:rPr lang="es-MX" sz="1400">
                          <a:effectLst/>
                        </a:rPr>
                        <a:t>Revisión Histórica de la problemática</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r>
                        <a:rPr lang="es-MX" sz="1200">
                          <a:effectLst>
                            <a:outerShdw blurRad="38100" dist="38100" dir="2700000" algn="tl">
                              <a:srgbClr val="000000">
                                <a:alpha val="43137"/>
                              </a:srgbClr>
                            </a:outerShdw>
                          </a:effectLst>
                        </a:rPr>
                        <a:t>27 de marzo de 2023</a:t>
                      </a: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extLst>
                  <a:ext uri="{0D108BD9-81ED-4DB2-BD59-A6C34878D82A}">
                    <a16:rowId xmlns:a16="http://schemas.microsoft.com/office/drawing/2014/main" val="2756220200"/>
                  </a:ext>
                </a:extLst>
              </a:tr>
              <a:tr h="473472">
                <a:tc>
                  <a:txBody>
                    <a:bodyPr/>
                    <a:lstStyle/>
                    <a:p>
                      <a:pPr>
                        <a:lnSpc>
                          <a:spcPct val="107000"/>
                        </a:lnSpc>
                        <a:spcAft>
                          <a:spcPts val="0"/>
                        </a:spcAft>
                      </a:pPr>
                      <a:r>
                        <a:rPr lang="es-MX" sz="1400">
                          <a:effectLst/>
                        </a:rPr>
                        <a:t>Recolección de información sobre el contexto y la problemática</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r>
                        <a:rPr lang="es-MX" sz="1200">
                          <a:effectLst>
                            <a:outerShdw blurRad="38100" dist="38100" dir="2700000" algn="tl">
                              <a:srgbClr val="000000">
                                <a:alpha val="43137"/>
                              </a:srgbClr>
                            </a:outerShdw>
                          </a:effectLst>
                        </a:rPr>
                        <a:t>03 de abril de 2023</a:t>
                      </a: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extLst>
                  <a:ext uri="{0D108BD9-81ED-4DB2-BD59-A6C34878D82A}">
                    <a16:rowId xmlns:a16="http://schemas.microsoft.com/office/drawing/2014/main" val="3833891782"/>
                  </a:ext>
                </a:extLst>
              </a:tr>
              <a:tr h="368876">
                <a:tc>
                  <a:txBody>
                    <a:bodyPr/>
                    <a:lstStyle/>
                    <a:p>
                      <a:pPr>
                        <a:lnSpc>
                          <a:spcPct val="107000"/>
                        </a:lnSpc>
                        <a:spcAft>
                          <a:spcPts val="0"/>
                        </a:spcAft>
                      </a:pPr>
                      <a:r>
                        <a:rPr lang="es-MX" sz="1400">
                          <a:effectLst/>
                        </a:rPr>
                        <a:t>Documentación de la problemática</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r>
                        <a:rPr lang="es-MX" sz="1200">
                          <a:effectLst>
                            <a:outerShdw blurRad="38100" dist="38100" dir="2700000" algn="tl">
                              <a:srgbClr val="000000">
                                <a:alpha val="43137"/>
                              </a:srgbClr>
                            </a:outerShdw>
                          </a:effectLst>
                        </a:rPr>
                        <a:t>03 de abril de 2023</a:t>
                      </a: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extLst>
                  <a:ext uri="{0D108BD9-81ED-4DB2-BD59-A6C34878D82A}">
                    <a16:rowId xmlns:a16="http://schemas.microsoft.com/office/drawing/2014/main" val="658436737"/>
                  </a:ext>
                </a:extLst>
              </a:tr>
              <a:tr h="368876">
                <a:tc>
                  <a:txBody>
                    <a:bodyPr/>
                    <a:lstStyle/>
                    <a:p>
                      <a:pPr>
                        <a:lnSpc>
                          <a:spcPct val="107000"/>
                        </a:lnSpc>
                        <a:spcAft>
                          <a:spcPts val="0"/>
                        </a:spcAft>
                      </a:pPr>
                      <a:r>
                        <a:rPr lang="es-MX" sz="1400">
                          <a:effectLst/>
                        </a:rPr>
                        <a:t>Planteamiento de las alternativas</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r>
                        <a:rPr lang="es-MX" sz="1200">
                          <a:effectLst>
                            <a:outerShdw blurRad="38100" dist="38100" dir="2700000" algn="tl">
                              <a:srgbClr val="000000">
                                <a:alpha val="43137"/>
                              </a:srgbClr>
                            </a:outerShdw>
                          </a:effectLst>
                        </a:rPr>
                        <a:t>03 de abril de 2023</a:t>
                      </a: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extLst>
                  <a:ext uri="{0D108BD9-81ED-4DB2-BD59-A6C34878D82A}">
                    <a16:rowId xmlns:a16="http://schemas.microsoft.com/office/drawing/2014/main" val="1225664208"/>
                  </a:ext>
                </a:extLst>
              </a:tr>
              <a:tr h="368876">
                <a:tc>
                  <a:txBody>
                    <a:bodyPr/>
                    <a:lstStyle/>
                    <a:p>
                      <a:pPr>
                        <a:lnSpc>
                          <a:spcPct val="107000"/>
                        </a:lnSpc>
                        <a:spcAft>
                          <a:spcPts val="0"/>
                        </a:spcAft>
                      </a:pPr>
                      <a:r>
                        <a:rPr lang="es-MX" sz="1400">
                          <a:effectLst/>
                        </a:rPr>
                        <a:t>Selección de alternativas</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r>
                        <a:rPr lang="es-MX" sz="1200">
                          <a:effectLst>
                            <a:outerShdw blurRad="38100" dist="38100" dir="2700000" algn="tl">
                              <a:srgbClr val="000000">
                                <a:alpha val="43137"/>
                              </a:srgbClr>
                            </a:outerShdw>
                          </a:effectLst>
                        </a:rPr>
                        <a:t>10de abril de 2023</a:t>
                      </a: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extLst>
                  <a:ext uri="{0D108BD9-81ED-4DB2-BD59-A6C34878D82A}">
                    <a16:rowId xmlns:a16="http://schemas.microsoft.com/office/drawing/2014/main" val="961133683"/>
                  </a:ext>
                </a:extLst>
              </a:tr>
              <a:tr h="368876">
                <a:tc>
                  <a:txBody>
                    <a:bodyPr/>
                    <a:lstStyle/>
                    <a:p>
                      <a:pPr>
                        <a:lnSpc>
                          <a:spcPct val="107000"/>
                        </a:lnSpc>
                        <a:spcAft>
                          <a:spcPts val="0"/>
                        </a:spcAft>
                      </a:pPr>
                      <a:r>
                        <a:rPr lang="es-MX" sz="1400">
                          <a:effectLst/>
                        </a:rPr>
                        <a:t>Estructuración de las alternativas de solución</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r>
                        <a:rPr lang="es-MX" sz="1200">
                          <a:effectLst>
                            <a:outerShdw blurRad="38100" dist="38100" dir="2700000" algn="tl">
                              <a:srgbClr val="000000">
                                <a:alpha val="43137"/>
                              </a:srgbClr>
                            </a:outerShdw>
                          </a:effectLst>
                        </a:rPr>
                        <a:t>10de abril de 2023</a:t>
                      </a: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extLst>
                  <a:ext uri="{0D108BD9-81ED-4DB2-BD59-A6C34878D82A}">
                    <a16:rowId xmlns:a16="http://schemas.microsoft.com/office/drawing/2014/main" val="2627792850"/>
                  </a:ext>
                </a:extLst>
              </a:tr>
              <a:tr h="368876">
                <a:tc>
                  <a:txBody>
                    <a:bodyPr/>
                    <a:lstStyle/>
                    <a:p>
                      <a:pPr>
                        <a:lnSpc>
                          <a:spcPct val="107000"/>
                        </a:lnSpc>
                        <a:spcAft>
                          <a:spcPts val="0"/>
                        </a:spcAft>
                      </a:pPr>
                      <a:r>
                        <a:rPr lang="es-MX" sz="1400">
                          <a:effectLst/>
                        </a:rPr>
                        <a:t>Implementación de las alternativas de solución</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r>
                        <a:rPr lang="es-MX" sz="1200">
                          <a:effectLst>
                            <a:outerShdw blurRad="38100" dist="38100" dir="2700000" algn="tl">
                              <a:srgbClr val="000000">
                                <a:alpha val="43137"/>
                              </a:srgbClr>
                            </a:outerShdw>
                          </a:effectLst>
                        </a:rPr>
                        <a:t>10de abril de 2023</a:t>
                      </a: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extLst>
                  <a:ext uri="{0D108BD9-81ED-4DB2-BD59-A6C34878D82A}">
                    <a16:rowId xmlns:a16="http://schemas.microsoft.com/office/drawing/2014/main" val="2950135885"/>
                  </a:ext>
                </a:extLst>
              </a:tr>
              <a:tr h="368876">
                <a:tc>
                  <a:txBody>
                    <a:bodyPr/>
                    <a:lstStyle/>
                    <a:p>
                      <a:pPr>
                        <a:lnSpc>
                          <a:spcPct val="107000"/>
                        </a:lnSpc>
                        <a:spcAft>
                          <a:spcPts val="0"/>
                        </a:spcAft>
                      </a:pPr>
                      <a:r>
                        <a:rPr lang="es-MX" sz="1400">
                          <a:effectLst/>
                        </a:rPr>
                        <a:t>Registro y análisis de las alternativas</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r>
                        <a:rPr lang="es-MX" sz="1200">
                          <a:effectLst>
                            <a:outerShdw blurRad="38100" dist="38100" dir="2700000" algn="tl">
                              <a:srgbClr val="000000">
                                <a:alpha val="43137"/>
                              </a:srgbClr>
                            </a:outerShdw>
                          </a:effectLst>
                        </a:rPr>
                        <a:t>17de abril de 2023</a:t>
                      </a: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extLst>
                  <a:ext uri="{0D108BD9-81ED-4DB2-BD59-A6C34878D82A}">
                    <a16:rowId xmlns:a16="http://schemas.microsoft.com/office/drawing/2014/main" val="3517315547"/>
                  </a:ext>
                </a:extLst>
              </a:tr>
              <a:tr h="368876">
                <a:tc>
                  <a:txBody>
                    <a:bodyPr/>
                    <a:lstStyle/>
                    <a:p>
                      <a:pPr>
                        <a:lnSpc>
                          <a:spcPct val="107000"/>
                        </a:lnSpc>
                        <a:spcAft>
                          <a:spcPts val="0"/>
                        </a:spcAft>
                      </a:pPr>
                      <a:r>
                        <a:rPr lang="es-MX" sz="1400">
                          <a:effectLst/>
                        </a:rPr>
                        <a:t>Presentación de la semana cultural</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solidFill>
                      <a:srgbClr val="00B0F0"/>
                    </a:solidFill>
                  </a:tcPr>
                </a:tc>
                <a:tc gridSpan="6">
                  <a:txBody>
                    <a:bodyPr/>
                    <a:lstStyle/>
                    <a:p>
                      <a:pPr algn="ctr">
                        <a:lnSpc>
                          <a:spcPct val="107000"/>
                        </a:lnSpc>
                        <a:spcAft>
                          <a:spcPts val="0"/>
                        </a:spcAft>
                      </a:pPr>
                      <a:r>
                        <a:rPr lang="es-MX" sz="1200">
                          <a:effectLst/>
                        </a:rPr>
                        <a:t> </a:t>
                      </a:r>
                      <a:r>
                        <a:rPr lang="es-MX" sz="1600" spc="600">
                          <a:effectLst/>
                        </a:rPr>
                        <a:t>08 de mayo de 2023</a:t>
                      </a:r>
                      <a:endParaRPr lang="es-MX" sz="1600" spc="600">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solidFill>
                      <a:srgbClr val="00B0F0"/>
                    </a:solidFill>
                  </a:tcPr>
                </a:tc>
                <a:tc hMerge="1">
                  <a:txBody>
                    <a:bodyPr/>
                    <a:lstStyle/>
                    <a:p>
                      <a:pPr>
                        <a:lnSpc>
                          <a:spcPct val="107000"/>
                        </a:lnSpc>
                        <a:spcAft>
                          <a:spcPts val="0"/>
                        </a:spcAft>
                      </a:pP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solidFill>
                      <a:srgbClr val="00B0F0"/>
                    </a:solidFill>
                  </a:tcPr>
                </a:tc>
                <a:tc hMerge="1">
                  <a:txBody>
                    <a:bodyPr/>
                    <a:lstStyle/>
                    <a:p>
                      <a:pPr>
                        <a:lnSpc>
                          <a:spcPct val="107000"/>
                        </a:lnSpc>
                        <a:spcAft>
                          <a:spcPts val="0"/>
                        </a:spcAft>
                      </a:pP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solidFill>
                      <a:srgbClr val="00B0F0"/>
                    </a:solidFill>
                  </a:tcPr>
                </a:tc>
                <a:tc hMerge="1">
                  <a:txBody>
                    <a:bodyPr/>
                    <a:lstStyle/>
                    <a:p>
                      <a:pPr>
                        <a:lnSpc>
                          <a:spcPct val="107000"/>
                        </a:lnSpc>
                        <a:spcAft>
                          <a:spcPts val="0"/>
                        </a:spcAft>
                      </a:pP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solidFill>
                      <a:srgbClr val="00B0F0"/>
                    </a:solidFill>
                  </a:tcPr>
                </a:tc>
                <a:tc hMerge="1">
                  <a:txBody>
                    <a:bodyPr/>
                    <a:lstStyle/>
                    <a:p>
                      <a:pPr>
                        <a:lnSpc>
                          <a:spcPct val="107000"/>
                        </a:lnSpc>
                        <a:spcAft>
                          <a:spcPts val="0"/>
                        </a:spcAft>
                      </a:pP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solidFill>
                      <a:srgbClr val="00B0F0"/>
                    </a:solidFill>
                  </a:tcPr>
                </a:tc>
                <a:tc hMerge="1">
                  <a:txBody>
                    <a:bodyPr/>
                    <a:lstStyle/>
                    <a:p>
                      <a:pPr>
                        <a:lnSpc>
                          <a:spcPct val="107000"/>
                        </a:lnSpc>
                        <a:spcAft>
                          <a:spcPts val="0"/>
                        </a:spcAft>
                      </a:pP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solidFill>
                      <a:srgbClr val="00B0F0"/>
                    </a:solidFill>
                  </a:tcPr>
                </a:tc>
                <a:extLst>
                  <a:ext uri="{0D108BD9-81ED-4DB2-BD59-A6C34878D82A}">
                    <a16:rowId xmlns:a16="http://schemas.microsoft.com/office/drawing/2014/main" val="2654315916"/>
                  </a:ext>
                </a:extLst>
              </a:tr>
            </a:tbl>
          </a:graphicData>
        </a:graphic>
      </p:graphicFrame>
      <p:pic>
        <p:nvPicPr>
          <p:cNvPr id="5" name="Picture 5" descr="logo IPE.eps">
            <a:extLst>
              <a:ext uri="{FF2B5EF4-FFF2-40B4-BE49-F238E27FC236}">
                <a16:creationId xmlns:a16="http://schemas.microsoft.com/office/drawing/2014/main" id="{5F825A91-571A-41ED-9F34-46F2C5179E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1963" y="144563"/>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018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49705" y="565128"/>
            <a:ext cx="11511641" cy="5909310"/>
          </a:xfrm>
          <a:prstGeom prst="rect">
            <a:avLst/>
          </a:prstGeom>
          <a:noFill/>
        </p:spPr>
        <p:txBody>
          <a:bodyPr wrap="square" lIns="91440" tIns="45720" rIns="91440" bIns="45720" rtlCol="0" anchor="t">
            <a:spAutoFit/>
          </a:bodyPr>
          <a:lstStyle/>
          <a:p>
            <a:r>
              <a:rPr lang="es-MX"/>
              <a:t>Fuentes de consulta</a:t>
            </a:r>
          </a:p>
          <a:p>
            <a:endParaRPr lang="es-MX"/>
          </a:p>
          <a:p>
            <a:pPr marL="285750" indent="-285750">
              <a:buFont typeface="Calibri"/>
              <a:buChar char="-"/>
            </a:pPr>
            <a:r>
              <a:rPr lang="es-MX"/>
              <a:t>Álvarez ,J.,</a:t>
            </a:r>
            <a:r>
              <a:rPr lang="es-MX" err="1"/>
              <a:t>Bourges</a:t>
            </a:r>
            <a:r>
              <a:rPr lang="es-MX"/>
              <a:t>, H (2017) Glosario te términos para la orientación alimentaria. México: fomento de nutrición y salud A.C.</a:t>
            </a:r>
          </a:p>
          <a:p>
            <a:endParaRPr lang="es-MX"/>
          </a:p>
          <a:p>
            <a:pPr marL="285750" indent="-285750">
              <a:buFont typeface="Calibri"/>
              <a:buChar char="-"/>
            </a:pPr>
            <a:r>
              <a:rPr lang="es-MX" err="1"/>
              <a:t>Higashida</a:t>
            </a:r>
            <a:r>
              <a:rPr lang="es-MX"/>
              <a:t> </a:t>
            </a:r>
            <a:r>
              <a:rPr lang="es-MX" err="1"/>
              <a:t>Hirose</a:t>
            </a:r>
            <a:r>
              <a:rPr lang="es-MX"/>
              <a:t>. B. Y (2000) Ciencias de la salud. México. </a:t>
            </a:r>
            <a:r>
              <a:rPr lang="es-MX" err="1"/>
              <a:t>McGraw_Hill</a:t>
            </a:r>
            <a:r>
              <a:rPr lang="es-MX"/>
              <a:t>. Pp353</a:t>
            </a:r>
          </a:p>
          <a:p>
            <a:endParaRPr lang="es-MX"/>
          </a:p>
          <a:p>
            <a:pPr marL="285750" indent="-285750">
              <a:buFont typeface="Calibri"/>
              <a:buChar char="-"/>
            </a:pPr>
            <a:r>
              <a:rPr lang="es-MX">
                <a:solidFill>
                  <a:srgbClr val="000000"/>
                </a:solidFill>
                <a:ea typeface="+mn-lt"/>
                <a:cs typeface="+mn-lt"/>
              </a:rPr>
              <a:t>Álvarez </a:t>
            </a:r>
            <a:r>
              <a:rPr lang="es-MX" err="1">
                <a:solidFill>
                  <a:srgbClr val="000000"/>
                </a:solidFill>
                <a:ea typeface="+mn-lt"/>
                <a:cs typeface="+mn-lt"/>
              </a:rPr>
              <a:t>Álvarez</a:t>
            </a:r>
            <a:r>
              <a:rPr lang="es-MX">
                <a:solidFill>
                  <a:srgbClr val="000000"/>
                </a:solidFill>
                <a:ea typeface="+mn-lt"/>
                <a:cs typeface="+mn-lt"/>
              </a:rPr>
              <a:t>, F. J. et al. (2016). Productos orgánicos y agricultura urbana. Ediciones </a:t>
            </a:r>
            <a:r>
              <a:rPr lang="es-MX" err="1">
                <a:solidFill>
                  <a:srgbClr val="000000"/>
                </a:solidFill>
                <a:ea typeface="+mn-lt"/>
                <a:cs typeface="+mn-lt"/>
              </a:rPr>
              <a:t>Mundi</a:t>
            </a:r>
            <a:r>
              <a:rPr lang="es-MX">
                <a:solidFill>
                  <a:srgbClr val="000000"/>
                </a:solidFill>
                <a:ea typeface="+mn-lt"/>
                <a:cs typeface="+mn-lt"/>
              </a:rPr>
              <a:t>-Prensa.</a:t>
            </a:r>
            <a:endParaRPr lang="es-MX"/>
          </a:p>
          <a:p>
            <a:endParaRPr lang="es-MX">
              <a:solidFill>
                <a:srgbClr val="000000"/>
              </a:solidFill>
              <a:ea typeface="+mn-lt"/>
              <a:cs typeface="+mn-lt"/>
            </a:endParaRPr>
          </a:p>
          <a:p>
            <a:pPr marL="285750" indent="-285750">
              <a:buFont typeface="Calibri"/>
              <a:buChar char="-"/>
            </a:pPr>
            <a:r>
              <a:rPr lang="es-MX">
                <a:solidFill>
                  <a:srgbClr val="000000"/>
                </a:solidFill>
                <a:ea typeface="+mn-lt"/>
                <a:cs typeface="+mn-lt"/>
              </a:rPr>
              <a:t>FAO. (2013). Manual de Agricultura Urbana y Periurbana. </a:t>
            </a:r>
            <a:r>
              <a:rPr lang="es-MX" err="1">
                <a:solidFill>
                  <a:srgbClr val="000000"/>
                </a:solidFill>
                <a:ea typeface="+mn-lt"/>
                <a:cs typeface="+mn-lt"/>
              </a:rPr>
              <a:t>Food</a:t>
            </a:r>
            <a:r>
              <a:rPr lang="es-MX">
                <a:solidFill>
                  <a:srgbClr val="000000"/>
                </a:solidFill>
                <a:ea typeface="+mn-lt"/>
                <a:cs typeface="+mn-lt"/>
              </a:rPr>
              <a:t> and </a:t>
            </a:r>
            <a:r>
              <a:rPr lang="es-MX" err="1">
                <a:solidFill>
                  <a:srgbClr val="000000"/>
                </a:solidFill>
                <a:ea typeface="+mn-lt"/>
                <a:cs typeface="+mn-lt"/>
              </a:rPr>
              <a:t>Agriculture</a:t>
            </a:r>
            <a:r>
              <a:rPr lang="es-MX">
                <a:solidFill>
                  <a:srgbClr val="000000"/>
                </a:solidFill>
                <a:ea typeface="+mn-lt"/>
                <a:cs typeface="+mn-lt"/>
              </a:rPr>
              <a:t> </a:t>
            </a:r>
            <a:r>
              <a:rPr lang="es-MX" err="1">
                <a:solidFill>
                  <a:srgbClr val="000000"/>
                </a:solidFill>
                <a:ea typeface="+mn-lt"/>
                <a:cs typeface="+mn-lt"/>
              </a:rPr>
              <a:t>Organization</a:t>
            </a:r>
            <a:r>
              <a:rPr lang="es-MX">
                <a:solidFill>
                  <a:srgbClr val="000000"/>
                </a:solidFill>
                <a:ea typeface="+mn-lt"/>
                <a:cs typeface="+mn-lt"/>
              </a:rPr>
              <a:t> </a:t>
            </a:r>
            <a:r>
              <a:rPr lang="es-MX" err="1">
                <a:solidFill>
                  <a:srgbClr val="000000"/>
                </a:solidFill>
                <a:ea typeface="+mn-lt"/>
                <a:cs typeface="+mn-lt"/>
              </a:rPr>
              <a:t>of</a:t>
            </a:r>
            <a:r>
              <a:rPr lang="es-MX">
                <a:solidFill>
                  <a:srgbClr val="000000"/>
                </a:solidFill>
                <a:ea typeface="+mn-lt"/>
                <a:cs typeface="+mn-lt"/>
              </a:rPr>
              <a:t> </a:t>
            </a:r>
            <a:r>
              <a:rPr lang="es-MX" err="1">
                <a:solidFill>
                  <a:srgbClr val="000000"/>
                </a:solidFill>
                <a:ea typeface="+mn-lt"/>
                <a:cs typeface="+mn-lt"/>
              </a:rPr>
              <a:t>the</a:t>
            </a:r>
            <a:r>
              <a:rPr lang="es-MX">
                <a:solidFill>
                  <a:srgbClr val="000000"/>
                </a:solidFill>
                <a:ea typeface="+mn-lt"/>
                <a:cs typeface="+mn-lt"/>
              </a:rPr>
              <a:t> </a:t>
            </a:r>
            <a:r>
              <a:rPr lang="es-MX" err="1">
                <a:solidFill>
                  <a:srgbClr val="000000"/>
                </a:solidFill>
                <a:ea typeface="+mn-lt"/>
                <a:cs typeface="+mn-lt"/>
              </a:rPr>
              <a:t>United</a:t>
            </a:r>
            <a:r>
              <a:rPr lang="es-MX">
                <a:solidFill>
                  <a:srgbClr val="000000"/>
                </a:solidFill>
                <a:ea typeface="+mn-lt"/>
                <a:cs typeface="+mn-lt"/>
              </a:rPr>
              <a:t> </a:t>
            </a:r>
            <a:r>
              <a:rPr lang="es-MX" err="1">
                <a:solidFill>
                  <a:srgbClr val="000000"/>
                </a:solidFill>
                <a:ea typeface="+mn-lt"/>
                <a:cs typeface="+mn-lt"/>
              </a:rPr>
              <a:t>Nations</a:t>
            </a:r>
            <a:r>
              <a:rPr lang="es-MX">
                <a:solidFill>
                  <a:srgbClr val="000000"/>
                </a:solidFill>
                <a:ea typeface="+mn-lt"/>
                <a:cs typeface="+mn-lt"/>
              </a:rPr>
              <a:t>.</a:t>
            </a:r>
            <a:endParaRPr lang="es-MX"/>
          </a:p>
          <a:p>
            <a:endParaRPr lang="es-MX">
              <a:solidFill>
                <a:srgbClr val="000000"/>
              </a:solidFill>
              <a:ea typeface="+mn-lt"/>
              <a:cs typeface="+mn-lt"/>
            </a:endParaRPr>
          </a:p>
          <a:p>
            <a:pPr marL="285750" indent="-285750">
              <a:buFont typeface="Calibri"/>
              <a:buChar char="-"/>
            </a:pPr>
            <a:r>
              <a:rPr lang="es-MX">
                <a:solidFill>
                  <a:srgbClr val="000000"/>
                </a:solidFill>
                <a:ea typeface="+mn-lt"/>
                <a:cs typeface="+mn-lt"/>
              </a:rPr>
              <a:t>González Romero, E. et al. (2015). Aprovechamiento del agua de lluvia para uso en huertos urbanos. Revista de Investigación Académica, 6.</a:t>
            </a:r>
            <a:endParaRPr lang="es-MX"/>
          </a:p>
          <a:p>
            <a:endParaRPr lang="es-MX">
              <a:solidFill>
                <a:srgbClr val="000000"/>
              </a:solidFill>
            </a:endParaRPr>
          </a:p>
          <a:p>
            <a:pPr marL="285750" indent="-285750">
              <a:buFont typeface="Calibri"/>
              <a:buChar char="-"/>
            </a:pPr>
            <a:r>
              <a:rPr lang="es-MX" err="1"/>
              <a:t>Saathoff</a:t>
            </a:r>
            <a:r>
              <a:rPr lang="es-MX"/>
              <a:t>, E. (2017). El huerto urbano desde una perspectiva cristiana: cosecha espiritual. Editorial </a:t>
            </a:r>
            <a:r>
              <a:rPr lang="es-MX" err="1"/>
              <a:t>Clie</a:t>
            </a:r>
            <a:r>
              <a:rPr lang="es-MX"/>
              <a:t>.</a:t>
            </a:r>
          </a:p>
          <a:p>
            <a:endParaRPr lang="es-MX"/>
          </a:p>
          <a:p>
            <a:pPr marL="285750" indent="-285750">
              <a:buFont typeface="Calibri"/>
              <a:buChar char="-"/>
            </a:pPr>
            <a:r>
              <a:rPr lang="es-MX"/>
              <a:t>Báez, J. M. (2015). Ecología y cristianismo. Ediciones Cristiandad.</a:t>
            </a:r>
          </a:p>
          <a:p>
            <a:endParaRPr lang="es-MX"/>
          </a:p>
          <a:p>
            <a:pPr marL="285750" indent="-285750">
              <a:buFont typeface="Calibri"/>
              <a:buChar char="-"/>
            </a:pPr>
            <a:r>
              <a:rPr lang="es-MX"/>
              <a:t>Manzanares, E. et al. (2019). La ética del cuidado como respuesta a la crisis ambiental: una reflexión desde la perspectiva del cristianismo. </a:t>
            </a:r>
            <a:r>
              <a:rPr lang="es-MX" err="1"/>
              <a:t>Theologica</a:t>
            </a:r>
            <a:r>
              <a:rPr lang="es-MX"/>
              <a:t> </a:t>
            </a:r>
            <a:r>
              <a:rPr lang="es-MX" err="1"/>
              <a:t>Xaveriana</a:t>
            </a:r>
            <a:r>
              <a:rPr lang="es-MX"/>
              <a:t>, 198, 325-344.</a:t>
            </a:r>
          </a:p>
        </p:txBody>
      </p:sp>
    </p:spTree>
    <p:extLst>
      <p:ext uri="{BB962C8B-B14F-4D97-AF65-F5344CB8AC3E}">
        <p14:creationId xmlns:p14="http://schemas.microsoft.com/office/powerpoint/2010/main" val="2235846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76929DE-A2D9-4F27-ACE7-96B814A28EF3}"/>
              </a:ext>
            </a:extLst>
          </p:cNvPr>
          <p:cNvPicPr>
            <a:picLocks noChangeAspect="1"/>
          </p:cNvPicPr>
          <p:nvPr/>
        </p:nvPicPr>
        <p:blipFill>
          <a:blip r:embed="rId2">
            <a:alphaModFix amt="20000"/>
          </a:blip>
          <a:stretch>
            <a:fillRect/>
          </a:stretch>
        </p:blipFill>
        <p:spPr>
          <a:xfrm>
            <a:off x="-38954" y="0"/>
            <a:ext cx="12230954" cy="7105650"/>
          </a:xfrm>
          <a:prstGeom prst="rect">
            <a:avLst/>
          </a:prstGeom>
        </p:spPr>
      </p:pic>
      <p:sp>
        <p:nvSpPr>
          <p:cNvPr id="2" name="Título 1"/>
          <p:cNvSpPr>
            <a:spLocks noGrp="1"/>
          </p:cNvSpPr>
          <p:nvPr>
            <p:ph type="title"/>
          </p:nvPr>
        </p:nvSpPr>
        <p:spPr>
          <a:xfrm>
            <a:off x="1268163" y="1519310"/>
            <a:ext cx="9404723" cy="540059"/>
          </a:xfrm>
        </p:spPr>
        <p:txBody>
          <a:bodyPr>
            <a:noAutofit/>
          </a:bodyPr>
          <a:lstStyle/>
          <a:p>
            <a:pPr algn="ctr"/>
            <a:r>
              <a:rPr lang="es-MX" sz="4000">
                <a:solidFill>
                  <a:srgbClr val="002060"/>
                </a:solidFill>
              </a:rPr>
              <a:t>PROYECTO</a:t>
            </a:r>
            <a:br>
              <a:rPr lang="es-MX" sz="4000">
                <a:solidFill>
                  <a:srgbClr val="002060"/>
                </a:solidFill>
              </a:rPr>
            </a:br>
            <a:r>
              <a:rPr lang="es-MX" sz="4000"/>
              <a:t/>
            </a:r>
            <a:br>
              <a:rPr lang="es-MX" sz="4000"/>
            </a:br>
            <a:r>
              <a:rPr lang="es-MX" sz="4000" b="1"/>
              <a:t> </a:t>
            </a:r>
            <a:endParaRPr lang="es-MX" sz="4000" b="1" i="1"/>
          </a:p>
        </p:txBody>
      </p:sp>
      <p:pic>
        <p:nvPicPr>
          <p:cNvPr id="3" name="Picture 5" descr="logo IPE.eps">
            <a:extLst>
              <a:ext uri="{FF2B5EF4-FFF2-40B4-BE49-F238E27FC236}">
                <a16:creationId xmlns:a16="http://schemas.microsoft.com/office/drawing/2014/main" id="{CB4C4A5D-FB16-45FA-8A1D-8FBC71E2BC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12" y="151361"/>
            <a:ext cx="1660106" cy="16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id="{22685B3E-5F5C-4103-BC93-FCB5F56F7A09}"/>
              </a:ext>
            </a:extLst>
          </p:cNvPr>
          <p:cNvSpPr txBox="1"/>
          <p:nvPr/>
        </p:nvSpPr>
        <p:spPr>
          <a:xfrm>
            <a:off x="1186265" y="2249308"/>
            <a:ext cx="9404723" cy="1569660"/>
          </a:xfrm>
          <a:prstGeom prst="rect">
            <a:avLst/>
          </a:prstGeom>
          <a:noFill/>
        </p:spPr>
        <p:txBody>
          <a:bodyPr wrap="square" lIns="91440" tIns="45720" rIns="91440" bIns="45720" anchor="t">
            <a:spAutoFit/>
          </a:bodyPr>
          <a:lstStyle/>
          <a:p>
            <a:pPr algn="ctr"/>
            <a:r>
              <a:rPr lang="es-MX" sz="4800" spc="300"/>
              <a:t>¿Cómo puedo contribuir a enriquecer mi lunch?</a:t>
            </a:r>
          </a:p>
        </p:txBody>
      </p:sp>
      <p:sp>
        <p:nvSpPr>
          <p:cNvPr id="7" name="CuadroTexto 6">
            <a:extLst>
              <a:ext uri="{FF2B5EF4-FFF2-40B4-BE49-F238E27FC236}">
                <a16:creationId xmlns:a16="http://schemas.microsoft.com/office/drawing/2014/main" id="{92405FBE-5F6F-4252-AAB5-5150122E1EC2}"/>
              </a:ext>
            </a:extLst>
          </p:cNvPr>
          <p:cNvSpPr txBox="1"/>
          <p:nvPr/>
        </p:nvSpPr>
        <p:spPr>
          <a:xfrm>
            <a:off x="2683491" y="5578568"/>
            <a:ext cx="6097554" cy="830997"/>
          </a:xfrm>
          <a:prstGeom prst="rect">
            <a:avLst/>
          </a:prstGeom>
          <a:noFill/>
        </p:spPr>
        <p:txBody>
          <a:bodyPr wrap="square">
            <a:spAutoFit/>
          </a:bodyPr>
          <a:lstStyle/>
          <a:p>
            <a:pPr algn="ctr"/>
            <a:r>
              <a:rPr lang="es-MX" sz="2400"/>
              <a:t>Ciclo escolar     </a:t>
            </a:r>
            <a:br>
              <a:rPr lang="es-MX" sz="2400"/>
            </a:br>
            <a:r>
              <a:rPr lang="es-MX" sz="2400"/>
              <a:t>2022 / 2023</a:t>
            </a:r>
          </a:p>
        </p:txBody>
      </p:sp>
      <p:pic>
        <p:nvPicPr>
          <p:cNvPr id="8" name="Imagen 7">
            <a:extLst>
              <a:ext uri="{FF2B5EF4-FFF2-40B4-BE49-F238E27FC236}">
                <a16:creationId xmlns:a16="http://schemas.microsoft.com/office/drawing/2014/main" id="{0F80117F-A1CA-4D9A-B6AE-5FA57C7E18C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091" b="90210" l="5237" r="95761">
                        <a14:foregroundMark x1="5985" y1="44056" x2="6234" y2="54545"/>
                        <a14:foregroundMark x1="47880" y1="29371" x2="51372" y2="34266"/>
                        <a14:foregroundMark x1="47631" y1="69930" x2="52120" y2="72028"/>
                        <a14:foregroundMark x1="74564" y1="40559" x2="82294" y2="38462"/>
                        <a14:foregroundMark x1="78803" y1="30070" x2="95761" y2="60140"/>
                        <a14:foregroundMark x1="95761" y1="60140" x2="73815" y2="45455"/>
                        <a14:foregroundMark x1="14464" y1="55944" x2="14713" y2="59441"/>
                        <a14:foregroundMark x1="5486" y1="74825" x2="8229" y2="74825"/>
                        <a14:foregroundMark x1="42145" y1="81818" x2="57606" y2="86014"/>
                        <a14:foregroundMark x1="57855" y1="86014" x2="58603" y2="86014"/>
                        <a14:foregroundMark x1="58603" y1="81818" x2="56359" y2="81818"/>
                        <a14:foregroundMark x1="43392" y1="90210" x2="55860" y2="90210"/>
                        <a14:foregroundMark x1="48628" y1="53846" x2="48628" y2="53846"/>
                        <a14:foregroundMark x1="49127" y1="47552" x2="49127" y2="47552"/>
                      </a14:backgroundRemoval>
                    </a14:imgEffect>
                  </a14:imgLayer>
                </a14:imgProps>
              </a:ext>
            </a:extLst>
          </a:blip>
          <a:stretch>
            <a:fillRect/>
          </a:stretch>
        </p:blipFill>
        <p:spPr>
          <a:xfrm>
            <a:off x="220625" y="6088473"/>
            <a:ext cx="1800808" cy="6421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2817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E36423-EB1B-418A-8213-C687E224FBCE}"/>
              </a:ext>
            </a:extLst>
          </p:cNvPr>
          <p:cNvSpPr>
            <a:spLocks noGrp="1"/>
          </p:cNvSpPr>
          <p:nvPr>
            <p:ph type="title"/>
          </p:nvPr>
        </p:nvSpPr>
        <p:spPr>
          <a:xfrm>
            <a:off x="1030287" y="609599"/>
            <a:ext cx="10131425" cy="1456267"/>
          </a:xfrm>
        </p:spPr>
        <p:txBody>
          <a:bodyPr/>
          <a:lstStyle/>
          <a:p>
            <a:r>
              <a:rPr lang="es-MX" sz="3600" b="1" i="0" u="none" strike="noStrike" cap="none">
                <a:effectLst>
                  <a:outerShdw blurRad="38100" dist="38100" dir="2700000" algn="tl">
                    <a:srgbClr val="000000">
                      <a:alpha val="43137"/>
                    </a:srgbClr>
                  </a:outerShdw>
                </a:effectLst>
                <a:latin typeface="Arial"/>
                <a:ea typeface="Arial"/>
                <a:cs typeface="Arial"/>
                <a:sym typeface="Arial"/>
              </a:rPr>
              <a:t>ÍNDICE</a:t>
            </a:r>
            <a:br>
              <a:rPr lang="es-MX" sz="3600" b="1" i="0" u="none" strike="noStrike" cap="none">
                <a:effectLst>
                  <a:outerShdw blurRad="38100" dist="38100" dir="2700000" algn="tl">
                    <a:srgbClr val="000000">
                      <a:alpha val="43137"/>
                    </a:srgbClr>
                  </a:outerShdw>
                </a:effectLst>
                <a:latin typeface="Arial"/>
                <a:ea typeface="Arial"/>
                <a:cs typeface="Arial"/>
                <a:sym typeface="Arial"/>
              </a:rPr>
            </a:br>
            <a:endParaRPr lang="es-MX">
              <a:effectLst>
                <a:outerShdw blurRad="38100" dist="38100" dir="2700000" algn="tl">
                  <a:srgbClr val="000000">
                    <a:alpha val="43137"/>
                  </a:srgbClr>
                </a:outerShdw>
              </a:effectLst>
            </a:endParaRPr>
          </a:p>
        </p:txBody>
      </p:sp>
      <p:sp>
        <p:nvSpPr>
          <p:cNvPr id="4" name="Shape 67">
            <a:extLst>
              <a:ext uri="{FF2B5EF4-FFF2-40B4-BE49-F238E27FC236}">
                <a16:creationId xmlns:a16="http://schemas.microsoft.com/office/drawing/2014/main" id="{ECE384AE-BEDD-47FA-854D-252B275160C1}"/>
              </a:ext>
            </a:extLst>
          </p:cNvPr>
          <p:cNvSpPr txBox="1">
            <a:spLocks noGrp="1"/>
          </p:cNvSpPr>
          <p:nvPr>
            <p:ph idx="1"/>
          </p:nvPr>
        </p:nvSpPr>
        <p:spPr>
          <a:xfrm>
            <a:off x="1121918" y="1337733"/>
            <a:ext cx="10131425" cy="3649662"/>
          </a:xfrm>
          <a:prstGeom prst="rect">
            <a:avLst/>
          </a:prstGeom>
          <a:noFill/>
          <a:ln>
            <a:noFill/>
          </a:ln>
        </p:spPr>
        <p:txBody>
          <a:bodyPr spcFirstLastPara="1" wrap="square" lIns="91425" tIns="91425" rIns="91425" bIns="91425" anchor="t" anchorCtr="0">
            <a:noAutofit/>
          </a:bodyPr>
          <a:lstStyle/>
          <a:p>
            <a:pPr marL="0" marR="0" lvl="0" indent="0" algn="ctr" rtl="0">
              <a:lnSpc>
                <a:spcPct val="150000"/>
              </a:lnSpc>
              <a:spcBef>
                <a:spcPts val="0"/>
              </a:spcBef>
              <a:spcAft>
                <a:spcPts val="0"/>
              </a:spcAft>
              <a:buClr>
                <a:srgbClr val="000000"/>
              </a:buClr>
              <a:buSzPts val="1800"/>
              <a:buFont typeface="Arial"/>
              <a:buNone/>
            </a:pPr>
            <a:endParaRPr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rtl="0">
              <a:lnSpc>
                <a:spcPct val="150000"/>
              </a:lnSpc>
              <a:spcBef>
                <a:spcPts val="0"/>
              </a:spcBef>
              <a:spcAft>
                <a:spcPts val="0"/>
              </a:spcAft>
              <a:buClr>
                <a:srgbClr val="000000"/>
              </a:buClr>
              <a:buSzPts val="1800"/>
              <a:buFont typeface="Arial"/>
              <a:buNone/>
            </a:pPr>
            <a:r>
              <a:rPr lang="es" sz="2000" i="0" u="none" strike="noStrike" cap="none">
                <a:effectLst>
                  <a:outerShdw blurRad="38100" dist="38100" dir="2700000" algn="tl">
                    <a:srgbClr val="000000">
                      <a:alpha val="43137"/>
                    </a:srgbClr>
                  </a:outerShdw>
                </a:effectLst>
                <a:latin typeface="Arial" panose="020B0604020202020204" pitchFamily="34" charset="0"/>
                <a:ea typeface="Arial"/>
                <a:cs typeface="Arial" panose="020B0604020202020204" pitchFamily="34" charset="0"/>
                <a:sym typeface="Arial"/>
              </a:rPr>
              <a:t>5.a C.A.I.A.C. Conclusiones generales</a:t>
            </a:r>
            <a:r>
              <a:rPr lang="es" sz="2000">
                <a:effectLst>
                  <a:outerShdw blurRad="38100" dist="38100" dir="2700000" algn="tl">
                    <a:srgbClr val="000000">
                      <a:alpha val="43137"/>
                    </a:srgbClr>
                  </a:outerShdw>
                </a:effectLst>
                <a:latin typeface="Arial" panose="020B0604020202020204" pitchFamily="34" charset="0"/>
                <a:cs typeface="Arial" panose="020B0604020202020204" pitchFamily="34" charset="0"/>
              </a:rPr>
              <a:t>. Interdisciplinariedad</a:t>
            </a:r>
            <a:endParaRPr sz="20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rtl="0">
              <a:lnSpc>
                <a:spcPct val="150000"/>
              </a:lnSpc>
              <a:spcBef>
                <a:spcPts val="0"/>
              </a:spcBef>
              <a:spcAft>
                <a:spcPts val="0"/>
              </a:spcAft>
              <a:buClr>
                <a:srgbClr val="000000"/>
              </a:buClr>
              <a:buSzPts val="1800"/>
              <a:buFont typeface="Arial"/>
              <a:buNone/>
            </a:pPr>
            <a:r>
              <a:rPr lang="es" sz="2000" i="0" u="none" strike="noStrike" cap="none">
                <a:effectLst>
                  <a:outerShdw blurRad="38100" dist="38100" dir="2700000" algn="tl">
                    <a:srgbClr val="000000">
                      <a:alpha val="43137"/>
                    </a:srgbClr>
                  </a:outerShdw>
                </a:effectLst>
                <a:latin typeface="Arial" panose="020B0604020202020204" pitchFamily="34" charset="0"/>
                <a:ea typeface="Arial"/>
                <a:cs typeface="Arial" panose="020B0604020202020204" pitchFamily="34" charset="0"/>
                <a:sym typeface="Arial"/>
              </a:rPr>
              <a:t>      Fotografías de la sesión</a:t>
            </a:r>
            <a:endParaRPr sz="20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rtl="0">
              <a:lnSpc>
                <a:spcPct val="150000"/>
              </a:lnSpc>
              <a:spcBef>
                <a:spcPts val="0"/>
              </a:spcBef>
              <a:spcAft>
                <a:spcPts val="0"/>
              </a:spcAft>
              <a:buClr>
                <a:srgbClr val="000000"/>
              </a:buClr>
              <a:buSzPts val="1800"/>
              <a:buFont typeface="Arial"/>
              <a:buNone/>
            </a:pPr>
            <a:r>
              <a:rPr lang="es" sz="2000" i="0" u="none" strike="noStrike" cap="none">
                <a:effectLst>
                  <a:outerShdw blurRad="38100" dist="38100" dir="2700000" algn="tl">
                    <a:srgbClr val="000000">
                      <a:alpha val="43137"/>
                    </a:srgbClr>
                  </a:outerShdw>
                </a:effectLst>
                <a:latin typeface="Arial" panose="020B0604020202020204" pitchFamily="34" charset="0"/>
                <a:ea typeface="Arial"/>
                <a:cs typeface="Arial" panose="020B0604020202020204" pitchFamily="34" charset="0"/>
                <a:sym typeface="Arial"/>
              </a:rPr>
              <a:t>5.b Organizador gráfico</a:t>
            </a:r>
            <a:endParaRPr sz="20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rtl="0">
              <a:lnSpc>
                <a:spcPct val="150000"/>
              </a:lnSpc>
              <a:spcBef>
                <a:spcPts val="0"/>
              </a:spcBef>
              <a:spcAft>
                <a:spcPts val="0"/>
              </a:spcAft>
              <a:buClr>
                <a:srgbClr val="000000"/>
              </a:buClr>
              <a:buSzPts val="1800"/>
              <a:buFont typeface="Arial"/>
              <a:buNone/>
            </a:pPr>
            <a:r>
              <a:rPr lang="es" sz="2000" i="0" u="none" strike="noStrike" cap="none">
                <a:effectLst>
                  <a:outerShdw blurRad="38100" dist="38100" dir="2700000" algn="tl">
                    <a:srgbClr val="000000">
                      <a:alpha val="43137"/>
                    </a:srgbClr>
                  </a:outerShdw>
                </a:effectLst>
                <a:latin typeface="Arial" panose="020B0604020202020204" pitchFamily="34" charset="0"/>
                <a:ea typeface="Arial"/>
                <a:cs typeface="Arial" panose="020B0604020202020204" pitchFamily="34" charset="0"/>
                <a:sym typeface="Arial"/>
              </a:rPr>
              <a:t>5.c Introducción </a:t>
            </a:r>
            <a:endParaRPr sz="20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rtl="0">
              <a:lnSpc>
                <a:spcPct val="150000"/>
              </a:lnSpc>
              <a:spcBef>
                <a:spcPts val="0"/>
              </a:spcBef>
              <a:spcAft>
                <a:spcPts val="0"/>
              </a:spcAft>
              <a:buClr>
                <a:srgbClr val="000000"/>
              </a:buClr>
              <a:buSzPts val="1800"/>
              <a:buFont typeface="Arial"/>
              <a:buNone/>
            </a:pPr>
            <a:r>
              <a:rPr lang="es" sz="2000" i="0" u="none" strike="noStrike" cap="none">
                <a:effectLst>
                  <a:outerShdw blurRad="38100" dist="38100" dir="2700000" algn="tl">
                    <a:srgbClr val="000000">
                      <a:alpha val="43137"/>
                    </a:srgbClr>
                  </a:outerShdw>
                </a:effectLst>
                <a:latin typeface="Arial" panose="020B0604020202020204" pitchFamily="34" charset="0"/>
                <a:ea typeface="Arial"/>
                <a:cs typeface="Arial" panose="020B0604020202020204" pitchFamily="34" charset="0"/>
                <a:sym typeface="Arial"/>
              </a:rPr>
              <a:t>5.d Objetivo general</a:t>
            </a:r>
            <a:endParaRPr sz="20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rtl="0">
              <a:lnSpc>
                <a:spcPct val="150000"/>
              </a:lnSpc>
              <a:spcBef>
                <a:spcPts val="0"/>
              </a:spcBef>
              <a:spcAft>
                <a:spcPts val="0"/>
              </a:spcAft>
              <a:buClr>
                <a:srgbClr val="000000"/>
              </a:buClr>
              <a:buSzPts val="1800"/>
              <a:buFont typeface="Arial"/>
              <a:buNone/>
            </a:pPr>
            <a:r>
              <a:rPr lang="es" sz="2000" i="0" u="none" strike="noStrike" cap="none">
                <a:effectLst>
                  <a:outerShdw blurRad="38100" dist="38100" dir="2700000" algn="tl">
                    <a:srgbClr val="000000">
                      <a:alpha val="43137"/>
                    </a:srgbClr>
                  </a:outerShdw>
                </a:effectLst>
                <a:latin typeface="Arial" panose="020B0604020202020204" pitchFamily="34" charset="0"/>
                <a:ea typeface="Arial"/>
                <a:cs typeface="Arial" panose="020B0604020202020204" pitchFamily="34" charset="0"/>
                <a:sym typeface="Arial"/>
              </a:rPr>
              <a:t>      Objetivo de cada asignatura</a:t>
            </a:r>
            <a:endParaRPr sz="2000" i="0" u="none" strike="noStrike" cap="none">
              <a:effectLst>
                <a:outerShdw blurRad="38100" dist="38100" dir="2700000" algn="tl">
                  <a:srgbClr val="000000">
                    <a:alpha val="43137"/>
                  </a:srgbClr>
                </a:outerShdw>
              </a:effectLst>
              <a:latin typeface="Arial" panose="020B0604020202020204" pitchFamily="34" charset="0"/>
              <a:ea typeface="Arial"/>
              <a:cs typeface="Arial" panose="020B0604020202020204" pitchFamily="34" charset="0"/>
              <a:sym typeface="Arial"/>
            </a:endParaRPr>
          </a:p>
          <a:p>
            <a:pPr marL="0" lvl="0" indent="0" rtl="0">
              <a:lnSpc>
                <a:spcPct val="150000"/>
              </a:lnSpc>
              <a:spcBef>
                <a:spcPts val="0"/>
              </a:spcBef>
              <a:spcAft>
                <a:spcPts val="0"/>
              </a:spcAft>
              <a:buClr>
                <a:schemeClr val="dk1"/>
              </a:buClr>
              <a:buSzPts val="1800"/>
              <a:buFont typeface="Arial"/>
              <a:buNone/>
            </a:pPr>
            <a:r>
              <a:rPr lang="es" sz="2000">
                <a:effectLst>
                  <a:outerShdw blurRad="38100" dist="38100" dir="2700000" algn="tl">
                    <a:srgbClr val="000000">
                      <a:alpha val="43137"/>
                    </a:srgbClr>
                  </a:outerShdw>
                </a:effectLst>
                <a:latin typeface="Arial" panose="020B0604020202020204" pitchFamily="34" charset="0"/>
                <a:cs typeface="Arial" panose="020B0604020202020204" pitchFamily="34" charset="0"/>
              </a:rPr>
              <a:t>5.e Pregunta generadora</a:t>
            </a:r>
            <a:endParaRPr sz="20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rtl="0">
              <a:lnSpc>
                <a:spcPct val="150000"/>
              </a:lnSpc>
              <a:spcBef>
                <a:spcPts val="0"/>
              </a:spcBef>
              <a:spcAft>
                <a:spcPts val="0"/>
              </a:spcAft>
              <a:buClr>
                <a:schemeClr val="dk1"/>
              </a:buClr>
              <a:buSzPts val="1800"/>
              <a:buFont typeface="Arial"/>
              <a:buNone/>
            </a:pPr>
            <a:r>
              <a:rPr lang="es" sz="2000">
                <a:effectLst>
                  <a:outerShdw blurRad="38100" dist="38100" dir="2700000" algn="tl">
                    <a:srgbClr val="000000">
                      <a:alpha val="43137"/>
                    </a:srgbClr>
                  </a:outerShdw>
                </a:effectLst>
                <a:latin typeface="Arial" panose="020B0604020202020204" pitchFamily="34" charset="0"/>
                <a:cs typeface="Arial" panose="020B0604020202020204" pitchFamily="34" charset="0"/>
              </a:rPr>
              <a:t>5.f Contenido. Temas y productos propuestos</a:t>
            </a:r>
            <a:endParaRPr sz="20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pic>
        <p:nvPicPr>
          <p:cNvPr id="5" name="Picture 5" descr="logo IPE.eps">
            <a:extLst>
              <a:ext uri="{FF2B5EF4-FFF2-40B4-BE49-F238E27FC236}">
                <a16:creationId xmlns:a16="http://schemas.microsoft.com/office/drawing/2014/main" id="{091050F8-5971-41D9-A029-BBB514971D8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B362CEEC-3B9D-4E25-9DA7-50E8F0A427A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91" b="90210" l="5237" r="95761">
                        <a14:foregroundMark x1="5985" y1="44056" x2="6234" y2="54545"/>
                        <a14:foregroundMark x1="47880" y1="29371" x2="51372" y2="34266"/>
                        <a14:foregroundMark x1="47631" y1="69930" x2="52120" y2="72028"/>
                        <a14:foregroundMark x1="74564" y1="40559" x2="82294" y2="38462"/>
                        <a14:foregroundMark x1="78803" y1="30070" x2="95761" y2="60140"/>
                        <a14:foregroundMark x1="95761" y1="60140" x2="73815" y2="45455"/>
                        <a14:foregroundMark x1="14464" y1="55944" x2="14713" y2="59441"/>
                        <a14:foregroundMark x1="5486" y1="74825" x2="8229" y2="74825"/>
                        <a14:foregroundMark x1="42145" y1="81818" x2="57606" y2="86014"/>
                        <a14:foregroundMark x1="57855" y1="86014" x2="58603" y2="86014"/>
                        <a14:foregroundMark x1="58603" y1="81818" x2="56359" y2="81818"/>
                        <a14:foregroundMark x1="43392" y1="90210" x2="55860" y2="90210"/>
                        <a14:foregroundMark x1="48628" y1="53846" x2="48628" y2="53846"/>
                        <a14:foregroundMark x1="49127" y1="47552" x2="49127" y2="47552"/>
                      </a14:backgroundRemoval>
                    </a14:imgEffect>
                  </a14:imgLayer>
                </a14:imgProps>
              </a:ext>
            </a:extLst>
          </a:blip>
          <a:stretch>
            <a:fillRect/>
          </a:stretch>
        </p:blipFill>
        <p:spPr>
          <a:xfrm>
            <a:off x="129883" y="6075790"/>
            <a:ext cx="1800808" cy="6421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5775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2">
            <a:extLst>
              <a:ext uri="{FF2B5EF4-FFF2-40B4-BE49-F238E27FC236}">
                <a16:creationId xmlns:a16="http://schemas.microsoft.com/office/drawing/2014/main" id="{A2C313DD-E2DE-42BF-8E04-B5AAC53D40C0}"/>
              </a:ext>
            </a:extLst>
          </p:cNvPr>
          <p:cNvSpPr txBox="1">
            <a:spLocks noGrp="1"/>
          </p:cNvSpPr>
          <p:nvPr>
            <p:ph idx="1"/>
          </p:nvPr>
        </p:nvSpPr>
        <p:spPr>
          <a:xfrm>
            <a:off x="862781" y="906971"/>
            <a:ext cx="10131425" cy="3649662"/>
          </a:xfrm>
          <a:prstGeom prst="rect">
            <a:avLst/>
          </a:prstGeom>
          <a:noFill/>
          <a:ln>
            <a:noFill/>
          </a:ln>
        </p:spPr>
        <p:txBody>
          <a:bodyPr spcFirstLastPara="1" wrap="square" lIns="91425" tIns="91425" rIns="91425" bIns="91425" anchor="t" anchorCtr="0">
            <a:noAutofit/>
          </a:bodyPr>
          <a:lstStyle/>
          <a:p>
            <a:pPr marL="0" lvl="0" indent="0" rtl="0">
              <a:lnSpc>
                <a:spcPct val="150000"/>
              </a:lnSpc>
              <a:spcBef>
                <a:spcPts val="0"/>
              </a:spcBef>
              <a:spcAft>
                <a:spcPts val="0"/>
              </a:spcAft>
              <a:buClr>
                <a:schemeClr val="dk1"/>
              </a:buClr>
              <a:buSzPts val="1800"/>
              <a:buFont typeface="Arial"/>
              <a:buNone/>
            </a:pPr>
            <a:r>
              <a:rPr lang="es" sz="2000">
                <a:effectLst>
                  <a:outerShdw blurRad="38100" dist="38100" dir="2700000" algn="tl">
                    <a:srgbClr val="000000">
                      <a:alpha val="43137"/>
                    </a:srgbClr>
                  </a:outerShdw>
                </a:effectLst>
                <a:latin typeface="Arial" panose="020B0604020202020204" pitchFamily="34" charset="0"/>
                <a:cs typeface="Arial" panose="020B0604020202020204" pitchFamily="34" charset="0"/>
              </a:rPr>
              <a:t>5.g Planeación general</a:t>
            </a:r>
            <a:endParaRPr sz="20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rtl="0">
              <a:lnSpc>
                <a:spcPct val="150000"/>
              </a:lnSpc>
              <a:spcBef>
                <a:spcPts val="0"/>
              </a:spcBef>
              <a:spcAft>
                <a:spcPts val="0"/>
              </a:spcAft>
              <a:buClr>
                <a:schemeClr val="dk1"/>
              </a:buClr>
              <a:buSzPts val="1800"/>
              <a:buFont typeface="Arial"/>
              <a:buNone/>
            </a:pPr>
            <a:r>
              <a:rPr lang="es" sz="2000">
                <a:effectLst>
                  <a:outerShdw blurRad="38100" dist="38100" dir="2700000" algn="tl">
                    <a:srgbClr val="000000">
                      <a:alpha val="43137"/>
                    </a:srgbClr>
                  </a:outerShdw>
                </a:effectLst>
                <a:latin typeface="Arial" panose="020B0604020202020204" pitchFamily="34" charset="0"/>
                <a:cs typeface="Arial" panose="020B0604020202020204" pitchFamily="34" charset="0"/>
              </a:rPr>
              <a:t>      5.g.1.Planeación día a día</a:t>
            </a:r>
            <a:endParaRPr sz="20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marR="0" lvl="0" indent="457200" algn="l" rtl="0">
              <a:lnSpc>
                <a:spcPct val="150000"/>
              </a:lnSpc>
              <a:spcBef>
                <a:spcPts val="0"/>
              </a:spcBef>
              <a:spcAft>
                <a:spcPts val="0"/>
              </a:spcAft>
              <a:buClr>
                <a:srgbClr val="000000"/>
              </a:buClr>
              <a:buSzPts val="1800"/>
              <a:buFont typeface="Arial"/>
              <a:buNone/>
            </a:pPr>
            <a:r>
              <a:rPr lang="es" sz="2000" i="0" u="none" strike="noStrike" cap="none">
                <a:effectLst>
                  <a:outerShdw blurRad="38100" dist="38100" dir="2700000" algn="tl">
                    <a:srgbClr val="000000">
                      <a:alpha val="43137"/>
                    </a:srgbClr>
                  </a:outerShdw>
                </a:effectLst>
                <a:latin typeface="Arial" panose="020B0604020202020204" pitchFamily="34" charset="0"/>
                <a:ea typeface="Arial"/>
                <a:cs typeface="Arial" panose="020B0604020202020204" pitchFamily="34" charset="0"/>
                <a:sym typeface="Arial"/>
              </a:rPr>
              <a:t>5.g.1.1.Seguimiento</a:t>
            </a:r>
            <a:endParaRPr sz="20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l" rtl="0">
              <a:lnSpc>
                <a:spcPct val="150000"/>
              </a:lnSpc>
              <a:spcBef>
                <a:spcPts val="0"/>
              </a:spcBef>
              <a:spcAft>
                <a:spcPts val="0"/>
              </a:spcAft>
              <a:buClr>
                <a:srgbClr val="000000"/>
              </a:buClr>
              <a:buSzPts val="1800"/>
              <a:buFont typeface="Arial"/>
              <a:buNone/>
            </a:pPr>
            <a:r>
              <a:rPr lang="es" sz="2000" i="0" u="none" strike="noStrike" cap="none">
                <a:effectLst>
                  <a:outerShdw blurRad="38100" dist="38100" dir="2700000" algn="tl">
                    <a:srgbClr val="000000">
                      <a:alpha val="43137"/>
                    </a:srgbClr>
                  </a:outerShdw>
                </a:effectLst>
                <a:latin typeface="Arial" panose="020B0604020202020204" pitchFamily="34" charset="0"/>
                <a:ea typeface="Arial"/>
                <a:cs typeface="Arial" panose="020B0604020202020204" pitchFamily="34" charset="0"/>
                <a:sym typeface="Arial"/>
              </a:rPr>
              <a:t>     		 5.g.1.2. Evaluación</a:t>
            </a:r>
            <a:endParaRPr sz="20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l" rtl="0">
              <a:lnSpc>
                <a:spcPct val="150000"/>
              </a:lnSpc>
              <a:spcBef>
                <a:spcPts val="0"/>
              </a:spcBef>
              <a:spcAft>
                <a:spcPts val="0"/>
              </a:spcAft>
              <a:buClr>
                <a:srgbClr val="000000"/>
              </a:buClr>
              <a:buSzPts val="1800"/>
              <a:buFont typeface="Arial"/>
              <a:buNone/>
            </a:pPr>
            <a:r>
              <a:rPr lang="es" sz="2000" i="0" u="none" strike="noStrike" cap="none">
                <a:effectLst>
                  <a:outerShdw blurRad="38100" dist="38100" dir="2700000" algn="tl">
                    <a:srgbClr val="000000">
                      <a:alpha val="43137"/>
                    </a:srgbClr>
                  </a:outerShdw>
                </a:effectLst>
                <a:latin typeface="Arial" panose="020B0604020202020204" pitchFamily="34" charset="0"/>
                <a:ea typeface="Arial"/>
                <a:cs typeface="Arial" panose="020B0604020202020204" pitchFamily="34" charset="0"/>
                <a:sym typeface="Arial"/>
              </a:rPr>
              <a:t>     		 5.g.1.3. </a:t>
            </a:r>
            <a:r>
              <a:rPr lang="es" sz="2000">
                <a:effectLst>
                  <a:outerShdw blurRad="38100" dist="38100" dir="2700000" algn="tl">
                    <a:srgbClr val="000000">
                      <a:alpha val="43137"/>
                    </a:srgbClr>
                  </a:outerShdw>
                </a:effectLst>
                <a:latin typeface="Arial" panose="020B0604020202020204" pitchFamily="34" charset="0"/>
                <a:cs typeface="Arial" panose="020B0604020202020204" pitchFamily="34" charset="0"/>
              </a:rPr>
              <a:t>Autoevaluación</a:t>
            </a:r>
            <a:r>
              <a:rPr lang="es" sz="2000" i="0" u="none" strike="noStrike" cap="none">
                <a:effectLst>
                  <a:outerShdw blurRad="38100" dist="38100" dir="2700000" algn="tl">
                    <a:srgbClr val="000000">
                      <a:alpha val="43137"/>
                    </a:srgbClr>
                  </a:outerShdw>
                </a:effectLst>
                <a:latin typeface="Arial" panose="020B0604020202020204" pitchFamily="34" charset="0"/>
                <a:ea typeface="Arial"/>
                <a:cs typeface="Arial" panose="020B0604020202020204" pitchFamily="34" charset="0"/>
                <a:sym typeface="Arial"/>
              </a:rPr>
              <a:t> y coevaluación</a:t>
            </a:r>
            <a:endParaRPr sz="20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l" rtl="0">
              <a:lnSpc>
                <a:spcPct val="150000"/>
              </a:lnSpc>
              <a:spcBef>
                <a:spcPts val="0"/>
              </a:spcBef>
              <a:spcAft>
                <a:spcPts val="0"/>
              </a:spcAft>
              <a:buClr>
                <a:srgbClr val="000000"/>
              </a:buClr>
              <a:buSzPts val="1800"/>
              <a:buFont typeface="Arial"/>
              <a:buNone/>
            </a:pPr>
            <a:r>
              <a:rPr lang="es" sz="2000" i="0" u="none" strike="noStrike" cap="none">
                <a:effectLst>
                  <a:outerShdw blurRad="38100" dist="38100" dir="2700000" algn="tl">
                    <a:srgbClr val="000000">
                      <a:alpha val="43137"/>
                    </a:srgbClr>
                  </a:outerShdw>
                </a:effectLst>
                <a:latin typeface="Arial" panose="020B0604020202020204" pitchFamily="34" charset="0"/>
                <a:ea typeface="Arial"/>
                <a:cs typeface="Arial" panose="020B0604020202020204" pitchFamily="34" charset="0"/>
                <a:sym typeface="Arial"/>
              </a:rPr>
              <a:t>5.h Reflexión. Grupo interdi</a:t>
            </a:r>
            <a:r>
              <a:rPr lang="es" sz="2000">
                <a:effectLst>
                  <a:outerShdw blurRad="38100" dist="38100" dir="2700000" algn="tl">
                    <a:srgbClr val="000000">
                      <a:alpha val="43137"/>
                    </a:srgbClr>
                  </a:outerShdw>
                </a:effectLst>
                <a:latin typeface="Arial" panose="020B0604020202020204" pitchFamily="34" charset="0"/>
                <a:cs typeface="Arial" panose="020B0604020202020204" pitchFamily="34" charset="0"/>
              </a:rPr>
              <a:t>sciplinario</a:t>
            </a:r>
            <a:endParaRPr sz="20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l" rtl="0">
              <a:lnSpc>
                <a:spcPct val="150000"/>
              </a:lnSpc>
              <a:spcBef>
                <a:spcPts val="0"/>
              </a:spcBef>
              <a:spcAft>
                <a:spcPts val="0"/>
              </a:spcAft>
              <a:buClr>
                <a:srgbClr val="000000"/>
              </a:buClr>
              <a:buSzPts val="1800"/>
              <a:buFont typeface="Arial"/>
              <a:buNone/>
            </a:pPr>
            <a:r>
              <a:rPr lang="es" sz="2000" i="0" u="none" strike="noStrike" cap="none">
                <a:effectLst>
                  <a:outerShdw blurRad="38100" dist="38100" dir="2700000" algn="tl">
                    <a:srgbClr val="000000">
                      <a:alpha val="43137"/>
                    </a:srgbClr>
                  </a:outerShdw>
                </a:effectLst>
                <a:latin typeface="Arial" panose="020B0604020202020204" pitchFamily="34" charset="0"/>
                <a:ea typeface="Arial"/>
                <a:cs typeface="Arial" panose="020B0604020202020204" pitchFamily="34" charset="0"/>
                <a:sym typeface="Arial"/>
              </a:rPr>
              <a:t>5.i 4. Organizador gráfico</a:t>
            </a:r>
            <a:r>
              <a:rPr lang="es" sz="2000">
                <a:effectLst>
                  <a:outerShdw blurRad="38100" dist="38100" dir="2700000" algn="tl">
                    <a:srgbClr val="000000">
                      <a:alpha val="43137"/>
                    </a:srgbClr>
                  </a:outerShdw>
                </a:effectLst>
                <a:latin typeface="Arial" panose="020B0604020202020204" pitchFamily="34" charset="0"/>
                <a:cs typeface="Arial" panose="020B0604020202020204" pitchFamily="34" charset="0"/>
              </a:rPr>
              <a:t>. P</a:t>
            </a:r>
            <a:r>
              <a:rPr lang="es" sz="2000" i="0" u="none" strike="noStrike" cap="none">
                <a:effectLst>
                  <a:outerShdw blurRad="38100" dist="38100" dir="2700000" algn="tl">
                    <a:srgbClr val="000000">
                      <a:alpha val="43137"/>
                    </a:srgbClr>
                  </a:outerShdw>
                </a:effectLst>
                <a:latin typeface="Arial" panose="020B0604020202020204" pitchFamily="34" charset="0"/>
                <a:ea typeface="Arial"/>
                <a:cs typeface="Arial" panose="020B0604020202020204" pitchFamily="34" charset="0"/>
                <a:sym typeface="Arial"/>
              </a:rPr>
              <a:t>reguntas esenciales</a:t>
            </a:r>
            <a:endParaRPr lang="es" sz="2000">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endParaRPr>
          </a:p>
          <a:p>
            <a:pPr marL="0" marR="0" lvl="0" indent="0" algn="l" rtl="0">
              <a:lnSpc>
                <a:spcPct val="150000"/>
              </a:lnSpc>
              <a:spcBef>
                <a:spcPts val="0"/>
              </a:spcBef>
              <a:spcAft>
                <a:spcPts val="0"/>
              </a:spcAft>
              <a:buClr>
                <a:srgbClr val="000000"/>
              </a:buClr>
              <a:buSzPts val="1800"/>
              <a:buFont typeface="Arial"/>
              <a:buNone/>
            </a:pPr>
            <a:r>
              <a:rPr lang="es" sz="2000" i="0" u="none" strike="noStrike" cap="none">
                <a:effectLst>
                  <a:outerShdw blurRad="38100" dist="38100" dir="2700000" algn="tl">
                    <a:srgbClr val="000000">
                      <a:alpha val="43137"/>
                    </a:srgbClr>
                  </a:outerShdw>
                </a:effectLst>
                <a:latin typeface="Arial" panose="020B0604020202020204" pitchFamily="34" charset="0"/>
                <a:ea typeface="Arial"/>
                <a:cs typeface="Arial" panose="020B0604020202020204" pitchFamily="34" charset="0"/>
                <a:sym typeface="Arial"/>
              </a:rPr>
              <a:t>5.i.5. Organizador gráfico. Proceso de indagación</a:t>
            </a:r>
            <a:endParaRPr sz="20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l" rtl="0">
              <a:lnSpc>
                <a:spcPct val="150000"/>
              </a:lnSpc>
              <a:spcBef>
                <a:spcPts val="0"/>
              </a:spcBef>
              <a:spcAft>
                <a:spcPts val="0"/>
              </a:spcAft>
              <a:buClr>
                <a:srgbClr val="000000"/>
              </a:buClr>
              <a:buSzPts val="1800"/>
              <a:buFont typeface="Arial"/>
              <a:buNone/>
            </a:pPr>
            <a:r>
              <a:rPr lang="es" sz="2000" i="0" u="none" strike="noStrike" cap="none">
                <a:effectLst>
                  <a:outerShdw blurRad="38100" dist="38100" dir="2700000" algn="tl">
                    <a:srgbClr val="000000">
                      <a:alpha val="43137"/>
                    </a:srgbClr>
                  </a:outerShdw>
                </a:effectLst>
                <a:latin typeface="Arial" panose="020B0604020202020204" pitchFamily="34" charset="0"/>
                <a:ea typeface="Arial"/>
                <a:cs typeface="Arial" panose="020B0604020202020204" pitchFamily="34" charset="0"/>
                <a:sym typeface="Arial"/>
              </a:rPr>
              <a:t>     6. A.M.E. general</a:t>
            </a:r>
            <a:endParaRPr sz="20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l" rtl="0">
              <a:lnSpc>
                <a:spcPct val="150000"/>
              </a:lnSpc>
              <a:spcBef>
                <a:spcPts val="0"/>
              </a:spcBef>
              <a:spcAft>
                <a:spcPts val="0"/>
              </a:spcAft>
              <a:buClr>
                <a:srgbClr val="000000"/>
              </a:buClr>
              <a:buSzPts val="1800"/>
              <a:buFont typeface="Arial"/>
              <a:buNone/>
            </a:pPr>
            <a:r>
              <a:rPr lang="es" sz="2000" i="0" u="none" strike="noStrike" cap="none">
                <a:effectLst>
                  <a:outerShdw blurRad="38100" dist="38100" dir="2700000" algn="tl">
                    <a:srgbClr val="000000">
                      <a:alpha val="43137"/>
                    </a:srgbClr>
                  </a:outerShdw>
                </a:effectLst>
                <a:latin typeface="Arial" panose="020B0604020202020204" pitchFamily="34" charset="0"/>
                <a:ea typeface="Arial"/>
                <a:cs typeface="Arial" panose="020B0604020202020204" pitchFamily="34" charset="0"/>
                <a:sym typeface="Arial"/>
              </a:rPr>
              <a:t>     7. E.I.P. Resumen</a:t>
            </a:r>
            <a:endParaRPr sz="20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800"/>
              <a:buFont typeface="Arial"/>
              <a:buNone/>
            </a:pPr>
            <a:r>
              <a:rPr lang="es" sz="1800" b="1"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pic>
        <p:nvPicPr>
          <p:cNvPr id="5" name="Picture 5" descr="logo IPE.eps">
            <a:extLst>
              <a:ext uri="{FF2B5EF4-FFF2-40B4-BE49-F238E27FC236}">
                <a16:creationId xmlns:a16="http://schemas.microsoft.com/office/drawing/2014/main" id="{73E8EAE9-0862-4D6A-936E-57D53649C7C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2B258314-41F9-4AF2-8EE4-09C0114AD33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91" b="90210" l="5237" r="95761">
                        <a14:foregroundMark x1="5985" y1="44056" x2="6234" y2="54545"/>
                        <a14:foregroundMark x1="47880" y1="29371" x2="51372" y2="34266"/>
                        <a14:foregroundMark x1="47631" y1="69930" x2="52120" y2="72028"/>
                        <a14:foregroundMark x1="74564" y1="40559" x2="82294" y2="38462"/>
                        <a14:foregroundMark x1="78803" y1="30070" x2="95761" y2="60140"/>
                        <a14:foregroundMark x1="95761" y1="60140" x2="73815" y2="45455"/>
                        <a14:foregroundMark x1="14464" y1="55944" x2="14713" y2="59441"/>
                        <a14:foregroundMark x1="5486" y1="74825" x2="8229" y2="74825"/>
                        <a14:foregroundMark x1="42145" y1="81818" x2="57606" y2="86014"/>
                        <a14:foregroundMark x1="57855" y1="86014" x2="58603" y2="86014"/>
                        <a14:foregroundMark x1="58603" y1="81818" x2="56359" y2="81818"/>
                        <a14:foregroundMark x1="43392" y1="90210" x2="55860" y2="90210"/>
                        <a14:foregroundMark x1="48628" y1="53846" x2="48628" y2="53846"/>
                        <a14:foregroundMark x1="49127" y1="47552" x2="49127" y2="47552"/>
                      </a14:backgroundRemoval>
                    </a14:imgEffect>
                  </a14:imgLayer>
                </a14:imgProps>
              </a:ext>
            </a:extLst>
          </a:blip>
          <a:stretch>
            <a:fillRect/>
          </a:stretch>
        </p:blipFill>
        <p:spPr>
          <a:xfrm>
            <a:off x="151800" y="6088473"/>
            <a:ext cx="1800808" cy="6421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2057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77">
            <a:extLst>
              <a:ext uri="{FF2B5EF4-FFF2-40B4-BE49-F238E27FC236}">
                <a16:creationId xmlns:a16="http://schemas.microsoft.com/office/drawing/2014/main" id="{E6606F96-FFCF-417D-AF53-CEABC8B7C4E6}"/>
              </a:ext>
            </a:extLst>
          </p:cNvPr>
          <p:cNvSpPr txBox="1">
            <a:spLocks noGrp="1"/>
          </p:cNvSpPr>
          <p:nvPr>
            <p:ph idx="1"/>
          </p:nvPr>
        </p:nvSpPr>
        <p:spPr>
          <a:xfrm>
            <a:off x="1030287" y="1279832"/>
            <a:ext cx="10131425" cy="3649662"/>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800"/>
              <a:buFont typeface="Arial"/>
              <a:buNone/>
            </a:pPr>
            <a:r>
              <a:rPr lang="es" sz="2000" i="0" u="none" strike="noStrike" cap="none">
                <a:effectLst>
                  <a:outerShdw blurRad="38100" dist="38100" dir="2700000" algn="tl">
                    <a:srgbClr val="000000">
                      <a:alpha val="43137"/>
                    </a:srgbClr>
                  </a:outerShdw>
                </a:effectLst>
                <a:latin typeface="Arial" panose="020B0604020202020204" pitchFamily="34" charset="0"/>
                <a:ea typeface="Arial"/>
                <a:cs typeface="Arial" panose="020B0604020202020204" pitchFamily="34" charset="0"/>
                <a:sym typeface="Arial"/>
              </a:rPr>
              <a:t>       </a:t>
            </a:r>
            <a:r>
              <a:rPr lang="es" sz="2000">
                <a:effectLst>
                  <a:outerShdw blurRad="38100" dist="38100" dir="2700000" algn="tl">
                    <a:srgbClr val="000000">
                      <a:alpha val="43137"/>
                    </a:srgbClr>
                  </a:outerShdw>
                </a:effectLst>
                <a:latin typeface="Arial" panose="020B0604020202020204" pitchFamily="34" charset="0"/>
                <a:cs typeface="Arial" panose="020B0604020202020204" pitchFamily="34" charset="0"/>
              </a:rPr>
              <a:t>8. E.I.P. Elaboración de proyecto</a:t>
            </a:r>
            <a:endParaRPr sz="20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rtl="0">
              <a:lnSpc>
                <a:spcPct val="150000"/>
              </a:lnSpc>
              <a:spcBef>
                <a:spcPts val="0"/>
              </a:spcBef>
              <a:spcAft>
                <a:spcPts val="0"/>
              </a:spcAft>
              <a:buClr>
                <a:schemeClr val="dk1"/>
              </a:buClr>
              <a:buSzPts val="1800"/>
              <a:buFont typeface="Arial"/>
              <a:buNone/>
            </a:pPr>
            <a:r>
              <a:rPr lang="es" sz="2000">
                <a:effectLst>
                  <a:outerShdw blurRad="38100" dist="38100" dir="2700000" algn="tl">
                    <a:srgbClr val="000000">
                      <a:alpha val="43137"/>
                    </a:srgbClr>
                  </a:outerShdw>
                </a:effectLst>
                <a:latin typeface="Arial" panose="020B0604020202020204" pitchFamily="34" charset="0"/>
                <a:cs typeface="Arial" panose="020B0604020202020204" pitchFamily="34" charset="0"/>
              </a:rPr>
              <a:t>       9. Fotografías</a:t>
            </a:r>
            <a:endParaRPr sz="20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rtl="0">
              <a:lnSpc>
                <a:spcPct val="150000"/>
              </a:lnSpc>
              <a:spcBef>
                <a:spcPts val="0"/>
              </a:spcBef>
              <a:spcAft>
                <a:spcPts val="0"/>
              </a:spcAft>
              <a:buClr>
                <a:schemeClr val="dk1"/>
              </a:buClr>
              <a:buSzPts val="1800"/>
              <a:buFont typeface="Arial"/>
              <a:buNone/>
            </a:pPr>
            <a:r>
              <a:rPr lang="es" sz="2000">
                <a:effectLst>
                  <a:outerShdw blurRad="38100" dist="38100" dir="2700000" algn="tl">
                    <a:srgbClr val="000000">
                      <a:alpha val="43137"/>
                    </a:srgbClr>
                  </a:outerShdw>
                </a:effectLst>
                <a:latin typeface="Arial" panose="020B0604020202020204" pitchFamily="34" charset="0"/>
                <a:cs typeface="Arial" panose="020B0604020202020204" pitchFamily="34" charset="0"/>
              </a:rPr>
              <a:t>     10. Evaluación .Tipos y herramientas de aprendizaje</a:t>
            </a:r>
            <a:endParaRPr sz="20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l" rtl="0">
              <a:lnSpc>
                <a:spcPct val="150000"/>
              </a:lnSpc>
              <a:spcBef>
                <a:spcPts val="0"/>
              </a:spcBef>
              <a:spcAft>
                <a:spcPts val="0"/>
              </a:spcAft>
              <a:buClr>
                <a:srgbClr val="000000"/>
              </a:buClr>
              <a:buSzPts val="1800"/>
              <a:buFont typeface="Arial"/>
              <a:buNone/>
            </a:pPr>
            <a:r>
              <a:rPr lang="es" sz="200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 sz="2000" i="0" u="none" strike="noStrike" cap="none">
                <a:effectLst>
                  <a:outerShdw blurRad="38100" dist="38100" dir="2700000" algn="tl">
                    <a:srgbClr val="000000">
                      <a:alpha val="43137"/>
                    </a:srgbClr>
                  </a:outerShdw>
                </a:effectLst>
                <a:latin typeface="Arial" panose="020B0604020202020204" pitchFamily="34" charset="0"/>
                <a:ea typeface="Arial"/>
                <a:cs typeface="Arial" panose="020B0604020202020204" pitchFamily="34" charset="0"/>
                <a:sym typeface="Arial"/>
              </a:rPr>
              <a:t>11. Evaluación. Formatos. Prerrequisitos</a:t>
            </a:r>
            <a:endParaRPr sz="20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l" rtl="0">
              <a:lnSpc>
                <a:spcPct val="150000"/>
              </a:lnSpc>
              <a:spcBef>
                <a:spcPts val="0"/>
              </a:spcBef>
              <a:spcAft>
                <a:spcPts val="0"/>
              </a:spcAft>
              <a:buClr>
                <a:srgbClr val="000000"/>
              </a:buClr>
              <a:buSzPts val="1800"/>
              <a:buFont typeface="Arial"/>
              <a:buNone/>
            </a:pPr>
            <a:r>
              <a:rPr lang="es" sz="2000" i="0" u="none" strike="noStrike" cap="none">
                <a:effectLst>
                  <a:outerShdw blurRad="38100" dist="38100" dir="2700000" algn="tl">
                    <a:srgbClr val="000000">
                      <a:alpha val="43137"/>
                    </a:srgbClr>
                  </a:outerShdw>
                </a:effectLst>
                <a:latin typeface="Arial" panose="020B0604020202020204" pitchFamily="34" charset="0"/>
                <a:ea typeface="Arial"/>
                <a:cs typeface="Arial" panose="020B0604020202020204" pitchFamily="34" charset="0"/>
                <a:sym typeface="Arial"/>
              </a:rPr>
              <a:t>      12. Evaluación. Formatos. Grupo heterogéneo</a:t>
            </a:r>
            <a:endParaRPr sz="20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l" rtl="0">
              <a:lnSpc>
                <a:spcPct val="150000"/>
              </a:lnSpc>
              <a:spcBef>
                <a:spcPts val="0"/>
              </a:spcBef>
              <a:spcAft>
                <a:spcPts val="0"/>
              </a:spcAft>
              <a:buClr>
                <a:srgbClr val="000000"/>
              </a:buClr>
              <a:buSzPts val="1800"/>
              <a:buFont typeface="Arial"/>
              <a:buNone/>
            </a:pPr>
            <a:r>
              <a:rPr lang="es" sz="2000" i="0" u="none" strike="noStrike" cap="none">
                <a:effectLst>
                  <a:outerShdw blurRad="38100" dist="38100" dir="2700000" algn="tl">
                    <a:srgbClr val="000000">
                      <a:alpha val="43137"/>
                    </a:srgbClr>
                  </a:outerShdw>
                </a:effectLst>
                <a:latin typeface="Arial" panose="020B0604020202020204" pitchFamily="34" charset="0"/>
                <a:ea typeface="Arial"/>
                <a:cs typeface="Arial" panose="020B0604020202020204" pitchFamily="34" charset="0"/>
                <a:sym typeface="Arial"/>
              </a:rPr>
              <a:t>      13. Lista de pasos para realizar una infografía</a:t>
            </a:r>
            <a:endParaRPr sz="20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l" rtl="0">
              <a:lnSpc>
                <a:spcPct val="150000"/>
              </a:lnSpc>
              <a:spcBef>
                <a:spcPts val="0"/>
              </a:spcBef>
              <a:spcAft>
                <a:spcPts val="0"/>
              </a:spcAft>
              <a:buClr>
                <a:srgbClr val="000000"/>
              </a:buClr>
              <a:buSzPts val="1800"/>
              <a:buFont typeface="Arial"/>
              <a:buNone/>
            </a:pPr>
            <a:r>
              <a:rPr lang="es" sz="2000" i="0" u="none" strike="noStrike" cap="none">
                <a:effectLst>
                  <a:outerShdw blurRad="38100" dist="38100" dir="2700000" algn="tl">
                    <a:srgbClr val="000000">
                      <a:alpha val="43137"/>
                    </a:srgbClr>
                  </a:outerShdw>
                </a:effectLst>
                <a:latin typeface="Arial" panose="020B0604020202020204" pitchFamily="34" charset="0"/>
                <a:ea typeface="Arial"/>
                <a:cs typeface="Arial" panose="020B0604020202020204" pitchFamily="34" charset="0"/>
                <a:sym typeface="Arial"/>
              </a:rPr>
              <a:t>      14. Infografía</a:t>
            </a:r>
            <a:endParaRPr sz="20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l" rtl="0">
              <a:lnSpc>
                <a:spcPct val="150000"/>
              </a:lnSpc>
              <a:spcBef>
                <a:spcPts val="0"/>
              </a:spcBef>
              <a:spcAft>
                <a:spcPts val="0"/>
              </a:spcAft>
              <a:buClr>
                <a:srgbClr val="000000"/>
              </a:buClr>
              <a:buSzPts val="1800"/>
              <a:buFont typeface="Arial"/>
              <a:buNone/>
            </a:pPr>
            <a:r>
              <a:rPr lang="es" sz="2000" i="0" u="none" strike="noStrike" cap="none">
                <a:effectLst>
                  <a:outerShdw blurRad="38100" dist="38100" dir="2700000" algn="tl">
                    <a:srgbClr val="000000">
                      <a:alpha val="43137"/>
                    </a:srgbClr>
                  </a:outerShdw>
                </a:effectLst>
                <a:latin typeface="Arial" panose="020B0604020202020204" pitchFamily="34" charset="0"/>
                <a:ea typeface="Arial"/>
                <a:cs typeface="Arial" panose="020B0604020202020204" pitchFamily="34" charset="0"/>
                <a:sym typeface="Arial"/>
              </a:rPr>
              <a:t>      15. Reflexiones personales</a:t>
            </a:r>
            <a:endParaRPr sz="20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pic>
        <p:nvPicPr>
          <p:cNvPr id="6" name="Picture 5" descr="logo IPE.eps">
            <a:extLst>
              <a:ext uri="{FF2B5EF4-FFF2-40B4-BE49-F238E27FC236}">
                <a16:creationId xmlns:a16="http://schemas.microsoft.com/office/drawing/2014/main" id="{D2E93FE5-06F1-4762-B29A-9B236CC0ACA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CA02D1E7-992F-4467-9618-B5267AFBD78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91" b="90210" l="5237" r="95761">
                        <a14:foregroundMark x1="5985" y1="44056" x2="6234" y2="54545"/>
                        <a14:foregroundMark x1="47880" y1="29371" x2="51372" y2="34266"/>
                        <a14:foregroundMark x1="47631" y1="69930" x2="52120" y2="72028"/>
                        <a14:foregroundMark x1="74564" y1="40559" x2="82294" y2="38462"/>
                        <a14:foregroundMark x1="78803" y1="30070" x2="95761" y2="60140"/>
                        <a14:foregroundMark x1="95761" y1="60140" x2="73815" y2="45455"/>
                        <a14:foregroundMark x1="14464" y1="55944" x2="14713" y2="59441"/>
                        <a14:foregroundMark x1="5486" y1="74825" x2="8229" y2="74825"/>
                        <a14:foregroundMark x1="42145" y1="81818" x2="57606" y2="86014"/>
                        <a14:foregroundMark x1="57855" y1="86014" x2="58603" y2="86014"/>
                        <a14:foregroundMark x1="58603" y1="81818" x2="56359" y2="81818"/>
                        <a14:foregroundMark x1="43392" y1="90210" x2="55860" y2="90210"/>
                        <a14:foregroundMark x1="48628" y1="53846" x2="48628" y2="53846"/>
                        <a14:foregroundMark x1="49127" y1="47552" x2="49127" y2="47552"/>
                      </a14:backgroundRemoval>
                    </a14:imgEffect>
                  </a14:imgLayer>
                </a14:imgProps>
              </a:ext>
            </a:extLst>
          </a:blip>
          <a:stretch>
            <a:fillRect/>
          </a:stretch>
        </p:blipFill>
        <p:spPr>
          <a:xfrm>
            <a:off x="220625" y="6088473"/>
            <a:ext cx="1800808" cy="6421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71715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
            <a:extLst>
              <a:ext uri="{FF2B5EF4-FFF2-40B4-BE49-F238E27FC236}">
                <a16:creationId xmlns:a16="http://schemas.microsoft.com/office/drawing/2014/main" id="{9C3B065A-F8C0-48C7-B13A-427A23575A30}"/>
              </a:ext>
            </a:extLst>
          </p:cNvPr>
          <p:cNvSpPr txBox="1"/>
          <p:nvPr/>
        </p:nvSpPr>
        <p:spPr>
          <a:xfrm>
            <a:off x="220625" y="1162090"/>
            <a:ext cx="11619865" cy="4317600"/>
          </a:xfrm>
          <a:prstGeom prst="rect">
            <a:avLst/>
          </a:prstGeom>
          <a:noFill/>
          <a:ln>
            <a:noFill/>
          </a:ln>
        </p:spPr>
        <p:txBody>
          <a:bodyPr spcFirstLastPara="1" wrap="square" lIns="91425" tIns="91425" rIns="91425" bIns="91425" anchor="ctr" anchorCtr="0">
            <a:noAutofit/>
          </a:bodyPr>
          <a:lstStyle/>
          <a:p>
            <a:pPr marL="342900" lvl="0" indent="-342900" algn="ctr" rtl="0">
              <a:lnSpc>
                <a:spcPct val="150000"/>
              </a:lnSpc>
              <a:spcBef>
                <a:spcPts val="0"/>
              </a:spcBef>
              <a:spcAft>
                <a:spcPts val="0"/>
              </a:spcAft>
              <a:buFont typeface="+mj-lt"/>
              <a:buAutoNum type="arabicPeriod"/>
            </a:pPr>
            <a:r>
              <a:rPr lang="es" sz="2400" b="1"/>
              <a:t>CUADRO DE ANÁLISIS DE LA  INTERDISCIPLINARIEDAD Y APRENDIZAJE COOPERATIVO</a:t>
            </a:r>
            <a:endParaRPr sz="2400" b="1"/>
          </a:p>
          <a:p>
            <a:pPr marL="0" lvl="0" indent="0" algn="ctr" rtl="0">
              <a:lnSpc>
                <a:spcPct val="150000"/>
              </a:lnSpc>
              <a:spcBef>
                <a:spcPts val="0"/>
              </a:spcBef>
              <a:spcAft>
                <a:spcPts val="0"/>
              </a:spcAft>
              <a:buNone/>
            </a:pPr>
            <a:r>
              <a:rPr lang="es" sz="2400" b="1"/>
              <a:t>CONCLUSIONES GENERALES</a:t>
            </a:r>
            <a:endParaRPr sz="2400" b="1"/>
          </a:p>
        </p:txBody>
      </p:sp>
      <p:pic>
        <p:nvPicPr>
          <p:cNvPr id="5" name="Picture 5" descr="logo IPE.eps">
            <a:extLst>
              <a:ext uri="{FF2B5EF4-FFF2-40B4-BE49-F238E27FC236}">
                <a16:creationId xmlns:a16="http://schemas.microsoft.com/office/drawing/2014/main" id="{5F825A91-571A-41ED-9F34-46F2C5179E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B16408A2-A47C-4041-943A-053D99E4B7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91" b="90210" l="5237" r="95761">
                        <a14:foregroundMark x1="5985" y1="44056" x2="6234" y2="54545"/>
                        <a14:foregroundMark x1="47880" y1="29371" x2="51372" y2="34266"/>
                        <a14:foregroundMark x1="47631" y1="69930" x2="52120" y2="72028"/>
                        <a14:foregroundMark x1="74564" y1="40559" x2="82294" y2="38462"/>
                        <a14:foregroundMark x1="78803" y1="30070" x2="95761" y2="60140"/>
                        <a14:foregroundMark x1="95761" y1="60140" x2="73815" y2="45455"/>
                        <a14:foregroundMark x1="14464" y1="55944" x2="14713" y2="59441"/>
                        <a14:foregroundMark x1="5486" y1="74825" x2="8229" y2="74825"/>
                        <a14:foregroundMark x1="42145" y1="81818" x2="57606" y2="86014"/>
                        <a14:foregroundMark x1="57855" y1="86014" x2="58603" y2="86014"/>
                        <a14:foregroundMark x1="58603" y1="81818" x2="56359" y2="81818"/>
                        <a14:foregroundMark x1="43392" y1="90210" x2="55860" y2="90210"/>
                        <a14:foregroundMark x1="48628" y1="53846" x2="48628" y2="53846"/>
                        <a14:foregroundMark x1="49127" y1="47552" x2="49127" y2="47552"/>
                      </a14:backgroundRemoval>
                    </a14:imgEffect>
                  </a14:imgLayer>
                </a14:imgProps>
              </a:ext>
            </a:extLst>
          </a:blip>
          <a:stretch>
            <a:fillRect/>
          </a:stretch>
        </p:blipFill>
        <p:spPr>
          <a:xfrm>
            <a:off x="220625" y="6088473"/>
            <a:ext cx="1800808" cy="6421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017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3" name="Imagen 2">
            <a:extLst>
              <a:ext uri="{FF2B5EF4-FFF2-40B4-BE49-F238E27FC236}">
                <a16:creationId xmlns:a16="http://schemas.microsoft.com/office/drawing/2014/main" id="{71B4D8B0-E2A7-49E2-ADAD-AF891025229B}"/>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backgroundRemoval t="4600" b="97900" l="2700" r="95200">
                        <a14:foregroundMark x1="8000" y1="10900" x2="59600" y2="28500"/>
                        <a14:foregroundMark x1="79700" y1="13600" x2="86200" y2="20300"/>
                        <a14:foregroundMark x1="86200" y1="20300" x2="91500" y2="30300"/>
                        <a14:foregroundMark x1="91500" y1="30300" x2="90100" y2="48800"/>
                        <a14:foregroundMark x1="90100" y1="48800" x2="89100" y2="50500"/>
                        <a14:foregroundMark x1="86700" y1="9500" x2="95200" y2="34800"/>
                        <a14:foregroundMark x1="95200" y1="34800" x2="95200" y2="34800"/>
                        <a14:foregroundMark x1="29200" y1="5900" x2="29100" y2="28700"/>
                        <a14:foregroundMark x1="29100" y1="28700" x2="22400" y2="44300"/>
                        <a14:foregroundMark x1="22400" y1="44300" x2="13600" y2="51600"/>
                        <a14:foregroundMark x1="13600" y1="51600" x2="13800" y2="61100"/>
                        <a14:foregroundMark x1="13800" y1="61100" x2="19600" y2="69100"/>
                        <a14:foregroundMark x1="19600" y1="69100" x2="15600" y2="97100"/>
                        <a14:foregroundMark x1="36100" y1="43700" x2="59600" y2="52200"/>
                        <a14:foregroundMark x1="30400" y1="7300" x2="36500" y2="15200"/>
                        <a14:foregroundMark x1="36500" y1="15200" x2="39000" y2="32800"/>
                        <a14:foregroundMark x1="39000" y1="32800" x2="29800" y2="48800"/>
                        <a14:foregroundMark x1="29800" y1="48800" x2="22000" y2="54900"/>
                        <a14:foregroundMark x1="22000" y1="54900" x2="11600" y2="55500"/>
                        <a14:foregroundMark x1="11600" y1="55500" x2="9000" y2="44200"/>
                        <a14:foregroundMark x1="9000" y1="44200" x2="9600" y2="42700"/>
                        <a14:foregroundMark x1="5600" y1="11200" x2="13100" y2="17500"/>
                        <a14:foregroundMark x1="13100" y1="17500" x2="11700" y2="27900"/>
                        <a14:foregroundMark x1="11700" y1="27900" x2="3300" y2="25900"/>
                        <a14:foregroundMark x1="3300" y1="25900" x2="2700" y2="25200"/>
                        <a14:foregroundMark x1="26600" y1="8300" x2="34800" y2="6500"/>
                        <a14:foregroundMark x1="26800" y1="4600" x2="26800" y2="12200"/>
                        <a14:foregroundMark x1="26800" y1="12200" x2="26800" y2="12200"/>
                        <a14:foregroundMark x1="5800" y1="7600" x2="10700" y2="10900"/>
                        <a14:foregroundMark x1="88100" y1="7900" x2="89000" y2="20900"/>
                        <a14:foregroundMark x1="84600" y1="9600" x2="92200" y2="10800"/>
                        <a14:foregroundMark x1="38100" y1="21900" x2="30000" y2="35200"/>
                        <a14:foregroundMark x1="30000" y1="35200" x2="29900" y2="35600"/>
                        <a14:foregroundMark x1="35900" y1="20600" x2="29400" y2="31000"/>
                        <a14:foregroundMark x1="29400" y1="31000" x2="30200" y2="26800"/>
                        <a14:foregroundMark x1="12200" y1="87000" x2="21500" y2="92500"/>
                        <a14:foregroundMark x1="21500" y1="92500" x2="24300" y2="92500"/>
                        <a14:foregroundMark x1="9100" y1="88000" x2="23100" y2="93800"/>
                        <a14:foregroundMark x1="23100" y1="93800" x2="25200" y2="94100"/>
                        <a14:foregroundMark x1="74800" y1="96500" x2="82400" y2="97900"/>
                        <a14:foregroundMark x1="82400" y1="97900" x2="89300" y2="93800"/>
                        <a14:foregroundMark x1="89300" y1="93800" x2="89300" y2="93600"/>
                      </a14:backgroundRemoval>
                    </a14:imgEffect>
                  </a14:imgLayer>
                </a14:imgProps>
              </a:ext>
            </a:extLst>
          </a:blip>
          <a:stretch>
            <a:fillRect/>
          </a:stretch>
        </p:blipFill>
        <p:spPr>
          <a:xfrm>
            <a:off x="2523619" y="-65732"/>
            <a:ext cx="6858000" cy="6858000"/>
          </a:xfrm>
          <a:prstGeom prst="rect">
            <a:avLst/>
          </a:prstGeom>
        </p:spPr>
      </p:pic>
      <p:graphicFrame>
        <p:nvGraphicFramePr>
          <p:cNvPr id="88" name="Shape 88"/>
          <p:cNvGraphicFramePr/>
          <p:nvPr>
            <p:extLst>
              <p:ext uri="{D42A27DB-BD31-4B8C-83A1-F6EECF244321}">
                <p14:modId xmlns:p14="http://schemas.microsoft.com/office/powerpoint/2010/main" val="2075788509"/>
              </p:ext>
            </p:extLst>
          </p:nvPr>
        </p:nvGraphicFramePr>
        <p:xfrm>
          <a:off x="282498" y="3363268"/>
          <a:ext cx="11633200" cy="2730928"/>
        </p:xfrm>
        <a:graphic>
          <a:graphicData uri="http://schemas.openxmlformats.org/drawingml/2006/table">
            <a:tbl>
              <a:tblPr>
                <a:tableStyleId>{5940675A-B579-460E-94D1-54222C63F5DA}</a:tableStyleId>
              </a:tblPr>
              <a:tblGrid>
                <a:gridCol w="1968500">
                  <a:extLst>
                    <a:ext uri="{9D8B030D-6E8A-4147-A177-3AD203B41FA5}">
                      <a16:colId xmlns:a16="http://schemas.microsoft.com/office/drawing/2014/main" val="20000"/>
                    </a:ext>
                  </a:extLst>
                </a:gridCol>
                <a:gridCol w="9664700">
                  <a:extLst>
                    <a:ext uri="{9D8B030D-6E8A-4147-A177-3AD203B41FA5}">
                      <a16:colId xmlns:a16="http://schemas.microsoft.com/office/drawing/2014/main" val="20001"/>
                    </a:ext>
                  </a:extLst>
                </a:gridCol>
              </a:tblGrid>
              <a:tr h="507791">
                <a:tc gridSpan="2">
                  <a:txBody>
                    <a:bodyPr/>
                    <a:lstStyle/>
                    <a:p>
                      <a:pPr marL="0" lvl="0" indent="0" algn="ctr" rtl="0">
                        <a:lnSpc>
                          <a:spcPct val="115000"/>
                        </a:lnSpc>
                        <a:spcBef>
                          <a:spcPts val="0"/>
                        </a:spcBef>
                        <a:spcAft>
                          <a:spcPts val="0"/>
                        </a:spcAft>
                        <a:buNone/>
                      </a:pPr>
                      <a:r>
                        <a:rPr lang="es-MX" sz="1600" b="1"/>
                        <a:t>La Interdisciplinariedad</a:t>
                      </a: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0000"/>
                  </a:ext>
                </a:extLst>
              </a:tr>
              <a:tr h="1629455">
                <a:tc>
                  <a:txBody>
                    <a:bodyPr/>
                    <a:lstStyle/>
                    <a:p>
                      <a:pPr marL="0" lvl="0" indent="0" rtl="0">
                        <a:lnSpc>
                          <a:spcPct val="150000"/>
                        </a:lnSpc>
                        <a:spcBef>
                          <a:spcPts val="0"/>
                        </a:spcBef>
                        <a:spcAft>
                          <a:spcPts val="0"/>
                        </a:spcAft>
                        <a:buNone/>
                      </a:pPr>
                      <a:r>
                        <a:rPr lang="es" sz="1600" b="1"/>
                        <a:t>1.</a:t>
                      </a:r>
                      <a:r>
                        <a:rPr lang="es" sz="1600"/>
                        <a:t> ¿Qué es?</a:t>
                      </a:r>
                      <a:endParaRPr sz="1600"/>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just" rtl="0">
                        <a:lnSpc>
                          <a:spcPct val="115000"/>
                        </a:lnSpc>
                        <a:spcBef>
                          <a:spcPts val="0"/>
                        </a:spcBef>
                        <a:spcAft>
                          <a:spcPts val="0"/>
                        </a:spcAft>
                        <a:buNone/>
                      </a:pPr>
                      <a:r>
                        <a:rPr lang="es-MX" sz="1600"/>
                        <a:t>La interdisciplinariedad en su concepto original se refiere a la </a:t>
                      </a:r>
                      <a:r>
                        <a:rPr lang="es-MX" sz="1600" b="0" i="0" u="none" strike="noStrike" noProof="0">
                          <a:solidFill>
                            <a:srgbClr val="333333"/>
                          </a:solidFill>
                          <a:latin typeface="Trebuchet MS"/>
                        </a:rPr>
                        <a:t>cualidad de lo que pertenece entre ciencias o disciplinas y conlleva la </a:t>
                      </a:r>
                      <a:r>
                        <a:rPr lang="es-MX" sz="1600"/>
                        <a:t>habilidad de combinar varias disciplinas, interconectarlas y hacer uso de las ventajas que cada una ofrece siendo </a:t>
                      </a:r>
                      <a:r>
                        <a:rPr lang="es-MX" sz="1600" b="0" i="0" u="none" strike="noStrike" noProof="0">
                          <a:solidFill>
                            <a:srgbClr val="000000"/>
                          </a:solidFill>
                          <a:latin typeface="Trebuchet MS"/>
                        </a:rPr>
                        <a:t>consistente en la búsqueda sistemática de integración de las teorías, métodos, instrumentos, y, en general, fórmulas de acción científica de diferentes disciplinas, a partir de una concepción multidimensional de los fenómenos, y del reconocimiento del carácter relativo de los enfoques científicos por separado. Es considerada una apuesta por la pluralidad de perspectivas en la base de la investigación</a:t>
                      </a:r>
                      <a:endParaRPr lang="es-MX" sz="1600"/>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4" name="Picture 5" descr="logo IPE.eps">
            <a:extLst>
              <a:ext uri="{FF2B5EF4-FFF2-40B4-BE49-F238E27FC236}">
                <a16:creationId xmlns:a16="http://schemas.microsoft.com/office/drawing/2014/main" id="{DB299EF2-2D4F-4B88-A76A-BADCFC9B3ED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0B34D667-8EB0-41F3-9B64-54ACC1B090F4}"/>
              </a:ext>
            </a:extLst>
          </p:cNvPr>
          <p:cNvPicPr>
            <a:picLocks noChangeAspect="1"/>
          </p:cNvPicPr>
          <p:nvPr/>
        </p:nvPicPr>
        <p:blipFill>
          <a:blip r:embed="rId6"/>
          <a:stretch>
            <a:fillRect/>
          </a:stretch>
        </p:blipFill>
        <p:spPr>
          <a:xfrm>
            <a:off x="1176590" y="310873"/>
            <a:ext cx="2725181" cy="27251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CuadroTexto 8">
            <a:extLst>
              <a:ext uri="{FF2B5EF4-FFF2-40B4-BE49-F238E27FC236}">
                <a16:creationId xmlns:a16="http://schemas.microsoft.com/office/drawing/2014/main" id="{A927666F-7C5B-438C-9313-B8B4EA9B934C}"/>
              </a:ext>
            </a:extLst>
          </p:cNvPr>
          <p:cNvSpPr txBox="1"/>
          <p:nvPr/>
        </p:nvSpPr>
        <p:spPr>
          <a:xfrm>
            <a:off x="3572381" y="1838509"/>
            <a:ext cx="6096000" cy="625428"/>
          </a:xfrm>
          <a:prstGeom prst="rect">
            <a:avLst/>
          </a:prstGeom>
          <a:noFill/>
        </p:spPr>
        <p:txBody>
          <a:bodyPr wrap="square" lIns="91440" tIns="45720" rIns="91440" bIns="45720" anchor="t">
            <a:spAutoFit/>
          </a:bodyPr>
          <a:lstStyle/>
          <a:p>
            <a:pPr marL="0" lvl="0" indent="0" algn="ctr" rtl="0">
              <a:lnSpc>
                <a:spcPct val="115000"/>
              </a:lnSpc>
              <a:spcBef>
                <a:spcPts val="0"/>
              </a:spcBef>
              <a:spcAft>
                <a:spcPts val="0"/>
              </a:spcAft>
              <a:buNone/>
            </a:pPr>
            <a:r>
              <a:rPr lang="es-MX" sz="3200" b="1" spc="300">
                <a:solidFill>
                  <a:srgbClr val="064A7A"/>
                </a:solidFill>
                <a:latin typeface="AR JULIAN"/>
              </a:rPr>
              <a:t>La Interdisciplinariedad</a:t>
            </a:r>
          </a:p>
        </p:txBody>
      </p:sp>
      <p:pic>
        <p:nvPicPr>
          <p:cNvPr id="10" name="Imagen 9">
            <a:extLst>
              <a:ext uri="{FF2B5EF4-FFF2-40B4-BE49-F238E27FC236}">
                <a16:creationId xmlns:a16="http://schemas.microsoft.com/office/drawing/2014/main" id="{5CAC7475-E028-4F5D-B0C8-CE5C96FC480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091" b="90210" l="5237" r="95761">
                        <a14:foregroundMark x1="5985" y1="44056" x2="6234" y2="54545"/>
                        <a14:foregroundMark x1="47880" y1="29371" x2="51372" y2="34266"/>
                        <a14:foregroundMark x1="47631" y1="69930" x2="52120" y2="72028"/>
                        <a14:foregroundMark x1="74564" y1="40559" x2="82294" y2="38462"/>
                        <a14:foregroundMark x1="78803" y1="30070" x2="95761" y2="60140"/>
                        <a14:foregroundMark x1="95761" y1="60140" x2="73815" y2="45455"/>
                        <a14:foregroundMark x1="14464" y1="55944" x2="14713" y2="59441"/>
                        <a14:foregroundMark x1="5486" y1="74825" x2="8229" y2="74825"/>
                        <a14:foregroundMark x1="42145" y1="81818" x2="57606" y2="86014"/>
                        <a14:foregroundMark x1="57855" y1="86014" x2="58603" y2="86014"/>
                        <a14:foregroundMark x1="58603" y1="81818" x2="56359" y2="81818"/>
                        <a14:foregroundMark x1="43392" y1="90210" x2="55860" y2="90210"/>
                        <a14:foregroundMark x1="48628" y1="53846" x2="48628" y2="53846"/>
                        <a14:foregroundMark x1="49127" y1="47552" x2="49127" y2="47552"/>
                      </a14:backgroundRemoval>
                    </a14:imgEffect>
                  </a14:imgLayer>
                </a14:imgProps>
              </a:ext>
            </a:extLst>
          </a:blip>
          <a:stretch>
            <a:fillRect/>
          </a:stretch>
        </p:blipFill>
        <p:spPr>
          <a:xfrm>
            <a:off x="220625" y="6088473"/>
            <a:ext cx="1800808" cy="64218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64C92D8B70F0A5429D118320C1550F5D" ma:contentTypeVersion="2" ma:contentTypeDescription="Crear nuevo documento." ma:contentTypeScope="" ma:versionID="3521c663c6b3b0b9f0ea2ce3e7e28d48">
  <xsd:schema xmlns:xsd="http://www.w3.org/2001/XMLSchema" xmlns:xs="http://www.w3.org/2001/XMLSchema" xmlns:p="http://schemas.microsoft.com/office/2006/metadata/properties" xmlns:ns2="df6e1d4e-c263-4f01-aae2-71204e514cc8" targetNamespace="http://schemas.microsoft.com/office/2006/metadata/properties" ma:root="true" ma:fieldsID="919a5b6c600020964706a17c4b254a64" ns2:_="">
    <xsd:import namespace="df6e1d4e-c263-4f01-aae2-71204e514cc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6e1d4e-c263-4f01-aae2-71204e514c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E2AFAC-090B-4EEB-8FFB-392A0E9AC995}">
  <ds:schemaRefs>
    <ds:schemaRef ds:uri="http://www.w3.org/XML/1998/namespace"/>
    <ds:schemaRef ds:uri="http://purl.org/dc/elements/1.1/"/>
    <ds:schemaRef ds:uri="http://schemas.openxmlformats.org/package/2006/metadata/core-properties"/>
    <ds:schemaRef ds:uri="http://purl.org/dc/terms/"/>
    <ds:schemaRef ds:uri="http://purl.org/dc/dcmitype/"/>
    <ds:schemaRef ds:uri="http://schemas.microsoft.com/office/2006/metadata/properties"/>
    <ds:schemaRef ds:uri="http://schemas.microsoft.com/office/2006/documentManagement/types"/>
    <ds:schemaRef ds:uri="http://schemas.microsoft.com/office/infopath/2007/PartnerControls"/>
    <ds:schemaRef ds:uri="df6e1d4e-c263-4f01-aae2-71204e514cc8"/>
  </ds:schemaRefs>
</ds:datastoreItem>
</file>

<file path=customXml/itemProps2.xml><?xml version="1.0" encoding="utf-8"?>
<ds:datastoreItem xmlns:ds="http://schemas.openxmlformats.org/officeDocument/2006/customXml" ds:itemID="{FC1EFC51-5B54-477E-802B-948B799C3E2E}">
  <ds:schemaRefs>
    <ds:schemaRef ds:uri="df6e1d4e-c263-4f01-aae2-71204e514c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83F2289-3158-469C-91A0-47E84D0FA5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8</TotalTime>
  <Words>2776</Words>
  <Application>Microsoft Office PowerPoint</Application>
  <PresentationFormat>Panorámica</PresentationFormat>
  <Paragraphs>421</Paragraphs>
  <Slides>31</Slides>
  <Notes>13</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31</vt:i4>
      </vt:variant>
    </vt:vector>
  </HeadingPairs>
  <TitlesOfParts>
    <vt:vector size="43" baseType="lpstr">
      <vt:lpstr>AR JULIAN</vt:lpstr>
      <vt:lpstr>Arial</vt:lpstr>
      <vt:lpstr>Arial,Sans-Serif</vt:lpstr>
      <vt:lpstr>Ariel</vt:lpstr>
      <vt:lpstr>Calibri</vt:lpstr>
      <vt:lpstr>Century Gothic</vt:lpstr>
      <vt:lpstr>Franklin Gothic Book</vt:lpstr>
      <vt:lpstr>Symbol</vt:lpstr>
      <vt:lpstr>Times New Roman</vt:lpstr>
      <vt:lpstr>Trebuchet MS</vt:lpstr>
      <vt:lpstr>Wingdings 3</vt:lpstr>
      <vt:lpstr>Faceta</vt:lpstr>
      <vt:lpstr>Instituto Progreso y Esperanza A.C</vt:lpstr>
      <vt:lpstr>Presentación de PowerPoint</vt:lpstr>
      <vt:lpstr>Ciclo escolar 2022 / 2023</vt:lpstr>
      <vt:lpstr>PROYECTO   </vt:lpstr>
      <vt:lpstr>ÍNDICE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 Contexto. Justifica las circunstancias o elementos de la realidad en la que se da el problema o propuesta.      Introducción y/o justificación del proyecto.  </vt:lpstr>
      <vt:lpstr>Presentación de PowerPoint</vt:lpstr>
      <vt:lpstr>Objetivo General</vt:lpstr>
      <vt:lpstr>III. Objetivos específicos del proyecto. Toma en cuenta a todas las asignaturas  involucradas. </vt:lpstr>
      <vt:lpstr>IV. Disciplinas involucradas en el  trabajo interdisciplinario.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COMO COMES  TE VES</dc:title>
  <dc:creator>Javier Ψ García</dc:creator>
  <cp:lastModifiedBy>Javier</cp:lastModifiedBy>
  <cp:revision>27</cp:revision>
  <dcterms:created xsi:type="dcterms:W3CDTF">2019-10-14T16:56:46Z</dcterms:created>
  <dcterms:modified xsi:type="dcterms:W3CDTF">2023-06-21T18:52:12Z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0x01010064C92D8B70F0A5429D118320C1550F5D</vt:lpwstr>
  </property>
</Properties>
</file>