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0"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96" r:id="rId24"/>
    <p:sldId id="297" r:id="rId25"/>
    <p:sldId id="278" r:id="rId26"/>
    <p:sldId id="279" r:id="rId27"/>
    <p:sldId id="298" r:id="rId28"/>
    <p:sldId id="299" r:id="rId29"/>
    <p:sldId id="281" r:id="rId30"/>
    <p:sldId id="282" r:id="rId31"/>
    <p:sldId id="283" r:id="rId32"/>
    <p:sldId id="300" r:id="rId33"/>
    <p:sldId id="284" r:id="rId34"/>
    <p:sldId id="301" r:id="rId35"/>
    <p:sldId id="302" r:id="rId36"/>
    <p:sldId id="285" r:id="rId37"/>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75F660"/>
    <a:srgbClr val="284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2" d="100"/>
          <a:sy n="52" d="100"/>
        </p:scale>
        <p:origin x="1843" y="7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03B35-2C1E-41D3-8489-38CEB0164B00}" type="datetimeFigureOut">
              <a:rPr lang="es-MX" smtClean="0"/>
              <a:pPr/>
              <a:t>30/06/2023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67ED1-EB58-49D7-B8B1-977976582B4B}" type="slidenum">
              <a:rPr lang="es-MX" smtClean="0"/>
              <a:pPr/>
              <a:t>‹Nº›</a:t>
            </a:fld>
            <a:endParaRPr lang="es-MX"/>
          </a:p>
        </p:txBody>
      </p:sp>
    </p:spTree>
    <p:extLst>
      <p:ext uri="{BB962C8B-B14F-4D97-AF65-F5344CB8AC3E}">
        <p14:creationId xmlns:p14="http://schemas.microsoft.com/office/powerpoint/2010/main" val="23560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1</a:t>
            </a:fld>
            <a:endParaRPr lang="es-MX"/>
          </a:p>
        </p:txBody>
      </p:sp>
    </p:spTree>
    <p:extLst>
      <p:ext uri="{BB962C8B-B14F-4D97-AF65-F5344CB8AC3E}">
        <p14:creationId xmlns:p14="http://schemas.microsoft.com/office/powerpoint/2010/main" val="117209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912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19</a:t>
            </a:fld>
            <a:endParaRPr lang="es-MX"/>
          </a:p>
        </p:txBody>
      </p:sp>
    </p:spTree>
    <p:extLst>
      <p:ext uri="{BB962C8B-B14F-4D97-AF65-F5344CB8AC3E}">
        <p14:creationId xmlns:p14="http://schemas.microsoft.com/office/powerpoint/2010/main" val="306337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20</a:t>
            </a:fld>
            <a:endParaRPr lang="es-MX"/>
          </a:p>
        </p:txBody>
      </p:sp>
    </p:spTree>
    <p:extLst>
      <p:ext uri="{BB962C8B-B14F-4D97-AF65-F5344CB8AC3E}">
        <p14:creationId xmlns:p14="http://schemas.microsoft.com/office/powerpoint/2010/main" val="183300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21</a:t>
            </a:fld>
            <a:endParaRPr lang="es-MX"/>
          </a:p>
        </p:txBody>
      </p:sp>
    </p:spTree>
    <p:extLst>
      <p:ext uri="{BB962C8B-B14F-4D97-AF65-F5344CB8AC3E}">
        <p14:creationId xmlns:p14="http://schemas.microsoft.com/office/powerpoint/2010/main" val="2104169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22</a:t>
            </a:fld>
            <a:endParaRPr lang="es-MX"/>
          </a:p>
        </p:txBody>
      </p:sp>
    </p:spTree>
    <p:extLst>
      <p:ext uri="{BB962C8B-B14F-4D97-AF65-F5344CB8AC3E}">
        <p14:creationId xmlns:p14="http://schemas.microsoft.com/office/powerpoint/2010/main" val="1531854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23</a:t>
            </a:fld>
            <a:endParaRPr lang="es-MX"/>
          </a:p>
        </p:txBody>
      </p:sp>
    </p:spTree>
    <p:extLst>
      <p:ext uri="{BB962C8B-B14F-4D97-AF65-F5344CB8AC3E}">
        <p14:creationId xmlns:p14="http://schemas.microsoft.com/office/powerpoint/2010/main" val="1336262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24</a:t>
            </a:fld>
            <a:endParaRPr lang="es-MX"/>
          </a:p>
        </p:txBody>
      </p:sp>
    </p:spTree>
    <p:extLst>
      <p:ext uri="{BB962C8B-B14F-4D97-AF65-F5344CB8AC3E}">
        <p14:creationId xmlns:p14="http://schemas.microsoft.com/office/powerpoint/2010/main" val="422316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0322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909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492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67092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5087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3057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95550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5159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246011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99511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85273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4924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2778225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4274846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205527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856483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8698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4022041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25843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44535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300550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3"/>
          <p:cNvSpPr>
            <a:spLocks noGrp="1"/>
          </p:cNvSpPr>
          <p:nvPr>
            <p:ph type="ftr" sz="quarter" idx="11"/>
          </p:nvPr>
        </p:nvSpPr>
        <p:spPr/>
        <p:txBody>
          <a:bodyPr/>
          <a:lstStyle/>
          <a:p>
            <a:endParaRPr lang="es-MX"/>
          </a:p>
        </p:txBody>
      </p:sp>
      <p:sp>
        <p:nvSpPr>
          <p:cNvPr id="6" name="Slide Number Placeholder 4"/>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55916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2"/>
          <p:cNvSpPr>
            <a:spLocks noGrp="1"/>
          </p:cNvSpPr>
          <p:nvPr>
            <p:ph type="ftr" sz="quarter" idx="11"/>
          </p:nvPr>
        </p:nvSpPr>
        <p:spPr/>
        <p:txBody>
          <a:bodyPr/>
          <a:lstStyle/>
          <a:p>
            <a:endParaRPr lang="es-MX"/>
          </a:p>
        </p:txBody>
      </p:sp>
      <p:sp>
        <p:nvSpPr>
          <p:cNvPr id="6" name="Slide Number Placeholder 3"/>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640886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7" name="Date Placeholder 4"/>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5" name="Footer Placeholder 5"/>
          <p:cNvSpPr>
            <a:spLocks noGrp="1"/>
          </p:cNvSpPr>
          <p:nvPr>
            <p:ph type="ftr" sz="quarter" idx="11"/>
          </p:nvPr>
        </p:nvSpPr>
        <p:spPr/>
        <p:txBody>
          <a:bodyPr/>
          <a:lstStyle/>
          <a:p>
            <a:endParaRPr lang="es-MX"/>
          </a:p>
        </p:txBody>
      </p:sp>
      <p:sp>
        <p:nvSpPr>
          <p:cNvPr id="6"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4167727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9441504-514F-4BEA-9EF2-AFD719C568E4}" type="datetimeFigureOut">
              <a:rPr lang="es-MX" smtClean="0"/>
              <a:pPr/>
              <a:t>30/06/2023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80662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9441504-514F-4BEA-9EF2-AFD719C568E4}" type="datetimeFigureOut">
              <a:rPr lang="es-MX" smtClean="0"/>
              <a:pPr/>
              <a:t>30/06/2023</a:t>
            </a:fld>
            <a:endParaRPr lang="es-MX"/>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EAF6674-278D-4563-B448-3E9B789265BF}" type="slidenum">
              <a:rPr lang="es-MX" smtClean="0"/>
              <a:pPr/>
              <a:t>‹Nº›</a:t>
            </a:fld>
            <a:endParaRPr lang="es-MX"/>
          </a:p>
        </p:txBody>
      </p:sp>
    </p:spTree>
    <p:extLst>
      <p:ext uri="{BB962C8B-B14F-4D97-AF65-F5344CB8AC3E}">
        <p14:creationId xmlns:p14="http://schemas.microsoft.com/office/powerpoint/2010/main" val="569550103"/>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9355" y="2352078"/>
            <a:ext cx="7059495" cy="1628775"/>
          </a:xfrm>
        </p:spPr>
        <p:txBody>
          <a:bodyPr>
            <a:normAutofit/>
          </a:bodyPr>
          <a:lstStyle/>
          <a:p>
            <a:pPr algn="ctr"/>
            <a:r>
              <a:rPr lang="es-MX" sz="4400" b="1" dirty="0">
                <a:latin typeface="Franklin Gothic Book" panose="020B0503020102020204" pitchFamily="34" charset="0"/>
              </a:rPr>
              <a:t>Instituto Progreso y Esperanza</a:t>
            </a:r>
          </a:p>
        </p:txBody>
      </p:sp>
      <p:sp>
        <p:nvSpPr>
          <p:cNvPr id="3" name="Subtítulo 2"/>
          <p:cNvSpPr>
            <a:spLocks noGrp="1"/>
          </p:cNvSpPr>
          <p:nvPr>
            <p:ph type="subTitle" idx="1"/>
          </p:nvPr>
        </p:nvSpPr>
        <p:spPr>
          <a:xfrm>
            <a:off x="159355" y="3786672"/>
            <a:ext cx="7059496" cy="1655762"/>
          </a:xfrm>
        </p:spPr>
        <p:txBody>
          <a:bodyPr>
            <a:normAutofit fontScale="62500" lnSpcReduction="20000"/>
          </a:bodyPr>
          <a:lstStyle/>
          <a:p>
            <a:pPr algn="ctr"/>
            <a:endParaRPr lang="es-MX" sz="5400" b="1" dirty="0"/>
          </a:p>
          <a:p>
            <a:pPr algn="ctr"/>
            <a:r>
              <a:rPr lang="es-MX" sz="5400" b="1" dirty="0"/>
              <a:t>Equipo   </a:t>
            </a:r>
          </a:p>
          <a:p>
            <a:pPr algn="ctr"/>
            <a:r>
              <a:rPr lang="es-MX" sz="5400" b="1" dirty="0"/>
              <a:t>SEXTO GRADO</a:t>
            </a:r>
          </a:p>
        </p:txBody>
      </p:sp>
      <p:pic>
        <p:nvPicPr>
          <p:cNvPr id="4" name="Picture 5" descr="logo IPE.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850" y="1955576"/>
            <a:ext cx="4455956" cy="4424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CB93964C-DC8B-1E4C-AA23-8169AF4989F1}"/>
              </a:ext>
            </a:extLst>
          </p:cNvPr>
          <p:cNvSpPr txBox="1"/>
          <p:nvPr/>
        </p:nvSpPr>
        <p:spPr>
          <a:xfrm>
            <a:off x="3504372" y="4992342"/>
            <a:ext cx="184731" cy="923330"/>
          </a:xfrm>
          <a:prstGeom prst="rect">
            <a:avLst/>
          </a:prstGeom>
          <a:noFill/>
        </p:spPr>
        <p:txBody>
          <a:bodyPr wrap="none" rtlCol="0">
            <a:spAutoFit/>
          </a:bodyPr>
          <a:lstStyle/>
          <a:p>
            <a:endParaRPr lang="es-US"/>
          </a:p>
          <a:p>
            <a:endParaRPr lang="es-US"/>
          </a:p>
          <a:p>
            <a:endParaRPr lang="es-US"/>
          </a:p>
        </p:txBody>
      </p:sp>
      <p:pic>
        <p:nvPicPr>
          <p:cNvPr id="6" name="Imagen 5">
            <a:extLst>
              <a:ext uri="{FF2B5EF4-FFF2-40B4-BE49-F238E27FC236}">
                <a16:creationId xmlns:a16="http://schemas.microsoft.com/office/drawing/2014/main" id="{D8C1F78E-09ED-43AF-B5FC-6232EECDD1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696333" y="5567250"/>
            <a:ext cx="1800808" cy="642184"/>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6">
            <a:extLst>
              <a:ext uri="{BEBA8EAE-BF5A-486C-A8C5-ECC9F3942E4B}">
                <a14:imgProps xmlns:a14="http://schemas.microsoft.com/office/drawing/2010/main">
                  <a14:imgLayer r:embed="rId7">
                    <a14:imgEffect>
                      <a14:backgroundRemoval t="4135" b="93985" l="8067" r="59667">
                        <a14:foregroundMark x1="24667" y1="40602" x2="24667" y2="40602"/>
                        <a14:foregroundMark x1="28200" y1="39474" x2="28200" y2="39474"/>
                        <a14:foregroundMark x1="32733" y1="46617" x2="32733" y2="46617"/>
                        <a14:foregroundMark x1="36267" y1="52256" x2="36267" y2="52256"/>
                        <a14:foregroundMark x1="41267" y1="46617" x2="41267" y2="46617"/>
                        <a14:foregroundMark x1="41267" y1="54135" x2="41267" y2="54135"/>
                        <a14:foregroundMark x1="43333" y1="50000" x2="43333" y2="50000"/>
                        <a14:foregroundMark x1="46533" y1="39474" x2="46533" y2="39474"/>
                        <a14:foregroundMark x1="49600" y1="40602" x2="49600" y2="40602"/>
                        <a14:foregroundMark x1="47733" y1="56015" x2="47733" y2="56015"/>
                        <a14:foregroundMark x1="40000" y1="54135" x2="40000" y2="54135"/>
                        <a14:foregroundMark x1="53867" y1="50000" x2="53867" y2="50000"/>
                        <a14:foregroundMark x1="57267" y1="48120" x2="57267" y2="48120"/>
                        <a14:foregroundMark x1="29867" y1="41353" x2="29867" y2="41353"/>
                        <a14:foregroundMark x1="32000" y1="58647" x2="32000" y2="58647"/>
                        <a14:foregroundMark x1="52067" y1="39474" x2="52067" y2="39474"/>
                        <a14:foregroundMark x1="52200" y1="46992" x2="52200" y2="46992"/>
                        <a14:foregroundMark x1="28200" y1="58271" x2="28200" y2="58271"/>
                        <a14:foregroundMark x1="25933" y1="58271" x2="25933" y2="58271"/>
                        <a14:foregroundMark x1="24600" y1="59398" x2="24600" y2="59398"/>
                        <a14:foregroundMark x1="18200" y1="61654" x2="18200" y2="61654"/>
                      </a14:backgroundRemoval>
                    </a14:imgEffect>
                  </a14:imgLayer>
                </a14:imgProps>
              </a:ext>
            </a:extLst>
          </a:blip>
          <a:srcRect l="7712" r="40209"/>
          <a:stretch/>
        </p:blipFill>
        <p:spPr>
          <a:xfrm>
            <a:off x="2552751" y="66675"/>
            <a:ext cx="6810324"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848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5" name="Imagen 4">
            <a:extLst>
              <a:ext uri="{FF2B5EF4-FFF2-40B4-BE49-F238E27FC236}">
                <a16:creationId xmlns:a16="http://schemas.microsoft.com/office/drawing/2014/main" id="{3815B698-DA8F-4E55-9E63-414151BF5008}"/>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4600" b="97900" l="2700" r="95200">
                        <a14:foregroundMark x1="8000" y1="10900" x2="59600" y2="28500"/>
                        <a14:foregroundMark x1="79700" y1="13600" x2="86200" y2="20300"/>
                        <a14:foregroundMark x1="86200" y1="20300" x2="91500" y2="30300"/>
                        <a14:foregroundMark x1="91500" y1="30300" x2="90100" y2="48800"/>
                        <a14:foregroundMark x1="90100" y1="48800" x2="89100" y2="50500"/>
                        <a14:foregroundMark x1="86700" y1="9500" x2="95200" y2="34800"/>
                        <a14:foregroundMark x1="95200" y1="34800" x2="95200" y2="34800"/>
                        <a14:foregroundMark x1="29200" y1="5900" x2="29100" y2="28700"/>
                        <a14:foregroundMark x1="29100" y1="28700" x2="22400" y2="44300"/>
                        <a14:foregroundMark x1="22400" y1="44300" x2="13600" y2="51600"/>
                        <a14:foregroundMark x1="13600" y1="51600" x2="13800" y2="61100"/>
                        <a14:foregroundMark x1="13800" y1="61100" x2="19600" y2="69100"/>
                        <a14:foregroundMark x1="19600" y1="69100" x2="15600" y2="97100"/>
                        <a14:foregroundMark x1="36100" y1="43700" x2="59600" y2="52200"/>
                        <a14:foregroundMark x1="30400" y1="7300" x2="36500" y2="15200"/>
                        <a14:foregroundMark x1="36500" y1="15200" x2="39000" y2="32800"/>
                        <a14:foregroundMark x1="39000" y1="32800" x2="29800" y2="48800"/>
                        <a14:foregroundMark x1="29800" y1="48800" x2="22000" y2="54900"/>
                        <a14:foregroundMark x1="22000" y1="54900" x2="11600" y2="55500"/>
                        <a14:foregroundMark x1="11600" y1="55500" x2="9000" y2="44200"/>
                        <a14:foregroundMark x1="9000" y1="44200" x2="9600" y2="42700"/>
                        <a14:foregroundMark x1="5600" y1="11200" x2="13100" y2="17500"/>
                        <a14:foregroundMark x1="13100" y1="17500" x2="11700" y2="27900"/>
                        <a14:foregroundMark x1="11700" y1="27900" x2="3300" y2="25900"/>
                        <a14:foregroundMark x1="3300" y1="25900" x2="2700" y2="25200"/>
                        <a14:foregroundMark x1="26600" y1="8300" x2="34800" y2="6500"/>
                        <a14:foregroundMark x1="26800" y1="4600" x2="26800" y2="12200"/>
                        <a14:foregroundMark x1="26800" y1="12200" x2="26800" y2="12200"/>
                        <a14:foregroundMark x1="5800" y1="7600" x2="10700" y2="10900"/>
                        <a14:foregroundMark x1="88100" y1="7900" x2="89000" y2="20900"/>
                        <a14:foregroundMark x1="84600" y1="9600" x2="92200" y2="10800"/>
                        <a14:foregroundMark x1="38100" y1="21900" x2="30000" y2="35200"/>
                        <a14:foregroundMark x1="30000" y1="35200" x2="29900" y2="35600"/>
                        <a14:foregroundMark x1="35900" y1="20600" x2="29400" y2="31000"/>
                        <a14:foregroundMark x1="29400" y1="31000" x2="30200" y2="26800"/>
                        <a14:foregroundMark x1="12200" y1="87000" x2="21500" y2="92500"/>
                        <a14:foregroundMark x1="21500" y1="92500" x2="24300" y2="92500"/>
                        <a14:foregroundMark x1="9100" y1="88000" x2="23100" y2="93800"/>
                        <a14:foregroundMark x1="23100" y1="93800" x2="25200" y2="94100"/>
                        <a14:foregroundMark x1="74800" y1="96500" x2="82400" y2="97900"/>
                        <a14:foregroundMark x1="82400" y1="97900" x2="89300" y2="93800"/>
                        <a14:foregroundMark x1="89300" y1="93800" x2="89300" y2="93600"/>
                      </a14:backgroundRemoval>
                    </a14:imgEffect>
                  </a14:imgLayer>
                </a14:imgProps>
              </a:ext>
            </a:extLst>
          </a:blip>
          <a:stretch>
            <a:fillRect/>
          </a:stretch>
        </p:blipFill>
        <p:spPr>
          <a:xfrm>
            <a:off x="2539181" y="-65732"/>
            <a:ext cx="6858000" cy="6858000"/>
          </a:xfrm>
          <a:prstGeom prst="rect">
            <a:avLst/>
          </a:prstGeom>
        </p:spPr>
      </p:pic>
      <p:graphicFrame>
        <p:nvGraphicFramePr>
          <p:cNvPr id="93" name="Shape 93"/>
          <p:cNvGraphicFramePr/>
          <p:nvPr>
            <p:extLst>
              <p:ext uri="{D42A27DB-BD31-4B8C-83A1-F6EECF244321}">
                <p14:modId xmlns:p14="http://schemas.microsoft.com/office/powerpoint/2010/main" val="1626549154"/>
              </p:ext>
            </p:extLst>
          </p:nvPr>
        </p:nvGraphicFramePr>
        <p:xfrm>
          <a:off x="279400" y="516887"/>
          <a:ext cx="11633200" cy="3671573"/>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1626873">
                <a:tc>
                  <a:txBody>
                    <a:bodyPr/>
                    <a:lstStyle/>
                    <a:p>
                      <a:pPr marL="0" lvl="0" indent="0" algn="just" rtl="0">
                        <a:lnSpc>
                          <a:spcPct val="150000"/>
                        </a:lnSpc>
                        <a:spcBef>
                          <a:spcPts val="0"/>
                        </a:spcBef>
                        <a:spcAft>
                          <a:spcPts val="0"/>
                        </a:spcAft>
                        <a:buNone/>
                      </a:pPr>
                      <a:r>
                        <a:rPr lang="es" sz="1600" b="1"/>
                        <a:t>2.</a:t>
                      </a:r>
                      <a:r>
                        <a:rPr lang="es" sz="1600"/>
                        <a:t>¿Qué características tiene?</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rtl="0">
                        <a:lnSpc>
                          <a:spcPct val="115000"/>
                        </a:lnSpc>
                        <a:spcBef>
                          <a:spcPts val="0"/>
                        </a:spcBef>
                        <a:spcAft>
                          <a:spcPts val="0"/>
                        </a:spcAft>
                        <a:buNone/>
                      </a:pPr>
                      <a:r>
                        <a:rPr lang="es" sz="1600" b="1" dirty="0">
                          <a:solidFill>
                            <a:schemeClr val="tx1"/>
                          </a:solidFill>
                          <a:effectLst>
                            <a:outerShdw blurRad="38100" dist="38100" dir="2700000" algn="tl">
                              <a:srgbClr val="000000">
                                <a:alpha val="43137"/>
                              </a:srgbClr>
                            </a:outerShdw>
                          </a:effectLst>
                        </a:rPr>
                        <a:t>Desarrolla</a:t>
                      </a:r>
                      <a:r>
                        <a:rPr lang="es" sz="1600" b="1" baseline="0" dirty="0">
                          <a:solidFill>
                            <a:schemeClr val="tx1"/>
                          </a:solidFill>
                          <a:effectLst>
                            <a:outerShdw blurRad="38100" dist="38100" dir="2700000" algn="tl">
                              <a:srgbClr val="000000">
                                <a:alpha val="43137"/>
                              </a:srgbClr>
                            </a:outerShdw>
                          </a:effectLst>
                        </a:rPr>
                        <a:t> valores y habilidades.</a:t>
                      </a:r>
                    </a:p>
                    <a:p>
                      <a:pPr marL="0" lvl="0" indent="0" algn="just" rtl="0">
                        <a:lnSpc>
                          <a:spcPct val="115000"/>
                        </a:lnSpc>
                        <a:spcBef>
                          <a:spcPts val="0"/>
                        </a:spcBef>
                        <a:spcAft>
                          <a:spcPts val="0"/>
                        </a:spcAft>
                        <a:buNone/>
                      </a:pPr>
                      <a:r>
                        <a:rPr lang="es-MX" sz="1600" b="1" baseline="0" dirty="0">
                          <a:solidFill>
                            <a:schemeClr val="tx1"/>
                          </a:solidFill>
                          <a:effectLst>
                            <a:outerShdw blurRad="38100" dist="38100" dir="2700000" algn="tl">
                              <a:srgbClr val="000000">
                                <a:alpha val="43137"/>
                              </a:srgbClr>
                            </a:outerShdw>
                          </a:effectLst>
                        </a:rPr>
                        <a:t>R</a:t>
                      </a:r>
                      <a:r>
                        <a:rPr lang="es" sz="1600" b="1" baseline="0" dirty="0">
                          <a:solidFill>
                            <a:schemeClr val="tx1"/>
                          </a:solidFill>
                          <a:effectLst>
                            <a:outerShdw blurRad="38100" dist="38100" dir="2700000" algn="tl">
                              <a:srgbClr val="000000">
                                <a:alpha val="43137"/>
                              </a:srgbClr>
                            </a:outerShdw>
                          </a:effectLst>
                        </a:rPr>
                        <a:t>enueva e incrementa las  diferentes areas de conocimiento.</a:t>
                      </a:r>
                      <a:endParaRPr sz="1600" b="1" dirty="0">
                        <a:solidFill>
                          <a:schemeClr val="tx1"/>
                        </a:solidFill>
                        <a:effectLst>
                          <a:outerShdw blurRad="38100" dist="38100" dir="2700000" algn="tl">
                            <a:srgbClr val="000000">
                              <a:alpha val="43137"/>
                            </a:srgbClr>
                          </a:outerShdw>
                        </a:effectLst>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044700">
                <a:tc>
                  <a:txBody>
                    <a:bodyPr/>
                    <a:lstStyle/>
                    <a:p>
                      <a:pPr marL="0" lvl="0" indent="0" algn="just" rtl="0">
                        <a:lnSpc>
                          <a:spcPct val="150000"/>
                        </a:lnSpc>
                        <a:spcBef>
                          <a:spcPts val="0"/>
                        </a:spcBef>
                        <a:spcAft>
                          <a:spcPts val="0"/>
                        </a:spcAft>
                        <a:buNone/>
                      </a:pPr>
                      <a:r>
                        <a:rPr lang="es" sz="1600" b="1" dirty="0"/>
                        <a:t>3.</a:t>
                      </a:r>
                      <a:r>
                        <a:rPr lang="es" sz="1600" dirty="0"/>
                        <a:t> ¿Por qué es</a:t>
                      </a:r>
                      <a:endParaRPr sz="1600" dirty="0"/>
                    </a:p>
                    <a:p>
                      <a:pPr marL="0" lvl="0" indent="0" algn="just" rtl="0">
                        <a:lnSpc>
                          <a:spcPct val="150000"/>
                        </a:lnSpc>
                        <a:spcBef>
                          <a:spcPts val="0"/>
                        </a:spcBef>
                        <a:spcAft>
                          <a:spcPts val="0"/>
                        </a:spcAft>
                        <a:buNone/>
                      </a:pPr>
                      <a:r>
                        <a:rPr lang="es" sz="1600" dirty="0"/>
                        <a:t>importante en la</a:t>
                      </a:r>
                      <a:endParaRPr sz="1600" dirty="0"/>
                    </a:p>
                    <a:p>
                      <a:pPr marL="0" lvl="0" indent="0" algn="just" rtl="0">
                        <a:lnSpc>
                          <a:spcPct val="150000"/>
                        </a:lnSpc>
                        <a:spcBef>
                          <a:spcPts val="0"/>
                        </a:spcBef>
                        <a:spcAft>
                          <a:spcPts val="0"/>
                        </a:spcAft>
                        <a:buNone/>
                      </a:pPr>
                      <a:r>
                        <a:rPr lang="es" sz="1600" dirty="0"/>
                        <a:t>educación?</a:t>
                      </a:r>
                      <a:endParaRPr sz="16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rtl="0">
                        <a:lnSpc>
                          <a:spcPct val="115000"/>
                        </a:lnSpc>
                        <a:spcBef>
                          <a:spcPts val="0"/>
                        </a:spcBef>
                        <a:spcAft>
                          <a:spcPts val="0"/>
                        </a:spcAft>
                        <a:buNone/>
                      </a:pPr>
                      <a:r>
                        <a:rPr lang="es-MX" sz="1600" b="1" dirty="0">
                          <a:solidFill>
                            <a:schemeClr val="tx1"/>
                          </a:solidFill>
                          <a:effectLst>
                            <a:outerShdw blurRad="38100" dist="38100" dir="2700000" algn="tl">
                              <a:srgbClr val="000000">
                                <a:alpha val="43137"/>
                              </a:srgbClr>
                            </a:outerShdw>
                          </a:effectLst>
                        </a:rPr>
                        <a:t>A</a:t>
                      </a:r>
                      <a:r>
                        <a:rPr lang="es" sz="1600" b="1" dirty="0">
                          <a:solidFill>
                            <a:schemeClr val="tx1"/>
                          </a:solidFill>
                          <a:effectLst>
                            <a:outerShdw blurRad="38100" dist="38100" dir="2700000" algn="tl">
                              <a:srgbClr val="000000">
                                <a:alpha val="43137"/>
                              </a:srgbClr>
                            </a:outerShdw>
                          </a:effectLst>
                        </a:rPr>
                        <a:t>mplia los conocimientos</a:t>
                      </a:r>
                      <a:r>
                        <a:rPr lang="es" sz="1600" b="1" baseline="0" dirty="0">
                          <a:solidFill>
                            <a:schemeClr val="tx1"/>
                          </a:solidFill>
                          <a:effectLst>
                            <a:outerShdw blurRad="38100" dist="38100" dir="2700000" algn="tl">
                              <a:srgbClr val="000000">
                                <a:alpha val="43137"/>
                              </a:srgbClr>
                            </a:outerShdw>
                          </a:effectLst>
                        </a:rPr>
                        <a:t> para la resolucion de desafios de la vida cotidiana.</a:t>
                      </a:r>
                    </a:p>
                    <a:p>
                      <a:pPr marL="0" lvl="0" indent="0" algn="just" rtl="0">
                        <a:lnSpc>
                          <a:spcPct val="115000"/>
                        </a:lnSpc>
                        <a:spcBef>
                          <a:spcPts val="0"/>
                        </a:spcBef>
                        <a:spcAft>
                          <a:spcPts val="0"/>
                        </a:spcAft>
                        <a:buNone/>
                      </a:pPr>
                      <a:r>
                        <a:rPr lang="es" sz="1600" b="1" baseline="0" dirty="0">
                          <a:solidFill>
                            <a:schemeClr val="tx1"/>
                          </a:solidFill>
                          <a:effectLst>
                            <a:outerShdw blurRad="38100" dist="38100" dir="2700000" algn="tl">
                              <a:srgbClr val="000000">
                                <a:alpha val="43137"/>
                              </a:srgbClr>
                            </a:outerShdw>
                          </a:effectLst>
                        </a:rPr>
                        <a:t>Favorece la interaccion de diversas disciplinas </a:t>
                      </a:r>
                    </a:p>
                    <a:p>
                      <a:pPr marL="0" lvl="0" indent="0" algn="just" rtl="0">
                        <a:lnSpc>
                          <a:spcPct val="115000"/>
                        </a:lnSpc>
                        <a:spcBef>
                          <a:spcPts val="0"/>
                        </a:spcBef>
                        <a:spcAft>
                          <a:spcPts val="0"/>
                        </a:spcAft>
                        <a:buNone/>
                      </a:pPr>
                      <a:r>
                        <a:rPr lang="es" sz="1600" b="1" baseline="0" dirty="0">
                          <a:solidFill>
                            <a:schemeClr val="tx1"/>
                          </a:solidFill>
                          <a:effectLst>
                            <a:outerShdw blurRad="38100" dist="38100" dir="2700000" algn="tl">
                              <a:srgbClr val="000000">
                                <a:alpha val="43137"/>
                              </a:srgbClr>
                            </a:outerShdw>
                          </a:effectLst>
                        </a:rPr>
                        <a:t>Desaroolla la creatividad y las relaciones entre individuos.</a:t>
                      </a:r>
                    </a:p>
                    <a:p>
                      <a:pPr marL="0" lvl="0" indent="0" algn="just" rtl="0">
                        <a:lnSpc>
                          <a:spcPct val="115000"/>
                        </a:lnSpc>
                        <a:spcBef>
                          <a:spcPts val="0"/>
                        </a:spcBef>
                        <a:spcAft>
                          <a:spcPts val="0"/>
                        </a:spcAft>
                        <a:buNone/>
                      </a:pPr>
                      <a:r>
                        <a:rPr lang="es" sz="1600" b="1" baseline="0" dirty="0">
                          <a:solidFill>
                            <a:schemeClr val="tx1"/>
                          </a:solidFill>
                          <a:effectLst>
                            <a:outerShdw blurRad="38100" dist="38100" dir="2700000" algn="tl">
                              <a:srgbClr val="000000">
                                <a:alpha val="43137"/>
                              </a:srgbClr>
                            </a:outerShdw>
                          </a:effectLst>
                        </a:rPr>
                        <a:t>Promueve la inovacion en la forma de trabajo grupal.</a:t>
                      </a:r>
                    </a:p>
                    <a:p>
                      <a:pPr marL="0" lvl="0" indent="0" algn="just" rtl="0">
                        <a:lnSpc>
                          <a:spcPct val="115000"/>
                        </a:lnSpc>
                        <a:spcBef>
                          <a:spcPts val="0"/>
                        </a:spcBef>
                        <a:spcAft>
                          <a:spcPts val="0"/>
                        </a:spcAft>
                        <a:buNone/>
                      </a:pPr>
                      <a:endParaRPr sz="1600" b="1" dirty="0">
                        <a:solidFill>
                          <a:schemeClr val="tx1"/>
                        </a:solidFill>
                        <a:effectLst>
                          <a:outerShdw blurRad="38100" dist="38100" dir="2700000" algn="tl">
                            <a:srgbClr val="000000">
                              <a:alpha val="43137"/>
                            </a:srgbClr>
                          </a:outerShdw>
                        </a:effectLst>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3" name="Shape 98">
            <a:extLst>
              <a:ext uri="{FF2B5EF4-FFF2-40B4-BE49-F238E27FC236}">
                <a16:creationId xmlns:a16="http://schemas.microsoft.com/office/drawing/2014/main" id="{1E0A3734-C080-4ADA-8F9B-E140FD256C4B}"/>
              </a:ext>
            </a:extLst>
          </p:cNvPr>
          <p:cNvGraphicFramePr/>
          <p:nvPr>
            <p:extLst>
              <p:ext uri="{D42A27DB-BD31-4B8C-83A1-F6EECF244321}">
                <p14:modId xmlns:p14="http://schemas.microsoft.com/office/powerpoint/2010/main" val="370501996"/>
              </p:ext>
            </p:extLst>
          </p:nvPr>
        </p:nvGraphicFramePr>
        <p:xfrm>
          <a:off x="279400" y="4188460"/>
          <a:ext cx="11633200" cy="2072600"/>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2039676">
                <a:tc>
                  <a:txBody>
                    <a:bodyPr/>
                    <a:lstStyle/>
                    <a:p>
                      <a:pPr marL="0" lvl="0" indent="0" algn="just" rtl="0">
                        <a:lnSpc>
                          <a:spcPct val="150000"/>
                        </a:lnSpc>
                        <a:spcBef>
                          <a:spcPts val="0"/>
                        </a:spcBef>
                        <a:spcAft>
                          <a:spcPts val="0"/>
                        </a:spcAft>
                        <a:buNone/>
                      </a:pPr>
                      <a:r>
                        <a:rPr lang="es" sz="1600" b="1" dirty="0"/>
                        <a:t>4.</a:t>
                      </a:r>
                      <a:r>
                        <a:rPr lang="es" sz="1600" dirty="0"/>
                        <a:t>¿Cómo motivar a los alumnos</a:t>
                      </a:r>
                      <a:endParaRPr sz="1600" dirty="0"/>
                    </a:p>
                    <a:p>
                      <a:pPr marL="0" lvl="0" indent="0" algn="just" rtl="0">
                        <a:lnSpc>
                          <a:spcPct val="150000"/>
                        </a:lnSpc>
                        <a:spcBef>
                          <a:spcPts val="0"/>
                        </a:spcBef>
                        <a:spcAft>
                          <a:spcPts val="0"/>
                        </a:spcAft>
                        <a:buNone/>
                      </a:pPr>
                      <a:r>
                        <a:rPr lang="es" sz="1600" dirty="0"/>
                        <a:t>para el trabajo</a:t>
                      </a:r>
                      <a:endParaRPr sz="1600" dirty="0"/>
                    </a:p>
                    <a:p>
                      <a:pPr marL="0" lvl="0" indent="0" algn="just" rtl="0">
                        <a:lnSpc>
                          <a:spcPct val="150000"/>
                        </a:lnSpc>
                        <a:spcBef>
                          <a:spcPts val="0"/>
                        </a:spcBef>
                        <a:spcAft>
                          <a:spcPts val="0"/>
                        </a:spcAft>
                        <a:buNone/>
                      </a:pPr>
                      <a:r>
                        <a:rPr lang="es" sz="1600" dirty="0"/>
                        <a:t>interdisciplinario?</a:t>
                      </a:r>
                      <a:endParaRPr sz="1600" dirty="0"/>
                    </a:p>
                    <a:p>
                      <a:pPr marL="0" lvl="0" indent="0" algn="just" rtl="0">
                        <a:lnSpc>
                          <a:spcPct val="150000"/>
                        </a:lnSpc>
                        <a:spcBef>
                          <a:spcPts val="0"/>
                        </a:spcBef>
                        <a:spcAft>
                          <a:spcPts val="0"/>
                        </a:spcAft>
                        <a:buNone/>
                      </a:pPr>
                      <a:r>
                        <a:rPr lang="es" sz="1600" dirty="0"/>
                        <a:t> </a:t>
                      </a:r>
                      <a:endParaRPr sz="16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rtl="0">
                        <a:lnSpc>
                          <a:spcPct val="115000"/>
                        </a:lnSpc>
                        <a:spcBef>
                          <a:spcPts val="0"/>
                        </a:spcBef>
                        <a:spcAft>
                          <a:spcPts val="0"/>
                        </a:spcAft>
                        <a:buNone/>
                      </a:pPr>
                      <a:r>
                        <a:rPr lang="es" sz="1600" b="1" kern="1200" baseline="0" dirty="0">
                          <a:solidFill>
                            <a:schemeClr val="tx1"/>
                          </a:solidFill>
                          <a:effectLst>
                            <a:outerShdw blurRad="38100" dist="38100" dir="2700000" algn="tl">
                              <a:srgbClr val="000000">
                                <a:alpha val="43137"/>
                              </a:srgbClr>
                            </a:outerShdw>
                          </a:effectLst>
                          <a:latin typeface="+mn-lt"/>
                          <a:ea typeface="+mn-ea"/>
                          <a:cs typeface="+mn-cs"/>
                        </a:rPr>
                        <a:t>Identificar las diferentes problematicas actuales de su vida cotidiana y como se prodrian resolver con diferentes conocimientos.</a:t>
                      </a:r>
                    </a:p>
                    <a:p>
                      <a:pPr marL="0" lvl="0" indent="0" algn="just" rtl="0">
                        <a:lnSpc>
                          <a:spcPct val="115000"/>
                        </a:lnSpc>
                        <a:spcBef>
                          <a:spcPts val="0"/>
                        </a:spcBef>
                        <a:spcAft>
                          <a:spcPts val="0"/>
                        </a:spcAft>
                        <a:buNone/>
                      </a:pPr>
                      <a:r>
                        <a:rPr lang="es" sz="1600" b="1" kern="1200" baseline="0" dirty="0">
                          <a:solidFill>
                            <a:schemeClr val="tx1"/>
                          </a:solidFill>
                          <a:effectLst>
                            <a:outerShdw blurRad="38100" dist="38100" dir="2700000" algn="tl">
                              <a:srgbClr val="000000">
                                <a:alpha val="43137"/>
                              </a:srgbClr>
                            </a:outerShdw>
                          </a:effectLst>
                          <a:latin typeface="+mn-lt"/>
                          <a:ea typeface="+mn-ea"/>
                          <a:cs typeface="+mn-cs"/>
                        </a:rPr>
                        <a:t>Estimular el pensamiento divergente. </a:t>
                      </a:r>
                    </a:p>
                    <a:p>
                      <a:pPr marL="0" lvl="0" indent="0" algn="just" rtl="0">
                        <a:lnSpc>
                          <a:spcPct val="115000"/>
                        </a:lnSpc>
                        <a:spcBef>
                          <a:spcPts val="0"/>
                        </a:spcBef>
                        <a:spcAft>
                          <a:spcPts val="0"/>
                        </a:spcAft>
                        <a:buNone/>
                      </a:pPr>
                      <a:r>
                        <a:rPr lang="es" sz="1600" b="1" kern="1200" baseline="0" dirty="0">
                          <a:solidFill>
                            <a:schemeClr val="tx1"/>
                          </a:solidFill>
                          <a:effectLst>
                            <a:outerShdw blurRad="38100" dist="38100" dir="2700000" algn="tl">
                              <a:srgbClr val="000000">
                                <a:alpha val="43137"/>
                              </a:srgbClr>
                            </a:outerShdw>
                          </a:effectLst>
                          <a:latin typeface="+mn-lt"/>
                          <a:ea typeface="+mn-ea"/>
                          <a:cs typeface="+mn-cs"/>
                        </a:rPr>
                        <a:t>Sensibilizarlos para la participacion en la toma de decisiones para la solucion de dichas problematicas.</a:t>
                      </a:r>
                    </a:p>
                    <a:p>
                      <a:pPr marL="0" lvl="0" indent="0" algn="just" rtl="0">
                        <a:lnSpc>
                          <a:spcPct val="115000"/>
                        </a:lnSpc>
                        <a:spcBef>
                          <a:spcPts val="0"/>
                        </a:spcBef>
                        <a:spcAft>
                          <a:spcPts val="0"/>
                        </a:spcAft>
                        <a:buNone/>
                      </a:pPr>
                      <a:endParaRPr sz="16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4" name="Picture 5" descr="logo IPE.eps">
            <a:extLst>
              <a:ext uri="{FF2B5EF4-FFF2-40B4-BE49-F238E27FC236}">
                <a16:creationId xmlns:a16="http://schemas.microsoft.com/office/drawing/2014/main" id="{400CD907-9740-4191-B2A7-0669B8BA576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5499C6B2-4EE9-4CD1-BF6C-45EAF5FD10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02152" y="6206322"/>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4" name="Imagen 3">
            <a:extLst>
              <a:ext uri="{FF2B5EF4-FFF2-40B4-BE49-F238E27FC236}">
                <a16:creationId xmlns:a16="http://schemas.microsoft.com/office/drawing/2014/main" id="{9D3A5264-E9D2-4041-9605-6A9460D5E90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4600" b="97900" l="2700" r="95200">
                        <a14:foregroundMark x1="8000" y1="10900" x2="59600" y2="28500"/>
                        <a14:foregroundMark x1="79700" y1="13600" x2="86200" y2="20300"/>
                        <a14:foregroundMark x1="86200" y1="20300" x2="91500" y2="30300"/>
                        <a14:foregroundMark x1="91500" y1="30300" x2="90100" y2="48800"/>
                        <a14:foregroundMark x1="90100" y1="48800" x2="89100" y2="50500"/>
                        <a14:foregroundMark x1="86700" y1="9500" x2="95200" y2="34800"/>
                        <a14:foregroundMark x1="95200" y1="34800" x2="95200" y2="34800"/>
                        <a14:foregroundMark x1="29200" y1="5900" x2="29100" y2="28700"/>
                        <a14:foregroundMark x1="29100" y1="28700" x2="22400" y2="44300"/>
                        <a14:foregroundMark x1="22400" y1="44300" x2="13600" y2="51600"/>
                        <a14:foregroundMark x1="13600" y1="51600" x2="13800" y2="61100"/>
                        <a14:foregroundMark x1="13800" y1="61100" x2="19600" y2="69100"/>
                        <a14:foregroundMark x1="19600" y1="69100" x2="15600" y2="97100"/>
                        <a14:foregroundMark x1="36100" y1="43700" x2="59600" y2="52200"/>
                        <a14:foregroundMark x1="30400" y1="7300" x2="36500" y2="15200"/>
                        <a14:foregroundMark x1="36500" y1="15200" x2="39000" y2="32800"/>
                        <a14:foregroundMark x1="39000" y1="32800" x2="29800" y2="48800"/>
                        <a14:foregroundMark x1="29800" y1="48800" x2="22000" y2="54900"/>
                        <a14:foregroundMark x1="22000" y1="54900" x2="11600" y2="55500"/>
                        <a14:foregroundMark x1="11600" y1="55500" x2="9000" y2="44200"/>
                        <a14:foregroundMark x1="9000" y1="44200" x2="9600" y2="42700"/>
                        <a14:foregroundMark x1="5600" y1="11200" x2="13100" y2="17500"/>
                        <a14:foregroundMark x1="13100" y1="17500" x2="11700" y2="27900"/>
                        <a14:foregroundMark x1="11700" y1="27900" x2="3300" y2="25900"/>
                        <a14:foregroundMark x1="3300" y1="25900" x2="2700" y2="25200"/>
                        <a14:foregroundMark x1="26600" y1="8300" x2="34800" y2="6500"/>
                        <a14:foregroundMark x1="26800" y1="4600" x2="26800" y2="12200"/>
                        <a14:foregroundMark x1="26800" y1="12200" x2="26800" y2="12200"/>
                        <a14:foregroundMark x1="5800" y1="7600" x2="10700" y2="10900"/>
                        <a14:foregroundMark x1="88100" y1="7900" x2="89000" y2="20900"/>
                        <a14:foregroundMark x1="84600" y1="9600" x2="92200" y2="10800"/>
                        <a14:foregroundMark x1="38100" y1="21900" x2="30000" y2="35200"/>
                        <a14:foregroundMark x1="30000" y1="35200" x2="29900" y2="35600"/>
                        <a14:foregroundMark x1="35900" y1="20600" x2="29400" y2="31000"/>
                        <a14:foregroundMark x1="29400" y1="31000" x2="30200" y2="26800"/>
                        <a14:foregroundMark x1="12200" y1="87000" x2="21500" y2="92500"/>
                        <a14:foregroundMark x1="21500" y1="92500" x2="24300" y2="92500"/>
                        <a14:foregroundMark x1="9100" y1="88000" x2="23100" y2="93800"/>
                        <a14:foregroundMark x1="23100" y1="93800" x2="25200" y2="94100"/>
                        <a14:foregroundMark x1="74800" y1="96500" x2="82400" y2="97900"/>
                        <a14:foregroundMark x1="82400" y1="97900" x2="89300" y2="93800"/>
                        <a14:foregroundMark x1="89300" y1="93800" x2="89300" y2="93600"/>
                      </a14:backgroundRemoval>
                    </a14:imgEffect>
                  </a14:imgLayer>
                </a14:imgProps>
              </a:ext>
            </a:extLst>
          </a:blip>
          <a:stretch>
            <a:fillRect/>
          </a:stretch>
        </p:blipFill>
        <p:spPr>
          <a:xfrm>
            <a:off x="2539181" y="-65732"/>
            <a:ext cx="6858000" cy="6858000"/>
          </a:xfrm>
          <a:prstGeom prst="rect">
            <a:avLst/>
          </a:prstGeom>
        </p:spPr>
      </p:pic>
      <p:graphicFrame>
        <p:nvGraphicFramePr>
          <p:cNvPr id="103" name="Shape 103"/>
          <p:cNvGraphicFramePr/>
          <p:nvPr>
            <p:extLst>
              <p:ext uri="{D42A27DB-BD31-4B8C-83A1-F6EECF244321}">
                <p14:modId xmlns:p14="http://schemas.microsoft.com/office/powerpoint/2010/main" val="1825367609"/>
              </p:ext>
            </p:extLst>
          </p:nvPr>
        </p:nvGraphicFramePr>
        <p:xfrm>
          <a:off x="279400" y="1996334"/>
          <a:ext cx="11633200" cy="3512780"/>
        </p:xfrm>
        <a:graphic>
          <a:graphicData uri="http://schemas.openxmlformats.org/drawingml/2006/table">
            <a:tbl>
              <a:tblPr>
                <a:noFill/>
              </a:tblPr>
              <a:tblGrid>
                <a:gridCol w="2146300">
                  <a:extLst>
                    <a:ext uri="{9D8B030D-6E8A-4147-A177-3AD203B41FA5}">
                      <a16:colId xmlns:a16="http://schemas.microsoft.com/office/drawing/2014/main" val="20000"/>
                    </a:ext>
                  </a:extLst>
                </a:gridCol>
                <a:gridCol w="9486900">
                  <a:extLst>
                    <a:ext uri="{9D8B030D-6E8A-4147-A177-3AD203B41FA5}">
                      <a16:colId xmlns:a16="http://schemas.microsoft.com/office/drawing/2014/main" val="20001"/>
                    </a:ext>
                  </a:extLst>
                </a:gridCol>
              </a:tblGrid>
              <a:tr h="3470532">
                <a:tc>
                  <a:txBody>
                    <a:bodyPr/>
                    <a:lstStyle/>
                    <a:p>
                      <a:pPr marL="0" lvl="0" indent="0" algn="just" rtl="0">
                        <a:lnSpc>
                          <a:spcPct val="150000"/>
                        </a:lnSpc>
                        <a:spcBef>
                          <a:spcPts val="0"/>
                        </a:spcBef>
                        <a:spcAft>
                          <a:spcPts val="0"/>
                        </a:spcAft>
                        <a:buNone/>
                      </a:pPr>
                      <a:r>
                        <a:rPr lang="es" sz="1600" b="1"/>
                        <a:t>5.</a:t>
                      </a:r>
                      <a:r>
                        <a:rPr lang="es" sz="1600"/>
                        <a:t> ¿Cuáles son los prerrequisitos</a:t>
                      </a:r>
                      <a:endParaRPr sz="1600"/>
                    </a:p>
                    <a:p>
                      <a:pPr marL="0" lvl="0" indent="0" algn="just" rtl="0">
                        <a:lnSpc>
                          <a:spcPct val="150000"/>
                        </a:lnSpc>
                        <a:spcBef>
                          <a:spcPts val="0"/>
                        </a:spcBef>
                        <a:spcAft>
                          <a:spcPts val="0"/>
                        </a:spcAft>
                        <a:buNone/>
                      </a:pPr>
                      <a:r>
                        <a:rPr lang="es" sz="1600"/>
                        <a:t>materiales organizacionales</a:t>
                      </a:r>
                      <a:endParaRPr sz="1600"/>
                    </a:p>
                    <a:p>
                      <a:pPr marL="0" lvl="0" indent="0" algn="just" rtl="0">
                        <a:lnSpc>
                          <a:spcPct val="150000"/>
                        </a:lnSpc>
                        <a:spcBef>
                          <a:spcPts val="0"/>
                        </a:spcBef>
                        <a:spcAft>
                          <a:spcPts val="0"/>
                        </a:spcAft>
                        <a:buNone/>
                      </a:pPr>
                      <a:r>
                        <a:rPr lang="es" sz="1600"/>
                        <a:t>y personales  para la planeación del</a:t>
                      </a:r>
                      <a:endParaRPr sz="1600"/>
                    </a:p>
                    <a:p>
                      <a:pPr marL="0" lvl="0" indent="0" algn="just" rtl="0">
                        <a:lnSpc>
                          <a:spcPct val="150000"/>
                        </a:lnSpc>
                        <a:spcBef>
                          <a:spcPts val="0"/>
                        </a:spcBef>
                        <a:spcAft>
                          <a:spcPts val="0"/>
                        </a:spcAft>
                        <a:buNone/>
                      </a:pPr>
                      <a:r>
                        <a:rPr lang="es" sz="1600"/>
                        <a:t>trabajo   	</a:t>
                      </a:r>
                      <a:r>
                        <a:rPr lang="es" sz="1500"/>
                        <a:t>interdisciplinario?</a:t>
                      </a:r>
                      <a:endParaRPr sz="15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 sz="1600" dirty="0"/>
                        <a:t>Tiempo para desarrollar</a:t>
                      </a:r>
                      <a:r>
                        <a:rPr lang="es" sz="1600" baseline="0" dirty="0"/>
                        <a:t> el proyecto.</a:t>
                      </a:r>
                    </a:p>
                    <a:p>
                      <a:pPr marL="0" lvl="0" indent="0" rtl="0">
                        <a:lnSpc>
                          <a:spcPct val="115000"/>
                        </a:lnSpc>
                        <a:spcBef>
                          <a:spcPts val="0"/>
                        </a:spcBef>
                        <a:spcAft>
                          <a:spcPts val="0"/>
                        </a:spcAft>
                        <a:buNone/>
                      </a:pPr>
                      <a:r>
                        <a:rPr lang="es" sz="1600" baseline="0" dirty="0"/>
                        <a:t>Apertura y flexibilidad cognitiva por parte del docente.</a:t>
                      </a:r>
                    </a:p>
                    <a:p>
                      <a:pPr marL="0" lvl="0" indent="0" rtl="0">
                        <a:lnSpc>
                          <a:spcPct val="115000"/>
                        </a:lnSpc>
                        <a:spcBef>
                          <a:spcPts val="0"/>
                        </a:spcBef>
                        <a:spcAft>
                          <a:spcPts val="0"/>
                        </a:spcAft>
                        <a:buNone/>
                      </a:pPr>
                      <a:r>
                        <a:rPr lang="es" sz="1600" baseline="0" dirty="0"/>
                        <a:t>Planeación de las diversas actividades, elaboración y revisión de las mismas.</a:t>
                      </a:r>
                    </a:p>
                    <a:p>
                      <a:pPr marL="0" lvl="0" indent="0" rtl="0">
                        <a:lnSpc>
                          <a:spcPct val="115000"/>
                        </a:lnSpc>
                        <a:spcBef>
                          <a:spcPts val="0"/>
                        </a:spcBef>
                        <a:spcAft>
                          <a:spcPts val="0"/>
                        </a:spcAft>
                        <a:buNone/>
                      </a:pPr>
                      <a:r>
                        <a:rPr lang="es" sz="1600" baseline="0" dirty="0"/>
                        <a:t>Identificar recusros materiales y humanos necesarios del trabajo interdiscipliario.</a:t>
                      </a:r>
                    </a:p>
                    <a:p>
                      <a:pPr marL="0" lvl="0" indent="0" rtl="0">
                        <a:lnSpc>
                          <a:spcPct val="115000"/>
                        </a:lnSpc>
                        <a:spcBef>
                          <a:spcPts val="0"/>
                        </a:spcBef>
                        <a:spcAft>
                          <a:spcPts val="0"/>
                        </a:spcAft>
                        <a:buNone/>
                      </a:pPr>
                      <a:endParaRPr lang="es" sz="1600" baseline="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CAEDA42D-061D-4546-AB4D-64D4870CA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F1CCBDDF-55CD-435A-A2CC-BEF4291441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Imagen 3">
            <a:extLst>
              <a:ext uri="{FF2B5EF4-FFF2-40B4-BE49-F238E27FC236}">
                <a16:creationId xmlns:a16="http://schemas.microsoft.com/office/drawing/2014/main" id="{D956867F-C5CC-41EC-8A3E-8E4481E849B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4600" b="97900" l="2700" r="95200">
                        <a14:foregroundMark x1="8000" y1="10900" x2="59600" y2="28500"/>
                        <a14:foregroundMark x1="79700" y1="13600" x2="86200" y2="20300"/>
                        <a14:foregroundMark x1="86200" y1="20300" x2="91500" y2="30300"/>
                        <a14:foregroundMark x1="91500" y1="30300" x2="90100" y2="48800"/>
                        <a14:foregroundMark x1="90100" y1="48800" x2="89100" y2="50500"/>
                        <a14:foregroundMark x1="86700" y1="9500" x2="95200" y2="34800"/>
                        <a14:foregroundMark x1="95200" y1="34800" x2="95200" y2="34800"/>
                        <a14:foregroundMark x1="29200" y1="5900" x2="29100" y2="28700"/>
                        <a14:foregroundMark x1="29100" y1="28700" x2="22400" y2="44300"/>
                        <a14:foregroundMark x1="22400" y1="44300" x2="13600" y2="51600"/>
                        <a14:foregroundMark x1="13600" y1="51600" x2="13800" y2="61100"/>
                        <a14:foregroundMark x1="13800" y1="61100" x2="19600" y2="69100"/>
                        <a14:foregroundMark x1="19600" y1="69100" x2="15600" y2="97100"/>
                        <a14:foregroundMark x1="36100" y1="43700" x2="59600" y2="52200"/>
                        <a14:foregroundMark x1="30400" y1="7300" x2="36500" y2="15200"/>
                        <a14:foregroundMark x1="36500" y1="15200" x2="39000" y2="32800"/>
                        <a14:foregroundMark x1="39000" y1="32800" x2="29800" y2="48800"/>
                        <a14:foregroundMark x1="29800" y1="48800" x2="22000" y2="54900"/>
                        <a14:foregroundMark x1="22000" y1="54900" x2="11600" y2="55500"/>
                        <a14:foregroundMark x1="11600" y1="55500" x2="9000" y2="44200"/>
                        <a14:foregroundMark x1="9000" y1="44200" x2="9600" y2="42700"/>
                        <a14:foregroundMark x1="5600" y1="11200" x2="13100" y2="17500"/>
                        <a14:foregroundMark x1="13100" y1="17500" x2="11700" y2="27900"/>
                        <a14:foregroundMark x1="11700" y1="27900" x2="3300" y2="25900"/>
                        <a14:foregroundMark x1="3300" y1="25900" x2="2700" y2="25200"/>
                        <a14:foregroundMark x1="26600" y1="8300" x2="34800" y2="6500"/>
                        <a14:foregroundMark x1="26800" y1="4600" x2="26800" y2="12200"/>
                        <a14:foregroundMark x1="26800" y1="12200" x2="26800" y2="12200"/>
                        <a14:foregroundMark x1="5800" y1="7600" x2="10700" y2="10900"/>
                        <a14:foregroundMark x1="88100" y1="7900" x2="89000" y2="20900"/>
                        <a14:foregroundMark x1="84600" y1="9600" x2="92200" y2="10800"/>
                        <a14:foregroundMark x1="38100" y1="21900" x2="30000" y2="35200"/>
                        <a14:foregroundMark x1="30000" y1="35200" x2="29900" y2="35600"/>
                        <a14:foregroundMark x1="35900" y1="20600" x2="29400" y2="31000"/>
                        <a14:foregroundMark x1="29400" y1="31000" x2="30200" y2="26800"/>
                        <a14:foregroundMark x1="12200" y1="87000" x2="21500" y2="92500"/>
                        <a14:foregroundMark x1="21500" y1="92500" x2="24300" y2="92500"/>
                        <a14:foregroundMark x1="9100" y1="88000" x2="23100" y2="93800"/>
                        <a14:foregroundMark x1="23100" y1="93800" x2="25200" y2="94100"/>
                        <a14:foregroundMark x1="74800" y1="96500" x2="82400" y2="97900"/>
                        <a14:foregroundMark x1="82400" y1="97900" x2="89300" y2="93800"/>
                        <a14:foregroundMark x1="89300" y1="93800" x2="89300" y2="93600"/>
                      </a14:backgroundRemoval>
                    </a14:imgEffect>
                  </a14:imgLayer>
                </a14:imgProps>
              </a:ext>
            </a:extLst>
          </a:blip>
          <a:stretch>
            <a:fillRect/>
          </a:stretch>
        </p:blipFill>
        <p:spPr>
          <a:xfrm>
            <a:off x="2539181" y="-65732"/>
            <a:ext cx="6858000" cy="6858000"/>
          </a:xfrm>
          <a:prstGeom prst="rect">
            <a:avLst/>
          </a:prstGeom>
        </p:spPr>
      </p:pic>
      <p:graphicFrame>
        <p:nvGraphicFramePr>
          <p:cNvPr id="108" name="Shape 108"/>
          <p:cNvGraphicFramePr/>
          <p:nvPr>
            <p:extLst>
              <p:ext uri="{D42A27DB-BD31-4B8C-83A1-F6EECF244321}">
                <p14:modId xmlns:p14="http://schemas.microsoft.com/office/powerpoint/2010/main" val="209828241"/>
              </p:ext>
            </p:extLst>
          </p:nvPr>
        </p:nvGraphicFramePr>
        <p:xfrm>
          <a:off x="371764" y="906971"/>
          <a:ext cx="11633200" cy="3901400"/>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3797300">
                <a:tc>
                  <a:txBody>
                    <a:bodyPr/>
                    <a:lstStyle/>
                    <a:p>
                      <a:pPr marL="0" lvl="0" indent="0" rtl="0">
                        <a:lnSpc>
                          <a:spcPct val="150000"/>
                        </a:lnSpc>
                        <a:spcBef>
                          <a:spcPts val="0"/>
                        </a:spcBef>
                        <a:spcAft>
                          <a:spcPts val="0"/>
                        </a:spcAft>
                        <a:buNone/>
                      </a:pPr>
                      <a:r>
                        <a:rPr lang="es" sz="1600" b="1"/>
                        <a:t>6.</a:t>
                      </a:r>
                      <a:r>
                        <a:rPr lang="es" sz="1600"/>
                        <a:t> ¿Qué papel juega la</a:t>
                      </a:r>
                      <a:endParaRPr sz="1600"/>
                    </a:p>
                    <a:p>
                      <a:pPr marL="0" lvl="0" indent="0" rtl="0">
                        <a:lnSpc>
                          <a:spcPct val="150000"/>
                        </a:lnSpc>
                        <a:spcBef>
                          <a:spcPts val="0"/>
                        </a:spcBef>
                        <a:spcAft>
                          <a:spcPts val="0"/>
                        </a:spcAft>
                        <a:buNone/>
                      </a:pPr>
                      <a:r>
                        <a:rPr lang="es" sz="1600"/>
                        <a:t>planeación en el trabajo</a:t>
                      </a:r>
                      <a:endParaRPr sz="1600"/>
                    </a:p>
                    <a:p>
                      <a:pPr marL="0" lvl="0" indent="0" rtl="0">
                        <a:lnSpc>
                          <a:spcPct val="150000"/>
                        </a:lnSpc>
                        <a:spcBef>
                          <a:spcPts val="0"/>
                        </a:spcBef>
                        <a:spcAft>
                          <a:spcPts val="0"/>
                        </a:spcAft>
                        <a:buNone/>
                      </a:pPr>
                      <a:r>
                        <a:rPr lang="es" sz="1600"/>
                        <a:t>interdisciplinario y qué características</a:t>
                      </a:r>
                      <a:endParaRPr sz="1600"/>
                    </a:p>
                    <a:p>
                      <a:pPr marL="0" lvl="0" indent="0" rtl="0">
                        <a:lnSpc>
                          <a:spcPct val="150000"/>
                        </a:lnSpc>
                        <a:spcBef>
                          <a:spcPts val="0"/>
                        </a:spcBef>
                        <a:spcAft>
                          <a:spcPts val="0"/>
                        </a:spcAft>
                        <a:buNone/>
                      </a:pPr>
                      <a:r>
                        <a:rPr lang="es" sz="1600"/>
                        <a:t>debe tener?</a:t>
                      </a:r>
                      <a:endParaRPr sz="1600"/>
                    </a:p>
                    <a:p>
                      <a:pPr marL="0" lvl="0" indent="0" rtl="0">
                        <a:lnSpc>
                          <a:spcPct val="150000"/>
                        </a:lnSpc>
                        <a:spcBef>
                          <a:spcPts val="0"/>
                        </a:spcBef>
                        <a:spcAft>
                          <a:spcPts val="0"/>
                        </a:spcAft>
                        <a:buNone/>
                      </a:pPr>
                      <a:r>
                        <a:rPr lang="es" sz="1600"/>
                        <a:t> </a:t>
                      </a:r>
                      <a:endParaRPr sz="1600"/>
                    </a:p>
                    <a:p>
                      <a:pPr marL="0" lvl="0" indent="0" rtl="0">
                        <a:lnSpc>
                          <a:spcPct val="150000"/>
                        </a:lnSpc>
                        <a:spcBef>
                          <a:spcPts val="0"/>
                        </a:spcBef>
                        <a:spcAft>
                          <a:spcPts val="0"/>
                        </a:spcAft>
                        <a:buNone/>
                      </a:pPr>
                      <a:r>
                        <a:rPr lang="es" sz="1600"/>
                        <a:t> </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rtl="0">
                        <a:lnSpc>
                          <a:spcPct val="150000"/>
                        </a:lnSpc>
                        <a:spcBef>
                          <a:spcPts val="0"/>
                        </a:spcBef>
                        <a:spcAft>
                          <a:spcPts val="0"/>
                        </a:spcAft>
                        <a:buNone/>
                      </a:pPr>
                      <a:r>
                        <a:rPr lang="es" sz="1600" dirty="0"/>
                        <a:t>El la base organizativa</a:t>
                      </a:r>
                      <a:r>
                        <a:rPr lang="es" sz="1600" baseline="0" dirty="0"/>
                        <a:t> del proyecto que dirige y gestiona cada uno de los pasos a seguir para la realización de la meta planeada.</a:t>
                      </a:r>
                    </a:p>
                    <a:p>
                      <a:pPr marL="0" lvl="0" indent="0" algn="just" rtl="0">
                        <a:lnSpc>
                          <a:spcPct val="150000"/>
                        </a:lnSpc>
                        <a:spcBef>
                          <a:spcPts val="0"/>
                        </a:spcBef>
                        <a:spcAft>
                          <a:spcPts val="0"/>
                        </a:spcAft>
                        <a:buNone/>
                      </a:pPr>
                      <a:r>
                        <a:rPr lang="es" sz="1600" baseline="0" dirty="0"/>
                        <a:t>Permite delimitar el tema a trabajar, evitando divagar en temáticas y objetivos diferentes a los planteados al inicio del proyecto. </a:t>
                      </a:r>
                      <a:endParaRPr lang="es" sz="1600" dirty="0"/>
                    </a:p>
                    <a:p>
                      <a:pPr marL="0" lvl="0" indent="0" algn="just" rtl="0">
                        <a:lnSpc>
                          <a:spcPct val="150000"/>
                        </a:lnSpc>
                        <a:spcBef>
                          <a:spcPts val="0"/>
                        </a:spcBef>
                        <a:spcAft>
                          <a:spcPts val="0"/>
                        </a:spcAft>
                        <a:buNone/>
                      </a:pPr>
                      <a:r>
                        <a:rPr lang="es-MX" sz="1600" dirty="0"/>
                        <a:t>Debe contar</a:t>
                      </a:r>
                      <a:r>
                        <a:rPr lang="es-MX" sz="1600" baseline="0" dirty="0"/>
                        <a:t> con delimitación del tema, temporalidad, metodología y organización. </a:t>
                      </a:r>
                      <a:endParaRPr sz="16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0D6FDD97-75B2-4F79-99B5-9331188571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B6DB89C6-C803-4F34-B767-139C36E1F1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aphicFrame>
        <p:nvGraphicFramePr>
          <p:cNvPr id="113" name="Shape 113"/>
          <p:cNvGraphicFramePr/>
          <p:nvPr>
            <p:extLst>
              <p:ext uri="{D42A27DB-BD31-4B8C-83A1-F6EECF244321}">
                <p14:modId xmlns:p14="http://schemas.microsoft.com/office/powerpoint/2010/main" val="2674166606"/>
              </p:ext>
            </p:extLst>
          </p:nvPr>
        </p:nvGraphicFramePr>
        <p:xfrm>
          <a:off x="148466" y="2671721"/>
          <a:ext cx="11633200" cy="3255224"/>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639701">
                <a:tc gridSpan="2">
                  <a:txBody>
                    <a:bodyPr/>
                    <a:lstStyle/>
                    <a:p>
                      <a:pPr marL="0" lvl="0" indent="0" algn="ctr" rtl="0">
                        <a:lnSpc>
                          <a:spcPct val="115000"/>
                        </a:lnSpc>
                        <a:spcBef>
                          <a:spcPts val="0"/>
                        </a:spcBef>
                        <a:spcAft>
                          <a:spcPts val="0"/>
                        </a:spcAft>
                        <a:buNone/>
                      </a:pPr>
                      <a:r>
                        <a:rPr lang="es" sz="2400" b="1">
                          <a:solidFill>
                            <a:schemeClr val="tx1"/>
                          </a:solidFill>
                        </a:rPr>
                        <a:t>El Aprendizaje Cooperativo</a:t>
                      </a:r>
                      <a:endParaRPr sz="2400" b="1">
                        <a:solidFill>
                          <a:schemeClr val="tx1"/>
                        </a:solidFill>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2590800">
                <a:tc>
                  <a:txBody>
                    <a:bodyPr/>
                    <a:lstStyle/>
                    <a:p>
                      <a:pPr marL="0" lvl="0" indent="0" algn="just" rtl="0">
                        <a:lnSpc>
                          <a:spcPct val="150000"/>
                        </a:lnSpc>
                        <a:spcBef>
                          <a:spcPts val="0"/>
                        </a:spcBef>
                        <a:spcAft>
                          <a:spcPts val="0"/>
                        </a:spcAft>
                        <a:buNone/>
                      </a:pPr>
                      <a:r>
                        <a:rPr lang="es" sz="2400" b="1">
                          <a:solidFill>
                            <a:schemeClr val="tx1"/>
                          </a:solidFill>
                        </a:rPr>
                        <a:t>1.</a:t>
                      </a:r>
                      <a:r>
                        <a:rPr lang="es" sz="2400">
                          <a:solidFill>
                            <a:schemeClr val="tx1"/>
                          </a:solidFill>
                        </a:rPr>
                        <a:t> ¿Qué es?</a:t>
                      </a:r>
                      <a:endParaRPr sz="2400">
                        <a:solidFill>
                          <a:schemeClr val="tx1"/>
                        </a:solidFill>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MX" sz="2400" dirty="0">
                          <a:solidFill>
                            <a:schemeClr val="tx1"/>
                          </a:solidFill>
                        </a:rPr>
                        <a:t>Es la manera de obtener conocimientos de forma grupal</a:t>
                      </a:r>
                      <a:r>
                        <a:rPr lang="es-MX" sz="2400" baseline="0" dirty="0">
                          <a:solidFill>
                            <a:schemeClr val="tx1"/>
                          </a:solidFill>
                        </a:rPr>
                        <a:t> o interdisciplinaria  basado en diferentes ideas o pensamientos determinados. </a:t>
                      </a:r>
                      <a:endParaRPr sz="2400" dirty="0">
                        <a:solidFill>
                          <a:schemeClr val="tx1"/>
                        </a:solidFill>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CuadroTexto 3">
            <a:extLst>
              <a:ext uri="{FF2B5EF4-FFF2-40B4-BE49-F238E27FC236}">
                <a16:creationId xmlns:a16="http://schemas.microsoft.com/office/drawing/2014/main" id="{496021BC-D8E4-419D-AB06-E56C6A4C7D5E}"/>
              </a:ext>
            </a:extLst>
          </p:cNvPr>
          <p:cNvSpPr txBox="1"/>
          <p:nvPr/>
        </p:nvSpPr>
        <p:spPr>
          <a:xfrm>
            <a:off x="3431458" y="848224"/>
            <a:ext cx="6096000" cy="1184235"/>
          </a:xfrm>
          <a:prstGeom prst="rect">
            <a:avLst/>
          </a:prstGeom>
          <a:noFill/>
        </p:spPr>
        <p:txBody>
          <a:bodyPr wrap="square">
            <a:spAutoFit/>
          </a:bodyPr>
          <a:lstStyle/>
          <a:p>
            <a:pPr marL="0" lvl="0" indent="0" algn="ctr" rtl="0">
              <a:lnSpc>
                <a:spcPct val="115000"/>
              </a:lnSpc>
              <a:spcBef>
                <a:spcPts val="0"/>
              </a:spcBef>
              <a:spcAft>
                <a:spcPts val="0"/>
              </a:spcAft>
              <a:buNone/>
            </a:pPr>
            <a:r>
              <a:rPr lang="es-MX" sz="3200" b="1" spc="300">
                <a:latin typeface="AR JULIAN" panose="02000000000000000000" pitchFamily="2" charset="0"/>
              </a:rPr>
              <a:t>El Aprendizaje Cooperativo</a:t>
            </a:r>
          </a:p>
        </p:txBody>
      </p:sp>
      <p:pic>
        <p:nvPicPr>
          <p:cNvPr id="3" name="Imagen 2">
            <a:extLst>
              <a:ext uri="{FF2B5EF4-FFF2-40B4-BE49-F238E27FC236}">
                <a16:creationId xmlns:a16="http://schemas.microsoft.com/office/drawing/2014/main" id="{4B54A867-9B73-4A97-AD29-32D72F6371E9}"/>
              </a:ext>
            </a:extLst>
          </p:cNvPr>
          <p:cNvPicPr>
            <a:picLocks noChangeAspect="1"/>
          </p:cNvPicPr>
          <p:nvPr/>
        </p:nvPicPr>
        <p:blipFill rotWithShape="1">
          <a:blip r:embed="rId3"/>
          <a:srcRect r="22948"/>
          <a:stretch/>
        </p:blipFill>
        <p:spPr>
          <a:xfrm>
            <a:off x="1725868" y="436129"/>
            <a:ext cx="2558699" cy="19924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5" descr="logo IPE.eps">
            <a:extLst>
              <a:ext uri="{FF2B5EF4-FFF2-40B4-BE49-F238E27FC236}">
                <a16:creationId xmlns:a16="http://schemas.microsoft.com/office/drawing/2014/main" id="{B4B809B7-ADB8-49C6-B30A-23F868E5C91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D9A97431-CFA0-4E45-9A75-51EBB1D75E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18" name="Shape 118"/>
          <p:cNvGraphicFramePr/>
          <p:nvPr>
            <p:extLst>
              <p:ext uri="{D42A27DB-BD31-4B8C-83A1-F6EECF244321}">
                <p14:modId xmlns:p14="http://schemas.microsoft.com/office/powerpoint/2010/main" val="3144834959"/>
              </p:ext>
            </p:extLst>
          </p:nvPr>
        </p:nvGraphicFramePr>
        <p:xfrm>
          <a:off x="279400" y="1006018"/>
          <a:ext cx="11633200" cy="4845941"/>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4845941">
                <a:tc>
                  <a:txBody>
                    <a:bodyPr/>
                    <a:lstStyle/>
                    <a:p>
                      <a:pPr marL="0" lvl="0" indent="0" algn="ctr" rtl="0">
                        <a:lnSpc>
                          <a:spcPct val="150000"/>
                        </a:lnSpc>
                        <a:spcBef>
                          <a:spcPts val="0"/>
                        </a:spcBef>
                        <a:spcAft>
                          <a:spcPts val="0"/>
                        </a:spcAft>
                        <a:buNone/>
                      </a:pPr>
                      <a:r>
                        <a:rPr lang="es" sz="2400" b="1"/>
                        <a:t>2.</a:t>
                      </a:r>
                      <a:r>
                        <a:rPr lang="es" sz="2400"/>
                        <a:t> ¿Cuáles son sus</a:t>
                      </a:r>
                      <a:endParaRPr sz="2400"/>
                    </a:p>
                    <a:p>
                      <a:pPr marL="0" lvl="0" indent="0" algn="ctr" rtl="0">
                        <a:lnSpc>
                          <a:spcPct val="150000"/>
                        </a:lnSpc>
                        <a:spcBef>
                          <a:spcPts val="0"/>
                        </a:spcBef>
                        <a:spcAft>
                          <a:spcPts val="0"/>
                        </a:spcAft>
                        <a:buNone/>
                      </a:pPr>
                      <a:r>
                        <a:rPr lang="es" sz="2400"/>
                        <a:t>características?</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endParaRPr lang="es" sz="2400" dirty="0"/>
                    </a:p>
                    <a:p>
                      <a:pPr marL="0" lvl="0" indent="0" rtl="0">
                        <a:lnSpc>
                          <a:spcPct val="115000"/>
                        </a:lnSpc>
                        <a:spcBef>
                          <a:spcPts val="0"/>
                        </a:spcBef>
                        <a:spcAft>
                          <a:spcPts val="0"/>
                        </a:spcAft>
                        <a:buNone/>
                      </a:pPr>
                      <a:r>
                        <a:rPr lang="es" sz="2400" dirty="0"/>
                        <a:t>•</a:t>
                      </a:r>
                      <a:r>
                        <a:rPr lang="es" sz="2400" baseline="0" dirty="0"/>
                        <a:t> Tolerancia</a:t>
                      </a:r>
                    </a:p>
                    <a:p>
                      <a:pPr marL="0" lvl="0" indent="0" rtl="0">
                        <a:lnSpc>
                          <a:spcPct val="115000"/>
                        </a:lnSpc>
                        <a:spcBef>
                          <a:spcPts val="0"/>
                        </a:spcBef>
                        <a:spcAft>
                          <a:spcPts val="0"/>
                        </a:spcAft>
                        <a:buNone/>
                      </a:pPr>
                      <a:r>
                        <a:rPr lang="es" sz="2400" dirty="0"/>
                        <a:t>• </a:t>
                      </a:r>
                      <a:r>
                        <a:rPr lang="es" sz="2400" baseline="0" dirty="0"/>
                        <a:t>Flexibilidad mental</a:t>
                      </a:r>
                    </a:p>
                    <a:p>
                      <a:pPr marL="0" lvl="0" indent="0" rtl="0">
                        <a:lnSpc>
                          <a:spcPct val="115000"/>
                        </a:lnSpc>
                        <a:spcBef>
                          <a:spcPts val="0"/>
                        </a:spcBef>
                        <a:spcAft>
                          <a:spcPts val="0"/>
                        </a:spcAft>
                        <a:buNone/>
                      </a:pPr>
                      <a:r>
                        <a:rPr lang="es" sz="2400" dirty="0"/>
                        <a:t>• Concientización</a:t>
                      </a:r>
                      <a:r>
                        <a:rPr lang="es" sz="2400" baseline="0" dirty="0"/>
                        <a:t> de </a:t>
                      </a:r>
                      <a:r>
                        <a:rPr lang="es" sz="2400" dirty="0"/>
                        <a:t> la importancia de las diferentes</a:t>
                      </a:r>
                      <a:r>
                        <a:rPr lang="es" sz="2400" baseline="0" dirty="0"/>
                        <a:t> áres del conocimiento. </a:t>
                      </a:r>
                    </a:p>
                    <a:p>
                      <a:pPr marL="0" lvl="0" indent="0" rtl="0">
                        <a:lnSpc>
                          <a:spcPct val="115000"/>
                        </a:lnSpc>
                        <a:spcBef>
                          <a:spcPts val="0"/>
                        </a:spcBef>
                        <a:spcAft>
                          <a:spcPts val="0"/>
                        </a:spcAft>
                        <a:buNone/>
                      </a:pPr>
                      <a:r>
                        <a:rPr lang="es" sz="2400" dirty="0"/>
                        <a:t>• Fomentar</a:t>
                      </a:r>
                      <a:r>
                        <a:rPr lang="es" sz="2400" baseline="0" dirty="0"/>
                        <a:t> la partcipación.</a:t>
                      </a:r>
                    </a:p>
                    <a:p>
                      <a:pPr marL="0" lvl="0" indent="0" rtl="0">
                        <a:lnSpc>
                          <a:spcPct val="115000"/>
                        </a:lnSpc>
                        <a:spcBef>
                          <a:spcPts val="0"/>
                        </a:spcBef>
                        <a:spcAft>
                          <a:spcPts val="0"/>
                        </a:spcAft>
                        <a:buNone/>
                      </a:pPr>
                      <a:r>
                        <a:rPr lang="es" sz="2400" dirty="0"/>
                        <a:t>• </a:t>
                      </a:r>
                      <a:r>
                        <a:rPr lang="es" sz="2400" baseline="0" dirty="0"/>
                        <a:t>Identificación de las habilidades individuales que aporten conocimiento grupal. </a:t>
                      </a:r>
                      <a:endParaRPr sz="24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B015653D-3C49-4EAD-9270-D59FE0ED23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6EE8F93A-C58F-49A8-9D3C-90EB68EC2A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Shape 123"/>
          <p:cNvGraphicFramePr/>
          <p:nvPr>
            <p:extLst>
              <p:ext uri="{D42A27DB-BD31-4B8C-83A1-F6EECF244321}">
                <p14:modId xmlns:p14="http://schemas.microsoft.com/office/powerpoint/2010/main" val="3682768714"/>
              </p:ext>
            </p:extLst>
          </p:nvPr>
        </p:nvGraphicFramePr>
        <p:xfrm>
          <a:off x="279400" y="866411"/>
          <a:ext cx="11633200" cy="2255480"/>
        </p:xfrm>
        <a:graphic>
          <a:graphicData uri="http://schemas.openxmlformats.org/drawingml/2006/table">
            <a:tbl>
              <a:tblPr>
                <a:noFill/>
              </a:tblPr>
              <a:tblGrid>
                <a:gridCol w="2748935">
                  <a:extLst>
                    <a:ext uri="{9D8B030D-6E8A-4147-A177-3AD203B41FA5}">
                      <a16:colId xmlns:a16="http://schemas.microsoft.com/office/drawing/2014/main" val="20000"/>
                    </a:ext>
                  </a:extLst>
                </a:gridCol>
                <a:gridCol w="8884265">
                  <a:extLst>
                    <a:ext uri="{9D8B030D-6E8A-4147-A177-3AD203B41FA5}">
                      <a16:colId xmlns:a16="http://schemas.microsoft.com/office/drawing/2014/main" val="20001"/>
                    </a:ext>
                  </a:extLst>
                </a:gridCol>
              </a:tblGrid>
              <a:tr h="2217719">
                <a:tc>
                  <a:txBody>
                    <a:bodyPr/>
                    <a:lstStyle/>
                    <a:p>
                      <a:pPr marL="0" lvl="0" indent="0" algn="ctr" rtl="0">
                        <a:lnSpc>
                          <a:spcPct val="150000"/>
                        </a:lnSpc>
                        <a:spcBef>
                          <a:spcPts val="0"/>
                        </a:spcBef>
                        <a:spcAft>
                          <a:spcPts val="0"/>
                        </a:spcAft>
                        <a:buNone/>
                      </a:pPr>
                      <a:r>
                        <a:rPr lang="es" sz="2400" b="1"/>
                        <a:t>3.</a:t>
                      </a:r>
                      <a:r>
                        <a:rPr lang="es" sz="2400"/>
                        <a:t> ¿ Cuáles son sus</a:t>
                      </a:r>
                      <a:endParaRPr sz="2400"/>
                    </a:p>
                    <a:p>
                      <a:pPr marL="0" lvl="0" indent="0" algn="ctr" rtl="0">
                        <a:lnSpc>
                          <a:spcPct val="150000"/>
                        </a:lnSpc>
                        <a:spcBef>
                          <a:spcPts val="0"/>
                        </a:spcBef>
                        <a:spcAft>
                          <a:spcPts val="0"/>
                        </a:spcAft>
                        <a:buNone/>
                      </a:pPr>
                      <a:r>
                        <a:rPr lang="es" sz="2400"/>
                        <a:t>objetivos?</a:t>
                      </a:r>
                      <a:endParaRPr sz="2400"/>
                    </a:p>
                    <a:p>
                      <a:pPr marL="0" lvl="0" indent="0" algn="just" rtl="0">
                        <a:lnSpc>
                          <a:spcPct val="150000"/>
                        </a:lnSpc>
                        <a:spcBef>
                          <a:spcPts val="0"/>
                        </a:spcBef>
                        <a:spcAft>
                          <a:spcPts val="0"/>
                        </a:spcAft>
                        <a:buNone/>
                      </a:pPr>
                      <a:r>
                        <a:rPr lang="es" sz="1600"/>
                        <a:t> </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 sz="2400" dirty="0"/>
                        <a:t>•Lograr el</a:t>
                      </a:r>
                      <a:r>
                        <a:rPr lang="es" sz="2400" baseline="0" dirty="0"/>
                        <a:t> conocimiento integral.</a:t>
                      </a:r>
                    </a:p>
                    <a:p>
                      <a:pPr marL="0" lvl="0" indent="0" rtl="0">
                        <a:lnSpc>
                          <a:spcPct val="115000"/>
                        </a:lnSpc>
                        <a:spcBef>
                          <a:spcPts val="0"/>
                        </a:spcBef>
                        <a:spcAft>
                          <a:spcPts val="0"/>
                        </a:spcAft>
                        <a:buNone/>
                      </a:pPr>
                      <a:r>
                        <a:rPr lang="es" sz="2400" dirty="0"/>
                        <a:t>•Dotar a los alumnos de las estrategias</a:t>
                      </a:r>
                      <a:r>
                        <a:rPr lang="es" sz="2400" baseline="0" dirty="0"/>
                        <a:t> necesarias para enfrentar y resolver problemas actuales.</a:t>
                      </a:r>
                    </a:p>
                    <a:p>
                      <a:pPr marL="0" lvl="0" indent="0" rtl="0">
                        <a:lnSpc>
                          <a:spcPct val="115000"/>
                        </a:lnSpc>
                        <a:spcBef>
                          <a:spcPts val="0"/>
                        </a:spcBef>
                        <a:spcAft>
                          <a:spcPts val="0"/>
                        </a:spcAft>
                        <a:buNone/>
                      </a:pPr>
                      <a:endParaRPr sz="24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 name="Shape 128">
            <a:extLst>
              <a:ext uri="{FF2B5EF4-FFF2-40B4-BE49-F238E27FC236}">
                <a16:creationId xmlns:a16="http://schemas.microsoft.com/office/drawing/2014/main" id="{6F48B5FA-8C93-4842-A352-CB9AE0AAE152}"/>
              </a:ext>
            </a:extLst>
          </p:cNvPr>
          <p:cNvGraphicFramePr/>
          <p:nvPr>
            <p:extLst>
              <p:ext uri="{D42A27DB-BD31-4B8C-83A1-F6EECF244321}">
                <p14:modId xmlns:p14="http://schemas.microsoft.com/office/powerpoint/2010/main" val="1399957414"/>
              </p:ext>
            </p:extLst>
          </p:nvPr>
        </p:nvGraphicFramePr>
        <p:xfrm>
          <a:off x="279400" y="3121891"/>
          <a:ext cx="11633200" cy="3512754"/>
        </p:xfrm>
        <a:graphic>
          <a:graphicData uri="http://schemas.openxmlformats.org/drawingml/2006/table">
            <a:tbl>
              <a:tblPr>
                <a:noFill/>
              </a:tblPr>
              <a:tblGrid>
                <a:gridCol w="2755900">
                  <a:extLst>
                    <a:ext uri="{9D8B030D-6E8A-4147-A177-3AD203B41FA5}">
                      <a16:colId xmlns:a16="http://schemas.microsoft.com/office/drawing/2014/main" val="20000"/>
                    </a:ext>
                  </a:extLst>
                </a:gridCol>
                <a:gridCol w="8877300">
                  <a:extLst>
                    <a:ext uri="{9D8B030D-6E8A-4147-A177-3AD203B41FA5}">
                      <a16:colId xmlns:a16="http://schemas.microsoft.com/office/drawing/2014/main" val="20001"/>
                    </a:ext>
                  </a:extLst>
                </a:gridCol>
              </a:tblGrid>
              <a:tr h="3512754">
                <a:tc>
                  <a:txBody>
                    <a:bodyPr/>
                    <a:lstStyle/>
                    <a:p>
                      <a:pPr marL="0" lvl="0" indent="0" algn="just" rtl="0">
                        <a:lnSpc>
                          <a:spcPct val="150000"/>
                        </a:lnSpc>
                        <a:spcBef>
                          <a:spcPts val="0"/>
                        </a:spcBef>
                        <a:spcAft>
                          <a:spcPts val="0"/>
                        </a:spcAft>
                        <a:buNone/>
                      </a:pPr>
                      <a:r>
                        <a:rPr lang="es" sz="1600" dirty="0"/>
                        <a:t>4. ¿Cuáles son las acciones de</a:t>
                      </a:r>
                      <a:endParaRPr sz="1600" dirty="0"/>
                    </a:p>
                    <a:p>
                      <a:pPr marL="0" lvl="0" indent="0" algn="just" rtl="0">
                        <a:lnSpc>
                          <a:spcPct val="150000"/>
                        </a:lnSpc>
                        <a:spcBef>
                          <a:spcPts val="0"/>
                        </a:spcBef>
                        <a:spcAft>
                          <a:spcPts val="0"/>
                        </a:spcAft>
                        <a:buNone/>
                      </a:pPr>
                      <a:r>
                        <a:rPr lang="es" sz="1600" dirty="0"/>
                        <a:t>planeación y   acompañamiento</a:t>
                      </a:r>
                      <a:endParaRPr sz="1600" dirty="0"/>
                    </a:p>
                    <a:p>
                      <a:pPr marL="0" lvl="0" indent="0" algn="just" rtl="0">
                        <a:lnSpc>
                          <a:spcPct val="150000"/>
                        </a:lnSpc>
                        <a:spcBef>
                          <a:spcPts val="0"/>
                        </a:spcBef>
                        <a:spcAft>
                          <a:spcPts val="0"/>
                        </a:spcAft>
                        <a:buNone/>
                      </a:pPr>
                      <a:r>
                        <a:rPr lang="es" sz="1600" dirty="0"/>
                        <a:t>más importantes</a:t>
                      </a:r>
                      <a:endParaRPr sz="1600" dirty="0"/>
                    </a:p>
                    <a:p>
                      <a:pPr marL="0" lvl="0" indent="0" algn="just" rtl="0">
                        <a:lnSpc>
                          <a:spcPct val="150000"/>
                        </a:lnSpc>
                        <a:spcBef>
                          <a:spcPts val="0"/>
                        </a:spcBef>
                        <a:spcAft>
                          <a:spcPts val="0"/>
                        </a:spcAft>
                        <a:buNone/>
                      </a:pPr>
                      <a:r>
                        <a:rPr lang="es" sz="1600" dirty="0"/>
                        <a:t>del  profesor, en</a:t>
                      </a:r>
                      <a:endParaRPr sz="1600" dirty="0"/>
                    </a:p>
                    <a:p>
                      <a:pPr marL="0" lvl="0" indent="0" algn="just" rtl="0">
                        <a:lnSpc>
                          <a:spcPct val="150000"/>
                        </a:lnSpc>
                        <a:spcBef>
                          <a:spcPts val="0"/>
                        </a:spcBef>
                        <a:spcAft>
                          <a:spcPts val="0"/>
                        </a:spcAft>
                        <a:buNone/>
                      </a:pPr>
                      <a:r>
                        <a:rPr lang="es" sz="1600" dirty="0"/>
                        <a:t>éste tipo de trabajo?</a:t>
                      </a:r>
                      <a:endParaRPr sz="1600" dirty="0"/>
                    </a:p>
                    <a:p>
                      <a:pPr marL="0" lvl="0" indent="0" algn="just" rtl="0">
                        <a:lnSpc>
                          <a:spcPct val="150000"/>
                        </a:lnSpc>
                        <a:spcBef>
                          <a:spcPts val="0"/>
                        </a:spcBef>
                        <a:spcAft>
                          <a:spcPts val="0"/>
                        </a:spcAft>
                        <a:buNone/>
                      </a:pPr>
                      <a:r>
                        <a:rPr lang="es" sz="1600" dirty="0"/>
                        <a:t> </a:t>
                      </a:r>
                      <a:endParaRPr sz="16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 sz="2400" dirty="0"/>
                        <a:t>•</a:t>
                      </a:r>
                      <a:r>
                        <a:rPr lang="es" sz="2400" baseline="0" dirty="0"/>
                        <a:t> Organización</a:t>
                      </a:r>
                      <a:r>
                        <a:rPr lang="es" sz="2400" dirty="0"/>
                        <a:t>.</a:t>
                      </a:r>
                    </a:p>
                    <a:p>
                      <a:pPr marL="0" lvl="0" indent="0" rtl="0">
                        <a:lnSpc>
                          <a:spcPct val="115000"/>
                        </a:lnSpc>
                        <a:spcBef>
                          <a:spcPts val="0"/>
                        </a:spcBef>
                        <a:spcAft>
                          <a:spcPts val="0"/>
                        </a:spcAft>
                        <a:buNone/>
                      </a:pPr>
                      <a:r>
                        <a:rPr lang="es" sz="2400" dirty="0"/>
                        <a:t>• Gestión</a:t>
                      </a:r>
                    </a:p>
                    <a:p>
                      <a:pPr marL="0" lvl="0" indent="0" rtl="0">
                        <a:lnSpc>
                          <a:spcPct val="115000"/>
                        </a:lnSpc>
                        <a:spcBef>
                          <a:spcPts val="0"/>
                        </a:spcBef>
                        <a:spcAft>
                          <a:spcPts val="0"/>
                        </a:spcAft>
                        <a:buNone/>
                      </a:pPr>
                      <a:r>
                        <a:rPr lang="es" sz="2400" dirty="0"/>
                        <a:t>• Tolerancia</a:t>
                      </a:r>
                    </a:p>
                    <a:p>
                      <a:pPr marL="0" lvl="0" indent="0" rtl="0">
                        <a:lnSpc>
                          <a:spcPct val="115000"/>
                        </a:lnSpc>
                        <a:spcBef>
                          <a:spcPts val="0"/>
                        </a:spcBef>
                        <a:spcAft>
                          <a:spcPts val="0"/>
                        </a:spcAft>
                        <a:buNone/>
                      </a:pPr>
                      <a:r>
                        <a:rPr lang="es" sz="2400" dirty="0"/>
                        <a:t>• Seguimiento</a:t>
                      </a:r>
                    </a:p>
                    <a:p>
                      <a:pPr marL="0" lvl="0" indent="0" rtl="0">
                        <a:lnSpc>
                          <a:spcPct val="115000"/>
                        </a:lnSpc>
                        <a:spcBef>
                          <a:spcPts val="0"/>
                        </a:spcBef>
                        <a:spcAft>
                          <a:spcPts val="0"/>
                        </a:spcAft>
                        <a:buNone/>
                      </a:pPr>
                      <a:r>
                        <a:rPr lang="es" sz="2400" dirty="0"/>
                        <a:t>• Retroalimentación</a:t>
                      </a:r>
                    </a:p>
                    <a:p>
                      <a:pPr marL="0" lvl="0" indent="0" rtl="0">
                        <a:lnSpc>
                          <a:spcPct val="115000"/>
                        </a:lnSpc>
                        <a:spcBef>
                          <a:spcPts val="0"/>
                        </a:spcBef>
                        <a:spcAft>
                          <a:spcPts val="0"/>
                        </a:spcAft>
                        <a:buNone/>
                      </a:pPr>
                      <a:endParaRPr sz="24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4" name="Picture 5" descr="logo IPE.eps">
            <a:extLst>
              <a:ext uri="{FF2B5EF4-FFF2-40B4-BE49-F238E27FC236}">
                <a16:creationId xmlns:a16="http://schemas.microsoft.com/office/drawing/2014/main" id="{1C92642C-7FEC-4569-B290-3E374DEFC4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DDD59A30-2656-40AD-9C1C-62233A6DD1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133" name="Shape 133"/>
          <p:cNvGraphicFramePr/>
          <p:nvPr>
            <p:extLst>
              <p:ext uri="{D42A27DB-BD31-4B8C-83A1-F6EECF244321}">
                <p14:modId xmlns:p14="http://schemas.microsoft.com/office/powerpoint/2010/main" val="2585141383"/>
              </p:ext>
            </p:extLst>
          </p:nvPr>
        </p:nvGraphicFramePr>
        <p:xfrm>
          <a:off x="282498" y="424874"/>
          <a:ext cx="11633200" cy="6751576"/>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6751576">
                <a:tc>
                  <a:txBody>
                    <a:bodyPr/>
                    <a:lstStyle/>
                    <a:p>
                      <a:pPr marL="0" lvl="0" indent="0" algn="just" rtl="0">
                        <a:lnSpc>
                          <a:spcPct val="150000"/>
                        </a:lnSpc>
                        <a:spcBef>
                          <a:spcPts val="0"/>
                        </a:spcBef>
                        <a:spcAft>
                          <a:spcPts val="0"/>
                        </a:spcAft>
                        <a:buNone/>
                      </a:pPr>
                      <a:r>
                        <a:rPr lang="es" sz="2400"/>
                        <a:t>5. ¿De qué manera</a:t>
                      </a:r>
                      <a:endParaRPr sz="2400"/>
                    </a:p>
                    <a:p>
                      <a:pPr marL="0" lvl="0" indent="0" algn="just" rtl="0">
                        <a:lnSpc>
                          <a:spcPct val="150000"/>
                        </a:lnSpc>
                        <a:spcBef>
                          <a:spcPts val="0"/>
                        </a:spcBef>
                        <a:spcAft>
                          <a:spcPts val="0"/>
                        </a:spcAft>
                        <a:buNone/>
                      </a:pPr>
                      <a:r>
                        <a:rPr lang="es" sz="2400"/>
                        <a:t>se  vinculan  el trabajo</a:t>
                      </a:r>
                      <a:endParaRPr sz="2400"/>
                    </a:p>
                    <a:p>
                      <a:pPr marL="0" lvl="0" indent="0" algn="just" rtl="0">
                        <a:lnSpc>
                          <a:spcPct val="150000"/>
                        </a:lnSpc>
                        <a:spcBef>
                          <a:spcPts val="0"/>
                        </a:spcBef>
                        <a:spcAft>
                          <a:spcPts val="0"/>
                        </a:spcAft>
                        <a:buNone/>
                      </a:pPr>
                      <a:r>
                        <a:rPr lang="es" sz="2400"/>
                        <a:t>interdisciplinario y el aprendizaje</a:t>
                      </a:r>
                      <a:endParaRPr sz="2400"/>
                    </a:p>
                    <a:p>
                      <a:pPr marL="0" lvl="0" indent="0" algn="just" rtl="0">
                        <a:lnSpc>
                          <a:spcPct val="150000"/>
                        </a:lnSpc>
                        <a:spcBef>
                          <a:spcPts val="0"/>
                        </a:spcBef>
                        <a:spcAft>
                          <a:spcPts val="0"/>
                        </a:spcAft>
                        <a:buNone/>
                      </a:pPr>
                      <a:r>
                        <a:rPr lang="es" sz="2400"/>
                        <a:t>cooperativo?</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rtl="0">
                        <a:lnSpc>
                          <a:spcPct val="150000"/>
                        </a:lnSpc>
                        <a:spcBef>
                          <a:spcPts val="0"/>
                        </a:spcBef>
                        <a:spcAft>
                          <a:spcPts val="0"/>
                        </a:spcAft>
                        <a:buNone/>
                      </a:pPr>
                      <a:r>
                        <a:rPr lang="es" sz="2400" dirty="0"/>
                        <a:t>En</a:t>
                      </a:r>
                      <a:r>
                        <a:rPr lang="es" sz="2400" baseline="0" dirty="0"/>
                        <a:t> el reconocimiento y la importancia del conocimiento y habilidades tanto de cada persona como del área de especialización, empatía e identificación de necesidades actuales de la sociedad. </a:t>
                      </a:r>
                      <a:r>
                        <a:rPr lang="es" sz="2400" dirty="0"/>
                        <a:t> </a:t>
                      </a:r>
                      <a:endParaRPr sz="24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906364CA-1DD9-4B4D-9E22-02CF8CA58C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3809AE41-E3E0-47B6-84E1-7D68A004CA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4" name="Imagen 3">
            <a:extLst>
              <a:ext uri="{FF2B5EF4-FFF2-40B4-BE49-F238E27FC236}">
                <a16:creationId xmlns:a16="http://schemas.microsoft.com/office/drawing/2014/main" id="{85C89DDA-E2B5-47AE-B80F-7FF38C0AC8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E1042C3F-7EFE-44FF-9C4D-49A809AC36F0}"/>
              </a:ext>
            </a:extLst>
          </p:cNvPr>
          <p:cNvPicPr>
            <a:picLocks noChangeAspect="1"/>
          </p:cNvPicPr>
          <p:nvPr/>
        </p:nvPicPr>
        <p:blipFill>
          <a:blip r:embed="rId5"/>
          <a:stretch>
            <a:fillRect/>
          </a:stretch>
        </p:blipFill>
        <p:spPr>
          <a:xfrm>
            <a:off x="10483512" y="232648"/>
            <a:ext cx="1329043" cy="1316850"/>
          </a:xfrm>
          <a:prstGeom prst="rect">
            <a:avLst/>
          </a:prstGeom>
        </p:spPr>
      </p:pic>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t="6957" b="11350"/>
          <a:stretch/>
        </p:blipFill>
        <p:spPr>
          <a:xfrm>
            <a:off x="5908192" y="2927928"/>
            <a:ext cx="5713394" cy="3500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n 1"/>
          <p:cNvPicPr>
            <a:picLocks noChangeAspect="1"/>
          </p:cNvPicPr>
          <p:nvPr/>
        </p:nvPicPr>
        <p:blipFill rotWithShape="1">
          <a:blip r:embed="rId7">
            <a:extLst>
              <a:ext uri="{28A0092B-C50C-407E-A947-70E740481C1C}">
                <a14:useLocalDpi xmlns:a14="http://schemas.microsoft.com/office/drawing/2010/main" val="0"/>
              </a:ext>
            </a:extLst>
          </a:blip>
          <a:srcRect b="14609"/>
          <a:stretch/>
        </p:blipFill>
        <p:spPr>
          <a:xfrm>
            <a:off x="942109" y="383073"/>
            <a:ext cx="5616058" cy="3596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2">
            <a:extLst>
              <a:ext uri="{FF2B5EF4-FFF2-40B4-BE49-F238E27FC236}">
                <a16:creationId xmlns:a16="http://schemas.microsoft.com/office/drawing/2014/main" id="{9C3B065A-F8C0-48C7-B13A-427A23575A30}"/>
              </a:ext>
            </a:extLst>
          </p:cNvPr>
          <p:cNvSpPr txBox="1"/>
          <p:nvPr/>
        </p:nvSpPr>
        <p:spPr>
          <a:xfrm>
            <a:off x="1076960" y="1162090"/>
            <a:ext cx="9112069" cy="4317600"/>
          </a:xfrm>
          <a:prstGeom prst="rect">
            <a:avLst/>
          </a:prstGeom>
          <a:noFill/>
          <a:ln>
            <a:noFill/>
          </a:ln>
        </p:spPr>
        <p:txBody>
          <a:bodyPr spcFirstLastPara="1" wrap="square" lIns="91425" tIns="91425" rIns="91425" bIns="91425" anchor="ctr" anchorCtr="0">
            <a:noAutofit/>
          </a:bodyPr>
          <a:lstStyle/>
          <a:p>
            <a:pPr marL="342900" lvl="0" indent="-342900" algn="ctr" rtl="0">
              <a:lnSpc>
                <a:spcPct val="150000"/>
              </a:lnSpc>
              <a:spcBef>
                <a:spcPts val="0"/>
              </a:spcBef>
              <a:spcAft>
                <a:spcPts val="0"/>
              </a:spcAft>
              <a:buFont typeface="+mj-lt"/>
              <a:buAutoNum type="arabicPeriod"/>
            </a:pPr>
            <a:r>
              <a:rPr lang="es" sz="2400" b="1"/>
              <a:t>CUADRO DE ANÁLISIS DE LA INTERDISCIPLINARIEDAD Y  APRENDIZAJE COOPERATIVO</a:t>
            </a:r>
          </a:p>
          <a:p>
            <a:pPr lvl="0" algn="ctr" rtl="0">
              <a:lnSpc>
                <a:spcPct val="150000"/>
              </a:lnSpc>
              <a:spcBef>
                <a:spcPts val="0"/>
              </a:spcBef>
              <a:spcAft>
                <a:spcPts val="0"/>
              </a:spcAft>
            </a:pPr>
            <a:endParaRPr sz="2400" b="1"/>
          </a:p>
          <a:p>
            <a:pPr marL="0" lvl="0" indent="0" algn="ctr" rtl="0">
              <a:lnSpc>
                <a:spcPct val="150000"/>
              </a:lnSpc>
              <a:spcBef>
                <a:spcPts val="0"/>
              </a:spcBef>
              <a:spcAft>
                <a:spcPts val="0"/>
              </a:spcAft>
              <a:buNone/>
            </a:pPr>
            <a:r>
              <a:rPr lang="es" sz="3200" b="1"/>
              <a:t>CONCLUSIONES GENERALES</a:t>
            </a:r>
            <a:endParaRPr sz="3200" b="1"/>
          </a:p>
        </p:txBody>
      </p:sp>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870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97;p25">
            <a:extLst>
              <a:ext uri="{FF2B5EF4-FFF2-40B4-BE49-F238E27FC236}">
                <a16:creationId xmlns:a16="http://schemas.microsoft.com/office/drawing/2014/main" id="{C771D2F6-3667-480F-BB39-470ABEF6D362}"/>
              </a:ext>
            </a:extLst>
          </p:cNvPr>
          <p:cNvSpPr/>
          <p:nvPr/>
        </p:nvSpPr>
        <p:spPr>
          <a:xfrm>
            <a:off x="259527" y="210438"/>
            <a:ext cx="2246738" cy="2198300"/>
          </a:xfrm>
          <a:prstGeom prst="rect">
            <a:avLst/>
          </a:prstGeom>
          <a:solidFill>
            <a:schemeClr val="accent6">
              <a:lumMod val="40000"/>
              <a:lumOff val="60000"/>
            </a:schemeClr>
          </a:solidFill>
          <a:ln w="9525" cap="flat" cmpd="sng">
            <a:solidFill>
              <a:srgbClr val="7030A0"/>
            </a:solidFill>
            <a:prstDash val="solid"/>
            <a:round/>
            <a:headEnd type="none" w="sm" len="sm"/>
            <a:tailEnd type="none" w="sm" len="sm"/>
          </a:ln>
        </p:spPr>
        <p:txBody>
          <a:bodyPr spcFirstLastPara="1" wrap="square" lIns="91425" tIns="45700" rIns="91425" bIns="45700" numCol="2" anchor="t" anchorCtr="0">
            <a:noAutofit/>
          </a:bodyPr>
          <a:lstStyle/>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resolución de los problemas </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Comportamiento sociales</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Pensamientos</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Sentimientos</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emociones</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Regulación conductual</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Toma de decisiones</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conducta humana</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Normas y roles</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Conformismo</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Liderazgo</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Formación de actitudes</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Influencia social</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Persuasión y propaganda</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Ambientalista</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aprendizaje social</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Humanista</a:t>
            </a:r>
          </a:p>
          <a:p>
            <a:pPr marL="171450" indent="-171450">
              <a:buClr>
                <a:schemeClr val="dk1"/>
              </a:buClr>
              <a:buSzPts val="1000"/>
              <a:buFont typeface="Arial" panose="020B0604020202020204" pitchFamily="34" charset="0"/>
              <a:buChar char="•"/>
            </a:pPr>
            <a:r>
              <a:rPr lang="es-MX" sz="900" b="1" dirty="0">
                <a:solidFill>
                  <a:schemeClr val="accent6">
                    <a:lumMod val="75000"/>
                  </a:schemeClr>
                </a:solidFill>
                <a:ea typeface="Century Gothic"/>
                <a:cs typeface="Century Gothic"/>
                <a:sym typeface="Century Gothic"/>
              </a:rPr>
              <a:t>disonancia cognoscitiva</a:t>
            </a:r>
          </a:p>
        </p:txBody>
      </p:sp>
      <p:sp>
        <p:nvSpPr>
          <p:cNvPr id="10" name="Google Shape;298;p25">
            <a:extLst>
              <a:ext uri="{FF2B5EF4-FFF2-40B4-BE49-F238E27FC236}">
                <a16:creationId xmlns:a16="http://schemas.microsoft.com/office/drawing/2014/main" id="{52C36E8C-0989-4FE3-B94B-0C8396FC8176}"/>
              </a:ext>
            </a:extLst>
          </p:cNvPr>
          <p:cNvSpPr/>
          <p:nvPr/>
        </p:nvSpPr>
        <p:spPr>
          <a:xfrm>
            <a:off x="3409552" y="435883"/>
            <a:ext cx="5255492" cy="1936357"/>
          </a:xfrm>
          <a:prstGeom prst="rect">
            <a:avLst/>
          </a:prstGeom>
          <a:solidFill>
            <a:schemeClr val="accent2">
              <a:lumMod val="60000"/>
              <a:lumOff val="40000"/>
            </a:schemeClr>
          </a:solidFill>
          <a:ln w="9525" cap="flat" cmpd="sng">
            <a:solidFill>
              <a:schemeClr val="accent2">
                <a:lumMod val="75000"/>
              </a:schemeClr>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rgbClr val="000000"/>
              </a:buClr>
              <a:buSzPts val="1100"/>
            </a:pPr>
            <a:r>
              <a:rPr lang="es-MX" sz="1000" b="1" dirty="0">
                <a:solidFill>
                  <a:schemeClr val="accent2">
                    <a:lumMod val="75000"/>
                  </a:schemeClr>
                </a:solidFill>
                <a:ea typeface="Century Gothic"/>
                <a:cs typeface="Century Gothic"/>
                <a:sym typeface="Century Gothic"/>
              </a:rPr>
              <a:t>1.5 Obtención de los elementos de una progresión (primer término, n-</a:t>
            </a:r>
            <a:r>
              <a:rPr lang="es-MX" sz="1000" b="1" dirty="0" err="1">
                <a:solidFill>
                  <a:schemeClr val="accent2">
                    <a:lumMod val="75000"/>
                  </a:schemeClr>
                </a:solidFill>
                <a:ea typeface="Century Gothic"/>
                <a:cs typeface="Century Gothic"/>
                <a:sym typeface="Century Gothic"/>
              </a:rPr>
              <a:t>ésimo</a:t>
            </a:r>
            <a:r>
              <a:rPr lang="es-MX" sz="1000" b="1" dirty="0">
                <a:solidFill>
                  <a:schemeClr val="accent2">
                    <a:lumMod val="75000"/>
                  </a:schemeClr>
                </a:solidFill>
                <a:ea typeface="Century Gothic"/>
                <a:cs typeface="Century Gothic"/>
                <a:sym typeface="Century Gothic"/>
              </a:rPr>
              <a:t> término, número de términos, diferencia o razón), así como la suma de los n primeros términos.</a:t>
            </a:r>
          </a:p>
          <a:p>
            <a:pPr algn="just">
              <a:lnSpc>
                <a:spcPct val="115000"/>
              </a:lnSpc>
              <a:buClr>
                <a:srgbClr val="000000"/>
              </a:buClr>
              <a:buSzPts val="1100"/>
            </a:pPr>
            <a:r>
              <a:rPr lang="es-MX" sz="1000" b="1" dirty="0">
                <a:solidFill>
                  <a:schemeClr val="accent2">
                    <a:lumMod val="75000"/>
                  </a:schemeClr>
                </a:solidFill>
                <a:ea typeface="Century Gothic"/>
                <a:cs typeface="Century Gothic"/>
                <a:sym typeface="Century Gothic"/>
              </a:rPr>
              <a:t>1.8 Modelación de problemas o fenómenos económicos, administrativos y sociales como: planes de ahorro, bonos de ahorro, descuentos simples, incrementos en los salarios, depreciaciones, pagos, entre otros.</a:t>
            </a:r>
          </a:p>
          <a:p>
            <a:pPr algn="just">
              <a:lnSpc>
                <a:spcPct val="115000"/>
              </a:lnSpc>
              <a:buClr>
                <a:srgbClr val="000000"/>
              </a:buClr>
              <a:buSzPts val="1100"/>
            </a:pPr>
            <a:r>
              <a:rPr lang="es-MX" sz="1000" b="1" dirty="0">
                <a:solidFill>
                  <a:schemeClr val="accent2">
                    <a:lumMod val="75000"/>
                  </a:schemeClr>
                </a:solidFill>
                <a:ea typeface="Century Gothic"/>
                <a:cs typeface="Century Gothic"/>
                <a:sym typeface="Century Gothic"/>
              </a:rPr>
              <a:t>2.13 Interpretación de gráficas relacionadas con diversos indicadores e instrumentos financieros para comparar y analizar su comportamiento a través del tiempo, con ayuda de la tecnología.</a:t>
            </a:r>
          </a:p>
          <a:p>
            <a:pPr algn="just">
              <a:lnSpc>
                <a:spcPct val="115000"/>
              </a:lnSpc>
              <a:buClr>
                <a:srgbClr val="000000"/>
              </a:buClr>
              <a:buSzPts val="1100"/>
            </a:pPr>
            <a:r>
              <a:rPr lang="es-MX" sz="1000" b="1" dirty="0">
                <a:solidFill>
                  <a:schemeClr val="accent2">
                    <a:lumMod val="75000"/>
                  </a:schemeClr>
                </a:solidFill>
                <a:ea typeface="Century Gothic"/>
                <a:cs typeface="Century Gothic"/>
                <a:sym typeface="Century Gothic"/>
              </a:rPr>
              <a:t>4.9 Determinación de los intervalos donde una función es creciente o decreciente</a:t>
            </a:r>
          </a:p>
        </p:txBody>
      </p:sp>
      <p:sp>
        <p:nvSpPr>
          <p:cNvPr id="11" name="Google Shape;299;p25">
            <a:extLst>
              <a:ext uri="{FF2B5EF4-FFF2-40B4-BE49-F238E27FC236}">
                <a16:creationId xmlns:a16="http://schemas.microsoft.com/office/drawing/2014/main" id="{02F9C1CA-48AC-468A-9E5C-FBFDEC1D1473}"/>
              </a:ext>
            </a:extLst>
          </p:cNvPr>
          <p:cNvSpPr/>
          <p:nvPr/>
        </p:nvSpPr>
        <p:spPr>
          <a:xfrm>
            <a:off x="8990115" y="1016899"/>
            <a:ext cx="2463294" cy="1221466"/>
          </a:xfrm>
          <a:prstGeom prst="rect">
            <a:avLst/>
          </a:prstGeom>
          <a:solidFill>
            <a:schemeClr val="accent2">
              <a:lumMod val="60000"/>
              <a:lumOff val="40000"/>
            </a:schemeClr>
          </a:solidFill>
          <a:ln w="9525" cap="flat" cmpd="sng">
            <a:solidFill>
              <a:schemeClr val="accent2">
                <a:lumMod val="75000"/>
              </a:schemeClr>
            </a:solidFill>
            <a:prstDash val="solid"/>
            <a:round/>
            <a:headEnd type="none" w="sm" len="sm"/>
            <a:tailEnd type="none" w="sm" len="sm"/>
          </a:ln>
        </p:spPr>
        <p:txBody>
          <a:bodyPr spcFirstLastPara="1" wrap="square" lIns="91425" tIns="45700" rIns="91425" bIns="45700" numCol="2" anchor="t" anchorCtr="0">
            <a:noAutofit/>
          </a:bodyPr>
          <a:lstStyle/>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Progresión </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Capital </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Interés</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Función </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Pago</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Depreciación</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Grafica </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Intervalos </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Costo</a:t>
            </a:r>
          </a:p>
          <a:p>
            <a:pPr marL="171450" indent="-171450" algn="just">
              <a:lnSpc>
                <a:spcPct val="115000"/>
              </a:lnSpc>
              <a:buClr>
                <a:schemeClr val="dk1"/>
              </a:buClr>
              <a:buSzPts val="1100"/>
              <a:buFont typeface="Arial" panose="020B0604020202020204" pitchFamily="34" charset="0"/>
              <a:buChar char="•"/>
            </a:pPr>
            <a:r>
              <a:rPr lang="es-MX" sz="1100" b="1" dirty="0">
                <a:solidFill>
                  <a:schemeClr val="accent2">
                    <a:lumMod val="75000"/>
                  </a:schemeClr>
                </a:solidFill>
                <a:latin typeface="Calibri"/>
                <a:ea typeface="Calibri"/>
                <a:cs typeface="Calibri"/>
                <a:sym typeface="Calibri"/>
              </a:rPr>
              <a:t>Presupuesto</a:t>
            </a:r>
          </a:p>
        </p:txBody>
      </p:sp>
      <p:sp>
        <p:nvSpPr>
          <p:cNvPr id="22" name="Google Shape;310;p25">
            <a:extLst>
              <a:ext uri="{FF2B5EF4-FFF2-40B4-BE49-F238E27FC236}">
                <a16:creationId xmlns:a16="http://schemas.microsoft.com/office/drawing/2014/main" id="{550D6605-8D72-4219-B3F8-518242939302}"/>
              </a:ext>
            </a:extLst>
          </p:cNvPr>
          <p:cNvSpPr/>
          <p:nvPr/>
        </p:nvSpPr>
        <p:spPr>
          <a:xfrm>
            <a:off x="259527" y="2765869"/>
            <a:ext cx="2723600" cy="3514858"/>
          </a:xfrm>
          <a:prstGeom prst="rect">
            <a:avLst/>
          </a:prstGeom>
          <a:solidFill>
            <a:schemeClr val="accent6">
              <a:lumMod val="60000"/>
              <a:lumOff val="40000"/>
            </a:schemeClr>
          </a:solidFill>
          <a:ln w="9525" cap="flat" cmpd="sng">
            <a:solidFill>
              <a:schemeClr val="accent6">
                <a:lumMod val="50000"/>
              </a:schemeClr>
            </a:solidFill>
            <a:prstDash val="solid"/>
            <a:round/>
            <a:headEnd type="none" w="sm" len="sm"/>
            <a:tailEnd type="none" w="sm" len="sm"/>
          </a:ln>
        </p:spPr>
        <p:txBody>
          <a:bodyPr spcFirstLastPara="1" wrap="square" lIns="91425" tIns="45700" rIns="91425" bIns="45700" anchor="t" anchorCtr="0">
            <a:noAutofit/>
          </a:bodyPr>
          <a:lstStyle/>
          <a:p>
            <a:pPr algn="just">
              <a:buClr>
                <a:schemeClr val="dk1"/>
              </a:buClr>
              <a:buSzPts val="1100"/>
            </a:pPr>
            <a:endParaRPr sz="1100" b="1">
              <a:latin typeface="Century Gothic"/>
              <a:ea typeface="Century Gothic"/>
              <a:cs typeface="Century Gothic"/>
              <a:sym typeface="Century Gothic"/>
            </a:endParaRPr>
          </a:p>
        </p:txBody>
      </p:sp>
      <p:sp>
        <p:nvSpPr>
          <p:cNvPr id="23" name="Google Shape;311;p25">
            <a:extLst>
              <a:ext uri="{FF2B5EF4-FFF2-40B4-BE49-F238E27FC236}">
                <a16:creationId xmlns:a16="http://schemas.microsoft.com/office/drawing/2014/main" id="{A8153E04-72C3-4274-8AB1-B5FB8373FB0F}"/>
              </a:ext>
            </a:extLst>
          </p:cNvPr>
          <p:cNvSpPr/>
          <p:nvPr/>
        </p:nvSpPr>
        <p:spPr>
          <a:xfrm>
            <a:off x="7731842" y="2816987"/>
            <a:ext cx="4275431" cy="1828800"/>
          </a:xfrm>
          <a:prstGeom prst="rect">
            <a:avLst/>
          </a:prstGeom>
          <a:solidFill>
            <a:srgbClr val="75F660"/>
          </a:solidFill>
          <a:ln w="9525" cap="flat" cmpd="sng">
            <a:solidFill>
              <a:srgbClr val="284C10"/>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chemeClr val="dk1"/>
              </a:buClr>
              <a:buSzPts val="1100"/>
            </a:pPr>
            <a:r>
              <a:rPr lang="es-MX" sz="900" b="1" dirty="0">
                <a:solidFill>
                  <a:srgbClr val="284C10"/>
                </a:solidFill>
                <a:latin typeface="Arial"/>
                <a:ea typeface="Arial"/>
                <a:cs typeface="Arial"/>
                <a:sym typeface="Arial"/>
              </a:rPr>
              <a:t>4.2 Conceptos y tipos de democracia </a:t>
            </a:r>
          </a:p>
          <a:p>
            <a:pPr algn="just">
              <a:lnSpc>
                <a:spcPct val="115000"/>
              </a:lnSpc>
              <a:buClr>
                <a:schemeClr val="dk1"/>
              </a:buClr>
              <a:buSzPts val="1100"/>
            </a:pPr>
            <a:r>
              <a:rPr lang="es-MX" sz="900" b="1" dirty="0">
                <a:solidFill>
                  <a:srgbClr val="284C10"/>
                </a:solidFill>
                <a:latin typeface="Arial"/>
                <a:ea typeface="Arial"/>
                <a:cs typeface="Arial"/>
                <a:sym typeface="Arial"/>
              </a:rPr>
              <a:t>4.7 Formas de participación política y social: cultura cívica en acción </a:t>
            </a:r>
          </a:p>
          <a:p>
            <a:pPr algn="just">
              <a:lnSpc>
                <a:spcPct val="115000"/>
              </a:lnSpc>
              <a:buClr>
                <a:schemeClr val="dk1"/>
              </a:buClr>
              <a:buSzPts val="1100"/>
            </a:pPr>
            <a:r>
              <a:rPr lang="es-MX" sz="900" b="1" dirty="0">
                <a:solidFill>
                  <a:srgbClr val="284C10"/>
                </a:solidFill>
                <a:latin typeface="Arial"/>
                <a:ea typeface="Arial"/>
                <a:cs typeface="Arial"/>
                <a:sym typeface="Arial"/>
              </a:rPr>
              <a:t>4.8 Beneficios de la democracia para el desarrollo político y social del país </a:t>
            </a:r>
          </a:p>
          <a:p>
            <a:pPr algn="just">
              <a:lnSpc>
                <a:spcPct val="115000"/>
              </a:lnSpc>
              <a:buClr>
                <a:schemeClr val="dk1"/>
              </a:buClr>
              <a:buSzPts val="1100"/>
            </a:pPr>
            <a:r>
              <a:rPr lang="es-MX" sz="900" b="1" dirty="0">
                <a:solidFill>
                  <a:srgbClr val="284C10"/>
                </a:solidFill>
                <a:latin typeface="Arial"/>
                <a:ea typeface="Arial"/>
                <a:cs typeface="Arial"/>
                <a:sym typeface="Arial"/>
              </a:rPr>
              <a:t>4.12 Investigación y análisis de los actores que participan en el ejercicio de la democracia: autoridades electorales, partidos políticos, grupos de presión y ciudadanía </a:t>
            </a:r>
          </a:p>
          <a:p>
            <a:pPr algn="just">
              <a:lnSpc>
                <a:spcPct val="115000"/>
              </a:lnSpc>
              <a:buClr>
                <a:schemeClr val="dk1"/>
              </a:buClr>
              <a:buSzPts val="1100"/>
            </a:pPr>
            <a:r>
              <a:rPr lang="es-MX" sz="900" b="1" dirty="0">
                <a:solidFill>
                  <a:srgbClr val="284C10"/>
                </a:solidFill>
                <a:latin typeface="Arial"/>
                <a:ea typeface="Arial"/>
                <a:cs typeface="Arial"/>
                <a:sym typeface="Arial"/>
              </a:rPr>
              <a:t>4.16 Revisión de los resultados del ejercicio de la democracia en México</a:t>
            </a:r>
          </a:p>
          <a:p>
            <a:pPr algn="just">
              <a:lnSpc>
                <a:spcPct val="115000"/>
              </a:lnSpc>
              <a:buClr>
                <a:schemeClr val="dk1"/>
              </a:buClr>
              <a:buSzPts val="1100"/>
            </a:pPr>
            <a:r>
              <a:rPr lang="es-MX" sz="900" b="1" dirty="0">
                <a:solidFill>
                  <a:srgbClr val="284C10"/>
                </a:solidFill>
                <a:latin typeface="Arial"/>
                <a:ea typeface="Arial"/>
                <a:cs typeface="Arial"/>
                <a:sym typeface="Arial"/>
              </a:rPr>
              <a:t>4.20 Valoración de la democracia como mecanismo de transformación social y política </a:t>
            </a:r>
          </a:p>
          <a:p>
            <a:pPr algn="just">
              <a:lnSpc>
                <a:spcPct val="115000"/>
              </a:lnSpc>
              <a:buClr>
                <a:schemeClr val="dk1"/>
              </a:buClr>
              <a:buSzPts val="1100"/>
            </a:pPr>
            <a:r>
              <a:rPr lang="es-MX" sz="900" b="1" dirty="0">
                <a:solidFill>
                  <a:srgbClr val="284C10"/>
                </a:solidFill>
                <a:latin typeface="Arial"/>
                <a:ea typeface="Arial"/>
                <a:cs typeface="Arial"/>
                <a:sym typeface="Arial"/>
              </a:rPr>
              <a:t>4.21 Reconocimiento de los valores políticos como base para el ejercicio de una ciudadanía participativa </a:t>
            </a:r>
          </a:p>
        </p:txBody>
      </p:sp>
      <p:sp>
        <p:nvSpPr>
          <p:cNvPr id="24" name="Google Shape;312;p25">
            <a:extLst>
              <a:ext uri="{FF2B5EF4-FFF2-40B4-BE49-F238E27FC236}">
                <a16:creationId xmlns:a16="http://schemas.microsoft.com/office/drawing/2014/main" id="{AFF5554C-4836-4D9C-9094-BD3BC1CFABB7}"/>
              </a:ext>
            </a:extLst>
          </p:cNvPr>
          <p:cNvSpPr/>
          <p:nvPr/>
        </p:nvSpPr>
        <p:spPr>
          <a:xfrm>
            <a:off x="8366462" y="1752460"/>
            <a:ext cx="670830" cy="485905"/>
          </a:xfrm>
          <a:prstGeom prst="rightArrow">
            <a:avLst>
              <a:gd name="adj1" fmla="val 50000"/>
              <a:gd name="adj2" fmla="val 50000"/>
            </a:avLst>
          </a:prstGeom>
          <a:solidFill>
            <a:schemeClr val="accent2">
              <a:lumMod val="60000"/>
              <a:lumOff val="40000"/>
            </a:schemeClr>
          </a:solidFill>
          <a:ln w="25400" cap="flat" cmpd="sng">
            <a:solidFill>
              <a:schemeClr val="accent2">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27" name="Google Shape;315;p25">
            <a:extLst>
              <a:ext uri="{FF2B5EF4-FFF2-40B4-BE49-F238E27FC236}">
                <a16:creationId xmlns:a16="http://schemas.microsoft.com/office/drawing/2014/main" id="{7923586E-A0FE-43FA-9FA3-E2665A8B11D3}"/>
              </a:ext>
            </a:extLst>
          </p:cNvPr>
          <p:cNvSpPr/>
          <p:nvPr/>
        </p:nvSpPr>
        <p:spPr>
          <a:xfrm rot="-5400000">
            <a:off x="1306724" y="2313772"/>
            <a:ext cx="414823" cy="400133"/>
          </a:xfrm>
          <a:prstGeom prst="rightArrow">
            <a:avLst>
              <a:gd name="adj1" fmla="val 50000"/>
              <a:gd name="adj2" fmla="val 50000"/>
            </a:avLst>
          </a:prstGeom>
          <a:solidFill>
            <a:srgbClr val="7030A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40" name="Google Shape;328;p25">
            <a:extLst>
              <a:ext uri="{FF2B5EF4-FFF2-40B4-BE49-F238E27FC236}">
                <a16:creationId xmlns:a16="http://schemas.microsoft.com/office/drawing/2014/main" id="{4C72784E-D740-4221-82A5-933985474267}"/>
              </a:ext>
            </a:extLst>
          </p:cNvPr>
          <p:cNvSpPr txBox="1"/>
          <p:nvPr/>
        </p:nvSpPr>
        <p:spPr>
          <a:xfrm>
            <a:off x="2700192" y="68977"/>
            <a:ext cx="6337100" cy="3693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algn="ctr"/>
            <a:r>
              <a:rPr lang="es-MX" sz="1800" spc="300" dirty="0"/>
              <a:t>¿Llegó el momento de la última gota?</a:t>
            </a:r>
          </a:p>
        </p:txBody>
      </p:sp>
      <p:pic>
        <p:nvPicPr>
          <p:cNvPr id="44" name="Imagen 43">
            <a:extLst>
              <a:ext uri="{FF2B5EF4-FFF2-40B4-BE49-F238E27FC236}">
                <a16:creationId xmlns:a16="http://schemas.microsoft.com/office/drawing/2014/main" id="{FFA40AEE-2EF4-460A-80B4-ACBFB4A46706}"/>
              </a:ext>
            </a:extLst>
          </p:cNvPr>
          <p:cNvPicPr>
            <a:picLocks noChangeAspect="1"/>
          </p:cNvPicPr>
          <p:nvPr/>
        </p:nvPicPr>
        <p:blipFill>
          <a:blip r:embed="rId3"/>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
        <p:nvSpPr>
          <p:cNvPr id="42" name="CuadroTexto 41">
            <a:extLst>
              <a:ext uri="{FF2B5EF4-FFF2-40B4-BE49-F238E27FC236}">
                <a16:creationId xmlns:a16="http://schemas.microsoft.com/office/drawing/2014/main" id="{443959C1-82F4-4EA6-AD17-18C9802A1C5C}"/>
              </a:ext>
            </a:extLst>
          </p:cNvPr>
          <p:cNvSpPr txBox="1"/>
          <p:nvPr/>
        </p:nvSpPr>
        <p:spPr>
          <a:xfrm>
            <a:off x="284915" y="2765869"/>
            <a:ext cx="2641645" cy="3677930"/>
          </a:xfrm>
          <a:prstGeom prst="rect">
            <a:avLst/>
          </a:prstGeom>
          <a:noFill/>
        </p:spPr>
        <p:txBody>
          <a:bodyPr wrap="square">
            <a:spAutoFit/>
          </a:bodyPr>
          <a:lstStyle/>
          <a:p>
            <a:pPr algn="just"/>
            <a:r>
              <a:rPr lang="es-MX" sz="900" b="1" dirty="0">
                <a:solidFill>
                  <a:schemeClr val="accent6">
                    <a:lumMod val="50000"/>
                  </a:schemeClr>
                </a:solidFill>
              </a:rPr>
              <a:t>1.2. a) social, comunitaria, de la salud, ambiental y del desarrollo. </a:t>
            </a:r>
          </a:p>
          <a:p>
            <a:pPr algn="just"/>
            <a:r>
              <a:rPr lang="es-MX" sz="900" b="1" dirty="0">
                <a:solidFill>
                  <a:schemeClr val="accent6">
                    <a:lumMod val="50000"/>
                  </a:schemeClr>
                </a:solidFill>
              </a:rPr>
              <a:t>b) Principales características, problemas que aborda, herramientas de trabajo, aportaciones a la disciplina y contribuciones para confrontar los problemas sociales.</a:t>
            </a:r>
          </a:p>
          <a:p>
            <a:pPr algn="just"/>
            <a:r>
              <a:rPr lang="es-MX" sz="900" b="1" dirty="0">
                <a:solidFill>
                  <a:schemeClr val="accent6">
                    <a:lumMod val="50000"/>
                  </a:schemeClr>
                </a:solidFill>
              </a:rPr>
              <a:t>2.4.Especialización hemisférica. Integración del funcionamiento de ambos hemisferios en la conducta cotidiana.</a:t>
            </a:r>
          </a:p>
          <a:p>
            <a:pPr algn="just"/>
            <a:r>
              <a:rPr lang="es-MX" sz="900" b="1" dirty="0">
                <a:solidFill>
                  <a:schemeClr val="accent6">
                    <a:lumMod val="50000"/>
                  </a:schemeClr>
                </a:solidFill>
              </a:rPr>
              <a:t>3.1. Conceptos de sensación, percepción y </a:t>
            </a:r>
            <a:r>
              <a:rPr lang="es-MX" sz="900" b="1" dirty="0" err="1">
                <a:solidFill>
                  <a:schemeClr val="accent6">
                    <a:lumMod val="50000"/>
                  </a:schemeClr>
                </a:solidFill>
              </a:rPr>
              <a:t>sensopercepción</a:t>
            </a:r>
            <a:r>
              <a:rPr lang="es-MX" sz="900" b="1" dirty="0">
                <a:solidFill>
                  <a:schemeClr val="accent6">
                    <a:lumMod val="50000"/>
                  </a:schemeClr>
                </a:solidFill>
              </a:rPr>
              <a:t>.</a:t>
            </a:r>
          </a:p>
          <a:p>
            <a:pPr algn="just"/>
            <a:r>
              <a:rPr lang="es-MX" sz="900" b="1" dirty="0">
                <a:solidFill>
                  <a:schemeClr val="accent6">
                    <a:lumMod val="50000"/>
                  </a:schemeClr>
                </a:solidFill>
              </a:rPr>
              <a:t>3.2. Importancia de la percepción en la determinación de la conducta.</a:t>
            </a:r>
          </a:p>
          <a:p>
            <a:pPr algn="just"/>
            <a:r>
              <a:rPr lang="es-MX" sz="900" b="1" dirty="0">
                <a:solidFill>
                  <a:schemeClr val="accent6">
                    <a:lumMod val="50000"/>
                  </a:schemeClr>
                </a:solidFill>
              </a:rPr>
              <a:t>3.8. Percepción e imaginación.</a:t>
            </a:r>
          </a:p>
          <a:p>
            <a:pPr algn="just"/>
            <a:r>
              <a:rPr lang="es-MX" sz="900" b="1" dirty="0">
                <a:solidFill>
                  <a:schemeClr val="accent6">
                    <a:lumMod val="50000"/>
                  </a:schemeClr>
                </a:solidFill>
              </a:rPr>
              <a:t>4.4. Tipos de aprendizaje de acuerdo a diferentes aproximaciones de estudio. Conductual, Cognoscitivo y Social.</a:t>
            </a:r>
          </a:p>
          <a:p>
            <a:pPr algn="just"/>
            <a:r>
              <a:rPr lang="es-MX" sz="900" b="1" dirty="0">
                <a:solidFill>
                  <a:schemeClr val="accent6">
                    <a:lumMod val="50000"/>
                  </a:schemeClr>
                </a:solidFill>
              </a:rPr>
              <a:t>5. 2. El proceso de la motivación  como:</a:t>
            </a:r>
          </a:p>
          <a:p>
            <a:pPr algn="just"/>
            <a:r>
              <a:rPr lang="es-MX" sz="900" b="1" dirty="0">
                <a:solidFill>
                  <a:schemeClr val="accent6">
                    <a:lumMod val="50000"/>
                  </a:schemeClr>
                </a:solidFill>
              </a:rPr>
              <a:t>8. 2. Factores fundamentales que interactúan en la conducta individual y grupal:</a:t>
            </a:r>
          </a:p>
          <a:p>
            <a:pPr algn="just"/>
            <a:r>
              <a:rPr lang="es-MX" sz="900" b="1" dirty="0">
                <a:solidFill>
                  <a:schemeClr val="accent6">
                    <a:lumMod val="50000"/>
                  </a:schemeClr>
                </a:solidFill>
              </a:rPr>
              <a:t>8.3. Procesos que se manifiestan en la conducta individual y grupal en diferentes escenarios .</a:t>
            </a:r>
          </a:p>
          <a:p>
            <a:pPr algn="just"/>
            <a:endParaRPr lang="es-MX" sz="800" dirty="0"/>
          </a:p>
        </p:txBody>
      </p:sp>
      <p:sp>
        <p:nvSpPr>
          <p:cNvPr id="19" name="Google Shape;307;p25">
            <a:extLst>
              <a:ext uri="{FF2B5EF4-FFF2-40B4-BE49-F238E27FC236}">
                <a16:creationId xmlns:a16="http://schemas.microsoft.com/office/drawing/2014/main" id="{5714BB15-9FA6-4578-BF19-E8D130284962}"/>
              </a:ext>
            </a:extLst>
          </p:cNvPr>
          <p:cNvSpPr/>
          <p:nvPr/>
        </p:nvSpPr>
        <p:spPr>
          <a:xfrm>
            <a:off x="4156388" y="2335820"/>
            <a:ext cx="2009531" cy="1122735"/>
          </a:xfrm>
          <a:prstGeom prst="downArrow">
            <a:avLst>
              <a:gd name="adj1" fmla="val 50000"/>
              <a:gd name="adj2" fmla="val 55720"/>
            </a:avLst>
          </a:prstGeom>
          <a:solidFill>
            <a:schemeClr val="accent2">
              <a:lumMod val="60000"/>
              <a:lumOff val="40000"/>
            </a:schemeClr>
          </a:solidFill>
          <a:ln w="38100" cap="flat" cmpd="sng">
            <a:solidFill>
              <a:schemeClr val="accent2">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b="1">
              <a:solidFill>
                <a:schemeClr val="lt1"/>
              </a:solidFill>
              <a:latin typeface="Arial"/>
              <a:ea typeface="Arial"/>
              <a:cs typeface="Arial"/>
              <a:sym typeface="Arial"/>
            </a:endParaRPr>
          </a:p>
        </p:txBody>
      </p:sp>
      <p:sp>
        <p:nvSpPr>
          <p:cNvPr id="21" name="Google Shape;309;p25">
            <a:extLst>
              <a:ext uri="{FF2B5EF4-FFF2-40B4-BE49-F238E27FC236}">
                <a16:creationId xmlns:a16="http://schemas.microsoft.com/office/drawing/2014/main" id="{497FA3E1-2ECC-4522-88E8-6022C6394FF0}"/>
              </a:ext>
            </a:extLst>
          </p:cNvPr>
          <p:cNvSpPr txBox="1"/>
          <p:nvPr/>
        </p:nvSpPr>
        <p:spPr>
          <a:xfrm>
            <a:off x="4425640" y="2766916"/>
            <a:ext cx="1727421" cy="307800"/>
          </a:xfrm>
          <a:prstGeom prst="rect">
            <a:avLst/>
          </a:prstGeom>
          <a:noFill/>
          <a:ln>
            <a:noFill/>
          </a:ln>
        </p:spPr>
        <p:txBody>
          <a:bodyPr spcFirstLastPara="1" wrap="square" lIns="91425" tIns="45700" rIns="91425" bIns="45700" anchor="t" anchorCtr="0">
            <a:noAutofit/>
          </a:bodyPr>
          <a:lstStyle/>
          <a:p>
            <a:pPr>
              <a:buClr>
                <a:schemeClr val="lt1"/>
              </a:buClr>
              <a:buSzPts val="1400"/>
            </a:pPr>
            <a:r>
              <a:rPr lang="es-MX"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MATEMATICAS</a:t>
            </a:r>
            <a:endParaRPr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sp>
        <p:nvSpPr>
          <p:cNvPr id="16" name="Google Shape;304;p25">
            <a:extLst>
              <a:ext uri="{FF2B5EF4-FFF2-40B4-BE49-F238E27FC236}">
                <a16:creationId xmlns:a16="http://schemas.microsoft.com/office/drawing/2014/main" id="{884158AE-C380-4C70-B9A6-C2ADEA3BD889}"/>
              </a:ext>
            </a:extLst>
          </p:cNvPr>
          <p:cNvSpPr/>
          <p:nvPr/>
        </p:nvSpPr>
        <p:spPr>
          <a:xfrm rot="5400000">
            <a:off x="5895851" y="3052332"/>
            <a:ext cx="2093201" cy="1578781"/>
          </a:xfrm>
          <a:prstGeom prst="downArrow">
            <a:avLst>
              <a:gd name="adj1" fmla="val 50000"/>
              <a:gd name="adj2" fmla="val 46077"/>
            </a:avLst>
          </a:prstGeom>
          <a:solidFill>
            <a:srgbClr val="92D050"/>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b="1">
              <a:solidFill>
                <a:schemeClr val="lt1"/>
              </a:solidFill>
              <a:latin typeface="Arial"/>
              <a:ea typeface="Arial"/>
              <a:cs typeface="Arial"/>
              <a:sym typeface="Arial"/>
            </a:endParaRPr>
          </a:p>
        </p:txBody>
      </p:sp>
      <p:sp>
        <p:nvSpPr>
          <p:cNvPr id="17" name="Google Shape;305;p25">
            <a:extLst>
              <a:ext uri="{FF2B5EF4-FFF2-40B4-BE49-F238E27FC236}">
                <a16:creationId xmlns:a16="http://schemas.microsoft.com/office/drawing/2014/main" id="{6CC46912-03EE-4852-9579-405B144AC2E7}"/>
              </a:ext>
            </a:extLst>
          </p:cNvPr>
          <p:cNvSpPr txBox="1"/>
          <p:nvPr/>
        </p:nvSpPr>
        <p:spPr>
          <a:xfrm>
            <a:off x="6368458" y="3307875"/>
            <a:ext cx="1363384" cy="523200"/>
          </a:xfrm>
          <a:prstGeom prst="rect">
            <a:avLst/>
          </a:prstGeom>
          <a:noFill/>
          <a:ln>
            <a:noFill/>
          </a:ln>
        </p:spPr>
        <p:txBody>
          <a:bodyPr spcFirstLastPara="1" wrap="square" lIns="91425" tIns="45700" rIns="91425" bIns="45700" anchor="t" anchorCtr="0">
            <a:noAutofit/>
          </a:bodyPr>
          <a:lstStyle/>
          <a:p>
            <a:pPr algn="ctr">
              <a:buClr>
                <a:schemeClr val="lt1"/>
              </a:buClr>
              <a:buSzPts val="1400"/>
            </a:pPr>
            <a:r>
              <a:rPr lang="es-MX" sz="1300" b="1" dirty="0">
                <a:solidFill>
                  <a:schemeClr val="lt1"/>
                </a:solidFill>
                <a:latin typeface="Arial"/>
                <a:ea typeface="Arial"/>
                <a:cs typeface="Arial"/>
                <a:sym typeface="Arial"/>
              </a:rPr>
              <a:t>Problemas Sociales, Políticos y Económicos de México</a:t>
            </a:r>
          </a:p>
        </p:txBody>
      </p:sp>
      <p:sp>
        <p:nvSpPr>
          <p:cNvPr id="14" name="Google Shape;302;p25">
            <a:extLst>
              <a:ext uri="{FF2B5EF4-FFF2-40B4-BE49-F238E27FC236}">
                <a16:creationId xmlns:a16="http://schemas.microsoft.com/office/drawing/2014/main" id="{C0299D1A-8ECF-4871-9163-39CA1400AE0E}"/>
              </a:ext>
            </a:extLst>
          </p:cNvPr>
          <p:cNvSpPr/>
          <p:nvPr/>
        </p:nvSpPr>
        <p:spPr>
          <a:xfrm rot="-5400000">
            <a:off x="2949569" y="3009960"/>
            <a:ext cx="1540321" cy="1454971"/>
          </a:xfrm>
          <a:prstGeom prst="downArrow">
            <a:avLst>
              <a:gd name="adj1" fmla="val 50000"/>
              <a:gd name="adj2" fmla="val 55720"/>
            </a:avLst>
          </a:prstGeom>
          <a:solidFill>
            <a:schemeClr val="accent6">
              <a:lumMod val="75000"/>
            </a:schemeClr>
          </a:solidFill>
          <a:ln w="25400" cap="flat" cmpd="sng">
            <a:solidFill>
              <a:schemeClr val="accent6">
                <a:lumMod val="40000"/>
                <a:lumOff val="60000"/>
              </a:schemeClr>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a:solidFill>
                <a:schemeClr val="lt1"/>
              </a:solidFill>
              <a:latin typeface="Arial"/>
              <a:ea typeface="Arial"/>
              <a:cs typeface="Arial"/>
              <a:sym typeface="Arial"/>
            </a:endParaRPr>
          </a:p>
        </p:txBody>
      </p:sp>
      <p:sp>
        <p:nvSpPr>
          <p:cNvPr id="15" name="Google Shape;303;p25">
            <a:extLst>
              <a:ext uri="{FF2B5EF4-FFF2-40B4-BE49-F238E27FC236}">
                <a16:creationId xmlns:a16="http://schemas.microsoft.com/office/drawing/2014/main" id="{CE2C9026-E9B6-424E-B774-14102FFCBE0B}"/>
              </a:ext>
            </a:extLst>
          </p:cNvPr>
          <p:cNvSpPr txBox="1"/>
          <p:nvPr/>
        </p:nvSpPr>
        <p:spPr>
          <a:xfrm>
            <a:off x="3008515" y="3554542"/>
            <a:ext cx="1321047" cy="307800"/>
          </a:xfrm>
          <a:prstGeom prst="rect">
            <a:avLst/>
          </a:prstGeom>
          <a:noFill/>
          <a:ln>
            <a:noFill/>
          </a:ln>
        </p:spPr>
        <p:txBody>
          <a:bodyPr spcFirstLastPara="1" wrap="square" lIns="91425" tIns="45700" rIns="91425" bIns="45700" anchor="t" anchorCtr="0">
            <a:noAutofit/>
          </a:bodyPr>
          <a:lstStyle/>
          <a:p>
            <a:pPr>
              <a:buClr>
                <a:schemeClr val="lt1"/>
              </a:buClr>
              <a:buSzPts val="1400"/>
            </a:pPr>
            <a:r>
              <a:rPr lang="es-ES" sz="1400" b="1" dirty="0">
                <a:solidFill>
                  <a:schemeClr val="accent6">
                    <a:lumMod val="40000"/>
                    <a:lumOff val="60000"/>
                  </a:schemeClr>
                </a:solidFill>
                <a:latin typeface="Arial"/>
                <a:ea typeface="Arial"/>
                <a:cs typeface="Arial"/>
                <a:sym typeface="Arial"/>
              </a:rPr>
              <a:t>PSICOLOGIA</a:t>
            </a:r>
            <a:endParaRPr b="1" dirty="0">
              <a:solidFill>
                <a:schemeClr val="accent6">
                  <a:lumMod val="40000"/>
                  <a:lumOff val="60000"/>
                </a:schemeClr>
              </a:solidFill>
              <a:latin typeface="Calibri"/>
              <a:ea typeface="Calibri"/>
              <a:cs typeface="Calibri"/>
              <a:sym typeface="Calibri"/>
            </a:endParaRPr>
          </a:p>
        </p:txBody>
      </p:sp>
      <p:sp>
        <p:nvSpPr>
          <p:cNvPr id="69" name="Google Shape;297;p25">
            <a:extLst>
              <a:ext uri="{FF2B5EF4-FFF2-40B4-BE49-F238E27FC236}">
                <a16:creationId xmlns:a16="http://schemas.microsoft.com/office/drawing/2014/main" id="{C771D2F6-3667-480F-BB39-470ABEF6D362}"/>
              </a:ext>
            </a:extLst>
          </p:cNvPr>
          <p:cNvSpPr/>
          <p:nvPr/>
        </p:nvSpPr>
        <p:spPr>
          <a:xfrm>
            <a:off x="9929092" y="4926905"/>
            <a:ext cx="2078182" cy="1736592"/>
          </a:xfrm>
          <a:prstGeom prst="rect">
            <a:avLst/>
          </a:prstGeom>
          <a:solidFill>
            <a:srgbClr val="75F660"/>
          </a:solidFill>
          <a:ln w="9525" cap="flat" cmpd="sng">
            <a:solidFill>
              <a:srgbClr val="284C10"/>
            </a:solidFill>
            <a:prstDash val="solid"/>
            <a:round/>
            <a:headEnd type="none" w="sm" len="sm"/>
            <a:tailEnd type="none" w="sm" len="sm"/>
          </a:ln>
        </p:spPr>
        <p:txBody>
          <a:bodyPr spcFirstLastPara="1" wrap="square" lIns="91425" tIns="45700" rIns="91425" bIns="45700" numCol="2" anchor="t" anchorCtr="0">
            <a:noAutofit/>
          </a:bodyPr>
          <a:lstStyle/>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Democracia</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Participación social</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Organización</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Responsabilidad</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Necesidades</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Empatía</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Igualdad</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Ciudadano</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Colaboración</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Grupos de presión</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Proyectos sociales</a:t>
            </a:r>
          </a:p>
          <a:p>
            <a:pPr marL="171450" indent="-171450">
              <a:buClr>
                <a:schemeClr val="dk1"/>
              </a:buClr>
              <a:buSzPts val="1000"/>
              <a:buFont typeface="Arial" panose="020B0604020202020204" pitchFamily="34" charset="0"/>
              <a:buChar char="•"/>
            </a:pPr>
            <a:r>
              <a:rPr lang="es-MX" sz="900" b="1" dirty="0">
                <a:solidFill>
                  <a:srgbClr val="284C10"/>
                </a:solidFill>
                <a:ea typeface="Century Gothic"/>
                <a:cs typeface="Century Gothic"/>
                <a:sym typeface="Century Gothic"/>
              </a:rPr>
              <a:t>Cultura cívica</a:t>
            </a:r>
          </a:p>
        </p:txBody>
      </p:sp>
      <p:sp>
        <p:nvSpPr>
          <p:cNvPr id="67" name="Google Shape;315;p25">
            <a:extLst>
              <a:ext uri="{FF2B5EF4-FFF2-40B4-BE49-F238E27FC236}">
                <a16:creationId xmlns:a16="http://schemas.microsoft.com/office/drawing/2014/main" id="{7923586E-A0FE-43FA-9FA3-E2665A8B11D3}"/>
              </a:ext>
            </a:extLst>
          </p:cNvPr>
          <p:cNvSpPr/>
          <p:nvPr/>
        </p:nvSpPr>
        <p:spPr>
          <a:xfrm rot="5400000">
            <a:off x="11245998" y="4554086"/>
            <a:ext cx="414823" cy="400133"/>
          </a:xfrm>
          <a:prstGeom prst="rightArrow">
            <a:avLst>
              <a:gd name="adj1" fmla="val 50000"/>
              <a:gd name="adj2" fmla="val 50000"/>
            </a:avLst>
          </a:prstGeom>
          <a:solidFill>
            <a:srgbClr val="75F660"/>
          </a:solidFill>
          <a:ln w="25400" cap="flat" cmpd="sng">
            <a:solidFill>
              <a:srgbClr val="284C1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73" name="Google Shape;298;p25">
            <a:extLst>
              <a:ext uri="{FF2B5EF4-FFF2-40B4-BE49-F238E27FC236}">
                <a16:creationId xmlns:a16="http://schemas.microsoft.com/office/drawing/2014/main" id="{52C36E8C-0989-4FE3-B94B-0C8396FC8176}"/>
              </a:ext>
            </a:extLst>
          </p:cNvPr>
          <p:cNvSpPr/>
          <p:nvPr/>
        </p:nvSpPr>
        <p:spPr>
          <a:xfrm>
            <a:off x="3180835" y="5221948"/>
            <a:ext cx="4451093" cy="1483828"/>
          </a:xfrm>
          <a:prstGeom prst="rect">
            <a:avLst/>
          </a:prstGeom>
          <a:solidFill>
            <a:schemeClr val="accent5">
              <a:lumMod val="60000"/>
              <a:lumOff val="40000"/>
            </a:schemeClr>
          </a:solidFill>
          <a:ln w="952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rgbClr val="000000"/>
              </a:buClr>
              <a:buSzPts val="1100"/>
            </a:pPr>
            <a:r>
              <a:rPr lang="es-MX" sz="800" b="1" dirty="0">
                <a:solidFill>
                  <a:srgbClr val="0070C0"/>
                </a:solidFill>
                <a:ea typeface="Century Gothic"/>
                <a:cs typeface="Century Gothic"/>
                <a:sym typeface="Century Gothic"/>
              </a:rPr>
              <a:t>2.1 presente simple para expresar futuro (noción presente con carácter permanente)</a:t>
            </a:r>
          </a:p>
          <a:p>
            <a:pPr algn="just">
              <a:lnSpc>
                <a:spcPct val="115000"/>
              </a:lnSpc>
              <a:buClr>
                <a:srgbClr val="000000"/>
              </a:buClr>
              <a:buSzPts val="1100"/>
            </a:pPr>
            <a:r>
              <a:rPr lang="es-MX" sz="800" b="1" dirty="0">
                <a:solidFill>
                  <a:srgbClr val="0070C0"/>
                </a:solidFill>
                <a:ea typeface="Century Gothic"/>
                <a:cs typeface="Century Gothic"/>
                <a:sym typeface="Century Gothic"/>
              </a:rPr>
              <a:t>2.2 presente continuo para expresar futuro (noción presente con carácter temporal)</a:t>
            </a:r>
          </a:p>
          <a:p>
            <a:pPr algn="just">
              <a:lnSpc>
                <a:spcPct val="115000"/>
              </a:lnSpc>
              <a:buClr>
                <a:srgbClr val="000000"/>
              </a:buClr>
              <a:buSzPts val="1100"/>
            </a:pPr>
            <a:r>
              <a:rPr lang="es-MX" sz="800" b="1" dirty="0">
                <a:solidFill>
                  <a:srgbClr val="0070C0"/>
                </a:solidFill>
                <a:ea typeface="Century Gothic"/>
                <a:cs typeface="Century Gothic"/>
                <a:sym typeface="Century Gothic"/>
              </a:rPr>
              <a:t>2.3 texto argumentativo: científico</a:t>
            </a:r>
          </a:p>
          <a:p>
            <a:pPr algn="just">
              <a:lnSpc>
                <a:spcPct val="115000"/>
              </a:lnSpc>
              <a:buClr>
                <a:srgbClr val="000000"/>
              </a:buClr>
              <a:buSzPts val="1100"/>
            </a:pPr>
            <a:r>
              <a:rPr lang="es-MX" sz="800" b="1" dirty="0">
                <a:solidFill>
                  <a:srgbClr val="0070C0"/>
                </a:solidFill>
                <a:ea typeface="Century Gothic"/>
                <a:cs typeface="Century Gothic"/>
                <a:sym typeface="Century Gothic"/>
              </a:rPr>
              <a:t>2.4 lectura detallada</a:t>
            </a:r>
          </a:p>
          <a:p>
            <a:pPr algn="just">
              <a:lnSpc>
                <a:spcPct val="115000"/>
              </a:lnSpc>
              <a:buClr>
                <a:srgbClr val="000000"/>
              </a:buClr>
              <a:buSzPts val="1100"/>
            </a:pPr>
            <a:r>
              <a:rPr lang="es-MX" sz="800" b="1" dirty="0">
                <a:solidFill>
                  <a:srgbClr val="0070C0"/>
                </a:solidFill>
                <a:ea typeface="Century Gothic"/>
                <a:cs typeface="Century Gothic"/>
                <a:sym typeface="Century Gothic"/>
              </a:rPr>
              <a:t>3.1 presente perfecto / adverbios: </a:t>
            </a:r>
            <a:r>
              <a:rPr lang="es-MX" sz="800" b="1" dirty="0" err="1">
                <a:solidFill>
                  <a:srgbClr val="0070C0"/>
                </a:solidFill>
                <a:ea typeface="Century Gothic"/>
                <a:cs typeface="Century Gothic"/>
                <a:sym typeface="Century Gothic"/>
              </a:rPr>
              <a:t>yet</a:t>
            </a:r>
            <a:r>
              <a:rPr lang="es-MX" sz="800" b="1" dirty="0">
                <a:solidFill>
                  <a:srgbClr val="0070C0"/>
                </a:solidFill>
                <a:ea typeface="Century Gothic"/>
                <a:cs typeface="Century Gothic"/>
                <a:sym typeface="Century Gothic"/>
              </a:rPr>
              <a:t>, </a:t>
            </a:r>
            <a:r>
              <a:rPr lang="es-MX" sz="800" b="1" dirty="0" err="1">
                <a:solidFill>
                  <a:srgbClr val="0070C0"/>
                </a:solidFill>
                <a:ea typeface="Century Gothic"/>
                <a:cs typeface="Century Gothic"/>
                <a:sym typeface="Century Gothic"/>
              </a:rPr>
              <a:t>already</a:t>
            </a:r>
            <a:r>
              <a:rPr lang="es-MX" sz="800" b="1" dirty="0">
                <a:solidFill>
                  <a:srgbClr val="0070C0"/>
                </a:solidFill>
                <a:ea typeface="Century Gothic"/>
                <a:cs typeface="Century Gothic"/>
                <a:sym typeface="Century Gothic"/>
              </a:rPr>
              <a:t>, </a:t>
            </a:r>
            <a:r>
              <a:rPr lang="es-MX" sz="800" b="1" dirty="0" err="1">
                <a:solidFill>
                  <a:srgbClr val="0070C0"/>
                </a:solidFill>
                <a:ea typeface="Century Gothic"/>
                <a:cs typeface="Century Gothic"/>
                <a:sym typeface="Century Gothic"/>
              </a:rPr>
              <a:t>just</a:t>
            </a:r>
            <a:r>
              <a:rPr lang="es-MX" sz="800" b="1" dirty="0">
                <a:solidFill>
                  <a:srgbClr val="0070C0"/>
                </a:solidFill>
                <a:ea typeface="Century Gothic"/>
                <a:cs typeface="Century Gothic"/>
                <a:sym typeface="Century Gothic"/>
              </a:rPr>
              <a:t> (noción de tiempo presente y pasado, aspecto perfecto)</a:t>
            </a:r>
          </a:p>
          <a:p>
            <a:pPr algn="just">
              <a:lnSpc>
                <a:spcPct val="115000"/>
              </a:lnSpc>
              <a:buClr>
                <a:srgbClr val="000000"/>
              </a:buClr>
              <a:buSzPts val="1100"/>
            </a:pPr>
            <a:r>
              <a:rPr lang="es-MX" sz="800" b="1" dirty="0">
                <a:solidFill>
                  <a:srgbClr val="0070C0"/>
                </a:solidFill>
                <a:ea typeface="Century Gothic"/>
                <a:cs typeface="Century Gothic"/>
                <a:sym typeface="Century Gothic"/>
              </a:rPr>
              <a:t>3.2 presente perfecto continuo / adverbios: </a:t>
            </a:r>
            <a:r>
              <a:rPr lang="es-MX" sz="800" b="1" dirty="0" err="1">
                <a:solidFill>
                  <a:srgbClr val="0070C0"/>
                </a:solidFill>
                <a:ea typeface="Century Gothic"/>
                <a:cs typeface="Century Gothic"/>
                <a:sym typeface="Century Gothic"/>
              </a:rPr>
              <a:t>for</a:t>
            </a:r>
            <a:r>
              <a:rPr lang="es-MX" sz="800" b="1" dirty="0">
                <a:solidFill>
                  <a:srgbClr val="0070C0"/>
                </a:solidFill>
                <a:ea typeface="Century Gothic"/>
                <a:cs typeface="Century Gothic"/>
                <a:sym typeface="Century Gothic"/>
              </a:rPr>
              <a:t>, </a:t>
            </a:r>
            <a:r>
              <a:rPr lang="es-MX" sz="800" b="1" dirty="0" err="1">
                <a:solidFill>
                  <a:srgbClr val="0070C0"/>
                </a:solidFill>
                <a:ea typeface="Century Gothic"/>
                <a:cs typeface="Century Gothic"/>
                <a:sym typeface="Century Gothic"/>
              </a:rPr>
              <a:t>since</a:t>
            </a:r>
            <a:r>
              <a:rPr lang="es-MX" sz="800" b="1" dirty="0">
                <a:solidFill>
                  <a:srgbClr val="0070C0"/>
                </a:solidFill>
                <a:ea typeface="Century Gothic"/>
                <a:cs typeface="Century Gothic"/>
                <a:sym typeface="Century Gothic"/>
              </a:rPr>
              <a:t> (noción de tiempo presente y pasado, aspecto perfecto con carácter temporal / en progreso)</a:t>
            </a:r>
          </a:p>
          <a:p>
            <a:pPr algn="just">
              <a:lnSpc>
                <a:spcPct val="115000"/>
              </a:lnSpc>
              <a:buClr>
                <a:srgbClr val="000000"/>
              </a:buClr>
              <a:buSzPts val="1100"/>
            </a:pPr>
            <a:r>
              <a:rPr lang="es-MX" sz="800" b="1" dirty="0">
                <a:solidFill>
                  <a:srgbClr val="0070C0"/>
                </a:solidFill>
                <a:ea typeface="Century Gothic"/>
                <a:cs typeface="Century Gothic"/>
                <a:sym typeface="Century Gothic"/>
              </a:rPr>
              <a:t>2.3 texto descriptivo: </a:t>
            </a:r>
            <a:r>
              <a:rPr lang="es-MX" sz="800" b="1" dirty="0" err="1">
                <a:solidFill>
                  <a:srgbClr val="0070C0"/>
                </a:solidFill>
                <a:ea typeface="Century Gothic"/>
                <a:cs typeface="Century Gothic"/>
                <a:sym typeface="Century Gothic"/>
              </a:rPr>
              <a:t>cientific</a:t>
            </a:r>
            <a:endParaRPr lang="es-MX" sz="800" b="1" dirty="0">
              <a:solidFill>
                <a:srgbClr val="0070C0"/>
              </a:solidFill>
              <a:ea typeface="Century Gothic"/>
              <a:cs typeface="Century Gothic"/>
              <a:sym typeface="Century Gothic"/>
            </a:endParaRPr>
          </a:p>
          <a:p>
            <a:pPr algn="just">
              <a:lnSpc>
                <a:spcPct val="115000"/>
              </a:lnSpc>
              <a:buClr>
                <a:srgbClr val="000000"/>
              </a:buClr>
              <a:buSzPts val="1100"/>
            </a:pPr>
            <a:r>
              <a:rPr lang="es-MX" sz="800" b="1" dirty="0">
                <a:solidFill>
                  <a:srgbClr val="0070C0"/>
                </a:solidFill>
                <a:ea typeface="Century Gothic"/>
                <a:cs typeface="Century Gothic"/>
                <a:sym typeface="Century Gothic"/>
              </a:rPr>
              <a:t>2.4 ideas </a:t>
            </a:r>
            <a:r>
              <a:rPr lang="es-MX" sz="800" b="1" dirty="0" err="1">
                <a:solidFill>
                  <a:srgbClr val="0070C0"/>
                </a:solidFill>
                <a:ea typeface="Century Gothic"/>
                <a:cs typeface="Century Gothic"/>
                <a:sym typeface="Century Gothic"/>
              </a:rPr>
              <a:t>principlaes</a:t>
            </a:r>
            <a:r>
              <a:rPr lang="es-MX" sz="800" b="1" dirty="0">
                <a:solidFill>
                  <a:srgbClr val="0070C0"/>
                </a:solidFill>
                <a:ea typeface="Century Gothic"/>
                <a:cs typeface="Century Gothic"/>
                <a:sym typeface="Century Gothic"/>
              </a:rPr>
              <a:t> y secundarias</a:t>
            </a:r>
          </a:p>
        </p:txBody>
      </p:sp>
      <p:sp>
        <p:nvSpPr>
          <p:cNvPr id="75" name="Google Shape;299;p25">
            <a:extLst>
              <a:ext uri="{FF2B5EF4-FFF2-40B4-BE49-F238E27FC236}">
                <a16:creationId xmlns:a16="http://schemas.microsoft.com/office/drawing/2014/main" id="{02F9C1CA-48AC-468A-9E5C-FBFDEC1D1473}"/>
              </a:ext>
            </a:extLst>
          </p:cNvPr>
          <p:cNvSpPr/>
          <p:nvPr/>
        </p:nvSpPr>
        <p:spPr>
          <a:xfrm>
            <a:off x="7998743" y="5374171"/>
            <a:ext cx="1709379" cy="1163781"/>
          </a:xfrm>
          <a:prstGeom prst="rect">
            <a:avLst/>
          </a:prstGeom>
          <a:solidFill>
            <a:schemeClr val="accent5">
              <a:lumMod val="60000"/>
              <a:lumOff val="40000"/>
            </a:schemeClr>
          </a:solidFill>
          <a:ln w="952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171450" indent="-171450" algn="just">
              <a:lnSpc>
                <a:spcPct val="115000"/>
              </a:lnSpc>
              <a:buClr>
                <a:schemeClr val="dk1"/>
              </a:buClr>
              <a:buSzPts val="1100"/>
              <a:buFont typeface="Arial" panose="020B0604020202020204" pitchFamily="34" charset="0"/>
              <a:buChar char="•"/>
            </a:pPr>
            <a:r>
              <a:rPr lang="es-MX" sz="1100" b="1" dirty="0">
                <a:solidFill>
                  <a:srgbClr val="0070C0"/>
                </a:solidFill>
                <a:latin typeface="Calibri"/>
                <a:ea typeface="Calibri"/>
                <a:cs typeface="Calibri"/>
                <a:sym typeface="Calibri"/>
              </a:rPr>
              <a:t>Alimentos</a:t>
            </a:r>
          </a:p>
          <a:p>
            <a:pPr marL="171450" indent="-171450" algn="just">
              <a:lnSpc>
                <a:spcPct val="115000"/>
              </a:lnSpc>
              <a:buClr>
                <a:schemeClr val="dk1"/>
              </a:buClr>
              <a:buSzPts val="1100"/>
              <a:buFont typeface="Arial" panose="020B0604020202020204" pitchFamily="34" charset="0"/>
              <a:buChar char="•"/>
            </a:pPr>
            <a:r>
              <a:rPr lang="es-MX" sz="1100" b="1" dirty="0" smtClean="0">
                <a:solidFill>
                  <a:srgbClr val="0070C0"/>
                </a:solidFill>
                <a:latin typeface="Calibri"/>
                <a:ea typeface="Calibri"/>
                <a:cs typeface="Calibri"/>
                <a:sym typeface="Calibri"/>
              </a:rPr>
              <a:t>Procesos</a:t>
            </a:r>
            <a:endParaRPr lang="es-MX" sz="1100" b="1" dirty="0">
              <a:solidFill>
                <a:srgbClr val="0070C0"/>
              </a:solidFill>
              <a:latin typeface="Calibri"/>
              <a:ea typeface="Calibri"/>
              <a:cs typeface="Calibri"/>
              <a:sym typeface="Calibri"/>
            </a:endParaRPr>
          </a:p>
          <a:p>
            <a:pPr marL="171450" indent="-171450" algn="just">
              <a:lnSpc>
                <a:spcPct val="115000"/>
              </a:lnSpc>
              <a:buClr>
                <a:schemeClr val="dk1"/>
              </a:buClr>
              <a:buSzPts val="1100"/>
              <a:buFont typeface="Arial" panose="020B0604020202020204" pitchFamily="34" charset="0"/>
              <a:buChar char="•"/>
            </a:pPr>
            <a:r>
              <a:rPr lang="es-MX" sz="1100" b="1" dirty="0">
                <a:solidFill>
                  <a:srgbClr val="0070C0"/>
                </a:solidFill>
                <a:latin typeface="Calibri"/>
                <a:ea typeface="Calibri"/>
                <a:cs typeface="Calibri"/>
                <a:sym typeface="Calibri"/>
              </a:rPr>
              <a:t>Términos técnicos</a:t>
            </a:r>
          </a:p>
          <a:p>
            <a:pPr marL="171450" indent="-171450" algn="just">
              <a:lnSpc>
                <a:spcPct val="115000"/>
              </a:lnSpc>
              <a:buClr>
                <a:schemeClr val="dk1"/>
              </a:buClr>
              <a:buSzPts val="1100"/>
              <a:buFont typeface="Arial" panose="020B0604020202020204" pitchFamily="34" charset="0"/>
              <a:buChar char="•"/>
            </a:pPr>
            <a:r>
              <a:rPr lang="es-MX" sz="1100" b="1" dirty="0">
                <a:solidFill>
                  <a:srgbClr val="0070C0"/>
                </a:solidFill>
                <a:latin typeface="Calibri"/>
                <a:ea typeface="Calibri"/>
                <a:cs typeface="Calibri"/>
                <a:sym typeface="Calibri"/>
              </a:rPr>
              <a:t>Expresiones basadas en evidencias </a:t>
            </a:r>
          </a:p>
        </p:txBody>
      </p:sp>
      <p:sp>
        <p:nvSpPr>
          <p:cNvPr id="76" name="Google Shape;312;p25">
            <a:extLst>
              <a:ext uri="{FF2B5EF4-FFF2-40B4-BE49-F238E27FC236}">
                <a16:creationId xmlns:a16="http://schemas.microsoft.com/office/drawing/2014/main" id="{AFF5554C-4836-4D9C-9094-BD3BC1CFABB7}"/>
              </a:ext>
            </a:extLst>
          </p:cNvPr>
          <p:cNvSpPr/>
          <p:nvPr/>
        </p:nvSpPr>
        <p:spPr>
          <a:xfrm>
            <a:off x="7487936" y="6052047"/>
            <a:ext cx="670830" cy="485905"/>
          </a:xfrm>
          <a:prstGeom prst="rightArrow">
            <a:avLst>
              <a:gd name="adj1" fmla="val 50000"/>
              <a:gd name="adj2" fmla="val 50000"/>
            </a:avLst>
          </a:prstGeom>
          <a:solidFill>
            <a:schemeClr val="accent5">
              <a:lumMod val="60000"/>
              <a:lumOff val="40000"/>
            </a:schemeClr>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70" name="Google Shape;307;p25">
            <a:extLst>
              <a:ext uri="{FF2B5EF4-FFF2-40B4-BE49-F238E27FC236}">
                <a16:creationId xmlns:a16="http://schemas.microsoft.com/office/drawing/2014/main" id="{5714BB15-9FA6-4578-BF19-E8D130284962}"/>
              </a:ext>
            </a:extLst>
          </p:cNvPr>
          <p:cNvSpPr/>
          <p:nvPr/>
        </p:nvSpPr>
        <p:spPr>
          <a:xfrm rot="10800000">
            <a:off x="4225994" y="4028143"/>
            <a:ext cx="1870500" cy="1253400"/>
          </a:xfrm>
          <a:prstGeom prst="downArrow">
            <a:avLst>
              <a:gd name="adj1" fmla="val 50000"/>
              <a:gd name="adj2" fmla="val 55720"/>
            </a:avLst>
          </a:prstGeom>
          <a:solidFill>
            <a:schemeClr val="accent5">
              <a:lumMod val="60000"/>
              <a:lumOff val="40000"/>
            </a:schemeClr>
          </a:solidFill>
          <a:ln w="381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b="1">
              <a:solidFill>
                <a:schemeClr val="lt1"/>
              </a:solidFill>
              <a:latin typeface="Arial"/>
              <a:ea typeface="Arial"/>
              <a:cs typeface="Arial"/>
              <a:sym typeface="Arial"/>
            </a:endParaRPr>
          </a:p>
        </p:txBody>
      </p:sp>
      <p:sp>
        <p:nvSpPr>
          <p:cNvPr id="26" name="Google Shape;303;p25">
            <a:extLst>
              <a:ext uri="{FF2B5EF4-FFF2-40B4-BE49-F238E27FC236}">
                <a16:creationId xmlns:a16="http://schemas.microsoft.com/office/drawing/2014/main" id="{CE2C9026-E9B6-424E-B774-14102FFCBE0B}"/>
              </a:ext>
            </a:extLst>
          </p:cNvPr>
          <p:cNvSpPr txBox="1"/>
          <p:nvPr/>
        </p:nvSpPr>
        <p:spPr>
          <a:xfrm>
            <a:off x="4513694" y="4537340"/>
            <a:ext cx="1321047" cy="307800"/>
          </a:xfrm>
          <a:prstGeom prst="rect">
            <a:avLst/>
          </a:prstGeom>
          <a:noFill/>
          <a:ln>
            <a:noFill/>
          </a:ln>
        </p:spPr>
        <p:txBody>
          <a:bodyPr spcFirstLastPara="1" wrap="square" lIns="91425" tIns="45700" rIns="91425" bIns="45700" anchor="t" anchorCtr="0">
            <a:noAutofit/>
          </a:bodyPr>
          <a:lstStyle/>
          <a:p>
            <a:pPr algn="ctr">
              <a:buClr>
                <a:schemeClr val="lt1"/>
              </a:buClr>
              <a:buSzPts val="1400"/>
            </a:pPr>
            <a:r>
              <a:rPr lang="es-ES" sz="1400" b="1" dirty="0">
                <a:solidFill>
                  <a:srgbClr val="0070C0"/>
                </a:solidFill>
                <a:effectLst>
                  <a:outerShdw blurRad="38100" dist="38100" dir="2700000" algn="tl">
                    <a:srgbClr val="000000">
                      <a:alpha val="43137"/>
                    </a:srgbClr>
                  </a:outerShdw>
                </a:effectLst>
                <a:latin typeface="Arial"/>
                <a:ea typeface="Arial"/>
                <a:cs typeface="Arial"/>
                <a:sym typeface="Arial"/>
              </a:rPr>
              <a:t>INGLÉS</a:t>
            </a:r>
            <a:endParaRPr b="1" dirty="0">
              <a:solidFill>
                <a:srgbClr val="0070C0"/>
              </a:solidFill>
              <a:effectLst>
                <a:outerShdw blurRad="38100" dist="38100" dir="2700000" algn="tl">
                  <a:srgbClr val="000000">
                    <a:alpha val="43137"/>
                  </a:srgbClr>
                </a:outerShdw>
              </a:effectLst>
              <a:latin typeface="Calibri"/>
              <a:ea typeface="Calibri"/>
              <a:cs typeface="Calibri"/>
              <a:sym typeface="Calibri"/>
            </a:endParaRPr>
          </a:p>
        </p:txBody>
      </p:sp>
      <p:sp>
        <p:nvSpPr>
          <p:cNvPr id="28" name="Google Shape;316;p25">
            <a:extLst>
              <a:ext uri="{FF2B5EF4-FFF2-40B4-BE49-F238E27FC236}">
                <a16:creationId xmlns:a16="http://schemas.microsoft.com/office/drawing/2014/main" id="{5F8F02C7-E149-4E24-B49D-8ADBDD4ECF99}"/>
              </a:ext>
            </a:extLst>
          </p:cNvPr>
          <p:cNvSpPr txBox="1"/>
          <p:nvPr/>
        </p:nvSpPr>
        <p:spPr>
          <a:xfrm>
            <a:off x="4447215" y="3372321"/>
            <a:ext cx="1766651" cy="932067"/>
          </a:xfrm>
          <a:prstGeom prst="rect">
            <a:avLst/>
          </a:prstGeom>
          <a:solidFill>
            <a:schemeClr val="accent6">
              <a:lumMod val="40000"/>
              <a:lumOff val="6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noAutofit/>
          </a:bodyPr>
          <a:lstStyle/>
          <a:p>
            <a:pPr algn="just">
              <a:buClr>
                <a:srgbClr val="000000"/>
              </a:buClr>
              <a:buSzPts val="1800"/>
            </a:pPr>
            <a:r>
              <a:rPr lang="es-MX" sz="1100"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sym typeface="Calibri"/>
              </a:rPr>
              <a:t>diseñar una propuesta (campaña) de concientización con sus familiares sobre el cuidado del agua.</a:t>
            </a:r>
          </a:p>
        </p:txBody>
      </p:sp>
      <p:cxnSp>
        <p:nvCxnSpPr>
          <p:cNvPr id="3" name="Conector recto 2"/>
          <p:cNvCxnSpPr/>
          <p:nvPr/>
        </p:nvCxnSpPr>
        <p:spPr>
          <a:xfrm>
            <a:off x="1209964" y="438277"/>
            <a:ext cx="8054109" cy="1314183"/>
          </a:xfrm>
          <a:prstGeom prst="line">
            <a:avLst/>
          </a:prstGeom>
          <a:ln w="190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7269" y="143890"/>
            <a:ext cx="1192280" cy="118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5"/>
          <p:cNvCxnSpPr/>
          <p:nvPr/>
        </p:nvCxnSpPr>
        <p:spPr>
          <a:xfrm>
            <a:off x="2225964" y="350982"/>
            <a:ext cx="7887854" cy="52554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145309" y="1016899"/>
            <a:ext cx="9993746" cy="4357272"/>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3" name="Conector recto 12"/>
          <p:cNvCxnSpPr/>
          <p:nvPr/>
        </p:nvCxnSpPr>
        <p:spPr>
          <a:xfrm>
            <a:off x="1209964" y="692003"/>
            <a:ext cx="9011798" cy="5312130"/>
          </a:xfrm>
          <a:prstGeom prst="line">
            <a:avLst/>
          </a:prstGeom>
          <a:ln>
            <a:solidFill>
              <a:srgbClr val="75F660"/>
            </a:solidFill>
          </a:ln>
        </p:spPr>
        <p:style>
          <a:lnRef idx="2">
            <a:schemeClr val="accent2"/>
          </a:lnRef>
          <a:fillRef idx="0">
            <a:schemeClr val="accent2"/>
          </a:fillRef>
          <a:effectRef idx="1">
            <a:schemeClr val="accent2"/>
          </a:effectRef>
          <a:fontRef idx="minor">
            <a:schemeClr val="tx1"/>
          </a:fontRef>
        </p:style>
      </p:cxnSp>
      <p:cxnSp>
        <p:nvCxnSpPr>
          <p:cNvPr id="20" name="Conector recto 19"/>
          <p:cNvCxnSpPr/>
          <p:nvPr/>
        </p:nvCxnSpPr>
        <p:spPr>
          <a:xfrm>
            <a:off x="1174614" y="1192105"/>
            <a:ext cx="8949853" cy="4818451"/>
          </a:xfrm>
          <a:prstGeom prst="line">
            <a:avLst/>
          </a:prstGeom>
        </p:spPr>
        <p:style>
          <a:lnRef idx="2">
            <a:schemeClr val="accent4"/>
          </a:lnRef>
          <a:fillRef idx="0">
            <a:schemeClr val="accent4"/>
          </a:fillRef>
          <a:effectRef idx="1">
            <a:schemeClr val="accent4"/>
          </a:effectRef>
          <a:fontRef idx="minor">
            <a:schemeClr val="tx1"/>
          </a:fontRef>
        </p:style>
      </p:cxnSp>
      <p:cxnSp>
        <p:nvCxnSpPr>
          <p:cNvPr id="30" name="Conector recto 29"/>
          <p:cNvCxnSpPr/>
          <p:nvPr/>
        </p:nvCxnSpPr>
        <p:spPr>
          <a:xfrm>
            <a:off x="1174614" y="1436720"/>
            <a:ext cx="8949853" cy="492713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Conector recto 31"/>
          <p:cNvCxnSpPr/>
          <p:nvPr/>
        </p:nvCxnSpPr>
        <p:spPr>
          <a:xfrm>
            <a:off x="1095676" y="1704367"/>
            <a:ext cx="9028791" cy="350198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a:off x="1145309" y="1627632"/>
            <a:ext cx="9962235" cy="3663411"/>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a:off x="936982" y="1984116"/>
            <a:ext cx="10199867" cy="3613354"/>
          </a:xfrm>
          <a:prstGeom prst="straightConnector1">
            <a:avLst/>
          </a:prstGeom>
          <a:ln w="28575">
            <a:solidFill>
              <a:srgbClr val="FFFF00"/>
            </a:solidFill>
            <a:tailEnd type="triangle"/>
          </a:ln>
        </p:spPr>
        <p:style>
          <a:lnRef idx="1">
            <a:schemeClr val="accent3"/>
          </a:lnRef>
          <a:fillRef idx="0">
            <a:schemeClr val="accent3"/>
          </a:fillRef>
          <a:effectRef idx="0">
            <a:schemeClr val="accent3"/>
          </a:effectRef>
          <a:fontRef idx="minor">
            <a:schemeClr val="tx1"/>
          </a:fontRef>
        </p:style>
      </p:cxnSp>
      <p:cxnSp>
        <p:nvCxnSpPr>
          <p:cNvPr id="48" name="Conector recto de flecha 47"/>
          <p:cNvCxnSpPr/>
          <p:nvPr/>
        </p:nvCxnSpPr>
        <p:spPr>
          <a:xfrm>
            <a:off x="2304255" y="1117189"/>
            <a:ext cx="6906454" cy="23958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0" name="Conector recto de flecha 49"/>
          <p:cNvCxnSpPr/>
          <p:nvPr/>
        </p:nvCxnSpPr>
        <p:spPr>
          <a:xfrm>
            <a:off x="2067590" y="1523454"/>
            <a:ext cx="9069259" cy="4025923"/>
          </a:xfrm>
          <a:prstGeom prst="straightConnector1">
            <a:avLst/>
          </a:prstGeom>
          <a:ln w="28575">
            <a:solidFill>
              <a:schemeClr val="accent3">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52" name="Conector recto de flecha 51"/>
          <p:cNvCxnSpPr/>
          <p:nvPr/>
        </p:nvCxnSpPr>
        <p:spPr>
          <a:xfrm>
            <a:off x="2208450" y="1895008"/>
            <a:ext cx="7980672" cy="4036361"/>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54" name="Conector recto de flecha 53"/>
          <p:cNvCxnSpPr/>
          <p:nvPr/>
        </p:nvCxnSpPr>
        <p:spPr>
          <a:xfrm flipV="1">
            <a:off x="1345321" y="1373356"/>
            <a:ext cx="7865388" cy="726549"/>
          </a:xfrm>
          <a:prstGeom prst="straightConnector1">
            <a:avLst/>
          </a:prstGeom>
          <a:ln w="28575">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51" name="Conector recto 50"/>
          <p:cNvCxnSpPr>
            <a:cxnSpLocks/>
          </p:cNvCxnSpPr>
          <p:nvPr/>
        </p:nvCxnSpPr>
        <p:spPr>
          <a:xfrm>
            <a:off x="1459979" y="752356"/>
            <a:ext cx="9553152" cy="430572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Conector recto 54"/>
          <p:cNvCxnSpPr/>
          <p:nvPr/>
        </p:nvCxnSpPr>
        <p:spPr>
          <a:xfrm>
            <a:off x="2304255" y="468542"/>
            <a:ext cx="6906454" cy="105491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p:nvPr/>
        </p:nvCxnSpPr>
        <p:spPr>
          <a:xfrm>
            <a:off x="1006764" y="1752460"/>
            <a:ext cx="7112926" cy="433746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59" name="Conector recto 58"/>
          <p:cNvCxnSpPr/>
          <p:nvPr/>
        </p:nvCxnSpPr>
        <p:spPr>
          <a:xfrm>
            <a:off x="1209964" y="914400"/>
            <a:ext cx="6945076" cy="497457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flipV="1">
            <a:off x="1209964" y="1984116"/>
            <a:ext cx="9011798" cy="254249"/>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3" name="Conector recto 62"/>
          <p:cNvCxnSpPr/>
          <p:nvPr/>
        </p:nvCxnSpPr>
        <p:spPr>
          <a:xfrm>
            <a:off x="2163552" y="1220847"/>
            <a:ext cx="6044075" cy="433894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 name="Conector recto 1">
            <a:extLst>
              <a:ext uri="{FF2B5EF4-FFF2-40B4-BE49-F238E27FC236}">
                <a16:creationId xmlns:a16="http://schemas.microsoft.com/office/drawing/2014/main" id="{E898CCEE-0BFA-B56E-A6E4-E8DAB0531989}"/>
              </a:ext>
            </a:extLst>
          </p:cNvPr>
          <p:cNvCxnSpPr>
            <a:cxnSpLocks/>
          </p:cNvCxnSpPr>
          <p:nvPr/>
        </p:nvCxnSpPr>
        <p:spPr>
          <a:xfrm flipV="1">
            <a:off x="10159817" y="1957778"/>
            <a:ext cx="106761" cy="387982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5489EF26-8DB3-1835-D6DD-1664DD3464C5}"/>
              </a:ext>
            </a:extLst>
          </p:cNvPr>
          <p:cNvCxnSpPr>
            <a:cxnSpLocks/>
          </p:cNvCxnSpPr>
          <p:nvPr/>
        </p:nvCxnSpPr>
        <p:spPr>
          <a:xfrm flipH="1" flipV="1">
            <a:off x="9173755" y="1371928"/>
            <a:ext cx="871774" cy="407715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610F7B4D-E8D9-8887-6218-C54AF7FDB64C}"/>
              </a:ext>
            </a:extLst>
          </p:cNvPr>
          <p:cNvCxnSpPr>
            <a:cxnSpLocks/>
          </p:cNvCxnSpPr>
          <p:nvPr/>
        </p:nvCxnSpPr>
        <p:spPr>
          <a:xfrm flipH="1" flipV="1">
            <a:off x="9151580" y="1534903"/>
            <a:ext cx="966001" cy="374664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E93EB2D9-6E96-9C2E-73BB-3A3702D5EF44}"/>
              </a:ext>
            </a:extLst>
          </p:cNvPr>
          <p:cNvCxnSpPr>
            <a:cxnSpLocks/>
          </p:cNvCxnSpPr>
          <p:nvPr/>
        </p:nvCxnSpPr>
        <p:spPr>
          <a:xfrm flipH="1" flipV="1">
            <a:off x="1462124" y="322332"/>
            <a:ext cx="9488595" cy="472429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70C55992-C422-25CD-3EC1-F967ADF444F0}"/>
              </a:ext>
            </a:extLst>
          </p:cNvPr>
          <p:cNvCxnSpPr>
            <a:cxnSpLocks/>
          </p:cNvCxnSpPr>
          <p:nvPr/>
        </p:nvCxnSpPr>
        <p:spPr>
          <a:xfrm flipH="1" flipV="1">
            <a:off x="8955448" y="5517297"/>
            <a:ext cx="1150424" cy="340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897B8357-301B-C395-6C45-5F014FE8C57F}"/>
              </a:ext>
            </a:extLst>
          </p:cNvPr>
          <p:cNvCxnSpPr>
            <a:cxnSpLocks/>
          </p:cNvCxnSpPr>
          <p:nvPr/>
        </p:nvCxnSpPr>
        <p:spPr>
          <a:xfrm flipH="1">
            <a:off x="9264073" y="5332680"/>
            <a:ext cx="1713026" cy="53841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E5807BF1-3E4F-9E31-E8BE-FE967914F053}"/>
              </a:ext>
            </a:extLst>
          </p:cNvPr>
          <p:cNvCxnSpPr>
            <a:cxnSpLocks/>
          </p:cNvCxnSpPr>
          <p:nvPr/>
        </p:nvCxnSpPr>
        <p:spPr>
          <a:xfrm flipH="1" flipV="1">
            <a:off x="397010" y="340570"/>
            <a:ext cx="9734322" cy="553327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4FDDE41A-055D-8660-916F-24B6FAC6CC22}"/>
              </a:ext>
            </a:extLst>
          </p:cNvPr>
          <p:cNvCxnSpPr>
            <a:cxnSpLocks/>
          </p:cNvCxnSpPr>
          <p:nvPr/>
        </p:nvCxnSpPr>
        <p:spPr>
          <a:xfrm flipH="1" flipV="1">
            <a:off x="375429" y="606209"/>
            <a:ext cx="9705450" cy="53879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6C793E8D-20CB-B720-7A9E-019F28ACFE22}"/>
              </a:ext>
            </a:extLst>
          </p:cNvPr>
          <p:cNvCxnSpPr>
            <a:cxnSpLocks/>
          </p:cNvCxnSpPr>
          <p:nvPr/>
        </p:nvCxnSpPr>
        <p:spPr>
          <a:xfrm flipH="1" flipV="1">
            <a:off x="393855" y="1283779"/>
            <a:ext cx="9669188" cy="470946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E83BD3F1-2F2D-79DF-D553-B646335D3CE1}"/>
              </a:ext>
            </a:extLst>
          </p:cNvPr>
          <p:cNvCxnSpPr>
            <a:cxnSpLocks/>
          </p:cNvCxnSpPr>
          <p:nvPr/>
        </p:nvCxnSpPr>
        <p:spPr>
          <a:xfrm flipH="1" flipV="1">
            <a:off x="391876" y="1558028"/>
            <a:ext cx="9669832" cy="486169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43ED39BE-2036-A8BF-A8A7-9E73986C188F}"/>
              </a:ext>
            </a:extLst>
          </p:cNvPr>
          <p:cNvCxnSpPr>
            <a:cxnSpLocks/>
          </p:cNvCxnSpPr>
          <p:nvPr/>
        </p:nvCxnSpPr>
        <p:spPr>
          <a:xfrm flipH="1" flipV="1">
            <a:off x="383677" y="1841130"/>
            <a:ext cx="10618399" cy="372143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02A6FA4D-13A2-25B6-D7D3-0A24389C1257}"/>
              </a:ext>
            </a:extLst>
          </p:cNvPr>
          <p:cNvCxnSpPr>
            <a:cxnSpLocks/>
          </p:cNvCxnSpPr>
          <p:nvPr/>
        </p:nvCxnSpPr>
        <p:spPr>
          <a:xfrm flipH="1" flipV="1">
            <a:off x="1399712" y="1420678"/>
            <a:ext cx="9729990" cy="41899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40081A18-2E08-E6D7-F94A-CFFE4EDECD8E}"/>
              </a:ext>
            </a:extLst>
          </p:cNvPr>
          <p:cNvCxnSpPr>
            <a:cxnSpLocks/>
          </p:cNvCxnSpPr>
          <p:nvPr/>
        </p:nvCxnSpPr>
        <p:spPr>
          <a:xfrm flipH="1" flipV="1">
            <a:off x="8856909" y="5510934"/>
            <a:ext cx="1335200" cy="39318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FD2CF294-C195-3083-EAF8-75244C830DB4}"/>
              </a:ext>
            </a:extLst>
          </p:cNvPr>
          <p:cNvCxnSpPr>
            <a:cxnSpLocks/>
          </p:cNvCxnSpPr>
          <p:nvPr/>
        </p:nvCxnSpPr>
        <p:spPr>
          <a:xfrm flipH="1" flipV="1">
            <a:off x="9077307" y="5996086"/>
            <a:ext cx="864718" cy="15179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FD2CF294-C195-3083-EAF8-75244C830DB4}"/>
              </a:ext>
            </a:extLst>
          </p:cNvPr>
          <p:cNvCxnSpPr>
            <a:cxnSpLocks/>
          </p:cNvCxnSpPr>
          <p:nvPr/>
        </p:nvCxnSpPr>
        <p:spPr>
          <a:xfrm flipH="1">
            <a:off x="8100408" y="1760476"/>
            <a:ext cx="2160343" cy="394859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6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6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8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8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9543" y="1667310"/>
            <a:ext cx="11127132" cy="4952999"/>
          </a:xfrm>
        </p:spPr>
        <p:txBody>
          <a:bodyPr>
            <a:normAutofit/>
          </a:bodyPr>
          <a:lstStyle/>
          <a:p>
            <a:endParaRPr lang="es-MX" sz="2400" dirty="0"/>
          </a:p>
          <a:p>
            <a:pPr marL="457200" indent="-457200">
              <a:buFont typeface="+mj-lt"/>
              <a:buAutoNum type="arabicPeriod"/>
            </a:pPr>
            <a:r>
              <a:rPr lang="es-MX" sz="2400" b="1" dirty="0">
                <a:effectLst>
                  <a:outerShdw blurRad="38100" dist="38100" dir="2700000" algn="tl">
                    <a:srgbClr val="000000">
                      <a:alpha val="43137"/>
                    </a:srgbClr>
                  </a:outerShdw>
                </a:effectLst>
              </a:rPr>
              <a:t>Cartagena Casillas Sandra (</a:t>
            </a:r>
            <a:r>
              <a:rPr lang="es-MX" sz="2400" b="1" dirty="0" err="1">
                <a:effectLst>
                  <a:outerShdw blurRad="38100" dist="38100" dir="2700000" algn="tl">
                    <a:srgbClr val="000000">
                      <a:alpha val="43137"/>
                    </a:srgbClr>
                  </a:outerShdw>
                </a:effectLst>
              </a:rPr>
              <a:t>gpo</a:t>
            </a:r>
            <a:r>
              <a:rPr lang="es-MX" sz="2400" b="1" dirty="0">
                <a:effectLst>
                  <a:outerShdw blurRad="38100" dist="38100" dir="2700000" algn="tl">
                    <a:srgbClr val="000000">
                      <a:alpha val="43137"/>
                    </a:srgbClr>
                  </a:outerShdw>
                </a:effectLst>
              </a:rPr>
              <a:t>. 6030) “Inglés”</a:t>
            </a:r>
          </a:p>
          <a:p>
            <a:pPr marL="457200" indent="-457200">
              <a:buFont typeface="+mj-lt"/>
              <a:buAutoNum type="arabicPeriod"/>
            </a:pPr>
            <a:r>
              <a:rPr lang="es-MX" sz="2400" b="1" dirty="0">
                <a:effectLst>
                  <a:outerShdw blurRad="38100" dist="38100" dir="2700000" algn="tl">
                    <a:srgbClr val="000000">
                      <a:alpha val="43137"/>
                    </a:srgbClr>
                  </a:outerShdw>
                </a:effectLst>
              </a:rPr>
              <a:t>García López Javier Abraham   (</a:t>
            </a:r>
            <a:r>
              <a:rPr lang="es-MX" sz="2400" b="1" dirty="0" err="1">
                <a:effectLst>
                  <a:outerShdw blurRad="38100" dist="38100" dir="2700000" algn="tl">
                    <a:srgbClr val="000000">
                      <a:alpha val="43137"/>
                    </a:srgbClr>
                  </a:outerShdw>
                </a:effectLst>
              </a:rPr>
              <a:t>gpo</a:t>
            </a:r>
            <a:r>
              <a:rPr lang="es-MX" sz="2400" b="1" dirty="0">
                <a:effectLst>
                  <a:outerShdw blurRad="38100" dist="38100" dir="2700000" algn="tl">
                    <a:srgbClr val="000000">
                      <a:alpha val="43137"/>
                    </a:srgbClr>
                  </a:outerShdw>
                </a:effectLst>
              </a:rPr>
              <a:t>. 6030) “Psicología”</a:t>
            </a:r>
          </a:p>
          <a:p>
            <a:pPr marL="457200" indent="-457200">
              <a:buFont typeface="+mj-lt"/>
              <a:buAutoNum type="arabicPeriod"/>
            </a:pPr>
            <a:r>
              <a:rPr lang="es-MX" sz="2400" b="1" dirty="0">
                <a:effectLst>
                  <a:outerShdw blurRad="38100" dist="38100" dir="2700000" algn="tl">
                    <a:srgbClr val="000000">
                      <a:alpha val="43137"/>
                    </a:srgbClr>
                  </a:outerShdw>
                </a:effectLst>
              </a:rPr>
              <a:t>Gregorio Vázquez Lucia (</a:t>
            </a:r>
            <a:r>
              <a:rPr lang="es-MX" sz="2400" b="1" dirty="0" err="1">
                <a:effectLst>
                  <a:outerShdw blurRad="38100" dist="38100" dir="2700000" algn="tl">
                    <a:srgbClr val="000000">
                      <a:alpha val="43137"/>
                    </a:srgbClr>
                  </a:outerShdw>
                </a:effectLst>
              </a:rPr>
              <a:t>gpo</a:t>
            </a:r>
            <a:r>
              <a:rPr lang="es-MX" sz="2400" b="1" dirty="0">
                <a:effectLst>
                  <a:outerShdw blurRad="38100" dist="38100" dir="2700000" algn="tl">
                    <a:srgbClr val="000000">
                      <a:alpha val="43137"/>
                    </a:srgbClr>
                  </a:outerShdw>
                </a:effectLst>
              </a:rPr>
              <a:t>. 6030) “Matemáticas VI-III”</a:t>
            </a:r>
          </a:p>
          <a:p>
            <a:pPr marL="457200" indent="-457200">
              <a:buFont typeface="+mj-lt"/>
              <a:buAutoNum type="arabicPeriod"/>
            </a:pPr>
            <a:r>
              <a:rPr lang="es-MX" sz="2400" b="1" dirty="0">
                <a:effectLst>
                  <a:outerShdw blurRad="38100" dist="38100" dir="2700000" algn="tl">
                    <a:srgbClr val="000000">
                      <a:alpha val="43137"/>
                    </a:srgbClr>
                  </a:outerShdw>
                </a:effectLst>
              </a:rPr>
              <a:t>Nogueira Mancera Blanca Estela (</a:t>
            </a:r>
            <a:r>
              <a:rPr lang="es-MX" sz="2400" b="1" dirty="0" err="1">
                <a:effectLst>
                  <a:outerShdw blurRad="38100" dist="38100" dir="2700000" algn="tl">
                    <a:srgbClr val="000000">
                      <a:alpha val="43137"/>
                    </a:srgbClr>
                  </a:outerShdw>
                </a:effectLst>
              </a:rPr>
              <a:t>gpo</a:t>
            </a:r>
            <a:r>
              <a:rPr lang="es-MX" sz="2400" b="1" dirty="0">
                <a:effectLst>
                  <a:outerShdw blurRad="38100" dist="38100" dir="2700000" algn="tl">
                    <a:srgbClr val="000000">
                      <a:alpha val="43137"/>
                    </a:srgbClr>
                  </a:outerShdw>
                </a:effectLst>
              </a:rPr>
              <a:t>. 6030) “Problemas Sociales, Políticos y Económicos de México”</a:t>
            </a:r>
          </a:p>
          <a:p>
            <a:pPr marL="457200" indent="-457200">
              <a:buFont typeface="+mj-lt"/>
              <a:buAutoNum type="arabicPeriod"/>
            </a:pPr>
            <a:endParaRPr lang="es-MX" sz="2400" b="1" dirty="0"/>
          </a:p>
          <a:p>
            <a:endParaRPr lang="es-MX" sz="2400" b="1" dirty="0"/>
          </a:p>
          <a:p>
            <a:endParaRPr lang="es-MX" sz="2400" b="1" dirty="0"/>
          </a:p>
        </p:txBody>
      </p:sp>
      <p:pic>
        <p:nvPicPr>
          <p:cNvPr id="4" name="Picture 5" descr="logo IPE.eps">
            <a:extLst>
              <a:ext uri="{FF2B5EF4-FFF2-40B4-BE49-F238E27FC236}">
                <a16:creationId xmlns:a16="http://schemas.microsoft.com/office/drawing/2014/main" id="{2E61D8F3-0875-489A-BA38-3B9A3BF39E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A1069930-4D44-4AEF-B534-0ECA90E8AB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008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8335" y="1868681"/>
            <a:ext cx="10131425" cy="1456267"/>
          </a:xfrm>
        </p:spPr>
        <p:txBody>
          <a:bodyPr/>
          <a:lstStyle/>
          <a:p>
            <a:pPr algn="ctr"/>
            <a:r>
              <a:rPr lang="es-MX" sz="1800" b="1" dirty="0">
                <a:latin typeface="Arial" panose="020B0604020202020204" pitchFamily="34" charset="0"/>
                <a:cs typeface="Arial" panose="020B0604020202020204" pitchFamily="34" charset="0"/>
              </a:rPr>
              <a:t>I.	Contexto. Justifica las circunstancias o elementos de la realidad en la que se da el problema o propuesta.</a:t>
            </a:r>
            <a:br>
              <a:rPr lang="es-MX" sz="1800" b="1" dirty="0">
                <a:latin typeface="Arial" panose="020B0604020202020204" pitchFamily="34" charset="0"/>
                <a:cs typeface="Arial" panose="020B0604020202020204" pitchFamily="34" charset="0"/>
              </a:rPr>
            </a:br>
            <a:r>
              <a:rPr lang="es-MX" sz="1800" b="1" dirty="0">
                <a:latin typeface="Arial" panose="020B0604020202020204" pitchFamily="34" charset="0"/>
                <a:cs typeface="Arial" panose="020B0604020202020204" pitchFamily="34" charset="0"/>
              </a:rPr>
              <a:t>     Introducción y/o justificación del proyecto. </a:t>
            </a:r>
            <a:r>
              <a:rPr lang="es-MX" sz="1600" dirty="0">
                <a:latin typeface="Arial" panose="020B0604020202020204" pitchFamily="34" charset="0"/>
                <a:cs typeface="Arial" panose="020B0604020202020204" pitchFamily="34" charset="0"/>
              </a:rPr>
              <a:t/>
            </a:r>
            <a:br>
              <a:rPr lang="es-MX" sz="1600" dirty="0">
                <a:latin typeface="Arial" panose="020B0604020202020204" pitchFamily="34" charset="0"/>
                <a:cs typeface="Arial" panose="020B0604020202020204" pitchFamily="34" charset="0"/>
              </a:rPr>
            </a:br>
            <a:endParaRPr lang="es-MX" sz="1600" dirty="0">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080235797"/>
              </p:ext>
            </p:extLst>
          </p:nvPr>
        </p:nvGraphicFramePr>
        <p:xfrm>
          <a:off x="354563" y="3629025"/>
          <a:ext cx="11561135" cy="2459447"/>
        </p:xfrm>
        <a:graphic>
          <a:graphicData uri="http://schemas.openxmlformats.org/drawingml/2006/table">
            <a:tbl>
              <a:tblPr>
                <a:tableStyleId>{5C22544A-7EE6-4342-B048-85BDC9FD1C3A}</a:tableStyleId>
              </a:tblPr>
              <a:tblGrid>
                <a:gridCol w="11561135">
                  <a:extLst>
                    <a:ext uri="{9D8B030D-6E8A-4147-A177-3AD203B41FA5}">
                      <a16:colId xmlns:a16="http://schemas.microsoft.com/office/drawing/2014/main" val="20000"/>
                    </a:ext>
                  </a:extLst>
                </a:gridCol>
              </a:tblGrid>
              <a:tr h="2459447">
                <a:tc>
                  <a:txBody>
                    <a:bodyPr/>
                    <a:lstStyle/>
                    <a:p>
                      <a:pPr marL="0" marR="114300" lvl="0" indent="0" algn="l" defTabSz="457200" rtl="0" eaLnBrk="1" fontAlgn="auto" latinLnBrk="0" hangingPunct="1">
                        <a:lnSpc>
                          <a:spcPct val="115000"/>
                        </a:lnSpc>
                        <a:spcBef>
                          <a:spcPts val="370"/>
                        </a:spcBef>
                        <a:spcAft>
                          <a:spcPts val="0"/>
                        </a:spcAft>
                        <a:buClrTx/>
                        <a:buSzTx/>
                        <a:buFont typeface="+mj-lt"/>
                        <a:buNone/>
                        <a:tabLst/>
                        <a:defRPr/>
                      </a:pPr>
                      <a:r>
                        <a:rPr lang="es-MX" sz="1800" b="0" dirty="0" smtClean="0">
                          <a:solidFill>
                            <a:schemeClr val="tx1"/>
                          </a:solidFill>
                          <a:effectLst/>
                          <a:latin typeface="+mn-lt"/>
                          <a:ea typeface="+mn-ea"/>
                          <a:cs typeface="+mn-cs"/>
                        </a:rPr>
                        <a:t>Para</a:t>
                      </a:r>
                      <a:r>
                        <a:rPr lang="es-MX" sz="1800" b="0" baseline="0" dirty="0" smtClean="0">
                          <a:solidFill>
                            <a:schemeClr val="tx1"/>
                          </a:solidFill>
                          <a:effectLst/>
                          <a:latin typeface="+mn-lt"/>
                          <a:ea typeface="+mn-ea"/>
                          <a:cs typeface="+mn-cs"/>
                        </a:rPr>
                        <a:t> los estudiantes, ha sido difícil enfrentarse a los problemas de escases de agua en su domicilios, también les ha generado conflicto que algunos vecinos o en su propia casa no exista una cultura sobre el cuidado del agua y observar como de manera constante se desperdicia este liquido desde fugas de agua hasta acciones que no procuran su cuidado.</a:t>
                      </a:r>
                      <a:endParaRPr lang="es-MX" sz="18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354563" y="945351"/>
            <a:ext cx="45031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MX" sz="1600" b="1" i="0" u="none" strike="noStrike" cap="none" normalizeH="0" baseline="0" dirty="0">
                <a:ln>
                  <a:noFill/>
                </a:ln>
                <a:effectLst/>
                <a:latin typeface="Arial" panose="020B0604020202020204" pitchFamily="34" charset="0"/>
                <a:ea typeface="Century Gothic" panose="020B0502020202020204" pitchFamily="34" charset="0"/>
                <a:cs typeface="Century Gothic" panose="020B0502020202020204" pitchFamily="34" charset="0"/>
              </a:rPr>
              <a:t>Introducción y/o justificación del proyecto. </a:t>
            </a:r>
            <a:endParaRPr kumimoji="0" lang="es-MX" altLang="es-MX"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logo IPE.eps">
            <a:extLst>
              <a:ext uri="{FF2B5EF4-FFF2-40B4-BE49-F238E27FC236}">
                <a16:creationId xmlns:a16="http://schemas.microsoft.com/office/drawing/2014/main" id="{B55E8D87-332B-4B5E-908E-6AAF38B844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6BB6798-EEDA-4E3D-8651-212A279D05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8872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1800" b="1">
                <a:latin typeface="Ariel"/>
              </a:rPr>
              <a:t>III. Objetivo general del proyecto. Toma en cuenta a todas las asignaturas  involucradas.</a:t>
            </a:r>
            <a:r>
              <a:rPr lang="es-MX" sz="1800">
                <a:latin typeface="Ariel"/>
              </a:rPr>
              <a:t/>
            </a:r>
            <a:br>
              <a:rPr lang="es-MX" sz="1800">
                <a:latin typeface="Ariel"/>
              </a:rPr>
            </a:br>
            <a:endParaRPr lang="es-MX" sz="1800">
              <a:latin typeface="Arie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72418749"/>
              </p:ext>
            </p:extLst>
          </p:nvPr>
        </p:nvGraphicFramePr>
        <p:xfrm>
          <a:off x="518474" y="1152983"/>
          <a:ext cx="10734869" cy="5340223"/>
        </p:xfrm>
        <a:graphic>
          <a:graphicData uri="http://schemas.openxmlformats.org/drawingml/2006/table">
            <a:tbl>
              <a:tblPr>
                <a:tableStyleId>{5C22544A-7EE6-4342-B048-85BDC9FD1C3A}</a:tableStyleId>
              </a:tblPr>
              <a:tblGrid>
                <a:gridCol w="10734869">
                  <a:extLst>
                    <a:ext uri="{9D8B030D-6E8A-4147-A177-3AD203B41FA5}">
                      <a16:colId xmlns:a16="http://schemas.microsoft.com/office/drawing/2014/main" val="20000"/>
                    </a:ext>
                  </a:extLst>
                </a:gridCol>
              </a:tblGrid>
              <a:tr h="647700">
                <a:tc>
                  <a:txBody>
                    <a:bodyPr/>
                    <a:lstStyle/>
                    <a:p>
                      <a:pPr marL="0" marR="114300" lvl="0" indent="0" algn="l" defTabSz="457200" rtl="0" eaLnBrk="1" fontAlgn="auto" latinLnBrk="0" hangingPunct="1">
                        <a:lnSpc>
                          <a:spcPct val="115000"/>
                        </a:lnSpc>
                        <a:spcBef>
                          <a:spcPts val="370"/>
                        </a:spcBef>
                        <a:spcAft>
                          <a:spcPts val="0"/>
                        </a:spcAft>
                        <a:buClrTx/>
                        <a:buSzTx/>
                        <a:buFontTx/>
                        <a:buNone/>
                        <a:tabLst/>
                        <a:defRPr/>
                      </a:pPr>
                      <a:r>
                        <a:rPr lang="es-ES"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Inglés: </a:t>
                      </a:r>
                      <a:endParaRPr lang="es-ES" sz="1800" b="1"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endParaRPr>
                    </a:p>
                    <a:p>
                      <a:pPr marL="0" marR="114300" lvl="0" indent="0" algn="l" defTabSz="457200" rtl="0" eaLnBrk="1" fontAlgn="auto" latinLnBrk="0" hangingPunct="1">
                        <a:lnSpc>
                          <a:spcPct val="115000"/>
                        </a:lnSpc>
                        <a:spcBef>
                          <a:spcPts val="370"/>
                        </a:spcBef>
                        <a:spcAft>
                          <a:spcPts val="0"/>
                        </a:spcAft>
                        <a:buClrTx/>
                        <a:buSzTx/>
                        <a:buFontTx/>
                        <a:buNone/>
                        <a:tabLst/>
                        <a:defRPr/>
                      </a:pPr>
                      <a:r>
                        <a:rPr lang="es-MX" sz="1800" b="1"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Redactar </a:t>
                      </a:r>
                      <a:r>
                        <a:rPr lang="es-MX"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una infografía</a:t>
                      </a:r>
                      <a:r>
                        <a:rPr lang="es-MX" sz="1800" b="1" baseline="0"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 en inglés con las conclusiones del trabajo elaborado en el proyecto</a:t>
                      </a:r>
                      <a:r>
                        <a:rPr lang="es-MX" sz="1800" b="1" baseline="0"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a:t>
                      </a:r>
                    </a:p>
                    <a:p>
                      <a:pPr marL="0" marR="114300" lvl="0" indent="0" algn="l" defTabSz="457200" rtl="0" eaLnBrk="1" fontAlgn="auto" latinLnBrk="0" hangingPunct="1">
                        <a:lnSpc>
                          <a:spcPct val="115000"/>
                        </a:lnSpc>
                        <a:spcBef>
                          <a:spcPts val="370"/>
                        </a:spcBef>
                        <a:spcAft>
                          <a:spcPts val="0"/>
                        </a:spcAft>
                        <a:buClrTx/>
                        <a:buSzTx/>
                        <a:buFontTx/>
                        <a:buNone/>
                        <a:tabLst/>
                        <a:defRPr/>
                      </a:pP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ES" sz="1800" b="1"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Matemáticas VI-III:</a:t>
                      </a:r>
                      <a:r>
                        <a:rPr lang="es-ES" sz="1800" b="1" baseline="0"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 </a:t>
                      </a:r>
                    </a:p>
                    <a:p>
                      <a:pPr marR="114300">
                        <a:lnSpc>
                          <a:spcPct val="115000"/>
                        </a:lnSpc>
                        <a:spcBef>
                          <a:spcPts val="370"/>
                        </a:spcBef>
                        <a:spcAft>
                          <a:spcPts val="0"/>
                        </a:spcAft>
                      </a:pPr>
                      <a:r>
                        <a:rPr lang="es-ES" sz="1800" b="1" baseline="0"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Saber como usar los datos duros sobre el uso del agua y con ello expresar de mejor forma el uso desmedido dela gua, así como la proyección a futuro con el que el ser humano pueda contar.</a:t>
                      </a:r>
                    </a:p>
                    <a:p>
                      <a:pPr marR="114300">
                        <a:lnSpc>
                          <a:spcPct val="115000"/>
                        </a:lnSpc>
                        <a:spcBef>
                          <a:spcPts val="370"/>
                        </a:spcBef>
                        <a:spcAft>
                          <a:spcPts val="0"/>
                        </a:spcAft>
                      </a:pPr>
                      <a:endParaRPr lang="es-ES" sz="1800" b="1" baseline="0"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endParaRPr>
                    </a:p>
                    <a:p>
                      <a:pPr marR="114300">
                        <a:lnSpc>
                          <a:spcPct val="115000"/>
                        </a:lnSpc>
                        <a:spcBef>
                          <a:spcPts val="370"/>
                        </a:spcBef>
                        <a:spcAft>
                          <a:spcPts val="0"/>
                        </a:spcAft>
                      </a:pPr>
                      <a:r>
                        <a:rPr lang="es-ES" sz="1800" b="1"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Problemas Sociales, Políticos y Económicos de México:</a:t>
                      </a:r>
                      <a:r>
                        <a:rPr lang="es-ES" sz="1800" b="1" baseline="0"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 </a:t>
                      </a:r>
                    </a:p>
                    <a:p>
                      <a:pPr marR="114300">
                        <a:lnSpc>
                          <a:spcPct val="115000"/>
                        </a:lnSpc>
                        <a:spcBef>
                          <a:spcPts val="370"/>
                        </a:spcBef>
                        <a:spcAft>
                          <a:spcPts val="0"/>
                        </a:spcAft>
                      </a:pPr>
                      <a:r>
                        <a:rPr lang="es-MX" sz="180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Reconocer la</a:t>
                      </a:r>
                      <a:r>
                        <a:rPr lang="es-MX" sz="180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importancia y el impacto tanto social como económico que tiene la cultura del desperdicio del agua. </a:t>
                      </a: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ES" sz="1800" b="1"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Psicología:</a:t>
                      </a:r>
                    </a:p>
                    <a:p>
                      <a:pPr marR="114300">
                        <a:lnSpc>
                          <a:spcPct val="115000"/>
                        </a:lnSpc>
                        <a:spcBef>
                          <a:spcPts val="370"/>
                        </a:spcBef>
                        <a:spcAft>
                          <a:spcPts val="0"/>
                        </a:spcAft>
                      </a:pPr>
                      <a:r>
                        <a:rPr lang="es-ES" sz="1800" b="1"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Reconocer</a:t>
                      </a:r>
                      <a:r>
                        <a:rPr lang="es-ES" sz="1800" b="1"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cuales son los factores psicosociales que llevan al cuidado del agua así como las características de aquellas personas que no la cuidan.</a:t>
                      </a: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ES"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 </a:t>
                      </a: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0"/>
                  </a:ext>
                </a:extLst>
              </a:tr>
            </a:tbl>
          </a:graphicData>
        </a:graphic>
      </p:graphicFrame>
      <p:pic>
        <p:nvPicPr>
          <p:cNvPr id="5"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E37F654-D268-4336-82AB-0241FA0841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666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36081" y="140025"/>
            <a:ext cx="9404723" cy="432630"/>
          </a:xfrm>
        </p:spPr>
        <p:txBody>
          <a:bodyPr/>
          <a:lstStyle/>
          <a:p>
            <a:pPr algn="ctr"/>
            <a:r>
              <a:rPr lang="es-ES" sz="1800" b="1" dirty="0">
                <a:latin typeface="Ariel"/>
              </a:rPr>
              <a:t>IV. Disciplinas involucradas en el  trabajo interdisciplinario.</a:t>
            </a:r>
            <a:r>
              <a:rPr lang="es-MX" dirty="0"/>
              <a:t/>
            </a:r>
            <a:br>
              <a:rPr lang="es-MX" dirty="0"/>
            </a:br>
            <a:endParaRPr lang="es-MX"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20064172"/>
              </p:ext>
            </p:extLst>
          </p:nvPr>
        </p:nvGraphicFramePr>
        <p:xfrm>
          <a:off x="487283" y="572655"/>
          <a:ext cx="10868994" cy="5792978"/>
        </p:xfrm>
        <a:graphic>
          <a:graphicData uri="http://schemas.openxmlformats.org/drawingml/2006/table">
            <a:tbl>
              <a:tblPr>
                <a:tableStyleId>{5C22544A-7EE6-4342-B048-85BDC9FD1C3A}</a:tableStyleId>
              </a:tblPr>
              <a:tblGrid>
                <a:gridCol w="2011431">
                  <a:extLst>
                    <a:ext uri="{9D8B030D-6E8A-4147-A177-3AD203B41FA5}">
                      <a16:colId xmlns:a16="http://schemas.microsoft.com/office/drawing/2014/main" val="20000"/>
                    </a:ext>
                  </a:extLst>
                </a:gridCol>
                <a:gridCol w="2230304">
                  <a:extLst>
                    <a:ext uri="{9D8B030D-6E8A-4147-A177-3AD203B41FA5}">
                      <a16:colId xmlns:a16="http://schemas.microsoft.com/office/drawing/2014/main" val="20001"/>
                    </a:ext>
                  </a:extLst>
                </a:gridCol>
                <a:gridCol w="2355273">
                  <a:extLst>
                    <a:ext uri="{9D8B030D-6E8A-4147-A177-3AD203B41FA5}">
                      <a16:colId xmlns:a16="http://schemas.microsoft.com/office/drawing/2014/main" val="20002"/>
                    </a:ext>
                  </a:extLst>
                </a:gridCol>
                <a:gridCol w="2142836">
                  <a:extLst>
                    <a:ext uri="{9D8B030D-6E8A-4147-A177-3AD203B41FA5}">
                      <a16:colId xmlns:a16="http://schemas.microsoft.com/office/drawing/2014/main" val="20003"/>
                    </a:ext>
                  </a:extLst>
                </a:gridCol>
                <a:gridCol w="2129150">
                  <a:extLst>
                    <a:ext uri="{9D8B030D-6E8A-4147-A177-3AD203B41FA5}">
                      <a16:colId xmlns:a16="http://schemas.microsoft.com/office/drawing/2014/main" val="4120113012"/>
                    </a:ext>
                  </a:extLst>
                </a:gridCol>
              </a:tblGrid>
              <a:tr h="628073">
                <a:tc>
                  <a:txBody>
                    <a:bodyPr/>
                    <a:lstStyle/>
                    <a:p>
                      <a:pPr algn="ctr">
                        <a:lnSpc>
                          <a:spcPct val="115000"/>
                        </a:lnSpc>
                        <a:spcAft>
                          <a:spcPts val="0"/>
                        </a:spcAft>
                      </a:pPr>
                      <a:r>
                        <a:rPr lang="es-ES" sz="1100" b="1" dirty="0">
                          <a:solidFill>
                            <a:schemeClr val="tx1"/>
                          </a:solidFill>
                          <a:effectLst/>
                          <a:latin typeface="Arial"/>
                          <a:ea typeface="Century Gothic" panose="020B0502020202020204" pitchFamily="34" charset="0"/>
                          <a:cs typeface="Arial"/>
                        </a:rPr>
                        <a:t>Disciplinas:</a:t>
                      </a:r>
                      <a:endParaRPr lang="es-MX" sz="1100" dirty="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1.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Inglés</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2.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Psicología</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3.</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 </a:t>
                      </a: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Matemáticas VI-III</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4.</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MX" sz="1100" b="1" u="sng" dirty="0">
                          <a:solidFill>
                            <a:schemeClr val="tx1"/>
                          </a:solidFill>
                          <a:effectLst>
                            <a:outerShdw blurRad="38100" dist="38100" dir="2700000" algn="tl">
                              <a:srgbClr val="000000">
                                <a:alpha val="43137"/>
                              </a:srgbClr>
                            </a:outerShdw>
                          </a:effectLst>
                          <a:latin typeface="+mj-lt"/>
                        </a:rPr>
                        <a:t>Problemas Sociales, Políticos y Económicos de México</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3"/>
                  </a:ext>
                </a:extLst>
              </a:tr>
              <a:tr h="5029412">
                <a:tc>
                  <a:txBody>
                    <a:bodyPr/>
                    <a:lstStyle/>
                    <a:p>
                      <a:pPr algn="just">
                        <a:lnSpc>
                          <a:spcPct val="115000"/>
                        </a:lnSpc>
                        <a:spcAft>
                          <a:spcPts val="0"/>
                        </a:spcAft>
                      </a:pPr>
                      <a:r>
                        <a:rPr lang="es-ES" sz="1400" b="1">
                          <a:solidFill>
                            <a:schemeClr val="tx1"/>
                          </a:solidFill>
                          <a:effectLst/>
                          <a:latin typeface="Arial"/>
                          <a:ea typeface="Century Gothic" panose="020B0502020202020204" pitchFamily="34" charset="0"/>
                          <a:cs typeface="Arial"/>
                        </a:rPr>
                        <a:t>1</a:t>
                      </a:r>
                      <a:r>
                        <a:rPr lang="es-ES" sz="1050" b="1">
                          <a:solidFill>
                            <a:schemeClr val="tx1"/>
                          </a:solidFill>
                          <a:effectLst/>
                          <a:latin typeface="Arial"/>
                          <a:ea typeface="Century Gothic" panose="020B0502020202020204" pitchFamily="34" charset="0"/>
                          <a:cs typeface="Arial"/>
                        </a:rPr>
                        <a:t>. Contenidos/Temas</a:t>
                      </a:r>
                      <a:endParaRPr lang="es-MX" sz="1050">
                        <a:solidFill>
                          <a:schemeClr val="tx1"/>
                        </a:solidFill>
                        <a:effectLst/>
                        <a:latin typeface="Century Gothic"/>
                        <a:ea typeface="Arial" panose="020B0604020202020204" pitchFamily="34" charset="0"/>
                        <a:cs typeface="Arial"/>
                      </a:endParaRPr>
                    </a:p>
                    <a:p>
                      <a:pPr algn="just">
                        <a:lnSpc>
                          <a:spcPct val="115000"/>
                        </a:lnSpc>
                        <a:spcAft>
                          <a:spcPts val="0"/>
                        </a:spcAft>
                      </a:pPr>
                      <a:r>
                        <a:rPr lang="es-ES" sz="1050" b="1">
                          <a:solidFill>
                            <a:schemeClr val="tx1"/>
                          </a:solidFill>
                          <a:effectLst/>
                          <a:latin typeface="Arial"/>
                          <a:ea typeface="Century Gothic" panose="020B0502020202020204" pitchFamily="34" charset="0"/>
                          <a:cs typeface="Arial"/>
                        </a:rPr>
                        <a:t>    Involucrados</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r>
                        <a:rPr lang="es-ES" sz="1050">
                          <a:solidFill>
                            <a:schemeClr val="tx1"/>
                          </a:solidFill>
                          <a:effectLst/>
                          <a:latin typeface="Arial"/>
                          <a:ea typeface="Century Gothic" panose="020B0502020202020204" pitchFamily="34" charset="0"/>
                          <a:cs typeface="Arial"/>
                        </a:rPr>
                        <a:t>del programa, que se consideran.</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endParaRPr lang="es-MX" sz="1050">
                        <a:solidFill>
                          <a:schemeClr val="tx1"/>
                        </a:solidFill>
                        <a:effectLst/>
                        <a:latin typeface="Arial"/>
                        <a:ea typeface="Arial" panose="020B0604020202020204" pitchFamily="34" charset="0"/>
                        <a:cs typeface="Arial"/>
                      </a:endParaRPr>
                    </a:p>
                    <a:p>
                      <a:pPr marL="180340" algn="just">
                        <a:lnSpc>
                          <a:spcPct val="115000"/>
                        </a:lnSpc>
                        <a:spcAft>
                          <a:spcPts val="0"/>
                        </a:spcAft>
                      </a:pPr>
                      <a:endParaRPr lang="es-MX" sz="1050">
                        <a:solidFill>
                          <a:srgbClr val="000000"/>
                        </a:solidFill>
                        <a:effectLst/>
                        <a:latin typeface="Arial"/>
                        <a:ea typeface="Arial" panose="020B0604020202020204" pitchFamily="34" charset="0"/>
                        <a:cs typeface="Arial"/>
                      </a:endParaRPr>
                    </a:p>
                  </a:txBody>
                  <a:tcPr marL="63500" marR="63500" marT="63500" marB="63500">
                    <a:noFill/>
                  </a:tcPr>
                </a:tc>
                <a:tc>
                  <a:txBody>
                    <a:bodyPr/>
                    <a:lstStyle/>
                    <a:p>
                      <a:pPr algn="just">
                        <a:lnSpc>
                          <a:spcPct val="115000"/>
                        </a:lnSpc>
                        <a:spcAft>
                          <a:spcPts val="0"/>
                        </a:spcAft>
                      </a:pPr>
                      <a:r>
                        <a:rPr lang="es-MX" sz="1050" dirty="0">
                          <a:solidFill>
                            <a:schemeClr val="tx1"/>
                          </a:solidFill>
                          <a:effectLst/>
                          <a:latin typeface="+mn-lt"/>
                          <a:ea typeface="Arial" panose="020B0604020202020204" pitchFamily="34" charset="0"/>
                          <a:cs typeface="Arial" panose="020B0604020202020204" pitchFamily="34" charset="0"/>
                        </a:rPr>
                        <a:t>2.1 presente simple para expresar futuro (noción presente con carácter permanente)</a:t>
                      </a:r>
                    </a:p>
                    <a:p>
                      <a:pPr algn="just">
                        <a:lnSpc>
                          <a:spcPct val="115000"/>
                        </a:lnSpc>
                        <a:spcAft>
                          <a:spcPts val="0"/>
                        </a:spcAft>
                      </a:pPr>
                      <a:r>
                        <a:rPr lang="es-MX" sz="1050" dirty="0">
                          <a:solidFill>
                            <a:schemeClr val="tx1"/>
                          </a:solidFill>
                          <a:effectLst/>
                          <a:latin typeface="+mn-lt"/>
                          <a:ea typeface="Arial" panose="020B0604020202020204" pitchFamily="34" charset="0"/>
                          <a:cs typeface="Arial" panose="020B0604020202020204" pitchFamily="34" charset="0"/>
                        </a:rPr>
                        <a:t>2.2 presente continuo para expresar futuro (noción presente con carácter temporal)</a:t>
                      </a:r>
                    </a:p>
                    <a:p>
                      <a:pPr algn="just">
                        <a:lnSpc>
                          <a:spcPct val="115000"/>
                        </a:lnSpc>
                        <a:spcAft>
                          <a:spcPts val="0"/>
                        </a:spcAft>
                      </a:pPr>
                      <a:r>
                        <a:rPr lang="es-MX" sz="1050" dirty="0">
                          <a:solidFill>
                            <a:schemeClr val="tx1"/>
                          </a:solidFill>
                          <a:effectLst/>
                          <a:latin typeface="+mn-lt"/>
                          <a:ea typeface="Arial" panose="020B0604020202020204" pitchFamily="34" charset="0"/>
                          <a:cs typeface="Arial" panose="020B0604020202020204" pitchFamily="34" charset="0"/>
                        </a:rPr>
                        <a:t>2.3 texto argumentativo: científico</a:t>
                      </a:r>
                    </a:p>
                    <a:p>
                      <a:pPr algn="just">
                        <a:lnSpc>
                          <a:spcPct val="115000"/>
                        </a:lnSpc>
                        <a:spcAft>
                          <a:spcPts val="0"/>
                        </a:spcAft>
                      </a:pPr>
                      <a:r>
                        <a:rPr lang="es-MX" sz="1050" dirty="0">
                          <a:solidFill>
                            <a:schemeClr val="tx1"/>
                          </a:solidFill>
                          <a:effectLst/>
                          <a:latin typeface="+mn-lt"/>
                          <a:ea typeface="Arial" panose="020B0604020202020204" pitchFamily="34" charset="0"/>
                          <a:cs typeface="Arial" panose="020B0604020202020204" pitchFamily="34" charset="0"/>
                        </a:rPr>
                        <a:t>2.4 lectura detallada</a:t>
                      </a:r>
                    </a:p>
                    <a:p>
                      <a:pPr algn="just">
                        <a:lnSpc>
                          <a:spcPct val="115000"/>
                        </a:lnSpc>
                        <a:spcAft>
                          <a:spcPts val="0"/>
                        </a:spcAft>
                      </a:pPr>
                      <a:r>
                        <a:rPr lang="es-MX" sz="1050" dirty="0">
                          <a:solidFill>
                            <a:schemeClr val="tx1"/>
                          </a:solidFill>
                          <a:effectLst/>
                          <a:latin typeface="+mn-lt"/>
                          <a:ea typeface="Arial" panose="020B0604020202020204" pitchFamily="34" charset="0"/>
                          <a:cs typeface="Arial" panose="020B0604020202020204" pitchFamily="34" charset="0"/>
                        </a:rPr>
                        <a:t>3.1 presente perfecto / adverbios: </a:t>
                      </a:r>
                      <a:r>
                        <a:rPr lang="es-MX" sz="1050" dirty="0" err="1">
                          <a:solidFill>
                            <a:schemeClr val="tx1"/>
                          </a:solidFill>
                          <a:effectLst/>
                          <a:latin typeface="+mn-lt"/>
                          <a:ea typeface="Arial" panose="020B0604020202020204" pitchFamily="34" charset="0"/>
                          <a:cs typeface="Arial" panose="020B0604020202020204" pitchFamily="34" charset="0"/>
                        </a:rPr>
                        <a:t>yet</a:t>
                      </a:r>
                      <a:r>
                        <a:rPr lang="es-MX" sz="1050" dirty="0">
                          <a:solidFill>
                            <a:schemeClr val="tx1"/>
                          </a:solidFill>
                          <a:effectLst/>
                          <a:latin typeface="+mn-lt"/>
                          <a:ea typeface="Arial" panose="020B0604020202020204" pitchFamily="34" charset="0"/>
                          <a:cs typeface="Arial" panose="020B0604020202020204" pitchFamily="34" charset="0"/>
                        </a:rPr>
                        <a:t>, </a:t>
                      </a:r>
                      <a:r>
                        <a:rPr lang="es-MX" sz="1050" dirty="0" err="1">
                          <a:solidFill>
                            <a:schemeClr val="tx1"/>
                          </a:solidFill>
                          <a:effectLst/>
                          <a:latin typeface="+mn-lt"/>
                          <a:ea typeface="Arial" panose="020B0604020202020204" pitchFamily="34" charset="0"/>
                          <a:cs typeface="Arial" panose="020B0604020202020204" pitchFamily="34" charset="0"/>
                        </a:rPr>
                        <a:t>already</a:t>
                      </a:r>
                      <a:r>
                        <a:rPr lang="es-MX" sz="1050" dirty="0">
                          <a:solidFill>
                            <a:schemeClr val="tx1"/>
                          </a:solidFill>
                          <a:effectLst/>
                          <a:latin typeface="+mn-lt"/>
                          <a:ea typeface="Arial" panose="020B0604020202020204" pitchFamily="34" charset="0"/>
                          <a:cs typeface="Arial" panose="020B0604020202020204" pitchFamily="34" charset="0"/>
                        </a:rPr>
                        <a:t>, </a:t>
                      </a:r>
                      <a:r>
                        <a:rPr lang="es-MX" sz="1050" dirty="0" err="1">
                          <a:solidFill>
                            <a:schemeClr val="tx1"/>
                          </a:solidFill>
                          <a:effectLst/>
                          <a:latin typeface="+mn-lt"/>
                          <a:ea typeface="Arial" panose="020B0604020202020204" pitchFamily="34" charset="0"/>
                          <a:cs typeface="Arial" panose="020B0604020202020204" pitchFamily="34" charset="0"/>
                        </a:rPr>
                        <a:t>just</a:t>
                      </a:r>
                      <a:r>
                        <a:rPr lang="es-MX" sz="1050" dirty="0">
                          <a:solidFill>
                            <a:schemeClr val="tx1"/>
                          </a:solidFill>
                          <a:effectLst/>
                          <a:latin typeface="+mn-lt"/>
                          <a:ea typeface="Arial" panose="020B0604020202020204" pitchFamily="34" charset="0"/>
                          <a:cs typeface="Arial" panose="020B0604020202020204" pitchFamily="34" charset="0"/>
                        </a:rPr>
                        <a:t> (noción de tiempo presente y pasado, aspecto perfecto)</a:t>
                      </a:r>
                    </a:p>
                    <a:p>
                      <a:pPr algn="just">
                        <a:lnSpc>
                          <a:spcPct val="115000"/>
                        </a:lnSpc>
                        <a:spcAft>
                          <a:spcPts val="0"/>
                        </a:spcAft>
                      </a:pPr>
                      <a:r>
                        <a:rPr lang="es-MX" sz="1050" dirty="0">
                          <a:solidFill>
                            <a:schemeClr val="tx1"/>
                          </a:solidFill>
                          <a:effectLst/>
                          <a:latin typeface="+mn-lt"/>
                          <a:ea typeface="Arial" panose="020B0604020202020204" pitchFamily="34" charset="0"/>
                          <a:cs typeface="Arial" panose="020B0604020202020204" pitchFamily="34" charset="0"/>
                        </a:rPr>
                        <a:t>3.2 presente perfecto continuo / adverbios: </a:t>
                      </a:r>
                      <a:r>
                        <a:rPr lang="es-MX" sz="1050" dirty="0" err="1">
                          <a:solidFill>
                            <a:schemeClr val="tx1"/>
                          </a:solidFill>
                          <a:effectLst/>
                          <a:latin typeface="+mn-lt"/>
                          <a:ea typeface="Arial" panose="020B0604020202020204" pitchFamily="34" charset="0"/>
                          <a:cs typeface="Arial" panose="020B0604020202020204" pitchFamily="34" charset="0"/>
                        </a:rPr>
                        <a:t>for</a:t>
                      </a:r>
                      <a:r>
                        <a:rPr lang="es-MX" sz="1050" dirty="0">
                          <a:solidFill>
                            <a:schemeClr val="tx1"/>
                          </a:solidFill>
                          <a:effectLst/>
                          <a:latin typeface="+mn-lt"/>
                          <a:ea typeface="Arial" panose="020B0604020202020204" pitchFamily="34" charset="0"/>
                          <a:cs typeface="Arial" panose="020B0604020202020204" pitchFamily="34" charset="0"/>
                        </a:rPr>
                        <a:t>, </a:t>
                      </a:r>
                      <a:r>
                        <a:rPr lang="es-MX" sz="1050" dirty="0" err="1">
                          <a:solidFill>
                            <a:schemeClr val="tx1"/>
                          </a:solidFill>
                          <a:effectLst/>
                          <a:latin typeface="+mn-lt"/>
                          <a:ea typeface="Arial" panose="020B0604020202020204" pitchFamily="34" charset="0"/>
                          <a:cs typeface="Arial" panose="020B0604020202020204" pitchFamily="34" charset="0"/>
                        </a:rPr>
                        <a:t>since</a:t>
                      </a:r>
                      <a:r>
                        <a:rPr lang="es-MX" sz="1050" dirty="0">
                          <a:solidFill>
                            <a:schemeClr val="tx1"/>
                          </a:solidFill>
                          <a:effectLst/>
                          <a:latin typeface="+mn-lt"/>
                          <a:ea typeface="Arial" panose="020B0604020202020204" pitchFamily="34" charset="0"/>
                          <a:cs typeface="Arial" panose="020B0604020202020204" pitchFamily="34" charset="0"/>
                        </a:rPr>
                        <a:t> (noción de tiempo presente y pasado, aspecto perfecto con carácter temporal / en progreso)</a:t>
                      </a:r>
                    </a:p>
                    <a:p>
                      <a:pPr algn="just"/>
                      <a:r>
                        <a:rPr lang="es-ES" sz="1050" kern="1200" dirty="0">
                          <a:solidFill>
                            <a:schemeClr val="tx1"/>
                          </a:solidFill>
                          <a:effectLst/>
                          <a:latin typeface="+mn-lt"/>
                          <a:ea typeface="+mn-ea"/>
                          <a:cs typeface="+mn-cs"/>
                        </a:rPr>
                        <a:t>2.3 texto descriptivo: </a:t>
                      </a:r>
                      <a:r>
                        <a:rPr lang="es-ES" sz="1050" kern="1200" dirty="0" err="1">
                          <a:solidFill>
                            <a:schemeClr val="tx1"/>
                          </a:solidFill>
                          <a:effectLst/>
                          <a:latin typeface="+mn-lt"/>
                          <a:ea typeface="+mn-ea"/>
                          <a:cs typeface="+mn-cs"/>
                        </a:rPr>
                        <a:t>cientific</a:t>
                      </a:r>
                      <a:endParaRPr lang="es-MX" sz="1050" kern="1200" dirty="0">
                        <a:solidFill>
                          <a:schemeClr val="tx1"/>
                        </a:solidFill>
                        <a:effectLst/>
                        <a:latin typeface="+mn-lt"/>
                        <a:ea typeface="+mn-ea"/>
                        <a:cs typeface="+mn-cs"/>
                      </a:endParaRPr>
                    </a:p>
                    <a:p>
                      <a:pPr algn="just"/>
                      <a:r>
                        <a:rPr lang="es-ES" sz="1050" kern="1200" dirty="0">
                          <a:solidFill>
                            <a:schemeClr val="tx1"/>
                          </a:solidFill>
                          <a:effectLst/>
                          <a:latin typeface="+mn-lt"/>
                          <a:ea typeface="+mn-ea"/>
                          <a:cs typeface="+mn-cs"/>
                        </a:rPr>
                        <a:t>2.4 ideas </a:t>
                      </a:r>
                      <a:r>
                        <a:rPr lang="es-ES" sz="1050" kern="1200" dirty="0" err="1">
                          <a:solidFill>
                            <a:schemeClr val="tx1"/>
                          </a:solidFill>
                          <a:effectLst/>
                          <a:latin typeface="+mn-lt"/>
                          <a:ea typeface="+mn-ea"/>
                          <a:cs typeface="+mn-cs"/>
                        </a:rPr>
                        <a:t>principlaes</a:t>
                      </a:r>
                      <a:r>
                        <a:rPr lang="es-ES" sz="1050" kern="1200" dirty="0">
                          <a:solidFill>
                            <a:schemeClr val="tx1"/>
                          </a:solidFill>
                          <a:effectLst/>
                          <a:latin typeface="+mn-lt"/>
                          <a:ea typeface="+mn-ea"/>
                          <a:cs typeface="+mn-cs"/>
                        </a:rPr>
                        <a:t> y secundarias</a:t>
                      </a:r>
                      <a:endParaRPr lang="es-MX" sz="1050" kern="1200" dirty="0">
                        <a:solidFill>
                          <a:schemeClr val="tx1"/>
                        </a:solidFill>
                        <a:effectLst/>
                        <a:latin typeface="+mn-lt"/>
                        <a:ea typeface="+mn-ea"/>
                        <a:cs typeface="+mn-cs"/>
                      </a:endParaRPr>
                    </a:p>
                    <a:p>
                      <a:pPr>
                        <a:lnSpc>
                          <a:spcPct val="115000"/>
                        </a:lnSpc>
                        <a:spcAft>
                          <a:spcPts val="0"/>
                        </a:spcAft>
                      </a:pPr>
                      <a:endParaRPr lang="es-MX" sz="1050" dirty="0">
                        <a:solidFill>
                          <a:srgbClr val="0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nSpc>
                          <a:spcPct val="115000"/>
                        </a:lnSpc>
                        <a:spcAft>
                          <a:spcPts val="0"/>
                        </a:spcAft>
                      </a:pPr>
                      <a:endParaRPr lang="es-MX" sz="1050" dirty="0">
                        <a:solidFill>
                          <a:srgbClr val="0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1.2. Principales áreas de trabajo profesional que ejerce el psicólogo en nuestro país: </a:t>
                      </a: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 social, comunitaria, de la salud, ambiental y del desarrollo. </a:t>
                      </a: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b) Principales características, problemas que aborda, herramientas de trabajo, aportaciones a la disciplina y contribuciones para confrontar los problemas sociales.</a:t>
                      </a:r>
                    </a:p>
                    <a:p>
                      <a:pPr algn="just">
                        <a:lnSpc>
                          <a:spcPct val="115000"/>
                        </a:lnSpc>
                        <a:spcAft>
                          <a:spcPts val="0"/>
                        </a:spcAft>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2.4.Especialización</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hemisférica. Integración del funcionamiento de ambos hemisferios en la conducta cotidiana.</a:t>
                      </a: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3.1. Conceptos de sensación, percepción y </a:t>
                      </a:r>
                      <a:r>
                        <a:rPr lang="es-MX" sz="1050" dirty="0" err="1">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sensopercepción</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p>
                    <a:p>
                      <a:pPr algn="just">
                        <a:lnSpc>
                          <a:spcPct val="115000"/>
                        </a:lnSpc>
                        <a:spcAft>
                          <a:spcPts val="0"/>
                        </a:spcAft>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3.2. Importancia de la percepción en la determinación de la conducta.</a:t>
                      </a: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3.8. Percepción e imaginación.</a:t>
                      </a: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4.4. Tipos de aprendizaje de acuerdo a diferentes aproximaciones de estudio. Conductual, Cognoscitivo y Social.</a:t>
                      </a:r>
                    </a:p>
                    <a:p>
                      <a:pPr>
                        <a:lnSpc>
                          <a:spcPct val="115000"/>
                        </a:lnSpc>
                        <a:spcAft>
                          <a:spcPts val="0"/>
                        </a:spcAft>
                      </a:pPr>
                      <a:endPar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endParaRPr>
                    </a:p>
                  </a:txBody>
                  <a:tcPr marL="63500" marR="63500" marT="63500" marB="63500">
                    <a:noFill/>
                  </a:tcPr>
                </a:tc>
                <a:tc>
                  <a:txBody>
                    <a:bodyPr/>
                    <a:lstStyle/>
                    <a:p>
                      <a:pPr>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1.5 Obtención de los elementos de una progresión (primer término, n-</a:t>
                      </a:r>
                      <a:r>
                        <a:rPr lang="es-MX" sz="1050" dirty="0" err="1">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ésimo</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término, número de términos, diferencia o razón), así como la suma de los n primeros términos.</a:t>
                      </a:r>
                    </a:p>
                    <a:p>
                      <a:pPr>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1.8 Modelación de problemas o fenómenos económicos, administrativos y sociales como: planes de ahorro, bonos de ahorro, descuentos simples, incrementos en los salarios, depreciaciones, pagos, entre otros.</a:t>
                      </a:r>
                    </a:p>
                    <a:p>
                      <a:pPr>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2.13 Interpretación de gráficas relacionadas con diversos indicadores e instrumentos financieros para comparar y analizar su comportamiento a través del tiempo, con ayuda de la tecnología.</a:t>
                      </a:r>
                    </a:p>
                    <a:p>
                      <a:pPr>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4.9 Determinación de los intervalos donde una función es creciente o decreciente</a:t>
                      </a:r>
                    </a:p>
                    <a:p>
                      <a:pPr>
                        <a:lnSpc>
                          <a:spcPct val="115000"/>
                        </a:lnSpc>
                        <a:spcAft>
                          <a:spcPts val="0"/>
                        </a:spcAft>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4.2 Conceptos y tipos de democracia </a:t>
                      </a:r>
                    </a:p>
                    <a:p>
                      <a:pPr marL="0" marR="0" lvl="0" indent="0" algn="l">
                        <a:lnSpc>
                          <a:spcPct val="100000"/>
                        </a:lnSpc>
                        <a:spcBef>
                          <a:spcPts val="0"/>
                        </a:spcBef>
                        <a:spcAft>
                          <a:spcPts val="0"/>
                        </a:spcAft>
                        <a:buNone/>
                      </a:pPr>
                      <a:endParaRPr lang="es-MX" sz="1050" dirty="0">
                        <a:solidFill>
                          <a:schemeClr val="tx1"/>
                        </a:solidFill>
                        <a:effectLst>
                          <a:outerShdw blurRad="38100" dist="38100" dir="2700000" algn="tl">
                            <a:srgbClr val="000000">
                              <a:alpha val="43137"/>
                            </a:srgbClr>
                          </a:outerShdw>
                        </a:effectLst>
                        <a:latin typeface="Arial"/>
                      </a:endParaRPr>
                    </a:p>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4.7 Formas de participación política y social: cultura cívica en acción </a:t>
                      </a:r>
                    </a:p>
                    <a:p>
                      <a:pPr marL="0" marR="0" lvl="0" indent="0" algn="l">
                        <a:lnSpc>
                          <a:spcPct val="100000"/>
                        </a:lnSpc>
                        <a:spcBef>
                          <a:spcPts val="0"/>
                        </a:spcBef>
                        <a:spcAft>
                          <a:spcPts val="0"/>
                        </a:spcAft>
                        <a:buNone/>
                      </a:pPr>
                      <a:endParaRPr lang="es-MX" sz="1050" dirty="0">
                        <a:solidFill>
                          <a:schemeClr val="tx1"/>
                        </a:solidFill>
                        <a:effectLst>
                          <a:outerShdw blurRad="38100" dist="38100" dir="2700000" algn="tl">
                            <a:srgbClr val="000000">
                              <a:alpha val="43137"/>
                            </a:srgbClr>
                          </a:outerShdw>
                        </a:effectLst>
                        <a:latin typeface="Arial"/>
                      </a:endParaRPr>
                    </a:p>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4.8 Beneficios de la democracia para el desarrollo político y social del país </a:t>
                      </a:r>
                    </a:p>
                    <a:p>
                      <a:pPr marL="0" marR="0" lvl="0" indent="0" algn="l">
                        <a:lnSpc>
                          <a:spcPct val="100000"/>
                        </a:lnSpc>
                        <a:spcBef>
                          <a:spcPts val="0"/>
                        </a:spcBef>
                        <a:spcAft>
                          <a:spcPts val="0"/>
                        </a:spcAft>
                        <a:buNone/>
                      </a:pPr>
                      <a:endParaRPr lang="es-MX" sz="1050" dirty="0">
                        <a:solidFill>
                          <a:schemeClr val="tx1"/>
                        </a:solidFill>
                        <a:effectLst>
                          <a:outerShdw blurRad="38100" dist="38100" dir="2700000" algn="tl">
                            <a:srgbClr val="000000">
                              <a:alpha val="43137"/>
                            </a:srgbClr>
                          </a:outerShdw>
                        </a:effectLst>
                        <a:latin typeface="Arial"/>
                      </a:endParaRPr>
                    </a:p>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4.12 Investigación y análisis de los actores que participan en el ejercicio de la democracia: autoridades electorales, partidos políticos, grupos de presión y ciudadanía </a:t>
                      </a:r>
                    </a:p>
                    <a:p>
                      <a:pPr marL="0" marR="0" lvl="0" indent="0" algn="l">
                        <a:lnSpc>
                          <a:spcPct val="100000"/>
                        </a:lnSpc>
                        <a:spcBef>
                          <a:spcPts val="0"/>
                        </a:spcBef>
                        <a:spcAft>
                          <a:spcPts val="0"/>
                        </a:spcAft>
                        <a:buNone/>
                      </a:pPr>
                      <a:endParaRPr lang="es-MX" sz="1050" dirty="0">
                        <a:solidFill>
                          <a:schemeClr val="tx1"/>
                        </a:solidFill>
                        <a:effectLst>
                          <a:outerShdw blurRad="38100" dist="38100" dir="2700000" algn="tl">
                            <a:srgbClr val="000000">
                              <a:alpha val="43137"/>
                            </a:srgbClr>
                          </a:outerShdw>
                        </a:effectLst>
                        <a:latin typeface="Arial"/>
                      </a:endParaRPr>
                    </a:p>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4.16 Revisión de los resultados del ejercicio de la democracia en México</a:t>
                      </a:r>
                    </a:p>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 </a:t>
                      </a:r>
                    </a:p>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4.20 Valoración de la democracia como mecanismo de transformación social y política </a:t>
                      </a:r>
                    </a:p>
                    <a:p>
                      <a:pPr marL="0" marR="0" lvl="0" indent="0" algn="l">
                        <a:lnSpc>
                          <a:spcPct val="100000"/>
                        </a:lnSpc>
                        <a:spcBef>
                          <a:spcPts val="0"/>
                        </a:spcBef>
                        <a:spcAft>
                          <a:spcPts val="0"/>
                        </a:spcAft>
                        <a:buNone/>
                      </a:pPr>
                      <a:endParaRPr lang="es-MX" sz="1050" dirty="0">
                        <a:solidFill>
                          <a:schemeClr val="tx1"/>
                        </a:solidFill>
                        <a:effectLst>
                          <a:outerShdw blurRad="38100" dist="38100" dir="2700000" algn="tl">
                            <a:srgbClr val="000000">
                              <a:alpha val="43137"/>
                            </a:srgbClr>
                          </a:outerShdw>
                        </a:effectLst>
                        <a:latin typeface="Arial"/>
                      </a:endParaRPr>
                    </a:p>
                    <a:p>
                      <a:pPr marL="0" marR="0" lvl="0" indent="0" algn="l">
                        <a:lnSpc>
                          <a:spcPct val="100000"/>
                        </a:lnSpc>
                        <a:spcBef>
                          <a:spcPts val="0"/>
                        </a:spcBef>
                        <a:spcAft>
                          <a:spcPts val="0"/>
                        </a:spcAft>
                        <a:buNone/>
                      </a:pPr>
                      <a:r>
                        <a:rPr lang="es-MX" sz="1050" dirty="0">
                          <a:solidFill>
                            <a:schemeClr val="tx1"/>
                          </a:solidFill>
                          <a:effectLst>
                            <a:outerShdw blurRad="38100" dist="38100" dir="2700000" algn="tl">
                              <a:srgbClr val="000000">
                                <a:alpha val="43137"/>
                              </a:srgbClr>
                            </a:outerShdw>
                          </a:effectLst>
                          <a:latin typeface="Arial"/>
                        </a:rPr>
                        <a:t>4.21 Reconocimiento de los valores políticos como base para el ejercicio de una ciudadanía participativa </a:t>
                      </a:r>
                    </a:p>
                    <a:p>
                      <a:pPr marL="0" marR="0" lvl="0" indent="0" algn="l">
                        <a:lnSpc>
                          <a:spcPct val="100000"/>
                        </a:lnSpc>
                        <a:spcBef>
                          <a:spcPts val="0"/>
                        </a:spcBef>
                        <a:spcAft>
                          <a:spcPts val="0"/>
                        </a:spcAft>
                        <a:buNone/>
                      </a:pPr>
                      <a:endParaRPr lang="es-MX" sz="1050" dirty="0">
                        <a:solidFill>
                          <a:schemeClr val="tx1"/>
                        </a:solidFill>
                        <a:effectLst>
                          <a:outerShdw blurRad="38100" dist="38100" dir="2700000" algn="tl">
                            <a:srgbClr val="000000">
                              <a:alpha val="43137"/>
                            </a:srgbClr>
                          </a:outerShdw>
                        </a:effectLst>
                        <a:latin typeface="Arial"/>
                      </a:endParaRPr>
                    </a:p>
                  </a:txBody>
                  <a:tcPr marL="63500" marR="63500" marT="63500" marB="63500">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7607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46111" y="268726"/>
            <a:ext cx="9404723" cy="1400530"/>
          </a:xfrm>
        </p:spPr>
        <p:txBody>
          <a:bodyPr/>
          <a:lstStyle/>
          <a:p>
            <a:pPr algn="ctr"/>
            <a:r>
              <a:rPr lang="es-ES" sz="1800" b="1">
                <a:latin typeface="Ariel"/>
              </a:rPr>
              <a:t>IV. Disciplinas involucradas en el  trabajo interdisciplinario.</a:t>
            </a:r>
            <a:r>
              <a:rPr lang="es-MX"/>
              <a:t/>
            </a:r>
            <a:br>
              <a:rPr lang="es-MX"/>
            </a:br>
            <a:endParaRPr lang="es-MX"/>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43294922"/>
              </p:ext>
            </p:extLst>
          </p:nvPr>
        </p:nvGraphicFramePr>
        <p:xfrm>
          <a:off x="384349" y="754880"/>
          <a:ext cx="10868994" cy="5800979"/>
        </p:xfrm>
        <a:graphic>
          <a:graphicData uri="http://schemas.openxmlformats.org/drawingml/2006/table">
            <a:tbl>
              <a:tblPr>
                <a:tableStyleId>{5C22544A-7EE6-4342-B048-85BDC9FD1C3A}</a:tableStyleId>
              </a:tblPr>
              <a:tblGrid>
                <a:gridCol w="2011431">
                  <a:extLst>
                    <a:ext uri="{9D8B030D-6E8A-4147-A177-3AD203B41FA5}">
                      <a16:colId xmlns:a16="http://schemas.microsoft.com/office/drawing/2014/main" val="20000"/>
                    </a:ext>
                  </a:extLst>
                </a:gridCol>
                <a:gridCol w="2137273">
                  <a:extLst>
                    <a:ext uri="{9D8B030D-6E8A-4147-A177-3AD203B41FA5}">
                      <a16:colId xmlns:a16="http://schemas.microsoft.com/office/drawing/2014/main" val="20001"/>
                    </a:ext>
                  </a:extLst>
                </a:gridCol>
                <a:gridCol w="2282049">
                  <a:extLst>
                    <a:ext uri="{9D8B030D-6E8A-4147-A177-3AD203B41FA5}">
                      <a16:colId xmlns:a16="http://schemas.microsoft.com/office/drawing/2014/main" val="20002"/>
                    </a:ext>
                  </a:extLst>
                </a:gridCol>
                <a:gridCol w="2299855">
                  <a:extLst>
                    <a:ext uri="{9D8B030D-6E8A-4147-A177-3AD203B41FA5}">
                      <a16:colId xmlns:a16="http://schemas.microsoft.com/office/drawing/2014/main" val="20003"/>
                    </a:ext>
                  </a:extLst>
                </a:gridCol>
                <a:gridCol w="2138386">
                  <a:extLst>
                    <a:ext uri="{9D8B030D-6E8A-4147-A177-3AD203B41FA5}">
                      <a16:colId xmlns:a16="http://schemas.microsoft.com/office/drawing/2014/main" val="4120113012"/>
                    </a:ext>
                  </a:extLst>
                </a:gridCol>
              </a:tblGrid>
              <a:tr h="492029">
                <a:tc>
                  <a:txBody>
                    <a:bodyPr/>
                    <a:lstStyle/>
                    <a:p>
                      <a:pPr algn="ctr">
                        <a:lnSpc>
                          <a:spcPct val="115000"/>
                        </a:lnSpc>
                        <a:spcAft>
                          <a:spcPts val="0"/>
                        </a:spcAft>
                      </a:pPr>
                      <a:r>
                        <a:rPr lang="es-ES" sz="1100" b="1" dirty="0">
                          <a:solidFill>
                            <a:schemeClr val="tx1"/>
                          </a:solidFill>
                          <a:effectLst/>
                          <a:latin typeface="Arial"/>
                          <a:ea typeface="Century Gothic" panose="020B0502020202020204" pitchFamily="34" charset="0"/>
                          <a:cs typeface="Arial"/>
                        </a:rPr>
                        <a:t>Disciplinas:</a:t>
                      </a:r>
                      <a:endParaRPr lang="es-MX" sz="1100" dirty="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1.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Inglés</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2.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Psicología</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3.</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 </a:t>
                      </a: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Matemáticas VI-III</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4.</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MX" sz="1100" b="1" u="sng" dirty="0">
                          <a:solidFill>
                            <a:schemeClr val="tx1"/>
                          </a:solidFill>
                          <a:effectLst>
                            <a:outerShdw blurRad="38100" dist="38100" dir="2700000" algn="tl">
                              <a:srgbClr val="000000">
                                <a:alpha val="43137"/>
                              </a:srgbClr>
                            </a:outerShdw>
                          </a:effectLst>
                          <a:latin typeface="+mj-lt"/>
                        </a:rPr>
                        <a:t>Problemas Sociales, Políticos y Económicos de México</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3"/>
                  </a:ext>
                </a:extLst>
              </a:tr>
              <a:tr h="5082327">
                <a:tc>
                  <a:txBody>
                    <a:bodyPr/>
                    <a:lstStyle/>
                    <a:p>
                      <a:pPr algn="just">
                        <a:lnSpc>
                          <a:spcPct val="115000"/>
                        </a:lnSpc>
                        <a:spcAft>
                          <a:spcPts val="0"/>
                        </a:spcAft>
                      </a:pPr>
                      <a:r>
                        <a:rPr lang="es-ES" sz="1400" b="1">
                          <a:solidFill>
                            <a:schemeClr val="tx1"/>
                          </a:solidFill>
                          <a:effectLst/>
                          <a:latin typeface="Arial"/>
                          <a:ea typeface="Century Gothic" panose="020B0502020202020204" pitchFamily="34" charset="0"/>
                          <a:cs typeface="Arial"/>
                        </a:rPr>
                        <a:t>1</a:t>
                      </a:r>
                      <a:r>
                        <a:rPr lang="es-ES" sz="1050" b="1">
                          <a:solidFill>
                            <a:schemeClr val="tx1"/>
                          </a:solidFill>
                          <a:effectLst/>
                          <a:latin typeface="Arial"/>
                          <a:ea typeface="Century Gothic" panose="020B0502020202020204" pitchFamily="34" charset="0"/>
                          <a:cs typeface="Arial"/>
                        </a:rPr>
                        <a:t>. Contenidos/Temas</a:t>
                      </a:r>
                      <a:endParaRPr lang="es-MX" sz="1050">
                        <a:solidFill>
                          <a:schemeClr val="tx1"/>
                        </a:solidFill>
                        <a:effectLst/>
                        <a:latin typeface="Century Gothic"/>
                        <a:ea typeface="Arial" panose="020B0604020202020204" pitchFamily="34" charset="0"/>
                        <a:cs typeface="Arial"/>
                      </a:endParaRPr>
                    </a:p>
                    <a:p>
                      <a:pPr algn="just">
                        <a:lnSpc>
                          <a:spcPct val="115000"/>
                        </a:lnSpc>
                        <a:spcAft>
                          <a:spcPts val="0"/>
                        </a:spcAft>
                      </a:pPr>
                      <a:r>
                        <a:rPr lang="es-ES" sz="1050" b="1">
                          <a:solidFill>
                            <a:schemeClr val="tx1"/>
                          </a:solidFill>
                          <a:effectLst/>
                          <a:latin typeface="Arial"/>
                          <a:ea typeface="Century Gothic" panose="020B0502020202020204" pitchFamily="34" charset="0"/>
                          <a:cs typeface="Arial"/>
                        </a:rPr>
                        <a:t>    Involucrados</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r>
                        <a:rPr lang="es-ES" sz="1050">
                          <a:solidFill>
                            <a:schemeClr val="tx1"/>
                          </a:solidFill>
                          <a:effectLst/>
                          <a:latin typeface="Arial"/>
                          <a:ea typeface="Century Gothic" panose="020B0502020202020204" pitchFamily="34" charset="0"/>
                          <a:cs typeface="Arial"/>
                        </a:rPr>
                        <a:t>del programa, que se consideran.</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endParaRPr lang="es-MX" sz="1050">
                        <a:solidFill>
                          <a:schemeClr val="tx1"/>
                        </a:solidFill>
                        <a:effectLst/>
                        <a:latin typeface="Arial"/>
                        <a:ea typeface="Arial" panose="020B0604020202020204" pitchFamily="34" charset="0"/>
                        <a:cs typeface="Arial"/>
                      </a:endParaRPr>
                    </a:p>
                    <a:p>
                      <a:pPr marL="180340" algn="just">
                        <a:lnSpc>
                          <a:spcPct val="115000"/>
                        </a:lnSpc>
                        <a:spcAft>
                          <a:spcPts val="0"/>
                        </a:spcAft>
                      </a:pPr>
                      <a:endParaRPr lang="es-MX" sz="1050">
                        <a:solidFill>
                          <a:srgbClr val="000000"/>
                        </a:solidFill>
                        <a:effectLst/>
                        <a:latin typeface="Arial"/>
                        <a:ea typeface="Arial" panose="020B0604020202020204" pitchFamily="34" charset="0"/>
                        <a:cs typeface="Arial"/>
                      </a:endParaRPr>
                    </a:p>
                  </a:txBody>
                  <a:tcPr marL="63500" marR="63500" marT="63500" marB="63500">
                    <a:noFill/>
                  </a:tcPr>
                </a:tc>
                <a:tc>
                  <a:txBody>
                    <a:bodyPr/>
                    <a:lstStyle/>
                    <a:p>
                      <a:pPr>
                        <a:lnSpc>
                          <a:spcPct val="115000"/>
                        </a:lnSpc>
                        <a:spcAft>
                          <a:spcPts val="0"/>
                        </a:spcAft>
                      </a:pPr>
                      <a:endParaRPr lang="es-MX"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algn="just">
                        <a:lnSpc>
                          <a:spcPct val="115000"/>
                        </a:lnSpc>
                        <a:spcAft>
                          <a:spcPts val="0"/>
                        </a:spcAft>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4.6. Estrategias que favorecen el aprendizaje.</a:t>
                      </a:r>
                    </a:p>
                    <a:p>
                      <a:pPr algn="just">
                        <a:lnSpc>
                          <a:spcPct val="115000"/>
                        </a:lnSpc>
                        <a:spcAft>
                          <a:spcPts val="0"/>
                        </a:spcAft>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5.5.</a:t>
                      </a:r>
                      <a:r>
                        <a:rPr lang="es-MX" sz="1050"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La participación del pensamiento en la solución de problemas. La fantasía en la imaginación y los sueños.</a:t>
                      </a:r>
                    </a:p>
                    <a:p>
                      <a:pPr algn="just">
                        <a:lnSpc>
                          <a:spcPct val="115000"/>
                        </a:lnSpc>
                        <a:spcAft>
                          <a:spcPts val="0"/>
                        </a:spcAft>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5. 2. El proceso de la motivación  como:</a:t>
                      </a:r>
                    </a:p>
                    <a:p>
                      <a:pPr algn="just">
                        <a:lnSpc>
                          <a:spcPct val="115000"/>
                        </a:lnSpc>
                        <a:spcAft>
                          <a:spcPts val="0"/>
                        </a:spcAft>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s-MX" sz="1050" dirty="0" err="1">
                          <a:solidFill>
                            <a:schemeClr val="tx1"/>
                          </a:solidFill>
                          <a:effectLst/>
                          <a:latin typeface="Arial" panose="020B0604020202020204" pitchFamily="34" charset="0"/>
                          <a:ea typeface="Arial" panose="020B0604020202020204" pitchFamily="34" charset="0"/>
                          <a:cs typeface="Arial" panose="020B0604020202020204" pitchFamily="34" charset="0"/>
                        </a:rPr>
                        <a:t>Energetizador</a:t>
                      </a: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de la conducta.</a:t>
                      </a:r>
                    </a:p>
                    <a:p>
                      <a:pPr algn="just">
                        <a:lnSpc>
                          <a:spcPct val="115000"/>
                        </a:lnSpc>
                        <a:spcAft>
                          <a:spcPts val="0"/>
                        </a:spcAft>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Directivo de la conducta.</a:t>
                      </a: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8. 2. Factores fundamentales que interactúan en la conducta individual y grupal:</a:t>
                      </a: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Interpersonales</a:t>
                      </a: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Sociales</a:t>
                      </a:r>
                    </a:p>
                    <a:p>
                      <a:pPr marL="171450" indent="-171450" algn="just">
                        <a:lnSpc>
                          <a:spcPct val="115000"/>
                        </a:lnSpc>
                        <a:spcAft>
                          <a:spcPts val="0"/>
                        </a:spcAft>
                        <a:buFontTx/>
                        <a:buChar char="-"/>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Culturales</a:t>
                      </a:r>
                    </a:p>
                    <a:p>
                      <a:pPr marL="0" indent="0" algn="just">
                        <a:lnSpc>
                          <a:spcPct val="115000"/>
                        </a:lnSpc>
                        <a:spcAft>
                          <a:spcPts val="0"/>
                        </a:spcAft>
                        <a:buFontTx/>
                        <a:buNone/>
                      </a:pP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8.3. Procesos que se manifiestan en la conducta individual y grupal en diferentes escenarios .</a:t>
                      </a: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Normas y roles</a:t>
                      </a: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Toma de decisiones</a:t>
                      </a: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Formación de actitudes</a:t>
                      </a:r>
                    </a:p>
                    <a:p>
                      <a:pPr marL="0" indent="0" algn="just">
                        <a:lnSpc>
                          <a:spcPct val="115000"/>
                        </a:lnSpc>
                        <a:spcAft>
                          <a:spcPts val="0"/>
                        </a:spcAft>
                        <a:buFontTx/>
                        <a:buNone/>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Influencia social</a:t>
                      </a:r>
                    </a:p>
                    <a:p>
                      <a:pPr marL="171450" indent="-171450" algn="just">
                        <a:lnSpc>
                          <a:spcPct val="115000"/>
                        </a:lnSpc>
                        <a:spcAft>
                          <a:spcPts val="0"/>
                        </a:spcAft>
                        <a:buFontTx/>
                        <a:buChar char="-"/>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8.7. Importancia de las características socioculturales de la conducta</a:t>
                      </a:r>
                      <a:endParaRPr lang="es-MX" sz="1050" dirty="0">
                        <a:solidFill>
                          <a:schemeClr val="tx1"/>
                        </a:solidFill>
                        <a:effectLst/>
                        <a:latin typeface="Arial"/>
                        <a:ea typeface="Arial" panose="020B0604020202020204" pitchFamily="34" charset="0"/>
                        <a:cs typeface="Arial"/>
                      </a:endParaRPr>
                    </a:p>
                  </a:txBody>
                  <a:tcPr marL="63500" marR="63500" marT="63500" marB="63500">
                    <a:noFill/>
                  </a:tcPr>
                </a:tc>
                <a:tc>
                  <a:txBody>
                    <a:bodyPr/>
                    <a:lstStyle/>
                    <a:p>
                      <a:pPr algn="just">
                        <a:lnSpc>
                          <a:spcPct val="115000"/>
                        </a:lnSpc>
                        <a:spcAft>
                          <a:spcPts val="0"/>
                        </a:spcAft>
                      </a:pP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a:t>
                      </a:r>
                    </a:p>
                    <a:p>
                      <a:pPr>
                        <a:lnSpc>
                          <a:spcPct val="115000"/>
                        </a:lnSpc>
                        <a:spcAft>
                          <a:spcPts val="0"/>
                        </a:spcAft>
                      </a:pP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marL="0" marR="0" lvl="0" indent="0" algn="l">
                        <a:lnSpc>
                          <a:spcPct val="100000"/>
                        </a:lnSpc>
                        <a:spcBef>
                          <a:spcPts val="0"/>
                        </a:spcBef>
                        <a:spcAft>
                          <a:spcPts val="0"/>
                        </a:spcAft>
                        <a:buNone/>
                      </a:pPr>
                      <a:endParaRPr lang="es-MX" sz="800" dirty="0">
                        <a:solidFill>
                          <a:schemeClr val="tx1"/>
                        </a:solidFill>
                        <a:latin typeface="Arial"/>
                      </a:endParaRPr>
                    </a:p>
                  </a:txBody>
                  <a:tcPr marL="63500" marR="63500" marT="63500" marB="63500">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8420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46111" y="268726"/>
            <a:ext cx="9404723" cy="1400530"/>
          </a:xfrm>
        </p:spPr>
        <p:txBody>
          <a:bodyPr/>
          <a:lstStyle/>
          <a:p>
            <a:pPr algn="ctr"/>
            <a:r>
              <a:rPr lang="es-ES" sz="1800" b="1">
                <a:latin typeface="Ariel"/>
              </a:rPr>
              <a:t>IV. Disciplinas involucradas en el  trabajo interdisciplinario.</a:t>
            </a:r>
            <a:r>
              <a:rPr lang="es-MX"/>
              <a:t/>
            </a:r>
            <a:br>
              <a:rPr lang="es-MX"/>
            </a:br>
            <a:endParaRPr lang="es-MX"/>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49569705"/>
              </p:ext>
            </p:extLst>
          </p:nvPr>
        </p:nvGraphicFramePr>
        <p:xfrm>
          <a:off x="533465" y="1004261"/>
          <a:ext cx="10868994" cy="4328795"/>
        </p:xfrm>
        <a:graphic>
          <a:graphicData uri="http://schemas.openxmlformats.org/drawingml/2006/table">
            <a:tbl>
              <a:tblPr>
                <a:tableStyleId>{5C22544A-7EE6-4342-B048-85BDC9FD1C3A}</a:tableStyleId>
              </a:tblPr>
              <a:tblGrid>
                <a:gridCol w="2011431">
                  <a:extLst>
                    <a:ext uri="{9D8B030D-6E8A-4147-A177-3AD203B41FA5}">
                      <a16:colId xmlns:a16="http://schemas.microsoft.com/office/drawing/2014/main" val="20000"/>
                    </a:ext>
                  </a:extLst>
                </a:gridCol>
                <a:gridCol w="2137273">
                  <a:extLst>
                    <a:ext uri="{9D8B030D-6E8A-4147-A177-3AD203B41FA5}">
                      <a16:colId xmlns:a16="http://schemas.microsoft.com/office/drawing/2014/main" val="20001"/>
                    </a:ext>
                  </a:extLst>
                </a:gridCol>
                <a:gridCol w="2115238">
                  <a:extLst>
                    <a:ext uri="{9D8B030D-6E8A-4147-A177-3AD203B41FA5}">
                      <a16:colId xmlns:a16="http://schemas.microsoft.com/office/drawing/2014/main" val="20002"/>
                    </a:ext>
                  </a:extLst>
                </a:gridCol>
                <a:gridCol w="2280492">
                  <a:extLst>
                    <a:ext uri="{9D8B030D-6E8A-4147-A177-3AD203B41FA5}">
                      <a16:colId xmlns:a16="http://schemas.microsoft.com/office/drawing/2014/main" val="20003"/>
                    </a:ext>
                  </a:extLst>
                </a:gridCol>
                <a:gridCol w="2324560">
                  <a:extLst>
                    <a:ext uri="{9D8B030D-6E8A-4147-A177-3AD203B41FA5}">
                      <a16:colId xmlns:a16="http://schemas.microsoft.com/office/drawing/2014/main" val="4120113012"/>
                    </a:ext>
                  </a:extLst>
                </a:gridCol>
              </a:tblGrid>
              <a:tr h="661011">
                <a:tc>
                  <a:txBody>
                    <a:bodyPr/>
                    <a:lstStyle/>
                    <a:p>
                      <a:pPr algn="ctr">
                        <a:lnSpc>
                          <a:spcPct val="115000"/>
                        </a:lnSpc>
                        <a:spcAft>
                          <a:spcPts val="0"/>
                        </a:spcAft>
                      </a:pPr>
                      <a:r>
                        <a:rPr lang="es-ES" sz="1100" b="1" dirty="0">
                          <a:solidFill>
                            <a:schemeClr val="tx1"/>
                          </a:solidFill>
                          <a:effectLst/>
                          <a:latin typeface="Arial"/>
                          <a:ea typeface="Century Gothic" panose="020B0502020202020204" pitchFamily="34" charset="0"/>
                          <a:cs typeface="Arial"/>
                        </a:rPr>
                        <a:t>Disciplinas:</a:t>
                      </a:r>
                      <a:endParaRPr lang="es-MX" sz="1100" dirty="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1.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Inglés</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2.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Psicología</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3.</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 </a:t>
                      </a: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Matemáticas VI-III</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4.</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MX" sz="1100" b="1" u="sng" dirty="0">
                          <a:solidFill>
                            <a:schemeClr val="tx1"/>
                          </a:solidFill>
                          <a:effectLst>
                            <a:outerShdw blurRad="38100" dist="38100" dir="2700000" algn="tl">
                              <a:srgbClr val="000000">
                                <a:alpha val="43137"/>
                              </a:srgbClr>
                            </a:outerShdw>
                          </a:effectLst>
                          <a:latin typeface="+mj-lt"/>
                        </a:rPr>
                        <a:t>Problemas Sociales, Políticos y Económicos de México</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3"/>
                  </a:ext>
                </a:extLst>
              </a:tr>
              <a:tr h="2888358">
                <a:tc>
                  <a:txBody>
                    <a:bodyPr/>
                    <a:lstStyle/>
                    <a:p>
                      <a:pPr>
                        <a:lnSpc>
                          <a:spcPct val="115000"/>
                        </a:lnSpc>
                        <a:spcAft>
                          <a:spcPts val="0"/>
                        </a:spcAft>
                      </a:pPr>
                      <a:r>
                        <a:rPr lang="es-ES" sz="1400" b="1" dirty="0">
                          <a:solidFill>
                            <a:srgbClr val="1F497D"/>
                          </a:solidFill>
                          <a:effectLst/>
                          <a:latin typeface="Arial"/>
                          <a:ea typeface="Century Gothic" panose="020B0502020202020204" pitchFamily="34" charset="0"/>
                          <a:cs typeface="Arial"/>
                        </a:rPr>
                        <a:t>2</a:t>
                      </a:r>
                      <a:r>
                        <a:rPr lang="es-ES" sz="1050" b="1" dirty="0">
                          <a:solidFill>
                            <a:schemeClr val="tx1"/>
                          </a:solidFill>
                          <a:effectLst/>
                          <a:latin typeface="Arial"/>
                          <a:ea typeface="Century Gothic" panose="020B0502020202020204" pitchFamily="34" charset="0"/>
                          <a:cs typeface="Arial"/>
                        </a:rPr>
                        <a:t>. Conceptos clave,</a:t>
                      </a:r>
                      <a:endParaRPr lang="es-MX" sz="1050" dirty="0">
                        <a:solidFill>
                          <a:schemeClr val="tx1"/>
                        </a:solidFill>
                        <a:effectLst/>
                        <a:latin typeface="Century Gothic"/>
                        <a:ea typeface="Arial" panose="020B0604020202020204" pitchFamily="34" charset="0"/>
                        <a:cs typeface="Arial"/>
                      </a:endParaRPr>
                    </a:p>
                    <a:p>
                      <a:pPr>
                        <a:lnSpc>
                          <a:spcPct val="115000"/>
                        </a:lnSpc>
                        <a:spcAft>
                          <a:spcPts val="0"/>
                        </a:spcAft>
                      </a:pPr>
                      <a:r>
                        <a:rPr lang="es-ES" sz="1050" b="1" dirty="0">
                          <a:solidFill>
                            <a:schemeClr val="tx1"/>
                          </a:solidFill>
                          <a:effectLst/>
                          <a:latin typeface="Arial"/>
                          <a:ea typeface="Century Gothic" panose="020B0502020202020204" pitchFamily="34" charset="0"/>
                          <a:cs typeface="Arial"/>
                        </a:rPr>
                        <a:t>     Trascendentales.</a:t>
                      </a:r>
                      <a:endParaRPr lang="es-MX" sz="1050" dirty="0">
                        <a:solidFill>
                          <a:schemeClr val="tx1"/>
                        </a:solidFill>
                        <a:effectLst/>
                        <a:latin typeface="Century Gothic"/>
                        <a:ea typeface="Arial" panose="020B0604020202020204" pitchFamily="34" charset="0"/>
                        <a:cs typeface="Arial"/>
                      </a:endParaRPr>
                    </a:p>
                    <a:p>
                      <a:pPr marL="176530">
                        <a:lnSpc>
                          <a:spcPct val="115000"/>
                        </a:lnSpc>
                        <a:spcAft>
                          <a:spcPts val="0"/>
                        </a:spcAft>
                      </a:pPr>
                      <a:r>
                        <a:rPr lang="es-ES" sz="1050" dirty="0">
                          <a:solidFill>
                            <a:schemeClr val="tx1"/>
                          </a:solidFill>
                          <a:effectLst/>
                          <a:latin typeface="Arial"/>
                          <a:ea typeface="Century Gothic" panose="020B0502020202020204" pitchFamily="34" charset="0"/>
                          <a:cs typeface="Arial"/>
                        </a:rPr>
                        <a:t>Conceptos básicos que surgen  del proyecto,  permiten la comprensión del mismo y  pueden ser transferibles a otros ámbitos.</a:t>
                      </a:r>
                      <a:endParaRPr lang="es-MX" sz="1050" dirty="0">
                        <a:solidFill>
                          <a:schemeClr val="tx1"/>
                        </a:solidFill>
                        <a:effectLst/>
                        <a:latin typeface="Century Gothic"/>
                        <a:ea typeface="Arial" panose="020B0604020202020204" pitchFamily="34" charset="0"/>
                        <a:cs typeface="Arial"/>
                      </a:endParaRPr>
                    </a:p>
                    <a:p>
                      <a:pPr marL="176530">
                        <a:lnSpc>
                          <a:spcPct val="115000"/>
                        </a:lnSpc>
                        <a:spcAft>
                          <a:spcPts val="0"/>
                        </a:spcAft>
                      </a:pPr>
                      <a:r>
                        <a:rPr lang="es-ES" sz="1050" dirty="0">
                          <a:solidFill>
                            <a:schemeClr val="tx1"/>
                          </a:solidFill>
                          <a:effectLst/>
                          <a:latin typeface="Arial"/>
                          <a:ea typeface="Century Gothic" panose="020B0502020202020204" pitchFamily="34" charset="0"/>
                          <a:cs typeface="Arial"/>
                        </a:rPr>
                        <a:t>Se consideran parte de un  Glosario.</a:t>
                      </a:r>
                      <a:endParaRPr lang="es-MX" sz="1050" dirty="0">
                        <a:solidFill>
                          <a:schemeClr val="tx1"/>
                        </a:solidFill>
                        <a:effectLst/>
                        <a:latin typeface="Century Gothic"/>
                        <a:ea typeface="Arial" panose="020B0604020202020204" pitchFamily="34" charset="0"/>
                        <a:cs typeface="Arial"/>
                      </a:endParaRPr>
                    </a:p>
                    <a:p>
                      <a:pPr algn="just">
                        <a:lnSpc>
                          <a:spcPct val="115000"/>
                        </a:lnSpc>
                        <a:spcAft>
                          <a:spcPts val="0"/>
                        </a:spcAft>
                      </a:pPr>
                      <a:endParaRPr lang="es-MX" sz="1050" dirty="0">
                        <a:solidFill>
                          <a:srgbClr val="000000"/>
                        </a:solidFill>
                        <a:effectLst/>
                        <a:latin typeface="Arial"/>
                        <a:ea typeface="Arial" panose="020B0604020202020204" pitchFamily="34" charset="0"/>
                        <a:cs typeface="Arial"/>
                      </a:endParaRPr>
                    </a:p>
                  </a:txBody>
                  <a:tcPr marL="63500" marR="63500" marT="63500" marB="63500">
                    <a:noFill/>
                  </a:tcPr>
                </a:tc>
                <a:tc>
                  <a:txBody>
                    <a:bodyPr/>
                    <a:lstStyle/>
                    <a:p>
                      <a:pPr marL="171450" indent="-171450">
                        <a:buFont typeface="Arial" panose="020B0604020202020204" pitchFamily="34" charset="0"/>
                        <a:buChar char="•"/>
                      </a:pP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Alimentos</a:t>
                      </a:r>
                    </a:p>
                    <a:p>
                      <a:pPr marL="171450" indent="-171450">
                        <a:buFont typeface="Arial" panose="020B0604020202020204" pitchFamily="34" charset="0"/>
                        <a:buChar char="•"/>
                      </a:pP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Procesos</a:t>
                      </a: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Términos técnicos</a:t>
                      </a:r>
                    </a:p>
                    <a:p>
                      <a:pPr marL="171450" indent="-171450">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Expresiones</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basadas en evidencias </a:t>
                      </a:r>
                    </a:p>
                    <a:p>
                      <a:pPr marL="171450" indent="-171450">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resolución de los problemas </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Comportamiento sociales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Pensamientos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Sentimientos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emociones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Regulación conductual</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Toma de decisiones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conducta humana</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Normas y roles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Conformismo</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Liderazgo</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Formación de actitudes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Influencia social</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Persuasión y propaganda</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Ambientalista</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aprendizaje social</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Humanista</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disonancia cognoscitiva</a:t>
                      </a:r>
                    </a:p>
                    <a:p>
                      <a:pPr marL="171450" indent="-171450">
                        <a:lnSpc>
                          <a:spcPct val="115000"/>
                        </a:lnSpc>
                        <a:spcAft>
                          <a:spcPts val="0"/>
                        </a:spcAft>
                        <a:buFont typeface="Arial"/>
                        <a:buChar char="•"/>
                      </a:pPr>
                      <a:endPar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endParaRPr>
                    </a:p>
                  </a:txBody>
                  <a:tcPr marL="63500" marR="63500" marT="63500" marB="63500">
                    <a:noFill/>
                  </a:tcPr>
                </a:tc>
                <a:tc>
                  <a:txBody>
                    <a:bodyPr/>
                    <a:lstStyle/>
                    <a:p>
                      <a:pPr marL="171450" indent="-171450">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Progresión </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Capital </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Interés</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Función </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Pago</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Depreciación</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Grafica </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Intervalos </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Costo</a:t>
                      </a:r>
                    </a:p>
                    <a:p>
                      <a:pPr marL="17145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Presupuesto</a:t>
                      </a:r>
                    </a:p>
                    <a:p>
                      <a:pPr marL="171450" indent="-171450">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Democracia</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Participación social</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Organización</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Responsabilidad</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Necesidades</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Empatía</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Igualdad</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Ciudadano</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Colaboración</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Grupos de presión</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Proyectos sociales</a:t>
                      </a:r>
                    </a:p>
                    <a:p>
                      <a:pPr marL="285750" lvl="0" indent="-285750">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rPr>
                        <a:t>Cultura cívica</a:t>
                      </a:r>
                    </a:p>
                    <a:p>
                      <a:pPr marL="285750" lvl="0" indent="-285750">
                        <a:lnSpc>
                          <a:spcPct val="114999"/>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a:ea typeface="Arial" panose="020B0604020202020204" pitchFamily="34" charset="0"/>
                        <a:cs typeface="Arial"/>
                      </a:endParaRPr>
                    </a:p>
                  </a:txBody>
                  <a:tcPr marL="63500" marR="63500" marT="63500" marB="63500">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99583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061922" y="137124"/>
            <a:ext cx="1037714" cy="103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2881410233"/>
              </p:ext>
            </p:extLst>
          </p:nvPr>
        </p:nvGraphicFramePr>
        <p:xfrm>
          <a:off x="506776" y="462708"/>
          <a:ext cx="10829574" cy="6183800"/>
        </p:xfrm>
        <a:graphic>
          <a:graphicData uri="http://schemas.openxmlformats.org/drawingml/2006/table">
            <a:tbl>
              <a:tblPr>
                <a:tableStyleId>{5C22544A-7EE6-4342-B048-85BDC9FD1C3A}</a:tableStyleId>
              </a:tblPr>
              <a:tblGrid>
                <a:gridCol w="1584713">
                  <a:extLst>
                    <a:ext uri="{9D8B030D-6E8A-4147-A177-3AD203B41FA5}">
                      <a16:colId xmlns:a16="http://schemas.microsoft.com/office/drawing/2014/main" val="2621279831"/>
                    </a:ext>
                  </a:extLst>
                </a:gridCol>
                <a:gridCol w="1687293">
                  <a:extLst>
                    <a:ext uri="{9D8B030D-6E8A-4147-A177-3AD203B41FA5}">
                      <a16:colId xmlns:a16="http://schemas.microsoft.com/office/drawing/2014/main" val="3769624093"/>
                    </a:ext>
                  </a:extLst>
                </a:gridCol>
                <a:gridCol w="2385934">
                  <a:extLst>
                    <a:ext uri="{9D8B030D-6E8A-4147-A177-3AD203B41FA5}">
                      <a16:colId xmlns:a16="http://schemas.microsoft.com/office/drawing/2014/main" val="325214442"/>
                    </a:ext>
                  </a:extLst>
                </a:gridCol>
                <a:gridCol w="2398426">
                  <a:extLst>
                    <a:ext uri="{9D8B030D-6E8A-4147-A177-3AD203B41FA5}">
                      <a16:colId xmlns:a16="http://schemas.microsoft.com/office/drawing/2014/main" val="3260613120"/>
                    </a:ext>
                  </a:extLst>
                </a:gridCol>
                <a:gridCol w="2773208">
                  <a:extLst>
                    <a:ext uri="{9D8B030D-6E8A-4147-A177-3AD203B41FA5}">
                      <a16:colId xmlns:a16="http://schemas.microsoft.com/office/drawing/2014/main" val="103057396"/>
                    </a:ext>
                  </a:extLst>
                </a:gridCol>
              </a:tblGrid>
              <a:tr h="2226451">
                <a:tc>
                  <a:txBody>
                    <a:bodyPr/>
                    <a:lstStyle/>
                    <a:p>
                      <a:pPr marL="180975" lvl="0" indent="-180975">
                        <a:lnSpc>
                          <a:spcPct val="115000"/>
                        </a:lnSpc>
                        <a:spcAft>
                          <a:spcPts val="0"/>
                        </a:spcAft>
                        <a:buFont typeface="+mj-lt"/>
                        <a:buAutoNum type="arabicPeriod" startAt="3"/>
                      </a:pPr>
                      <a:r>
                        <a:rPr lang="es-ES" sz="1050" dirty="0">
                          <a:solidFill>
                            <a:schemeClr val="tx1"/>
                          </a:solidFill>
                          <a:effectLst/>
                          <a:latin typeface="Arial"/>
                          <a:cs typeface="Arial"/>
                        </a:rPr>
                        <a:t>Objetivos o propósitos</a:t>
                      </a:r>
                      <a:endParaRPr lang="es-MX" sz="1050" dirty="0">
                        <a:solidFill>
                          <a:schemeClr val="tx1"/>
                        </a:solidFill>
                        <a:effectLst/>
                        <a:latin typeface="Arial"/>
                        <a:cs typeface="Arial"/>
                      </a:endParaRPr>
                    </a:p>
                    <a:p>
                      <a:pPr marL="180340">
                        <a:lnSpc>
                          <a:spcPct val="115000"/>
                        </a:lnSpc>
                        <a:spcAft>
                          <a:spcPts val="0"/>
                        </a:spcAft>
                      </a:pPr>
                      <a:r>
                        <a:rPr lang="es-ES" sz="1050" dirty="0">
                          <a:solidFill>
                            <a:schemeClr val="tx1"/>
                          </a:solidFill>
                          <a:effectLst/>
                          <a:latin typeface="Arial"/>
                          <a:cs typeface="Arial"/>
                        </a:rPr>
                        <a:t>a alcanzar. </a:t>
                      </a:r>
                      <a:endParaRPr lang="es-MX" sz="105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s-ES" sz="1050" dirty="0">
                          <a:solidFill>
                            <a:schemeClr val="tx1"/>
                          </a:solidFill>
                          <a:effectLst/>
                          <a:latin typeface="Arial"/>
                          <a:cs typeface="Arial"/>
                        </a:rPr>
                        <a:t>   </a:t>
                      </a:r>
                      <a:endParaRPr lang="es-MX" sz="105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endParaRPr lang="es-MX" sz="1050" dirty="0">
                        <a:solidFill>
                          <a:schemeClr val="tx1"/>
                        </a:solidFill>
                        <a:effectLst/>
                        <a:latin typeface="Arial"/>
                        <a:cs typeface="Arial"/>
                      </a:endParaRPr>
                    </a:p>
                    <a:p>
                      <a:pPr algn="just">
                        <a:lnSpc>
                          <a:spcPct val="115000"/>
                        </a:lnSpc>
                        <a:spcAft>
                          <a:spcPts val="0"/>
                        </a:spcAft>
                      </a:pPr>
                      <a:endParaRPr lang="es-MX" sz="1050" dirty="0">
                        <a:solidFill>
                          <a:schemeClr val="tx1"/>
                        </a:solidFill>
                        <a:effectLst/>
                        <a:latin typeface="Arial"/>
                        <a:ea typeface="Arial" panose="020B0604020202020204" pitchFamily="34" charset="0"/>
                        <a:cs typeface="Arial"/>
                      </a:endParaRPr>
                    </a:p>
                  </a:txBody>
                  <a:tcPr marL="51058" marR="51058" marT="51058" marB="51058">
                    <a:noFill/>
                  </a:tcPr>
                </a:tc>
                <a:tc>
                  <a:txBody>
                    <a:bodyPr/>
                    <a:lstStyle/>
                    <a:p>
                      <a:pPr marL="171450" lvl="0" indent="-171450">
                        <a:lnSpc>
                          <a:spcPct val="115000"/>
                        </a:lnSpc>
                        <a:spcAft>
                          <a:spcPts val="0"/>
                        </a:spcAft>
                        <a:buFont typeface="Arial" panose="020B0604020202020204" pitchFamily="34" charset="0"/>
                        <a:buChar char="•"/>
                      </a:pP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El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alumno </a:t>
                      </a: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usará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las estructuras gramaticales apropiadas y el vocabulario necesario para la realización  del proyecto</a:t>
                      </a:r>
                    </a:p>
                    <a:p>
                      <a:pPr marL="0" lvl="0" indent="0">
                        <a:lnSpc>
                          <a:spcPct val="115000"/>
                        </a:lnSpc>
                        <a:spcAft>
                          <a:spcPts val="0"/>
                        </a:spcAft>
                        <a:buFont typeface="Arial" panose="020B0604020202020204" pitchFamily="34" charset="0"/>
                        <a:buNone/>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El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alumno  </a:t>
                      </a: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reconocerá</a:t>
                      </a:r>
                      <a:r>
                        <a:rPr lang="es-MX" sz="1050" baseline="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importancia del idioma en cualquier contexto.</a:t>
                      </a:r>
                    </a:p>
                    <a:p>
                      <a:pPr marL="171450" lvl="0" indent="-171450">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171450" marR="0" lvl="0" indent="-171450" algn="just"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s-MX"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El alumno explicará las conductas sociales que llevan a la poca empatía y responsabilidad del cuidado del agua.</a:t>
                      </a:r>
                    </a:p>
                    <a:p>
                      <a:pPr marL="171450" marR="0" lvl="0" indent="-171450" algn="just"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s-MX"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endParaRPr>
                    </a:p>
                    <a:p>
                      <a:pPr marL="171450" marR="0" lvl="0" indent="-171450" algn="just"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s-MX"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El alumno diseñará una propuesta (campaña) de concientización con sus familiares sobre el cuidado del agua.</a:t>
                      </a:r>
                    </a:p>
                    <a:p>
                      <a:pPr marL="171450" marR="0" lvl="0" indent="-171450" algn="just"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s-MX"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endParaRPr>
                    </a:p>
                    <a:p>
                      <a:pPr marL="171450" marR="0" lvl="0" indent="-171450" algn="just"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s-MX"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endParaRPr>
                    </a:p>
                    <a:p>
                      <a:pPr marL="171450" marR="0" lvl="0" indent="-171450" algn="just"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s-MX"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endParaRPr>
                    </a:p>
                    <a:p>
                      <a:pPr marL="171450" marR="0" lvl="0" indent="-171450" algn="just"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s-MX"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171450" indent="-171450" algn="just">
                        <a:buFont typeface="Arial" panose="020B0604020202020204" pitchFamily="34" charset="0"/>
                        <a:buChar char="•"/>
                      </a:pPr>
                      <a:endParaRPr lang="es-MX" sz="105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51058" marR="51058" marT="51058" marB="51058">
                    <a:noFill/>
                  </a:tcPr>
                </a:tc>
                <a:tc>
                  <a:txBody>
                    <a:bodyPr/>
                    <a:lstStyle/>
                    <a:p>
                      <a:pPr marL="17145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Identificar a la Democracia como un medio para la organización social y participativa en el ahorro y prevención de escasez de agua en nuestra comunidad.</a:t>
                      </a:r>
                    </a:p>
                    <a:p>
                      <a:pPr marL="171450" indent="-171450" algn="just">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extLst>
                  <a:ext uri="{0D108BD9-81ED-4DB2-BD59-A6C34878D82A}">
                    <a16:rowId xmlns:a16="http://schemas.microsoft.com/office/drawing/2014/main" val="1853035405"/>
                  </a:ext>
                </a:extLst>
              </a:tr>
              <a:tr h="2282764">
                <a:tc>
                  <a:txBody>
                    <a:bodyPr/>
                    <a:lstStyle/>
                    <a:p>
                      <a:pPr>
                        <a:lnSpc>
                          <a:spcPct val="115000"/>
                        </a:lnSpc>
                        <a:spcAft>
                          <a:spcPts val="0"/>
                        </a:spcAft>
                      </a:pPr>
                      <a:r>
                        <a:rPr lang="es-ES" sz="1050" dirty="0">
                          <a:solidFill>
                            <a:schemeClr val="tx1"/>
                          </a:solidFill>
                          <a:effectLst/>
                          <a:latin typeface="Arial"/>
                          <a:cs typeface="Arial"/>
                        </a:rPr>
                        <a:t>4. Evaluación.</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Productos /evidencias</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de aprendizaje para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dirty="0">
                          <a:solidFill>
                            <a:schemeClr val="tx1"/>
                          </a:solidFill>
                          <a:effectLst/>
                          <a:latin typeface="Arial"/>
                          <a:cs typeface="Arial"/>
                        </a:rPr>
                        <a:t>    demostrar el</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avance del  proceso  y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dirty="0">
                          <a:solidFill>
                            <a:schemeClr val="tx1"/>
                          </a:solidFill>
                          <a:effectLst/>
                          <a:latin typeface="Arial"/>
                          <a:cs typeface="Arial"/>
                        </a:rPr>
                        <a:t>    el logro del  objetivo</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propuesto.</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a:t>
                      </a:r>
                      <a:endParaRPr lang="es-MX" sz="1050" dirty="0">
                        <a:solidFill>
                          <a:schemeClr val="tx1"/>
                        </a:solidFill>
                        <a:effectLst/>
                        <a:latin typeface="Arial"/>
                        <a:ea typeface="Arial" panose="020B0604020202020204" pitchFamily="34" charset="0"/>
                        <a:cs typeface="Arial"/>
                      </a:endParaRPr>
                    </a:p>
                  </a:txBody>
                  <a:tcPr marL="51058" marR="51058" marT="51058" marB="51058">
                    <a:noFill/>
                  </a:tcPr>
                </a:tc>
                <a:tc>
                  <a:txBody>
                    <a:bodyPr/>
                    <a:lstStyle/>
                    <a:p>
                      <a:pPr marL="171450" lvl="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Evaluación de acuerdo a los puntos determinados en la rúbrica de evaluación incluido el proceso , haciendo uso correcto de </a:t>
                      </a: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las estructuras gramaticales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y vocabulario</a:t>
                      </a:r>
                    </a:p>
                  </a:txBody>
                  <a:tcPr marL="51058" marR="51058" marT="51058" marB="51058">
                    <a:noFill/>
                  </a:tcPr>
                </a:tc>
                <a:tc>
                  <a:txBody>
                    <a:bodyPr/>
                    <a:lstStyle/>
                    <a:p>
                      <a:pPr marL="171450" lvl="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Video sobre</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la concientización del cuidado del agua</a:t>
                      </a:r>
                    </a:p>
                    <a:p>
                      <a:pPr marL="171450" lvl="0" indent="-171450" algn="just">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lvl="0" indent="-171450" algn="just">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Presentación del proyecto en la semana cultural</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del colegio</a:t>
                      </a: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171450" indent="-171450" algn="just">
                        <a:buFont typeface="Arial" panose="020B0604020202020204" pitchFamily="34" charset="0"/>
                        <a:buChar char="•"/>
                      </a:pPr>
                      <a:endParaRPr lang="es-MX" sz="105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51058" marR="51058" marT="51058" marB="51058">
                    <a:noFill/>
                  </a:tcPr>
                </a:tc>
                <a:tc>
                  <a:txBody>
                    <a:bodyPr/>
                    <a:lstStyle/>
                    <a:p>
                      <a:pPr marL="171450" lvl="0" indent="-171450" algn="just">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El alumno realizará una infografía sobre la importancia de la organización como forma de detección de necesidades y el reconocimiento de las mismas a través de la Democracia.</a:t>
                      </a:r>
                    </a:p>
                    <a:p>
                      <a:pPr marL="171450" lvl="0" indent="-171450" algn="just">
                        <a:lnSpc>
                          <a:spcPct val="114999"/>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171450" lvl="0" indent="-171450" algn="just">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Presentación (PPT) para participación en semana cultural.</a:t>
                      </a:r>
                    </a:p>
                    <a:p>
                      <a:pPr marL="171450" lvl="0" indent="-171450" algn="just">
                        <a:lnSpc>
                          <a:spcPct val="114999"/>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extLst>
                  <a:ext uri="{0D108BD9-81ED-4DB2-BD59-A6C34878D82A}">
                    <a16:rowId xmlns:a16="http://schemas.microsoft.com/office/drawing/2014/main" val="1931198357"/>
                  </a:ext>
                </a:extLst>
              </a:tr>
              <a:tr h="1406621">
                <a:tc>
                  <a:txBody>
                    <a:bodyPr/>
                    <a:lstStyle/>
                    <a:p>
                      <a:pPr>
                        <a:lnSpc>
                          <a:spcPct val="115000"/>
                        </a:lnSpc>
                        <a:spcAft>
                          <a:spcPts val="0"/>
                        </a:spcAft>
                      </a:pPr>
                      <a:r>
                        <a:rPr lang="es-ES" sz="1050" dirty="0">
                          <a:solidFill>
                            <a:schemeClr val="tx1"/>
                          </a:solidFill>
                          <a:effectLst/>
                          <a:latin typeface="Arial"/>
                          <a:cs typeface="Arial"/>
                        </a:rPr>
                        <a:t>5. Tipos y herramientas de evaluación.</a:t>
                      </a:r>
                      <a:endParaRPr lang="es-MX" sz="1050" dirty="0">
                        <a:solidFill>
                          <a:schemeClr val="tx1"/>
                        </a:solidFill>
                        <a:effectLst/>
                        <a:latin typeface="Arial"/>
                        <a:cs typeface="Arial"/>
                      </a:endParaRPr>
                    </a:p>
                    <a:p>
                      <a:pPr>
                        <a:lnSpc>
                          <a:spcPct val="115000"/>
                        </a:lnSpc>
                        <a:spcAft>
                          <a:spcPts val="0"/>
                        </a:spcAft>
                      </a:pPr>
                      <a:endParaRPr lang="es-MX" sz="1050" dirty="0">
                        <a:solidFill>
                          <a:schemeClr val="tx1"/>
                        </a:solidFill>
                        <a:effectLst/>
                        <a:latin typeface="Arial"/>
                        <a:cs typeface="Arial"/>
                      </a:endParaRPr>
                    </a:p>
                    <a:p>
                      <a:pPr>
                        <a:lnSpc>
                          <a:spcPct val="115000"/>
                        </a:lnSpc>
                        <a:spcAft>
                          <a:spcPts val="0"/>
                        </a:spcAft>
                      </a:pPr>
                      <a:endParaRPr lang="es-MX" sz="1050" dirty="0">
                        <a:solidFill>
                          <a:schemeClr val="tx1"/>
                        </a:solidFill>
                        <a:effectLst/>
                        <a:latin typeface="Arial"/>
                        <a:cs typeface="Arial"/>
                      </a:endParaRPr>
                    </a:p>
                    <a:p>
                      <a:pPr>
                        <a:lnSpc>
                          <a:spcPct val="115000"/>
                        </a:lnSpc>
                        <a:spcAft>
                          <a:spcPts val="0"/>
                        </a:spcAft>
                      </a:pPr>
                      <a:endParaRPr lang="es-MX" sz="1050" dirty="0">
                        <a:solidFill>
                          <a:schemeClr val="tx1"/>
                        </a:solidFill>
                        <a:effectLst/>
                        <a:latin typeface="Arial"/>
                        <a:ea typeface="Arial" panose="020B0604020202020204" pitchFamily="34" charset="0"/>
                        <a:cs typeface="Arial"/>
                      </a:endParaRPr>
                    </a:p>
                  </a:txBody>
                  <a:tcPr marL="51058" marR="51058" marT="51058" marB="51058">
                    <a:noFill/>
                  </a:tcPr>
                </a:tc>
                <a:tc>
                  <a:txBody>
                    <a:bodyPr/>
                    <a:lstStyle/>
                    <a:p>
                      <a:pPr marL="171450" lvl="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Infografía</a:t>
                      </a:r>
                    </a:p>
                    <a:p>
                      <a:pPr marL="171450" lvl="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Presentación</a:t>
                      </a:r>
                    </a:p>
                    <a:p>
                      <a:pPr marL="171450" lvl="0" indent="-171450">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Rúbrica de evaluación</a:t>
                      </a:r>
                    </a:p>
                    <a:p>
                      <a:pPr marL="171450" lvl="0" indent="-171450">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171450" lvl="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Lista de cotejo</a:t>
                      </a:r>
                    </a:p>
                    <a:p>
                      <a:pPr marL="171450" lvl="0" indent="-171450" algn="just">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Presentación digital</a:t>
                      </a:r>
                    </a:p>
                    <a:p>
                      <a:pPr marL="171450" lvl="0" indent="-171450" algn="just">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Rubrica de evaluación</a:t>
                      </a:r>
                    </a:p>
                    <a:p>
                      <a:pPr marL="171450" lvl="0" indent="-171450" algn="just">
                        <a:lnSpc>
                          <a:spcPct val="114999"/>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Programa</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de edición de videos</a:t>
                      </a: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171450" indent="-171450" algn="just">
                        <a:buFont typeface="Arial" panose="020B0604020202020204" pitchFamily="34" charset="0"/>
                        <a:buChar char="•"/>
                      </a:pPr>
                      <a:endParaRPr lang="es-MX" sz="105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51058" marR="51058" marT="51058" marB="51058">
                    <a:noFill/>
                  </a:tcPr>
                </a:tc>
                <a:tc>
                  <a:txBody>
                    <a:bodyPr/>
                    <a:lstStyle/>
                    <a:p>
                      <a:pPr marL="171450" lvl="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Infografía</a:t>
                      </a:r>
                    </a:p>
                    <a:p>
                      <a:pPr marL="171450" lvl="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Presentación</a:t>
                      </a:r>
                    </a:p>
                    <a:p>
                      <a:pPr marL="171450" lvl="0" indent="-171450" algn="just">
                        <a:lnSpc>
                          <a:spcPct val="115000"/>
                        </a:lnSpc>
                        <a:spcAft>
                          <a:spcPts val="0"/>
                        </a:spcAft>
                        <a:buFont typeface="Arial" panose="020B0604020202020204" pitchFamily="34" charset="0"/>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extLst>
                  <a:ext uri="{0D108BD9-81ED-4DB2-BD59-A6C34878D82A}">
                    <a16:rowId xmlns:a16="http://schemas.microsoft.com/office/drawing/2014/main" val="1545891493"/>
                  </a:ext>
                </a:extLst>
              </a:tr>
            </a:tbl>
          </a:graphicData>
        </a:graphic>
      </p:graphicFrame>
    </p:spTree>
    <p:extLst>
      <p:ext uri="{BB962C8B-B14F-4D97-AF65-F5344CB8AC3E}">
        <p14:creationId xmlns:p14="http://schemas.microsoft.com/office/powerpoint/2010/main" val="156004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26662" y="88252"/>
            <a:ext cx="915966" cy="90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384722383"/>
              </p:ext>
            </p:extLst>
          </p:nvPr>
        </p:nvGraphicFramePr>
        <p:xfrm>
          <a:off x="362555" y="502776"/>
          <a:ext cx="11598536" cy="5932471"/>
        </p:xfrm>
        <a:graphic>
          <a:graphicData uri="http://schemas.openxmlformats.org/drawingml/2006/table">
            <a:tbl>
              <a:tblPr>
                <a:tableStyleId>{5C22544A-7EE6-4342-B048-85BDC9FD1C3A}</a:tableStyleId>
              </a:tblPr>
              <a:tblGrid>
                <a:gridCol w="1309227">
                  <a:extLst>
                    <a:ext uri="{9D8B030D-6E8A-4147-A177-3AD203B41FA5}">
                      <a16:colId xmlns:a16="http://schemas.microsoft.com/office/drawing/2014/main" val="487705178"/>
                    </a:ext>
                  </a:extLst>
                </a:gridCol>
                <a:gridCol w="2516145">
                  <a:extLst>
                    <a:ext uri="{9D8B030D-6E8A-4147-A177-3AD203B41FA5}">
                      <a16:colId xmlns:a16="http://schemas.microsoft.com/office/drawing/2014/main" val="3810808791"/>
                    </a:ext>
                  </a:extLst>
                </a:gridCol>
                <a:gridCol w="2397600">
                  <a:extLst>
                    <a:ext uri="{9D8B030D-6E8A-4147-A177-3AD203B41FA5}">
                      <a16:colId xmlns:a16="http://schemas.microsoft.com/office/drawing/2014/main" val="2173668670"/>
                    </a:ext>
                  </a:extLst>
                </a:gridCol>
                <a:gridCol w="2373746">
                  <a:extLst>
                    <a:ext uri="{9D8B030D-6E8A-4147-A177-3AD203B41FA5}">
                      <a16:colId xmlns:a16="http://schemas.microsoft.com/office/drawing/2014/main" val="2009087857"/>
                    </a:ext>
                  </a:extLst>
                </a:gridCol>
                <a:gridCol w="3001818">
                  <a:extLst>
                    <a:ext uri="{9D8B030D-6E8A-4147-A177-3AD203B41FA5}">
                      <a16:colId xmlns:a16="http://schemas.microsoft.com/office/drawing/2014/main" val="1329779634"/>
                    </a:ext>
                  </a:extLst>
                </a:gridCol>
              </a:tblGrid>
              <a:tr h="390039">
                <a:tc>
                  <a:txBody>
                    <a:bodyPr/>
                    <a:lstStyle/>
                    <a:p>
                      <a:pPr algn="ctr">
                        <a:lnSpc>
                          <a:spcPct val="115000"/>
                        </a:lnSpc>
                        <a:spcAft>
                          <a:spcPts val="0"/>
                        </a:spcAft>
                      </a:pPr>
                      <a:r>
                        <a:rPr lang="es-ES" sz="1100" b="1" dirty="0">
                          <a:solidFill>
                            <a:schemeClr val="tx1"/>
                          </a:solidFill>
                          <a:effectLst/>
                          <a:latin typeface="Arial"/>
                          <a:ea typeface="Century Gothic" panose="020B0502020202020204" pitchFamily="34" charset="0"/>
                          <a:cs typeface="Arial"/>
                        </a:rPr>
                        <a:t>Disciplinas:</a:t>
                      </a:r>
                      <a:endParaRPr lang="es-MX" sz="1100" dirty="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1.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Inglés</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2. </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p>
                      <a:pPr algn="ctr">
                        <a:lnSpc>
                          <a:spcPct val="115000"/>
                        </a:lnSpc>
                        <a:spcAft>
                          <a:spcPts val="0"/>
                        </a:spcAft>
                      </a:pP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Psicología</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3.</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 </a:t>
                      </a:r>
                      <a:r>
                        <a:rPr lang="es-ES" sz="1100" b="1" u="sng"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Matemáticas VI-III</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dirty="0">
                          <a:solidFill>
                            <a:schemeClr val="tx1"/>
                          </a:solidFill>
                          <a:effectLst>
                            <a:outerShdw blurRad="38100" dist="38100" dir="2700000" algn="tl">
                              <a:srgbClr val="000000">
                                <a:alpha val="43137"/>
                              </a:srgbClr>
                            </a:outerShdw>
                          </a:effectLst>
                          <a:latin typeface="+mj-lt"/>
                          <a:ea typeface="Century Gothic" panose="020B0502020202020204" pitchFamily="34" charset="0"/>
                          <a:cs typeface="Arial"/>
                        </a:rPr>
                        <a:t>Disciplina 4.</a:t>
                      </a:r>
                      <a:endParaRPr lang="es-MX" sz="1100"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a:endParaRPr>
                    </a:p>
                    <a:p>
                      <a:pPr algn="ctr">
                        <a:lnSpc>
                          <a:spcPct val="115000"/>
                        </a:lnSpc>
                        <a:spcAft>
                          <a:spcPts val="0"/>
                        </a:spcAft>
                      </a:pPr>
                      <a:r>
                        <a:rPr lang="es-MX" sz="1100" b="1" u="sng" dirty="0">
                          <a:solidFill>
                            <a:schemeClr val="tx1"/>
                          </a:solidFill>
                          <a:effectLst>
                            <a:outerShdw blurRad="38100" dist="38100" dir="2700000" algn="tl">
                              <a:srgbClr val="000000">
                                <a:alpha val="43137"/>
                              </a:srgbClr>
                            </a:outerShdw>
                          </a:effectLst>
                          <a:latin typeface="+mj-lt"/>
                        </a:rPr>
                        <a:t>Problemas Sociales, Políticos y Económicos de México</a:t>
                      </a:r>
                      <a:endParaRPr lang="es-MX" sz="1100" u="sng" dirty="0">
                        <a:solidFill>
                          <a:schemeClr val="tx1"/>
                        </a:solidFill>
                        <a:effectLst>
                          <a:outerShdw blurRad="38100" dist="38100" dir="2700000" algn="tl">
                            <a:srgbClr val="000000">
                              <a:alpha val="43137"/>
                            </a:srgbClr>
                          </a:outerShdw>
                        </a:effectLst>
                        <a:latin typeface="+mj-lt"/>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5034731"/>
                  </a:ext>
                </a:extLst>
              </a:tr>
              <a:tr h="1410414">
                <a:tc>
                  <a:txBody>
                    <a:bodyPr/>
                    <a:lstStyle/>
                    <a:p>
                      <a:pPr marL="275590" indent="-180340">
                        <a:lnSpc>
                          <a:spcPct val="115000"/>
                        </a:lnSpc>
                        <a:spcAft>
                          <a:spcPts val="0"/>
                        </a:spcAft>
                      </a:pPr>
                      <a:r>
                        <a:rPr lang="es-ES" sz="1200" dirty="0">
                          <a:solidFill>
                            <a:schemeClr val="tx1"/>
                          </a:solidFill>
                          <a:effectLst/>
                          <a:latin typeface="Arial"/>
                          <a:cs typeface="Arial"/>
                        </a:rPr>
                        <a:t>1.  </a:t>
                      </a:r>
                      <a:r>
                        <a:rPr lang="es-ES" sz="1050" dirty="0">
                          <a:solidFill>
                            <a:schemeClr val="tx1"/>
                          </a:solidFill>
                          <a:effectLst/>
                          <a:latin typeface="Arial"/>
                          <a:cs typeface="Arial"/>
                        </a:rPr>
                        <a:t>Preguntar y cuestionar.</a:t>
                      </a:r>
                      <a:endParaRPr lang="es-MX" sz="1050" dirty="0">
                        <a:solidFill>
                          <a:schemeClr val="tx1"/>
                        </a:solidFill>
                        <a:effectLst/>
                        <a:latin typeface="Arial"/>
                        <a:cs typeface="Arial"/>
                      </a:endParaRPr>
                    </a:p>
                    <a:p>
                      <a:pPr marL="275590" indent="-180340">
                        <a:lnSpc>
                          <a:spcPct val="115000"/>
                        </a:lnSpc>
                        <a:spcAft>
                          <a:spcPts val="0"/>
                        </a:spcAft>
                      </a:pPr>
                      <a:r>
                        <a:rPr lang="es-ES" sz="1050" dirty="0">
                          <a:solidFill>
                            <a:schemeClr val="tx1"/>
                          </a:solidFill>
                          <a:effectLst/>
                          <a:latin typeface="Arial"/>
                          <a:cs typeface="Arial"/>
                        </a:rPr>
                        <a:t>     Preguntas para dirigir  la Investigación Interdisciplinaria</a:t>
                      </a:r>
                      <a:endParaRPr lang="es-MX" sz="1050" dirty="0">
                        <a:solidFill>
                          <a:schemeClr val="tx1"/>
                        </a:solidFill>
                        <a:effectLst/>
                        <a:latin typeface="Arial"/>
                        <a:ea typeface="Arial" panose="020B0604020202020204" pitchFamily="34" charset="0"/>
                        <a:cs typeface="Arial"/>
                      </a:endParaRPr>
                    </a:p>
                  </a:txBody>
                  <a:tcPr marL="48416" marR="48416" marT="48416" marB="48416">
                    <a:noFill/>
                  </a:tcPr>
                </a:tc>
                <a:tc>
                  <a:txBody>
                    <a:bodyPr/>
                    <a:lstStyle/>
                    <a:p>
                      <a:pPr marL="228600" indent="-228600" algn="just">
                        <a:lnSpc>
                          <a:spcPct val="115000"/>
                        </a:lnSpc>
                        <a:spcAft>
                          <a:spcPts val="0"/>
                        </a:spcAft>
                        <a:buFont typeface="+mj-lt"/>
                        <a:buAutoNum type="arabicPeriod"/>
                      </a:pPr>
                      <a:r>
                        <a:rPr lang="en-US"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 How much water do you eat? 	</a:t>
                      </a: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pPr marL="228600" marR="0" lvl="0" indent="-2286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s-MX"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¿Qué percepción sobre el ahorro del agua tienen las personas?</a:t>
                      </a:r>
                    </a:p>
                    <a:p>
                      <a:pPr marL="228600" marR="0" lvl="0" indent="-228600" algn="just" defTabSz="457200" rtl="0" eaLnBrk="1" fontAlgn="auto" latinLnBrk="0" hangingPunct="1">
                        <a:lnSpc>
                          <a:spcPct val="100000"/>
                        </a:lnSpc>
                        <a:spcBef>
                          <a:spcPts val="0"/>
                        </a:spcBef>
                        <a:spcAft>
                          <a:spcPts val="0"/>
                        </a:spcAft>
                        <a:buClrTx/>
                        <a:buSzTx/>
                        <a:buFont typeface="+mj-lt"/>
                        <a:buAutoNum type="arabicPeriod"/>
                        <a:tabLst/>
                        <a:defRPr/>
                      </a:pPr>
                      <a:endParaRPr kumimoji="0" lang="es-MX"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s-MX"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¿Cómo impactar de manera significativa la concientización el ahorro del agua?</a:t>
                      </a:r>
                    </a:p>
                  </a:txBody>
                  <a:tcPr marL="48416" marR="48416" marT="48416" marB="48416">
                    <a:noFill/>
                  </a:tcPr>
                </a:tc>
                <a:tc>
                  <a:txBody>
                    <a:bodyPr/>
                    <a:lstStyle/>
                    <a:p>
                      <a:pPr algn="just"/>
                      <a:endParaRPr lang="es-MX" sz="1050" dirty="0">
                        <a:latin typeface="Arial" panose="020B0604020202020204" pitchFamily="34" charset="0"/>
                        <a:cs typeface="Arial" panose="020B0604020202020204" pitchFamily="34" charset="0"/>
                      </a:endParaRPr>
                    </a:p>
                  </a:txBody>
                  <a:tcPr marL="48416" marR="48416" marT="48416" marB="48416">
                    <a:noFill/>
                  </a:tcPr>
                </a:tc>
                <a:tc>
                  <a:txBody>
                    <a:bodyPr/>
                    <a:lstStyle/>
                    <a:p>
                      <a:pPr marL="228600" indent="-228600" algn="just">
                        <a:buFont typeface="+mj-lt"/>
                        <a:buAutoNum type="arabicPeriod"/>
                      </a:pPr>
                      <a:r>
                        <a:rPr lang="es-MX" sz="1050" dirty="0">
                          <a:solidFill>
                            <a:schemeClr val="tx1"/>
                          </a:solidFill>
                          <a:latin typeface="Arial" panose="020B0604020202020204" pitchFamily="34" charset="0"/>
                          <a:cs typeface="Arial" panose="020B0604020202020204" pitchFamily="34" charset="0"/>
                        </a:rPr>
                        <a:t>¿De qué manera se organizan en tu familia o comunidad para lograr el ahorro de agua?</a:t>
                      </a:r>
                    </a:p>
                    <a:p>
                      <a:pPr marL="228600" indent="-228600" algn="just">
                        <a:buFont typeface="+mj-lt"/>
                        <a:buAutoNum type="arabicPeriod"/>
                      </a:pPr>
                      <a:r>
                        <a:rPr lang="es-MX" sz="1050" dirty="0">
                          <a:solidFill>
                            <a:schemeClr val="tx1"/>
                          </a:solidFill>
                          <a:latin typeface="Arial" panose="020B0604020202020204" pitchFamily="34" charset="0"/>
                          <a:cs typeface="Arial" panose="020B0604020202020204" pitchFamily="34" charset="0"/>
                        </a:rPr>
                        <a:t>¿Suelen escuchar las necesidades de todos los integrantes de tu familia o comunidad?</a:t>
                      </a:r>
                    </a:p>
                    <a:p>
                      <a:pPr marL="228600" indent="-228600" algn="just">
                        <a:buFont typeface="+mj-lt"/>
                        <a:buAutoNum type="arabicPeriod"/>
                      </a:pPr>
                      <a:r>
                        <a:rPr lang="es-MX" sz="1050" dirty="0">
                          <a:solidFill>
                            <a:schemeClr val="tx1"/>
                          </a:solidFill>
                          <a:latin typeface="Arial" panose="020B0604020202020204" pitchFamily="34" charset="0"/>
                          <a:cs typeface="Arial" panose="020B0604020202020204" pitchFamily="34" charset="0"/>
                        </a:rPr>
                        <a:t>¿Cuál sería un proyecto social o propuesta importante que pudieran realizar en familia donde participen de manera activa en el ahorro de agua?</a:t>
                      </a:r>
                    </a:p>
                    <a:p>
                      <a:pPr marL="0" indent="0" algn="just">
                        <a:buFont typeface="+mj-lt"/>
                        <a:buNone/>
                      </a:pPr>
                      <a:endParaRPr lang="es-MX" sz="1050" dirty="0">
                        <a:solidFill>
                          <a:schemeClr val="tx1"/>
                        </a:solidFill>
                        <a:latin typeface="Arial" panose="020B0604020202020204" pitchFamily="34" charset="0"/>
                        <a:cs typeface="Arial" panose="020B0604020202020204" pitchFamily="34" charset="0"/>
                      </a:endParaRPr>
                    </a:p>
                  </a:txBody>
                  <a:tcPr marL="48416" marR="48416" marT="48416" marB="48416">
                    <a:noFill/>
                  </a:tcPr>
                </a:tc>
                <a:extLst>
                  <a:ext uri="{0D108BD9-81ED-4DB2-BD59-A6C34878D82A}">
                    <a16:rowId xmlns:a16="http://schemas.microsoft.com/office/drawing/2014/main" val="2834169475"/>
                  </a:ext>
                </a:extLst>
              </a:tr>
              <a:tr h="1932957">
                <a:tc>
                  <a:txBody>
                    <a:bodyPr/>
                    <a:lstStyle/>
                    <a:p>
                      <a:pPr marL="275590" indent="-180340">
                        <a:lnSpc>
                          <a:spcPct val="115000"/>
                        </a:lnSpc>
                        <a:spcAft>
                          <a:spcPts val="0"/>
                        </a:spcAft>
                      </a:pPr>
                      <a:r>
                        <a:rPr lang="es-ES" sz="1050" dirty="0">
                          <a:solidFill>
                            <a:schemeClr val="tx1"/>
                          </a:solidFill>
                          <a:effectLst/>
                          <a:latin typeface="Arial"/>
                          <a:cs typeface="Arial"/>
                        </a:rPr>
                        <a:t>2. Despertar el interés (detonar).</a:t>
                      </a:r>
                      <a:endParaRPr lang="es-MX" sz="1050" dirty="0">
                        <a:solidFill>
                          <a:schemeClr val="tx1"/>
                        </a:solidFill>
                        <a:effectLst/>
                        <a:latin typeface="Arial"/>
                        <a:cs typeface="Arial"/>
                      </a:endParaRPr>
                    </a:p>
                    <a:p>
                      <a:pPr marL="270510" indent="-180340">
                        <a:lnSpc>
                          <a:spcPct val="115000"/>
                        </a:lnSpc>
                        <a:spcAft>
                          <a:spcPts val="0"/>
                        </a:spcAft>
                      </a:pPr>
                      <a:r>
                        <a:rPr lang="es-ES" sz="1050" dirty="0">
                          <a:solidFill>
                            <a:schemeClr val="tx1"/>
                          </a:solidFill>
                          <a:effectLst/>
                          <a:latin typeface="Arial"/>
                          <a:cs typeface="Arial"/>
                        </a:rPr>
                        <a:t>    Estrategias para involucrar a los estudiantes con la problemática planteada, en el salón de clase</a:t>
                      </a:r>
                      <a:endParaRPr lang="es-MX" sz="1050" dirty="0">
                        <a:solidFill>
                          <a:schemeClr val="tx1"/>
                        </a:solidFill>
                        <a:effectLst/>
                        <a:latin typeface="Arial"/>
                        <a:cs typeface="Arial"/>
                      </a:endParaRPr>
                    </a:p>
                  </a:txBody>
                  <a:tcPr marL="48416" marR="48416" marT="48416" marB="48416">
                    <a:noFill/>
                  </a:tcPr>
                </a:tc>
                <a:tc>
                  <a:txBody>
                    <a:bodyPr/>
                    <a:lstStyle/>
                    <a:p>
                      <a:pPr algn="just">
                        <a:lnSpc>
                          <a:spcPct val="115000"/>
                        </a:lnSpc>
                        <a:spcAft>
                          <a:spcPts val="0"/>
                        </a:spcAft>
                      </a:pP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Investigar</a:t>
                      </a:r>
                      <a:r>
                        <a:rPr lang="es-MX" sz="105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acerca de</a:t>
                      </a: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cuánta agua se necesita para </a:t>
                      </a: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la elaboración </a:t>
                      </a:r>
                      <a:r>
                        <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rPr>
                        <a:t>de los </a:t>
                      </a: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alimentos</a:t>
                      </a:r>
                      <a:r>
                        <a:rPr lang="es-MX" sz="105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que se consumo diario</a:t>
                      </a: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a:t>
                      </a:r>
                    </a:p>
                    <a:p>
                      <a:pPr algn="just">
                        <a:lnSpc>
                          <a:spcPct val="115000"/>
                        </a:lnSpc>
                        <a:spcAft>
                          <a:spcPts val="0"/>
                        </a:spcAft>
                      </a:pP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Reflexionar y analizar la importancia de</a:t>
                      </a:r>
                      <a:r>
                        <a:rPr lang="es-MX" sz="105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hacer cambios en cuanto a los alimentos que se consumen.</a:t>
                      </a: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Como </a:t>
                      </a:r>
                      <a:r>
                        <a:rPr kumimoji="0" lang="es-MX"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alumno ¿Qué podría hacer para generar un cuidado del agua significativo?</a:t>
                      </a:r>
                    </a:p>
                  </a:txBody>
                  <a:tcPr marL="48416" marR="48416" marT="48416" marB="48416">
                    <a:noFill/>
                  </a:tcPr>
                </a:tc>
                <a:tc>
                  <a:txBody>
                    <a:bodyPr/>
                    <a:lstStyle/>
                    <a:p>
                      <a:pPr algn="just"/>
                      <a:endParaRPr lang="es-MX" sz="1050" dirty="0">
                        <a:latin typeface="Arial" panose="020B0604020202020204" pitchFamily="34" charset="0"/>
                        <a:cs typeface="Arial" panose="020B0604020202020204" pitchFamily="34" charset="0"/>
                      </a:endParaRPr>
                    </a:p>
                  </a:txBody>
                  <a:tcPr marL="48416" marR="48416" marT="48416" marB="48416">
                    <a:noFill/>
                  </a:tcPr>
                </a:tc>
                <a:tc>
                  <a:txBody>
                    <a:bodyPr/>
                    <a:lstStyle/>
                    <a:p>
                      <a:pPr algn="just"/>
                      <a:r>
                        <a:rPr lang="es-MX" sz="1050" dirty="0">
                          <a:solidFill>
                            <a:schemeClr val="tx1"/>
                          </a:solidFill>
                          <a:latin typeface="Arial" panose="020B0604020202020204" pitchFamily="34" charset="0"/>
                          <a:cs typeface="Arial" panose="020B0604020202020204" pitchFamily="34" charset="0"/>
                        </a:rPr>
                        <a:t>Destacar y reflexionar sobre la importancia de la participación social y con ello satisfacer las necesidades de los integrantes de la familia y comunidad.</a:t>
                      </a:r>
                    </a:p>
                    <a:p>
                      <a:pPr algn="just"/>
                      <a:r>
                        <a:rPr lang="es-MX" sz="1050" dirty="0">
                          <a:solidFill>
                            <a:schemeClr val="tx1"/>
                          </a:solidFill>
                          <a:latin typeface="Arial" panose="020B0604020202020204" pitchFamily="34" charset="0"/>
                          <a:cs typeface="Arial" panose="020B0604020202020204" pitchFamily="34" charset="0"/>
                        </a:rPr>
                        <a:t>Reflexionar que el ahorro del agua y evitar su escasez no es solo un tema que le concierne a las autoridades, sino el poder hacerlo desde la conciencia individual y organizarnos como sociedad civil para la toma de acciones. </a:t>
                      </a:r>
                    </a:p>
                    <a:p>
                      <a:pPr algn="just"/>
                      <a:endParaRPr lang="es-MX" sz="1050" dirty="0">
                        <a:solidFill>
                          <a:schemeClr val="tx1"/>
                        </a:solidFill>
                        <a:latin typeface="Arial" panose="020B0604020202020204" pitchFamily="34" charset="0"/>
                        <a:cs typeface="Arial" panose="020B0604020202020204" pitchFamily="34" charset="0"/>
                      </a:endParaRPr>
                    </a:p>
                  </a:txBody>
                  <a:tcPr marL="48416" marR="48416" marT="48416" marB="48416">
                    <a:noFill/>
                  </a:tcPr>
                </a:tc>
                <a:extLst>
                  <a:ext uri="{0D108BD9-81ED-4DB2-BD59-A6C34878D82A}">
                    <a16:rowId xmlns:a16="http://schemas.microsoft.com/office/drawing/2014/main" val="1411917070"/>
                  </a:ext>
                </a:extLst>
              </a:tr>
              <a:tr h="1736192">
                <a:tc>
                  <a:txBody>
                    <a:bodyPr/>
                    <a:lstStyle/>
                    <a:p>
                      <a:pPr marL="275590" indent="-180340">
                        <a:lnSpc>
                          <a:spcPct val="115000"/>
                        </a:lnSpc>
                        <a:spcAft>
                          <a:spcPts val="0"/>
                        </a:spcAft>
                      </a:pPr>
                      <a:r>
                        <a:rPr lang="es-ES" sz="1050" dirty="0">
                          <a:solidFill>
                            <a:schemeClr val="tx1"/>
                          </a:solidFill>
                          <a:effectLst/>
                          <a:latin typeface="Arial"/>
                          <a:cs typeface="Arial"/>
                        </a:rPr>
                        <a:t>3. Recopilar información a través de la investigación.</a:t>
                      </a:r>
                      <a:endParaRPr lang="es-MX" sz="1050" dirty="0">
                        <a:solidFill>
                          <a:schemeClr val="tx1"/>
                        </a:solidFill>
                        <a:effectLst/>
                        <a:latin typeface="Arial"/>
                        <a:cs typeface="Arial"/>
                      </a:endParaRPr>
                    </a:p>
                    <a:p>
                      <a:pPr marL="270510" indent="-175260">
                        <a:lnSpc>
                          <a:spcPct val="115000"/>
                        </a:lnSpc>
                        <a:spcAft>
                          <a:spcPts val="0"/>
                        </a:spcAft>
                      </a:pPr>
                      <a:r>
                        <a:rPr lang="es-ES" sz="1050" dirty="0">
                          <a:solidFill>
                            <a:schemeClr val="tx1"/>
                          </a:solidFill>
                          <a:effectLst/>
                          <a:latin typeface="Arial"/>
                          <a:cs typeface="Arial"/>
                        </a:rPr>
                        <a:t>    Propuestas a investigar y sus fuentes</a:t>
                      </a:r>
                      <a:r>
                        <a:rPr lang="es-ES" sz="1200" dirty="0">
                          <a:solidFill>
                            <a:schemeClr val="tx1"/>
                          </a:solidFill>
                          <a:effectLst/>
                          <a:latin typeface="Arial"/>
                          <a:cs typeface="Arial"/>
                        </a:rPr>
                        <a:t>. </a:t>
                      </a:r>
                      <a:endParaRPr lang="es-MX"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pPr marL="171450" indent="-171450" algn="just">
                        <a:lnSpc>
                          <a:spcPct val="115000"/>
                        </a:lnSpc>
                        <a:spcAft>
                          <a:spcPts val="0"/>
                        </a:spcAft>
                        <a:buFont typeface="Arial"/>
                        <a:buChar char="•"/>
                      </a:pPr>
                      <a:r>
                        <a:rPr lang="es-MX" sz="1050" dirty="0" smtClean="0">
                          <a:solidFill>
                            <a:schemeClr val="tx1"/>
                          </a:solidFill>
                          <a:effectLst/>
                          <a:latin typeface="Arial" panose="020B0604020202020204" pitchFamily="34" charset="0"/>
                          <a:cs typeface="Arial" panose="020B0604020202020204" pitchFamily="34" charset="0"/>
                        </a:rPr>
                        <a:t>Compartir</a:t>
                      </a:r>
                      <a:r>
                        <a:rPr lang="es-MX" sz="1050" baseline="0" dirty="0" smtClean="0">
                          <a:solidFill>
                            <a:schemeClr val="tx1"/>
                          </a:solidFill>
                          <a:effectLst/>
                          <a:latin typeface="Arial" panose="020B0604020202020204" pitchFamily="34" charset="0"/>
                          <a:cs typeface="Arial" panose="020B0604020202020204" pitchFamily="34" charset="0"/>
                        </a:rPr>
                        <a:t> lo que han investigado con sus familias y buscar estrategias para reducir el consumo de alimentos con alto consumo de agua en su </a:t>
                      </a:r>
                      <a:r>
                        <a:rPr lang="es-MX" sz="1050" baseline="0" smtClean="0">
                          <a:solidFill>
                            <a:schemeClr val="tx1"/>
                          </a:solidFill>
                          <a:effectLst/>
                          <a:latin typeface="Arial" panose="020B0604020202020204" pitchFamily="34" charset="0"/>
                          <a:cs typeface="Arial" panose="020B0604020202020204" pitchFamily="34" charset="0"/>
                        </a:rPr>
                        <a:t>proceso.</a:t>
                      </a:r>
                      <a:endParaRPr lang="es-MX" sz="1050" baseline="0" dirty="0" smtClean="0">
                        <a:solidFill>
                          <a:schemeClr val="tx1"/>
                        </a:solidFill>
                        <a:effectLst/>
                        <a:latin typeface="Arial" panose="020B0604020202020204" pitchFamily="34" charset="0"/>
                        <a:cs typeface="Arial" panose="020B0604020202020204" pitchFamily="34" charset="0"/>
                      </a:endParaRPr>
                    </a:p>
                    <a:p>
                      <a:pPr marL="171450" indent="-171450" algn="just">
                        <a:lnSpc>
                          <a:spcPct val="115000"/>
                        </a:lnSpc>
                        <a:spcAft>
                          <a:spcPts val="0"/>
                        </a:spcAft>
                        <a:buFont typeface="Arial"/>
                        <a:buChar char="•"/>
                      </a:pPr>
                      <a:endParaRPr lang="es-MX" sz="1050" dirty="0">
                        <a:solidFill>
                          <a:schemeClr val="tx1"/>
                        </a:solidFill>
                        <a:effectLst/>
                        <a:latin typeface="Arial" panose="020B0604020202020204" pitchFamily="34" charset="0"/>
                        <a:cs typeface="Arial" panose="020B0604020202020204" pitchFamily="34" charset="0"/>
                      </a:endParaRPr>
                    </a:p>
                    <a:p>
                      <a:pPr marL="171450" indent="-171450" algn="just">
                        <a:lnSpc>
                          <a:spcPct val="115000"/>
                        </a:lnSpc>
                        <a:spcAft>
                          <a:spcPts val="0"/>
                        </a:spcAft>
                        <a:buFont typeface="Arial"/>
                        <a:buChar char="•"/>
                      </a:pPr>
                      <a:endParaRPr lang="es-MX" sz="1050" dirty="0">
                        <a:solidFill>
                          <a:schemeClr val="tx1"/>
                        </a:solidFill>
                        <a:effectLst/>
                        <a:latin typeface="Arial" panose="020B0604020202020204" pitchFamily="34" charset="0"/>
                        <a:cs typeface="Arial" panose="020B0604020202020204" pitchFamily="34" charset="0"/>
                      </a:endParaRPr>
                    </a:p>
                  </a:txBody>
                  <a:tcPr marL="48416" marR="48416" marT="48416" marB="48416">
                    <a:noFill/>
                  </a:tcPr>
                </a:tc>
                <a:tc>
                  <a:txBody>
                    <a:bodyPr/>
                    <a:lstStyle/>
                    <a:p>
                      <a:pPr marL="171450" indent="-171450" algn="just">
                        <a:lnSpc>
                          <a:spcPct val="115000"/>
                        </a:lnSpc>
                        <a:spcAft>
                          <a:spcPts val="0"/>
                        </a:spcAft>
                        <a:buFont typeface="Arial"/>
                        <a:buChar char="•"/>
                      </a:pPr>
                      <a:r>
                        <a:rPr lang="es-MX" sz="1050" dirty="0">
                          <a:solidFill>
                            <a:schemeClr val="tx1"/>
                          </a:solidFill>
                          <a:effectLst/>
                          <a:latin typeface="Arial" panose="020B0604020202020204" pitchFamily="34" charset="0"/>
                          <a:cs typeface="Arial" panose="020B0604020202020204" pitchFamily="34" charset="0"/>
                        </a:rPr>
                        <a:t>Generar</a:t>
                      </a:r>
                      <a:r>
                        <a:rPr lang="es-MX" sz="1050" baseline="0" dirty="0">
                          <a:solidFill>
                            <a:schemeClr val="tx1"/>
                          </a:solidFill>
                          <a:effectLst/>
                          <a:latin typeface="Arial" panose="020B0604020202020204" pitchFamily="34" charset="0"/>
                          <a:cs typeface="Arial" panose="020B0604020202020204" pitchFamily="34" charset="0"/>
                        </a:rPr>
                        <a:t> propuestas de solución a partir del análisis reflexivo de lo aprendido en clase</a:t>
                      </a:r>
                    </a:p>
                    <a:p>
                      <a:pPr marL="171450" indent="-171450" algn="just">
                        <a:lnSpc>
                          <a:spcPct val="115000"/>
                        </a:lnSpc>
                        <a:spcAft>
                          <a:spcPts val="0"/>
                        </a:spcAft>
                        <a:buFont typeface="Arial"/>
                        <a:buChar char="•"/>
                      </a:pPr>
                      <a:r>
                        <a:rPr lang="es-MX" sz="1050" baseline="0" dirty="0">
                          <a:solidFill>
                            <a:schemeClr val="tx1"/>
                          </a:solidFill>
                          <a:effectLst/>
                          <a:latin typeface="Arial" panose="020B0604020202020204" pitchFamily="34" charset="0"/>
                          <a:cs typeface="Arial" panose="020B0604020202020204" pitchFamily="34" charset="0"/>
                        </a:rPr>
                        <a:t>Implementar estrategias y dar seguimiento a los cambios surgidos a partir de su implementación </a:t>
                      </a:r>
                      <a:endParaRPr lang="es-MX" sz="1050" dirty="0">
                        <a:solidFill>
                          <a:schemeClr val="tx1"/>
                        </a:solidFill>
                        <a:effectLst/>
                        <a:latin typeface="Arial" panose="020B0604020202020204" pitchFamily="34" charset="0"/>
                        <a:cs typeface="Arial" panose="020B0604020202020204" pitchFamily="34" charset="0"/>
                      </a:endParaRPr>
                    </a:p>
                  </a:txBody>
                  <a:tcPr marL="48416" marR="48416" marT="48416" marB="48416">
                    <a:noFill/>
                  </a:tcPr>
                </a:tc>
                <a:tc>
                  <a:txBody>
                    <a:bodyPr/>
                    <a:lstStyle/>
                    <a:p>
                      <a:pPr algn="just"/>
                      <a:endParaRPr lang="es-MX" sz="1050" dirty="0">
                        <a:latin typeface="Arial" panose="020B0604020202020204" pitchFamily="34" charset="0"/>
                        <a:cs typeface="Arial" panose="020B0604020202020204" pitchFamily="34" charset="0"/>
                      </a:endParaRPr>
                    </a:p>
                  </a:txBody>
                  <a:tcPr marL="48416" marR="48416" marT="48416" marB="48416">
                    <a:noFill/>
                  </a:tcPr>
                </a:tc>
                <a:tc>
                  <a:txBody>
                    <a:bodyPr/>
                    <a:lstStyle/>
                    <a:p>
                      <a:pPr marL="171450" lvl="0" indent="-171450" algn="just">
                        <a:lnSpc>
                          <a:spcPct val="114999"/>
                        </a:lnSpc>
                        <a:spcAft>
                          <a:spcPts val="0"/>
                        </a:spcAft>
                        <a:buFont typeface="Arial"/>
                        <a:buChar char="•"/>
                      </a:pPr>
                      <a:r>
                        <a:rPr lang="es-MX" sz="1050" dirty="0">
                          <a:solidFill>
                            <a:schemeClr val="tx1"/>
                          </a:solidFill>
                          <a:effectLst/>
                          <a:latin typeface="Arial" panose="020B0604020202020204" pitchFamily="34" charset="0"/>
                          <a:cs typeface="Arial" panose="020B0604020202020204" pitchFamily="34" charset="0"/>
                        </a:rPr>
                        <a:t>Analizar el tema en la familia y sugerir a sus miembros la implementación de estrategias para observar las prácticas cotidianas y reportarlas.</a:t>
                      </a:r>
                    </a:p>
                    <a:p>
                      <a:pPr marL="171450" lvl="0" indent="-171450" algn="just">
                        <a:lnSpc>
                          <a:spcPct val="114999"/>
                        </a:lnSpc>
                        <a:spcAft>
                          <a:spcPts val="0"/>
                        </a:spcAft>
                        <a:buFont typeface="Arial"/>
                        <a:buChar char="•"/>
                      </a:pPr>
                      <a:r>
                        <a:rPr lang="es-MX" sz="1050" dirty="0">
                          <a:solidFill>
                            <a:schemeClr val="tx1"/>
                          </a:solidFill>
                          <a:effectLst/>
                          <a:latin typeface="Arial" panose="020B0604020202020204" pitchFamily="34" charset="0"/>
                          <a:cs typeface="Arial" panose="020B0604020202020204" pitchFamily="34" charset="0"/>
                        </a:rPr>
                        <a:t>Establecer estrategias que permitan el ahorro del líquido vital.</a:t>
                      </a:r>
                    </a:p>
                    <a:p>
                      <a:pPr marL="171450" lvl="0" indent="-171450" algn="just">
                        <a:lnSpc>
                          <a:spcPct val="114999"/>
                        </a:lnSpc>
                        <a:spcAft>
                          <a:spcPts val="0"/>
                        </a:spcAft>
                        <a:buFont typeface="Arial"/>
                        <a:buChar char="•"/>
                      </a:pPr>
                      <a:r>
                        <a:rPr lang="es-MX" sz="1050" dirty="0">
                          <a:solidFill>
                            <a:schemeClr val="tx1"/>
                          </a:solidFill>
                          <a:effectLst/>
                          <a:latin typeface="Arial" panose="020B0604020202020204" pitchFamily="34" charset="0"/>
                          <a:cs typeface="Arial" panose="020B0604020202020204" pitchFamily="34" charset="0"/>
                        </a:rPr>
                        <a:t>Establecer medidas a largo plazo para continuar con el cuidado y ahorro del agua.</a:t>
                      </a:r>
                    </a:p>
                    <a:p>
                      <a:pPr marL="0" lvl="0" indent="0" algn="just">
                        <a:lnSpc>
                          <a:spcPct val="114999"/>
                        </a:lnSpc>
                        <a:spcAft>
                          <a:spcPts val="0"/>
                        </a:spcAft>
                        <a:buFont typeface="Arial"/>
                        <a:buNone/>
                      </a:pPr>
                      <a:endParaRPr lang="es-MX" sz="1050" dirty="0">
                        <a:solidFill>
                          <a:schemeClr val="tx1"/>
                        </a:solidFill>
                        <a:effectLst/>
                        <a:latin typeface="Arial" panose="020B0604020202020204" pitchFamily="34" charset="0"/>
                        <a:cs typeface="Arial" panose="020B0604020202020204" pitchFamily="34" charset="0"/>
                      </a:endParaRPr>
                    </a:p>
                  </a:txBody>
                  <a:tcPr marL="48416" marR="48416" marT="48416" marB="48416">
                    <a:noFill/>
                  </a:tcPr>
                </a:tc>
                <a:extLst>
                  <a:ext uri="{0D108BD9-81ED-4DB2-BD59-A6C34878D82A}">
                    <a16:rowId xmlns:a16="http://schemas.microsoft.com/office/drawing/2014/main" val="1890247263"/>
                  </a:ext>
                </a:extLst>
              </a:tr>
            </a:tbl>
          </a:graphicData>
        </a:graphic>
      </p:graphicFrame>
      <p:sp>
        <p:nvSpPr>
          <p:cNvPr id="3" name="Rectangle 1"/>
          <p:cNvSpPr>
            <a:spLocks noChangeArrowheads="1"/>
          </p:cNvSpPr>
          <p:nvPr/>
        </p:nvSpPr>
        <p:spPr bwMode="auto">
          <a:xfrm>
            <a:off x="1939857" y="70393"/>
            <a:ext cx="77095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600" b="1" i="0" u="none" strike="noStrike" cap="none" normalizeH="0" baseline="0" dirty="0">
                <a:ln>
                  <a:noFill/>
                </a:ln>
                <a:effectLst/>
                <a:latin typeface="Arial" panose="020B0604020202020204" pitchFamily="34" charset="0"/>
                <a:ea typeface="Century Gothic" panose="020B0502020202020204" pitchFamily="34" charset="0"/>
                <a:cs typeface="Century Gothic" panose="020B0502020202020204" pitchFamily="34" charset="0"/>
              </a:rPr>
              <a:t>V. Esquema del proceso de construcción del proyecto por disciplinas.</a:t>
            </a:r>
            <a:endParaRPr kumimoji="0" lang="es-MX" altLang="es-MX" sz="16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6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001813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434906" y="175448"/>
            <a:ext cx="701387" cy="69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2679626365"/>
              </p:ext>
            </p:extLst>
          </p:nvPr>
        </p:nvGraphicFramePr>
        <p:xfrm>
          <a:off x="279427" y="871835"/>
          <a:ext cx="11506172" cy="4138157"/>
        </p:xfrm>
        <a:graphic>
          <a:graphicData uri="http://schemas.openxmlformats.org/drawingml/2006/table">
            <a:tbl>
              <a:tblPr>
                <a:tableStyleId>{5C22544A-7EE6-4342-B048-85BDC9FD1C3A}</a:tableStyleId>
              </a:tblPr>
              <a:tblGrid>
                <a:gridCol w="2583844">
                  <a:extLst>
                    <a:ext uri="{9D8B030D-6E8A-4147-A177-3AD203B41FA5}">
                      <a16:colId xmlns:a16="http://schemas.microsoft.com/office/drawing/2014/main" val="487705178"/>
                    </a:ext>
                  </a:extLst>
                </a:gridCol>
                <a:gridCol w="2540000">
                  <a:extLst>
                    <a:ext uri="{9D8B030D-6E8A-4147-A177-3AD203B41FA5}">
                      <a16:colId xmlns:a16="http://schemas.microsoft.com/office/drawing/2014/main" val="3810808791"/>
                    </a:ext>
                  </a:extLst>
                </a:gridCol>
                <a:gridCol w="2225965">
                  <a:extLst>
                    <a:ext uri="{9D8B030D-6E8A-4147-A177-3AD203B41FA5}">
                      <a16:colId xmlns:a16="http://schemas.microsoft.com/office/drawing/2014/main" val="2173668670"/>
                    </a:ext>
                  </a:extLst>
                </a:gridCol>
                <a:gridCol w="1985817">
                  <a:extLst>
                    <a:ext uri="{9D8B030D-6E8A-4147-A177-3AD203B41FA5}">
                      <a16:colId xmlns:a16="http://schemas.microsoft.com/office/drawing/2014/main" val="2009087857"/>
                    </a:ext>
                  </a:extLst>
                </a:gridCol>
                <a:gridCol w="2170546">
                  <a:extLst>
                    <a:ext uri="{9D8B030D-6E8A-4147-A177-3AD203B41FA5}">
                      <a16:colId xmlns:a16="http://schemas.microsoft.com/office/drawing/2014/main" val="1329779634"/>
                    </a:ext>
                  </a:extLst>
                </a:gridCol>
              </a:tblGrid>
              <a:tr h="1237717">
                <a:tc>
                  <a:txBody>
                    <a:bodyPr/>
                    <a:lstStyle/>
                    <a:p>
                      <a:pPr marL="95250" indent="0" algn="just">
                        <a:lnSpc>
                          <a:spcPct val="115000"/>
                        </a:lnSpc>
                        <a:spcAft>
                          <a:spcPts val="0"/>
                        </a:spcAft>
                        <a:buFont typeface="+mj-lt"/>
                        <a:buNone/>
                      </a:pPr>
                      <a:r>
                        <a:rPr lang="es-ES" sz="1050" dirty="0">
                          <a:solidFill>
                            <a:schemeClr val="tx1"/>
                          </a:solidFill>
                          <a:effectLst/>
                          <a:latin typeface="Arial"/>
                          <a:cs typeface="Arial"/>
                        </a:rPr>
                        <a:t>4. Organizar la información.</a:t>
                      </a:r>
                      <a:endParaRPr lang="es-MX" sz="1050" dirty="0">
                        <a:solidFill>
                          <a:schemeClr val="tx1"/>
                        </a:solidFill>
                        <a:effectLst/>
                        <a:latin typeface="Arial"/>
                        <a:cs typeface="Arial"/>
                      </a:endParaRPr>
                    </a:p>
                    <a:p>
                      <a:pPr marL="95250" indent="0" algn="just">
                        <a:lnSpc>
                          <a:spcPct val="115000"/>
                        </a:lnSpc>
                        <a:spcAft>
                          <a:spcPts val="0"/>
                        </a:spcAft>
                        <a:buFont typeface="+mj-lt"/>
                        <a:buNone/>
                      </a:pPr>
                      <a:r>
                        <a:rPr lang="es-ES" sz="1050" dirty="0">
                          <a:solidFill>
                            <a:schemeClr val="tx1"/>
                          </a:solidFill>
                          <a:effectLst/>
                          <a:latin typeface="Arial"/>
                          <a:cs typeface="Arial"/>
                        </a:rPr>
                        <a:t>Implica:  clasificación de datos obtenidos,    análisis de los datos obtenidos, registro de</a:t>
                      </a:r>
                      <a:r>
                        <a:rPr lang="es-ES" sz="1050" baseline="0" dirty="0">
                          <a:solidFill>
                            <a:schemeClr val="tx1"/>
                          </a:solidFill>
                          <a:effectLst/>
                          <a:latin typeface="Arial"/>
                          <a:cs typeface="Arial"/>
                        </a:rPr>
                        <a:t> la i</a:t>
                      </a:r>
                      <a:r>
                        <a:rPr lang="es-ES" sz="1050" dirty="0">
                          <a:solidFill>
                            <a:schemeClr val="tx1"/>
                          </a:solidFill>
                          <a:effectLst/>
                          <a:latin typeface="Arial"/>
                          <a:cs typeface="Arial"/>
                        </a:rPr>
                        <a:t>nformación.    conclusiones por</a:t>
                      </a:r>
                      <a:r>
                        <a:rPr lang="es-ES" sz="1050" baseline="0" dirty="0">
                          <a:solidFill>
                            <a:schemeClr val="tx1"/>
                          </a:solidFill>
                          <a:effectLst/>
                          <a:latin typeface="Arial"/>
                          <a:cs typeface="Arial"/>
                        </a:rPr>
                        <a:t> d</a:t>
                      </a:r>
                      <a:r>
                        <a:rPr lang="es-ES" sz="1050" dirty="0">
                          <a:solidFill>
                            <a:schemeClr val="tx1"/>
                          </a:solidFill>
                          <a:effectLst/>
                          <a:latin typeface="Arial"/>
                          <a:cs typeface="Arial"/>
                        </a:rPr>
                        <a:t>isciplina, conclusiones conjuntas.</a:t>
                      </a:r>
                      <a:endParaRPr lang="es-MX" sz="1050" dirty="0">
                        <a:solidFill>
                          <a:schemeClr val="tx1"/>
                        </a:solidFill>
                        <a:effectLst/>
                        <a:latin typeface="Arial"/>
                        <a:cs typeface="Arial"/>
                      </a:endParaRPr>
                    </a:p>
                  </a:txBody>
                  <a:tcPr marL="37724" marR="37724" marT="37724" marB="37724">
                    <a:noFill/>
                  </a:tcPr>
                </a:tc>
                <a:tc>
                  <a:txBody>
                    <a:bodyPr/>
                    <a:lstStyle/>
                    <a:p>
                      <a:pPr marL="17145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Realizar una tabulación de cantidades de agua empleada en los diferentes procesos de alimentos.</a:t>
                      </a:r>
                    </a:p>
                    <a:p>
                      <a:pPr marL="17145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Ordenar y analizar los resultados</a:t>
                      </a:r>
                    </a:p>
                    <a:p>
                      <a:pPr marL="171450" indent="-171450" algn="just">
                        <a:lnSpc>
                          <a:spcPct val="115000"/>
                        </a:lnSpc>
                        <a:spcAft>
                          <a:spcPts val="0"/>
                        </a:spcAft>
                        <a:buFont typeface="Arial" panose="020B0604020202020204" pitchFamily="34" charset="0"/>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Plantear posibles soluciones a la problemática.</a:t>
                      </a:r>
                    </a:p>
                    <a:p>
                      <a:pPr algn="just">
                        <a:lnSpc>
                          <a:spcPct val="115000"/>
                        </a:lnSpc>
                        <a:spcAft>
                          <a:spcPts val="0"/>
                        </a:spcAft>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Registrar la información  obtenida acerca de</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una encuesta sobre el cuidado actual del agua (</a:t>
                      </a:r>
                      <a:r>
                        <a:rPr lang="es-MX" sz="1050" baseline="0" dirty="0" err="1">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pretest</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y posteriormente realizar la misma encuesta (</a:t>
                      </a:r>
                      <a:r>
                        <a:rPr lang="es-MX" sz="1050" baseline="0" dirty="0" err="1">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postest</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para realizar un análisis comparativo</a:t>
                      </a: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37724" marR="37724" marT="37724" marB="37724">
                    <a:noFill/>
                  </a:tcPr>
                </a:tc>
                <a:tc>
                  <a:txBody>
                    <a:bodyPr/>
                    <a:lstStyle/>
                    <a:p>
                      <a:pPr algn="just"/>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37724" marR="37724" marT="37724" marB="37724">
                    <a:noFill/>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Identificar acciones familiares en torno al cuidado del agua.</a:t>
                      </a:r>
                    </a:p>
                    <a:p>
                      <a:pPr marL="0" marR="0" indent="0" algn="just" defTabSz="457200" rtl="0" eaLnBrk="1" fontAlgn="auto" latinLnBrk="0" hangingPunct="1">
                        <a:lnSpc>
                          <a:spcPct val="115000"/>
                        </a:lnSpc>
                        <a:spcBef>
                          <a:spcPts val="0"/>
                        </a:spcBef>
                        <a:spcAft>
                          <a:spcPts val="0"/>
                        </a:spcAft>
                        <a:buClrTx/>
                        <a:buSzTx/>
                        <a:buFontTx/>
                        <a:buNone/>
                        <a:tabLst/>
                        <a:defRP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Identificar acciones sociales en torno al tema</a:t>
                      </a:r>
                    </a:p>
                    <a:p>
                      <a:pPr marL="0" marR="0" indent="0" algn="just" defTabSz="457200" rtl="0" eaLnBrk="1" fontAlgn="auto" latinLnBrk="0" hangingPunct="1">
                        <a:lnSpc>
                          <a:spcPct val="115000"/>
                        </a:lnSpc>
                        <a:spcBef>
                          <a:spcPts val="0"/>
                        </a:spcBef>
                        <a:spcAft>
                          <a:spcPts val="0"/>
                        </a:spcAft>
                        <a:buClrTx/>
                        <a:buSzTx/>
                        <a:buFontTx/>
                        <a:buNone/>
                        <a:tabLst/>
                        <a:defRP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 en que participamos como sociedad civil</a:t>
                      </a:r>
                    </a:p>
                    <a:p>
                      <a:pPr marL="0" marR="0" indent="0" algn="just" defTabSz="457200" rtl="0" eaLnBrk="1" fontAlgn="auto" latinLnBrk="0" hangingPunct="1">
                        <a:lnSpc>
                          <a:spcPct val="115000"/>
                        </a:lnSpc>
                        <a:spcBef>
                          <a:spcPts val="0"/>
                        </a:spcBef>
                        <a:spcAft>
                          <a:spcPts val="0"/>
                        </a:spcAft>
                        <a:buClrTx/>
                        <a:buSzTx/>
                        <a:buFontTx/>
                        <a:buNone/>
                        <a:tabLst/>
                        <a:defRP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Existencia o inexistencia de programas sociales que faciliten el abordaje del tema en la comunidad.</a:t>
                      </a:r>
                    </a:p>
                    <a:p>
                      <a:pPr marL="0" marR="0" indent="0" algn="just" defTabSz="457200" rtl="0" eaLnBrk="1" fontAlgn="auto" latinLnBrk="0" hangingPunct="1">
                        <a:lnSpc>
                          <a:spcPct val="115000"/>
                        </a:lnSpc>
                        <a:spcBef>
                          <a:spcPts val="0"/>
                        </a:spcBef>
                        <a:spcAft>
                          <a:spcPts val="0"/>
                        </a:spcAft>
                        <a:buClrTx/>
                        <a:buSzTx/>
                        <a:buFontTx/>
                        <a:buNone/>
                        <a:tabLst/>
                        <a:defRP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8416" marR="48416" marT="48416" marB="48416">
                    <a:noFill/>
                  </a:tcPr>
                </a:tc>
                <a:extLst>
                  <a:ext uri="{0D108BD9-81ED-4DB2-BD59-A6C34878D82A}">
                    <a16:rowId xmlns:a16="http://schemas.microsoft.com/office/drawing/2014/main" val="15034731"/>
                  </a:ext>
                </a:extLst>
              </a:tr>
              <a:tr h="1410414">
                <a:tc>
                  <a:txBody>
                    <a:bodyPr/>
                    <a:lstStyle/>
                    <a:p>
                      <a:pPr marL="90170" indent="0" algn="just">
                        <a:lnSpc>
                          <a:spcPct val="115000"/>
                        </a:lnSpc>
                        <a:spcAft>
                          <a:spcPts val="0"/>
                        </a:spcAft>
                        <a:buFont typeface="+mj-lt"/>
                        <a:buNone/>
                      </a:pPr>
                      <a:r>
                        <a:rPr lang="es-ES" sz="1050" dirty="0">
                          <a:solidFill>
                            <a:schemeClr val="tx1"/>
                          </a:solidFill>
                          <a:effectLst/>
                          <a:latin typeface="Arial"/>
                          <a:cs typeface="Arial"/>
                        </a:rPr>
                        <a:t>5.  Llegar a conclusiones parciales (por disciplina). Preguntas útiles para el proyecto, de tal forma que lo</a:t>
                      </a:r>
                      <a:r>
                        <a:rPr lang="es-ES" sz="1050" baseline="0" dirty="0">
                          <a:solidFill>
                            <a:schemeClr val="tx1"/>
                          </a:solidFill>
                          <a:effectLst/>
                          <a:latin typeface="Arial"/>
                          <a:cs typeface="Arial"/>
                        </a:rPr>
                        <a:t> a</a:t>
                      </a:r>
                      <a:r>
                        <a:rPr lang="es-ES" sz="1050" dirty="0">
                          <a:solidFill>
                            <a:schemeClr val="tx1"/>
                          </a:solidFill>
                          <a:effectLst/>
                          <a:latin typeface="Arial"/>
                          <a:cs typeface="Arial"/>
                        </a:rPr>
                        <a:t>claren, describan o descifren  (para la  reflexión colaborativa de los estudiantes).</a:t>
                      </a:r>
                      <a:r>
                        <a:rPr lang="es-MX" sz="1050" baseline="0" dirty="0">
                          <a:solidFill>
                            <a:schemeClr val="tx1"/>
                          </a:solidFill>
                          <a:effectLst/>
                          <a:latin typeface="Arial"/>
                          <a:cs typeface="Arial"/>
                        </a:rPr>
                        <a:t> </a:t>
                      </a:r>
                      <a:r>
                        <a:rPr lang="es-ES" sz="1050" dirty="0">
                          <a:solidFill>
                            <a:schemeClr val="tx1"/>
                          </a:solidFill>
                          <a:effectLst/>
                          <a:latin typeface="Arial"/>
                          <a:cs typeface="Arial"/>
                        </a:rPr>
                        <a:t>¿Cómo se lograrán?                           </a:t>
                      </a: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7724" marR="37724" marT="37724" marB="37724">
                    <a:noFill/>
                  </a:tcPr>
                </a:tc>
                <a:tc>
                  <a:txBody>
                    <a:bodyPr/>
                    <a:lstStyle/>
                    <a:p>
                      <a:pPr marL="228600" indent="-228600" algn="just">
                        <a:lnSpc>
                          <a:spcPct val="115000"/>
                        </a:lnSpc>
                        <a:spcAft>
                          <a:spcPts val="0"/>
                        </a:spcAft>
                        <a:buFont typeface="+mj-lt"/>
                        <a:buAutoNum type="arabicPeriod"/>
                      </a:pPr>
                      <a:r>
                        <a:rPr lang="en-US"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Do you know how much water is used to process food?</a:t>
                      </a:r>
                    </a:p>
                    <a:p>
                      <a:pPr marL="228600" indent="-228600" algn="just">
                        <a:lnSpc>
                          <a:spcPct val="115000"/>
                        </a:lnSpc>
                        <a:spcAft>
                          <a:spcPts val="0"/>
                        </a:spcAft>
                        <a:buFont typeface="+mj-lt"/>
                        <a:buAutoNum type="arabicPeriod"/>
                      </a:pPr>
                      <a:r>
                        <a:rPr lang="en-US"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What can be done to optimize these processes and use less water?</a:t>
                      </a:r>
                    </a:p>
                    <a:p>
                      <a:pPr marL="228600" indent="-228600" algn="just">
                        <a:lnSpc>
                          <a:spcPct val="115000"/>
                        </a:lnSpc>
                        <a:spcAft>
                          <a:spcPts val="0"/>
                        </a:spcAft>
                        <a:buFont typeface="+mj-lt"/>
                        <a:buAutoNum type="arabicPeriod"/>
                      </a:pPr>
                      <a:r>
                        <a:rPr lang="en-US"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What products do you consider are not </a:t>
                      </a:r>
                      <a:r>
                        <a:rPr lang="en-US" sz="1050" dirty="0" smtClean="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essential?</a:t>
                      </a:r>
                      <a:endParaRPr lang="en-US"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228600" indent="-228600" algn="just">
                        <a:lnSpc>
                          <a:spcPct val="115000"/>
                        </a:lnSpc>
                        <a:spcAft>
                          <a:spcPts val="0"/>
                        </a:spcAft>
                        <a:buFont typeface="+mj-lt"/>
                        <a:buAutoNum type="arabicPeriod"/>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¿Cómo impactar en la percepción del cuidado del</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agua</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p>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¿Cómo lograr hacer una campaña efectiva para el ahorro del agua?</a:t>
                      </a:r>
                    </a:p>
                  </a:txBody>
                  <a:tcPr marL="37724" marR="37724" marT="37724" marB="37724">
                    <a:noFill/>
                  </a:tcPr>
                </a:tc>
                <a:tc>
                  <a:txBody>
                    <a:bodyPr/>
                    <a:lstStyle/>
                    <a:p>
                      <a:pPr algn="just"/>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37724" marR="37724" marT="37724" marB="37724">
                    <a:noFill/>
                  </a:tcPr>
                </a:tc>
                <a:tc>
                  <a:txBody>
                    <a:bodyPr/>
                    <a:lstStyle/>
                    <a:p>
                      <a:pPr marL="228600" indent="-228600" algn="just">
                        <a:buFont typeface="+mj-lt"/>
                        <a:buAutoNum type="arabicPeriod"/>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Como familia y como parte de la sociedad ¿estamos preparados para enfrentarnos a temas como ser conscientes del cuidado del agua?</a:t>
                      </a:r>
                    </a:p>
                    <a:p>
                      <a:pPr marL="228600" indent="-228600" algn="just">
                        <a:buFont typeface="+mj-lt"/>
                        <a:buAutoNum type="arabicPeriod"/>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¿Podemos organizarnos para actuar de manera activa en el cuidado del agua?</a:t>
                      </a:r>
                    </a:p>
                    <a:p>
                      <a:pPr marL="228600" indent="-228600" algn="just">
                        <a:buFont typeface="+mj-lt"/>
                        <a:buAutoNum type="arabicPeriod"/>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¿Podemos crear espacios y llevar a cabo proyectos para el cuidado del agua dentro de nuestra comunidad? </a:t>
                      </a:r>
                    </a:p>
                  </a:txBody>
                  <a:tcPr marL="48416" marR="48416" marT="48416" marB="48416">
                    <a:noFill/>
                  </a:tcPr>
                </a:tc>
                <a:extLst>
                  <a:ext uri="{0D108BD9-81ED-4DB2-BD59-A6C34878D82A}">
                    <a16:rowId xmlns:a16="http://schemas.microsoft.com/office/drawing/2014/main" val="2834169475"/>
                  </a:ext>
                </a:extLst>
              </a:tr>
            </a:tbl>
          </a:graphicData>
        </a:graphic>
      </p:graphicFrame>
    </p:spTree>
    <p:extLst>
      <p:ext uri="{BB962C8B-B14F-4D97-AF65-F5344CB8AC3E}">
        <p14:creationId xmlns:p14="http://schemas.microsoft.com/office/powerpoint/2010/main" val="1261404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434906" y="175448"/>
            <a:ext cx="701387" cy="69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1776175949"/>
              </p:ext>
            </p:extLst>
          </p:nvPr>
        </p:nvGraphicFramePr>
        <p:xfrm>
          <a:off x="279427" y="729630"/>
          <a:ext cx="11506172" cy="5306303"/>
        </p:xfrm>
        <a:graphic>
          <a:graphicData uri="http://schemas.openxmlformats.org/drawingml/2006/table">
            <a:tbl>
              <a:tblPr>
                <a:tableStyleId>{5C22544A-7EE6-4342-B048-85BDC9FD1C3A}</a:tableStyleId>
              </a:tblPr>
              <a:tblGrid>
                <a:gridCol w="2583844">
                  <a:extLst>
                    <a:ext uri="{9D8B030D-6E8A-4147-A177-3AD203B41FA5}">
                      <a16:colId xmlns:a16="http://schemas.microsoft.com/office/drawing/2014/main" val="487705178"/>
                    </a:ext>
                  </a:extLst>
                </a:gridCol>
                <a:gridCol w="2540000">
                  <a:extLst>
                    <a:ext uri="{9D8B030D-6E8A-4147-A177-3AD203B41FA5}">
                      <a16:colId xmlns:a16="http://schemas.microsoft.com/office/drawing/2014/main" val="3810808791"/>
                    </a:ext>
                  </a:extLst>
                </a:gridCol>
                <a:gridCol w="2115128">
                  <a:extLst>
                    <a:ext uri="{9D8B030D-6E8A-4147-A177-3AD203B41FA5}">
                      <a16:colId xmlns:a16="http://schemas.microsoft.com/office/drawing/2014/main" val="2173668670"/>
                    </a:ext>
                  </a:extLst>
                </a:gridCol>
                <a:gridCol w="2096654">
                  <a:extLst>
                    <a:ext uri="{9D8B030D-6E8A-4147-A177-3AD203B41FA5}">
                      <a16:colId xmlns:a16="http://schemas.microsoft.com/office/drawing/2014/main" val="2009087857"/>
                    </a:ext>
                  </a:extLst>
                </a:gridCol>
                <a:gridCol w="2170546">
                  <a:extLst>
                    <a:ext uri="{9D8B030D-6E8A-4147-A177-3AD203B41FA5}">
                      <a16:colId xmlns:a16="http://schemas.microsoft.com/office/drawing/2014/main" val="1329779634"/>
                    </a:ext>
                  </a:extLst>
                </a:gridCol>
              </a:tblGrid>
              <a:tr h="1932957">
                <a:tc>
                  <a:txBody>
                    <a:bodyPr/>
                    <a:lstStyle/>
                    <a:p>
                      <a:pPr marL="0" indent="0" algn="just">
                        <a:lnSpc>
                          <a:spcPct val="115000"/>
                        </a:lnSpc>
                        <a:spcAft>
                          <a:spcPts val="0"/>
                        </a:spcAft>
                        <a:buFont typeface="+mj-lt"/>
                        <a:buNone/>
                      </a:pPr>
                      <a:r>
                        <a:rPr lang="es-ES" sz="1050" dirty="0">
                          <a:solidFill>
                            <a:schemeClr val="tx1"/>
                          </a:solidFill>
                          <a:effectLst/>
                          <a:latin typeface="Arial"/>
                          <a:cs typeface="Arial"/>
                        </a:rPr>
                        <a:t>6. Conectar.   ¿De qué manera  las conclusiones de cada disciplina se vincularán, para dar respuesta a  la pregunta disparadora del proyecto?    ¿Cuál será la   estrategia o   actividad  que se utilizará para  lograr que haya conciencia de  ello?</a:t>
                      </a:r>
                      <a:endParaRPr lang="es-MX" sz="1050" dirty="0">
                        <a:solidFill>
                          <a:schemeClr val="tx1"/>
                        </a:solidFill>
                        <a:effectLst/>
                        <a:latin typeface="Arial"/>
                        <a:ea typeface="Arial" panose="020B0604020202020204" pitchFamily="34" charset="0"/>
                        <a:cs typeface="Arial"/>
                      </a:endParaRPr>
                    </a:p>
                  </a:txBody>
                  <a:tcPr marL="37724" marR="37724" marT="37724" marB="37724">
                    <a:noFill/>
                  </a:tcPr>
                </a:tc>
                <a:tc>
                  <a:txBody>
                    <a:bodyPr/>
                    <a:lstStyle/>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Las conclusiones se vincularán al realizar la infografía en la que se plasmen la información obtenida y la presenten a la comunidad.</a:t>
                      </a:r>
                    </a:p>
                  </a:txBody>
                  <a:tcPr marL="48416" marR="48416" marT="48416" marB="48416">
                    <a:noFill/>
                  </a:tcPr>
                </a:tc>
                <a:tc>
                  <a:txBody>
                    <a:bodyPr/>
                    <a:lstStyle/>
                    <a:p>
                      <a:pPr algn="just">
                        <a:lnSpc>
                          <a:spcPct val="115000"/>
                        </a:lnSpc>
                        <a:spcAft>
                          <a:spcPts val="0"/>
                        </a:spcAft>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Se implementara una</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campaña de concientización del ahorro del agua desde los hábitos familiares en casa, teniendo en consideración una medición objetiva de los resultados obtenidos </a:t>
                      </a: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37724" marR="37724" marT="37724" marB="37724">
                    <a:noFill/>
                  </a:tcPr>
                </a:tc>
                <a:tc>
                  <a:txBody>
                    <a:bodyPr/>
                    <a:lstStyle/>
                    <a:p>
                      <a:pPr algn="just"/>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37724" marR="37724" marT="37724" marB="37724">
                    <a:noFill/>
                  </a:tcPr>
                </a:tc>
                <a:tc>
                  <a:txBody>
                    <a:bodyPr/>
                    <a:lstStyle/>
                    <a:p>
                      <a:pPr algn="just"/>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La importancia de la interdisciplinariedad es justamente que el alumno identifique que todas las problemáticas de su vida cotidiana tienen una vinculación con todas sus materias y que se pueden generar estrategias de trabajo para cada una de ellas relacionadas con el tema.</a:t>
                      </a:r>
                    </a:p>
                    <a:p>
                      <a:pPr algn="just"/>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Al momento de llevar a cabo su proyecto y de acuerdo a lo solicitado por cada profesor, el alumno identificará la vinculación del tema con las materias implicadas.</a:t>
                      </a:r>
                    </a:p>
                    <a:p>
                      <a:pPr algn="just"/>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8416" marR="48416" marT="48416" marB="48416">
                    <a:noFill/>
                  </a:tcPr>
                </a:tc>
                <a:extLst>
                  <a:ext uri="{0D108BD9-81ED-4DB2-BD59-A6C34878D82A}">
                    <a16:rowId xmlns:a16="http://schemas.microsoft.com/office/drawing/2014/main" val="1411917070"/>
                  </a:ext>
                </a:extLst>
              </a:tr>
              <a:tr h="1736192">
                <a:tc>
                  <a:txBody>
                    <a:bodyPr/>
                    <a:lstStyle/>
                    <a:p>
                      <a:pPr marL="0" indent="0" algn="just">
                        <a:lnSpc>
                          <a:spcPct val="115000"/>
                        </a:lnSpc>
                        <a:spcAft>
                          <a:spcPts val="0"/>
                        </a:spcAft>
                        <a:buFont typeface="+mj-lt"/>
                        <a:buNone/>
                      </a:pPr>
                      <a:r>
                        <a:rPr lang="es-ES" sz="1050" dirty="0">
                          <a:solidFill>
                            <a:schemeClr val="tx1"/>
                          </a:solidFill>
                          <a:effectLst/>
                          <a:latin typeface="Arial"/>
                          <a:cs typeface="Arial"/>
                        </a:rPr>
                        <a:t>  7. Evaluar la información generada.</a:t>
                      </a:r>
                      <a:endParaRPr lang="es-MX" sz="1050" dirty="0">
                        <a:solidFill>
                          <a:schemeClr val="tx1"/>
                        </a:solidFill>
                        <a:effectLst/>
                        <a:latin typeface="Arial"/>
                        <a:cs typeface="Arial"/>
                      </a:endParaRPr>
                    </a:p>
                    <a:p>
                      <a:pPr marL="270510" indent="0" algn="just">
                        <a:lnSpc>
                          <a:spcPct val="115000"/>
                        </a:lnSpc>
                        <a:spcAft>
                          <a:spcPts val="0"/>
                        </a:spcAft>
                        <a:buFont typeface="+mj-lt"/>
                        <a:buNone/>
                      </a:pPr>
                      <a:r>
                        <a:rPr lang="es-ES" sz="1050" dirty="0">
                          <a:solidFill>
                            <a:schemeClr val="tx1"/>
                          </a:solidFill>
                          <a:effectLst/>
                          <a:latin typeface="Arial"/>
                          <a:cs typeface="Arial"/>
                        </a:rPr>
                        <a:t>¿Qué otras investigaciones o asignaturas se pueden  proponer para complementar el proyecto?</a:t>
                      </a:r>
                      <a:endParaRPr lang="es-MX" sz="1050" dirty="0">
                        <a:solidFill>
                          <a:schemeClr val="tx1"/>
                        </a:solidFill>
                        <a:effectLst/>
                        <a:latin typeface="Arial"/>
                        <a:cs typeface="Arial"/>
                      </a:endParaRPr>
                    </a:p>
                  </a:txBody>
                  <a:tcPr marL="37724" marR="37724" marT="37724" marB="37724">
                    <a:noFill/>
                  </a:tcPr>
                </a:tc>
                <a:tc>
                  <a:txBody>
                    <a:bodyPr/>
                    <a:lstStyle/>
                    <a:p>
                      <a:pPr marL="171450" indent="-171450" algn="just">
                        <a:lnSpc>
                          <a:spcPct val="115000"/>
                        </a:lnSpc>
                        <a:spcAft>
                          <a:spcPts val="0"/>
                        </a:spcAft>
                        <a:buFont typeface="Arial"/>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algn="just">
                        <a:lnSpc>
                          <a:spcPct val="115000"/>
                        </a:lnSpc>
                        <a:spcAft>
                          <a:spcPts val="0"/>
                        </a:spcAft>
                        <a:buFont typeface="Arial"/>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 puede vincular con matemáticas, problemas </a:t>
                      </a:r>
                      <a:r>
                        <a:rPr lang="es-MX" sz="105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socioeconómicos </a:t>
                      </a: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 piscología o cualquier otra materia</a:t>
                      </a:r>
                    </a:p>
                    <a:p>
                      <a:pPr marL="171450" indent="-171450" algn="just">
                        <a:lnSpc>
                          <a:spcPct val="115000"/>
                        </a:lnSpc>
                        <a:spcAft>
                          <a:spcPts val="0"/>
                        </a:spcAft>
                        <a:buFont typeface="Arial"/>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8416" marR="48416" marT="48416" marB="48416">
                    <a:noFill/>
                  </a:tcPr>
                </a:tc>
                <a:tc>
                  <a:txBody>
                    <a:bodyPr/>
                    <a:lstStyle/>
                    <a:p>
                      <a:pPr marL="0" indent="0" algn="just">
                        <a:lnSpc>
                          <a:spcPct val="115000"/>
                        </a:lnSpc>
                        <a:spcAft>
                          <a:spcPts val="0"/>
                        </a:spcAft>
                        <a:buNone/>
                      </a:pP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Se puede involucrar a las materias de Química, biología,</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informática, educación</a:t>
                      </a:r>
                      <a:r>
                        <a:rPr lang="es-MX" sz="1050" baseline="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para la salud, ética, lógica, métodos de investigación </a:t>
                      </a:r>
                      <a:endParaRPr lang="es-MX" sz="1050" dirty="0">
                        <a:solidFill>
                          <a:schemeClr val="tx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txBody>
                  <a:tcPr marL="37724" marR="37724" marT="37724" marB="37724">
                    <a:noFill/>
                  </a:tcPr>
                </a:tc>
                <a:tc>
                  <a:txBody>
                    <a:bodyPr/>
                    <a:lstStyle/>
                    <a:p>
                      <a:pPr algn="just"/>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37724" marR="37724" marT="37724" marB="37724">
                    <a:noFill/>
                  </a:tcPr>
                </a:tc>
                <a:tc>
                  <a:txBody>
                    <a:bodyPr/>
                    <a:lstStyle/>
                    <a:p>
                      <a:pPr marL="0" lvl="0" indent="0" algn="just">
                        <a:lnSpc>
                          <a:spcPct val="114999"/>
                        </a:lnSpc>
                        <a:spcAft>
                          <a:spcPts val="0"/>
                        </a:spcAft>
                        <a:buFont typeface="Arial"/>
                        <a:buNone/>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Todas las materias de los alumnos pueden tener participación en su proyecto (materias de cualquier grado escolar), finalmente es un problema actual, de la vida cotidiana que merece ser atendido desde diferentes puntos de vista. Algunas otras materias que pueden participar podrían ser:</a:t>
                      </a:r>
                    </a:p>
                    <a:p>
                      <a:pPr marL="171450" lvl="0" indent="-171450" algn="just">
                        <a:lnSpc>
                          <a:spcPct val="114999"/>
                        </a:lnSpc>
                        <a:spcAft>
                          <a:spcPts val="0"/>
                        </a:spcAft>
                        <a:buFont typeface="Arial"/>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Geografía económica</a:t>
                      </a:r>
                    </a:p>
                    <a:p>
                      <a:pPr marL="171450" lvl="0" indent="-171450" algn="just">
                        <a:lnSpc>
                          <a:spcPct val="114999"/>
                        </a:lnSpc>
                        <a:spcAft>
                          <a:spcPts val="0"/>
                        </a:spcAft>
                        <a:buFont typeface="Arial"/>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Contabilidad</a:t>
                      </a:r>
                    </a:p>
                    <a:p>
                      <a:pPr marL="171450" lvl="0" indent="-171450" algn="just">
                        <a:lnSpc>
                          <a:spcPct val="114999"/>
                        </a:lnSpc>
                        <a:spcAft>
                          <a:spcPts val="0"/>
                        </a:spcAft>
                        <a:buFont typeface="Arial"/>
                        <a:buChar char="•"/>
                      </a:pPr>
                      <a:r>
                        <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Derecho</a:t>
                      </a:r>
                    </a:p>
                    <a:p>
                      <a:pPr marL="171450" lvl="0" indent="-171450" algn="just">
                        <a:lnSpc>
                          <a:spcPct val="114999"/>
                        </a:lnSpc>
                        <a:spcAft>
                          <a:spcPts val="0"/>
                        </a:spcAft>
                        <a:buFont typeface="Arial"/>
                        <a:buChar char="•"/>
                      </a:pPr>
                      <a:endParaRPr lang="es-MX" sz="105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8416" marR="48416" marT="48416" marB="48416">
                    <a:noFill/>
                  </a:tcPr>
                </a:tc>
                <a:extLst>
                  <a:ext uri="{0D108BD9-81ED-4DB2-BD59-A6C34878D82A}">
                    <a16:rowId xmlns:a16="http://schemas.microsoft.com/office/drawing/2014/main" val="1890247263"/>
                  </a:ext>
                </a:extLst>
              </a:tr>
            </a:tbl>
          </a:graphicData>
        </a:graphic>
      </p:graphicFrame>
    </p:spTree>
    <p:extLst>
      <p:ext uri="{BB962C8B-B14F-4D97-AF65-F5344CB8AC3E}">
        <p14:creationId xmlns:p14="http://schemas.microsoft.com/office/powerpoint/2010/main" val="3753356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1021976" y="454620"/>
            <a:ext cx="7978588" cy="646331"/>
          </a:xfrm>
          <a:prstGeom prst="rect">
            <a:avLst/>
          </a:prstGeom>
          <a:noFill/>
        </p:spPr>
        <p:txBody>
          <a:bodyPr wrap="square" rtlCol="0">
            <a:spAutoFit/>
          </a:bodyPr>
          <a:lstStyle/>
          <a:p>
            <a:r>
              <a:rPr lang="es-MX" sz="3600"/>
              <a:t>ACTIVIDAD INTERDISCIPLINARIA:</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851647" y="1335741"/>
            <a:ext cx="8319247" cy="4333174"/>
          </a:xfrm>
          <a:prstGeom prst="rect">
            <a:avLst/>
          </a:prstGeom>
          <a:noFill/>
        </p:spPr>
        <p:txBody>
          <a:bodyPr wrap="square" rtlCol="0">
            <a:spAutoFit/>
          </a:bodyPr>
          <a:lstStyle/>
          <a:p>
            <a:r>
              <a:rPr lang="es-MX"/>
              <a:t>Secuencia didáctica:</a:t>
            </a:r>
          </a:p>
          <a:p>
            <a:endParaRPr lang="es-MX"/>
          </a:p>
          <a:p>
            <a:pPr marL="342900" indent="-342900">
              <a:lnSpc>
                <a:spcPct val="150000"/>
              </a:lnSpc>
              <a:buFont typeface="+mj-lt"/>
              <a:buAutoNum type="arabicPeriod"/>
            </a:pPr>
            <a:r>
              <a:rPr lang="es-MX"/>
              <a:t>Objetivo de la secuencia</a:t>
            </a:r>
          </a:p>
          <a:p>
            <a:pPr marL="342900" indent="-342900">
              <a:lnSpc>
                <a:spcPct val="150000"/>
              </a:lnSpc>
              <a:buFont typeface="+mj-lt"/>
              <a:buAutoNum type="arabicPeriod"/>
            </a:pPr>
            <a:r>
              <a:rPr lang="es-MX"/>
              <a:t>Grado a quien va dirigida la secuencia</a:t>
            </a:r>
          </a:p>
          <a:p>
            <a:pPr marL="342900" indent="-342900">
              <a:lnSpc>
                <a:spcPct val="150000"/>
              </a:lnSpc>
              <a:buFont typeface="+mj-lt"/>
              <a:buAutoNum type="arabicPeriod"/>
            </a:pPr>
            <a:r>
              <a:rPr lang="es-MX"/>
              <a:t>Justificación de la actividad</a:t>
            </a:r>
          </a:p>
          <a:p>
            <a:pPr marL="342900" indent="-342900">
              <a:lnSpc>
                <a:spcPct val="150000"/>
              </a:lnSpc>
              <a:buFont typeface="+mj-lt"/>
              <a:buAutoNum type="arabicPeriod"/>
            </a:pPr>
            <a:r>
              <a:rPr lang="es-MX"/>
              <a:t>Asignaturas</a:t>
            </a:r>
          </a:p>
          <a:p>
            <a:pPr marL="342900" indent="-342900">
              <a:lnSpc>
                <a:spcPct val="150000"/>
              </a:lnSpc>
              <a:buFont typeface="+mj-lt"/>
              <a:buAutoNum type="arabicPeriod"/>
            </a:pPr>
            <a:r>
              <a:rPr lang="es-MX"/>
              <a:t>Fuentes de consulta</a:t>
            </a:r>
          </a:p>
          <a:p>
            <a:pPr marL="342900" indent="-342900">
              <a:lnSpc>
                <a:spcPct val="150000"/>
              </a:lnSpc>
              <a:buFont typeface="+mj-lt"/>
              <a:buAutoNum type="arabicPeriod"/>
            </a:pPr>
            <a:r>
              <a:rPr lang="es-MX"/>
              <a:t>Actividad de apertura</a:t>
            </a:r>
          </a:p>
          <a:p>
            <a:pPr marL="342900" indent="-342900">
              <a:lnSpc>
                <a:spcPct val="150000"/>
              </a:lnSpc>
              <a:buFont typeface="+mj-lt"/>
              <a:buAutoNum type="arabicPeriod"/>
            </a:pPr>
            <a:r>
              <a:rPr lang="es-MX"/>
              <a:t>Actividad desarrollo</a:t>
            </a:r>
          </a:p>
          <a:p>
            <a:pPr marL="342900" indent="-342900">
              <a:lnSpc>
                <a:spcPct val="150000"/>
              </a:lnSpc>
              <a:buFont typeface="+mj-lt"/>
              <a:buAutoNum type="arabicPeriod"/>
            </a:pPr>
            <a:r>
              <a:rPr lang="es-MX"/>
              <a:t>Actividad de cierre</a:t>
            </a:r>
          </a:p>
          <a:p>
            <a:pPr marL="342900" indent="-342900">
              <a:lnSpc>
                <a:spcPct val="150000"/>
              </a:lnSpc>
              <a:buFont typeface="+mj-lt"/>
              <a:buAutoNum type="arabicPeriod"/>
            </a:pPr>
            <a:r>
              <a:rPr lang="es-MX"/>
              <a:t>Evidencias</a:t>
            </a:r>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95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83171" y="1763379"/>
            <a:ext cx="8825658" cy="819149"/>
          </a:xfrm>
        </p:spPr>
        <p:txBody>
          <a:bodyPr>
            <a:normAutofit fontScale="90000"/>
          </a:bodyPr>
          <a:lstStyle/>
          <a:p>
            <a:pPr algn="ctr"/>
            <a:r>
              <a:rPr lang="es-MX" sz="4000" b="1" dirty="0"/>
              <a:t>Ciclo escolar     </a:t>
            </a:r>
            <a:br>
              <a:rPr lang="es-MX" sz="4000" b="1" dirty="0"/>
            </a:br>
            <a:r>
              <a:rPr lang="es-MX" sz="4000" b="1" dirty="0"/>
              <a:t>2022 / 2023</a:t>
            </a:r>
          </a:p>
        </p:txBody>
      </p:sp>
      <p:sp>
        <p:nvSpPr>
          <p:cNvPr id="3" name="Subtítulo 2"/>
          <p:cNvSpPr>
            <a:spLocks noGrp="1"/>
          </p:cNvSpPr>
          <p:nvPr>
            <p:ph type="subTitle" idx="1"/>
          </p:nvPr>
        </p:nvSpPr>
        <p:spPr>
          <a:xfrm>
            <a:off x="1683171" y="3317695"/>
            <a:ext cx="8825658" cy="689970"/>
          </a:xfrm>
        </p:spPr>
        <p:txBody>
          <a:bodyPr>
            <a:normAutofit/>
          </a:bodyPr>
          <a:lstStyle/>
          <a:p>
            <a:pPr algn="ctr"/>
            <a:r>
              <a:rPr lang="es-MX" sz="2800" dirty="0"/>
              <a:t>Inicio y termino  Marzo 2023 / abril 2023</a:t>
            </a:r>
          </a:p>
        </p:txBody>
      </p:sp>
      <p:pic>
        <p:nvPicPr>
          <p:cNvPr id="4" name="Picture 5" descr="logo IPE.eps">
            <a:extLst>
              <a:ext uri="{FF2B5EF4-FFF2-40B4-BE49-F238E27FC236}">
                <a16:creationId xmlns:a16="http://schemas.microsoft.com/office/drawing/2014/main" id="{978D8E77-32A5-4E8C-808F-3D854B7F9B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a:extLst>
              <a:ext uri="{FF2B5EF4-FFF2-40B4-BE49-F238E27FC236}">
                <a16:creationId xmlns:a16="http://schemas.microsoft.com/office/drawing/2014/main" id="{E95517A0-AA63-45F8-9B62-84FC5BE33D51}"/>
              </a:ext>
            </a:extLst>
          </p:cNvPr>
          <p:cNvSpPr txBox="1">
            <a:spLocks/>
          </p:cNvSpPr>
          <p:nvPr/>
        </p:nvSpPr>
        <p:spPr>
          <a:xfrm>
            <a:off x="1876211" y="4419600"/>
            <a:ext cx="8825658" cy="68997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ctr"/>
            <a:r>
              <a:rPr lang="es-MX" sz="2800" b="1" spc="300">
                <a:effectLst>
                  <a:outerShdw blurRad="38100" dist="38100" dir="2700000" algn="tl">
                    <a:srgbClr val="000000">
                      <a:alpha val="43137"/>
                    </a:srgbClr>
                  </a:outerShdw>
                </a:effectLst>
              </a:rPr>
              <a:t>SEXTO GRADO DE PREPARATORIA</a:t>
            </a:r>
          </a:p>
        </p:txBody>
      </p:sp>
      <p:pic>
        <p:nvPicPr>
          <p:cNvPr id="6" name="Imagen 5">
            <a:extLst>
              <a:ext uri="{FF2B5EF4-FFF2-40B4-BE49-F238E27FC236}">
                <a16:creationId xmlns:a16="http://schemas.microsoft.com/office/drawing/2014/main" id="{ECF152FB-023F-4452-AECB-466C504E70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9953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823394" y="0"/>
            <a:ext cx="7978588" cy="646331"/>
          </a:xfrm>
          <a:prstGeom prst="rect">
            <a:avLst/>
          </a:prstGeom>
          <a:noFill/>
        </p:spPr>
        <p:txBody>
          <a:bodyPr wrap="square" rtlCol="0">
            <a:spAutoFit/>
          </a:bodyPr>
          <a:lstStyle/>
          <a:p>
            <a:r>
              <a:rPr lang="es-MX" sz="3600" dirty="0"/>
              <a:t>Cronograma de actividades:</a:t>
            </a:r>
          </a:p>
        </p:txBody>
      </p:sp>
      <p:graphicFrame>
        <p:nvGraphicFramePr>
          <p:cNvPr id="4" name="Tabla 3"/>
          <p:cNvGraphicFramePr>
            <a:graphicFrameLocks noGrp="1"/>
          </p:cNvGraphicFramePr>
          <p:nvPr>
            <p:extLst>
              <p:ext uri="{D42A27DB-BD31-4B8C-83A1-F6EECF244321}">
                <p14:modId xmlns:p14="http://schemas.microsoft.com/office/powerpoint/2010/main" val="2492792978"/>
              </p:ext>
            </p:extLst>
          </p:nvPr>
        </p:nvGraphicFramePr>
        <p:xfrm>
          <a:off x="366194" y="802196"/>
          <a:ext cx="11447114" cy="5962925"/>
        </p:xfrm>
        <a:graphic>
          <a:graphicData uri="http://schemas.openxmlformats.org/drawingml/2006/table">
            <a:tbl>
              <a:tblPr firstRow="1" firstCol="1" bandRow="1">
                <a:tableStyleId>{D7AC3CCA-C797-4891-BE02-D94E43425B78}</a:tableStyleId>
              </a:tblPr>
              <a:tblGrid>
                <a:gridCol w="3352177">
                  <a:extLst>
                    <a:ext uri="{9D8B030D-6E8A-4147-A177-3AD203B41FA5}">
                      <a16:colId xmlns:a16="http://schemas.microsoft.com/office/drawing/2014/main" val="793790396"/>
                    </a:ext>
                  </a:extLst>
                </a:gridCol>
                <a:gridCol w="1333648">
                  <a:extLst>
                    <a:ext uri="{9D8B030D-6E8A-4147-A177-3AD203B41FA5}">
                      <a16:colId xmlns:a16="http://schemas.microsoft.com/office/drawing/2014/main" val="985548918"/>
                    </a:ext>
                  </a:extLst>
                </a:gridCol>
                <a:gridCol w="1354817">
                  <a:extLst>
                    <a:ext uri="{9D8B030D-6E8A-4147-A177-3AD203B41FA5}">
                      <a16:colId xmlns:a16="http://schemas.microsoft.com/office/drawing/2014/main" val="2654411613"/>
                    </a:ext>
                  </a:extLst>
                </a:gridCol>
                <a:gridCol w="1323064">
                  <a:extLst>
                    <a:ext uri="{9D8B030D-6E8A-4147-A177-3AD203B41FA5}">
                      <a16:colId xmlns:a16="http://schemas.microsoft.com/office/drawing/2014/main" val="2372955323"/>
                    </a:ext>
                  </a:extLst>
                </a:gridCol>
                <a:gridCol w="1428909">
                  <a:extLst>
                    <a:ext uri="{9D8B030D-6E8A-4147-A177-3AD203B41FA5}">
                      <a16:colId xmlns:a16="http://schemas.microsoft.com/office/drawing/2014/main" val="579925208"/>
                    </a:ext>
                  </a:extLst>
                </a:gridCol>
                <a:gridCol w="1238388">
                  <a:extLst>
                    <a:ext uri="{9D8B030D-6E8A-4147-A177-3AD203B41FA5}">
                      <a16:colId xmlns:a16="http://schemas.microsoft.com/office/drawing/2014/main" val="1435140155"/>
                    </a:ext>
                  </a:extLst>
                </a:gridCol>
                <a:gridCol w="1416111">
                  <a:extLst>
                    <a:ext uri="{9D8B030D-6E8A-4147-A177-3AD203B41FA5}">
                      <a16:colId xmlns:a16="http://schemas.microsoft.com/office/drawing/2014/main" val="3592234148"/>
                    </a:ext>
                  </a:extLst>
                </a:gridCol>
              </a:tblGrid>
              <a:tr h="184438">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Actividades</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1</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2</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3</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4</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5</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6</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109531646"/>
                  </a:ext>
                </a:extLst>
              </a:tr>
              <a:tr h="473472">
                <a:tc>
                  <a:txBody>
                    <a:bodyPr/>
                    <a:lstStyle/>
                    <a:p>
                      <a:pPr>
                        <a:lnSpc>
                          <a:spcPct val="107000"/>
                        </a:lnSpc>
                        <a:spcAft>
                          <a:spcPts val="0"/>
                        </a:spcAft>
                      </a:pPr>
                      <a:r>
                        <a:rPr lang="es-MX" sz="1400" dirty="0">
                          <a:effectLst/>
                        </a:rPr>
                        <a:t>Fase Documental (lecturas etapa1)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18 de marzo de 2023</a:t>
                      </a:r>
                    </a:p>
                    <a:p>
                      <a:pPr>
                        <a:lnSpc>
                          <a:spcPct val="107000"/>
                        </a:lnSpc>
                        <a:spcAft>
                          <a:spcPts val="0"/>
                        </a:spcAft>
                      </a:pPr>
                      <a:r>
                        <a:rPr lang="es-MX" sz="1200" dirty="0">
                          <a:effectLst>
                            <a:outerShdw blurRad="38100" dist="38100" dir="2700000" algn="tl">
                              <a:srgbClr val="000000">
                                <a:alpha val="43137"/>
                              </a:srgbClr>
                            </a:outerShdw>
                          </a:effectLst>
                        </a:rPr>
                        <a:t> </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921986476"/>
                  </a:ext>
                </a:extLst>
              </a:tr>
              <a:tr h="553314">
                <a:tc>
                  <a:txBody>
                    <a:bodyPr/>
                    <a:lstStyle/>
                    <a:p>
                      <a:pPr>
                        <a:lnSpc>
                          <a:spcPct val="107000"/>
                        </a:lnSpc>
                        <a:spcAft>
                          <a:spcPts val="0"/>
                        </a:spcAft>
                      </a:pPr>
                      <a:r>
                        <a:rPr lang="es-MX" sz="1400" dirty="0">
                          <a:effectLst/>
                        </a:rPr>
                        <a:t>Encuesta de solución de problemática (encuesta en google </a:t>
                      </a:r>
                      <a:r>
                        <a:rPr lang="es-MX" sz="1400" dirty="0" err="1">
                          <a:effectLst/>
                        </a:rPr>
                        <a:t>forms</a:t>
                      </a:r>
                      <a:r>
                        <a:rPr lang="es-MX" sz="1400" dirty="0">
                          <a:effectLst/>
                        </a:rPr>
                        <a:t>)</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21 de marzo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4057467332"/>
                  </a:ext>
                </a:extLst>
              </a:tr>
              <a:tr h="368876">
                <a:tc>
                  <a:txBody>
                    <a:bodyPr/>
                    <a:lstStyle/>
                    <a:p>
                      <a:pPr>
                        <a:lnSpc>
                          <a:spcPct val="107000"/>
                        </a:lnSpc>
                        <a:spcAft>
                          <a:spcPts val="0"/>
                        </a:spcAft>
                      </a:pPr>
                      <a:r>
                        <a:rPr lang="es-MX" sz="1400">
                          <a:effectLst/>
                        </a:rPr>
                        <a:t>Definición del problema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30 de marzo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4256894750"/>
                  </a:ext>
                </a:extLst>
              </a:tr>
              <a:tr h="368876">
                <a:tc>
                  <a:txBody>
                    <a:bodyPr/>
                    <a:lstStyle/>
                    <a:p>
                      <a:pPr>
                        <a:lnSpc>
                          <a:spcPct val="107000"/>
                        </a:lnSpc>
                        <a:spcAft>
                          <a:spcPts val="0"/>
                        </a:spcAft>
                      </a:pPr>
                      <a:r>
                        <a:rPr lang="es-MX" sz="1400" dirty="0">
                          <a:effectLst/>
                        </a:rPr>
                        <a:t>Revisión Histórica de la problemática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 </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30 de marzo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756220200"/>
                  </a:ext>
                </a:extLst>
              </a:tr>
              <a:tr h="473472">
                <a:tc>
                  <a:txBody>
                    <a:bodyPr/>
                    <a:lstStyle/>
                    <a:p>
                      <a:pPr>
                        <a:lnSpc>
                          <a:spcPct val="107000"/>
                        </a:lnSpc>
                        <a:spcAft>
                          <a:spcPts val="0"/>
                        </a:spcAft>
                      </a:pPr>
                      <a:r>
                        <a:rPr lang="es-MX" sz="1400" dirty="0">
                          <a:effectLst/>
                        </a:rPr>
                        <a:t>Recolección de información sobre el contexto y la problemática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01 de abril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 </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833891782"/>
                  </a:ext>
                </a:extLst>
              </a:tr>
              <a:tr h="368876">
                <a:tc>
                  <a:txBody>
                    <a:bodyPr/>
                    <a:lstStyle/>
                    <a:p>
                      <a:pPr>
                        <a:lnSpc>
                          <a:spcPct val="107000"/>
                        </a:lnSpc>
                        <a:spcAft>
                          <a:spcPts val="0"/>
                        </a:spcAft>
                      </a:pPr>
                      <a:r>
                        <a:rPr lang="es-MX" sz="1400">
                          <a:effectLst/>
                        </a:rPr>
                        <a:t>Documentación de la problemática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01 de abril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658436737"/>
                  </a:ext>
                </a:extLst>
              </a:tr>
              <a:tr h="368876">
                <a:tc>
                  <a:txBody>
                    <a:bodyPr/>
                    <a:lstStyle/>
                    <a:p>
                      <a:pPr>
                        <a:lnSpc>
                          <a:spcPct val="107000"/>
                        </a:lnSpc>
                        <a:spcAft>
                          <a:spcPts val="0"/>
                        </a:spcAft>
                      </a:pPr>
                      <a:r>
                        <a:rPr lang="es-MX" sz="1400">
                          <a:effectLst/>
                        </a:rPr>
                        <a:t>Planteamiento de las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01 de abril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1225664208"/>
                  </a:ext>
                </a:extLst>
              </a:tr>
              <a:tr h="368876">
                <a:tc>
                  <a:txBody>
                    <a:bodyPr/>
                    <a:lstStyle/>
                    <a:p>
                      <a:pPr>
                        <a:lnSpc>
                          <a:spcPct val="107000"/>
                        </a:lnSpc>
                        <a:spcAft>
                          <a:spcPts val="0"/>
                        </a:spcAft>
                      </a:pPr>
                      <a:r>
                        <a:rPr lang="es-MX" sz="1400">
                          <a:effectLst/>
                        </a:rPr>
                        <a:t>Selección de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08 de abril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961133683"/>
                  </a:ext>
                </a:extLst>
              </a:tr>
              <a:tr h="368876">
                <a:tc>
                  <a:txBody>
                    <a:bodyPr/>
                    <a:lstStyle/>
                    <a:p>
                      <a:pPr>
                        <a:lnSpc>
                          <a:spcPct val="107000"/>
                        </a:lnSpc>
                        <a:spcAft>
                          <a:spcPts val="0"/>
                        </a:spcAft>
                      </a:pPr>
                      <a:r>
                        <a:rPr lang="es-MX" sz="1400">
                          <a:effectLst/>
                        </a:rPr>
                        <a:t>Estructuración de las alternativas de solución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08 de abril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627792850"/>
                  </a:ext>
                </a:extLst>
              </a:tr>
              <a:tr h="368876">
                <a:tc>
                  <a:txBody>
                    <a:bodyPr/>
                    <a:lstStyle/>
                    <a:p>
                      <a:pPr>
                        <a:lnSpc>
                          <a:spcPct val="107000"/>
                        </a:lnSpc>
                        <a:spcAft>
                          <a:spcPts val="0"/>
                        </a:spcAft>
                      </a:pPr>
                      <a:r>
                        <a:rPr lang="es-MX" sz="1400">
                          <a:effectLst/>
                        </a:rPr>
                        <a:t>Implementación de las alternativas de solución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08 de abril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950135885"/>
                  </a:ext>
                </a:extLst>
              </a:tr>
              <a:tr h="368876">
                <a:tc>
                  <a:txBody>
                    <a:bodyPr/>
                    <a:lstStyle/>
                    <a:p>
                      <a:pPr>
                        <a:lnSpc>
                          <a:spcPct val="107000"/>
                        </a:lnSpc>
                        <a:spcAft>
                          <a:spcPts val="0"/>
                        </a:spcAft>
                      </a:pPr>
                      <a:r>
                        <a:rPr lang="es-MX" sz="1400">
                          <a:effectLst/>
                        </a:rPr>
                        <a:t>Registro y análisis de las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15 de abril de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517315547"/>
                  </a:ext>
                </a:extLst>
              </a:tr>
              <a:tr h="368876">
                <a:tc>
                  <a:txBody>
                    <a:bodyPr/>
                    <a:lstStyle/>
                    <a:p>
                      <a:pPr>
                        <a:lnSpc>
                          <a:spcPct val="107000"/>
                        </a:lnSpc>
                        <a:spcAft>
                          <a:spcPts val="0"/>
                        </a:spcAft>
                      </a:pPr>
                      <a:r>
                        <a:rPr lang="es-MX" sz="1400" dirty="0">
                          <a:effectLst/>
                        </a:rPr>
                        <a:t>Presentación de la semana cultural</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gridSpan="6">
                  <a:txBody>
                    <a:bodyPr/>
                    <a:lstStyle/>
                    <a:p>
                      <a:pPr algn="ctr">
                        <a:lnSpc>
                          <a:spcPct val="107000"/>
                        </a:lnSpc>
                        <a:spcAft>
                          <a:spcPts val="0"/>
                        </a:spcAft>
                      </a:pPr>
                      <a:r>
                        <a:rPr lang="es-MX" sz="1200" dirty="0">
                          <a:effectLst/>
                        </a:rPr>
                        <a:t> </a:t>
                      </a:r>
                      <a:r>
                        <a:rPr lang="es-MX" sz="1600" spc="600" dirty="0">
                          <a:effectLst/>
                        </a:rPr>
                        <a:t>06 de mayo de 2023</a:t>
                      </a:r>
                      <a:endParaRPr lang="es-MX" sz="1600" spc="6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extLst>
                  <a:ext uri="{0D108BD9-81ED-4DB2-BD59-A6C34878D82A}">
                    <a16:rowId xmlns:a16="http://schemas.microsoft.com/office/drawing/2014/main" val="2654315916"/>
                  </a:ext>
                </a:extLst>
              </a:tr>
            </a:tbl>
          </a:graphicData>
        </a:graphic>
      </p:graphicFrame>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1963" y="144563"/>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18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646331"/>
          </a:xfrm>
          <a:prstGeom prst="rect">
            <a:avLst/>
          </a:prstGeom>
          <a:noFill/>
        </p:spPr>
        <p:txBody>
          <a:bodyPr wrap="square" rtlCol="0">
            <a:spAutoFit/>
          </a:bodyPr>
          <a:lstStyle/>
          <a:p>
            <a:r>
              <a:rPr lang="es-MX" dirty="0"/>
              <a:t>Encuesta Google </a:t>
            </a:r>
            <a:r>
              <a:rPr lang="es-MX" dirty="0" err="1"/>
              <a:t>Forms</a:t>
            </a:r>
            <a:r>
              <a:rPr lang="es-MX" dirty="0"/>
              <a:t>:</a:t>
            </a:r>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3"/>
          <a:srcRect l="25504" t="38165" r="26008" b="23178"/>
          <a:stretch/>
        </p:blipFill>
        <p:spPr>
          <a:xfrm>
            <a:off x="1808494" y="2105247"/>
            <a:ext cx="8782494" cy="3938433"/>
          </a:xfrm>
          <a:prstGeom prst="rect">
            <a:avLst/>
          </a:prstGeom>
        </p:spPr>
      </p:pic>
    </p:spTree>
    <p:extLst>
      <p:ext uri="{BB962C8B-B14F-4D97-AF65-F5344CB8AC3E}">
        <p14:creationId xmlns:p14="http://schemas.microsoft.com/office/powerpoint/2010/main" val="55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646331"/>
          </a:xfrm>
          <a:prstGeom prst="rect">
            <a:avLst/>
          </a:prstGeom>
          <a:noFill/>
        </p:spPr>
        <p:txBody>
          <a:bodyPr wrap="square" rtlCol="0">
            <a:spAutoFit/>
          </a:bodyPr>
          <a:lstStyle/>
          <a:p>
            <a:r>
              <a:rPr lang="es-MX" dirty="0"/>
              <a:t>Encuesta Google </a:t>
            </a:r>
            <a:r>
              <a:rPr lang="es-MX" dirty="0" err="1"/>
              <a:t>Forms</a:t>
            </a:r>
            <a:r>
              <a:rPr lang="es-MX" dirty="0"/>
              <a:t>:</a:t>
            </a:r>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3"/>
          <a:srcRect l="25667" t="25555" r="26917" b="16666"/>
          <a:stretch/>
        </p:blipFill>
        <p:spPr>
          <a:xfrm>
            <a:off x="2118360" y="1314764"/>
            <a:ext cx="7909560" cy="5421315"/>
          </a:xfrm>
          <a:prstGeom prst="rect">
            <a:avLst/>
          </a:prstGeom>
        </p:spPr>
      </p:pic>
    </p:spTree>
    <p:extLst>
      <p:ext uri="{BB962C8B-B14F-4D97-AF65-F5344CB8AC3E}">
        <p14:creationId xmlns:p14="http://schemas.microsoft.com/office/powerpoint/2010/main" val="2359814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383712-0931-4517-899F-081A51FB62DE}"/>
              </a:ext>
            </a:extLst>
          </p:cNvPr>
          <p:cNvSpPr txBox="1"/>
          <p:nvPr/>
        </p:nvSpPr>
        <p:spPr>
          <a:xfrm>
            <a:off x="544827" y="362026"/>
            <a:ext cx="8319247" cy="1077218"/>
          </a:xfrm>
          <a:prstGeom prst="rect">
            <a:avLst/>
          </a:prstGeom>
          <a:noFill/>
        </p:spPr>
        <p:txBody>
          <a:bodyPr wrap="square" rtlCol="0">
            <a:spAutoFit/>
          </a:bodyPr>
          <a:lstStyle/>
          <a:p>
            <a:r>
              <a:rPr lang="es-MX" sz="2800" dirty="0" smtClean="0"/>
              <a:t>Presentación del proyecto en semana cultural: </a:t>
            </a:r>
            <a:endParaRPr lang="es-MX" sz="2800" dirty="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3"/>
          <a:srcRect t="32653"/>
          <a:stretch/>
        </p:blipFill>
        <p:spPr>
          <a:xfrm>
            <a:off x="1654240" y="1439244"/>
            <a:ext cx="4141876" cy="4428882"/>
          </a:xfrm>
          <a:prstGeom prst="rect">
            <a:avLst/>
          </a:prstGeom>
        </p:spPr>
      </p:pic>
      <p:pic>
        <p:nvPicPr>
          <p:cNvPr id="6" name="Imagen 5"/>
          <p:cNvPicPr>
            <a:picLocks noChangeAspect="1"/>
          </p:cNvPicPr>
          <p:nvPr/>
        </p:nvPicPr>
        <p:blipFill rotWithShape="1">
          <a:blip r:embed="rId4"/>
          <a:srcRect l="27184" t="28122"/>
          <a:stretch/>
        </p:blipFill>
        <p:spPr>
          <a:xfrm>
            <a:off x="7272925" y="1248310"/>
            <a:ext cx="2741393" cy="4810750"/>
          </a:xfrm>
          <a:prstGeom prst="rect">
            <a:avLst/>
          </a:prstGeom>
        </p:spPr>
      </p:pic>
    </p:spTree>
    <p:extLst>
      <p:ext uri="{BB962C8B-B14F-4D97-AF65-F5344CB8AC3E}">
        <p14:creationId xmlns:p14="http://schemas.microsoft.com/office/powerpoint/2010/main" val="3779581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383712-0931-4517-899F-081A51FB62DE}"/>
              </a:ext>
            </a:extLst>
          </p:cNvPr>
          <p:cNvSpPr txBox="1"/>
          <p:nvPr/>
        </p:nvSpPr>
        <p:spPr>
          <a:xfrm>
            <a:off x="544827" y="362026"/>
            <a:ext cx="8319247" cy="1077218"/>
          </a:xfrm>
          <a:prstGeom prst="rect">
            <a:avLst/>
          </a:prstGeom>
          <a:noFill/>
        </p:spPr>
        <p:txBody>
          <a:bodyPr wrap="square" rtlCol="0">
            <a:spAutoFit/>
          </a:bodyPr>
          <a:lstStyle/>
          <a:p>
            <a:r>
              <a:rPr lang="es-MX" sz="2800" dirty="0" smtClean="0"/>
              <a:t>Presentación del proyecto en semana cultural: </a:t>
            </a:r>
            <a:endParaRPr lang="es-MX" sz="2800" dirty="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3"/>
          <a:srcRect l="-1382" t="35398" r="1382" b="17117"/>
          <a:stretch/>
        </p:blipFill>
        <p:spPr>
          <a:xfrm>
            <a:off x="544827" y="1334230"/>
            <a:ext cx="5159356" cy="4355370"/>
          </a:xfrm>
          <a:prstGeom prst="rect">
            <a:avLst/>
          </a:prstGeom>
        </p:spPr>
      </p:pic>
      <p:pic>
        <p:nvPicPr>
          <p:cNvPr id="7" name="Imagen 6"/>
          <p:cNvPicPr>
            <a:picLocks noChangeAspect="1"/>
          </p:cNvPicPr>
          <p:nvPr/>
        </p:nvPicPr>
        <p:blipFill rotWithShape="1">
          <a:blip r:embed="rId4"/>
          <a:srcRect l="1050" t="19346" r="-1050" b="29475"/>
          <a:stretch/>
        </p:blipFill>
        <p:spPr>
          <a:xfrm>
            <a:off x="6030517" y="1334230"/>
            <a:ext cx="4803737" cy="4370678"/>
          </a:xfrm>
          <a:prstGeom prst="rect">
            <a:avLst/>
          </a:prstGeom>
        </p:spPr>
      </p:pic>
    </p:spTree>
    <p:extLst>
      <p:ext uri="{BB962C8B-B14F-4D97-AF65-F5344CB8AC3E}">
        <p14:creationId xmlns:p14="http://schemas.microsoft.com/office/powerpoint/2010/main" val="411710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383712-0931-4517-899F-081A51FB62DE}"/>
              </a:ext>
            </a:extLst>
          </p:cNvPr>
          <p:cNvSpPr txBox="1"/>
          <p:nvPr/>
        </p:nvSpPr>
        <p:spPr>
          <a:xfrm>
            <a:off x="544827" y="362026"/>
            <a:ext cx="8319247" cy="1077218"/>
          </a:xfrm>
          <a:prstGeom prst="rect">
            <a:avLst/>
          </a:prstGeom>
          <a:noFill/>
        </p:spPr>
        <p:txBody>
          <a:bodyPr wrap="square" rtlCol="0">
            <a:spAutoFit/>
          </a:bodyPr>
          <a:lstStyle/>
          <a:p>
            <a:r>
              <a:rPr lang="es-MX" sz="2800" dirty="0" smtClean="0"/>
              <a:t>Presentación del proyecto en semana cultural: </a:t>
            </a:r>
            <a:endParaRPr lang="es-MX" sz="2800" dirty="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3"/>
          <a:srcRect t="40302" b="17601"/>
          <a:stretch/>
        </p:blipFill>
        <p:spPr>
          <a:xfrm>
            <a:off x="747866" y="1439244"/>
            <a:ext cx="5815166" cy="4351996"/>
          </a:xfrm>
          <a:prstGeom prst="rect">
            <a:avLst/>
          </a:prstGeom>
        </p:spPr>
      </p:pic>
      <p:pic>
        <p:nvPicPr>
          <p:cNvPr id="6" name="Imagen 5"/>
          <p:cNvPicPr>
            <a:picLocks noChangeAspect="1"/>
          </p:cNvPicPr>
          <p:nvPr/>
        </p:nvPicPr>
        <p:blipFill rotWithShape="1">
          <a:blip r:embed="rId4"/>
          <a:srcRect t="37710"/>
          <a:stretch/>
        </p:blipFill>
        <p:spPr>
          <a:xfrm>
            <a:off x="7326585" y="1439244"/>
            <a:ext cx="4044421" cy="4351996"/>
          </a:xfrm>
          <a:prstGeom prst="rect">
            <a:avLst/>
          </a:prstGeom>
        </p:spPr>
      </p:pic>
    </p:spTree>
    <p:extLst>
      <p:ext uri="{BB962C8B-B14F-4D97-AF65-F5344CB8AC3E}">
        <p14:creationId xmlns:p14="http://schemas.microsoft.com/office/powerpoint/2010/main" val="1665750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383712-0931-4517-899F-081A51FB62DE}"/>
              </a:ext>
            </a:extLst>
          </p:cNvPr>
          <p:cNvSpPr txBox="1"/>
          <p:nvPr/>
        </p:nvSpPr>
        <p:spPr>
          <a:xfrm>
            <a:off x="578495" y="445306"/>
            <a:ext cx="8319247" cy="923330"/>
          </a:xfrm>
          <a:prstGeom prst="rect">
            <a:avLst/>
          </a:prstGeom>
          <a:noFill/>
        </p:spPr>
        <p:txBody>
          <a:bodyPr wrap="square" rtlCol="0">
            <a:spAutoFit/>
          </a:bodyPr>
          <a:lstStyle/>
          <a:p>
            <a:r>
              <a:rPr lang="es-MX" b="1" dirty="0" smtClean="0">
                <a:effectLst>
                  <a:outerShdw blurRad="38100" dist="38100" dir="2700000" algn="tl">
                    <a:srgbClr val="000000">
                      <a:alpha val="43137"/>
                    </a:srgbClr>
                  </a:outerShdw>
                </a:effectLst>
              </a:rPr>
              <a:t>LINK VIDEO CAMPAÑA:</a:t>
            </a:r>
            <a:endParaRPr lang="es-MX" b="1" dirty="0">
              <a:effectLst>
                <a:outerShdw blurRad="38100" dist="38100" dir="2700000" algn="tl">
                  <a:srgbClr val="000000">
                    <a:alpha val="43137"/>
                  </a:srgbClr>
                </a:outerShdw>
              </a:effectLst>
            </a:endParaRPr>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899272" y="2472332"/>
            <a:ext cx="8691716" cy="1477328"/>
          </a:xfrm>
          <a:prstGeom prst="rect">
            <a:avLst/>
          </a:prstGeom>
        </p:spPr>
        <p:txBody>
          <a:bodyPr wrap="square">
            <a:spAutoFit/>
          </a:bodyPr>
          <a:lstStyle/>
          <a:p>
            <a:r>
              <a:rPr lang="es-MX" dirty="0"/>
              <a:t>https://ipeedu.sharepoint.com/sites/psicologia603020222023/_layouts/15/stream.aspx?id=%2Fsites%2Fpsicologia603020222023%2FDocumentos%20compartidos%2FGeneral%2FPROYECTO%20CUIDADO%20DEL%20AGUA%2FYouCut%5F20230330%5F014249253%2Emp4&amp;referrer=Teams%2ETEAMS%2DELECTRON&amp;referrerScenario=teamsSdk%2DopenFilePreview</a:t>
            </a:r>
          </a:p>
        </p:txBody>
      </p:sp>
    </p:spTree>
    <p:extLst>
      <p:ext uri="{BB962C8B-B14F-4D97-AF65-F5344CB8AC3E}">
        <p14:creationId xmlns:p14="http://schemas.microsoft.com/office/powerpoint/2010/main" val="74209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53000"/>
                    </a14:imgEffect>
                  </a14:imgLayer>
                </a14:imgProps>
              </a:ext>
            </a:extLst>
          </a:blip>
          <a:stretch>
            <a:fillRect/>
          </a:stretch>
        </p:blipFill>
        <p:spPr>
          <a:xfrm>
            <a:off x="0" y="-228600"/>
            <a:ext cx="12192000" cy="7086600"/>
          </a:xfrm>
          <a:prstGeom prst="rect">
            <a:avLst/>
          </a:prstGeom>
        </p:spPr>
      </p:pic>
      <p:sp>
        <p:nvSpPr>
          <p:cNvPr id="2" name="Título 1"/>
          <p:cNvSpPr>
            <a:spLocks noGrp="1"/>
          </p:cNvSpPr>
          <p:nvPr>
            <p:ph type="title"/>
          </p:nvPr>
        </p:nvSpPr>
        <p:spPr>
          <a:xfrm>
            <a:off x="1268163" y="1519310"/>
            <a:ext cx="9404723" cy="540059"/>
          </a:xfrm>
        </p:spPr>
        <p:txBody>
          <a:bodyPr>
            <a:noAutofit/>
          </a:bodyPr>
          <a:lstStyle/>
          <a:p>
            <a:pPr algn="ctr"/>
            <a:r>
              <a:rPr lang="es-MX" sz="4000" dirty="0"/>
              <a:t>PROYECTO</a:t>
            </a:r>
            <a:br>
              <a:rPr lang="es-MX" sz="4000" dirty="0"/>
            </a:br>
            <a:r>
              <a:rPr lang="es-MX" sz="4000" dirty="0"/>
              <a:t/>
            </a:r>
            <a:br>
              <a:rPr lang="es-MX" sz="4000" dirty="0"/>
            </a:br>
            <a:r>
              <a:rPr lang="es-MX" sz="4000" b="1" dirty="0"/>
              <a:t> </a:t>
            </a:r>
            <a:endParaRPr lang="es-MX" sz="4000" b="1" i="1" dirty="0"/>
          </a:p>
        </p:txBody>
      </p:sp>
      <p:pic>
        <p:nvPicPr>
          <p:cNvPr id="3" name="Picture 5" descr="logo IPE.eps">
            <a:extLst>
              <a:ext uri="{FF2B5EF4-FFF2-40B4-BE49-F238E27FC236}">
                <a16:creationId xmlns:a16="http://schemas.microsoft.com/office/drawing/2014/main" id="{CB4C4A5D-FB16-45FA-8A1D-8FBC71E2BC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212" y="151361"/>
            <a:ext cx="1660106" cy="16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22685B3E-5F5C-4103-BC93-FCB5F56F7A09}"/>
              </a:ext>
            </a:extLst>
          </p:cNvPr>
          <p:cNvSpPr txBox="1"/>
          <p:nvPr/>
        </p:nvSpPr>
        <p:spPr>
          <a:xfrm>
            <a:off x="1186265" y="2249308"/>
            <a:ext cx="9404723" cy="1569660"/>
          </a:xfrm>
          <a:prstGeom prst="rect">
            <a:avLst/>
          </a:prstGeom>
          <a:noFill/>
        </p:spPr>
        <p:txBody>
          <a:bodyPr wrap="square">
            <a:spAutoFit/>
          </a:bodyPr>
          <a:lstStyle/>
          <a:p>
            <a:pPr algn="ctr"/>
            <a:r>
              <a:rPr lang="es-MX" sz="4800" spc="300" dirty="0">
                <a:effectLst>
                  <a:outerShdw blurRad="38100" dist="38100" dir="2700000" algn="tl">
                    <a:srgbClr val="000000">
                      <a:alpha val="43137"/>
                    </a:srgbClr>
                  </a:outerShdw>
                </a:effectLst>
              </a:rPr>
              <a:t>¿Llegó el tiempo de la última gota?</a:t>
            </a:r>
          </a:p>
        </p:txBody>
      </p:sp>
      <p:sp>
        <p:nvSpPr>
          <p:cNvPr id="7" name="CuadroTexto 6">
            <a:extLst>
              <a:ext uri="{FF2B5EF4-FFF2-40B4-BE49-F238E27FC236}">
                <a16:creationId xmlns:a16="http://schemas.microsoft.com/office/drawing/2014/main" id="{92405FBE-5F6F-4252-AAB5-5150122E1EC2}"/>
              </a:ext>
            </a:extLst>
          </p:cNvPr>
          <p:cNvSpPr txBox="1"/>
          <p:nvPr/>
        </p:nvSpPr>
        <p:spPr>
          <a:xfrm>
            <a:off x="2683491" y="5578568"/>
            <a:ext cx="6097554" cy="830997"/>
          </a:xfrm>
          <a:prstGeom prst="rect">
            <a:avLst/>
          </a:prstGeom>
          <a:noFill/>
        </p:spPr>
        <p:txBody>
          <a:bodyPr wrap="square">
            <a:spAutoFit/>
          </a:bodyPr>
          <a:lstStyle/>
          <a:p>
            <a:pPr algn="ctr"/>
            <a:r>
              <a:rPr lang="es-MX" sz="2400" dirty="0"/>
              <a:t>Ciclo escolar     </a:t>
            </a:r>
            <a:br>
              <a:rPr lang="es-MX" sz="2400" dirty="0"/>
            </a:br>
            <a:r>
              <a:rPr lang="es-MX" sz="2400" dirty="0"/>
              <a:t>2022 / 2023</a:t>
            </a:r>
          </a:p>
        </p:txBody>
      </p:sp>
      <p:pic>
        <p:nvPicPr>
          <p:cNvPr id="8" name="Imagen 7">
            <a:extLst>
              <a:ext uri="{FF2B5EF4-FFF2-40B4-BE49-F238E27FC236}">
                <a16:creationId xmlns:a16="http://schemas.microsoft.com/office/drawing/2014/main" id="{0F80117F-A1CA-4D9A-B6AE-5FA57C7E18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281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36423-EB1B-418A-8213-C687E224FBCE}"/>
              </a:ext>
            </a:extLst>
          </p:cNvPr>
          <p:cNvSpPr>
            <a:spLocks noGrp="1"/>
          </p:cNvSpPr>
          <p:nvPr>
            <p:ph type="title"/>
          </p:nvPr>
        </p:nvSpPr>
        <p:spPr>
          <a:xfrm>
            <a:off x="1030287" y="609599"/>
            <a:ext cx="10131425" cy="1456267"/>
          </a:xfrm>
        </p:spPr>
        <p:txBody>
          <a:bodyPr/>
          <a:lstStyle/>
          <a:p>
            <a:r>
              <a:rPr lang="es-MX" sz="3600" b="1" i="0" u="none" strike="noStrike" cap="none">
                <a:effectLst>
                  <a:outerShdw blurRad="38100" dist="38100" dir="2700000" algn="tl">
                    <a:srgbClr val="000000">
                      <a:alpha val="43137"/>
                    </a:srgbClr>
                  </a:outerShdw>
                </a:effectLst>
                <a:latin typeface="Arial"/>
                <a:ea typeface="Arial"/>
                <a:cs typeface="Arial"/>
                <a:sym typeface="Arial"/>
              </a:rPr>
              <a:t>ÍNDICE</a:t>
            </a:r>
            <a:br>
              <a:rPr lang="es-MX" sz="3600" b="1" i="0" u="none" strike="noStrike" cap="none">
                <a:effectLst>
                  <a:outerShdw blurRad="38100" dist="38100" dir="2700000" algn="tl">
                    <a:srgbClr val="000000">
                      <a:alpha val="43137"/>
                    </a:srgbClr>
                  </a:outerShdw>
                </a:effectLst>
                <a:latin typeface="Arial"/>
                <a:ea typeface="Arial"/>
                <a:cs typeface="Arial"/>
                <a:sym typeface="Arial"/>
              </a:rPr>
            </a:br>
            <a:endParaRPr lang="es-MX">
              <a:effectLst>
                <a:outerShdw blurRad="38100" dist="38100" dir="2700000" algn="tl">
                  <a:srgbClr val="000000">
                    <a:alpha val="43137"/>
                  </a:srgbClr>
                </a:outerShdw>
              </a:effectLst>
            </a:endParaRPr>
          </a:p>
        </p:txBody>
      </p:sp>
      <p:sp>
        <p:nvSpPr>
          <p:cNvPr id="4" name="Shape 67">
            <a:extLst>
              <a:ext uri="{FF2B5EF4-FFF2-40B4-BE49-F238E27FC236}">
                <a16:creationId xmlns:a16="http://schemas.microsoft.com/office/drawing/2014/main" id="{ECE384AE-BEDD-47FA-854D-252B275160C1}"/>
              </a:ext>
            </a:extLst>
          </p:cNvPr>
          <p:cNvSpPr txBox="1">
            <a:spLocks noGrp="1"/>
          </p:cNvSpPr>
          <p:nvPr>
            <p:ph idx="1"/>
          </p:nvPr>
        </p:nvSpPr>
        <p:spPr>
          <a:xfrm>
            <a:off x="1121918" y="1337733"/>
            <a:ext cx="10131425" cy="3649662"/>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800"/>
              <a:buFont typeface="Arial"/>
              <a:buNone/>
            </a:pPr>
            <a:endParaRPr sz="2000"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5.a C.A.I.A.C. Conclusiones generales</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Interdisciplinariedad</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Fotografías de la sesión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5.b Organizador gráfico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5.c Introducción </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5.d Objetivo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Objetivo de cada asignatura</a:t>
            </a:r>
            <a:endParaRPr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5.e Pregunta generadora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5.f Contenido. Temas y productos propuestos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5" name="Picture 5" descr="logo IPE.eps">
            <a:extLst>
              <a:ext uri="{FF2B5EF4-FFF2-40B4-BE49-F238E27FC236}">
                <a16:creationId xmlns:a16="http://schemas.microsoft.com/office/drawing/2014/main" id="{091050F8-5971-41D9-A029-BBB514971D8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B362CEEC-3B9D-4E25-9DA7-50E8F0A427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29883" y="6075790"/>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77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2">
            <a:extLst>
              <a:ext uri="{FF2B5EF4-FFF2-40B4-BE49-F238E27FC236}">
                <a16:creationId xmlns:a16="http://schemas.microsoft.com/office/drawing/2014/main" id="{A2C313DD-E2DE-42BF-8E04-B5AAC53D40C0}"/>
              </a:ext>
            </a:extLst>
          </p:cNvPr>
          <p:cNvSpPr txBox="1">
            <a:spLocks noGrp="1"/>
          </p:cNvSpPr>
          <p:nvPr>
            <p:ph idx="1"/>
          </p:nvPr>
        </p:nvSpPr>
        <p:spPr>
          <a:xfrm>
            <a:off x="862781" y="906971"/>
            <a:ext cx="10131425" cy="3649662"/>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5.g Planeación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5.g.1.Planeación día a día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marR="0" lvl="0" indent="45720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5.g.1.1.Seguimiento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5.g.1.2. Evaluación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5.g.1.3. </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Autoevaluación</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y coevaluación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5.h Reflexión. Grupo interdi</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sciplinario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5.i 4. Organizador gráfico</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reguntas esenciales</a:t>
            </a:r>
            <a:endPar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5.i.5. Organizador gráfico. Proceso de indagación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6. A.M.E.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7. E.I.P. Resumen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p:txBody>
      </p:sp>
      <p:pic>
        <p:nvPicPr>
          <p:cNvPr id="5" name="Picture 5" descr="logo IPE.eps">
            <a:extLst>
              <a:ext uri="{FF2B5EF4-FFF2-40B4-BE49-F238E27FC236}">
                <a16:creationId xmlns:a16="http://schemas.microsoft.com/office/drawing/2014/main" id="{73E8EAE9-0862-4D6A-936E-57D53649C7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2B258314-41F9-4AF2-8EE4-09C0114AD3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51800"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05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7">
            <a:extLst>
              <a:ext uri="{FF2B5EF4-FFF2-40B4-BE49-F238E27FC236}">
                <a16:creationId xmlns:a16="http://schemas.microsoft.com/office/drawing/2014/main" id="{E6606F96-FFCF-417D-AF53-CEABC8B7C4E6}"/>
              </a:ext>
            </a:extLst>
          </p:cNvPr>
          <p:cNvSpPr txBox="1">
            <a:spLocks noGrp="1"/>
          </p:cNvSpPr>
          <p:nvPr>
            <p:ph idx="1"/>
          </p:nvPr>
        </p:nvSpPr>
        <p:spPr>
          <a:xfrm>
            <a:off x="1030287" y="1279832"/>
            <a:ext cx="10131425" cy="36496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8. E.I.P. Elaboración de proyecto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9. Fotografías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10. Evaluación .Tipos y herramientas de aprendizaje</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11. Evaluación. Formatos. Prerrequisitos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12. Evaluación. Formatos. Grupo heterogéneo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13. Lista de pasos para realizar una infografía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14. Infografía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15. Reflexiones personales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6" name="Picture 5" descr="logo IPE.eps">
            <a:extLst>
              <a:ext uri="{FF2B5EF4-FFF2-40B4-BE49-F238E27FC236}">
                <a16:creationId xmlns:a16="http://schemas.microsoft.com/office/drawing/2014/main" id="{D2E93FE5-06F1-4762-B29A-9B236CC0AC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CA02D1E7-992F-4467-9618-B5267AFBD7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171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2">
            <a:extLst>
              <a:ext uri="{FF2B5EF4-FFF2-40B4-BE49-F238E27FC236}">
                <a16:creationId xmlns:a16="http://schemas.microsoft.com/office/drawing/2014/main" id="{9C3B065A-F8C0-48C7-B13A-427A23575A30}"/>
              </a:ext>
            </a:extLst>
          </p:cNvPr>
          <p:cNvSpPr txBox="1"/>
          <p:nvPr/>
        </p:nvSpPr>
        <p:spPr>
          <a:xfrm>
            <a:off x="220625" y="1162090"/>
            <a:ext cx="11619865" cy="4317600"/>
          </a:xfrm>
          <a:prstGeom prst="rect">
            <a:avLst/>
          </a:prstGeom>
          <a:noFill/>
          <a:ln>
            <a:noFill/>
          </a:ln>
        </p:spPr>
        <p:txBody>
          <a:bodyPr spcFirstLastPara="1" wrap="square" lIns="91425" tIns="91425" rIns="91425" bIns="91425" anchor="ctr" anchorCtr="0">
            <a:noAutofit/>
          </a:bodyPr>
          <a:lstStyle/>
          <a:p>
            <a:pPr marL="342900" lvl="0" indent="-342900" algn="ctr" rtl="0">
              <a:lnSpc>
                <a:spcPct val="150000"/>
              </a:lnSpc>
              <a:spcBef>
                <a:spcPts val="0"/>
              </a:spcBef>
              <a:spcAft>
                <a:spcPts val="0"/>
              </a:spcAft>
              <a:buFont typeface="+mj-lt"/>
              <a:buAutoNum type="arabicPeriod"/>
            </a:pPr>
            <a:r>
              <a:rPr lang="es" sz="2400" b="1" dirty="0"/>
              <a:t>CUADRO DE ANÁLISIS DE LA  INTERDISCIPLINARIEDAD Y APRENDIZAJE COOPERATIVO</a:t>
            </a:r>
            <a:endParaRPr sz="2400" b="1" dirty="0"/>
          </a:p>
          <a:p>
            <a:pPr marL="0" lvl="0" indent="0" algn="ctr" rtl="0">
              <a:lnSpc>
                <a:spcPct val="150000"/>
              </a:lnSpc>
              <a:spcBef>
                <a:spcPts val="0"/>
              </a:spcBef>
              <a:spcAft>
                <a:spcPts val="0"/>
              </a:spcAft>
              <a:buNone/>
            </a:pPr>
            <a:r>
              <a:rPr lang="es" sz="2400" b="1" dirty="0"/>
              <a:t>CONCLUSIONES GENERALES</a:t>
            </a:r>
            <a:endParaRPr sz="2400" b="1" dirty="0"/>
          </a:p>
        </p:txBody>
      </p:sp>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B16408A2-A47C-4041-943A-053D99E4B7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01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graphicFrame>
        <p:nvGraphicFramePr>
          <p:cNvPr id="88" name="Shape 88"/>
          <p:cNvGraphicFramePr/>
          <p:nvPr>
            <p:extLst>
              <p:ext uri="{D42A27DB-BD31-4B8C-83A1-F6EECF244321}">
                <p14:modId xmlns:p14="http://schemas.microsoft.com/office/powerpoint/2010/main" val="1860447958"/>
              </p:ext>
            </p:extLst>
          </p:nvPr>
        </p:nvGraphicFramePr>
        <p:xfrm>
          <a:off x="282498" y="3363268"/>
          <a:ext cx="11633200" cy="2153671"/>
        </p:xfrm>
        <a:graphic>
          <a:graphicData uri="http://schemas.openxmlformats.org/drawingml/2006/table">
            <a:tbl>
              <a:tblPr>
                <a:tableStyleId>{5940675A-B579-460E-94D1-54222C63F5DA}</a:tableStyleId>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507791">
                <a:tc gridSpan="2">
                  <a:txBody>
                    <a:bodyPr/>
                    <a:lstStyle/>
                    <a:p>
                      <a:pPr marL="0" lvl="0" indent="0" algn="ctr" rtl="0">
                        <a:lnSpc>
                          <a:spcPct val="115000"/>
                        </a:lnSpc>
                        <a:spcBef>
                          <a:spcPts val="0"/>
                        </a:spcBef>
                        <a:spcAft>
                          <a:spcPts val="0"/>
                        </a:spcAft>
                        <a:buNone/>
                      </a:pPr>
                      <a:r>
                        <a:rPr lang="es-MX" sz="1600" b="1"/>
                        <a:t>La Interdisciplinariedad</a:t>
                      </a: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1629455">
                <a:tc>
                  <a:txBody>
                    <a:bodyPr/>
                    <a:lstStyle/>
                    <a:p>
                      <a:pPr marL="0" lvl="0" indent="0" rtl="0">
                        <a:lnSpc>
                          <a:spcPct val="150000"/>
                        </a:lnSpc>
                        <a:spcBef>
                          <a:spcPts val="0"/>
                        </a:spcBef>
                        <a:spcAft>
                          <a:spcPts val="0"/>
                        </a:spcAft>
                        <a:buNone/>
                      </a:pPr>
                      <a:r>
                        <a:rPr lang="es" sz="1600" b="1"/>
                        <a:t>1.</a:t>
                      </a:r>
                      <a:r>
                        <a:rPr lang="es" sz="1600"/>
                        <a:t> ¿Qué es?</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rtl="0">
                        <a:lnSpc>
                          <a:spcPct val="115000"/>
                        </a:lnSpc>
                        <a:spcBef>
                          <a:spcPts val="0"/>
                        </a:spcBef>
                        <a:spcAft>
                          <a:spcPts val="0"/>
                        </a:spcAft>
                        <a:buNone/>
                      </a:pPr>
                      <a:r>
                        <a:rPr lang="es-MX" sz="1600" dirty="0"/>
                        <a:t>La</a:t>
                      </a:r>
                      <a:r>
                        <a:rPr lang="es-MX" sz="1600" baseline="0" dirty="0"/>
                        <a:t> oportunidad de descubrir la participación de varías áreas del conocimiento en la solución a diversas situaciones que enfrentan las personas en su vida cotidiana, para el enriquecimiento y mejora de sus habilidades de afrontamiento ante los problemáticas actuales.</a:t>
                      </a:r>
                      <a:endParaRPr lang="es-MX" sz="1600" dirty="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Picture 5" descr="logo IPE.eps">
            <a:extLst>
              <a:ext uri="{FF2B5EF4-FFF2-40B4-BE49-F238E27FC236}">
                <a16:creationId xmlns:a16="http://schemas.microsoft.com/office/drawing/2014/main" id="{DB299EF2-2D4F-4B88-A76A-BADCFC9B3E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a:extLst>
              <a:ext uri="{FF2B5EF4-FFF2-40B4-BE49-F238E27FC236}">
                <a16:creationId xmlns:a16="http://schemas.microsoft.com/office/drawing/2014/main" id="{A927666F-7C5B-438C-9313-B8B4EA9B934C}"/>
              </a:ext>
            </a:extLst>
          </p:cNvPr>
          <p:cNvSpPr txBox="1"/>
          <p:nvPr/>
        </p:nvSpPr>
        <p:spPr>
          <a:xfrm>
            <a:off x="3396890" y="594257"/>
            <a:ext cx="6096000" cy="625428"/>
          </a:xfrm>
          <a:prstGeom prst="rect">
            <a:avLst/>
          </a:prstGeom>
          <a:noFill/>
        </p:spPr>
        <p:txBody>
          <a:bodyPr wrap="square">
            <a:spAutoFit/>
          </a:bodyPr>
          <a:lstStyle/>
          <a:p>
            <a:pPr marL="0" lvl="0" indent="0" algn="ctr" rtl="0">
              <a:lnSpc>
                <a:spcPct val="115000"/>
              </a:lnSpc>
              <a:spcBef>
                <a:spcPts val="0"/>
              </a:spcBef>
              <a:spcAft>
                <a:spcPts val="0"/>
              </a:spcAft>
              <a:buNone/>
            </a:pPr>
            <a:r>
              <a:rPr lang="es-MX" sz="3200" b="1" spc="300" dirty="0">
                <a:latin typeface="AR JULIAN" panose="02000000000000000000" pitchFamily="2" charset="0"/>
              </a:rPr>
              <a:t>La Interdisciplinariedad</a:t>
            </a:r>
          </a:p>
        </p:txBody>
      </p:sp>
      <p:pic>
        <p:nvPicPr>
          <p:cNvPr id="10" name="Imagen 9">
            <a:extLst>
              <a:ext uri="{FF2B5EF4-FFF2-40B4-BE49-F238E27FC236}">
                <a16:creationId xmlns:a16="http://schemas.microsoft.com/office/drawing/2014/main" id="{5CAC7475-E028-4F5D-B0C8-CE5C96FC48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1028</TotalTime>
  <Words>3324</Words>
  <Application>Microsoft Office PowerPoint</Application>
  <PresentationFormat>Panorámica</PresentationFormat>
  <Paragraphs>576</Paragraphs>
  <Slides>36</Slides>
  <Notes>16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36</vt:i4>
      </vt:variant>
    </vt:vector>
  </HeadingPairs>
  <TitlesOfParts>
    <vt:vector size="45" baseType="lpstr">
      <vt:lpstr>AR JULIAN</vt:lpstr>
      <vt:lpstr>Arial</vt:lpstr>
      <vt:lpstr>Ariel</vt:lpstr>
      <vt:lpstr>Calibri</vt:lpstr>
      <vt:lpstr>Century Gothic</vt:lpstr>
      <vt:lpstr>Franklin Gothic Book</vt:lpstr>
      <vt:lpstr>Times New Roman</vt:lpstr>
      <vt:lpstr>Wingdings 3</vt:lpstr>
      <vt:lpstr>Ion</vt:lpstr>
      <vt:lpstr>Instituto Progreso y Esperanza</vt:lpstr>
      <vt:lpstr>Presentación de PowerPoint</vt:lpstr>
      <vt:lpstr>Ciclo escolar      2022 / 2023</vt:lpstr>
      <vt:lpstr>PROYECTO   </vt:lpstr>
      <vt:lpstr>ÍNDICE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 Contexto. Justifica las circunstancias o elementos de la realidad en la que se da el problema o propuesta.      Introducción y/o justificación del proyecto.  </vt:lpstr>
      <vt:lpstr>III. Objetivo general del proyecto. Toma en cuenta a todas las asignaturas  involucradas. </vt:lpstr>
      <vt:lpstr>IV. Disciplinas involucradas en el  trabajo interdisciplinario. </vt:lpstr>
      <vt:lpstr>IV. Disciplinas involucradas en el  trabajo interdisciplinario. </vt:lpstr>
      <vt:lpstr>IV. Disciplinas involucradas en el  trabajo interdisciplinario.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Instituto Progreso y Esperanza</dc:title>
  <dc:creator>Javier</dc:creator>
  <cp:lastModifiedBy>Javier</cp:lastModifiedBy>
  <cp:revision>62</cp:revision>
  <dcterms:modified xsi:type="dcterms:W3CDTF">2023-06-30T18:58:47Z</dcterms:modified>
</cp:coreProperties>
</file>