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9" r:id="rId12"/>
    <p:sldId id="271" r:id="rId13"/>
    <p:sldId id="268" r:id="rId14"/>
    <p:sldId id="308" r:id="rId15"/>
    <p:sldId id="272" r:id="rId16"/>
    <p:sldId id="315" r:id="rId17"/>
    <p:sldId id="273" r:id="rId18"/>
    <p:sldId id="274" r:id="rId19"/>
    <p:sldId id="275" r:id="rId20"/>
    <p:sldId id="316" r:id="rId21"/>
    <p:sldId id="276" r:id="rId22"/>
    <p:sldId id="277" r:id="rId23"/>
    <p:sldId id="309" r:id="rId24"/>
    <p:sldId id="310" r:id="rId25"/>
    <p:sldId id="278" r:id="rId26"/>
    <p:sldId id="279" r:id="rId27"/>
    <p:sldId id="280" r:id="rId28"/>
    <p:sldId id="283" r:id="rId29"/>
    <p:sldId id="284" r:id="rId30"/>
    <p:sldId id="291" r:id="rId31"/>
    <p:sldId id="300" r:id="rId32"/>
    <p:sldId id="301" r:id="rId33"/>
    <p:sldId id="302" r:id="rId34"/>
    <p:sldId id="304" r:id="rId35"/>
    <p:sldId id="305" r:id="rId36"/>
    <p:sldId id="303" r:id="rId37"/>
    <p:sldId id="306" r:id="rId38"/>
    <p:sldId id="307" r:id="rId39"/>
    <p:sldId id="282" r:id="rId40"/>
    <p:sldId id="294" r:id="rId41"/>
    <p:sldId id="295" r:id="rId42"/>
    <p:sldId id="311" r:id="rId43"/>
    <p:sldId id="312" r:id="rId44"/>
    <p:sldId id="31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39E9"/>
    <a:srgbClr val="1ECA2E"/>
    <a:srgbClr val="36FA49"/>
    <a:srgbClr val="B335AD"/>
    <a:srgbClr val="315D13"/>
    <a:srgbClr val="01FF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00" autoAdjust="0"/>
    <p:restoredTop sz="94660"/>
  </p:normalViewPr>
  <p:slideViewPr>
    <p:cSldViewPr snapToGrid="0">
      <p:cViewPr>
        <p:scale>
          <a:sx n="74" d="100"/>
          <a:sy n="74" d="100"/>
        </p:scale>
        <p:origin x="664"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F83B059-47B9-467D-82EE-BB2046241CCF}" type="datetimeFigureOut">
              <a:rPr lang="es-MX" smtClean="0"/>
              <a:t>31/03/2022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D378DA-CAA7-4F75-A8FB-B5AD11DC1195}" type="slidenum">
              <a:rPr lang="es-MX" smtClean="0"/>
              <a:t>‹Nº›</a:t>
            </a:fld>
            <a:endParaRPr lang="es-MX"/>
          </a:p>
        </p:txBody>
      </p:sp>
    </p:spTree>
    <p:extLst>
      <p:ext uri="{BB962C8B-B14F-4D97-AF65-F5344CB8AC3E}">
        <p14:creationId xmlns:p14="http://schemas.microsoft.com/office/powerpoint/2010/main" val="240844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F83B059-47B9-467D-82EE-BB2046241CCF}" type="datetimeFigureOut">
              <a:rPr lang="es-MX" smtClean="0"/>
              <a:t>31/03/2022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D378DA-CAA7-4F75-A8FB-B5AD11DC1195}" type="slidenum">
              <a:rPr lang="es-MX" smtClean="0"/>
              <a:t>‹Nº›</a:t>
            </a:fld>
            <a:endParaRPr lang="es-MX"/>
          </a:p>
        </p:txBody>
      </p:sp>
    </p:spTree>
    <p:extLst>
      <p:ext uri="{BB962C8B-B14F-4D97-AF65-F5344CB8AC3E}">
        <p14:creationId xmlns:p14="http://schemas.microsoft.com/office/powerpoint/2010/main" val="3351354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F83B059-47B9-467D-82EE-BB2046241CCF}" type="datetimeFigureOut">
              <a:rPr lang="es-MX" smtClean="0"/>
              <a:t>31/03/2022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D378DA-CAA7-4F75-A8FB-B5AD11DC1195}" type="slidenum">
              <a:rPr lang="es-MX" smtClean="0"/>
              <a:t>‹Nº›</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16077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F83B059-47B9-467D-82EE-BB2046241CCF}" type="datetimeFigureOut">
              <a:rPr lang="es-MX" smtClean="0"/>
              <a:t>31/03/2022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D378DA-CAA7-4F75-A8FB-B5AD11DC1195}" type="slidenum">
              <a:rPr lang="es-MX" smtClean="0"/>
              <a:t>‹Nº›</a:t>
            </a:fld>
            <a:endParaRPr lang="es-MX"/>
          </a:p>
        </p:txBody>
      </p:sp>
    </p:spTree>
    <p:extLst>
      <p:ext uri="{BB962C8B-B14F-4D97-AF65-F5344CB8AC3E}">
        <p14:creationId xmlns:p14="http://schemas.microsoft.com/office/powerpoint/2010/main" val="1815991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F83B059-47B9-467D-82EE-BB2046241CCF}" type="datetimeFigureOut">
              <a:rPr lang="es-MX" smtClean="0"/>
              <a:t>31/03/2022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D378DA-CAA7-4F75-A8FB-B5AD11DC1195}"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53549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F83B059-47B9-467D-82EE-BB2046241CCF}" type="datetimeFigureOut">
              <a:rPr lang="es-MX" smtClean="0"/>
              <a:t>31/03/2022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D378DA-CAA7-4F75-A8FB-B5AD11DC1195}" type="slidenum">
              <a:rPr lang="es-MX" smtClean="0"/>
              <a:t>‹Nº›</a:t>
            </a:fld>
            <a:endParaRPr lang="es-MX"/>
          </a:p>
        </p:txBody>
      </p:sp>
    </p:spTree>
    <p:extLst>
      <p:ext uri="{BB962C8B-B14F-4D97-AF65-F5344CB8AC3E}">
        <p14:creationId xmlns:p14="http://schemas.microsoft.com/office/powerpoint/2010/main" val="2713347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F83B059-47B9-467D-82EE-BB2046241CCF}" type="datetimeFigureOut">
              <a:rPr lang="es-MX" smtClean="0"/>
              <a:t>31/03/2022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D378DA-CAA7-4F75-A8FB-B5AD11DC1195}" type="slidenum">
              <a:rPr lang="es-MX" smtClean="0"/>
              <a:t>‹Nº›</a:t>
            </a:fld>
            <a:endParaRPr lang="es-MX"/>
          </a:p>
        </p:txBody>
      </p:sp>
    </p:spTree>
    <p:extLst>
      <p:ext uri="{BB962C8B-B14F-4D97-AF65-F5344CB8AC3E}">
        <p14:creationId xmlns:p14="http://schemas.microsoft.com/office/powerpoint/2010/main" val="57639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F83B059-47B9-467D-82EE-BB2046241CCF}" type="datetimeFigureOut">
              <a:rPr lang="es-MX" smtClean="0"/>
              <a:t>31/03/2022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D378DA-CAA7-4F75-A8FB-B5AD11DC1195}" type="slidenum">
              <a:rPr lang="es-MX" smtClean="0"/>
              <a:t>‹Nº›</a:t>
            </a:fld>
            <a:endParaRPr lang="es-MX"/>
          </a:p>
        </p:txBody>
      </p:sp>
    </p:spTree>
    <p:extLst>
      <p:ext uri="{BB962C8B-B14F-4D97-AF65-F5344CB8AC3E}">
        <p14:creationId xmlns:p14="http://schemas.microsoft.com/office/powerpoint/2010/main" val="203075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F83B059-47B9-467D-82EE-BB2046241CCF}" type="datetimeFigureOut">
              <a:rPr lang="es-MX" smtClean="0"/>
              <a:t>31/03/2022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D378DA-CAA7-4F75-A8FB-B5AD11DC1195}" type="slidenum">
              <a:rPr lang="es-MX" smtClean="0"/>
              <a:t>‹Nº›</a:t>
            </a:fld>
            <a:endParaRPr lang="es-MX"/>
          </a:p>
        </p:txBody>
      </p:sp>
    </p:spTree>
    <p:extLst>
      <p:ext uri="{BB962C8B-B14F-4D97-AF65-F5344CB8AC3E}">
        <p14:creationId xmlns:p14="http://schemas.microsoft.com/office/powerpoint/2010/main" val="2889179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F83B059-47B9-467D-82EE-BB2046241CCF}" type="datetimeFigureOut">
              <a:rPr lang="es-MX" smtClean="0"/>
              <a:t>31/03/2022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D378DA-CAA7-4F75-A8FB-B5AD11DC1195}" type="slidenum">
              <a:rPr lang="es-MX" smtClean="0"/>
              <a:t>‹Nº›</a:t>
            </a:fld>
            <a:endParaRPr lang="es-MX"/>
          </a:p>
        </p:txBody>
      </p:sp>
    </p:spTree>
    <p:extLst>
      <p:ext uri="{BB962C8B-B14F-4D97-AF65-F5344CB8AC3E}">
        <p14:creationId xmlns:p14="http://schemas.microsoft.com/office/powerpoint/2010/main" val="374761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F83B059-47B9-467D-82EE-BB2046241CCF}" type="datetimeFigureOut">
              <a:rPr lang="es-MX" smtClean="0"/>
              <a:t>31/03/2022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ED378DA-CAA7-4F75-A8FB-B5AD11DC1195}" type="slidenum">
              <a:rPr lang="es-MX" smtClean="0"/>
              <a:t>‹Nº›</a:t>
            </a:fld>
            <a:endParaRPr lang="es-MX"/>
          </a:p>
        </p:txBody>
      </p:sp>
    </p:spTree>
    <p:extLst>
      <p:ext uri="{BB962C8B-B14F-4D97-AF65-F5344CB8AC3E}">
        <p14:creationId xmlns:p14="http://schemas.microsoft.com/office/powerpoint/2010/main" val="3015957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F83B059-47B9-467D-82EE-BB2046241CCF}" type="datetimeFigureOut">
              <a:rPr lang="es-MX" smtClean="0"/>
              <a:t>31/03/2022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ED378DA-CAA7-4F75-A8FB-B5AD11DC1195}" type="slidenum">
              <a:rPr lang="es-MX" smtClean="0"/>
              <a:t>‹Nº›</a:t>
            </a:fld>
            <a:endParaRPr lang="es-MX"/>
          </a:p>
        </p:txBody>
      </p:sp>
    </p:spTree>
    <p:extLst>
      <p:ext uri="{BB962C8B-B14F-4D97-AF65-F5344CB8AC3E}">
        <p14:creationId xmlns:p14="http://schemas.microsoft.com/office/powerpoint/2010/main" val="51214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F83B059-47B9-467D-82EE-BB2046241CCF}" type="datetimeFigureOut">
              <a:rPr lang="es-MX" smtClean="0"/>
              <a:t>31/03/2022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ED378DA-CAA7-4F75-A8FB-B5AD11DC1195}" type="slidenum">
              <a:rPr lang="es-MX" smtClean="0"/>
              <a:t>‹Nº›</a:t>
            </a:fld>
            <a:endParaRPr lang="es-MX"/>
          </a:p>
        </p:txBody>
      </p:sp>
    </p:spTree>
    <p:extLst>
      <p:ext uri="{BB962C8B-B14F-4D97-AF65-F5344CB8AC3E}">
        <p14:creationId xmlns:p14="http://schemas.microsoft.com/office/powerpoint/2010/main" val="97523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3B059-47B9-467D-82EE-BB2046241CCF}" type="datetimeFigureOut">
              <a:rPr lang="es-MX" smtClean="0"/>
              <a:t>31/03/2022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ED378DA-CAA7-4F75-A8FB-B5AD11DC1195}" type="slidenum">
              <a:rPr lang="es-MX" smtClean="0"/>
              <a:t>‹Nº›</a:t>
            </a:fld>
            <a:endParaRPr lang="es-MX"/>
          </a:p>
        </p:txBody>
      </p:sp>
    </p:spTree>
    <p:extLst>
      <p:ext uri="{BB962C8B-B14F-4D97-AF65-F5344CB8AC3E}">
        <p14:creationId xmlns:p14="http://schemas.microsoft.com/office/powerpoint/2010/main" val="413999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F83B059-47B9-467D-82EE-BB2046241CCF}" type="datetimeFigureOut">
              <a:rPr lang="es-MX" smtClean="0"/>
              <a:t>31/03/2022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ED378DA-CAA7-4F75-A8FB-B5AD11DC1195}" type="slidenum">
              <a:rPr lang="es-MX" smtClean="0"/>
              <a:t>‹Nº›</a:t>
            </a:fld>
            <a:endParaRPr lang="es-MX"/>
          </a:p>
        </p:txBody>
      </p:sp>
    </p:spTree>
    <p:extLst>
      <p:ext uri="{BB962C8B-B14F-4D97-AF65-F5344CB8AC3E}">
        <p14:creationId xmlns:p14="http://schemas.microsoft.com/office/powerpoint/2010/main" val="3988553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F83B059-47B9-467D-82EE-BB2046241CCF}" type="datetimeFigureOut">
              <a:rPr lang="es-MX" smtClean="0"/>
              <a:t>31/03/2022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ED378DA-CAA7-4F75-A8FB-B5AD11DC1195}" type="slidenum">
              <a:rPr lang="es-MX" smtClean="0"/>
              <a:t>‹Nº›</a:t>
            </a:fld>
            <a:endParaRPr lang="es-MX"/>
          </a:p>
        </p:txBody>
      </p:sp>
    </p:spTree>
    <p:extLst>
      <p:ext uri="{BB962C8B-B14F-4D97-AF65-F5344CB8AC3E}">
        <p14:creationId xmlns:p14="http://schemas.microsoft.com/office/powerpoint/2010/main" val="115457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83B059-47B9-467D-82EE-BB2046241CCF}" type="datetimeFigureOut">
              <a:rPr lang="es-MX" smtClean="0"/>
              <a:t>31/03/2022</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ED378DA-CAA7-4F75-A8FB-B5AD11DC1195}" type="slidenum">
              <a:rPr lang="es-MX" smtClean="0"/>
              <a:t>‹Nº›</a:t>
            </a:fld>
            <a:endParaRPr lang="es-MX"/>
          </a:p>
        </p:txBody>
      </p:sp>
    </p:spTree>
    <p:extLst>
      <p:ext uri="{BB962C8B-B14F-4D97-AF65-F5344CB8AC3E}">
        <p14:creationId xmlns:p14="http://schemas.microsoft.com/office/powerpoint/2010/main" val="423601443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04939" y="1651780"/>
            <a:ext cx="8340779" cy="1041288"/>
          </a:xfrm>
        </p:spPr>
        <p:txBody>
          <a:bodyPr>
            <a:normAutofit fontScale="90000"/>
          </a:bodyPr>
          <a:lstStyle/>
          <a:p>
            <a:pPr algn="ctr"/>
            <a:r>
              <a:rPr lang="es-MX" dirty="0"/>
              <a:t>         </a:t>
            </a:r>
            <a:r>
              <a:rPr lang="es-MX" dirty="0">
                <a:solidFill>
                  <a:srgbClr val="315D13"/>
                </a:solidFill>
              </a:rPr>
              <a:t>Instituto “Las Águilas” 2389 </a:t>
            </a:r>
            <a:br>
              <a:rPr lang="es-MX" dirty="0">
                <a:solidFill>
                  <a:srgbClr val="315D13"/>
                </a:solidFill>
              </a:rPr>
            </a:br>
            <a:r>
              <a:rPr lang="es-MX" dirty="0">
                <a:solidFill>
                  <a:srgbClr val="315D13"/>
                </a:solidFill>
              </a:rPr>
              <a:t>Equipo 3  </a:t>
            </a:r>
          </a:p>
        </p:txBody>
      </p:sp>
      <p:pic>
        <p:nvPicPr>
          <p:cNvPr id="4"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60" y="3097120"/>
            <a:ext cx="4670476" cy="343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914400" y="103030"/>
            <a:ext cx="1316386" cy="369332"/>
          </a:xfrm>
          <a:prstGeom prst="rect">
            <a:avLst/>
          </a:prstGeom>
          <a:noFill/>
        </p:spPr>
        <p:txBody>
          <a:bodyPr wrap="none" rtlCol="0">
            <a:spAutoFit/>
          </a:bodyPr>
          <a:lstStyle/>
          <a:p>
            <a:r>
              <a:rPr lang="es-MX" dirty="0"/>
              <a:t>Apartado 1</a:t>
            </a:r>
          </a:p>
        </p:txBody>
      </p:sp>
    </p:spTree>
    <p:extLst>
      <p:ext uri="{BB962C8B-B14F-4D97-AF65-F5344CB8AC3E}">
        <p14:creationId xmlns:p14="http://schemas.microsoft.com/office/powerpoint/2010/main" val="2113273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699981" y="2257641"/>
            <a:ext cx="10284647" cy="3949977"/>
          </a:xfrm>
          <a:prstGeom prst="rect">
            <a:avLst/>
          </a:prstGeom>
        </p:spPr>
      </p:pic>
      <p:sp>
        <p:nvSpPr>
          <p:cNvPr id="7" name="Título 5"/>
          <p:cNvSpPr txBox="1">
            <a:spLocks/>
          </p:cNvSpPr>
          <p:nvPr/>
        </p:nvSpPr>
        <p:spPr>
          <a:xfrm>
            <a:off x="686873" y="456642"/>
            <a:ext cx="9144000" cy="89962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100" dirty="0"/>
              <a:t>Producto 1. C.A.I.A.C. CONCLUSIONES GENERALES</a:t>
            </a:r>
            <a:br>
              <a:rPr lang="es-MX" dirty="0"/>
            </a:br>
            <a:endParaRPr lang="es-MX" dirty="0"/>
          </a:p>
        </p:txBody>
      </p:sp>
    </p:spTree>
    <p:extLst>
      <p:ext uri="{BB962C8B-B14F-4D97-AF65-F5344CB8AC3E}">
        <p14:creationId xmlns:p14="http://schemas.microsoft.com/office/powerpoint/2010/main" val="3996835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2. Producto 3: Fotografías de la sesión tomadas por los propios grupos y la persona asignada para tal fin. (distorsionar)</a:t>
            </a:r>
            <a:br>
              <a:rPr lang="es-MX" dirty="0"/>
            </a:br>
            <a:endParaRPr lang="es-MX"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34" y="2305318"/>
            <a:ext cx="7464024" cy="4198513"/>
          </a:xfrm>
          <a:prstGeom prst="rect">
            <a:avLst/>
          </a:prstGeom>
        </p:spPr>
      </p:pic>
      <p:sp>
        <p:nvSpPr>
          <p:cNvPr id="4" name="CuadroTexto 3"/>
          <p:cNvSpPr txBox="1"/>
          <p:nvPr/>
        </p:nvSpPr>
        <p:spPr>
          <a:xfrm>
            <a:off x="2073498" y="50016"/>
            <a:ext cx="1289520" cy="369332"/>
          </a:xfrm>
          <a:prstGeom prst="rect">
            <a:avLst/>
          </a:prstGeom>
          <a:noFill/>
        </p:spPr>
        <p:txBody>
          <a:bodyPr wrap="none" rtlCol="0">
            <a:spAutoFit/>
          </a:bodyPr>
          <a:lstStyle/>
          <a:p>
            <a:r>
              <a:rPr lang="es-MX" dirty="0"/>
              <a:t>Producto 3</a:t>
            </a:r>
          </a:p>
        </p:txBody>
      </p:sp>
      <p:sp>
        <p:nvSpPr>
          <p:cNvPr id="5" name="CuadroTexto 4"/>
          <p:cNvSpPr txBox="1"/>
          <p:nvPr/>
        </p:nvSpPr>
        <p:spPr>
          <a:xfrm>
            <a:off x="223976" y="-35774"/>
            <a:ext cx="1438214" cy="369332"/>
          </a:xfrm>
          <a:prstGeom prst="rect">
            <a:avLst/>
          </a:prstGeom>
          <a:noFill/>
        </p:spPr>
        <p:txBody>
          <a:bodyPr wrap="none" rtlCol="0">
            <a:spAutoFit/>
          </a:bodyPr>
          <a:lstStyle/>
          <a:p>
            <a:r>
              <a:rPr lang="es-MX" dirty="0"/>
              <a:t>Apartado 5a</a:t>
            </a:r>
          </a:p>
        </p:txBody>
      </p:sp>
    </p:spTree>
    <p:extLst>
      <p:ext uri="{BB962C8B-B14F-4D97-AF65-F5344CB8AC3E}">
        <p14:creationId xmlns:p14="http://schemas.microsoft.com/office/powerpoint/2010/main" val="3599018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74750"/>
            <a:ext cx="8596668" cy="1320800"/>
          </a:xfrm>
        </p:spPr>
        <p:txBody>
          <a:bodyPr/>
          <a:lstStyle/>
          <a:p>
            <a:r>
              <a:rPr lang="es-MX" dirty="0"/>
              <a:t>5c. Introducción o justificación y descripción del proyecto.</a:t>
            </a:r>
          </a:p>
        </p:txBody>
      </p:sp>
      <p:sp>
        <p:nvSpPr>
          <p:cNvPr id="3" name="Marcador de contenido 2"/>
          <p:cNvSpPr>
            <a:spLocks noGrp="1"/>
          </p:cNvSpPr>
          <p:nvPr>
            <p:ph idx="1"/>
          </p:nvPr>
        </p:nvSpPr>
        <p:spPr>
          <a:xfrm>
            <a:off x="677334" y="1595550"/>
            <a:ext cx="8596668" cy="4805250"/>
          </a:xfrm>
        </p:spPr>
        <p:txBody>
          <a:bodyPr>
            <a:normAutofit fontScale="92500" lnSpcReduction="10000"/>
          </a:bodyPr>
          <a:lstStyle/>
          <a:p>
            <a:pPr marL="0" indent="0">
              <a:buNone/>
            </a:pPr>
            <a:r>
              <a:rPr lang="es-MX" dirty="0"/>
              <a:t>Los problemas ambientales son una realidad en nuestra vida diaria. Algunos de los retos más apremiantes de la humanidad son, por esta razón, plantear soluciones sobre procesos que absorban el dióxido de carbono, generen oxigeno molecular y contribuyan a disminuir el impacto ambiental.  </a:t>
            </a:r>
          </a:p>
          <a:p>
            <a:pPr marL="0" indent="0">
              <a:buNone/>
            </a:pPr>
            <a:r>
              <a:rPr lang="es-MX" dirty="0"/>
              <a:t>Las azoteas verdes son un espacio urbano que contienen plantas, las cuales permiten que estas últimas metabolicen partículas suspendidas como plomo, cadmio y zinc, antes de que lleguen a la atmosfera.   Por cada metro cuadrado una azotea verde genera los siguientes beneficios:</a:t>
            </a:r>
          </a:p>
          <a:p>
            <a:pPr marL="0" indent="0">
              <a:buNone/>
            </a:pPr>
            <a:r>
              <a:rPr lang="es-MX" dirty="0">
                <a:solidFill>
                  <a:schemeClr val="tx2"/>
                </a:solidFill>
              </a:rPr>
              <a:t> (a) Absorben un kilogramo de dióxido de carbono.</a:t>
            </a:r>
          </a:p>
          <a:p>
            <a:pPr marL="0" indent="0">
              <a:buNone/>
            </a:pPr>
            <a:r>
              <a:rPr lang="es-MX" dirty="0">
                <a:solidFill>
                  <a:schemeClr val="tx2"/>
                </a:solidFill>
              </a:rPr>
              <a:t> (b) Generan el oxigeno que necesita una persona a lo largo de un año.</a:t>
            </a:r>
          </a:p>
          <a:p>
            <a:pPr marL="0" indent="0">
              <a:buNone/>
            </a:pPr>
            <a:r>
              <a:rPr lang="es-MX" dirty="0"/>
              <a:t>Este proyecto se dividirá en tres fases:</a:t>
            </a:r>
          </a:p>
          <a:p>
            <a:pPr marL="0" indent="0">
              <a:buNone/>
            </a:pPr>
            <a:r>
              <a:rPr lang="es-MX" dirty="0"/>
              <a:t>La primera tiene como finalidad presentar el diseño de una azotea verde para  proponer su posterior construcción  a las autoridades de la escuela.  </a:t>
            </a:r>
          </a:p>
          <a:p>
            <a:pPr marL="0" indent="0">
              <a:buNone/>
            </a:pPr>
            <a:r>
              <a:rPr lang="es-MX" dirty="0"/>
              <a:t>La segunda pretende implementar el diseño de la azotea verde en el instituto. </a:t>
            </a:r>
          </a:p>
          <a:p>
            <a:pPr marL="0" indent="0">
              <a:buNone/>
            </a:pPr>
            <a:r>
              <a:rPr lang="es-MX" dirty="0"/>
              <a:t>La tercera busca impulsar proyectos de divulgación para concientizar a la comunidad sobre los beneficios de las azoteas verdes. </a:t>
            </a:r>
          </a:p>
          <a:p>
            <a:pPr marL="0" indent="0">
              <a:buNone/>
            </a:pPr>
            <a:endParaRPr lang="es-MX" dirty="0"/>
          </a:p>
          <a:p>
            <a:pPr marL="0" indent="0">
              <a:buNone/>
            </a:pPr>
            <a:endParaRPr lang="es-MX" dirty="0"/>
          </a:p>
          <a:p>
            <a:pPr marL="0" indent="0">
              <a:buNone/>
            </a:pPr>
            <a:endParaRPr lang="es-MX" dirty="0"/>
          </a:p>
        </p:txBody>
      </p:sp>
      <p:sp>
        <p:nvSpPr>
          <p:cNvPr id="4" name="CuadroTexto 3"/>
          <p:cNvSpPr txBox="1"/>
          <p:nvPr/>
        </p:nvSpPr>
        <p:spPr>
          <a:xfrm>
            <a:off x="0" y="0"/>
            <a:ext cx="1568058" cy="369332"/>
          </a:xfrm>
          <a:prstGeom prst="rect">
            <a:avLst/>
          </a:prstGeom>
          <a:noFill/>
        </p:spPr>
        <p:txBody>
          <a:bodyPr wrap="none" rtlCol="0">
            <a:spAutoFit/>
          </a:bodyPr>
          <a:lstStyle/>
          <a:p>
            <a:r>
              <a:rPr lang="es-MX" dirty="0"/>
              <a:t>Apartado 5 c </a:t>
            </a:r>
          </a:p>
        </p:txBody>
      </p:sp>
    </p:spTree>
    <p:extLst>
      <p:ext uri="{BB962C8B-B14F-4D97-AF65-F5344CB8AC3E}">
        <p14:creationId xmlns:p14="http://schemas.microsoft.com/office/powerpoint/2010/main" val="3414140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Segunda reunión de trabajo</a:t>
            </a:r>
          </a:p>
        </p:txBody>
      </p:sp>
      <p:pic>
        <p:nvPicPr>
          <p:cNvPr id="6146" name="Picture 2" descr="Un tesoro desconocido: la azotea verde del Infonavit | México Desconoc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244" y="1690688"/>
            <a:ext cx="6135511"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350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lecha arriba 45"/>
          <p:cNvSpPr/>
          <p:nvPr/>
        </p:nvSpPr>
        <p:spPr>
          <a:xfrm rot="19013856">
            <a:off x="7873087" y="4093078"/>
            <a:ext cx="595819" cy="943990"/>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3712561" y="2149041"/>
            <a:ext cx="4291244" cy="1893985"/>
          </a:xfrm>
          <a:prstGeom prst="rect">
            <a:avLst/>
          </a:prstGeom>
          <a:solidFill>
            <a:schemeClr val="accent1">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a:t>Diseñar la base para el techo verde en la azotea de la enfermería del Instituto Las Águilas, con el fin de hacer una propuesta a la autoridades de la escuela, para su posterior  construcción.</a:t>
            </a:r>
          </a:p>
          <a:p>
            <a:r>
              <a:rPr lang="es-MX" sz="1600" dirty="0"/>
              <a:t>.</a:t>
            </a:r>
          </a:p>
        </p:txBody>
      </p:sp>
      <p:sp>
        <p:nvSpPr>
          <p:cNvPr id="6" name="Flecha abajo 5"/>
          <p:cNvSpPr/>
          <p:nvPr/>
        </p:nvSpPr>
        <p:spPr>
          <a:xfrm rot="3681285">
            <a:off x="7583333" y="1259136"/>
            <a:ext cx="1032389" cy="79849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CuadroTexto 6"/>
          <p:cNvSpPr txBox="1"/>
          <p:nvPr/>
        </p:nvSpPr>
        <p:spPr>
          <a:xfrm rot="19692535">
            <a:off x="7696247" y="1415947"/>
            <a:ext cx="850005" cy="369332"/>
          </a:xfrm>
          <a:prstGeom prst="rect">
            <a:avLst/>
          </a:prstGeom>
          <a:noFill/>
        </p:spPr>
        <p:txBody>
          <a:bodyPr wrap="square" rtlCol="0">
            <a:spAutoFit/>
          </a:bodyPr>
          <a:lstStyle/>
          <a:p>
            <a:r>
              <a:rPr lang="es-MX" dirty="0"/>
              <a:t>Física </a:t>
            </a:r>
          </a:p>
        </p:txBody>
      </p:sp>
      <p:sp>
        <p:nvSpPr>
          <p:cNvPr id="10" name="Flecha abajo 9"/>
          <p:cNvSpPr/>
          <p:nvPr/>
        </p:nvSpPr>
        <p:spPr>
          <a:xfrm rot="12775810">
            <a:off x="3009394" y="3879377"/>
            <a:ext cx="168712" cy="2477412"/>
          </a:xfrm>
          <a:prstGeom prst="downArrow">
            <a:avLst/>
          </a:prstGeom>
          <a:solidFill>
            <a:schemeClr val="tx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p:cNvSpPr txBox="1"/>
          <p:nvPr/>
        </p:nvSpPr>
        <p:spPr>
          <a:xfrm>
            <a:off x="1908024" y="6071422"/>
            <a:ext cx="755186" cy="307777"/>
          </a:xfrm>
          <a:prstGeom prst="rect">
            <a:avLst/>
          </a:prstGeom>
          <a:solidFill>
            <a:schemeClr val="tx2">
              <a:lumMod val="40000"/>
              <a:lumOff val="60000"/>
            </a:schemeClr>
          </a:solidFill>
          <a:ln>
            <a:solidFill>
              <a:schemeClr val="tx2">
                <a:lumMod val="60000"/>
                <a:lumOff val="40000"/>
              </a:schemeClr>
            </a:solidFill>
          </a:ln>
        </p:spPr>
        <p:txBody>
          <a:bodyPr wrap="square" rtlCol="0">
            <a:spAutoFit/>
          </a:bodyPr>
          <a:lstStyle/>
          <a:p>
            <a:r>
              <a:rPr lang="es-MX" sz="1400" dirty="0" err="1"/>
              <a:t>Admón</a:t>
            </a:r>
            <a:r>
              <a:rPr lang="es-MX" sz="1100" dirty="0"/>
              <a:t> </a:t>
            </a:r>
          </a:p>
        </p:txBody>
      </p:sp>
      <p:sp>
        <p:nvSpPr>
          <p:cNvPr id="11" name="Flecha abajo 10"/>
          <p:cNvSpPr/>
          <p:nvPr/>
        </p:nvSpPr>
        <p:spPr>
          <a:xfrm rot="18229865">
            <a:off x="3166199" y="1190161"/>
            <a:ext cx="1130731" cy="1068946"/>
          </a:xfrm>
          <a:prstGeom prst="downArrow">
            <a:avLst/>
          </a:prstGeom>
          <a:solidFill>
            <a:srgbClr val="B33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rot="2327716">
            <a:off x="3197092" y="1535376"/>
            <a:ext cx="1068946" cy="369332"/>
          </a:xfrm>
          <a:prstGeom prst="rect">
            <a:avLst/>
          </a:prstGeom>
          <a:noFill/>
        </p:spPr>
        <p:txBody>
          <a:bodyPr wrap="square" rtlCol="0">
            <a:spAutoFit/>
          </a:bodyPr>
          <a:lstStyle/>
          <a:p>
            <a:r>
              <a:rPr lang="es-MX" dirty="0"/>
              <a:t>Filosofía  </a:t>
            </a:r>
          </a:p>
        </p:txBody>
      </p:sp>
      <p:sp>
        <p:nvSpPr>
          <p:cNvPr id="13" name="CuadroTexto 12"/>
          <p:cNvSpPr txBox="1"/>
          <p:nvPr/>
        </p:nvSpPr>
        <p:spPr>
          <a:xfrm>
            <a:off x="3782735" y="-4620"/>
            <a:ext cx="4816696" cy="646331"/>
          </a:xfrm>
          <a:prstGeom prst="rect">
            <a:avLst/>
          </a:prstGeom>
          <a:noFill/>
        </p:spPr>
        <p:txBody>
          <a:bodyPr wrap="square" rtlCol="0">
            <a:spAutoFit/>
          </a:bodyPr>
          <a:lstStyle/>
          <a:p>
            <a:r>
              <a:rPr lang="es-MX" sz="3600" dirty="0">
                <a:solidFill>
                  <a:schemeClr val="accent2">
                    <a:lumMod val="75000"/>
                  </a:schemeClr>
                </a:solidFill>
              </a:rPr>
              <a:t>Pulmones urbanos </a:t>
            </a:r>
          </a:p>
        </p:txBody>
      </p:sp>
      <p:sp>
        <p:nvSpPr>
          <p:cNvPr id="14" name="Rectángulo redondeado 13"/>
          <p:cNvSpPr/>
          <p:nvPr/>
        </p:nvSpPr>
        <p:spPr>
          <a:xfrm>
            <a:off x="8634776" y="2262540"/>
            <a:ext cx="2616560" cy="2515537"/>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88950">
              <a:lnSpc>
                <a:spcPct val="90000"/>
              </a:lnSpc>
              <a:spcBef>
                <a:spcPct val="0"/>
              </a:spcBef>
              <a:spcAft>
                <a:spcPct val="35000"/>
              </a:spcAft>
            </a:pPr>
            <a:r>
              <a:rPr lang="es-MX" sz="1400" dirty="0">
                <a:solidFill>
                  <a:schemeClr val="tx1"/>
                </a:solidFill>
              </a:rPr>
              <a:t>-Método científico.</a:t>
            </a:r>
          </a:p>
          <a:p>
            <a:pPr lvl="0" defTabSz="488950">
              <a:lnSpc>
                <a:spcPct val="90000"/>
              </a:lnSpc>
              <a:spcBef>
                <a:spcPct val="0"/>
              </a:spcBef>
              <a:spcAft>
                <a:spcPct val="35000"/>
              </a:spcAft>
            </a:pPr>
            <a:r>
              <a:rPr lang="es-MX" sz="1400" dirty="0">
                <a:solidFill>
                  <a:schemeClr val="tx1"/>
                </a:solidFill>
              </a:rPr>
              <a:t>-Investigación científica </a:t>
            </a:r>
          </a:p>
          <a:p>
            <a:pPr lvl="0" defTabSz="488950">
              <a:lnSpc>
                <a:spcPct val="90000"/>
              </a:lnSpc>
              <a:spcBef>
                <a:spcPct val="0"/>
              </a:spcBef>
              <a:spcAft>
                <a:spcPct val="35000"/>
              </a:spcAft>
            </a:pPr>
            <a:r>
              <a:rPr lang="es-MX" sz="1400" dirty="0">
                <a:solidFill>
                  <a:schemeClr val="tx1"/>
                </a:solidFill>
              </a:rPr>
              <a:t>-Equilibrio mecánico.</a:t>
            </a:r>
          </a:p>
          <a:p>
            <a:pPr lvl="0" defTabSz="488950">
              <a:lnSpc>
                <a:spcPct val="90000"/>
              </a:lnSpc>
              <a:spcBef>
                <a:spcPct val="0"/>
              </a:spcBef>
              <a:spcAft>
                <a:spcPct val="35000"/>
              </a:spcAft>
            </a:pPr>
            <a:r>
              <a:rPr lang="es-MX" sz="1400" dirty="0">
                <a:solidFill>
                  <a:schemeClr val="tx1"/>
                </a:solidFill>
              </a:rPr>
              <a:t>-Centro de masa.</a:t>
            </a:r>
          </a:p>
          <a:p>
            <a:pPr lvl="0" defTabSz="488950">
              <a:lnSpc>
                <a:spcPct val="90000"/>
              </a:lnSpc>
              <a:spcBef>
                <a:spcPct val="0"/>
              </a:spcBef>
              <a:spcAft>
                <a:spcPct val="35000"/>
              </a:spcAft>
            </a:pPr>
            <a:r>
              <a:rPr lang="es-MX" sz="1400" dirty="0">
                <a:solidFill>
                  <a:srgbClr val="FFC000"/>
                </a:solidFill>
              </a:rPr>
              <a:t>-Fluidos.</a:t>
            </a:r>
          </a:p>
          <a:p>
            <a:pPr lvl="0" defTabSz="488950">
              <a:lnSpc>
                <a:spcPct val="90000"/>
              </a:lnSpc>
              <a:spcBef>
                <a:spcPct val="0"/>
              </a:spcBef>
              <a:spcAft>
                <a:spcPct val="35000"/>
              </a:spcAft>
            </a:pPr>
            <a:r>
              <a:rPr lang="es-MX" sz="1400" dirty="0">
                <a:solidFill>
                  <a:schemeClr val="tx1"/>
                </a:solidFill>
              </a:rPr>
              <a:t>-Capilaridad.</a:t>
            </a:r>
          </a:p>
          <a:p>
            <a:pPr lvl="0" defTabSz="488950">
              <a:lnSpc>
                <a:spcPct val="90000"/>
              </a:lnSpc>
              <a:spcBef>
                <a:spcPct val="0"/>
              </a:spcBef>
              <a:spcAft>
                <a:spcPct val="35000"/>
              </a:spcAft>
            </a:pPr>
            <a:r>
              <a:rPr lang="es-MX" sz="1400" dirty="0">
                <a:solidFill>
                  <a:schemeClr val="tx1"/>
                </a:solidFill>
              </a:rPr>
              <a:t>-Impermeabilidad.</a:t>
            </a:r>
          </a:p>
          <a:p>
            <a:pPr lvl="0" defTabSz="488950">
              <a:lnSpc>
                <a:spcPct val="90000"/>
              </a:lnSpc>
              <a:spcBef>
                <a:spcPct val="0"/>
              </a:spcBef>
              <a:spcAft>
                <a:spcPct val="35000"/>
              </a:spcAft>
            </a:pPr>
            <a:endParaRPr lang="es-MX" sz="1400" dirty="0">
              <a:solidFill>
                <a:schemeClr val="tx1"/>
              </a:solidFill>
            </a:endParaRPr>
          </a:p>
        </p:txBody>
      </p:sp>
      <p:sp>
        <p:nvSpPr>
          <p:cNvPr id="15" name="CuadroTexto 14"/>
          <p:cNvSpPr txBox="1"/>
          <p:nvPr/>
        </p:nvSpPr>
        <p:spPr>
          <a:xfrm>
            <a:off x="8599431" y="893499"/>
            <a:ext cx="3032319" cy="923330"/>
          </a:xfrm>
          <a:prstGeom prst="rect">
            <a:avLst/>
          </a:prstGeom>
          <a:noFill/>
          <a:ln>
            <a:solidFill>
              <a:srgbClr val="FFC000"/>
            </a:solidFill>
          </a:ln>
        </p:spPr>
        <p:txBody>
          <a:bodyPr wrap="square" rtlCol="0">
            <a:spAutoFit/>
          </a:bodyPr>
          <a:lstStyle/>
          <a:p>
            <a:r>
              <a:rPr lang="es-MX" dirty="0"/>
              <a:t>-Sistemas de cuerpos rígidos.</a:t>
            </a:r>
          </a:p>
          <a:p>
            <a:r>
              <a:rPr lang="es-MX" dirty="0"/>
              <a:t>-Sistemas de fluidos.</a:t>
            </a:r>
          </a:p>
        </p:txBody>
      </p:sp>
      <p:sp>
        <p:nvSpPr>
          <p:cNvPr id="16" name="Flecha abajo 15"/>
          <p:cNvSpPr/>
          <p:nvPr/>
        </p:nvSpPr>
        <p:spPr>
          <a:xfrm>
            <a:off x="9653725" y="1914401"/>
            <a:ext cx="367046" cy="33059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1" name="Grupo 20"/>
          <p:cNvGrpSpPr/>
          <p:nvPr/>
        </p:nvGrpSpPr>
        <p:grpSpPr>
          <a:xfrm>
            <a:off x="2970363" y="4319680"/>
            <a:ext cx="2405075" cy="2994531"/>
            <a:chOff x="5443344" y="3411108"/>
            <a:chExt cx="2472586" cy="3628161"/>
          </a:xfrm>
        </p:grpSpPr>
        <p:sp>
          <p:nvSpPr>
            <p:cNvPr id="19" name="Rectángulo redondeado 18"/>
            <p:cNvSpPr/>
            <p:nvPr/>
          </p:nvSpPr>
          <p:spPr>
            <a:xfrm>
              <a:off x="5443344" y="3411108"/>
              <a:ext cx="2449257" cy="3134580"/>
            </a:xfrm>
            <a:prstGeom prst="roundRect">
              <a:avLst/>
            </a:prstGeom>
            <a:solidFill>
              <a:schemeClr val="tx2">
                <a:lumMod val="40000"/>
                <a:lumOff val="60000"/>
              </a:schemeClr>
            </a:solidFill>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sp>
        <p:sp>
          <p:nvSpPr>
            <p:cNvPr id="20" name="Rectángulo 19"/>
            <p:cNvSpPr/>
            <p:nvPr/>
          </p:nvSpPr>
          <p:spPr>
            <a:xfrm>
              <a:off x="5560502" y="3512365"/>
              <a:ext cx="2355428" cy="3526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lvl="0" defTabSz="577850">
                <a:lnSpc>
                  <a:spcPct val="90000"/>
                </a:lnSpc>
                <a:spcBef>
                  <a:spcPct val="0"/>
                </a:spcBef>
                <a:spcAft>
                  <a:spcPct val="35000"/>
                </a:spcAft>
              </a:pPr>
              <a:r>
                <a:rPr lang="es-MX" sz="1300" dirty="0"/>
                <a:t> </a:t>
              </a:r>
              <a:r>
                <a:rPr lang="es-MX" sz="1400" dirty="0">
                  <a:solidFill>
                    <a:schemeClr val="tx1"/>
                  </a:solidFill>
                </a:rPr>
                <a:t>-Método de conocimiento de la ciencias sociales.</a:t>
              </a:r>
              <a:r>
                <a:rPr lang="es-MX" sz="1400" dirty="0"/>
                <a:t>  </a:t>
              </a:r>
            </a:p>
            <a:p>
              <a:pPr lvl="0" defTabSz="577850">
                <a:lnSpc>
                  <a:spcPct val="90000"/>
                </a:lnSpc>
                <a:spcBef>
                  <a:spcPct val="0"/>
                </a:spcBef>
                <a:spcAft>
                  <a:spcPct val="35000"/>
                </a:spcAft>
              </a:pPr>
              <a:r>
                <a:rPr lang="es-MX" sz="1400" kern="1200" dirty="0">
                  <a:solidFill>
                    <a:schemeClr val="tx1"/>
                  </a:solidFill>
                </a:rPr>
                <a:t>-</a:t>
              </a:r>
              <a:r>
                <a:rPr lang="es-MX" sz="1400" dirty="0">
                  <a:solidFill>
                    <a:schemeClr val="tx1"/>
                  </a:solidFill>
                </a:rPr>
                <a:t>Planeación </a:t>
              </a:r>
            </a:p>
            <a:p>
              <a:pPr lvl="0" defTabSz="577850">
                <a:lnSpc>
                  <a:spcPct val="90000"/>
                </a:lnSpc>
                <a:spcBef>
                  <a:spcPct val="0"/>
                </a:spcBef>
                <a:spcAft>
                  <a:spcPct val="35000"/>
                </a:spcAft>
              </a:pPr>
              <a:r>
                <a:rPr lang="es-MX" sz="1400" kern="1200" dirty="0">
                  <a:solidFill>
                    <a:schemeClr val="tx1"/>
                  </a:solidFill>
                </a:rPr>
                <a:t>-Organización </a:t>
              </a:r>
            </a:p>
            <a:p>
              <a:pPr lvl="0" defTabSz="577850">
                <a:lnSpc>
                  <a:spcPct val="90000"/>
                </a:lnSpc>
                <a:spcBef>
                  <a:spcPct val="0"/>
                </a:spcBef>
                <a:spcAft>
                  <a:spcPct val="35000"/>
                </a:spcAft>
              </a:pPr>
              <a:r>
                <a:rPr lang="es-MX" sz="1400" dirty="0">
                  <a:solidFill>
                    <a:schemeClr val="tx1"/>
                  </a:solidFill>
                </a:rPr>
                <a:t>-Dirección </a:t>
              </a:r>
            </a:p>
            <a:p>
              <a:pPr lvl="0" defTabSz="577850">
                <a:lnSpc>
                  <a:spcPct val="90000"/>
                </a:lnSpc>
                <a:spcBef>
                  <a:spcPct val="0"/>
                </a:spcBef>
                <a:spcAft>
                  <a:spcPct val="35000"/>
                </a:spcAft>
              </a:pPr>
              <a:r>
                <a:rPr lang="es-MX" sz="1400" dirty="0">
                  <a:solidFill>
                    <a:schemeClr val="tx1"/>
                  </a:solidFill>
                </a:rPr>
                <a:t>-Control </a:t>
              </a:r>
            </a:p>
            <a:p>
              <a:pPr marL="285750" lvl="0" indent="-285750" defTabSz="577850">
                <a:lnSpc>
                  <a:spcPct val="90000"/>
                </a:lnSpc>
                <a:spcBef>
                  <a:spcPct val="0"/>
                </a:spcBef>
                <a:spcAft>
                  <a:spcPct val="35000"/>
                </a:spcAft>
                <a:buFontTx/>
                <a:buChar char="-"/>
              </a:pPr>
              <a:r>
                <a:rPr lang="es-MX" sz="1400" kern="1200" dirty="0">
                  <a:solidFill>
                    <a:schemeClr val="tx1"/>
                  </a:solidFill>
                </a:rPr>
                <a:t>Adaptabilidad </a:t>
              </a:r>
              <a:endParaRPr lang="es-MX" sz="1400" dirty="0">
                <a:solidFill>
                  <a:schemeClr val="tx1"/>
                </a:solidFill>
              </a:endParaRPr>
            </a:p>
            <a:p>
              <a:pPr marL="285750" lvl="0" indent="-285750" defTabSz="577850">
                <a:lnSpc>
                  <a:spcPct val="90000"/>
                </a:lnSpc>
                <a:spcBef>
                  <a:spcPct val="0"/>
                </a:spcBef>
                <a:spcAft>
                  <a:spcPct val="35000"/>
                </a:spcAft>
                <a:buFontTx/>
                <a:buChar char="-"/>
              </a:pPr>
              <a:r>
                <a:rPr lang="es-MX" sz="1400" kern="1200" dirty="0">
                  <a:solidFill>
                    <a:schemeClr val="tx1"/>
                  </a:solidFill>
                </a:rPr>
                <a:t>Complementació</a:t>
              </a:r>
              <a:r>
                <a:rPr lang="es-MX" sz="1400" dirty="0">
                  <a:solidFill>
                    <a:schemeClr val="tx1"/>
                  </a:solidFill>
                </a:rPr>
                <a:t>n</a:t>
              </a:r>
              <a:endParaRPr lang="es-MX" sz="1400" kern="1200" dirty="0">
                <a:solidFill>
                  <a:schemeClr val="tx1"/>
                </a:solidFill>
              </a:endParaRPr>
            </a:p>
            <a:p>
              <a:pPr marL="285750" lvl="0" indent="-285750" defTabSz="577850">
                <a:lnSpc>
                  <a:spcPct val="90000"/>
                </a:lnSpc>
                <a:spcBef>
                  <a:spcPct val="0"/>
                </a:spcBef>
                <a:spcAft>
                  <a:spcPct val="35000"/>
                </a:spcAft>
                <a:buFontTx/>
                <a:buChar char="-"/>
              </a:pPr>
              <a:endParaRPr lang="es-MX" sz="1300" kern="1200" dirty="0"/>
            </a:p>
            <a:p>
              <a:pPr lvl="0" algn="ctr" defTabSz="577850">
                <a:lnSpc>
                  <a:spcPct val="90000"/>
                </a:lnSpc>
                <a:spcBef>
                  <a:spcPct val="0"/>
                </a:spcBef>
                <a:spcAft>
                  <a:spcPct val="35000"/>
                </a:spcAft>
              </a:pPr>
              <a:endParaRPr lang="es-MX" sz="1300" kern="1200" dirty="0"/>
            </a:p>
          </p:txBody>
        </p:sp>
      </p:grpSp>
      <p:sp>
        <p:nvSpPr>
          <p:cNvPr id="22" name="CuadroTexto 21"/>
          <p:cNvSpPr txBox="1"/>
          <p:nvPr/>
        </p:nvSpPr>
        <p:spPr>
          <a:xfrm>
            <a:off x="291051" y="5650227"/>
            <a:ext cx="2157161" cy="1077218"/>
          </a:xfrm>
          <a:prstGeom prst="rect">
            <a:avLst/>
          </a:prstGeom>
          <a:noFill/>
          <a:ln>
            <a:solidFill>
              <a:srgbClr val="1ECA2E"/>
            </a:solidFill>
          </a:ln>
        </p:spPr>
        <p:txBody>
          <a:bodyPr wrap="square" rtlCol="0">
            <a:spAutoFit/>
          </a:bodyPr>
          <a:lstStyle/>
          <a:p>
            <a:r>
              <a:rPr lang="es-MX" dirty="0"/>
              <a:t>-</a:t>
            </a:r>
            <a:r>
              <a:rPr lang="es-MX" sz="1400" dirty="0"/>
              <a:t>Conceptos básicos para el estudio de la administración. </a:t>
            </a:r>
          </a:p>
          <a:p>
            <a:r>
              <a:rPr lang="es-MX" sz="1400" dirty="0"/>
              <a:t>-Proceso administrativo</a:t>
            </a:r>
            <a:r>
              <a:rPr lang="es-MX" dirty="0"/>
              <a:t>.</a:t>
            </a:r>
          </a:p>
        </p:txBody>
      </p:sp>
      <p:sp>
        <p:nvSpPr>
          <p:cNvPr id="23" name="Flecha derecha 22"/>
          <p:cNvSpPr/>
          <p:nvPr/>
        </p:nvSpPr>
        <p:spPr>
          <a:xfrm>
            <a:off x="2480759" y="6356215"/>
            <a:ext cx="489603" cy="43732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CuadroTexto 23"/>
          <p:cNvSpPr txBox="1"/>
          <p:nvPr/>
        </p:nvSpPr>
        <p:spPr>
          <a:xfrm>
            <a:off x="60095" y="667999"/>
            <a:ext cx="3111303" cy="1477328"/>
          </a:xfrm>
          <a:prstGeom prst="rect">
            <a:avLst/>
          </a:prstGeom>
          <a:noFill/>
          <a:ln>
            <a:solidFill>
              <a:srgbClr val="7030A0"/>
            </a:solidFill>
          </a:ln>
        </p:spPr>
        <p:txBody>
          <a:bodyPr wrap="square" rtlCol="0">
            <a:spAutoFit/>
          </a:bodyPr>
          <a:lstStyle/>
          <a:p>
            <a:r>
              <a:rPr lang="es-MX" dirty="0"/>
              <a:t>-La filosofía y su relación con el ser humano.</a:t>
            </a:r>
          </a:p>
          <a:p>
            <a:r>
              <a:rPr lang="es-MX" dirty="0"/>
              <a:t>-Pensamiento crítico, argumentación, diálogo y deliberación.</a:t>
            </a:r>
          </a:p>
        </p:txBody>
      </p:sp>
      <p:sp>
        <p:nvSpPr>
          <p:cNvPr id="25" name="Flecha derecha 24"/>
          <p:cNvSpPr/>
          <p:nvPr/>
        </p:nvSpPr>
        <p:spPr>
          <a:xfrm rot="5400000">
            <a:off x="1337435" y="2112595"/>
            <a:ext cx="443916" cy="592032"/>
          </a:xfrm>
          <a:prstGeom prst="rightArrow">
            <a:avLst/>
          </a:prstGeom>
          <a:solidFill>
            <a:srgbClr val="B33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6" name="Grupo 25"/>
          <p:cNvGrpSpPr/>
          <p:nvPr/>
        </p:nvGrpSpPr>
        <p:grpSpPr>
          <a:xfrm>
            <a:off x="243878" y="2615661"/>
            <a:ext cx="2693938" cy="2766506"/>
            <a:chOff x="4228205" y="-103689"/>
            <a:chExt cx="2752134" cy="3302808"/>
          </a:xfrm>
        </p:grpSpPr>
        <p:sp>
          <p:nvSpPr>
            <p:cNvPr id="27" name="Rectángulo redondeado 26"/>
            <p:cNvSpPr/>
            <p:nvPr/>
          </p:nvSpPr>
          <p:spPr>
            <a:xfrm>
              <a:off x="4228205" y="-103689"/>
              <a:ext cx="2531166" cy="3045712"/>
            </a:xfrm>
            <a:prstGeom prst="roundRect">
              <a:avLst/>
            </a:prstGeom>
            <a:solidFill>
              <a:srgbClr val="7030A0"/>
            </a:solidFill>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sp>
        <p:sp>
          <p:nvSpPr>
            <p:cNvPr id="28" name="Rectángulo 27"/>
            <p:cNvSpPr/>
            <p:nvPr/>
          </p:nvSpPr>
          <p:spPr>
            <a:xfrm>
              <a:off x="4321620" y="132120"/>
              <a:ext cx="2658719" cy="3066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defTabSz="666750">
                <a:lnSpc>
                  <a:spcPct val="90000"/>
                </a:lnSpc>
                <a:spcBef>
                  <a:spcPct val="0"/>
                </a:spcBef>
                <a:spcAft>
                  <a:spcPct val="35000"/>
                </a:spcAft>
              </a:pPr>
              <a:r>
                <a:rPr lang="es-MX" sz="1400" dirty="0"/>
                <a:t>-</a:t>
              </a:r>
              <a:r>
                <a:rPr lang="es-MX" sz="1400" kern="1200" dirty="0"/>
                <a:t>Desarrollo humano. </a:t>
              </a:r>
            </a:p>
            <a:p>
              <a:pPr lvl="0" defTabSz="666750">
                <a:lnSpc>
                  <a:spcPct val="90000"/>
                </a:lnSpc>
                <a:spcBef>
                  <a:spcPct val="0"/>
                </a:spcBef>
                <a:spcAft>
                  <a:spcPct val="35000"/>
                </a:spcAft>
              </a:pPr>
              <a:r>
                <a:rPr lang="es-MX" sz="1400" kern="1200" dirty="0"/>
                <a:t>-El papel social de la ciencia.</a:t>
              </a:r>
            </a:p>
            <a:p>
              <a:pPr lvl="0" defTabSz="666750">
                <a:lnSpc>
                  <a:spcPct val="90000"/>
                </a:lnSpc>
                <a:spcBef>
                  <a:spcPct val="0"/>
                </a:spcBef>
                <a:spcAft>
                  <a:spcPct val="35000"/>
                </a:spcAft>
              </a:pPr>
              <a:r>
                <a:rPr lang="es-MX" sz="1400" dirty="0"/>
                <a:t>-Ética ambiental.</a:t>
              </a:r>
            </a:p>
            <a:p>
              <a:pPr lvl="0" defTabSz="666750">
                <a:lnSpc>
                  <a:spcPct val="90000"/>
                </a:lnSpc>
                <a:spcBef>
                  <a:spcPct val="0"/>
                </a:spcBef>
                <a:spcAft>
                  <a:spcPct val="35000"/>
                </a:spcAft>
              </a:pPr>
              <a:r>
                <a:rPr lang="es-MX" sz="1400" dirty="0"/>
                <a:t>-Toma de decisiones racionales.</a:t>
              </a:r>
            </a:p>
            <a:p>
              <a:pPr lvl="0" defTabSz="666750">
                <a:lnSpc>
                  <a:spcPct val="90000"/>
                </a:lnSpc>
                <a:spcBef>
                  <a:spcPct val="0"/>
                </a:spcBef>
                <a:spcAft>
                  <a:spcPct val="35000"/>
                </a:spcAft>
              </a:pPr>
              <a:r>
                <a:rPr lang="es-MX" sz="1400" dirty="0"/>
                <a:t>-Argumentación.</a:t>
              </a:r>
              <a:endParaRPr lang="es-MX" sz="1500" dirty="0"/>
            </a:p>
            <a:p>
              <a:pPr lvl="0" defTabSz="666750">
                <a:lnSpc>
                  <a:spcPct val="90000"/>
                </a:lnSpc>
                <a:spcBef>
                  <a:spcPct val="0"/>
                </a:spcBef>
                <a:spcAft>
                  <a:spcPct val="35000"/>
                </a:spcAft>
              </a:pPr>
              <a:r>
                <a:rPr lang="es-MX" sz="1500" kern="1200" dirty="0"/>
                <a:t>-</a:t>
              </a:r>
              <a:r>
                <a:rPr lang="es-MX" sz="1400" kern="1200" dirty="0"/>
                <a:t>Deliberación pública</a:t>
              </a:r>
              <a:r>
                <a:rPr lang="es-MX" sz="1500" kern="1200" dirty="0"/>
                <a:t>.</a:t>
              </a:r>
            </a:p>
            <a:p>
              <a:pPr lvl="0" algn="ctr" defTabSz="666750">
                <a:lnSpc>
                  <a:spcPct val="90000"/>
                </a:lnSpc>
                <a:spcBef>
                  <a:spcPct val="0"/>
                </a:spcBef>
                <a:spcAft>
                  <a:spcPct val="35000"/>
                </a:spcAft>
              </a:pPr>
              <a:endParaRPr lang="es-MX" sz="1500" kern="1200" dirty="0"/>
            </a:p>
          </p:txBody>
        </p:sp>
      </p:grpSp>
      <p:cxnSp>
        <p:nvCxnSpPr>
          <p:cNvPr id="3" name="Conector recto de flecha 2"/>
          <p:cNvCxnSpPr/>
          <p:nvPr/>
        </p:nvCxnSpPr>
        <p:spPr>
          <a:xfrm flipH="1" flipV="1">
            <a:off x="2668712" y="3458570"/>
            <a:ext cx="511585" cy="127820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8" name="Conector recto de flecha 17"/>
          <p:cNvCxnSpPr/>
          <p:nvPr/>
        </p:nvCxnSpPr>
        <p:spPr>
          <a:xfrm flipV="1">
            <a:off x="4610637" y="2834915"/>
            <a:ext cx="4189812" cy="3411339"/>
          </a:xfrm>
          <a:prstGeom prst="straightConnector1">
            <a:avLst/>
          </a:prstGeom>
          <a:ln>
            <a:solidFill>
              <a:srgbClr val="0070C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0" name="Conector recto de flecha 29"/>
          <p:cNvCxnSpPr/>
          <p:nvPr/>
        </p:nvCxnSpPr>
        <p:spPr>
          <a:xfrm flipH="1" flipV="1">
            <a:off x="2262527" y="4662110"/>
            <a:ext cx="908871" cy="1584144"/>
          </a:xfrm>
          <a:prstGeom prst="straightConnector1">
            <a:avLst/>
          </a:prstGeom>
          <a:ln>
            <a:solidFill>
              <a:srgbClr val="0070C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1" name="Conector recto de flecha 30"/>
          <p:cNvCxnSpPr/>
          <p:nvPr/>
        </p:nvCxnSpPr>
        <p:spPr>
          <a:xfrm flipV="1">
            <a:off x="5197133" y="2630569"/>
            <a:ext cx="3660712" cy="205855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7" name="Conector recto de flecha 36"/>
          <p:cNvCxnSpPr/>
          <p:nvPr/>
        </p:nvCxnSpPr>
        <p:spPr>
          <a:xfrm flipV="1">
            <a:off x="2594634" y="2614706"/>
            <a:ext cx="6181285" cy="79987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59" name="Conector recto de flecha 58"/>
          <p:cNvCxnSpPr/>
          <p:nvPr/>
        </p:nvCxnSpPr>
        <p:spPr>
          <a:xfrm>
            <a:off x="1782010" y="3608270"/>
            <a:ext cx="6993909" cy="565939"/>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44" name="Conector recto de flecha 43"/>
          <p:cNvCxnSpPr/>
          <p:nvPr/>
        </p:nvCxnSpPr>
        <p:spPr>
          <a:xfrm flipV="1">
            <a:off x="2220973" y="2797969"/>
            <a:ext cx="6676818" cy="1540966"/>
          </a:xfrm>
          <a:prstGeom prst="straightConnector1">
            <a:avLst/>
          </a:prstGeom>
          <a:ln>
            <a:solidFill>
              <a:srgbClr val="0070C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62" name="Conector recto de flecha 61"/>
          <p:cNvCxnSpPr/>
          <p:nvPr/>
        </p:nvCxnSpPr>
        <p:spPr>
          <a:xfrm flipV="1">
            <a:off x="2034862" y="3146397"/>
            <a:ext cx="6765587" cy="720512"/>
          </a:xfrm>
          <a:prstGeom prst="straightConnector1">
            <a:avLst/>
          </a:prstGeom>
          <a:ln>
            <a:solidFill>
              <a:srgbClr val="36FA49"/>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66" name="Conector recto de flecha 65"/>
          <p:cNvCxnSpPr/>
          <p:nvPr/>
        </p:nvCxnSpPr>
        <p:spPr>
          <a:xfrm flipV="1">
            <a:off x="4217248" y="3205735"/>
            <a:ext cx="4558671" cy="1955290"/>
          </a:xfrm>
          <a:prstGeom prst="straightConnector1">
            <a:avLst/>
          </a:prstGeom>
          <a:ln>
            <a:solidFill>
              <a:srgbClr val="36FA49"/>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69" name="Conector recto de flecha 68"/>
          <p:cNvCxnSpPr/>
          <p:nvPr/>
        </p:nvCxnSpPr>
        <p:spPr>
          <a:xfrm>
            <a:off x="2181027" y="4012380"/>
            <a:ext cx="1002112" cy="1155729"/>
          </a:xfrm>
          <a:prstGeom prst="straightConnector1">
            <a:avLst/>
          </a:prstGeom>
          <a:ln>
            <a:solidFill>
              <a:srgbClr val="36FA49"/>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71" name="Conector recto de flecha 70"/>
          <p:cNvCxnSpPr/>
          <p:nvPr/>
        </p:nvCxnSpPr>
        <p:spPr>
          <a:xfrm flipV="1">
            <a:off x="4006590" y="4293831"/>
            <a:ext cx="4793859" cy="1437341"/>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74" name="Conector recto de flecha 73"/>
          <p:cNvCxnSpPr>
            <a:stCxn id="20" idx="1"/>
          </p:cNvCxnSpPr>
          <p:nvPr/>
        </p:nvCxnSpPr>
        <p:spPr>
          <a:xfrm flipH="1" flipV="1">
            <a:off x="1845951" y="3773898"/>
            <a:ext cx="1238372" cy="2084833"/>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78" name="Conector recto de flecha 77"/>
          <p:cNvCxnSpPr/>
          <p:nvPr/>
        </p:nvCxnSpPr>
        <p:spPr>
          <a:xfrm flipH="1">
            <a:off x="4350978" y="3910028"/>
            <a:ext cx="4424941" cy="1534419"/>
          </a:xfrm>
          <a:prstGeom prst="straightConnector1">
            <a:avLst/>
          </a:prstGeom>
          <a:ln>
            <a:solidFill>
              <a:schemeClr val="accent5">
                <a:lumMod val="40000"/>
                <a:lumOff val="60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79" name="Conector recto de flecha 78"/>
          <p:cNvCxnSpPr/>
          <p:nvPr/>
        </p:nvCxnSpPr>
        <p:spPr>
          <a:xfrm>
            <a:off x="2055965" y="3112911"/>
            <a:ext cx="6672528" cy="778328"/>
          </a:xfrm>
          <a:prstGeom prst="straightConnector1">
            <a:avLst/>
          </a:prstGeom>
          <a:ln>
            <a:solidFill>
              <a:schemeClr val="accent5">
                <a:lumMod val="40000"/>
                <a:lumOff val="60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82" name="Conector recto de flecha 81"/>
          <p:cNvCxnSpPr/>
          <p:nvPr/>
        </p:nvCxnSpPr>
        <p:spPr>
          <a:xfrm flipH="1" flipV="1">
            <a:off x="2055965" y="3115225"/>
            <a:ext cx="1050098" cy="2352867"/>
          </a:xfrm>
          <a:prstGeom prst="straightConnector1">
            <a:avLst/>
          </a:prstGeom>
          <a:ln>
            <a:solidFill>
              <a:schemeClr val="accent5">
                <a:lumMod val="40000"/>
                <a:lumOff val="60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85" name="Conector recto de flecha 84"/>
          <p:cNvCxnSpPr/>
          <p:nvPr/>
        </p:nvCxnSpPr>
        <p:spPr>
          <a:xfrm flipH="1">
            <a:off x="3807508" y="3400367"/>
            <a:ext cx="5001260" cy="2617301"/>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90" name="Conector recto de flecha 89"/>
          <p:cNvCxnSpPr/>
          <p:nvPr/>
        </p:nvCxnSpPr>
        <p:spPr>
          <a:xfrm>
            <a:off x="2099101" y="4994052"/>
            <a:ext cx="990285" cy="982408"/>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92" name="Conector recto de flecha 91"/>
          <p:cNvCxnSpPr/>
          <p:nvPr/>
        </p:nvCxnSpPr>
        <p:spPr>
          <a:xfrm flipV="1">
            <a:off x="2169927" y="3387870"/>
            <a:ext cx="6649941" cy="1386978"/>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96" name="Conector recto de flecha 95"/>
          <p:cNvCxnSpPr/>
          <p:nvPr/>
        </p:nvCxnSpPr>
        <p:spPr>
          <a:xfrm>
            <a:off x="1782010" y="4862433"/>
            <a:ext cx="1417291" cy="484713"/>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97" name="Conector recto de flecha 96"/>
          <p:cNvCxnSpPr/>
          <p:nvPr/>
        </p:nvCxnSpPr>
        <p:spPr>
          <a:xfrm>
            <a:off x="1456219" y="4936087"/>
            <a:ext cx="1715179" cy="1580623"/>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99" name="CuadroTexto 98"/>
          <p:cNvSpPr txBox="1"/>
          <p:nvPr/>
        </p:nvSpPr>
        <p:spPr>
          <a:xfrm>
            <a:off x="1456219" y="90152"/>
            <a:ext cx="1289520" cy="369332"/>
          </a:xfrm>
          <a:prstGeom prst="rect">
            <a:avLst/>
          </a:prstGeom>
          <a:noFill/>
        </p:spPr>
        <p:txBody>
          <a:bodyPr wrap="none" rtlCol="0">
            <a:spAutoFit/>
          </a:bodyPr>
          <a:lstStyle/>
          <a:p>
            <a:r>
              <a:rPr lang="es-MX" dirty="0"/>
              <a:t>Producto 2</a:t>
            </a:r>
          </a:p>
        </p:txBody>
      </p:sp>
      <p:sp>
        <p:nvSpPr>
          <p:cNvPr id="100" name="CuadroTexto 99"/>
          <p:cNvSpPr txBox="1"/>
          <p:nvPr/>
        </p:nvSpPr>
        <p:spPr>
          <a:xfrm>
            <a:off x="373" y="78132"/>
            <a:ext cx="1444626" cy="369332"/>
          </a:xfrm>
          <a:prstGeom prst="rect">
            <a:avLst/>
          </a:prstGeom>
          <a:noFill/>
        </p:spPr>
        <p:txBody>
          <a:bodyPr wrap="none" rtlCol="0">
            <a:spAutoFit/>
          </a:bodyPr>
          <a:lstStyle/>
          <a:p>
            <a:r>
              <a:rPr lang="es-MX" dirty="0"/>
              <a:t>Apartado 5b</a:t>
            </a:r>
          </a:p>
        </p:txBody>
      </p:sp>
      <p:sp>
        <p:nvSpPr>
          <p:cNvPr id="2" name="Rectángulo redondeado 1"/>
          <p:cNvSpPr/>
          <p:nvPr/>
        </p:nvSpPr>
        <p:spPr>
          <a:xfrm>
            <a:off x="5979396" y="5026302"/>
            <a:ext cx="2655379" cy="1417268"/>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dirty="0">
                <a:solidFill>
                  <a:schemeClr val="tx1"/>
                </a:solidFill>
              </a:rPr>
              <a:t>-Mundo representado</a:t>
            </a:r>
          </a:p>
          <a:p>
            <a:r>
              <a:rPr lang="es-MX" sz="1200" dirty="0">
                <a:solidFill>
                  <a:schemeClr val="tx1"/>
                </a:solidFill>
              </a:rPr>
              <a:t>- Estructura discursiva</a:t>
            </a:r>
          </a:p>
          <a:p>
            <a:r>
              <a:rPr lang="es-MX" sz="1200" dirty="0">
                <a:solidFill>
                  <a:schemeClr val="tx1"/>
                </a:solidFill>
              </a:rPr>
              <a:t>-Contexto de situación</a:t>
            </a:r>
          </a:p>
          <a:p>
            <a:r>
              <a:rPr lang="es-MX" sz="1200" dirty="0">
                <a:solidFill>
                  <a:schemeClr val="tx1"/>
                </a:solidFill>
              </a:rPr>
              <a:t>- Paratextos </a:t>
            </a:r>
            <a:r>
              <a:rPr lang="es-MX" sz="1200" dirty="0" err="1">
                <a:solidFill>
                  <a:schemeClr val="tx1"/>
                </a:solidFill>
              </a:rPr>
              <a:t>paraling-uisticos</a:t>
            </a:r>
            <a:endParaRPr lang="es-MX" sz="1200" dirty="0">
              <a:solidFill>
                <a:schemeClr val="tx1"/>
              </a:solidFill>
            </a:endParaRPr>
          </a:p>
          <a:p>
            <a:r>
              <a:rPr lang="es-MX" sz="1200" dirty="0">
                <a:solidFill>
                  <a:schemeClr val="tx1"/>
                </a:solidFill>
              </a:rPr>
              <a:t>- Organización narrativa</a:t>
            </a:r>
          </a:p>
          <a:p>
            <a:r>
              <a:rPr lang="es-MX" sz="1200" dirty="0">
                <a:solidFill>
                  <a:schemeClr val="tx1"/>
                </a:solidFill>
              </a:rPr>
              <a:t>-Expresión escrita</a:t>
            </a:r>
          </a:p>
          <a:p>
            <a:pPr marL="171450" indent="-171450">
              <a:buFontTx/>
              <a:buChar char="-"/>
            </a:pPr>
            <a:endParaRPr lang="es-MX" sz="1200" dirty="0">
              <a:solidFill>
                <a:schemeClr val="tx1"/>
              </a:solidFill>
            </a:endParaRPr>
          </a:p>
        </p:txBody>
      </p:sp>
      <p:sp>
        <p:nvSpPr>
          <p:cNvPr id="4" name="Flecha arriba 3"/>
          <p:cNvSpPr/>
          <p:nvPr/>
        </p:nvSpPr>
        <p:spPr>
          <a:xfrm>
            <a:off x="6528878" y="4062401"/>
            <a:ext cx="318094" cy="625227"/>
          </a:xfrm>
          <a:prstGeom prs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7" name="Conector recto de flecha 16"/>
          <p:cNvCxnSpPr/>
          <p:nvPr/>
        </p:nvCxnSpPr>
        <p:spPr>
          <a:xfrm flipV="1">
            <a:off x="7584366" y="2840381"/>
            <a:ext cx="1337588" cy="235492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2" name="Conector recto de flecha 31"/>
          <p:cNvCxnSpPr/>
          <p:nvPr/>
        </p:nvCxnSpPr>
        <p:spPr>
          <a:xfrm flipV="1">
            <a:off x="7772400" y="3112911"/>
            <a:ext cx="1149554" cy="286354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8" name="Conector recto de flecha 37"/>
          <p:cNvCxnSpPr/>
          <p:nvPr/>
        </p:nvCxnSpPr>
        <p:spPr>
          <a:xfrm flipH="1" flipV="1">
            <a:off x="1559393" y="4032537"/>
            <a:ext cx="4748745" cy="134963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0" name="Conector recto de flecha 39"/>
          <p:cNvCxnSpPr/>
          <p:nvPr/>
        </p:nvCxnSpPr>
        <p:spPr>
          <a:xfrm flipH="1" flipV="1">
            <a:off x="1649825" y="3366517"/>
            <a:ext cx="4554516" cy="210978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41" name="CuadroTexto 40"/>
          <p:cNvSpPr txBox="1"/>
          <p:nvPr/>
        </p:nvSpPr>
        <p:spPr>
          <a:xfrm>
            <a:off x="5582183" y="6452193"/>
            <a:ext cx="1391689" cy="461665"/>
          </a:xfrm>
          <a:prstGeom prst="rect">
            <a:avLst/>
          </a:prstGeom>
          <a:noFill/>
          <a:ln>
            <a:solidFill>
              <a:schemeClr val="accent4">
                <a:lumMod val="60000"/>
                <a:lumOff val="40000"/>
              </a:schemeClr>
            </a:solidFill>
          </a:ln>
        </p:spPr>
        <p:txBody>
          <a:bodyPr wrap="square" rtlCol="0">
            <a:spAutoFit/>
          </a:bodyPr>
          <a:lstStyle/>
          <a:p>
            <a:r>
              <a:rPr lang="es-MX" sz="1200" b="1" dirty="0"/>
              <a:t>Textos Narrativos</a:t>
            </a:r>
          </a:p>
        </p:txBody>
      </p:sp>
      <p:cxnSp>
        <p:nvCxnSpPr>
          <p:cNvPr id="34" name="Conector recto de flecha 33"/>
          <p:cNvCxnSpPr/>
          <p:nvPr/>
        </p:nvCxnSpPr>
        <p:spPr>
          <a:xfrm flipV="1">
            <a:off x="7690701" y="5630615"/>
            <a:ext cx="1223962" cy="768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43" name="CuadroTexto 42"/>
          <p:cNvSpPr txBox="1"/>
          <p:nvPr/>
        </p:nvSpPr>
        <p:spPr>
          <a:xfrm>
            <a:off x="6296176" y="4694063"/>
            <a:ext cx="783498" cy="307777"/>
          </a:xfrm>
          <a:prstGeom prst="rect">
            <a:avLst/>
          </a:prstGeom>
          <a:solidFill>
            <a:schemeClr val="accent4">
              <a:lumMod val="40000"/>
              <a:lumOff val="60000"/>
            </a:schemeClr>
          </a:solidFill>
          <a:ln>
            <a:solidFill>
              <a:schemeClr val="accent5">
                <a:lumMod val="40000"/>
                <a:lumOff val="60000"/>
              </a:schemeClr>
            </a:solidFill>
          </a:ln>
        </p:spPr>
        <p:txBody>
          <a:bodyPr wrap="square" rtlCol="0">
            <a:spAutoFit/>
          </a:bodyPr>
          <a:lstStyle/>
          <a:p>
            <a:pPr algn="ctr"/>
            <a:r>
              <a:rPr lang="es-MX" sz="1400" dirty="0"/>
              <a:t>TLAL</a:t>
            </a:r>
          </a:p>
        </p:txBody>
      </p:sp>
      <p:sp>
        <p:nvSpPr>
          <p:cNvPr id="12" name="CuadroTexto 11"/>
          <p:cNvSpPr txBox="1"/>
          <p:nvPr/>
        </p:nvSpPr>
        <p:spPr>
          <a:xfrm>
            <a:off x="9027849" y="5104789"/>
            <a:ext cx="2566901" cy="1384995"/>
          </a:xfrm>
          <a:prstGeom prst="rect">
            <a:avLst/>
          </a:prstGeom>
          <a:solidFill>
            <a:schemeClr val="accent4"/>
          </a:solidFill>
        </p:spPr>
        <p:txBody>
          <a:bodyPr wrap="square" rtlCol="0">
            <a:spAutoFit/>
          </a:bodyPr>
          <a:lstStyle/>
          <a:p>
            <a:pPr marL="285750" indent="-285750">
              <a:buFontTx/>
              <a:buChar char="-"/>
            </a:pPr>
            <a:r>
              <a:rPr lang="es-MX" sz="1200" dirty="0"/>
              <a:t> Importancia de la expresión gráfica</a:t>
            </a:r>
          </a:p>
          <a:p>
            <a:pPr marL="285750" indent="-285750">
              <a:buFontTx/>
              <a:buChar char="-"/>
            </a:pPr>
            <a:r>
              <a:rPr lang="es-MX" sz="1200" dirty="0"/>
              <a:t>El dibujo tridimensional </a:t>
            </a:r>
            <a:r>
              <a:rPr lang="es-MX" sz="1200" dirty="0">
                <a:solidFill>
                  <a:schemeClr val="accent4"/>
                </a:solidFill>
              </a:rPr>
              <a:t>en la obra</a:t>
            </a:r>
          </a:p>
          <a:p>
            <a:pPr marL="285750" indent="-285750">
              <a:buFontTx/>
              <a:buChar char="-"/>
            </a:pPr>
            <a:r>
              <a:rPr lang="es-MX" sz="1200" dirty="0"/>
              <a:t>Técnicas para dar volumen</a:t>
            </a:r>
          </a:p>
          <a:p>
            <a:pPr marL="285750" indent="-285750">
              <a:buFontTx/>
              <a:buChar char="-"/>
            </a:pPr>
            <a:r>
              <a:rPr lang="es-MX" sz="1200" dirty="0"/>
              <a:t>Los medios impresos y sus características generales </a:t>
            </a:r>
          </a:p>
        </p:txBody>
      </p:sp>
      <p:cxnSp>
        <p:nvCxnSpPr>
          <p:cNvPr id="47" name="Conector recto de flecha 46"/>
          <p:cNvCxnSpPr/>
          <p:nvPr/>
        </p:nvCxnSpPr>
        <p:spPr>
          <a:xfrm flipV="1">
            <a:off x="7328285" y="2834915"/>
            <a:ext cx="2003306" cy="323650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9" name="Conector recto de flecha 48"/>
          <p:cNvCxnSpPr/>
          <p:nvPr/>
        </p:nvCxnSpPr>
        <p:spPr>
          <a:xfrm flipH="1" flipV="1">
            <a:off x="1540615" y="4403253"/>
            <a:ext cx="4637084" cy="166816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50" name="Flecha doblada hacia arriba 49"/>
          <p:cNvSpPr/>
          <p:nvPr/>
        </p:nvSpPr>
        <p:spPr>
          <a:xfrm>
            <a:off x="6933910" y="6331230"/>
            <a:ext cx="525033" cy="386040"/>
          </a:xfrm>
          <a:prstGeom prst="ben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52" name="Conector recto de flecha 51"/>
          <p:cNvCxnSpPr/>
          <p:nvPr/>
        </p:nvCxnSpPr>
        <p:spPr>
          <a:xfrm>
            <a:off x="7492206" y="5201770"/>
            <a:ext cx="1873863" cy="29719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33" name="CuadroTexto 32"/>
          <p:cNvSpPr txBox="1"/>
          <p:nvPr/>
        </p:nvSpPr>
        <p:spPr>
          <a:xfrm>
            <a:off x="8634776" y="4848496"/>
            <a:ext cx="2153536" cy="276999"/>
          </a:xfrm>
          <a:prstGeom prst="rect">
            <a:avLst/>
          </a:prstGeom>
          <a:solidFill>
            <a:schemeClr val="accent4"/>
          </a:solidFill>
          <a:ln>
            <a:noFill/>
          </a:ln>
        </p:spPr>
        <p:txBody>
          <a:bodyPr wrap="square" rtlCol="0">
            <a:spAutoFit/>
          </a:bodyPr>
          <a:lstStyle/>
          <a:p>
            <a:pPr algn="ctr"/>
            <a:r>
              <a:rPr lang="es-MX" sz="1200" dirty="0"/>
              <a:t>Taller de Expresión Gráfica</a:t>
            </a:r>
          </a:p>
        </p:txBody>
      </p:sp>
      <p:cxnSp>
        <p:nvCxnSpPr>
          <p:cNvPr id="67" name="Conector recto de flecha 66"/>
          <p:cNvCxnSpPr/>
          <p:nvPr/>
        </p:nvCxnSpPr>
        <p:spPr>
          <a:xfrm flipH="1" flipV="1">
            <a:off x="2349567" y="3243495"/>
            <a:ext cx="6895655" cy="203667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75" name="Conector recto de flecha 74"/>
          <p:cNvCxnSpPr/>
          <p:nvPr/>
        </p:nvCxnSpPr>
        <p:spPr>
          <a:xfrm flipH="1" flipV="1">
            <a:off x="4428655" y="5270967"/>
            <a:ext cx="4628724" cy="34228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80" name="Conector recto de flecha 79"/>
          <p:cNvCxnSpPr/>
          <p:nvPr/>
        </p:nvCxnSpPr>
        <p:spPr>
          <a:xfrm flipH="1" flipV="1">
            <a:off x="4522577" y="5423516"/>
            <a:ext cx="4628724" cy="34228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4" name="Conector recto de flecha 63"/>
          <p:cNvCxnSpPr/>
          <p:nvPr/>
        </p:nvCxnSpPr>
        <p:spPr>
          <a:xfrm flipV="1">
            <a:off x="9440473" y="3243495"/>
            <a:ext cx="518881" cy="192461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8" name="Conector recto de flecha 67"/>
          <p:cNvCxnSpPr>
            <a:cxnSpLocks/>
          </p:cNvCxnSpPr>
          <p:nvPr/>
        </p:nvCxnSpPr>
        <p:spPr>
          <a:xfrm flipH="1" flipV="1">
            <a:off x="1640505" y="3269507"/>
            <a:ext cx="7757120" cy="216306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70" name="Conector recto de flecha 69">
            <a:extLst>
              <a:ext uri="{FF2B5EF4-FFF2-40B4-BE49-F238E27FC236}">
                <a16:creationId xmlns:a16="http://schemas.microsoft.com/office/drawing/2014/main" id="{FEC10EA2-3039-4E88-810D-843B3E03EE30}"/>
              </a:ext>
            </a:extLst>
          </p:cNvPr>
          <p:cNvCxnSpPr>
            <a:cxnSpLocks/>
          </p:cNvCxnSpPr>
          <p:nvPr/>
        </p:nvCxnSpPr>
        <p:spPr>
          <a:xfrm>
            <a:off x="7418578" y="6114453"/>
            <a:ext cx="1913013" cy="3324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72" name="Conector recto de flecha 71">
            <a:extLst>
              <a:ext uri="{FF2B5EF4-FFF2-40B4-BE49-F238E27FC236}">
                <a16:creationId xmlns:a16="http://schemas.microsoft.com/office/drawing/2014/main" id="{C3310111-748B-4460-A698-9C0A29986A97}"/>
              </a:ext>
            </a:extLst>
          </p:cNvPr>
          <p:cNvCxnSpPr>
            <a:cxnSpLocks/>
          </p:cNvCxnSpPr>
          <p:nvPr/>
        </p:nvCxnSpPr>
        <p:spPr>
          <a:xfrm>
            <a:off x="7572054" y="5989834"/>
            <a:ext cx="1759537" cy="164865"/>
          </a:xfrm>
          <a:prstGeom prst="straightConnector1">
            <a:avLst/>
          </a:prstGeom>
          <a:ln w="9525"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5" name="Conector recto de flecha 44">
            <a:extLst>
              <a:ext uri="{FF2B5EF4-FFF2-40B4-BE49-F238E27FC236}">
                <a16:creationId xmlns:a16="http://schemas.microsoft.com/office/drawing/2014/main" id="{505651EE-79D3-46E0-9AAE-647DECF81C3A}"/>
              </a:ext>
            </a:extLst>
          </p:cNvPr>
          <p:cNvCxnSpPr/>
          <p:nvPr/>
        </p:nvCxnSpPr>
        <p:spPr>
          <a:xfrm flipH="1" flipV="1">
            <a:off x="8527551" y="6534364"/>
            <a:ext cx="8659" cy="39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633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5d. Objetivo general del proyecto </a:t>
            </a:r>
          </a:p>
        </p:txBody>
      </p:sp>
      <p:sp>
        <p:nvSpPr>
          <p:cNvPr id="3" name="Marcador de contenido 2"/>
          <p:cNvSpPr>
            <a:spLocks noGrp="1"/>
          </p:cNvSpPr>
          <p:nvPr>
            <p:ph idx="1"/>
          </p:nvPr>
        </p:nvSpPr>
        <p:spPr/>
        <p:txBody>
          <a:bodyPr/>
          <a:lstStyle/>
          <a:p>
            <a:r>
              <a:rPr lang="es-MX" sz="2400" dirty="0"/>
              <a:t>Diseñar una propuesta para la construcción de un techo verde en la azotea de la enfermería del Instituto Las Águilas, con el fin de presentarla a las autoridades de la escuela para su consideración y posterior edificación en una segunda etapa.  </a:t>
            </a:r>
          </a:p>
          <a:p>
            <a:endParaRPr lang="es-MX" sz="2400" dirty="0"/>
          </a:p>
          <a:p>
            <a:pPr marL="0" indent="0">
              <a:buNone/>
            </a:pPr>
            <a:endParaRPr lang="es-MX" dirty="0"/>
          </a:p>
          <a:p>
            <a:pPr marL="0" indent="0">
              <a:buNone/>
            </a:pPr>
            <a:endParaRPr lang="es-MX" dirty="0"/>
          </a:p>
        </p:txBody>
      </p:sp>
      <p:sp>
        <p:nvSpPr>
          <p:cNvPr id="4" name="CuadroTexto 3"/>
          <p:cNvSpPr txBox="1"/>
          <p:nvPr/>
        </p:nvSpPr>
        <p:spPr>
          <a:xfrm>
            <a:off x="117123" y="125174"/>
            <a:ext cx="1444626" cy="369332"/>
          </a:xfrm>
          <a:prstGeom prst="rect">
            <a:avLst/>
          </a:prstGeom>
          <a:noFill/>
        </p:spPr>
        <p:txBody>
          <a:bodyPr wrap="none" rtlCol="0">
            <a:spAutoFit/>
          </a:bodyPr>
          <a:lstStyle/>
          <a:p>
            <a:r>
              <a:rPr lang="es-MX" dirty="0"/>
              <a:t>Apartado 5d</a:t>
            </a:r>
          </a:p>
        </p:txBody>
      </p:sp>
    </p:spTree>
    <p:extLst>
      <p:ext uri="{BB962C8B-B14F-4D97-AF65-F5344CB8AC3E}">
        <p14:creationId xmlns:p14="http://schemas.microsoft.com/office/powerpoint/2010/main" val="2609290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1749" y="125174"/>
            <a:ext cx="8596668" cy="782472"/>
          </a:xfrm>
        </p:spPr>
        <p:txBody>
          <a:bodyPr/>
          <a:lstStyle/>
          <a:p>
            <a:r>
              <a:rPr lang="es-MX" dirty="0"/>
              <a:t>5D. Objetivos de cada asignatura</a:t>
            </a:r>
          </a:p>
        </p:txBody>
      </p:sp>
      <p:sp>
        <p:nvSpPr>
          <p:cNvPr id="3" name="Marcador de contenido 2"/>
          <p:cNvSpPr>
            <a:spLocks noGrp="1"/>
          </p:cNvSpPr>
          <p:nvPr>
            <p:ph idx="1"/>
          </p:nvPr>
        </p:nvSpPr>
        <p:spPr>
          <a:xfrm>
            <a:off x="962725" y="1214454"/>
            <a:ext cx="8596668" cy="5021607"/>
          </a:xfrm>
        </p:spPr>
        <p:txBody>
          <a:bodyPr>
            <a:normAutofit/>
          </a:bodyPr>
          <a:lstStyle/>
          <a:p>
            <a:pPr marL="0" indent="0">
              <a:buNone/>
            </a:pPr>
            <a:r>
              <a:rPr lang="es-MX" b="1" dirty="0"/>
              <a:t>Taller de expresión gráfica.</a:t>
            </a:r>
          </a:p>
          <a:p>
            <a:pPr marL="0" indent="0">
              <a:buNone/>
            </a:pPr>
            <a:r>
              <a:rPr lang="es-MX" b="1" dirty="0"/>
              <a:t>Objetivo general.</a:t>
            </a:r>
          </a:p>
          <a:p>
            <a:pPr marL="0" indent="0">
              <a:buNone/>
            </a:pPr>
            <a:r>
              <a:rPr lang="es-MX" dirty="0"/>
              <a:t>-Diseñar una propuesta de la perspectiva del techo verde tomando en cuenta la información proporcionada por las demás asignaturas, con la finalidad de vender la idea a las autoridades del instituto.</a:t>
            </a:r>
          </a:p>
          <a:p>
            <a:pPr marL="0" indent="0">
              <a:buNone/>
            </a:pPr>
            <a:r>
              <a:rPr lang="es-MX" b="1" dirty="0"/>
              <a:t>Objetivos específicos.</a:t>
            </a:r>
          </a:p>
          <a:p>
            <a:pPr marL="0" indent="0">
              <a:buNone/>
            </a:pPr>
            <a:r>
              <a:rPr lang="es-MX" dirty="0"/>
              <a:t>-Ilustrar la perspectiva que describe el diseño de la azotea verde en el techo de la  enfermería para mostrarla a las autoridades.</a:t>
            </a:r>
          </a:p>
          <a:p>
            <a:pPr marL="0" indent="0">
              <a:buNone/>
            </a:pPr>
            <a:r>
              <a:rPr lang="es-MX" dirty="0"/>
              <a:t>-Realizar un levantamiento fotográfico  del área seleccionada para el proyecto.</a:t>
            </a:r>
          </a:p>
          <a:p>
            <a:pPr marL="0" indent="0">
              <a:buNone/>
            </a:pPr>
            <a:r>
              <a:rPr lang="es-MX" dirty="0"/>
              <a:t>-Organizar la información y fotografías para el diseño de un tríptico que explique el proceso o fases del proyecto de la azotea verde con el fin de mostrarla a las autoridades.</a:t>
            </a:r>
          </a:p>
          <a:p>
            <a:pPr marL="0" indent="0">
              <a:buNone/>
            </a:pPr>
            <a:endParaRPr lang="es-MX" dirty="0"/>
          </a:p>
          <a:p>
            <a:pPr marL="0" indent="0">
              <a:buNone/>
            </a:pPr>
            <a:endParaRPr lang="es-MX" dirty="0"/>
          </a:p>
          <a:p>
            <a:pPr marL="0" indent="0">
              <a:buNone/>
            </a:pPr>
            <a:endParaRPr lang="es-MX" dirty="0"/>
          </a:p>
          <a:p>
            <a:pPr marL="0" indent="0">
              <a:buNone/>
            </a:pPr>
            <a:endParaRPr lang="es-MX" dirty="0"/>
          </a:p>
        </p:txBody>
      </p:sp>
      <p:sp>
        <p:nvSpPr>
          <p:cNvPr id="5" name="CuadroTexto 4"/>
          <p:cNvSpPr txBox="1"/>
          <p:nvPr/>
        </p:nvSpPr>
        <p:spPr>
          <a:xfrm>
            <a:off x="117123" y="125174"/>
            <a:ext cx="1444626" cy="369332"/>
          </a:xfrm>
          <a:prstGeom prst="rect">
            <a:avLst/>
          </a:prstGeom>
          <a:noFill/>
        </p:spPr>
        <p:txBody>
          <a:bodyPr wrap="none" rtlCol="0">
            <a:spAutoFit/>
          </a:bodyPr>
          <a:lstStyle/>
          <a:p>
            <a:r>
              <a:rPr lang="es-MX" dirty="0"/>
              <a:t>Apartado 5d</a:t>
            </a:r>
          </a:p>
        </p:txBody>
      </p:sp>
    </p:spTree>
    <p:extLst>
      <p:ext uri="{BB962C8B-B14F-4D97-AF65-F5344CB8AC3E}">
        <p14:creationId xmlns:p14="http://schemas.microsoft.com/office/powerpoint/2010/main" val="3825761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1749" y="125174"/>
            <a:ext cx="8596668" cy="1320800"/>
          </a:xfrm>
        </p:spPr>
        <p:txBody>
          <a:bodyPr/>
          <a:lstStyle/>
          <a:p>
            <a:r>
              <a:rPr lang="es-MX" dirty="0"/>
              <a:t>5D. Objetivos de cada asignatura</a:t>
            </a:r>
          </a:p>
        </p:txBody>
      </p:sp>
      <p:sp>
        <p:nvSpPr>
          <p:cNvPr id="3" name="Marcador de contenido 2"/>
          <p:cNvSpPr>
            <a:spLocks noGrp="1"/>
          </p:cNvSpPr>
          <p:nvPr>
            <p:ph idx="1"/>
          </p:nvPr>
        </p:nvSpPr>
        <p:spPr>
          <a:xfrm>
            <a:off x="644848" y="1226967"/>
            <a:ext cx="8596668" cy="4646761"/>
          </a:xfrm>
        </p:spPr>
        <p:txBody>
          <a:bodyPr>
            <a:normAutofit fontScale="92500" lnSpcReduction="10000"/>
          </a:bodyPr>
          <a:lstStyle/>
          <a:p>
            <a:pPr marL="0" indent="0">
              <a:buNone/>
            </a:pPr>
            <a:r>
              <a:rPr lang="es-MX" sz="1900" b="1" dirty="0"/>
              <a:t>Física.</a:t>
            </a:r>
          </a:p>
          <a:p>
            <a:pPr marL="0" indent="0">
              <a:buNone/>
            </a:pPr>
            <a:r>
              <a:rPr lang="es-MX" sz="1900" b="1" dirty="0"/>
              <a:t>Objetivo general.</a:t>
            </a:r>
          </a:p>
          <a:p>
            <a:pPr marL="0" indent="0">
              <a:buNone/>
            </a:pPr>
            <a:r>
              <a:rPr lang="es-MX" sz="1900" dirty="0"/>
              <a:t>-Modelar la estructura del techo verde del ILA mediante un diagrama de cuerpo libre de acuerdo a las dimensiones con las que se cuenta.</a:t>
            </a:r>
          </a:p>
          <a:p>
            <a:pPr marL="0" indent="0">
              <a:buNone/>
            </a:pPr>
            <a:r>
              <a:rPr lang="es-MX" sz="1900" b="1" dirty="0"/>
              <a:t>Objetivos específicos.</a:t>
            </a:r>
          </a:p>
          <a:p>
            <a:pPr marL="0" indent="0">
              <a:buNone/>
            </a:pPr>
            <a:r>
              <a:rPr lang="es-MX" sz="1900" dirty="0">
                <a:solidFill>
                  <a:schemeClr val="tx1"/>
                </a:solidFill>
              </a:rPr>
              <a:t>-Emplear los planos de la azotea de la enfermería del ILA y los datos sobre la estructura de un DRO, con el fin de  identificar las dimensiones disponibles para la estructura que se modelará. </a:t>
            </a:r>
          </a:p>
          <a:p>
            <a:pPr marL="0" indent="0">
              <a:buNone/>
            </a:pPr>
            <a:r>
              <a:rPr lang="es-MX" sz="1900" dirty="0"/>
              <a:t>-Identificar las fuerzas presentes en la azotea del ILA y representarlas mediante un diagrama de cuerpo libre.</a:t>
            </a:r>
          </a:p>
          <a:p>
            <a:pPr marL="0" indent="0">
              <a:buNone/>
            </a:pPr>
            <a:r>
              <a:rPr lang="es-MX" sz="1900" dirty="0"/>
              <a:t>-Analizar el tipo de materiales pertinentes para la adecuación de la azotea de la enfermería. </a:t>
            </a:r>
          </a:p>
          <a:p>
            <a:pPr marL="0" indent="0">
              <a:buNone/>
            </a:pPr>
            <a:r>
              <a:rPr lang="es-MX" sz="1900" dirty="0"/>
              <a:t>-Planear las actividades de mantenimiento para conservar el óptimo funcionamiento de la estructura diseñada en el techo verde del ILA.</a:t>
            </a:r>
          </a:p>
          <a:p>
            <a:pPr marL="0" indent="0">
              <a:buNone/>
            </a:pPr>
            <a:endParaRPr lang="es-MX" dirty="0"/>
          </a:p>
          <a:p>
            <a:pPr marL="0" indent="0">
              <a:buNone/>
            </a:pPr>
            <a:endParaRPr lang="es-MX" dirty="0"/>
          </a:p>
          <a:p>
            <a:pPr marL="0" indent="0">
              <a:buNone/>
            </a:pPr>
            <a:endParaRPr lang="es-MX" dirty="0"/>
          </a:p>
          <a:p>
            <a:pPr marL="0" indent="0">
              <a:buNone/>
            </a:pPr>
            <a:endParaRPr lang="es-MX" dirty="0"/>
          </a:p>
          <a:p>
            <a:pPr marL="0" indent="0">
              <a:buNone/>
            </a:pPr>
            <a:endParaRPr lang="es-MX" dirty="0"/>
          </a:p>
        </p:txBody>
      </p:sp>
      <p:sp>
        <p:nvSpPr>
          <p:cNvPr id="5" name="CuadroTexto 4"/>
          <p:cNvSpPr txBox="1"/>
          <p:nvPr/>
        </p:nvSpPr>
        <p:spPr>
          <a:xfrm>
            <a:off x="117123" y="125174"/>
            <a:ext cx="1444626" cy="369332"/>
          </a:xfrm>
          <a:prstGeom prst="rect">
            <a:avLst/>
          </a:prstGeom>
          <a:noFill/>
        </p:spPr>
        <p:txBody>
          <a:bodyPr wrap="none" rtlCol="0">
            <a:spAutoFit/>
          </a:bodyPr>
          <a:lstStyle/>
          <a:p>
            <a:r>
              <a:rPr lang="es-MX" dirty="0"/>
              <a:t>Apartado 5d</a:t>
            </a:r>
          </a:p>
        </p:txBody>
      </p:sp>
    </p:spTree>
    <p:extLst>
      <p:ext uri="{BB962C8B-B14F-4D97-AF65-F5344CB8AC3E}">
        <p14:creationId xmlns:p14="http://schemas.microsoft.com/office/powerpoint/2010/main" val="3229100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1749" y="172872"/>
            <a:ext cx="8596668" cy="1320800"/>
          </a:xfrm>
        </p:spPr>
        <p:txBody>
          <a:bodyPr/>
          <a:lstStyle/>
          <a:p>
            <a:r>
              <a:rPr lang="es-MX" dirty="0"/>
              <a:t>5D. Objetivos de cada asignatura</a:t>
            </a:r>
          </a:p>
        </p:txBody>
      </p:sp>
      <p:sp>
        <p:nvSpPr>
          <p:cNvPr id="4" name="CuadroTexto 3"/>
          <p:cNvSpPr txBox="1"/>
          <p:nvPr/>
        </p:nvSpPr>
        <p:spPr>
          <a:xfrm>
            <a:off x="117123" y="125174"/>
            <a:ext cx="1444626" cy="369332"/>
          </a:xfrm>
          <a:prstGeom prst="rect">
            <a:avLst/>
          </a:prstGeom>
          <a:noFill/>
        </p:spPr>
        <p:txBody>
          <a:bodyPr wrap="none" rtlCol="0">
            <a:spAutoFit/>
          </a:bodyPr>
          <a:lstStyle/>
          <a:p>
            <a:r>
              <a:rPr lang="es-MX" dirty="0"/>
              <a:t>Apartado 5d</a:t>
            </a:r>
          </a:p>
        </p:txBody>
      </p:sp>
      <p:sp>
        <p:nvSpPr>
          <p:cNvPr id="5" name="Marcador de contenido 2"/>
          <p:cNvSpPr txBox="1">
            <a:spLocks/>
          </p:cNvSpPr>
          <p:nvPr/>
        </p:nvSpPr>
        <p:spPr>
          <a:xfrm>
            <a:off x="570492" y="1357565"/>
            <a:ext cx="11275180" cy="42567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MX" b="1" dirty="0"/>
              <a:t>Administración.</a:t>
            </a:r>
          </a:p>
          <a:p>
            <a:pPr marL="0" indent="0">
              <a:buFont typeface="Wingdings 3" charset="2"/>
              <a:buNone/>
            </a:pPr>
            <a:r>
              <a:rPr lang="es-MX" b="1" dirty="0"/>
              <a:t>Objetivo general.</a:t>
            </a:r>
          </a:p>
          <a:p>
            <a:pPr marL="0" indent="0" algn="just">
              <a:buNone/>
            </a:pPr>
            <a:r>
              <a:rPr lang="es-MX" dirty="0"/>
              <a:t>-Planear la prospectiva del techo verde, tomando en cuenta los diferentes recursos para su aplicación eficiente, en la propuesta a la gestión administrativa del Instituto.</a:t>
            </a:r>
          </a:p>
          <a:p>
            <a:pPr marL="0" indent="0" algn="just">
              <a:buFont typeface="Wingdings 3" charset="2"/>
              <a:buNone/>
            </a:pPr>
            <a:r>
              <a:rPr lang="es-MX" b="1" dirty="0"/>
              <a:t>Objetivos específicos.</a:t>
            </a:r>
          </a:p>
          <a:p>
            <a:pPr marL="0" indent="0" algn="just">
              <a:buNone/>
            </a:pPr>
            <a:r>
              <a:rPr lang="es-MX" dirty="0"/>
              <a:t>-Precisar el impacto económico y social al desarrollar el proyecto sustentable.</a:t>
            </a:r>
          </a:p>
          <a:p>
            <a:pPr marL="0" indent="0" algn="just">
              <a:buNone/>
            </a:pPr>
            <a:r>
              <a:rPr lang="es-MX" dirty="0"/>
              <a:t>-Analizar los recursos humanos, materiales y económicos para la propuesta a las autoridades del ILA.</a:t>
            </a:r>
          </a:p>
          <a:p>
            <a:pPr marL="0" indent="0" algn="just">
              <a:buNone/>
            </a:pPr>
            <a:r>
              <a:rPr lang="es-MX" dirty="0"/>
              <a:t>-Desarrollar la planeación de la ejecución del techo verde, para su presentación a las autoridades.</a:t>
            </a:r>
          </a:p>
          <a:p>
            <a:pPr marL="0" indent="0" algn="just">
              <a:buNone/>
            </a:pPr>
            <a:r>
              <a:rPr lang="es-MX" dirty="0"/>
              <a:t>-Proponer la organización para la ejecución del techo verde.</a:t>
            </a:r>
          </a:p>
          <a:p>
            <a:pPr marL="0" indent="0" algn="just">
              <a:buNone/>
            </a:pPr>
            <a:r>
              <a:rPr lang="es-MX" dirty="0"/>
              <a:t>-Definir la consecución de  actividades a realizar y sus responsables, en la propuesta de construcción del techo verde.</a:t>
            </a:r>
          </a:p>
          <a:p>
            <a:pPr marL="0" indent="0">
              <a:buNone/>
            </a:pPr>
            <a:endParaRPr lang="es-MX" dirty="0"/>
          </a:p>
          <a:p>
            <a:pPr marL="0" indent="0">
              <a:buNone/>
            </a:pPr>
            <a:endParaRPr lang="es-MX" dirty="0"/>
          </a:p>
          <a:p>
            <a:pPr marL="0" indent="0">
              <a:buFont typeface="Wingdings 3" charset="2"/>
              <a:buNone/>
            </a:pPr>
            <a:endParaRPr lang="es-MX" dirty="0"/>
          </a:p>
          <a:p>
            <a:pPr marL="0" indent="0">
              <a:buFont typeface="Wingdings 3" charset="2"/>
              <a:buNone/>
            </a:pPr>
            <a:endParaRPr lang="es-MX" dirty="0"/>
          </a:p>
          <a:p>
            <a:pPr marL="0" indent="0">
              <a:buFont typeface="Wingdings 3" charset="2"/>
              <a:buNone/>
            </a:pPr>
            <a:endParaRPr lang="es-MX" dirty="0"/>
          </a:p>
          <a:p>
            <a:pPr marL="0" indent="0">
              <a:buFont typeface="Wingdings 3" charset="2"/>
              <a:buNone/>
            </a:pPr>
            <a:endParaRPr lang="es-MX" dirty="0"/>
          </a:p>
          <a:p>
            <a:pPr marL="0" indent="0">
              <a:buFont typeface="Wingdings 3" charset="2"/>
              <a:buNone/>
            </a:pPr>
            <a:endParaRPr lang="es-MX" dirty="0"/>
          </a:p>
          <a:p>
            <a:pPr marL="0" indent="0">
              <a:buFont typeface="Wingdings 3" charset="2"/>
              <a:buNone/>
            </a:pPr>
            <a:endParaRPr lang="es-MX" dirty="0"/>
          </a:p>
        </p:txBody>
      </p:sp>
      <p:sp>
        <p:nvSpPr>
          <p:cNvPr id="3" name="Estrella de 5 puntas 2"/>
          <p:cNvSpPr/>
          <p:nvPr/>
        </p:nvSpPr>
        <p:spPr>
          <a:xfrm>
            <a:off x="8460684" y="108278"/>
            <a:ext cx="978795" cy="77245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12197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1749" y="65888"/>
            <a:ext cx="8596668" cy="1320800"/>
          </a:xfrm>
        </p:spPr>
        <p:txBody>
          <a:bodyPr/>
          <a:lstStyle/>
          <a:p>
            <a:r>
              <a:rPr lang="es-MX" dirty="0"/>
              <a:t>5D. Objetivos de cada asignatura</a:t>
            </a:r>
          </a:p>
        </p:txBody>
      </p:sp>
      <p:sp>
        <p:nvSpPr>
          <p:cNvPr id="3" name="Marcador de contenido 2"/>
          <p:cNvSpPr>
            <a:spLocks noGrp="1"/>
          </p:cNvSpPr>
          <p:nvPr>
            <p:ph idx="1"/>
          </p:nvPr>
        </p:nvSpPr>
        <p:spPr>
          <a:xfrm>
            <a:off x="1092533" y="1198465"/>
            <a:ext cx="8596668" cy="4508776"/>
          </a:xfrm>
        </p:spPr>
        <p:txBody>
          <a:bodyPr>
            <a:normAutofit fontScale="92500" lnSpcReduction="10000"/>
          </a:bodyPr>
          <a:lstStyle/>
          <a:p>
            <a:pPr marL="0" indent="0">
              <a:buNone/>
            </a:pPr>
            <a:r>
              <a:rPr lang="es-MX" sz="2000" b="1" dirty="0"/>
              <a:t>Filosofía:</a:t>
            </a:r>
          </a:p>
          <a:p>
            <a:pPr marL="0" indent="0">
              <a:buNone/>
            </a:pPr>
            <a:r>
              <a:rPr lang="es-MX" sz="1900" b="1" dirty="0"/>
              <a:t>Objetivo general</a:t>
            </a:r>
          </a:p>
          <a:p>
            <a:pPr marL="0" indent="0">
              <a:buNone/>
            </a:pPr>
            <a:r>
              <a:rPr lang="es-MX" sz="1900" dirty="0"/>
              <a:t>-Razonar sobre la participación consciente en el diseño del techo verde del ILA con el fin de apoyar su realización.</a:t>
            </a:r>
          </a:p>
          <a:p>
            <a:pPr marL="0" indent="0">
              <a:buNone/>
            </a:pPr>
            <a:r>
              <a:rPr lang="es-MX" sz="1900" b="1" dirty="0"/>
              <a:t>Objetivos específicos: </a:t>
            </a:r>
          </a:p>
          <a:p>
            <a:pPr marL="0" indent="0">
              <a:buNone/>
            </a:pPr>
            <a:r>
              <a:rPr lang="es-MX" sz="1900" dirty="0"/>
              <a:t>-Examinar marcos conceptuales para que los alumnos reflexionen críticamente acerca de su relación con el medio ambiente y apoyar justificar su propuesta.</a:t>
            </a:r>
          </a:p>
          <a:p>
            <a:pPr marL="0" indent="0">
              <a:buNone/>
            </a:pPr>
            <a:r>
              <a:rPr lang="es-MX" sz="1900" dirty="0">
                <a:solidFill>
                  <a:schemeClr val="tx1"/>
                </a:solidFill>
              </a:rPr>
              <a:t>-Evaluar el sistema de valores que ha conducido a ignorar la importancia del cuidado del medio ambiente en el desarrollo de los seres humanos. </a:t>
            </a:r>
          </a:p>
          <a:p>
            <a:pPr marL="0" indent="0">
              <a:buNone/>
            </a:pPr>
            <a:r>
              <a:rPr lang="es-MX" sz="1900" dirty="0"/>
              <a:t>-Debatir los problemas éticos que surgen de ignorar la relevancia del cuidado del medio ambiente. </a:t>
            </a:r>
          </a:p>
          <a:p>
            <a:pPr marL="0" indent="0">
              <a:buNone/>
            </a:pPr>
            <a:r>
              <a:rPr lang="es-MX" sz="1900" dirty="0"/>
              <a:t>-Diseñar una propuesta para la construcción de un techo verde en la azotea de la enfermería del Instituto Las Águilas, con el fin de presentarla a las autoridades de la escuela para su consideración y posterior edificación en una segunda etapa.  </a:t>
            </a:r>
          </a:p>
          <a:p>
            <a:pPr marL="0" indent="0">
              <a:buNone/>
            </a:pPr>
            <a:endParaRPr lang="es-MX" dirty="0"/>
          </a:p>
          <a:p>
            <a:pPr marL="0" indent="0">
              <a:buNone/>
            </a:pPr>
            <a:endParaRPr lang="es-MX" dirty="0"/>
          </a:p>
          <a:p>
            <a:pPr marL="0" indent="0">
              <a:buNone/>
            </a:pPr>
            <a:endParaRPr lang="es-MX" dirty="0"/>
          </a:p>
          <a:p>
            <a:pPr marL="0" indent="0">
              <a:buNone/>
            </a:pPr>
            <a:endParaRPr lang="es-MX" dirty="0"/>
          </a:p>
          <a:p>
            <a:pPr marL="0" indent="0">
              <a:buNone/>
            </a:pPr>
            <a:endParaRPr lang="es-MX" dirty="0"/>
          </a:p>
          <a:p>
            <a:pPr marL="0" indent="0">
              <a:buNone/>
            </a:pPr>
            <a:endParaRPr lang="es-MX" dirty="0"/>
          </a:p>
          <a:p>
            <a:pPr marL="0" indent="0">
              <a:buNone/>
            </a:pPr>
            <a:endParaRPr lang="es-MX" dirty="0"/>
          </a:p>
          <a:p>
            <a:pPr marL="0" indent="0">
              <a:buNone/>
            </a:pPr>
            <a:endParaRPr lang="es-MX" dirty="0"/>
          </a:p>
        </p:txBody>
      </p:sp>
      <p:sp>
        <p:nvSpPr>
          <p:cNvPr id="4" name="CuadroTexto 3"/>
          <p:cNvSpPr txBox="1"/>
          <p:nvPr/>
        </p:nvSpPr>
        <p:spPr>
          <a:xfrm>
            <a:off x="117123" y="125174"/>
            <a:ext cx="1444626" cy="369332"/>
          </a:xfrm>
          <a:prstGeom prst="rect">
            <a:avLst/>
          </a:prstGeom>
          <a:noFill/>
        </p:spPr>
        <p:txBody>
          <a:bodyPr wrap="none" rtlCol="0">
            <a:spAutoFit/>
          </a:bodyPr>
          <a:lstStyle/>
          <a:p>
            <a:r>
              <a:rPr lang="es-MX" dirty="0"/>
              <a:t>Apartado 5d</a:t>
            </a:r>
          </a:p>
        </p:txBody>
      </p:sp>
    </p:spTree>
    <p:extLst>
      <p:ext uri="{BB962C8B-B14F-4D97-AF65-F5344CB8AC3E}">
        <p14:creationId xmlns:p14="http://schemas.microsoft.com/office/powerpoint/2010/main" val="3480994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Participantes </a:t>
            </a:r>
          </a:p>
        </p:txBody>
      </p:sp>
      <p:sp>
        <p:nvSpPr>
          <p:cNvPr id="3" name="Marcador de contenido 2"/>
          <p:cNvSpPr>
            <a:spLocks noGrp="1"/>
          </p:cNvSpPr>
          <p:nvPr>
            <p:ph idx="1"/>
          </p:nvPr>
        </p:nvSpPr>
        <p:spPr>
          <a:xfrm>
            <a:off x="252332" y="2096194"/>
            <a:ext cx="9934858" cy="3880773"/>
          </a:xfrm>
        </p:spPr>
        <p:txBody>
          <a:bodyPr>
            <a:normAutofit/>
          </a:bodyPr>
          <a:lstStyle/>
          <a:p>
            <a:pPr marL="0" indent="0">
              <a:buNone/>
            </a:pPr>
            <a:r>
              <a:rPr lang="es-MX" dirty="0"/>
              <a:t>Asignaturas que intervienen en el proyecto</a:t>
            </a:r>
          </a:p>
          <a:p>
            <a:r>
              <a:rPr lang="es-MX" dirty="0"/>
              <a:t>Abril Reyes Garfias………………………………………………… Administración I</a:t>
            </a:r>
          </a:p>
          <a:p>
            <a:r>
              <a:rPr lang="es-MX" dirty="0"/>
              <a:t>María Teresa  De los Ríos…..…………………………………. Filosofía I</a:t>
            </a:r>
          </a:p>
          <a:p>
            <a:r>
              <a:rPr lang="es-MX" dirty="0"/>
              <a:t>Jesús  Hernández…………………………………………………… Física III </a:t>
            </a:r>
          </a:p>
          <a:p>
            <a:r>
              <a:rPr lang="es-MX" dirty="0"/>
              <a:t>Abril Reyes Garfias ……………………………………………….. Taller de lectura y análisis literario I</a:t>
            </a:r>
          </a:p>
          <a:p>
            <a:r>
              <a:rPr lang="es-MX" dirty="0"/>
              <a:t>Maricela Zúñiga  ……………………………………………………  Taller de expresión gráfica 1</a:t>
            </a:r>
          </a:p>
          <a:p>
            <a:pPr marL="0" indent="0">
              <a:buNone/>
            </a:pPr>
            <a:endParaRPr lang="es-MX" dirty="0"/>
          </a:p>
        </p:txBody>
      </p:sp>
      <p:sp>
        <p:nvSpPr>
          <p:cNvPr id="4" name="CuadroTexto 3"/>
          <p:cNvSpPr txBox="1"/>
          <p:nvPr/>
        </p:nvSpPr>
        <p:spPr>
          <a:xfrm>
            <a:off x="252332" y="240268"/>
            <a:ext cx="1316386" cy="369332"/>
          </a:xfrm>
          <a:prstGeom prst="rect">
            <a:avLst/>
          </a:prstGeom>
          <a:noFill/>
        </p:spPr>
        <p:txBody>
          <a:bodyPr wrap="none" rtlCol="0">
            <a:spAutoFit/>
          </a:bodyPr>
          <a:lstStyle/>
          <a:p>
            <a:r>
              <a:rPr lang="es-MX" dirty="0"/>
              <a:t>Apartado 2</a:t>
            </a:r>
          </a:p>
        </p:txBody>
      </p:sp>
    </p:spTree>
    <p:extLst>
      <p:ext uri="{BB962C8B-B14F-4D97-AF65-F5344CB8AC3E}">
        <p14:creationId xmlns:p14="http://schemas.microsoft.com/office/powerpoint/2010/main" val="2501716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16183" y="209006"/>
            <a:ext cx="7029752" cy="709749"/>
          </a:xfrm>
        </p:spPr>
        <p:txBody>
          <a:bodyPr/>
          <a:lstStyle/>
          <a:p>
            <a:r>
              <a:rPr lang="es-MX" dirty="0"/>
              <a:t>5D. Objetivos de cada asignatura</a:t>
            </a:r>
          </a:p>
        </p:txBody>
      </p:sp>
      <p:sp>
        <p:nvSpPr>
          <p:cNvPr id="3" name="Marcador de contenido 2"/>
          <p:cNvSpPr>
            <a:spLocks noGrp="1"/>
          </p:cNvSpPr>
          <p:nvPr>
            <p:ph idx="1"/>
          </p:nvPr>
        </p:nvSpPr>
        <p:spPr>
          <a:xfrm>
            <a:off x="313509" y="1369131"/>
            <a:ext cx="11684485" cy="5181599"/>
          </a:xfrm>
        </p:spPr>
        <p:txBody>
          <a:bodyPr>
            <a:normAutofit lnSpcReduction="10000"/>
          </a:bodyPr>
          <a:lstStyle/>
          <a:p>
            <a:r>
              <a:rPr lang="es-MX" dirty="0"/>
              <a:t>Taller de Lectura y Análisis Literario</a:t>
            </a:r>
          </a:p>
          <a:p>
            <a:pPr marL="0" indent="0">
              <a:buNone/>
            </a:pPr>
            <a:r>
              <a:rPr lang="es-MX" b="1" dirty="0"/>
              <a:t>Objetivo general:</a:t>
            </a:r>
          </a:p>
          <a:p>
            <a:pPr marL="0" indent="0" algn="just">
              <a:buNone/>
            </a:pPr>
            <a:r>
              <a:rPr lang="es-MX" dirty="0"/>
              <a:t>- Fundamentará en forma oral y escrita sus percepciones y valoraciones de la investigación con metodología adecuada a su organización narrativa para desarrollar sus capacidades comprensivas, expresivas y críticas.</a:t>
            </a:r>
          </a:p>
          <a:p>
            <a:pPr marL="0" indent="0" algn="just">
              <a:buNone/>
            </a:pPr>
            <a:r>
              <a:rPr lang="es-MX" b="1" dirty="0"/>
              <a:t>Objetivos específicos:</a:t>
            </a:r>
          </a:p>
          <a:p>
            <a:pPr marL="0" indent="0" algn="just">
              <a:buNone/>
            </a:pPr>
            <a:r>
              <a:rPr lang="es-MX" dirty="0"/>
              <a:t>- Comprende la importancia de la forma de narrar para la producción de sentido y la configuración de  una visión de mundo.</a:t>
            </a:r>
          </a:p>
          <a:p>
            <a:pPr marL="0" indent="0" algn="just">
              <a:buNone/>
            </a:pPr>
            <a:r>
              <a:rPr lang="es-MX" dirty="0"/>
              <a:t>- Distingue en la organización narrativa de la investigación los propósitos estéticos e informativos.</a:t>
            </a:r>
          </a:p>
          <a:p>
            <a:pPr marL="0" indent="0" algn="just">
              <a:buNone/>
            </a:pPr>
            <a:r>
              <a:rPr lang="es-MX" dirty="0"/>
              <a:t>- Reconoce la importancia de la lectura  en el proceso narrativo que actualiza la visión del mundo implícita en la investigación.</a:t>
            </a:r>
          </a:p>
          <a:p>
            <a:pPr marL="0" indent="0" algn="just">
              <a:buNone/>
            </a:pPr>
            <a:r>
              <a:rPr lang="es-MX" dirty="0"/>
              <a:t>- Relaciona por escrito el acontecimiento narrado con la composición narrativa.</a:t>
            </a:r>
          </a:p>
          <a:p>
            <a:pPr marL="0" indent="0" algn="just">
              <a:buNone/>
            </a:pPr>
            <a:r>
              <a:rPr lang="es-MX" dirty="0"/>
              <a:t>- Verifica la sintaxis y la correcta exposición gramatical.</a:t>
            </a:r>
          </a:p>
          <a:p>
            <a:pPr algn="just">
              <a:buFontTx/>
              <a:buChar char="-"/>
            </a:pPr>
            <a:endParaRPr lang="es-MX" dirty="0"/>
          </a:p>
          <a:p>
            <a:pPr marL="0" indent="0" algn="just">
              <a:buNone/>
            </a:pPr>
            <a:r>
              <a:rPr lang="es-MX" sz="2400" dirty="0"/>
              <a:t> </a:t>
            </a:r>
          </a:p>
          <a:p>
            <a:pPr algn="just">
              <a:buFontTx/>
              <a:buChar char="-"/>
            </a:pPr>
            <a:endParaRPr lang="es-MX" dirty="0"/>
          </a:p>
          <a:p>
            <a:pPr algn="just">
              <a:buFontTx/>
              <a:buChar char="-"/>
            </a:pPr>
            <a:endParaRPr lang="es-MX" dirty="0"/>
          </a:p>
          <a:p>
            <a:pPr algn="just">
              <a:buFontTx/>
              <a:buChar char="-"/>
            </a:pPr>
            <a:endParaRPr lang="es-MX" dirty="0"/>
          </a:p>
        </p:txBody>
      </p:sp>
      <p:sp>
        <p:nvSpPr>
          <p:cNvPr id="4" name="CuadroTexto 3"/>
          <p:cNvSpPr txBox="1"/>
          <p:nvPr/>
        </p:nvSpPr>
        <p:spPr>
          <a:xfrm>
            <a:off x="313509" y="209006"/>
            <a:ext cx="1567542" cy="369332"/>
          </a:xfrm>
          <a:prstGeom prst="rect">
            <a:avLst/>
          </a:prstGeom>
          <a:noFill/>
        </p:spPr>
        <p:txBody>
          <a:bodyPr wrap="square" rtlCol="0">
            <a:spAutoFit/>
          </a:bodyPr>
          <a:lstStyle/>
          <a:p>
            <a:r>
              <a:rPr lang="es-MX" dirty="0"/>
              <a:t>Apartado 5d</a:t>
            </a:r>
          </a:p>
        </p:txBody>
      </p:sp>
    </p:spTree>
    <p:extLst>
      <p:ext uri="{BB962C8B-B14F-4D97-AF65-F5344CB8AC3E}">
        <p14:creationId xmlns:p14="http://schemas.microsoft.com/office/powerpoint/2010/main" val="2743923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upo 46"/>
          <p:cNvGrpSpPr/>
          <p:nvPr/>
        </p:nvGrpSpPr>
        <p:grpSpPr>
          <a:xfrm>
            <a:off x="505108" y="392914"/>
            <a:ext cx="11933400" cy="7770064"/>
            <a:chOff x="505108" y="392914"/>
            <a:chExt cx="11933400" cy="7770064"/>
          </a:xfrm>
        </p:grpSpPr>
        <p:grpSp>
          <p:nvGrpSpPr>
            <p:cNvPr id="5" name="Grupo 4"/>
            <p:cNvGrpSpPr/>
            <p:nvPr/>
          </p:nvGrpSpPr>
          <p:grpSpPr>
            <a:xfrm>
              <a:off x="4340180" y="392914"/>
              <a:ext cx="4121800" cy="2515759"/>
              <a:chOff x="4178597" y="-170794"/>
              <a:chExt cx="4121800" cy="2515759"/>
            </a:xfrm>
          </p:grpSpPr>
          <p:sp>
            <p:nvSpPr>
              <p:cNvPr id="45" name="Rectángulo redondeado 44"/>
              <p:cNvSpPr/>
              <p:nvPr/>
            </p:nvSpPr>
            <p:spPr>
              <a:xfrm>
                <a:off x="4178597" y="-170794"/>
                <a:ext cx="4121800" cy="2296066"/>
              </a:xfrm>
              <a:prstGeom prst="roundRect">
                <a:avLst/>
              </a:prstGeom>
              <a:solidFill>
                <a:srgbClr val="7030A0"/>
              </a:solidFill>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sp>
          <p:sp>
            <p:nvSpPr>
              <p:cNvPr id="46" name="Rectángulo 45"/>
              <p:cNvSpPr/>
              <p:nvPr/>
            </p:nvSpPr>
            <p:spPr>
              <a:xfrm>
                <a:off x="4487970" y="226249"/>
                <a:ext cx="3503054" cy="2118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s-MX" sz="1200" dirty="0"/>
                  <a:t>¿Cuál es la conexión entre el desarrollo humano y el medio ambiente?</a:t>
                </a:r>
              </a:p>
              <a:p>
                <a:pPr lvl="0" algn="ctr" defTabSz="666750">
                  <a:lnSpc>
                    <a:spcPct val="90000"/>
                  </a:lnSpc>
                  <a:spcBef>
                    <a:spcPct val="0"/>
                  </a:spcBef>
                  <a:spcAft>
                    <a:spcPct val="35000"/>
                  </a:spcAft>
                </a:pPr>
                <a:r>
                  <a:rPr lang="es-MX" sz="1200" dirty="0"/>
                  <a:t>¿Cuál es el papel de la ciencia en aminorar el cambio climático?</a:t>
                </a:r>
              </a:p>
              <a:p>
                <a:pPr lvl="0" algn="ctr" defTabSz="666750">
                  <a:lnSpc>
                    <a:spcPct val="90000"/>
                  </a:lnSpc>
                  <a:spcBef>
                    <a:spcPct val="0"/>
                  </a:spcBef>
                  <a:spcAft>
                    <a:spcPct val="35000"/>
                  </a:spcAft>
                </a:pPr>
                <a:r>
                  <a:rPr lang="es-MX" sz="1200" dirty="0"/>
                  <a:t>¿Por qué es necesaria una ética ambiental para prevenir una crisis ambiental?</a:t>
                </a:r>
              </a:p>
              <a:p>
                <a:pPr lvl="0" algn="ctr" defTabSz="666750">
                  <a:lnSpc>
                    <a:spcPct val="90000"/>
                  </a:lnSpc>
                  <a:spcBef>
                    <a:spcPct val="0"/>
                  </a:spcBef>
                  <a:spcAft>
                    <a:spcPct val="35000"/>
                  </a:spcAft>
                </a:pPr>
                <a:r>
                  <a:rPr lang="es-MX" sz="1200" dirty="0"/>
                  <a:t>¿Qué papel juega es la racionalidad pública en implementar medidas dirigidas a cuidar del medio ambiente?</a:t>
                </a:r>
              </a:p>
              <a:p>
                <a:pPr lvl="0" algn="ctr" defTabSz="666750">
                  <a:lnSpc>
                    <a:spcPct val="90000"/>
                  </a:lnSpc>
                  <a:spcBef>
                    <a:spcPct val="0"/>
                  </a:spcBef>
                  <a:spcAft>
                    <a:spcPct val="35000"/>
                  </a:spcAft>
                </a:pPr>
                <a:endParaRPr lang="es-MX" sz="1500" kern="1200" dirty="0"/>
              </a:p>
              <a:p>
                <a:pPr lvl="0" algn="ctr" defTabSz="666750">
                  <a:lnSpc>
                    <a:spcPct val="90000"/>
                  </a:lnSpc>
                  <a:spcBef>
                    <a:spcPct val="0"/>
                  </a:spcBef>
                  <a:spcAft>
                    <a:spcPct val="35000"/>
                  </a:spcAft>
                </a:pPr>
                <a:endParaRPr lang="es-MX" sz="1500" kern="1200" dirty="0"/>
              </a:p>
            </p:txBody>
          </p:sp>
        </p:grpSp>
        <p:grpSp>
          <p:nvGrpSpPr>
            <p:cNvPr id="6" name="Grupo 5"/>
            <p:cNvGrpSpPr/>
            <p:nvPr/>
          </p:nvGrpSpPr>
          <p:grpSpPr>
            <a:xfrm>
              <a:off x="505108" y="3544183"/>
              <a:ext cx="2330499" cy="4618795"/>
              <a:chOff x="373648" y="2751740"/>
              <a:chExt cx="2330499" cy="3782775"/>
            </a:xfrm>
          </p:grpSpPr>
          <p:sp>
            <p:nvSpPr>
              <p:cNvPr id="43" name="Rectángulo redondeado 42"/>
              <p:cNvSpPr/>
              <p:nvPr/>
            </p:nvSpPr>
            <p:spPr>
              <a:xfrm>
                <a:off x="373648" y="2751740"/>
                <a:ext cx="2330499" cy="2911963"/>
              </a:xfrm>
              <a:prstGeom prst="roundRect">
                <a:avLst/>
              </a:pr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44" name="Rectángulo 43"/>
              <p:cNvSpPr/>
              <p:nvPr/>
            </p:nvSpPr>
            <p:spPr>
              <a:xfrm>
                <a:off x="517166" y="3709840"/>
                <a:ext cx="2109626" cy="28246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defTabSz="488950">
                  <a:lnSpc>
                    <a:spcPct val="90000"/>
                  </a:lnSpc>
                  <a:spcBef>
                    <a:spcPct val="0"/>
                  </a:spcBef>
                  <a:spcAft>
                    <a:spcPct val="35000"/>
                  </a:spcAft>
                </a:pPr>
                <a:r>
                  <a:rPr lang="es-MX" sz="1200" b="1" dirty="0">
                    <a:solidFill>
                      <a:schemeClr val="tx1"/>
                    </a:solidFill>
                  </a:rPr>
                  <a:t>1</a:t>
                </a:r>
                <a:r>
                  <a:rPr lang="es-MX" sz="1200" b="1" dirty="0">
                    <a:solidFill>
                      <a:schemeClr val="accent4"/>
                    </a:solidFill>
                  </a:rPr>
                  <a:t>.- ¿De que manera se pueden identificar las dimensiones disponibles para realizar el modelo?</a:t>
                </a:r>
              </a:p>
              <a:p>
                <a:pPr defTabSz="488950">
                  <a:lnSpc>
                    <a:spcPct val="90000"/>
                  </a:lnSpc>
                  <a:spcBef>
                    <a:spcPct val="0"/>
                  </a:spcBef>
                  <a:spcAft>
                    <a:spcPct val="35000"/>
                  </a:spcAft>
                </a:pPr>
                <a:r>
                  <a:rPr lang="es-MX" sz="1200" b="1" dirty="0">
                    <a:solidFill>
                      <a:schemeClr val="accent4"/>
                    </a:solidFill>
                  </a:rPr>
                  <a:t>2.-¿De que manera podemos cuantificar y representar las fuerzas presentes en la azotea de la enfermería del ILA? </a:t>
                </a:r>
              </a:p>
              <a:p>
                <a:pPr defTabSz="488950">
                  <a:lnSpc>
                    <a:spcPct val="90000"/>
                  </a:lnSpc>
                  <a:spcBef>
                    <a:spcPct val="0"/>
                  </a:spcBef>
                  <a:spcAft>
                    <a:spcPct val="35000"/>
                  </a:spcAft>
                </a:pPr>
                <a:r>
                  <a:rPr lang="es-MX" sz="1200" b="1" dirty="0">
                    <a:solidFill>
                      <a:schemeClr val="tx1"/>
                    </a:solidFill>
                  </a:rPr>
                  <a:t>3.- ¿De que manera evaluar si un material es adecuado para un techo verde?</a:t>
                </a:r>
              </a:p>
              <a:p>
                <a:pPr defTabSz="488950">
                  <a:lnSpc>
                    <a:spcPct val="90000"/>
                  </a:lnSpc>
                  <a:spcBef>
                    <a:spcPct val="0"/>
                  </a:spcBef>
                  <a:spcAft>
                    <a:spcPct val="35000"/>
                  </a:spcAft>
                </a:pPr>
                <a:r>
                  <a:rPr lang="es-MX" sz="1200" b="1" dirty="0">
                    <a:solidFill>
                      <a:schemeClr val="tx1"/>
                    </a:solidFill>
                  </a:rPr>
                  <a:t>4.-¿Qué actividades serán necesarias para que el techo verde propuesto se mantenga en óptimas funciones?</a:t>
                </a:r>
              </a:p>
              <a:p>
                <a:pPr defTabSz="488950">
                  <a:lnSpc>
                    <a:spcPct val="90000"/>
                  </a:lnSpc>
                  <a:spcBef>
                    <a:spcPct val="0"/>
                  </a:spcBef>
                  <a:spcAft>
                    <a:spcPct val="35000"/>
                  </a:spcAft>
                </a:pPr>
                <a:endParaRPr lang="es-MX" sz="1200" b="1" dirty="0">
                  <a:solidFill>
                    <a:schemeClr val="tx1"/>
                  </a:solidFill>
                </a:endParaRPr>
              </a:p>
              <a:p>
                <a:pPr defTabSz="488950">
                  <a:lnSpc>
                    <a:spcPct val="90000"/>
                  </a:lnSpc>
                  <a:spcBef>
                    <a:spcPct val="0"/>
                  </a:spcBef>
                  <a:spcAft>
                    <a:spcPct val="35000"/>
                  </a:spcAft>
                </a:pPr>
                <a:endParaRPr lang="es-MX" sz="1200" b="1" dirty="0">
                  <a:solidFill>
                    <a:schemeClr val="tx1"/>
                  </a:solidFill>
                </a:endParaRPr>
              </a:p>
              <a:p>
                <a:pPr defTabSz="488950">
                  <a:lnSpc>
                    <a:spcPct val="90000"/>
                  </a:lnSpc>
                  <a:spcBef>
                    <a:spcPct val="0"/>
                  </a:spcBef>
                  <a:spcAft>
                    <a:spcPct val="35000"/>
                  </a:spcAft>
                </a:pPr>
                <a:endParaRPr lang="es-MX" sz="1200" b="1" dirty="0"/>
              </a:p>
              <a:p>
                <a:pPr lvl="0" algn="ctr" defTabSz="488950">
                  <a:lnSpc>
                    <a:spcPct val="90000"/>
                  </a:lnSpc>
                  <a:spcBef>
                    <a:spcPct val="0"/>
                  </a:spcBef>
                  <a:spcAft>
                    <a:spcPct val="35000"/>
                  </a:spcAft>
                </a:pPr>
                <a:endParaRPr lang="es-MX" sz="1200" b="1" dirty="0"/>
              </a:p>
              <a:p>
                <a:pPr lvl="0" algn="ctr" defTabSz="488950">
                  <a:lnSpc>
                    <a:spcPct val="90000"/>
                  </a:lnSpc>
                  <a:spcBef>
                    <a:spcPct val="0"/>
                  </a:spcBef>
                  <a:spcAft>
                    <a:spcPct val="35000"/>
                  </a:spcAft>
                </a:pPr>
                <a:endParaRPr lang="es-MX" sz="1200" b="1" dirty="0"/>
              </a:p>
              <a:p>
                <a:pPr lvl="0" algn="ctr" defTabSz="488950">
                  <a:lnSpc>
                    <a:spcPct val="90000"/>
                  </a:lnSpc>
                  <a:spcBef>
                    <a:spcPct val="0"/>
                  </a:spcBef>
                  <a:spcAft>
                    <a:spcPct val="35000"/>
                  </a:spcAft>
                </a:pPr>
                <a:endParaRPr lang="es-MX" sz="1100" b="1" kern="1200" dirty="0"/>
              </a:p>
              <a:p>
                <a:pPr lvl="0" algn="ctr" defTabSz="488950">
                  <a:lnSpc>
                    <a:spcPct val="90000"/>
                  </a:lnSpc>
                  <a:spcBef>
                    <a:spcPct val="0"/>
                  </a:spcBef>
                  <a:spcAft>
                    <a:spcPct val="35000"/>
                  </a:spcAft>
                </a:pPr>
                <a:endParaRPr lang="es-MX" sz="1100" b="1" kern="1200" dirty="0"/>
              </a:p>
              <a:p>
                <a:pPr lvl="0" algn="ctr" defTabSz="488950">
                  <a:lnSpc>
                    <a:spcPct val="90000"/>
                  </a:lnSpc>
                  <a:spcBef>
                    <a:spcPct val="0"/>
                  </a:spcBef>
                  <a:spcAft>
                    <a:spcPct val="35000"/>
                  </a:spcAft>
                </a:pPr>
                <a:endParaRPr lang="es-MX" sz="1100" b="1" kern="1200" dirty="0"/>
              </a:p>
              <a:p>
                <a:pPr lvl="0" algn="ctr" defTabSz="488950">
                  <a:lnSpc>
                    <a:spcPct val="90000"/>
                  </a:lnSpc>
                  <a:spcBef>
                    <a:spcPct val="0"/>
                  </a:spcBef>
                  <a:spcAft>
                    <a:spcPct val="35000"/>
                  </a:spcAft>
                </a:pPr>
                <a:r>
                  <a:rPr lang="es-MX" sz="1100" b="1" kern="1200" dirty="0"/>
                  <a:t>  </a:t>
                </a:r>
              </a:p>
              <a:p>
                <a:pPr lvl="0" algn="ctr" defTabSz="488950">
                  <a:lnSpc>
                    <a:spcPct val="90000"/>
                  </a:lnSpc>
                  <a:spcBef>
                    <a:spcPct val="0"/>
                  </a:spcBef>
                  <a:spcAft>
                    <a:spcPct val="35000"/>
                  </a:spcAft>
                </a:pPr>
                <a:r>
                  <a:rPr lang="es-MX" sz="1100" b="1" kern="1200" dirty="0"/>
                  <a:t> </a:t>
                </a:r>
                <a:endParaRPr lang="es-MX" sz="1100" kern="1200" dirty="0"/>
              </a:p>
            </p:txBody>
          </p:sp>
        </p:grpSp>
        <p:grpSp>
          <p:nvGrpSpPr>
            <p:cNvPr id="7" name="Grupo 6"/>
            <p:cNvGrpSpPr/>
            <p:nvPr/>
          </p:nvGrpSpPr>
          <p:grpSpPr>
            <a:xfrm>
              <a:off x="9606109" y="2704192"/>
              <a:ext cx="2832399" cy="3898662"/>
              <a:chOff x="7789374" y="1387583"/>
              <a:chExt cx="4402623" cy="4340270"/>
            </a:xfrm>
          </p:grpSpPr>
          <p:sp>
            <p:nvSpPr>
              <p:cNvPr id="41" name="Rectángulo redondeado 40"/>
              <p:cNvSpPr/>
              <p:nvPr/>
            </p:nvSpPr>
            <p:spPr>
              <a:xfrm>
                <a:off x="7789374" y="1387583"/>
                <a:ext cx="4402623" cy="4340270"/>
              </a:xfrm>
              <a:prstGeom prst="roundRect">
                <a:avLst/>
              </a:pr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sp>
          <p:sp>
            <p:nvSpPr>
              <p:cNvPr id="42" name="Rectángulo 41"/>
              <p:cNvSpPr/>
              <p:nvPr/>
            </p:nvSpPr>
            <p:spPr>
              <a:xfrm>
                <a:off x="7940499" y="1653598"/>
                <a:ext cx="3978873" cy="3916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s-MX" sz="1300" b="1" kern="1200" dirty="0"/>
                  <a:t>¿Qué es una azotea verde?</a:t>
                </a:r>
              </a:p>
              <a:p>
                <a:pPr lvl="0" algn="ctr" defTabSz="577850">
                  <a:lnSpc>
                    <a:spcPct val="90000"/>
                  </a:lnSpc>
                  <a:spcBef>
                    <a:spcPct val="0"/>
                  </a:spcBef>
                  <a:spcAft>
                    <a:spcPct val="35000"/>
                  </a:spcAft>
                </a:pPr>
                <a:r>
                  <a:rPr lang="es-MX" sz="1300" b="1" dirty="0"/>
                  <a:t>¿De donde surgió la idea de la azoteas verdes?</a:t>
                </a:r>
                <a:endParaRPr lang="es-MX" sz="1300" b="1" kern="1200" dirty="0"/>
              </a:p>
              <a:p>
                <a:pPr lvl="0" algn="ctr" defTabSz="577850">
                  <a:lnSpc>
                    <a:spcPct val="90000"/>
                  </a:lnSpc>
                  <a:spcBef>
                    <a:spcPct val="0"/>
                  </a:spcBef>
                  <a:spcAft>
                    <a:spcPct val="35000"/>
                  </a:spcAft>
                </a:pPr>
                <a:r>
                  <a:rPr lang="es-MX" sz="1300" kern="1200" dirty="0"/>
                  <a:t>¿Cómo es la cultura de los espacios verdes en muros y techos e México?</a:t>
                </a:r>
              </a:p>
              <a:p>
                <a:pPr lvl="0" algn="ctr" defTabSz="577850">
                  <a:lnSpc>
                    <a:spcPct val="90000"/>
                  </a:lnSpc>
                  <a:spcBef>
                    <a:spcPct val="0"/>
                  </a:spcBef>
                  <a:spcAft>
                    <a:spcPct val="35000"/>
                  </a:spcAft>
                </a:pPr>
                <a:r>
                  <a:rPr lang="es-MX" sz="1300" dirty="0"/>
                  <a:t>¿Cuál es la finalidad social de los espacios verdes intramuros ?</a:t>
                </a:r>
              </a:p>
              <a:p>
                <a:pPr lvl="0" algn="ctr" defTabSz="577850">
                  <a:lnSpc>
                    <a:spcPct val="90000"/>
                  </a:lnSpc>
                  <a:spcBef>
                    <a:spcPct val="0"/>
                  </a:spcBef>
                  <a:spcAft>
                    <a:spcPct val="35000"/>
                  </a:spcAft>
                </a:pPr>
                <a:r>
                  <a:rPr lang="es-MX" sz="1300" dirty="0"/>
                  <a:t>¿Cómo influyen las organizaciones formales e informales en generar espacios ecológicos?</a:t>
                </a:r>
              </a:p>
              <a:p>
                <a:pPr lvl="0" algn="ctr" defTabSz="577850">
                  <a:lnSpc>
                    <a:spcPct val="90000"/>
                  </a:lnSpc>
                  <a:spcBef>
                    <a:spcPct val="0"/>
                  </a:spcBef>
                  <a:spcAft>
                    <a:spcPct val="35000"/>
                  </a:spcAft>
                </a:pPr>
                <a:r>
                  <a:rPr lang="es-MX" sz="1300" dirty="0"/>
                  <a:t>¿Cuál es la relación de la administración con otras ciencias para la toma de decisiones globales en torno a la conciencia ambiental? </a:t>
                </a:r>
                <a:endParaRPr lang="es-MX" sz="1300" kern="1200" dirty="0"/>
              </a:p>
            </p:txBody>
          </p:sp>
        </p:grpSp>
        <p:sp>
          <p:nvSpPr>
            <p:cNvPr id="35" name="Elipse 34"/>
            <p:cNvSpPr/>
            <p:nvPr/>
          </p:nvSpPr>
          <p:spPr>
            <a:xfrm>
              <a:off x="3816581" y="3351865"/>
              <a:ext cx="4711991" cy="312312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¿Cómo elaborar una propuesta a las autoridades del ILA para presentar el diseño de un techo verde en la  azotea de la enfermería? </a:t>
              </a:r>
            </a:p>
            <a:p>
              <a:pPr algn="ctr"/>
              <a:endParaRPr lang="es-MX" dirty="0"/>
            </a:p>
          </p:txBody>
        </p:sp>
        <p:sp>
          <p:nvSpPr>
            <p:cNvPr id="36" name="Flecha abajo 35"/>
            <p:cNvSpPr/>
            <p:nvPr/>
          </p:nvSpPr>
          <p:spPr>
            <a:xfrm>
              <a:off x="5234805" y="2699206"/>
              <a:ext cx="2030743" cy="642433"/>
            </a:xfrm>
            <a:prstGeom prst="downArrow">
              <a:avLst/>
            </a:prstGeom>
            <a:solidFill>
              <a:srgbClr val="36F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Filosofía</a:t>
              </a:r>
            </a:p>
          </p:txBody>
        </p:sp>
        <p:sp>
          <p:nvSpPr>
            <p:cNvPr id="37" name="Flecha derecha 36"/>
            <p:cNvSpPr/>
            <p:nvPr/>
          </p:nvSpPr>
          <p:spPr>
            <a:xfrm>
              <a:off x="2839396" y="5148108"/>
              <a:ext cx="992620" cy="846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Física</a:t>
              </a:r>
            </a:p>
          </p:txBody>
        </p:sp>
        <p:grpSp>
          <p:nvGrpSpPr>
            <p:cNvPr id="38" name="Grupo 37"/>
            <p:cNvGrpSpPr/>
            <p:nvPr/>
          </p:nvGrpSpPr>
          <p:grpSpPr>
            <a:xfrm rot="1846570">
              <a:off x="8667125" y="5320984"/>
              <a:ext cx="1007417" cy="1079101"/>
              <a:chOff x="294604" y="818154"/>
              <a:chExt cx="1988856" cy="1126556"/>
            </a:xfrm>
          </p:grpSpPr>
          <p:sp>
            <p:nvSpPr>
              <p:cNvPr id="39" name="Flecha derecha 38"/>
              <p:cNvSpPr/>
              <p:nvPr/>
            </p:nvSpPr>
            <p:spPr>
              <a:xfrm rot="10800000">
                <a:off x="294604" y="818154"/>
                <a:ext cx="1770084" cy="1126556"/>
              </a:xfrm>
              <a:prstGeom prst="rightArrow">
                <a:avLst/>
              </a:prstGeom>
              <a:solidFill>
                <a:srgbClr val="01FF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p:cNvSpPr txBox="1"/>
              <p:nvPr/>
            </p:nvSpPr>
            <p:spPr>
              <a:xfrm>
                <a:off x="456813" y="1177960"/>
                <a:ext cx="1826647" cy="385574"/>
              </a:xfrm>
              <a:prstGeom prst="rect">
                <a:avLst/>
              </a:prstGeom>
              <a:noFill/>
              <a:ln>
                <a:solidFill>
                  <a:srgbClr val="92D050"/>
                </a:solidFill>
              </a:ln>
            </p:spPr>
            <p:txBody>
              <a:bodyPr wrap="none" rtlCol="0">
                <a:spAutoFit/>
              </a:bodyPr>
              <a:lstStyle/>
              <a:p>
                <a:r>
                  <a:rPr lang="es-MX" dirty="0"/>
                  <a:t>Admón.</a:t>
                </a:r>
              </a:p>
            </p:txBody>
          </p:sp>
        </p:grpSp>
      </p:grpSp>
      <p:sp>
        <p:nvSpPr>
          <p:cNvPr id="2" name="CuadroTexto 1"/>
          <p:cNvSpPr txBox="1"/>
          <p:nvPr/>
        </p:nvSpPr>
        <p:spPr>
          <a:xfrm>
            <a:off x="91024" y="-396038"/>
            <a:ext cx="9241632" cy="830997"/>
          </a:xfrm>
          <a:prstGeom prst="rect">
            <a:avLst/>
          </a:prstGeom>
          <a:noFill/>
        </p:spPr>
        <p:txBody>
          <a:bodyPr wrap="none" rtlCol="0">
            <a:spAutoFit/>
          </a:bodyPr>
          <a:lstStyle/>
          <a:p>
            <a:r>
              <a:rPr lang="es-MX" sz="2400" i="1" dirty="0"/>
              <a:t> Pregunta generadora</a:t>
            </a:r>
          </a:p>
          <a:p>
            <a:r>
              <a:rPr lang="es-MX" sz="2400" i="1" dirty="0"/>
              <a:t> y preguntas guía (revisar preguntas, que sean interdisciplinarias</a:t>
            </a:r>
          </a:p>
        </p:txBody>
      </p:sp>
      <p:sp>
        <p:nvSpPr>
          <p:cNvPr id="3" name="CuadroTexto 2"/>
          <p:cNvSpPr txBox="1"/>
          <p:nvPr/>
        </p:nvSpPr>
        <p:spPr>
          <a:xfrm>
            <a:off x="257577" y="0"/>
            <a:ext cx="1511952" cy="369332"/>
          </a:xfrm>
          <a:prstGeom prst="rect">
            <a:avLst/>
          </a:prstGeom>
          <a:noFill/>
        </p:spPr>
        <p:txBody>
          <a:bodyPr wrap="none" rtlCol="0">
            <a:spAutoFit/>
          </a:bodyPr>
          <a:lstStyle/>
          <a:p>
            <a:r>
              <a:rPr lang="es-MX" dirty="0"/>
              <a:t>Apartado 5 e</a:t>
            </a:r>
          </a:p>
        </p:txBody>
      </p:sp>
      <p:sp>
        <p:nvSpPr>
          <p:cNvPr id="20" name="Rectángulo redondeado 19"/>
          <p:cNvSpPr/>
          <p:nvPr/>
        </p:nvSpPr>
        <p:spPr>
          <a:xfrm>
            <a:off x="91024" y="1251971"/>
            <a:ext cx="3890124" cy="2292212"/>
          </a:xfrm>
          <a:prstGeom prst="roundRect">
            <a:avLst/>
          </a:prstGeom>
          <a:solidFill>
            <a:srgbClr val="FFC000"/>
          </a:solidFill>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sp>
      <p:sp>
        <p:nvSpPr>
          <p:cNvPr id="21" name="Flecha abajo 20"/>
          <p:cNvSpPr/>
          <p:nvPr/>
        </p:nvSpPr>
        <p:spPr>
          <a:xfrm rot="18340558">
            <a:off x="2643931" y="3347223"/>
            <a:ext cx="2369187" cy="996029"/>
          </a:xfrm>
          <a:prstGeom prst="downArrow">
            <a:avLst/>
          </a:prstGeom>
          <a:solidFill>
            <a:srgbClr val="36F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T .de expresión </a:t>
            </a:r>
          </a:p>
        </p:txBody>
      </p:sp>
      <p:sp>
        <p:nvSpPr>
          <p:cNvPr id="4" name="CuadroTexto 3"/>
          <p:cNvSpPr txBox="1"/>
          <p:nvPr/>
        </p:nvSpPr>
        <p:spPr>
          <a:xfrm>
            <a:off x="266415" y="1251970"/>
            <a:ext cx="3764702" cy="2954655"/>
          </a:xfrm>
          <a:prstGeom prst="rect">
            <a:avLst/>
          </a:prstGeom>
          <a:noFill/>
        </p:spPr>
        <p:txBody>
          <a:bodyPr wrap="square" rtlCol="0">
            <a:spAutoFit/>
          </a:bodyPr>
          <a:lstStyle/>
          <a:p>
            <a:r>
              <a:rPr lang="es-MX" sz="1200" b="1" dirty="0"/>
              <a:t>1</a:t>
            </a:r>
            <a:r>
              <a:rPr lang="es-MX" sz="1200" b="1" dirty="0">
                <a:solidFill>
                  <a:schemeClr val="accent4"/>
                </a:solidFill>
              </a:rPr>
              <a:t>. ¿De que manera podemos vender la idea del proyecto a las autoridades por medio de imágenes?</a:t>
            </a:r>
          </a:p>
          <a:p>
            <a:r>
              <a:rPr lang="es-MX" sz="1200" dirty="0"/>
              <a:t>2. ¿De que manera la fotografía apoya la cuantificación Qué elementos gráficos  son importantes mostrar en el diseño de la imagen de la perspectiva del techo verde y lograr un impacto visual del espectador?</a:t>
            </a:r>
          </a:p>
          <a:p>
            <a:r>
              <a:rPr lang="es-MX" sz="1200" dirty="0"/>
              <a:t>3. ¿Qué características deben contener las fotografías para seleccionar el sistema adecuado de impresión para el diseño de un tríptico? </a:t>
            </a:r>
          </a:p>
          <a:p>
            <a:r>
              <a:rPr lang="es-MX" sz="1200" dirty="0"/>
              <a:t>4. ¿Cuáles son los elementos gráficos que hacen atractivo el diseño de un tríptico como un producto gráfico con impacto?</a:t>
            </a:r>
          </a:p>
          <a:p>
            <a:endParaRPr lang="es-MX" dirty="0"/>
          </a:p>
        </p:txBody>
      </p:sp>
      <p:sp>
        <p:nvSpPr>
          <p:cNvPr id="25" name="Flecha derecha 24"/>
          <p:cNvSpPr/>
          <p:nvPr/>
        </p:nvSpPr>
        <p:spPr>
          <a:xfrm rot="7159027">
            <a:off x="8124024" y="2548834"/>
            <a:ext cx="1308825" cy="1079101"/>
          </a:xfrm>
          <a:prstGeom prst="rightArrow">
            <a:avLst/>
          </a:prstGeom>
          <a:solidFill>
            <a:srgbClr val="01FF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CuadroTexto 7"/>
          <p:cNvSpPr txBox="1"/>
          <p:nvPr/>
        </p:nvSpPr>
        <p:spPr>
          <a:xfrm rot="18195199">
            <a:off x="8477811" y="2841074"/>
            <a:ext cx="689612" cy="369332"/>
          </a:xfrm>
          <a:prstGeom prst="rect">
            <a:avLst/>
          </a:prstGeom>
          <a:noFill/>
        </p:spPr>
        <p:txBody>
          <a:bodyPr wrap="none" rtlCol="0">
            <a:spAutoFit/>
          </a:bodyPr>
          <a:lstStyle/>
          <a:p>
            <a:r>
              <a:rPr lang="es-MX" dirty="0"/>
              <a:t>TLAL</a:t>
            </a:r>
          </a:p>
        </p:txBody>
      </p:sp>
      <p:sp>
        <p:nvSpPr>
          <p:cNvPr id="27" name="CuadroTexto 26">
            <a:extLst>
              <a:ext uri="{FF2B5EF4-FFF2-40B4-BE49-F238E27FC236}">
                <a16:creationId xmlns:a16="http://schemas.microsoft.com/office/drawing/2014/main" id="{63EA60AA-F2FB-4CC8-81BD-2C59FD84723F}"/>
              </a:ext>
            </a:extLst>
          </p:cNvPr>
          <p:cNvSpPr txBox="1"/>
          <p:nvPr/>
        </p:nvSpPr>
        <p:spPr>
          <a:xfrm>
            <a:off x="8593324" y="24618"/>
            <a:ext cx="3669792" cy="2677656"/>
          </a:xfrm>
          <a:prstGeom prst="rect">
            <a:avLst/>
          </a:prstGeom>
          <a:solidFill>
            <a:srgbClr val="ED7D31">
              <a:lumMod val="20000"/>
              <a:lumOff val="80000"/>
            </a:srgbClr>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prstClr val="black"/>
                </a:solidFill>
                <a:effectLst/>
                <a:uLnTx/>
                <a:uFillTx/>
                <a:latin typeface="Calibri" panose="020F0502020204030204"/>
              </a:rPr>
              <a:t>¿Cómo desarrollar la recepción narrativa para adecuarla a las necesidades de un texto?</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prstClr val="black"/>
                </a:solidFill>
                <a:effectLst/>
                <a:uLnTx/>
                <a:uFillTx/>
                <a:latin typeface="Calibri" panose="020F0502020204030204"/>
              </a:rPr>
              <a:t>¿Cómo influye el contexto de situación en un relato descriptivo?</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prstClr val="black"/>
                </a:solidFill>
                <a:effectLst/>
                <a:uLnTx/>
                <a:uFillTx/>
                <a:latin typeface="Calibri" panose="020F0502020204030204"/>
              </a:rPr>
              <a:t>¿Qué elementos científicos contiene un ensayo?</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prstClr val="black"/>
                </a:solidFill>
                <a:effectLst/>
                <a:uLnTx/>
                <a:uFillTx/>
                <a:latin typeface="Calibri" panose="020F0502020204030204"/>
              </a:rPr>
              <a:t>¿Cómo puede diferenciarse el mundo ficcional literario de la realidad cotidiana y sus necesidades?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prstClr val="black"/>
                </a:solidFill>
                <a:effectLst/>
                <a:uLnTx/>
                <a:uFillTx/>
                <a:latin typeface="Calibri" panose="020F0502020204030204"/>
              </a:rPr>
              <a:t>¿Qué símbolos paralingüísticos se ocuparán en la elaboración del documento a presentar a las autoridades del ILA?</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chemeClr val="accent4"/>
                </a:solidFill>
                <a:effectLst/>
                <a:uLnTx/>
                <a:uFillTx/>
                <a:latin typeface="Calibri" panose="020F0502020204030204"/>
              </a:rPr>
              <a:t>¿De que manera los paratextos apoyan el objetivo final de proyecto?</a:t>
            </a:r>
          </a:p>
          <a:p>
            <a:pPr marL="0" marR="0" lvl="0" indent="0" algn="just" defTabSz="914400" eaLnBrk="1" fontAlgn="auto" latinLnBrk="0" hangingPunct="1">
              <a:lnSpc>
                <a:spcPct val="100000"/>
              </a:lnSpc>
              <a:spcBef>
                <a:spcPts val="0"/>
              </a:spcBef>
              <a:spcAft>
                <a:spcPts val="0"/>
              </a:spcAft>
              <a:buClrTx/>
              <a:buSzTx/>
              <a:buFontTx/>
              <a:buNone/>
              <a:tabLst/>
              <a:defRPr/>
            </a:pPr>
            <a:r>
              <a:rPr lang="es-MX" sz="1200" b="1" kern="0" dirty="0">
                <a:solidFill>
                  <a:schemeClr val="accent4"/>
                </a:solidFill>
                <a:latin typeface="Calibri" panose="020F0502020204030204"/>
              </a:rPr>
              <a:t>¿De que manera los paratextos apoyan la construcción del documento final?</a:t>
            </a:r>
            <a:endParaRPr kumimoji="0" lang="es-MX" sz="1200" b="1" i="0" u="none" strike="noStrike" kern="0" cap="none" spc="0" normalizeH="0" baseline="0" noProof="0" dirty="0">
              <a:ln>
                <a:noFill/>
              </a:ln>
              <a:solidFill>
                <a:schemeClr val="accent4"/>
              </a:solidFill>
              <a:effectLst/>
              <a:uLnTx/>
              <a:uFillTx/>
              <a:latin typeface="Calibri" panose="020F0502020204030204"/>
            </a:endParaRPr>
          </a:p>
        </p:txBody>
      </p:sp>
    </p:spTree>
    <p:extLst>
      <p:ext uri="{BB962C8B-B14F-4D97-AF65-F5344CB8AC3E}">
        <p14:creationId xmlns:p14="http://schemas.microsoft.com/office/powerpoint/2010/main" val="1051239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7514"/>
            <a:ext cx="8596668" cy="1320800"/>
          </a:xfrm>
        </p:spPr>
        <p:txBody>
          <a:bodyPr/>
          <a:lstStyle/>
          <a:p>
            <a:r>
              <a:rPr lang="es-MX" i="1" dirty="0"/>
              <a:t>5F. Contenido </a:t>
            </a:r>
          </a:p>
        </p:txBody>
      </p:sp>
      <p:sp>
        <p:nvSpPr>
          <p:cNvPr id="3" name="Marcador de contenido 2"/>
          <p:cNvSpPr>
            <a:spLocks noGrp="1"/>
          </p:cNvSpPr>
          <p:nvPr>
            <p:ph idx="1"/>
          </p:nvPr>
        </p:nvSpPr>
        <p:spPr>
          <a:xfrm>
            <a:off x="-45557" y="1183716"/>
            <a:ext cx="10309538" cy="1314786"/>
          </a:xfrm>
        </p:spPr>
        <p:txBody>
          <a:bodyPr/>
          <a:lstStyle/>
          <a:p>
            <a:pPr marL="0" indent="0">
              <a:buNone/>
            </a:pPr>
            <a:r>
              <a:rPr lang="es-MX" i="1" dirty="0">
                <a:solidFill>
                  <a:srgbClr val="92D050"/>
                </a:solidFill>
              </a:rPr>
              <a:t>Contenido, temas y productos propuestos</a:t>
            </a:r>
          </a:p>
        </p:txBody>
      </p:sp>
      <p:pic>
        <p:nvPicPr>
          <p:cNvPr id="10" name="Imagen 9"/>
          <p:cNvPicPr>
            <a:picLocks noChangeAspect="1"/>
          </p:cNvPicPr>
          <p:nvPr/>
        </p:nvPicPr>
        <p:blipFill>
          <a:blip r:embed="rId2"/>
          <a:stretch>
            <a:fillRect/>
          </a:stretch>
        </p:blipFill>
        <p:spPr>
          <a:xfrm>
            <a:off x="439093" y="1854558"/>
            <a:ext cx="9280915" cy="4067497"/>
          </a:xfrm>
          <a:prstGeom prst="rect">
            <a:avLst/>
          </a:prstGeom>
        </p:spPr>
      </p:pic>
    </p:spTree>
    <p:extLst>
      <p:ext uri="{BB962C8B-B14F-4D97-AF65-F5344CB8AC3E}">
        <p14:creationId xmlns:p14="http://schemas.microsoft.com/office/powerpoint/2010/main" val="3436683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7514"/>
            <a:ext cx="8596668" cy="1320800"/>
          </a:xfrm>
        </p:spPr>
        <p:txBody>
          <a:bodyPr/>
          <a:lstStyle/>
          <a:p>
            <a:r>
              <a:rPr lang="es-MX" i="1" dirty="0"/>
              <a:t>5F. Contenido </a:t>
            </a:r>
          </a:p>
        </p:txBody>
      </p:sp>
      <p:sp>
        <p:nvSpPr>
          <p:cNvPr id="3" name="Marcador de contenido 2"/>
          <p:cNvSpPr>
            <a:spLocks noGrp="1"/>
          </p:cNvSpPr>
          <p:nvPr>
            <p:ph idx="1"/>
          </p:nvPr>
        </p:nvSpPr>
        <p:spPr>
          <a:xfrm>
            <a:off x="-45557" y="1183716"/>
            <a:ext cx="10309538" cy="1314786"/>
          </a:xfrm>
        </p:spPr>
        <p:txBody>
          <a:bodyPr/>
          <a:lstStyle/>
          <a:p>
            <a:pPr marL="0" indent="0">
              <a:buNone/>
            </a:pPr>
            <a:r>
              <a:rPr lang="es-MX" i="1" dirty="0">
                <a:solidFill>
                  <a:srgbClr val="92D050"/>
                </a:solidFill>
              </a:rPr>
              <a:t>Contenido, temas y productos propuestos</a:t>
            </a:r>
          </a:p>
        </p:txBody>
      </p:sp>
      <p:pic>
        <p:nvPicPr>
          <p:cNvPr id="9" name="Imagen 8"/>
          <p:cNvPicPr>
            <a:picLocks noChangeAspect="1"/>
          </p:cNvPicPr>
          <p:nvPr/>
        </p:nvPicPr>
        <p:blipFill>
          <a:blip r:embed="rId2"/>
          <a:stretch>
            <a:fillRect/>
          </a:stretch>
        </p:blipFill>
        <p:spPr>
          <a:xfrm>
            <a:off x="583682" y="1957592"/>
            <a:ext cx="9326545" cy="3940932"/>
          </a:xfrm>
          <a:prstGeom prst="rect">
            <a:avLst/>
          </a:prstGeom>
        </p:spPr>
      </p:pic>
    </p:spTree>
    <p:extLst>
      <p:ext uri="{BB962C8B-B14F-4D97-AF65-F5344CB8AC3E}">
        <p14:creationId xmlns:p14="http://schemas.microsoft.com/office/powerpoint/2010/main" val="1713665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7514"/>
            <a:ext cx="8596668" cy="1320800"/>
          </a:xfrm>
        </p:spPr>
        <p:txBody>
          <a:bodyPr/>
          <a:lstStyle/>
          <a:p>
            <a:r>
              <a:rPr lang="es-MX" i="1" dirty="0"/>
              <a:t>5G  ……………………………………………………….</a:t>
            </a:r>
            <a:br>
              <a:rPr lang="es-MX" i="1" dirty="0"/>
            </a:br>
            <a:r>
              <a:rPr lang="es-MX" i="1" dirty="0"/>
              <a:t>5H. Reflexión. Grupo interdisciplinario </a:t>
            </a:r>
          </a:p>
        </p:txBody>
      </p:sp>
    </p:spTree>
    <p:extLst>
      <p:ext uri="{BB962C8B-B14F-4D97-AF65-F5344CB8AC3E}">
        <p14:creationId xmlns:p14="http://schemas.microsoft.com/office/powerpoint/2010/main" val="32729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5210" y="134938"/>
            <a:ext cx="8596668" cy="1320800"/>
          </a:xfrm>
        </p:spPr>
        <p:txBody>
          <a:bodyPr>
            <a:normAutofit fontScale="90000"/>
          </a:bodyPr>
          <a:lstStyle/>
          <a:p>
            <a:r>
              <a:rPr lang="es-MX" dirty="0"/>
              <a:t>5I. Evidencias de proceso</a:t>
            </a:r>
            <a:br>
              <a:rPr lang="es-MX" dirty="0"/>
            </a:br>
            <a:r>
              <a:rPr lang="es-MX" dirty="0"/>
              <a:t> Producto 4 </a:t>
            </a:r>
            <a:br>
              <a:rPr lang="es-MX" dirty="0"/>
            </a:br>
            <a:r>
              <a:rPr lang="es-MX" dirty="0"/>
              <a:t>Organizador gráfico y preguntas esenciales. </a:t>
            </a:r>
          </a:p>
        </p:txBody>
      </p:sp>
      <p:sp>
        <p:nvSpPr>
          <p:cNvPr id="3" name="Marcador de contenido 2"/>
          <p:cNvSpPr>
            <a:spLocks noGrp="1"/>
          </p:cNvSpPr>
          <p:nvPr>
            <p:ph idx="1"/>
          </p:nvPr>
        </p:nvSpPr>
        <p:spPr/>
        <p:txBody>
          <a:bodyPr/>
          <a:lstStyle/>
          <a:p>
            <a:pPr marL="0" indent="0">
              <a:buNone/>
            </a:pPr>
            <a:endParaRPr lang="es-MX" dirty="0"/>
          </a:p>
          <a:p>
            <a:pPr marL="0" indent="0">
              <a:buNone/>
            </a:pPr>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888" y="1673190"/>
            <a:ext cx="7072108" cy="4855570"/>
          </a:xfrm>
          <a:prstGeom prst="rect">
            <a:avLst/>
          </a:prstGeom>
        </p:spPr>
      </p:pic>
    </p:spTree>
    <p:extLst>
      <p:ext uri="{BB962C8B-B14F-4D97-AF65-F5344CB8AC3E}">
        <p14:creationId xmlns:p14="http://schemas.microsoft.com/office/powerpoint/2010/main" val="496801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7029" y="171718"/>
            <a:ext cx="8596668" cy="1320800"/>
          </a:xfrm>
        </p:spPr>
        <p:txBody>
          <a:bodyPr>
            <a:normAutofit fontScale="90000"/>
          </a:bodyPr>
          <a:lstStyle/>
          <a:p>
            <a:r>
              <a:rPr lang="es-MX" dirty="0"/>
              <a:t>5I. Evidencias del proceso </a:t>
            </a:r>
            <a:br>
              <a:rPr lang="es-MX" dirty="0"/>
            </a:br>
            <a:r>
              <a:rPr lang="es-MX" dirty="0"/>
              <a:t>Producto 5 </a:t>
            </a:r>
            <a:br>
              <a:rPr lang="es-MX" dirty="0"/>
            </a:br>
            <a:r>
              <a:rPr lang="es-MX" dirty="0"/>
              <a:t>Organizador gráfico Proceso de indagación. </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2281" y="1921881"/>
            <a:ext cx="7395719" cy="4936119"/>
          </a:xfrm>
          <a:prstGeom prst="rect">
            <a:avLst/>
          </a:prstGeom>
        </p:spPr>
      </p:pic>
    </p:spTree>
    <p:extLst>
      <p:ext uri="{BB962C8B-B14F-4D97-AF65-F5344CB8AC3E}">
        <p14:creationId xmlns:p14="http://schemas.microsoft.com/office/powerpoint/2010/main" val="1833403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8545" y="236113"/>
            <a:ext cx="8596668" cy="1320800"/>
          </a:xfrm>
        </p:spPr>
        <p:txBody>
          <a:bodyPr/>
          <a:lstStyle/>
          <a:p>
            <a:r>
              <a:rPr lang="es-MX" dirty="0"/>
              <a:t>5I. Evidencias del proceso Producto 6: A.M.E. GENERAL</a:t>
            </a:r>
          </a:p>
        </p:txBody>
      </p:sp>
      <p:pic>
        <p:nvPicPr>
          <p:cNvPr id="4" name="Imagen 3"/>
          <p:cNvPicPr>
            <a:picLocks noChangeAspect="1"/>
          </p:cNvPicPr>
          <p:nvPr/>
        </p:nvPicPr>
        <p:blipFill>
          <a:blip r:embed="rId2"/>
          <a:stretch>
            <a:fillRect/>
          </a:stretch>
        </p:blipFill>
        <p:spPr>
          <a:xfrm>
            <a:off x="1254080" y="1690688"/>
            <a:ext cx="9683839" cy="4920140"/>
          </a:xfrm>
          <a:prstGeom prst="rect">
            <a:avLst/>
          </a:prstGeom>
        </p:spPr>
      </p:pic>
    </p:spTree>
    <p:extLst>
      <p:ext uri="{BB962C8B-B14F-4D97-AF65-F5344CB8AC3E}">
        <p14:creationId xmlns:p14="http://schemas.microsoft.com/office/powerpoint/2010/main" val="2463145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83654" y="141668"/>
            <a:ext cx="10314700" cy="6452315"/>
          </a:xfrm>
          <a:prstGeom prst="rect">
            <a:avLst/>
          </a:prstGeom>
        </p:spPr>
      </p:pic>
    </p:spTree>
    <p:extLst>
      <p:ext uri="{BB962C8B-B14F-4D97-AF65-F5344CB8AC3E}">
        <p14:creationId xmlns:p14="http://schemas.microsoft.com/office/powerpoint/2010/main" val="1860314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1320800"/>
          </a:xfrm>
        </p:spPr>
        <p:txBody>
          <a:bodyPr>
            <a:normAutofit/>
          </a:bodyPr>
          <a:lstStyle/>
          <a:p>
            <a:r>
              <a:rPr lang="es-MX" dirty="0"/>
              <a:t>5 i. Evidencias del proceso.  Producto 7: e.i.p. resumen (corregir imágenes)</a:t>
            </a:r>
          </a:p>
        </p:txBody>
      </p:sp>
      <p:pic>
        <p:nvPicPr>
          <p:cNvPr id="5" name="Imagen 4"/>
          <p:cNvPicPr>
            <a:picLocks noChangeAspect="1"/>
          </p:cNvPicPr>
          <p:nvPr/>
        </p:nvPicPr>
        <p:blipFill>
          <a:blip r:embed="rId2"/>
          <a:stretch>
            <a:fillRect/>
          </a:stretch>
        </p:blipFill>
        <p:spPr>
          <a:xfrm>
            <a:off x="1266264" y="1059994"/>
            <a:ext cx="8732194" cy="6309234"/>
          </a:xfrm>
          <a:prstGeom prst="rect">
            <a:avLst/>
          </a:prstGeom>
        </p:spPr>
      </p:pic>
    </p:spTree>
    <p:extLst>
      <p:ext uri="{BB962C8B-B14F-4D97-AF65-F5344CB8AC3E}">
        <p14:creationId xmlns:p14="http://schemas.microsoft.com/office/powerpoint/2010/main" val="182150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Proyecto planeado para el ciclo 2021-2022</a:t>
            </a:r>
          </a:p>
        </p:txBody>
      </p:sp>
      <p:sp>
        <p:nvSpPr>
          <p:cNvPr id="3" name="Marcador de contenido 2"/>
          <p:cNvSpPr>
            <a:spLocks noGrp="1"/>
          </p:cNvSpPr>
          <p:nvPr>
            <p:ph idx="1"/>
          </p:nvPr>
        </p:nvSpPr>
        <p:spPr/>
        <p:txBody>
          <a:bodyPr/>
          <a:lstStyle/>
          <a:p>
            <a:r>
              <a:rPr lang="es-MX" dirty="0"/>
              <a:t>Fecha de inicio:   Febrero de 2022</a:t>
            </a:r>
          </a:p>
          <a:p>
            <a:r>
              <a:rPr lang="es-MX" dirty="0"/>
              <a:t>Fecha de término: Marzo de 2022</a:t>
            </a:r>
          </a:p>
          <a:p>
            <a:endParaRPr lang="es-MX" dirty="0"/>
          </a:p>
          <a:p>
            <a:pPr marL="0" indent="0">
              <a:buNone/>
            </a:pPr>
            <a:r>
              <a:rPr lang="es-MX" dirty="0"/>
              <a:t>Este proyecto está dirigido para los</a:t>
            </a:r>
          </a:p>
          <a:p>
            <a:pPr marL="0" indent="0">
              <a:buNone/>
            </a:pPr>
            <a:r>
              <a:rPr lang="es-MX" dirty="0"/>
              <a:t>alumnos de sexto semestre de CCH.</a:t>
            </a:r>
          </a:p>
          <a:p>
            <a:pPr marL="0" indent="0">
              <a:buNone/>
            </a:pPr>
            <a:endParaRPr lang="es-MX" dirty="0"/>
          </a:p>
          <a:p>
            <a:pPr marL="0" indent="0">
              <a:buNone/>
            </a:pPr>
            <a:endParaRPr lang="es-MX" dirty="0"/>
          </a:p>
          <a:p>
            <a:pPr marL="0" indent="0">
              <a:buNone/>
            </a:pPr>
            <a:endParaRPr lang="es-MX" dirty="0"/>
          </a:p>
        </p:txBody>
      </p:sp>
      <p:sp>
        <p:nvSpPr>
          <p:cNvPr id="4" name="CuadroTexto 3"/>
          <p:cNvSpPr txBox="1"/>
          <p:nvPr/>
        </p:nvSpPr>
        <p:spPr>
          <a:xfrm>
            <a:off x="1192696" y="304800"/>
            <a:ext cx="1316386" cy="369332"/>
          </a:xfrm>
          <a:prstGeom prst="rect">
            <a:avLst/>
          </a:prstGeom>
          <a:noFill/>
        </p:spPr>
        <p:txBody>
          <a:bodyPr wrap="none" rtlCol="0">
            <a:spAutoFit/>
          </a:bodyPr>
          <a:lstStyle/>
          <a:p>
            <a:r>
              <a:rPr lang="es-MX" dirty="0"/>
              <a:t>Apartado 3</a:t>
            </a:r>
          </a:p>
        </p:txBody>
      </p:sp>
      <p:pic>
        <p:nvPicPr>
          <p:cNvPr id="5" name="Imagen 4"/>
          <p:cNvPicPr>
            <a:picLocks noChangeAspect="1"/>
          </p:cNvPicPr>
          <p:nvPr/>
        </p:nvPicPr>
        <p:blipFill>
          <a:blip r:embed="rId2"/>
          <a:stretch>
            <a:fillRect/>
          </a:stretch>
        </p:blipFill>
        <p:spPr>
          <a:xfrm>
            <a:off x="6458553" y="1270000"/>
            <a:ext cx="3986213" cy="5180053"/>
          </a:xfrm>
          <a:prstGeom prst="rect">
            <a:avLst/>
          </a:prstGeom>
        </p:spPr>
      </p:pic>
    </p:spTree>
    <p:extLst>
      <p:ext uri="{BB962C8B-B14F-4D97-AF65-F5344CB8AC3E}">
        <p14:creationId xmlns:p14="http://schemas.microsoft.com/office/powerpoint/2010/main" val="1920320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5 i. Evidencias del proceso.  Producto 7: e.i.p. resumen</a:t>
            </a:r>
          </a:p>
        </p:txBody>
      </p:sp>
      <p:pic>
        <p:nvPicPr>
          <p:cNvPr id="4" name="Imagen 3"/>
          <p:cNvPicPr>
            <a:picLocks noChangeAspect="1"/>
          </p:cNvPicPr>
          <p:nvPr/>
        </p:nvPicPr>
        <p:blipFill>
          <a:blip r:embed="rId2"/>
          <a:stretch>
            <a:fillRect/>
          </a:stretch>
        </p:blipFill>
        <p:spPr>
          <a:xfrm>
            <a:off x="995807" y="1811967"/>
            <a:ext cx="8732194" cy="4470438"/>
          </a:xfrm>
          <a:prstGeom prst="rect">
            <a:avLst/>
          </a:prstGeom>
        </p:spPr>
      </p:pic>
    </p:spTree>
    <p:extLst>
      <p:ext uri="{BB962C8B-B14F-4D97-AF65-F5344CB8AC3E}">
        <p14:creationId xmlns:p14="http://schemas.microsoft.com/office/powerpoint/2010/main" val="1638585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5 i. Evidencias del proceso.  Producto 8: e.i.p. resumen</a:t>
            </a:r>
          </a:p>
        </p:txBody>
      </p:sp>
      <p:sp>
        <p:nvSpPr>
          <p:cNvPr id="3" name="Marcador de contenido 2"/>
          <p:cNvSpPr>
            <a:spLocks noGrp="1"/>
          </p:cNvSpPr>
          <p:nvPr>
            <p:ph idx="1"/>
          </p:nvPr>
        </p:nvSpPr>
        <p:spPr/>
        <p:txBody>
          <a:bodyPr/>
          <a:lstStyle/>
          <a:p>
            <a:pPr marL="0" indent="0">
              <a:buNone/>
            </a:pPr>
            <a:r>
              <a:rPr lang="es-MX" dirty="0"/>
              <a:t>Imágenes de análisis de la mesa de expertos. (Se encuentran en la diapositiva 24 a 34 de la presentación añadir imágenes en todas) </a:t>
            </a:r>
          </a:p>
        </p:txBody>
      </p:sp>
      <p:pic>
        <p:nvPicPr>
          <p:cNvPr id="4" name="Imagen 3"/>
          <p:cNvPicPr>
            <a:picLocks noChangeAspect="1"/>
          </p:cNvPicPr>
          <p:nvPr/>
        </p:nvPicPr>
        <p:blipFill>
          <a:blip r:embed="rId2"/>
          <a:stretch>
            <a:fillRect/>
          </a:stretch>
        </p:blipFill>
        <p:spPr>
          <a:xfrm>
            <a:off x="995807" y="3391986"/>
            <a:ext cx="8732194" cy="1417977"/>
          </a:xfrm>
          <a:prstGeom prst="rect">
            <a:avLst/>
          </a:prstGeom>
        </p:spPr>
      </p:pic>
    </p:spTree>
    <p:extLst>
      <p:ext uri="{BB962C8B-B14F-4D97-AF65-F5344CB8AC3E}">
        <p14:creationId xmlns:p14="http://schemas.microsoft.com/office/powerpoint/2010/main" val="1206463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0319" y="-103031"/>
            <a:ext cx="10515600" cy="1325563"/>
          </a:xfrm>
        </p:spPr>
        <p:txBody>
          <a:bodyPr/>
          <a:lstStyle/>
          <a:p>
            <a:r>
              <a:rPr lang="es-MX" dirty="0"/>
              <a:t>5 i. Evidencias del proceso.  Producto 8: e.i.p. resumen</a:t>
            </a:r>
          </a:p>
        </p:txBody>
      </p:sp>
      <p:pic>
        <p:nvPicPr>
          <p:cNvPr id="4" name="Imagen 3"/>
          <p:cNvPicPr>
            <a:picLocks noChangeAspect="1"/>
          </p:cNvPicPr>
          <p:nvPr/>
        </p:nvPicPr>
        <p:blipFill>
          <a:blip r:embed="rId2"/>
          <a:stretch>
            <a:fillRect/>
          </a:stretch>
        </p:blipFill>
        <p:spPr>
          <a:xfrm>
            <a:off x="593502" y="959169"/>
            <a:ext cx="8732194" cy="6330579"/>
          </a:xfrm>
          <a:prstGeom prst="rect">
            <a:avLst/>
          </a:prstGeom>
        </p:spPr>
      </p:pic>
    </p:spTree>
    <p:extLst>
      <p:ext uri="{BB962C8B-B14F-4D97-AF65-F5344CB8AC3E}">
        <p14:creationId xmlns:p14="http://schemas.microsoft.com/office/powerpoint/2010/main" val="2736651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2940" y="171226"/>
            <a:ext cx="8596668" cy="1320800"/>
          </a:xfrm>
        </p:spPr>
        <p:txBody>
          <a:bodyPr/>
          <a:lstStyle/>
          <a:p>
            <a:r>
              <a:rPr lang="es-MX" dirty="0"/>
              <a:t>5 i. Evidencias del proceso.  Producto 8: e.i.p. resumen</a:t>
            </a:r>
          </a:p>
        </p:txBody>
      </p:sp>
      <p:sp>
        <p:nvSpPr>
          <p:cNvPr id="3" name="Rectángulo 2"/>
          <p:cNvSpPr/>
          <p:nvPr/>
        </p:nvSpPr>
        <p:spPr>
          <a:xfrm>
            <a:off x="3232597" y="4945488"/>
            <a:ext cx="1506828" cy="167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2"/>
          <a:stretch>
            <a:fillRect/>
          </a:stretch>
        </p:blipFill>
        <p:spPr>
          <a:xfrm>
            <a:off x="612940" y="1390207"/>
            <a:ext cx="8732194" cy="5854871"/>
          </a:xfrm>
          <a:prstGeom prst="rect">
            <a:avLst/>
          </a:prstGeom>
        </p:spPr>
      </p:pic>
    </p:spTree>
    <p:extLst>
      <p:ext uri="{BB962C8B-B14F-4D97-AF65-F5344CB8AC3E}">
        <p14:creationId xmlns:p14="http://schemas.microsoft.com/office/powerpoint/2010/main" val="2620105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5 i. Evidencias del proceso.  Producto 8: e.i.p. resumen</a:t>
            </a:r>
          </a:p>
        </p:txBody>
      </p:sp>
      <p:pic>
        <p:nvPicPr>
          <p:cNvPr id="5" name="Imagen 4"/>
          <p:cNvPicPr>
            <a:picLocks noChangeAspect="1"/>
          </p:cNvPicPr>
          <p:nvPr/>
        </p:nvPicPr>
        <p:blipFill>
          <a:blip r:embed="rId2"/>
          <a:stretch>
            <a:fillRect/>
          </a:stretch>
        </p:blipFill>
        <p:spPr>
          <a:xfrm>
            <a:off x="4167508" y="1455316"/>
            <a:ext cx="7345414" cy="3103805"/>
          </a:xfrm>
          <a:prstGeom prst="rect">
            <a:avLst/>
          </a:prstGeom>
        </p:spPr>
      </p:pic>
      <p:pic>
        <p:nvPicPr>
          <p:cNvPr id="6" name="Imagen 5"/>
          <p:cNvPicPr>
            <a:picLocks noChangeAspect="1"/>
          </p:cNvPicPr>
          <p:nvPr/>
        </p:nvPicPr>
        <p:blipFill>
          <a:blip r:embed="rId3"/>
          <a:stretch>
            <a:fillRect/>
          </a:stretch>
        </p:blipFill>
        <p:spPr>
          <a:xfrm>
            <a:off x="300348" y="4442372"/>
            <a:ext cx="8732194" cy="2506617"/>
          </a:xfrm>
          <a:prstGeom prst="rect">
            <a:avLst/>
          </a:prstGeom>
        </p:spPr>
      </p:pic>
    </p:spTree>
    <p:extLst>
      <p:ext uri="{BB962C8B-B14F-4D97-AF65-F5344CB8AC3E}">
        <p14:creationId xmlns:p14="http://schemas.microsoft.com/office/powerpoint/2010/main" val="1980652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5 i. Evidencias del proceso.  Producto 8: e.i.p. resumen</a:t>
            </a:r>
          </a:p>
        </p:txBody>
      </p:sp>
      <p:graphicFrame>
        <p:nvGraphicFramePr>
          <p:cNvPr id="5" name="Tabla 4"/>
          <p:cNvGraphicFramePr>
            <a:graphicFrameLocks noGrp="1"/>
          </p:cNvGraphicFramePr>
          <p:nvPr>
            <p:extLst>
              <p:ext uri="{D42A27DB-BD31-4B8C-83A1-F6EECF244321}">
                <p14:modId xmlns:p14="http://schemas.microsoft.com/office/powerpoint/2010/main" val="4102296005"/>
              </p:ext>
            </p:extLst>
          </p:nvPr>
        </p:nvGraphicFramePr>
        <p:xfrm>
          <a:off x="1318708" y="2493687"/>
          <a:ext cx="8704580" cy="3272790"/>
        </p:xfrm>
        <a:graphic>
          <a:graphicData uri="http://schemas.openxmlformats.org/drawingml/2006/table">
            <a:tbl>
              <a:tblPr>
                <a:tableStyleId>{5C22544A-7EE6-4342-B048-85BDC9FD1C3A}</a:tableStyleId>
              </a:tblPr>
              <a:tblGrid>
                <a:gridCol w="2914650">
                  <a:extLst>
                    <a:ext uri="{9D8B030D-6E8A-4147-A177-3AD203B41FA5}">
                      <a16:colId xmlns:a16="http://schemas.microsoft.com/office/drawing/2014/main" val="20000"/>
                    </a:ext>
                  </a:extLst>
                </a:gridCol>
                <a:gridCol w="1819275">
                  <a:extLst>
                    <a:ext uri="{9D8B030D-6E8A-4147-A177-3AD203B41FA5}">
                      <a16:colId xmlns:a16="http://schemas.microsoft.com/office/drawing/2014/main" val="20001"/>
                    </a:ext>
                  </a:extLst>
                </a:gridCol>
                <a:gridCol w="1771650">
                  <a:extLst>
                    <a:ext uri="{9D8B030D-6E8A-4147-A177-3AD203B41FA5}">
                      <a16:colId xmlns:a16="http://schemas.microsoft.com/office/drawing/2014/main" val="20002"/>
                    </a:ext>
                  </a:extLst>
                </a:gridCol>
                <a:gridCol w="2199005">
                  <a:extLst>
                    <a:ext uri="{9D8B030D-6E8A-4147-A177-3AD203B41FA5}">
                      <a16:colId xmlns:a16="http://schemas.microsoft.com/office/drawing/2014/main" val="20003"/>
                    </a:ext>
                  </a:extLst>
                </a:gridCol>
              </a:tblGrid>
              <a:tr h="0">
                <a:tc>
                  <a:txBody>
                    <a:bodyPr/>
                    <a:lstStyle/>
                    <a:p>
                      <a:pP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a:effectLst/>
                        </a:rPr>
                        <a:t>Disciplina 1.</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a:effectLst/>
                        </a:rPr>
                        <a:t>Disciplina 2.</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a:effectLst/>
                        </a:rPr>
                        <a:t>Disciplina 3.</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0000"/>
                  </a:ext>
                </a:extLst>
              </a:tr>
              <a:tr h="0">
                <a:tc>
                  <a:txBody>
                    <a:bodyPr/>
                    <a:lstStyle/>
                    <a:p>
                      <a:pPr marL="275590" indent="-180340">
                        <a:lnSpc>
                          <a:spcPct val="115000"/>
                        </a:lnSpc>
                        <a:spcAft>
                          <a:spcPts val="0"/>
                        </a:spcAft>
                      </a:pPr>
                      <a:r>
                        <a:rPr lang="es-ES" sz="1100" dirty="0">
                          <a:effectLst/>
                        </a:rPr>
                        <a:t>1.  Preguntar y cuestionar.</a:t>
                      </a:r>
                      <a:endParaRPr lang="es-MX" sz="1100" dirty="0">
                        <a:effectLst/>
                      </a:endParaRPr>
                    </a:p>
                    <a:p>
                      <a:pPr marL="275590" indent="-180340">
                        <a:lnSpc>
                          <a:spcPct val="115000"/>
                        </a:lnSpc>
                        <a:spcAft>
                          <a:spcPts val="0"/>
                        </a:spcAft>
                      </a:pPr>
                      <a:r>
                        <a:rPr lang="es-ES" sz="1100" dirty="0">
                          <a:effectLst/>
                        </a:rPr>
                        <a:t>     Preguntas para dirigir  la Investigación Interdisciplinaria.</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gridSpan="3">
                  <a:txBody>
                    <a:bodyPr/>
                    <a:lstStyle/>
                    <a:p>
                      <a:pPr>
                        <a:lnSpc>
                          <a:spcPct val="115000"/>
                        </a:lnSpc>
                        <a:spcAft>
                          <a:spcPts val="0"/>
                        </a:spcAft>
                      </a:pPr>
                      <a:r>
                        <a:rPr lang="es-ES" sz="1100">
                          <a:effectLst/>
                        </a:rPr>
                        <a:t>¿Qué objetivos se buscan cumplir?</a:t>
                      </a:r>
                      <a:endParaRPr lang="es-MX" sz="1100">
                        <a:effectLst/>
                      </a:endParaRPr>
                    </a:p>
                    <a:p>
                      <a:pPr>
                        <a:lnSpc>
                          <a:spcPct val="115000"/>
                        </a:lnSpc>
                        <a:spcAft>
                          <a:spcPts val="0"/>
                        </a:spcAft>
                      </a:pPr>
                      <a:r>
                        <a:rPr lang="es-ES" sz="1100">
                          <a:effectLst/>
                        </a:rPr>
                        <a:t>¿Qué se necesita saber para empezar a trabajar con este proyecto?</a:t>
                      </a:r>
                      <a:endParaRPr lang="es-MX" sz="1100">
                        <a:effectLst/>
                      </a:endParaRPr>
                    </a:p>
                    <a:p>
                      <a:pPr>
                        <a:lnSpc>
                          <a:spcPct val="115000"/>
                        </a:lnSpc>
                        <a:spcAft>
                          <a:spcPts val="0"/>
                        </a:spcAft>
                      </a:pPr>
                      <a:r>
                        <a:rPr lang="es-ES" sz="1100">
                          <a:effectLst/>
                        </a:rPr>
                        <a:t>¿Cuál es la mejor manera de guiar el proyecto?</a:t>
                      </a:r>
                      <a:endParaRPr lang="es-MX" sz="1100">
                        <a:effectLst/>
                      </a:endParaRPr>
                    </a:p>
                    <a:p>
                      <a:pPr>
                        <a:lnSpc>
                          <a:spcPct val="115000"/>
                        </a:lnSpc>
                        <a:spcAft>
                          <a:spcPts val="0"/>
                        </a:spcAft>
                      </a:pPr>
                      <a:r>
                        <a:rPr lang="es-ES" sz="1100">
                          <a:effectLst/>
                        </a:rPr>
                        <a:t>¿Cuáles son los medios materiales para lograr este proyecto?</a:t>
                      </a:r>
                      <a:endParaRPr lang="es-MX" sz="1100">
                        <a:effectLst/>
                      </a:endParaRPr>
                    </a:p>
                    <a:p>
                      <a:pPr>
                        <a:lnSpc>
                          <a:spcPct val="115000"/>
                        </a:lnSpc>
                        <a:spcAft>
                          <a:spcPts val="0"/>
                        </a:spcAft>
                      </a:pPr>
                      <a:r>
                        <a:rPr lang="es-ES" sz="1100">
                          <a:effectLst/>
                        </a:rPr>
                        <a:t>¿Cuáles son los beneficios a corto, mediano y largo plazo?</a:t>
                      </a:r>
                      <a:endParaRPr lang="es-MX" sz="1100">
                        <a:effectLst/>
                      </a:endParaRPr>
                    </a:p>
                    <a:p>
                      <a:pPr>
                        <a:lnSpc>
                          <a:spcPct val="115000"/>
                        </a:lnSpc>
                        <a:spcAft>
                          <a:spcPts val="0"/>
                        </a:spcAft>
                      </a:pPr>
                      <a:r>
                        <a:rPr lang="es-ES" sz="1100">
                          <a:effectLst/>
                        </a:rPr>
                        <a:t> </a:t>
                      </a:r>
                      <a:endParaRPr lang="es-MX" sz="1100">
                        <a:effectLst/>
                      </a:endParaRPr>
                    </a:p>
                    <a:p>
                      <a:pPr>
                        <a:lnSpc>
                          <a:spcPct val="115000"/>
                        </a:lnSpc>
                        <a:spcAft>
                          <a:spcPts val="0"/>
                        </a:spcAft>
                      </a:pPr>
                      <a:r>
                        <a:rPr lang="es-ES" sz="1100">
                          <a:effectLst/>
                        </a:rPr>
                        <a:t> </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0">
                <a:tc>
                  <a:txBody>
                    <a:bodyPr/>
                    <a:lstStyle/>
                    <a:p>
                      <a:pPr marL="275590" indent="-180340">
                        <a:lnSpc>
                          <a:spcPct val="115000"/>
                        </a:lnSpc>
                        <a:spcAft>
                          <a:spcPts val="0"/>
                        </a:spcAft>
                      </a:pPr>
                      <a:r>
                        <a:rPr lang="es-ES" sz="1100">
                          <a:effectLst/>
                        </a:rPr>
                        <a:t>2. Despertar el interés (detonar).</a:t>
                      </a:r>
                      <a:endParaRPr lang="es-MX" sz="1100">
                        <a:effectLst/>
                      </a:endParaRPr>
                    </a:p>
                    <a:p>
                      <a:pPr marL="270510" indent="-180340">
                        <a:lnSpc>
                          <a:spcPct val="115000"/>
                        </a:lnSpc>
                        <a:spcAft>
                          <a:spcPts val="0"/>
                        </a:spcAft>
                      </a:pPr>
                      <a:r>
                        <a:rPr lang="es-ES" sz="1100">
                          <a:effectLst/>
                        </a:rPr>
                        <a:t>    Estrategias para involucrar a los estudiantes con la problemática planteada, en el salón de clase</a:t>
                      </a:r>
                      <a:endParaRPr lang="es-MX" sz="1100">
                        <a:effectLst/>
                      </a:endParaRPr>
                    </a:p>
                    <a:p>
                      <a:pPr marL="275590" indent="-180340">
                        <a:lnSpc>
                          <a:spcPct val="115000"/>
                        </a:lnSpc>
                        <a:spcAft>
                          <a:spcPts val="0"/>
                        </a:spcAft>
                      </a:pPr>
                      <a:r>
                        <a:rPr lang="es-ES" sz="1100">
                          <a:effectLst/>
                        </a:rPr>
                        <a:t>    </a:t>
                      </a:r>
                      <a:endParaRPr lang="es-MX" sz="1100">
                        <a:effectLst/>
                      </a:endParaRPr>
                    </a:p>
                    <a:p>
                      <a:pPr marL="275590" indent="-180340">
                        <a:lnSpc>
                          <a:spcPct val="115000"/>
                        </a:lnSpc>
                        <a:spcAft>
                          <a:spcPts val="0"/>
                        </a:spcAft>
                      </a:pPr>
                      <a:r>
                        <a:rPr lang="es-ES" sz="1100">
                          <a:effectLst/>
                        </a:rPr>
                        <a:t> </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c gridSpan="3">
                  <a:txBody>
                    <a:bodyPr/>
                    <a:lstStyle/>
                    <a:p>
                      <a:pPr>
                        <a:lnSpc>
                          <a:spcPct val="115000"/>
                        </a:lnSpc>
                        <a:spcAft>
                          <a:spcPts val="0"/>
                        </a:spcAft>
                      </a:pPr>
                      <a:r>
                        <a:rPr lang="es-ES" sz="1100" dirty="0">
                          <a:effectLst/>
                        </a:rPr>
                        <a:t>El impacto e importancia del trabajo interdisciplinario y sus aplicaciones para beneficio de nuestra comunidad.</a:t>
                      </a:r>
                      <a:endParaRPr lang="es-MX" sz="1100" dirty="0">
                        <a:effectLst/>
                      </a:endParaRPr>
                    </a:p>
                    <a:p>
                      <a:pPr>
                        <a:lnSpc>
                          <a:spcPct val="115000"/>
                        </a:lnSpc>
                        <a:spcAft>
                          <a:spcPts val="0"/>
                        </a:spcAft>
                      </a:pPr>
                      <a:r>
                        <a:rPr lang="es-ES" sz="1100" dirty="0">
                          <a:effectLst/>
                        </a:rPr>
                        <a:t>La continuidad que se le puede dar al proyecto con las siguientes generaciones.</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bl>
          </a:graphicData>
        </a:graphic>
      </p:graphicFrame>
      <p:sp>
        <p:nvSpPr>
          <p:cNvPr id="6" name="Rectangle 1"/>
          <p:cNvSpPr>
            <a:spLocks noChangeArrowheads="1"/>
          </p:cNvSpPr>
          <p:nvPr/>
        </p:nvSpPr>
        <p:spPr bwMode="auto">
          <a:xfrm>
            <a:off x="1408860" y="21726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V. Esquema del proceso de construcción del proyecto por disciplinas.</a:t>
            </a:r>
            <a:endParaRPr kumimoji="0" lang="es-MX" altLang="es-MX"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3313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3847" y="107324"/>
            <a:ext cx="8596668" cy="1320800"/>
          </a:xfrm>
        </p:spPr>
        <p:txBody>
          <a:bodyPr/>
          <a:lstStyle/>
          <a:p>
            <a:r>
              <a:rPr lang="es-MX" dirty="0"/>
              <a:t>5 i. Evidencias del proceso.  Producto 8: e.i.p. resumen</a:t>
            </a:r>
          </a:p>
        </p:txBody>
      </p:sp>
      <p:pic>
        <p:nvPicPr>
          <p:cNvPr id="3" name="Imagen 2"/>
          <p:cNvPicPr>
            <a:picLocks noChangeAspect="1"/>
          </p:cNvPicPr>
          <p:nvPr/>
        </p:nvPicPr>
        <p:blipFill>
          <a:blip r:embed="rId2"/>
          <a:stretch>
            <a:fillRect/>
          </a:stretch>
        </p:blipFill>
        <p:spPr>
          <a:xfrm>
            <a:off x="622320" y="1870652"/>
            <a:ext cx="8732194" cy="3631850"/>
          </a:xfrm>
          <a:prstGeom prst="rect">
            <a:avLst/>
          </a:prstGeom>
        </p:spPr>
      </p:pic>
    </p:spTree>
    <p:extLst>
      <p:ext uri="{BB962C8B-B14F-4D97-AF65-F5344CB8AC3E}">
        <p14:creationId xmlns:p14="http://schemas.microsoft.com/office/powerpoint/2010/main" val="1207237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33081"/>
            <a:ext cx="8596668" cy="1320800"/>
          </a:xfrm>
        </p:spPr>
        <p:txBody>
          <a:bodyPr/>
          <a:lstStyle/>
          <a:p>
            <a:r>
              <a:rPr lang="es-MX" dirty="0"/>
              <a:t>5 i. Evidencias del proceso.  Producto 8: e.i.p. resumen</a:t>
            </a:r>
          </a:p>
        </p:txBody>
      </p:sp>
      <p:pic>
        <p:nvPicPr>
          <p:cNvPr id="3" name="Imagen 2"/>
          <p:cNvPicPr>
            <a:picLocks noChangeAspect="1"/>
          </p:cNvPicPr>
          <p:nvPr/>
        </p:nvPicPr>
        <p:blipFill>
          <a:blip r:embed="rId2"/>
          <a:stretch>
            <a:fillRect/>
          </a:stretch>
        </p:blipFill>
        <p:spPr>
          <a:xfrm>
            <a:off x="1437188" y="1343581"/>
            <a:ext cx="7505930" cy="5308357"/>
          </a:xfrm>
          <a:prstGeom prst="rect">
            <a:avLst/>
          </a:prstGeom>
        </p:spPr>
      </p:pic>
    </p:spTree>
    <p:extLst>
      <p:ext uri="{BB962C8B-B14F-4D97-AF65-F5344CB8AC3E}">
        <p14:creationId xmlns:p14="http://schemas.microsoft.com/office/powerpoint/2010/main" val="4072247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5 i. Evidencias del proceso.  Producto 8: e.i.p. resumen</a:t>
            </a:r>
          </a:p>
        </p:txBody>
      </p:sp>
      <p:pic>
        <p:nvPicPr>
          <p:cNvPr id="3" name="Imagen 2"/>
          <p:cNvPicPr>
            <a:picLocks noChangeAspect="1"/>
          </p:cNvPicPr>
          <p:nvPr/>
        </p:nvPicPr>
        <p:blipFill>
          <a:blip r:embed="rId2"/>
          <a:stretch>
            <a:fillRect/>
          </a:stretch>
        </p:blipFill>
        <p:spPr>
          <a:xfrm>
            <a:off x="677334" y="1798471"/>
            <a:ext cx="8732194" cy="4909553"/>
          </a:xfrm>
          <a:prstGeom prst="rect">
            <a:avLst/>
          </a:prstGeom>
        </p:spPr>
      </p:pic>
    </p:spTree>
    <p:extLst>
      <p:ext uri="{BB962C8B-B14F-4D97-AF65-F5344CB8AC3E}">
        <p14:creationId xmlns:p14="http://schemas.microsoft.com/office/powerpoint/2010/main" val="2461609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Presentación del proyecto (Producto)</a:t>
            </a:r>
          </a:p>
        </p:txBody>
      </p:sp>
      <p:graphicFrame>
        <p:nvGraphicFramePr>
          <p:cNvPr id="4" name="3 Tabla"/>
          <p:cNvGraphicFramePr>
            <a:graphicFrameLocks noGrp="1"/>
          </p:cNvGraphicFramePr>
          <p:nvPr>
            <p:extLst>
              <p:ext uri="{D42A27DB-BD31-4B8C-83A1-F6EECF244321}">
                <p14:modId xmlns:p14="http://schemas.microsoft.com/office/powerpoint/2010/main" val="114798511"/>
              </p:ext>
            </p:extLst>
          </p:nvPr>
        </p:nvGraphicFramePr>
        <p:xfrm>
          <a:off x="505243" y="1424049"/>
          <a:ext cx="9418702" cy="4948430"/>
        </p:xfrm>
        <a:graphic>
          <a:graphicData uri="http://schemas.openxmlformats.org/drawingml/2006/table">
            <a:tbl>
              <a:tblPr/>
              <a:tblGrid>
                <a:gridCol w="1536495">
                  <a:extLst>
                    <a:ext uri="{9D8B030D-6E8A-4147-A177-3AD203B41FA5}">
                      <a16:colId xmlns:a16="http://schemas.microsoft.com/office/drawing/2014/main" val="20000"/>
                    </a:ext>
                  </a:extLst>
                </a:gridCol>
                <a:gridCol w="1520889">
                  <a:extLst>
                    <a:ext uri="{9D8B030D-6E8A-4147-A177-3AD203B41FA5}">
                      <a16:colId xmlns:a16="http://schemas.microsoft.com/office/drawing/2014/main" val="20001"/>
                    </a:ext>
                  </a:extLst>
                </a:gridCol>
                <a:gridCol w="1533374">
                  <a:extLst>
                    <a:ext uri="{9D8B030D-6E8A-4147-A177-3AD203B41FA5}">
                      <a16:colId xmlns:a16="http://schemas.microsoft.com/office/drawing/2014/main" val="20002"/>
                    </a:ext>
                  </a:extLst>
                </a:gridCol>
                <a:gridCol w="1547938">
                  <a:extLst>
                    <a:ext uri="{9D8B030D-6E8A-4147-A177-3AD203B41FA5}">
                      <a16:colId xmlns:a16="http://schemas.microsoft.com/office/drawing/2014/main" val="20003"/>
                    </a:ext>
                  </a:extLst>
                </a:gridCol>
                <a:gridCol w="1537536">
                  <a:extLst>
                    <a:ext uri="{9D8B030D-6E8A-4147-A177-3AD203B41FA5}">
                      <a16:colId xmlns:a16="http://schemas.microsoft.com/office/drawing/2014/main" val="20004"/>
                    </a:ext>
                  </a:extLst>
                </a:gridCol>
                <a:gridCol w="1742470">
                  <a:extLst>
                    <a:ext uri="{9D8B030D-6E8A-4147-A177-3AD203B41FA5}">
                      <a16:colId xmlns:a16="http://schemas.microsoft.com/office/drawing/2014/main" val="20005"/>
                    </a:ext>
                  </a:extLst>
                </a:gridCol>
              </a:tblGrid>
              <a:tr h="471526">
                <a:tc>
                  <a:txBody>
                    <a:bodyPr/>
                    <a:lstStyle/>
                    <a:p>
                      <a:pPr>
                        <a:lnSpc>
                          <a:spcPct val="115000"/>
                        </a:lnSpc>
                        <a:spcAft>
                          <a:spcPts val="0"/>
                        </a:spcAft>
                        <a:tabLst>
                          <a:tab pos="590550" algn="l"/>
                        </a:tabLst>
                      </a:pPr>
                      <a:r>
                        <a:rPr lang="es-MX" sz="1400" dirty="0">
                          <a:latin typeface="Arial"/>
                          <a:ea typeface="Calibri"/>
                        </a:rPr>
                        <a:t>¿Qué se presentará?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dirty="0">
                          <a:latin typeface="Arial"/>
                          <a:ea typeface="Calibri"/>
                        </a:rPr>
                        <a:t>¿Cuándo?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dirty="0">
                          <a:latin typeface="Arial"/>
                          <a:ea typeface="Calibri"/>
                        </a:rPr>
                        <a:t>¿Cómo?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a:latin typeface="Arial"/>
                          <a:ea typeface="Calibri"/>
                        </a:rPr>
                        <a:t>¿Dónde?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a:latin typeface="Arial"/>
                          <a:ea typeface="Calibri"/>
                        </a:rPr>
                        <a:t>¿Con qué?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a:latin typeface="Arial"/>
                          <a:ea typeface="Calibri"/>
                        </a:rPr>
                        <a:t>¿A quién, por qué y para qué?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43051">
                <a:tc>
                  <a:txBody>
                    <a:bodyPr/>
                    <a:lstStyle/>
                    <a:p>
                      <a:pPr>
                        <a:lnSpc>
                          <a:spcPct val="115000"/>
                        </a:lnSpc>
                        <a:spcAft>
                          <a:spcPts val="0"/>
                        </a:spcAft>
                        <a:tabLst>
                          <a:tab pos="590550" algn="l"/>
                        </a:tabLst>
                      </a:pPr>
                      <a:r>
                        <a:rPr lang="es-MX" sz="1400" dirty="0">
                          <a:latin typeface="Arial"/>
                          <a:ea typeface="Calibri"/>
                        </a:rPr>
                        <a:t>Anteproyecto de investigación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dirty="0">
                          <a:latin typeface="Arial"/>
                          <a:ea typeface="Calibri"/>
                        </a:rPr>
                        <a:t>10-14 feb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dirty="0">
                          <a:latin typeface="Arial"/>
                          <a:ea typeface="Calibri"/>
                        </a:rPr>
                        <a:t>Escrito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dirty="0">
                          <a:latin typeface="Arial"/>
                          <a:ea typeface="Calibri"/>
                        </a:rPr>
                        <a:t>Clase interdisciplinaria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dirty="0">
                          <a:latin typeface="Arial"/>
                          <a:ea typeface="Calibri"/>
                        </a:rPr>
                        <a:t>Siguiendo el esquema visto en clase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dirty="0">
                          <a:latin typeface="Arial"/>
                          <a:ea typeface="Calibri"/>
                        </a:rPr>
                        <a:t>A los profesores para revisión, sugerencias y comentarios.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78814">
                <a:tc>
                  <a:txBody>
                    <a:bodyPr/>
                    <a:lstStyle/>
                    <a:p>
                      <a:pPr>
                        <a:lnSpc>
                          <a:spcPct val="115000"/>
                        </a:lnSpc>
                        <a:spcAft>
                          <a:spcPts val="0"/>
                        </a:spcAft>
                        <a:tabLst>
                          <a:tab pos="590550" algn="l"/>
                        </a:tabLst>
                      </a:pPr>
                      <a:r>
                        <a:rPr lang="es-MX" sz="1400" dirty="0">
                          <a:latin typeface="Arial"/>
                          <a:ea typeface="Calibri"/>
                        </a:rPr>
                        <a:t>Presentación oral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dirty="0">
                          <a:latin typeface="Arial"/>
                          <a:ea typeface="Calibri"/>
                        </a:rPr>
                        <a:t>17-21 feb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a:latin typeface="Arial"/>
                          <a:ea typeface="Calibri"/>
                        </a:rPr>
                        <a:t>Coloquio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dirty="0">
                          <a:latin typeface="Arial"/>
                          <a:ea typeface="Calibri"/>
                        </a:rPr>
                        <a:t>Sala de exposiciones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dirty="0">
                          <a:latin typeface="Arial"/>
                          <a:ea typeface="Calibri"/>
                        </a:rPr>
                        <a:t>Presentación digital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dirty="0">
                          <a:latin typeface="Arial"/>
                          <a:ea typeface="Calibri"/>
                        </a:rPr>
                        <a:t>Maestros de la academia y compañeros para exponer avances de la investigación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14577">
                <a:tc>
                  <a:txBody>
                    <a:bodyPr/>
                    <a:lstStyle/>
                    <a:p>
                      <a:pPr>
                        <a:lnSpc>
                          <a:spcPct val="115000"/>
                        </a:lnSpc>
                        <a:spcAft>
                          <a:spcPts val="0"/>
                        </a:spcAft>
                        <a:tabLst>
                          <a:tab pos="590550" algn="l"/>
                        </a:tabLst>
                      </a:pPr>
                      <a:r>
                        <a:rPr lang="es-MX" sz="1400" dirty="0">
                          <a:latin typeface="Arial"/>
                          <a:ea typeface="Calibri"/>
                        </a:rPr>
                        <a:t>Diseño del techo</a:t>
                      </a:r>
                      <a:r>
                        <a:rPr lang="es-MX" sz="1400" baseline="0" dirty="0">
                          <a:latin typeface="Arial"/>
                          <a:ea typeface="Calibri"/>
                        </a:rPr>
                        <a:t> verde</a:t>
                      </a:r>
                      <a:endParaRPr lang="es-MX" sz="14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dirty="0">
                          <a:latin typeface="Arial"/>
                          <a:ea typeface="Calibri"/>
                        </a:rPr>
                        <a:t>24-</a:t>
                      </a:r>
                      <a:r>
                        <a:rPr lang="es-MX" sz="1400" baseline="0" dirty="0">
                          <a:latin typeface="Arial"/>
                          <a:ea typeface="Calibri"/>
                        </a:rPr>
                        <a:t> feb </a:t>
                      </a:r>
                      <a:r>
                        <a:rPr lang="es-MX" sz="1400" dirty="0">
                          <a:latin typeface="Arial"/>
                          <a:ea typeface="Calibri"/>
                        </a:rPr>
                        <a:t> a 13 -mar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dirty="0">
                          <a:latin typeface="Arial"/>
                          <a:ea typeface="Calibri"/>
                        </a:rPr>
                        <a:t>Exposición oral, debate  y mesa redonda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dirty="0">
                          <a:latin typeface="Arial"/>
                          <a:ea typeface="Calibri"/>
                        </a:rPr>
                        <a:t>Laboratorio y  aulas.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dirty="0">
                          <a:latin typeface="Arial"/>
                          <a:ea typeface="Calibri"/>
                        </a:rPr>
                        <a:t>Siguiendo la metodología corregida en clase, integrando las revisiones previas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dirty="0">
                          <a:latin typeface="Arial"/>
                          <a:ea typeface="Calibri"/>
                        </a:rPr>
                        <a:t>A los profesores, para sugerencias y comentarios.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77242">
                <a:tc>
                  <a:txBody>
                    <a:bodyPr/>
                    <a:lstStyle/>
                    <a:p>
                      <a:pPr>
                        <a:lnSpc>
                          <a:spcPct val="115000"/>
                        </a:lnSpc>
                        <a:spcAft>
                          <a:spcPts val="0"/>
                        </a:spcAft>
                        <a:tabLst>
                          <a:tab pos="590550" algn="l"/>
                        </a:tabLst>
                      </a:pPr>
                      <a:r>
                        <a:rPr lang="es-MX" sz="1400" dirty="0">
                          <a:latin typeface="Arial"/>
                          <a:ea typeface="Calibri"/>
                        </a:rPr>
                        <a:t>Producto final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dirty="0">
                          <a:latin typeface="Arial"/>
                          <a:ea typeface="Calibri"/>
                        </a:rPr>
                        <a:t>16 -20 mar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dirty="0">
                          <a:latin typeface="Arial"/>
                          <a:ea typeface="Calibri"/>
                        </a:rPr>
                        <a:t>Presentación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dirty="0">
                          <a:latin typeface="Arial"/>
                          <a:ea typeface="Calibri"/>
                        </a:rPr>
                        <a:t>Patio del colegio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dirty="0">
                          <a:latin typeface="Arial"/>
                          <a:ea typeface="Calibri"/>
                        </a:rPr>
                        <a:t>Diseño</a:t>
                      </a:r>
                      <a:r>
                        <a:rPr lang="es-MX" sz="1400" baseline="0" dirty="0">
                          <a:latin typeface="Arial"/>
                          <a:ea typeface="Calibri"/>
                        </a:rPr>
                        <a:t> del techo verde</a:t>
                      </a:r>
                      <a:endParaRPr lang="es-MX" sz="14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90550" algn="l"/>
                        </a:tabLst>
                      </a:pPr>
                      <a:r>
                        <a:rPr lang="es-MX" sz="1400" dirty="0">
                          <a:latin typeface="Arial"/>
                          <a:ea typeface="Calibri"/>
                        </a:rPr>
                        <a:t>A la comunidad ILA.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07052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Nombre del proyecto </a:t>
            </a:r>
          </a:p>
        </p:txBody>
      </p:sp>
      <p:sp>
        <p:nvSpPr>
          <p:cNvPr id="3" name="Marcador de contenido 2"/>
          <p:cNvSpPr>
            <a:spLocks noGrp="1"/>
          </p:cNvSpPr>
          <p:nvPr>
            <p:ph idx="1"/>
          </p:nvPr>
        </p:nvSpPr>
        <p:spPr/>
        <p:txBody>
          <a:bodyPr/>
          <a:lstStyle/>
          <a:p>
            <a:r>
              <a:rPr lang="es-MX" sz="2800" dirty="0"/>
              <a:t>Pulmones urbanos</a:t>
            </a:r>
          </a:p>
          <a:p>
            <a:endParaRPr lang="es-MX" dirty="0"/>
          </a:p>
          <a:p>
            <a:pPr marL="0" indent="0">
              <a:buNone/>
            </a:pPr>
            <a:r>
              <a:rPr lang="es-MX" dirty="0"/>
              <a:t> </a:t>
            </a:r>
          </a:p>
          <a:p>
            <a:pPr marL="0" indent="0">
              <a:buNone/>
            </a:pP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30400"/>
            <a:ext cx="4895349" cy="4433651"/>
          </a:xfrm>
          <a:prstGeom prst="rect">
            <a:avLst/>
          </a:prstGeom>
        </p:spPr>
      </p:pic>
      <p:sp>
        <p:nvSpPr>
          <p:cNvPr id="5" name="CuadroTexto 4"/>
          <p:cNvSpPr txBox="1"/>
          <p:nvPr/>
        </p:nvSpPr>
        <p:spPr>
          <a:xfrm>
            <a:off x="677334" y="125174"/>
            <a:ext cx="1316386" cy="369332"/>
          </a:xfrm>
          <a:prstGeom prst="rect">
            <a:avLst/>
          </a:prstGeom>
          <a:noFill/>
        </p:spPr>
        <p:txBody>
          <a:bodyPr wrap="none" rtlCol="0">
            <a:spAutoFit/>
          </a:bodyPr>
          <a:lstStyle/>
          <a:p>
            <a:r>
              <a:rPr lang="es-MX" dirty="0"/>
              <a:t>Apartado 4</a:t>
            </a:r>
          </a:p>
        </p:txBody>
      </p:sp>
    </p:spTree>
    <p:extLst>
      <p:ext uri="{BB962C8B-B14F-4D97-AF65-F5344CB8AC3E}">
        <p14:creationId xmlns:p14="http://schemas.microsoft.com/office/powerpoint/2010/main" val="2717841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Evaluación del proyecto</a:t>
            </a:r>
          </a:p>
        </p:txBody>
      </p:sp>
      <p:pic>
        <p:nvPicPr>
          <p:cNvPr id="7" name="Imagen 6"/>
          <p:cNvPicPr>
            <a:picLocks noChangeAspect="1"/>
          </p:cNvPicPr>
          <p:nvPr/>
        </p:nvPicPr>
        <p:blipFill>
          <a:blip r:embed="rId2"/>
          <a:stretch>
            <a:fillRect/>
          </a:stretch>
        </p:blipFill>
        <p:spPr>
          <a:xfrm>
            <a:off x="677334" y="1835226"/>
            <a:ext cx="8732194" cy="3573911"/>
          </a:xfrm>
          <a:prstGeom prst="rect">
            <a:avLst/>
          </a:prstGeom>
        </p:spPr>
      </p:pic>
    </p:spTree>
    <p:extLst>
      <p:ext uri="{BB962C8B-B14F-4D97-AF65-F5344CB8AC3E}">
        <p14:creationId xmlns:p14="http://schemas.microsoft.com/office/powerpoint/2010/main" val="3374058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5I. Evidencias del proceso. Producto 9: Fotografías.</a:t>
            </a:r>
          </a:p>
        </p:txBody>
      </p:sp>
      <p:sp>
        <p:nvSpPr>
          <p:cNvPr id="3" name="Marcador de contenido 2"/>
          <p:cNvSpPr>
            <a:spLocks noGrp="1"/>
          </p:cNvSpPr>
          <p:nvPr>
            <p:ph idx="1"/>
          </p:nvPr>
        </p:nvSpPr>
        <p:spPr/>
        <p:txBody>
          <a:bodyPr/>
          <a:lstStyle/>
          <a:p>
            <a:pPr marL="0" indent="0">
              <a:buNone/>
            </a:pPr>
            <a:r>
              <a:rPr lang="es-MX" dirty="0"/>
              <a:t>Fotografías del profesor con alumnos trabajando. (Copiar y pegar la foto del </a:t>
            </a:r>
            <a:r>
              <a:rPr lang="es-MX" dirty="0" err="1"/>
              <a:t>cubrebocas</a:t>
            </a:r>
            <a:r>
              <a:rPr lang="es-MX" dirty="0"/>
              <a:t>)</a:t>
            </a:r>
          </a:p>
          <a:p>
            <a:pPr marL="0" indent="0">
              <a:buNone/>
            </a:pPr>
            <a:endParaRPr lang="es-MX"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930399"/>
            <a:ext cx="5460642" cy="307161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976" y="1930399"/>
            <a:ext cx="5460641" cy="3071611"/>
          </a:xfrm>
          <a:prstGeom prst="rect">
            <a:avLst/>
          </a:prstGeom>
        </p:spPr>
      </p:pic>
    </p:spTree>
    <p:extLst>
      <p:ext uri="{BB962C8B-B14F-4D97-AF65-F5344CB8AC3E}">
        <p14:creationId xmlns:p14="http://schemas.microsoft.com/office/powerpoint/2010/main" val="36414536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476717" y="0"/>
            <a:ext cx="5715283" cy="3213278"/>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18220" cy="3216499"/>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54568"/>
            <a:ext cx="5872766" cy="3303431"/>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8192" y="3683358"/>
            <a:ext cx="5643808" cy="3174642"/>
          </a:xfrm>
          <a:prstGeom prst="rect">
            <a:avLst/>
          </a:prstGeom>
        </p:spPr>
      </p:pic>
    </p:spTree>
    <p:extLst>
      <p:ext uri="{BB962C8B-B14F-4D97-AF65-F5344CB8AC3E}">
        <p14:creationId xmlns:p14="http://schemas.microsoft.com/office/powerpoint/2010/main" val="4038425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5930004" cy="3335627"/>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994" y="0"/>
            <a:ext cx="5930005" cy="3335628"/>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60392"/>
            <a:ext cx="6040192" cy="3397608"/>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1860" y="3477296"/>
            <a:ext cx="6010140" cy="3380704"/>
          </a:xfrm>
          <a:prstGeom prst="rect">
            <a:avLst/>
          </a:prstGeom>
        </p:spPr>
      </p:pic>
    </p:spTree>
    <p:extLst>
      <p:ext uri="{BB962C8B-B14F-4D97-AF65-F5344CB8AC3E}">
        <p14:creationId xmlns:p14="http://schemas.microsoft.com/office/powerpoint/2010/main" val="1240645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30005" cy="3335628"/>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324" y="0"/>
            <a:ext cx="5929676" cy="3315639"/>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32836"/>
            <a:ext cx="5911403" cy="3325164"/>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0544" y="3515932"/>
            <a:ext cx="5941455" cy="3342068"/>
          </a:xfrm>
          <a:prstGeom prst="rect">
            <a:avLst/>
          </a:prstGeom>
        </p:spPr>
      </p:pic>
    </p:spTree>
    <p:extLst>
      <p:ext uri="{BB962C8B-B14F-4D97-AF65-F5344CB8AC3E}">
        <p14:creationId xmlns:p14="http://schemas.microsoft.com/office/powerpoint/2010/main" val="389936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Índice de apartados del portafolio</a:t>
            </a:r>
          </a:p>
        </p:txBody>
      </p:sp>
      <p:sp>
        <p:nvSpPr>
          <p:cNvPr id="3" name="Marcador de contenido 2"/>
          <p:cNvSpPr>
            <a:spLocks noGrp="1"/>
          </p:cNvSpPr>
          <p:nvPr>
            <p:ph idx="1"/>
          </p:nvPr>
        </p:nvSpPr>
        <p:spPr/>
        <p:txBody>
          <a:bodyPr/>
          <a:lstStyle/>
          <a:p>
            <a:pPr marL="0" indent="0">
              <a:buNone/>
            </a:pPr>
            <a:r>
              <a:rPr lang="es-MX" dirty="0"/>
              <a:t>5.a  Productos generados en la primera sesión de trabajo. </a:t>
            </a:r>
          </a:p>
          <a:p>
            <a:pPr marL="0" indent="0">
              <a:buNone/>
            </a:pPr>
            <a:r>
              <a:rPr lang="es-MX" dirty="0"/>
              <a:t>Productos:</a:t>
            </a:r>
          </a:p>
          <a:p>
            <a:pPr marL="514350" indent="-514350">
              <a:buAutoNum type="arabicPeriod"/>
            </a:pPr>
            <a:r>
              <a:rPr lang="es-MX" dirty="0"/>
              <a:t>Producto 1. C.A.I.A.C. CONCLUSIONES GENERALES</a:t>
            </a:r>
          </a:p>
          <a:p>
            <a:pPr marL="514350" indent="-514350">
              <a:buAutoNum type="arabicPeriod"/>
            </a:pPr>
            <a:r>
              <a:rPr lang="es-MX" dirty="0"/>
              <a:t>Producto 3. Fotografías de la sesión tomada por el propio grupo y la persona asignada para tal fin.</a:t>
            </a:r>
          </a:p>
          <a:p>
            <a:pPr marL="0" indent="0">
              <a:buNone/>
            </a:pPr>
            <a:r>
              <a:rPr lang="es-MX" dirty="0"/>
              <a:t>5.b Organizador gráfico que muestre los contenidos y conceptos de todas las asignaturas involucradas en el proyector y su interrelación (Producto 2) </a:t>
            </a:r>
          </a:p>
        </p:txBody>
      </p:sp>
      <p:sp>
        <p:nvSpPr>
          <p:cNvPr id="4" name="CuadroTexto 3"/>
          <p:cNvSpPr txBox="1"/>
          <p:nvPr/>
        </p:nvSpPr>
        <p:spPr>
          <a:xfrm>
            <a:off x="967409" y="278296"/>
            <a:ext cx="1385316" cy="369332"/>
          </a:xfrm>
          <a:prstGeom prst="rect">
            <a:avLst/>
          </a:prstGeom>
          <a:noFill/>
        </p:spPr>
        <p:txBody>
          <a:bodyPr wrap="none" rtlCol="0">
            <a:spAutoFit/>
          </a:bodyPr>
          <a:lstStyle/>
          <a:p>
            <a:r>
              <a:rPr lang="es-MX" dirty="0"/>
              <a:t>Apartado 5 </a:t>
            </a:r>
          </a:p>
        </p:txBody>
      </p:sp>
      <p:sp>
        <p:nvSpPr>
          <p:cNvPr id="5" name="CuadroTexto 4"/>
          <p:cNvSpPr txBox="1"/>
          <p:nvPr/>
        </p:nvSpPr>
        <p:spPr>
          <a:xfrm>
            <a:off x="2472743" y="278296"/>
            <a:ext cx="1438214" cy="369332"/>
          </a:xfrm>
          <a:prstGeom prst="rect">
            <a:avLst/>
          </a:prstGeom>
          <a:noFill/>
        </p:spPr>
        <p:txBody>
          <a:bodyPr wrap="none" rtlCol="0">
            <a:spAutoFit/>
          </a:bodyPr>
          <a:lstStyle/>
          <a:p>
            <a:r>
              <a:rPr lang="es-MX" dirty="0"/>
              <a:t>Apartado 5a</a:t>
            </a:r>
          </a:p>
        </p:txBody>
      </p:sp>
    </p:spTree>
    <p:extLst>
      <p:ext uri="{BB962C8B-B14F-4D97-AF65-F5344CB8AC3E}">
        <p14:creationId xmlns:p14="http://schemas.microsoft.com/office/powerpoint/2010/main" val="1534390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Índice de apartados de portafolio: Segunda sesión de trabajo.</a:t>
            </a:r>
          </a:p>
        </p:txBody>
      </p:sp>
      <p:sp>
        <p:nvSpPr>
          <p:cNvPr id="3" name="Marcador de contenido 2"/>
          <p:cNvSpPr>
            <a:spLocks noGrp="1"/>
          </p:cNvSpPr>
          <p:nvPr>
            <p:ph idx="1"/>
          </p:nvPr>
        </p:nvSpPr>
        <p:spPr/>
        <p:txBody>
          <a:bodyPr/>
          <a:lstStyle/>
          <a:p>
            <a:pPr marL="0" indent="0">
              <a:buNone/>
            </a:pPr>
            <a:r>
              <a:rPr lang="es-MX" dirty="0"/>
              <a:t>5c Introducción o justificación y descripción del proyecto.</a:t>
            </a:r>
          </a:p>
          <a:p>
            <a:pPr marL="0" indent="0">
              <a:buNone/>
            </a:pPr>
            <a:r>
              <a:rPr lang="es-MX" dirty="0"/>
              <a:t>5d Objetivo general del proyecto y de cada asignatura involucrada.</a:t>
            </a:r>
          </a:p>
          <a:p>
            <a:pPr marL="0" indent="0">
              <a:buNone/>
            </a:pPr>
            <a:r>
              <a:rPr lang="es-MX" dirty="0"/>
              <a:t>5e Pregunta generadora, pregunta guía, problema a abordar, asunto a resolver o a aprobar, propuesta, etc. </a:t>
            </a:r>
          </a:p>
          <a:p>
            <a:pPr marL="0" indent="0">
              <a:buNone/>
            </a:pPr>
            <a:r>
              <a:rPr lang="es-MX" dirty="0"/>
              <a:t>5f Contenido </a:t>
            </a:r>
          </a:p>
          <a:p>
            <a:pPr marL="0" indent="0">
              <a:buNone/>
            </a:pPr>
            <a:r>
              <a:rPr lang="es-MX" dirty="0"/>
              <a:t>5g Evidencias de proceso </a:t>
            </a:r>
          </a:p>
        </p:txBody>
      </p:sp>
    </p:spTree>
    <p:extLst>
      <p:ext uri="{BB962C8B-B14F-4D97-AF65-F5344CB8AC3E}">
        <p14:creationId xmlns:p14="http://schemas.microsoft.com/office/powerpoint/2010/main" val="401532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45961" y="731460"/>
            <a:ext cx="9144000" cy="899620"/>
          </a:xfrm>
        </p:spPr>
        <p:txBody>
          <a:bodyPr>
            <a:normAutofit fontScale="90000"/>
          </a:bodyPr>
          <a:lstStyle/>
          <a:p>
            <a:r>
              <a:rPr lang="es-MX" sz="3100" dirty="0"/>
              <a:t>Producto 1. C.A.I.A.C. CONCLUSIONES GENERALES</a:t>
            </a:r>
            <a:br>
              <a:rPr lang="es-MX" dirty="0"/>
            </a:br>
            <a:endParaRPr lang="es-MX" dirty="0"/>
          </a:p>
        </p:txBody>
      </p:sp>
      <p:pic>
        <p:nvPicPr>
          <p:cNvPr id="10" name="Imagen 9"/>
          <p:cNvPicPr>
            <a:picLocks noChangeAspect="1"/>
          </p:cNvPicPr>
          <p:nvPr/>
        </p:nvPicPr>
        <p:blipFill>
          <a:blip r:embed="rId2"/>
          <a:stretch>
            <a:fillRect/>
          </a:stretch>
        </p:blipFill>
        <p:spPr>
          <a:xfrm>
            <a:off x="524790" y="2032247"/>
            <a:ext cx="10814652" cy="3956429"/>
          </a:xfrm>
          <a:prstGeom prst="rect">
            <a:avLst/>
          </a:prstGeom>
        </p:spPr>
      </p:pic>
      <p:sp>
        <p:nvSpPr>
          <p:cNvPr id="2" name="CuadroTexto 1"/>
          <p:cNvSpPr txBox="1"/>
          <p:nvPr/>
        </p:nvSpPr>
        <p:spPr>
          <a:xfrm>
            <a:off x="145961" y="-39039"/>
            <a:ext cx="1438214" cy="369332"/>
          </a:xfrm>
          <a:prstGeom prst="rect">
            <a:avLst/>
          </a:prstGeom>
          <a:noFill/>
        </p:spPr>
        <p:txBody>
          <a:bodyPr wrap="none" rtlCol="0">
            <a:spAutoFit/>
          </a:bodyPr>
          <a:lstStyle/>
          <a:p>
            <a:r>
              <a:rPr lang="es-MX" dirty="0"/>
              <a:t>Apartado 5a</a:t>
            </a:r>
          </a:p>
        </p:txBody>
      </p:sp>
    </p:spTree>
    <p:extLst>
      <p:ext uri="{BB962C8B-B14F-4D97-AF65-F5344CB8AC3E}">
        <p14:creationId xmlns:p14="http://schemas.microsoft.com/office/powerpoint/2010/main" val="3886908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37670" y="2046309"/>
            <a:ext cx="10780805" cy="4122672"/>
          </a:xfrm>
          <a:prstGeom prst="rect">
            <a:avLst/>
          </a:prstGeom>
        </p:spPr>
      </p:pic>
      <p:sp>
        <p:nvSpPr>
          <p:cNvPr id="6" name="Título 5"/>
          <p:cNvSpPr txBox="1">
            <a:spLocks/>
          </p:cNvSpPr>
          <p:nvPr/>
        </p:nvSpPr>
        <p:spPr>
          <a:xfrm>
            <a:off x="429296" y="727098"/>
            <a:ext cx="9144000" cy="89962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100" dirty="0"/>
              <a:t>Producto 1. C.A.I.A.C. CONCLUSIONES GENERALES</a:t>
            </a:r>
            <a:br>
              <a:rPr lang="es-MX" dirty="0"/>
            </a:br>
            <a:endParaRPr lang="es-MX" dirty="0"/>
          </a:p>
        </p:txBody>
      </p:sp>
    </p:spTree>
    <p:extLst>
      <p:ext uri="{BB962C8B-B14F-4D97-AF65-F5344CB8AC3E}">
        <p14:creationId xmlns:p14="http://schemas.microsoft.com/office/powerpoint/2010/main" val="741551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p:cNvSpPr txBox="1">
            <a:spLocks/>
          </p:cNvSpPr>
          <p:nvPr/>
        </p:nvSpPr>
        <p:spPr>
          <a:xfrm>
            <a:off x="686873" y="456642"/>
            <a:ext cx="9144000" cy="89962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100" dirty="0"/>
              <a:t>Producto 1. C.A.I.A.C. CONCLUSIONES GENERALES</a:t>
            </a:r>
            <a:br>
              <a:rPr lang="es-MX" dirty="0"/>
            </a:br>
            <a:endParaRPr lang="es-MX" dirty="0"/>
          </a:p>
        </p:txBody>
      </p:sp>
      <p:pic>
        <p:nvPicPr>
          <p:cNvPr id="5" name="Imagen 4"/>
          <p:cNvPicPr>
            <a:picLocks noChangeAspect="1"/>
          </p:cNvPicPr>
          <p:nvPr/>
        </p:nvPicPr>
        <p:blipFill>
          <a:blip r:embed="rId2"/>
          <a:stretch>
            <a:fillRect/>
          </a:stretch>
        </p:blipFill>
        <p:spPr>
          <a:xfrm>
            <a:off x="880057" y="1697334"/>
            <a:ext cx="10001541" cy="4444444"/>
          </a:xfrm>
          <a:prstGeom prst="rect">
            <a:avLst/>
          </a:prstGeom>
        </p:spPr>
      </p:pic>
    </p:spTree>
    <p:extLst>
      <p:ext uri="{BB962C8B-B14F-4D97-AF65-F5344CB8AC3E}">
        <p14:creationId xmlns:p14="http://schemas.microsoft.com/office/powerpoint/2010/main" val="712326897"/>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TM03457510[[fn=Savon]]</Template>
  <TotalTime>6763</TotalTime>
  <Words>2548</Words>
  <Application>Microsoft Office PowerPoint</Application>
  <PresentationFormat>Panorámica</PresentationFormat>
  <Paragraphs>300</Paragraphs>
  <Slides>44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44</vt:i4>
      </vt:variant>
    </vt:vector>
  </HeadingPairs>
  <TitlesOfParts>
    <vt:vector size="49" baseType="lpstr">
      <vt:lpstr>Arial</vt:lpstr>
      <vt:lpstr>Calibri</vt:lpstr>
      <vt:lpstr>Trebuchet MS</vt:lpstr>
      <vt:lpstr>Wingdings 3</vt:lpstr>
      <vt:lpstr>Faceta</vt:lpstr>
      <vt:lpstr>         Instituto “Las Águilas” 2389  Equipo 3  </vt:lpstr>
      <vt:lpstr>Participantes </vt:lpstr>
      <vt:lpstr>Proyecto planeado para el ciclo 2021-2022</vt:lpstr>
      <vt:lpstr>Nombre del proyecto </vt:lpstr>
      <vt:lpstr>Índice de apartados del portafolio</vt:lpstr>
      <vt:lpstr>Índice de apartados de portafolio: Segunda sesión de trabajo.</vt:lpstr>
      <vt:lpstr>Producto 1. C.A.I.A.C. CONCLUSIONES GENERALES </vt:lpstr>
      <vt:lpstr>Presentación de PowerPoint</vt:lpstr>
      <vt:lpstr>Presentación de PowerPoint</vt:lpstr>
      <vt:lpstr>Presentación de PowerPoint</vt:lpstr>
      <vt:lpstr>2. Producto 3: Fotografías de la sesión tomadas por los propios grupos y la persona asignada para tal fin. (distorsionar) </vt:lpstr>
      <vt:lpstr>5c. Introducción o justificación y descripción del proyecto.</vt:lpstr>
      <vt:lpstr>Segunda reunión de trabajo</vt:lpstr>
      <vt:lpstr>Presentación de PowerPoint</vt:lpstr>
      <vt:lpstr>5d. Objetivo general del proyecto </vt:lpstr>
      <vt:lpstr>5D. Objetivos de cada asignatura</vt:lpstr>
      <vt:lpstr>5D. Objetivos de cada asignatura</vt:lpstr>
      <vt:lpstr>5D. Objetivos de cada asignatura</vt:lpstr>
      <vt:lpstr>5D. Objetivos de cada asignatura</vt:lpstr>
      <vt:lpstr>5D. Objetivos de cada asignatura</vt:lpstr>
      <vt:lpstr>Presentación de PowerPoint</vt:lpstr>
      <vt:lpstr>5F. Contenido </vt:lpstr>
      <vt:lpstr>5F. Contenido </vt:lpstr>
      <vt:lpstr>5G  ………………………………………………………. 5H. Reflexión. Grupo interdisciplinario </vt:lpstr>
      <vt:lpstr>5I. Evidencias de proceso  Producto 4  Organizador gráfico y preguntas esenciales. </vt:lpstr>
      <vt:lpstr>5I. Evidencias del proceso  Producto 5  Organizador gráfico Proceso de indagación. </vt:lpstr>
      <vt:lpstr>5I. Evidencias del proceso Producto 6: A.M.E. GENERAL</vt:lpstr>
      <vt:lpstr>Presentación de PowerPoint</vt:lpstr>
      <vt:lpstr>5 i. Evidencias del proceso.  Producto 7: e.i.p. resumen (corregir imágenes)</vt:lpstr>
      <vt:lpstr>5 i. Evidencias del proceso.  Producto 7: e.i.p. resumen</vt:lpstr>
      <vt:lpstr>5 i. Evidencias del proceso.  Producto 8: e.i.p. resumen</vt:lpstr>
      <vt:lpstr>5 i. Evidencias del proceso.  Producto 8: e.i.p. resumen</vt:lpstr>
      <vt:lpstr>5 i. Evidencias del proceso.  Producto 8: e.i.p. resumen</vt:lpstr>
      <vt:lpstr>5 i. Evidencias del proceso.  Producto 8: e.i.p. resumen</vt:lpstr>
      <vt:lpstr>5 i. Evidencias del proceso.  Producto 8: e.i.p. resumen</vt:lpstr>
      <vt:lpstr>5 i. Evidencias del proceso.  Producto 8: e.i.p. resumen</vt:lpstr>
      <vt:lpstr>5 i. Evidencias del proceso.  Producto 8: e.i.p. resumen</vt:lpstr>
      <vt:lpstr>5 i. Evidencias del proceso.  Producto 8: e.i.p. resumen</vt:lpstr>
      <vt:lpstr>Presentación del proyecto (Producto)</vt:lpstr>
      <vt:lpstr>Evaluación del proyecto</vt:lpstr>
      <vt:lpstr>5I. Evidencias del proceso. Producto 9: Fotografías.</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“Las águilas”          2389 Equipo 3  (logo)</dc:title>
  <dc:creator>Tareas</dc:creator>
  <cp:lastModifiedBy>spqrjesus111@gmail.com</cp:lastModifiedBy>
  <cp:revision>208</cp:revision>
  <dcterms:created xsi:type="dcterms:W3CDTF">2020-10-14T22:45:04Z</dcterms:created>
  <dcterms:modified xsi:type="dcterms:W3CDTF">2022-04-01T01:04:57Z</dcterms:modified>
</cp:coreProperties>
</file>