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5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6858000" cx="12192000"/>
  <p:notesSz cx="6858000" cy="9144000"/>
  <p:embeddedFontLst>
    <p:embeddedFont>
      <p:font typeface="Libre Baskerville"/>
      <p:regular r:id="rId15"/>
      <p:bold r:id="rId16"/>
      <p:italic r:id="rId17"/>
    </p:embeddedFont>
    <p:embeddedFont>
      <p:font typeface="Bree Serif"/>
      <p:regular r:id="rId18"/>
    </p:embeddedFont>
    <p:embeddedFont>
      <p:font typeface="Source Sans Pro"/>
      <p:regular r:id="rId19"/>
      <p:bold r:id="rId20"/>
      <p:italic r:id="rId21"/>
      <p:boldItalic r:id="rId22"/>
    </p:embeddedFont>
    <p:embeddedFont>
      <p:font typeface="Century Gothic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0A05EE8-D904-44E8-83BD-2B74CB88C644}">
  <a:tblStyle styleId="{90A05EE8-D904-44E8-83BD-2B74CB88C644}" styleName="Table_0">
    <a:wholeTbl>
      <a:tcTxStyle b="off" i="off">
        <a:font>
          <a:latin typeface="Trebuchet MS"/>
          <a:ea typeface="Trebuchet MS"/>
          <a:cs typeface="Trebuchet MS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9F6FC"/>
          </a:solidFill>
        </a:fill>
      </a:tcStyle>
    </a:wholeTbl>
    <a:band1H>
      <a:tcTxStyle/>
      <a:tcStyle>
        <a:fill>
          <a:solidFill>
            <a:srgbClr val="D1ECF9"/>
          </a:solidFill>
        </a:fill>
      </a:tcStyle>
    </a:band1H>
    <a:band2H>
      <a:tcTxStyle/>
    </a:band2H>
    <a:band1V>
      <a:tcTxStyle/>
      <a:tcStyle>
        <a:fill>
          <a:solidFill>
            <a:srgbClr val="D1ECF9"/>
          </a:solidFill>
        </a:fill>
      </a:tcStyle>
    </a:band1V>
    <a:band2V>
      <a:tcTxStyle/>
    </a:band2V>
    <a:lastCol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urceSansPro-bold.fntdata"/><Relationship Id="rId22" Type="http://schemas.openxmlformats.org/officeDocument/2006/relationships/font" Target="fonts/SourceSansPro-boldItalic.fntdata"/><Relationship Id="rId21" Type="http://schemas.openxmlformats.org/officeDocument/2006/relationships/font" Target="fonts/SourceSansPro-italic.fntdata"/><Relationship Id="rId24" Type="http://schemas.openxmlformats.org/officeDocument/2006/relationships/font" Target="fonts/CenturyGothic-bold.fntdata"/><Relationship Id="rId23" Type="http://schemas.openxmlformats.org/officeDocument/2006/relationships/font" Target="fonts/CenturyGothic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CenturyGothic-boldItalic.fntdata"/><Relationship Id="rId25" Type="http://schemas.openxmlformats.org/officeDocument/2006/relationships/font" Target="fonts/CenturyGothic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font" Target="fonts/LibreBaskerville-regular.fntdata"/><Relationship Id="rId14" Type="http://schemas.openxmlformats.org/officeDocument/2006/relationships/slide" Target="slides/slide8.xml"/><Relationship Id="rId17" Type="http://schemas.openxmlformats.org/officeDocument/2006/relationships/font" Target="fonts/LibreBaskerville-italic.fntdata"/><Relationship Id="rId16" Type="http://schemas.openxmlformats.org/officeDocument/2006/relationships/font" Target="fonts/LibreBaskerville-bold.fntdata"/><Relationship Id="rId19" Type="http://schemas.openxmlformats.org/officeDocument/2006/relationships/font" Target="fonts/SourceSansPro-regular.fntdata"/><Relationship Id="rId18" Type="http://schemas.openxmlformats.org/officeDocument/2006/relationships/font" Target="fonts/BreeSerif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1db4b4166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g11db4b41665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1db4b41665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g11db4b41665_0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204674846a_0_2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88" name="Google Shape;188;g1204674846a_0_25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2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24" name="Google Shape;24;p2"/>
            <p:cNvSpPr/>
            <p:nvPr/>
          </p:nvSpPr>
          <p:spPr>
            <a:xfrm>
              <a:off x="0" y="-7862"/>
              <a:ext cx="863600" cy="5698067"/>
            </a:xfrm>
            <a:custGeom>
              <a:rect b="b" l="l" r="r" t="t"/>
              <a:pathLst>
                <a:path extrusionOk="0" h="5698067" w="863600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69803"/>
              </a:schemeClr>
            </a:solidFill>
            <a:ln>
              <a:noFill/>
            </a:ln>
          </p:spPr>
        </p:sp>
        <p:cxnSp>
          <p:nvCxnSpPr>
            <p:cNvPr id="25" name="Google Shape;25;p2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6" name="Google Shape;26;p2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7" name="Google Shape;27;p2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28" name="Google Shape;28;p2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9" name="Google Shape;29;p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B0E3">
                <a:alpha val="49803"/>
              </a:srgbClr>
            </a:solidFill>
            <a:ln>
              <a:noFill/>
            </a:ln>
          </p:spPr>
        </p:sp>
        <p:sp>
          <p:nvSpPr>
            <p:cNvPr id="31" name="Google Shape;31;p2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69803"/>
              </a:schemeClr>
            </a:solidFill>
            <a:ln>
              <a:noFill/>
            </a:ln>
          </p:spPr>
        </p:sp>
        <p:sp>
          <p:nvSpPr>
            <p:cNvPr id="32" name="Google Shape;32;p2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0000"/>
              </a:srgbClr>
            </a:solidFill>
            <a:ln>
              <a:noFill/>
            </a:ln>
          </p:spPr>
        </p:sp>
        <p:sp>
          <p:nvSpPr>
            <p:cNvPr id="33" name="Google Shape;33;p2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descripción">
  <p:cSld name="Título y descripció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 con descripción">
  <p:cSld name="Cita con descripció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2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9" name="Google Shape;99;p12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  <p:sp>
        <p:nvSpPr>
          <p:cNvPr id="103" name="Google Shape;103;p12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MX" sz="8000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12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MX" sz="8000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rjeta de nombre">
  <p:cSld name="Tarjeta de nombre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3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8" name="Google Shape;108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r la tarjeta de nombre">
  <p:cSld name="Citar la tarjeta de nombre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4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4" name="Google Shape;114;p14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  <p:sp>
        <p:nvSpPr>
          <p:cNvPr id="118" name="Google Shape;118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MX" sz="8000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MX" sz="8000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dadero o falso">
  <p:cSld name="Verdadero o falso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5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3" name="Google Shape;123;p15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4" name="Google Shape;124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6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0" name="Google Shape;130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7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6" name="Google Shape;136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 1">
  <p:cSld name="OBJECT_2"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8"/>
          <p:cNvSpPr txBox="1"/>
          <p:nvPr>
            <p:ph type="title"/>
          </p:nvPr>
        </p:nvSpPr>
        <p:spPr>
          <a:xfrm>
            <a:off x="609600" y="274637"/>
            <a:ext cx="10972800" cy="11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/>
        </p:txBody>
      </p:sp>
      <p:sp>
        <p:nvSpPr>
          <p:cNvPr id="141" name="Google Shape;141;p18"/>
          <p:cNvSpPr txBox="1"/>
          <p:nvPr>
            <p:ph idx="1" type="body"/>
          </p:nvPr>
        </p:nvSpPr>
        <p:spPr>
          <a:xfrm>
            <a:off x="609600" y="1600200"/>
            <a:ext cx="109728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900" spcFirstLastPara="1" rIns="121900" wrap="square" tIns="60925">
            <a:noAutofit/>
          </a:bodyPr>
          <a:lstStyle>
            <a:lvl1pPr indent="-3810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◎"/>
              <a:defRPr/>
            </a:lvl1pPr>
            <a:lvl2pPr indent="-381000" lvl="1" marL="914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/>
            </a:lvl2pPr>
            <a:lvl3pPr indent="-381000" lvl="2" marL="13716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◉"/>
              <a:defRPr/>
            </a:lvl3pPr>
            <a:lvl4pPr indent="-381000" lvl="3" marL="18288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/>
            </a:lvl4pPr>
            <a:lvl5pPr indent="-381000" lvl="4" marL="22860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/>
            </a:lvl5pPr>
            <a:lvl6pPr indent="-381000" lvl="5" marL="2743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/>
            </a:lvl6pPr>
            <a:lvl7pPr indent="-381000" lvl="6" marL="3200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/>
            </a:lvl7pPr>
            <a:lvl8pPr indent="-381000" lvl="7" marL="36576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/>
            </a:lvl8pPr>
            <a:lvl9pPr indent="-381000" lvl="8" marL="41148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/>
            </a:lvl9pPr>
          </a:lstStyle>
          <a:p/>
        </p:txBody>
      </p:sp>
      <p:sp>
        <p:nvSpPr>
          <p:cNvPr id="142" name="Google Shape;142;p18"/>
          <p:cNvSpPr txBox="1"/>
          <p:nvPr>
            <p:ph idx="10" type="dt"/>
          </p:nvPr>
        </p:nvSpPr>
        <p:spPr>
          <a:xfrm>
            <a:off x="609600" y="6356351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3" name="Google Shape;143;p18"/>
          <p:cNvSpPr txBox="1"/>
          <p:nvPr>
            <p:ph idx="11" type="ftr"/>
          </p:nvPr>
        </p:nvSpPr>
        <p:spPr>
          <a:xfrm>
            <a:off x="4165600" y="6356351"/>
            <a:ext cx="3860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4" name="Google Shape;144;p18"/>
          <p:cNvSpPr txBox="1"/>
          <p:nvPr>
            <p:ph idx="12" type="sldNum"/>
          </p:nvPr>
        </p:nvSpPr>
        <p:spPr>
          <a:xfrm>
            <a:off x="8737600" y="6356351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b="1" i="0" sz="17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b="1" i="0" sz="17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b="1" i="0" sz="17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b="1" i="0" sz="17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b="1" i="0" sz="17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b="1" i="0" sz="17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b="1" i="0" sz="17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b="1" i="0" sz="17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b="1" i="0" sz="17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3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2" name="Google Shape;42;p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8" name="Google Shape;48;p4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49" name="Google Shape;49;p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5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5" name="Google Shape;55;p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6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1" name="Google Shape;61;p6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2" name="Google Shape;62;p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8" name="Google Shape;68;p7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0" name="Google Shape;70;p7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1" name="Google Shape;71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0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6" name="Google Shape;86;p10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87" name="Google Shape;87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  <p:sp>
        <p:nvSpPr>
          <p:cNvPr id="89" name="Google Shape;89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18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1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1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10" name="Google Shape;10;p1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1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B0E3">
                <a:alpha val="49803"/>
              </a:srgbClr>
            </a:solidFill>
            <a:ln>
              <a:noFill/>
            </a:ln>
          </p:spPr>
        </p:sp>
        <p:sp>
          <p:nvSpPr>
            <p:cNvPr id="13" name="Google Shape;13;p1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69803"/>
              </a:schemeClr>
            </a:solidFill>
            <a:ln>
              <a:noFill/>
            </a:ln>
          </p:spPr>
        </p:sp>
        <p:sp>
          <p:nvSpPr>
            <p:cNvPr id="14" name="Google Shape;14;p1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0000"/>
              </a:srgbClr>
            </a:solidFill>
            <a:ln>
              <a:noFill/>
            </a:ln>
          </p:spPr>
        </p:sp>
        <p:sp>
          <p:nvSpPr>
            <p:cNvPr id="15" name="Google Shape;15;p1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6980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" name="Google Shape;17;p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Google Shape;18;p1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Google Shape;19;p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Google Shape;20;p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Google Shape;21;p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inegi.org.mx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9"/>
          <p:cNvSpPr txBox="1"/>
          <p:nvPr>
            <p:ph type="ctrTitle"/>
          </p:nvPr>
        </p:nvSpPr>
        <p:spPr>
          <a:xfrm>
            <a:off x="1807675" y="3429000"/>
            <a:ext cx="8684100" cy="1852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DEF4FB"/>
              </a:buClr>
              <a:buSzPts val="2800"/>
              <a:buFont typeface="Trebuchet MS"/>
              <a:buNone/>
            </a:pPr>
            <a:r>
              <a:rPr lang="es-MX" sz="2800">
                <a:solidFill>
                  <a:srgbClr val="DEF4FB"/>
                </a:solidFill>
              </a:rPr>
              <a:t>APARTADO 1</a:t>
            </a:r>
            <a:br>
              <a:rPr lang="es-MX" sz="2800">
                <a:solidFill>
                  <a:srgbClr val="DEF4FB"/>
                </a:solidFill>
              </a:rPr>
            </a:br>
            <a:br>
              <a:rPr lang="es-MX" sz="4800">
                <a:solidFill>
                  <a:schemeClr val="dk1"/>
                </a:solidFill>
              </a:rPr>
            </a:br>
            <a:r>
              <a:rPr lang="es-MX" sz="3000">
                <a:solidFill>
                  <a:schemeClr val="dk1"/>
                </a:solidFill>
              </a:rPr>
              <a:t>INSTITUTO BILINGÜE INTERAMERICANO MÉXICO</a:t>
            </a:r>
            <a:br>
              <a:rPr lang="es-MX" sz="3000">
                <a:solidFill>
                  <a:schemeClr val="dk1"/>
                </a:solidFill>
              </a:rPr>
            </a:br>
            <a:r>
              <a:rPr lang="es-MX" sz="3000">
                <a:solidFill>
                  <a:schemeClr val="dk1"/>
                </a:solidFill>
              </a:rPr>
              <a:t>BACHILLERATO CCH-UNAM</a:t>
            </a:r>
            <a:br>
              <a:rPr lang="es-MX" sz="4800">
                <a:solidFill>
                  <a:schemeClr val="dk1"/>
                </a:solidFill>
              </a:rPr>
            </a:br>
            <a:r>
              <a:rPr lang="es-MX" sz="2000">
                <a:solidFill>
                  <a:schemeClr val="dk1"/>
                </a:solidFill>
              </a:rPr>
              <a:t>7516</a:t>
            </a:r>
            <a:br>
              <a:rPr lang="es-MX" sz="2000">
                <a:solidFill>
                  <a:schemeClr val="dk1"/>
                </a:solidFill>
              </a:rPr>
            </a:br>
            <a:br>
              <a:rPr lang="es-MX" sz="2000">
                <a:solidFill>
                  <a:schemeClr val="dk1"/>
                </a:solidFill>
              </a:rPr>
            </a:br>
            <a:r>
              <a:rPr lang="es-MX" sz="2000">
                <a:solidFill>
                  <a:schemeClr val="dk1"/>
                </a:solidFill>
              </a:rPr>
              <a:t>“</a:t>
            </a:r>
            <a:r>
              <a:rPr lang="es-MX" sz="2400">
                <a:solidFill>
                  <a:srgbClr val="16416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REDIRECCIONANDO LA RADIACIÓN SOLAR”</a:t>
            </a:r>
            <a:br>
              <a:rPr lang="es-MX" sz="2000">
                <a:solidFill>
                  <a:schemeClr val="dk1"/>
                </a:solidFill>
              </a:rPr>
            </a:br>
            <a:br>
              <a:rPr lang="es-MX" sz="2000">
                <a:solidFill>
                  <a:schemeClr val="dk1"/>
                </a:solidFill>
              </a:rPr>
            </a:br>
            <a:br>
              <a:rPr lang="es-MX" sz="2800">
                <a:solidFill>
                  <a:schemeClr val="dk1"/>
                </a:solidFill>
              </a:rPr>
            </a:br>
            <a:endParaRPr sz="1800">
              <a:solidFill>
                <a:schemeClr val="dk1"/>
              </a:solidFill>
            </a:endParaRPr>
          </a:p>
        </p:txBody>
      </p:sp>
      <p:pic>
        <p:nvPicPr>
          <p:cNvPr id="150" name="Google Shape;150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02825" y="7700"/>
            <a:ext cx="3740150" cy="143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0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s-MX"/>
              <a:t>NOMBRES DE LOS PROFESORES PARTICIPANTES</a:t>
            </a:r>
            <a:endParaRPr/>
          </a:p>
        </p:txBody>
      </p:sp>
      <p:graphicFrame>
        <p:nvGraphicFramePr>
          <p:cNvPr id="156" name="Google Shape;156;p20"/>
          <p:cNvGraphicFramePr/>
          <p:nvPr/>
        </p:nvGraphicFramePr>
        <p:xfrm>
          <a:off x="1146009" y="208015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{90A05EE8-D904-44E8-83BD-2B74CB88C644}</a:tableStyleId>
              </a:tblPr>
              <a:tblGrid>
                <a:gridCol w="498325"/>
                <a:gridCol w="4920350"/>
                <a:gridCol w="27093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 u="none" cap="none" strike="noStrike"/>
                        <a:t>NP</a:t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 u="none" cap="none" strike="noStrike"/>
                        <a:t>NOMBRE DEL PROFESOR(A)</a:t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 u="none" cap="none" strike="noStrike"/>
                        <a:t>ASIGNATURA</a:t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MX" sz="1600" u="none" cap="none" strike="noStrike"/>
                        <a:t>1</a:t>
                      </a:r>
                      <a:endParaRPr b="0" sz="1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REYNA FLORES RESENDIZ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400"/>
                        <a:t>COORDINADORA CONEXIONES</a:t>
                      </a:r>
                      <a:endParaRPr sz="14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MX" sz="1600"/>
                        <a:t>2</a:t>
                      </a:r>
                      <a:endParaRPr b="0" sz="1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GUILLERMO</a:t>
                      </a:r>
                      <a:r>
                        <a:rPr lang="es-MX" sz="1800"/>
                        <a:t> ALCÁNTARA  QUIROZ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400"/>
                        <a:t>FÍSICA II</a:t>
                      </a:r>
                      <a:endParaRPr sz="14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MX" sz="1600"/>
                        <a:t>3</a:t>
                      </a:r>
                      <a:endParaRPr b="0" sz="1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OMAR</a:t>
                      </a:r>
                      <a:r>
                        <a:rPr lang="es-MX" sz="1800"/>
                        <a:t> DOMÍNGUEZ ACOSTA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400"/>
                        <a:t>BIOLOGÍA II</a:t>
                      </a:r>
                      <a:endParaRPr sz="14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MX" sz="1600"/>
                        <a:t>4</a:t>
                      </a:r>
                      <a:endParaRPr b="0" sz="1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CLAUDIA PILIADO AGUIRRE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400"/>
                        <a:t>T.L.R I</a:t>
                      </a:r>
                      <a:r>
                        <a:rPr lang="es-MX"/>
                        <a:t>V</a:t>
                      </a:r>
                      <a:endParaRPr sz="14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57" name="Google Shape;157;p20"/>
          <p:cNvSpPr/>
          <p:nvPr/>
        </p:nvSpPr>
        <p:spPr>
          <a:xfrm>
            <a:off x="7276010" y="187360"/>
            <a:ext cx="214230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MX" sz="1800" u="none" cap="none" strike="noStrike">
                <a:solidFill>
                  <a:srgbClr val="DEF4FB"/>
                </a:solidFill>
                <a:latin typeface="Trebuchet MS"/>
                <a:ea typeface="Trebuchet MS"/>
                <a:cs typeface="Trebuchet MS"/>
                <a:sym typeface="Trebuchet MS"/>
              </a:rPr>
              <a:t>APARTADO 2</a:t>
            </a:r>
            <a:br>
              <a:rPr b="0" i="0" lang="es-MX" sz="1800" u="none" cap="none" strike="noStrike">
                <a:solidFill>
                  <a:srgbClr val="DEF4FB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1"/>
          <p:cNvSpPr txBox="1"/>
          <p:nvPr>
            <p:ph type="title"/>
          </p:nvPr>
        </p:nvSpPr>
        <p:spPr>
          <a:xfrm>
            <a:off x="677334" y="241109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s-MX"/>
              <a:t>PREGUNTA GENERADORA</a:t>
            </a:r>
            <a:endParaRPr/>
          </a:p>
        </p:txBody>
      </p:sp>
      <p:sp>
        <p:nvSpPr>
          <p:cNvPr id="163" name="Google Shape;163;p21"/>
          <p:cNvSpPr txBox="1"/>
          <p:nvPr>
            <p:ph idx="1" type="body"/>
          </p:nvPr>
        </p:nvSpPr>
        <p:spPr>
          <a:xfrm>
            <a:off x="677334" y="1542959"/>
            <a:ext cx="8596800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SzPts val="2560"/>
              <a:buNone/>
            </a:pPr>
            <a:r>
              <a:rPr lang="es-MX" sz="3200">
                <a:latin typeface="Arial"/>
                <a:ea typeface="Arial"/>
                <a:cs typeface="Arial"/>
                <a:sym typeface="Arial"/>
              </a:rPr>
              <a:t>¿Se puede redireccionar la radiación solar?</a:t>
            </a:r>
            <a:endParaRPr/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SzPts val="2560"/>
              <a:buNone/>
            </a:pPr>
            <a:r>
              <a:rPr lang="es-MX" sz="3200">
                <a:latin typeface="Arial"/>
                <a:ea typeface="Arial"/>
                <a:cs typeface="Arial"/>
                <a:sym typeface="Arial"/>
              </a:rPr>
              <a:t>¿El energía solar se  puede almacenar?</a:t>
            </a:r>
            <a:endParaRPr/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SzPts val="2560"/>
              <a:buNone/>
            </a:pPr>
            <a:r>
              <a:rPr lang="es-MX" sz="3200">
                <a:latin typeface="Arial"/>
                <a:ea typeface="Arial"/>
                <a:cs typeface="Arial"/>
                <a:sym typeface="Arial"/>
              </a:rPr>
              <a:t>¿El uso de la radiación solar puede contribuir al medio ambiente?</a:t>
            </a:r>
            <a:endParaRPr/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SzPts val="2560"/>
              <a:buNone/>
            </a:pPr>
            <a:r>
              <a:rPr lang="es-MX" sz="3200">
                <a:latin typeface="Arial"/>
                <a:ea typeface="Arial"/>
                <a:cs typeface="Arial"/>
                <a:sym typeface="Arial"/>
              </a:rPr>
              <a:t>¿Se puede cocinar teniendo al sol como una fuente de energía?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SzPts val="2560"/>
              <a:buNone/>
            </a:pPr>
            <a:r>
              <a:rPr lang="es-MX" sz="3200">
                <a:latin typeface="Arial"/>
                <a:ea typeface="Arial"/>
                <a:cs typeface="Arial"/>
                <a:sym typeface="Arial"/>
              </a:rPr>
              <a:t>¿La energía solar me puede ayudar a cocinar?</a:t>
            </a:r>
            <a:endParaRPr/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br>
              <a:rPr lang="es-MX" sz="2000"/>
            </a:b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2"/>
          <p:cNvSpPr txBox="1"/>
          <p:nvPr>
            <p:ph type="title"/>
          </p:nvPr>
        </p:nvSpPr>
        <p:spPr>
          <a:xfrm>
            <a:off x="677334" y="241109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s-MX"/>
              <a:t>JUSTIFICACIÓN</a:t>
            </a:r>
            <a:endParaRPr/>
          </a:p>
        </p:txBody>
      </p:sp>
      <p:sp>
        <p:nvSpPr>
          <p:cNvPr id="169" name="Google Shape;169;p22"/>
          <p:cNvSpPr txBox="1"/>
          <p:nvPr>
            <p:ph idx="1" type="body"/>
          </p:nvPr>
        </p:nvSpPr>
        <p:spPr>
          <a:xfrm>
            <a:off x="677325" y="1147177"/>
            <a:ext cx="8596800" cy="501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s-MX" sz="2000">
                <a:latin typeface="Arial"/>
                <a:ea typeface="Arial"/>
                <a:cs typeface="Arial"/>
                <a:sym typeface="Arial"/>
              </a:rPr>
              <a:t>Ecatepec es el municipio con la mayor población en todo el país y forma parte de la zona conurbada de la CDMX, con aproximadamente 1,850,000 habitantes.</a:t>
            </a:r>
            <a:endParaRPr/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rPr lang="es-MX" sz="2000">
                <a:latin typeface="Arial"/>
                <a:ea typeface="Arial"/>
                <a:cs typeface="Arial"/>
                <a:sym typeface="Arial"/>
              </a:rPr>
              <a:t>Muchos de estos asentamientos se han dado en zonas no planeadas incluso, usando zonas de reserva ecológica lo cual genera congestionamientos viales y reducción de las áreas verdes que absorben bióxido de carbono. Una buena parte de los pobladores están consideradas de los niveles más bajos de ingresos de la zona metropolitana. </a:t>
            </a:r>
            <a:endParaRPr/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rPr lang="es-MX" sz="2000">
                <a:latin typeface="Arial"/>
                <a:ea typeface="Arial"/>
                <a:cs typeface="Arial"/>
                <a:sym typeface="Arial"/>
              </a:rPr>
              <a:t>Lo anterior debido en gran medida a los costos de los servicios de transporte y energéticos, que se manejan en esta entidad, contribuye a una baja calidad de vida de muchos de sus habitantes de este municipio.</a:t>
            </a:r>
            <a:endParaRPr/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rPr lang="es-MX" sz="2000">
                <a:latin typeface="Arial"/>
                <a:ea typeface="Arial"/>
                <a:cs typeface="Arial"/>
                <a:sym typeface="Arial"/>
              </a:rPr>
              <a:t>El uso de energía solar para </a:t>
            </a:r>
            <a:r>
              <a:rPr lang="es-MX" sz="2000">
                <a:latin typeface="Arial"/>
                <a:ea typeface="Arial"/>
                <a:cs typeface="Arial"/>
                <a:sym typeface="Arial"/>
              </a:rPr>
              <a:t>sustituir</a:t>
            </a:r>
            <a:r>
              <a:rPr lang="es-MX" sz="2000">
                <a:latin typeface="Arial"/>
                <a:ea typeface="Arial"/>
                <a:cs typeface="Arial"/>
                <a:sym typeface="Arial"/>
              </a:rPr>
              <a:t> el uso de combustibles fósiles, puede </a:t>
            </a:r>
            <a:r>
              <a:rPr lang="es-MX" sz="2000">
                <a:latin typeface="Arial"/>
                <a:ea typeface="Arial"/>
                <a:cs typeface="Arial"/>
                <a:sym typeface="Arial"/>
              </a:rPr>
              <a:t>ayudar</a:t>
            </a:r>
            <a:r>
              <a:rPr lang="es-MX" sz="2000">
                <a:latin typeface="Arial"/>
                <a:ea typeface="Arial"/>
                <a:cs typeface="Arial"/>
                <a:sym typeface="Arial"/>
              </a:rPr>
              <a:t> a mejorar las condiciones ecológicas del municipio y las económicas de las familias.</a:t>
            </a:r>
            <a:endParaRPr/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br>
              <a:rPr lang="es-MX" sz="2000">
                <a:latin typeface="Arial"/>
                <a:ea typeface="Arial"/>
                <a:cs typeface="Arial"/>
                <a:sym typeface="Arial"/>
              </a:rPr>
            </a:b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3"/>
          <p:cNvSpPr txBox="1"/>
          <p:nvPr>
            <p:ph type="ctrTitle"/>
          </p:nvPr>
        </p:nvSpPr>
        <p:spPr>
          <a:xfrm>
            <a:off x="1371143" y="1433383"/>
            <a:ext cx="7766936" cy="36554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</a:pPr>
            <a:br>
              <a:rPr lang="es-MX" sz="4000"/>
            </a:br>
            <a:br>
              <a:rPr lang="es-MX" sz="4000"/>
            </a:br>
            <a:r>
              <a:rPr lang="es-MX" sz="4000"/>
              <a:t>REFERENCIA</a:t>
            </a:r>
            <a:br>
              <a:rPr lang="es-MX" sz="4000"/>
            </a:br>
            <a:r>
              <a:rPr lang="es-MX" sz="4000" u="sng">
                <a:solidFill>
                  <a:schemeClr val="hlink"/>
                </a:solidFill>
                <a:hlinkClick r:id="rId3"/>
              </a:rPr>
              <a:t>https://www.inegi.org.mx/</a:t>
            </a:r>
            <a:endParaRPr sz="4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</a:pPr>
            <a:br>
              <a:rPr lang="es-MX" sz="4000"/>
            </a:br>
            <a:endParaRPr sz="4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4"/>
          <p:cNvSpPr txBox="1"/>
          <p:nvPr>
            <p:ph type="ctrTitle"/>
          </p:nvPr>
        </p:nvSpPr>
        <p:spPr>
          <a:xfrm>
            <a:off x="1505943" y="1530933"/>
            <a:ext cx="7767000" cy="3655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</a:pPr>
            <a:br>
              <a:rPr lang="es-MX" sz="4000"/>
            </a:br>
            <a:br>
              <a:rPr lang="es-MX" sz="4000"/>
            </a:br>
            <a:r>
              <a:rPr lang="es-MX" sz="4000"/>
              <a:t>Objetivo General</a:t>
            </a:r>
            <a:endParaRPr sz="4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</a:pPr>
            <a:br>
              <a:rPr lang="es-MX" sz="4000"/>
            </a:br>
            <a:r>
              <a:rPr lang="es-MX" sz="2700">
                <a:solidFill>
                  <a:srgbClr val="16B0E3"/>
                </a:solidFill>
                <a:latin typeface="Arial"/>
                <a:ea typeface="Arial"/>
                <a:cs typeface="Arial"/>
                <a:sym typeface="Arial"/>
              </a:rPr>
              <a:t>Crear una cocina solar con el fin de reducir la emisión de C0</a:t>
            </a:r>
            <a:r>
              <a:rPr lang="es-MX" sz="2300">
                <a:solidFill>
                  <a:srgbClr val="16B0E3"/>
                </a:solidFill>
              </a:rPr>
              <a:t>2</a:t>
            </a:r>
            <a:r>
              <a:rPr lang="es-MX" sz="2700">
                <a:solidFill>
                  <a:srgbClr val="16B0E3"/>
                </a:solidFill>
                <a:latin typeface="Arial"/>
                <a:ea typeface="Arial"/>
                <a:cs typeface="Arial"/>
                <a:sym typeface="Arial"/>
              </a:rPr>
              <a:t> en la atmósfera de la zona norte de Ecatepec.</a:t>
            </a:r>
            <a:endParaRPr sz="4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5"/>
          <p:cNvSpPr txBox="1"/>
          <p:nvPr>
            <p:ph type="title"/>
          </p:nvPr>
        </p:nvSpPr>
        <p:spPr>
          <a:xfrm>
            <a:off x="677334" y="241109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s-MX"/>
              <a:t>DESCRIPCIÓN DEL PROYECTO</a:t>
            </a:r>
            <a:endParaRPr/>
          </a:p>
        </p:txBody>
      </p:sp>
      <p:sp>
        <p:nvSpPr>
          <p:cNvPr id="185" name="Google Shape;185;p25"/>
          <p:cNvSpPr txBox="1"/>
          <p:nvPr>
            <p:ph idx="1" type="body"/>
          </p:nvPr>
        </p:nvSpPr>
        <p:spPr>
          <a:xfrm>
            <a:off x="677325" y="978275"/>
            <a:ext cx="10063800" cy="55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0040" lvl="0" marL="457200" rtl="0" algn="just">
              <a:spcBef>
                <a:spcPts val="1000"/>
              </a:spcBef>
              <a:spcAft>
                <a:spcPts val="0"/>
              </a:spcAft>
              <a:buSzPts val="1440"/>
              <a:buFont typeface="Arial"/>
              <a:buChar char="►"/>
            </a:pPr>
            <a:r>
              <a:rPr lang="es-MX" sz="2000">
                <a:latin typeface="Arial"/>
                <a:ea typeface="Arial"/>
                <a:cs typeface="Arial"/>
                <a:sym typeface="Arial"/>
              </a:rPr>
              <a:t>Investigar el daño del C0</a:t>
            </a:r>
            <a:r>
              <a:rPr lang="es-MX"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s-MX" sz="2000">
                <a:latin typeface="Arial"/>
                <a:ea typeface="Arial"/>
                <a:cs typeface="Arial"/>
                <a:sym typeface="Arial"/>
              </a:rPr>
              <a:t> en la zona norte de Ecatepec y sus repercusiones en la salud.</a:t>
            </a:r>
            <a:endParaRPr/>
          </a:p>
          <a:p>
            <a:pPr indent="0" lvl="0" marL="457200" rtl="0" algn="just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latin typeface="Arial"/>
              <a:ea typeface="Arial"/>
              <a:cs typeface="Arial"/>
              <a:sym typeface="Arial"/>
            </a:endParaRPr>
          </a:p>
          <a:p>
            <a:pPr indent="-320040" lvl="0" marL="457200" rtl="0" algn="just">
              <a:spcBef>
                <a:spcPts val="1000"/>
              </a:spcBef>
              <a:spcAft>
                <a:spcPts val="0"/>
              </a:spcAft>
              <a:buSzPts val="1440"/>
              <a:buFont typeface="Arial"/>
              <a:buChar char="►"/>
            </a:pPr>
            <a:r>
              <a:rPr lang="es-MX" sz="2000">
                <a:latin typeface="Arial"/>
                <a:ea typeface="Arial"/>
                <a:cs typeface="Arial"/>
                <a:sym typeface="Arial"/>
              </a:rPr>
              <a:t>Disminuir la emisión de C0</a:t>
            </a:r>
            <a:r>
              <a:rPr lang="es-MX"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s-MX" sz="2000">
                <a:latin typeface="Arial"/>
                <a:ea typeface="Arial"/>
                <a:cs typeface="Arial"/>
                <a:sym typeface="Arial"/>
              </a:rPr>
              <a:t> para mejorar el medio ambiente a través un aparato tecnológico.</a:t>
            </a:r>
            <a:endParaRPr/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rPr lang="es-MX" sz="2000">
                <a:latin typeface="Arial"/>
                <a:ea typeface="Arial"/>
                <a:cs typeface="Arial"/>
                <a:sym typeface="Arial"/>
              </a:rPr>
              <a:t>	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20040" lvl="0" marL="457200" rtl="0" algn="just">
              <a:spcBef>
                <a:spcPts val="1000"/>
              </a:spcBef>
              <a:spcAft>
                <a:spcPts val="0"/>
              </a:spcAft>
              <a:buSzPts val="1440"/>
              <a:buFont typeface="Arial"/>
              <a:buChar char="►"/>
            </a:pPr>
            <a:r>
              <a:rPr lang="es-MX" sz="2000">
                <a:latin typeface="Arial"/>
                <a:ea typeface="Arial"/>
                <a:cs typeface="Arial"/>
                <a:sym typeface="Arial"/>
              </a:rPr>
              <a:t>Construir una cocina solar con materiales accesibles y de bajo costo para disminuir la emisión de C0</a:t>
            </a:r>
            <a:r>
              <a:rPr lang="es-MX"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s-MX" sz="2000">
                <a:latin typeface="Arial"/>
                <a:ea typeface="Arial"/>
                <a:cs typeface="Arial"/>
                <a:sym typeface="Arial"/>
              </a:rPr>
              <a:t>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just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just">
              <a:spcBef>
                <a:spcPts val="1000"/>
              </a:spcBef>
              <a:spcAft>
                <a:spcPts val="0"/>
              </a:spcAft>
              <a:buSzPts val="2000"/>
              <a:buFont typeface="Arial"/>
              <a:buChar char="►"/>
            </a:pPr>
            <a:r>
              <a:rPr lang="es-MX" sz="2000">
                <a:latin typeface="Arial"/>
                <a:ea typeface="Arial"/>
                <a:cs typeface="Arial"/>
                <a:sym typeface="Arial"/>
              </a:rPr>
              <a:t>Determinar el comportamiento de la función tiempo de insolación contra temperatura alcanzada.</a:t>
            </a:r>
            <a:endParaRPr/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br>
              <a:rPr lang="es-MX" sz="2000"/>
            </a:b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6"/>
          <p:cNvSpPr/>
          <p:nvPr/>
        </p:nvSpPr>
        <p:spPr>
          <a:xfrm>
            <a:off x="4743325" y="2738850"/>
            <a:ext cx="2579100" cy="1884900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1" sz="2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1" i="0" lang="es-MX" sz="2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Objetivo:</a:t>
            </a:r>
            <a:endParaRPr b="1" i="0" sz="21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lang="es-MX"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Crear una cocina solar con el fin de reducir la emisión de C02 en la atmósfera de la zona norte de Ecatepec y mejorar la economía de la población.</a:t>
            </a:r>
            <a:endParaRPr b="1" sz="12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sz="2000">
              <a:solidFill>
                <a:srgbClr val="3F3F3F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1" sz="1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26"/>
          <p:cNvSpPr/>
          <p:nvPr/>
        </p:nvSpPr>
        <p:spPr>
          <a:xfrm>
            <a:off x="7540525" y="119800"/>
            <a:ext cx="1959000" cy="3214500"/>
          </a:xfrm>
          <a:prstGeom prst="rect">
            <a:avLst/>
          </a:prstGeom>
          <a:noFill/>
          <a:ln cap="flat" cmpd="sng" w="952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60925" lIns="121900" spcFirstLastPara="1" rIns="121900" wrap="square" tIns="60925">
            <a:no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*</a:t>
            </a:r>
            <a:r>
              <a:rPr b="1" lang="es-MX" sz="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Ensayo académico</a:t>
            </a:r>
            <a:endParaRPr b="1" sz="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27000" lvl="1" marL="114300" rtl="0" algn="l">
              <a:lnSpc>
                <a:spcPct val="90000"/>
              </a:lnSpc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rebuchet MS"/>
              <a:buChar char="•"/>
            </a:pPr>
            <a:r>
              <a:rPr b="1" lang="es-MX" sz="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Análisis y reflexión de textos</a:t>
            </a:r>
            <a:endParaRPr b="1" sz="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27000" lvl="1" marL="114300" rtl="0" algn="l">
              <a:lnSpc>
                <a:spcPct val="90000"/>
              </a:lnSpc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rebuchet MS"/>
              <a:buChar char="•"/>
            </a:pPr>
            <a:r>
              <a:rPr b="1" lang="es-MX" sz="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Estructuras textuales</a:t>
            </a:r>
            <a:endParaRPr b="1" sz="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27000" lvl="1" marL="114300" rtl="0" algn="l">
              <a:lnSpc>
                <a:spcPct val="90000"/>
              </a:lnSpc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rebuchet MS"/>
              <a:buChar char="•"/>
            </a:pPr>
            <a:r>
              <a:rPr b="1" lang="es-MX" sz="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Planeación</a:t>
            </a:r>
            <a:endParaRPr b="1" sz="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27000" lvl="1" marL="114300" rtl="0" algn="l">
              <a:lnSpc>
                <a:spcPct val="90000"/>
              </a:lnSpc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rebuchet MS"/>
              <a:buChar char="•"/>
            </a:pPr>
            <a:r>
              <a:rPr b="1" lang="es-MX" sz="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Premisas</a:t>
            </a:r>
            <a:endParaRPr b="1" sz="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27000" lvl="1" marL="114300" rtl="0" algn="l">
              <a:lnSpc>
                <a:spcPct val="90000"/>
              </a:lnSpc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rebuchet MS"/>
              <a:buChar char="•"/>
            </a:pPr>
            <a:r>
              <a:rPr b="1" lang="es-MX" sz="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Tesis</a:t>
            </a:r>
            <a:endParaRPr b="1" sz="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27000" lvl="1" marL="114300" rtl="0" algn="l">
              <a:lnSpc>
                <a:spcPct val="90000"/>
              </a:lnSpc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rebuchet MS"/>
              <a:buChar char="•"/>
            </a:pPr>
            <a:r>
              <a:rPr b="1" lang="es-MX" sz="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Argumentos </a:t>
            </a:r>
            <a:endParaRPr b="1" sz="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27000" lvl="1" marL="114300" rtl="0" algn="l">
              <a:lnSpc>
                <a:spcPct val="90000"/>
              </a:lnSpc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rebuchet MS"/>
              <a:buChar char="•"/>
            </a:pPr>
            <a:r>
              <a:rPr b="1" lang="es-MX" sz="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Conclusión</a:t>
            </a:r>
            <a:endParaRPr b="1" sz="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27000" lvl="1" marL="114300" rtl="0" algn="l">
              <a:lnSpc>
                <a:spcPct val="90000"/>
              </a:lnSpc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rebuchet MS"/>
              <a:buChar char="•"/>
            </a:pPr>
            <a:r>
              <a:rPr b="1" lang="es-MX" sz="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Fuente</a:t>
            </a:r>
            <a:endParaRPr b="1" sz="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27000" lvl="1" marL="114300" rtl="0" algn="l">
              <a:lnSpc>
                <a:spcPct val="90000"/>
              </a:lnSpc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rebuchet MS"/>
              <a:buChar char="•"/>
            </a:pPr>
            <a:r>
              <a:rPr b="1" lang="es-MX" sz="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Citas textuales</a:t>
            </a:r>
            <a:endParaRPr b="1" sz="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27000" lvl="1" marL="114300" rtl="0" algn="l">
              <a:lnSpc>
                <a:spcPct val="90000"/>
              </a:lnSpc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rebuchet MS"/>
              <a:buChar char="•"/>
            </a:pPr>
            <a:r>
              <a:rPr b="1" lang="es-MX" sz="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Contexto</a:t>
            </a:r>
            <a:endParaRPr b="1" sz="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r>
              <a:t/>
            </a:r>
            <a:endParaRPr b="1" sz="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r>
              <a:t/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r>
              <a:t/>
            </a:r>
            <a:endParaRPr b="1" i="0" sz="1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26"/>
          <p:cNvSpPr/>
          <p:nvPr/>
        </p:nvSpPr>
        <p:spPr>
          <a:xfrm>
            <a:off x="1188663" y="2890077"/>
            <a:ext cx="2186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900" spcFirstLastPara="1" rIns="121900" wrap="square" tIns="609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</a:pPr>
            <a:r>
              <a:rPr b="0" i="0" lang="es-MX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ESENCIA DE LA MORAL</a:t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26"/>
          <p:cNvSpPr/>
          <p:nvPr/>
        </p:nvSpPr>
        <p:spPr>
          <a:xfrm>
            <a:off x="9683050" y="1826800"/>
            <a:ext cx="2363700" cy="973800"/>
          </a:xfrm>
          <a:prstGeom prst="rect">
            <a:avLst/>
          </a:prstGeom>
          <a:noFill/>
          <a:ln cap="flat" cmpd="sng" w="9525">
            <a:solidFill>
              <a:srgbClr val="00AF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60925" lIns="121900" spcFirstLastPara="1" rIns="121900" wrap="square" tIns="60925">
            <a:noAutofit/>
          </a:bodyPr>
          <a:lstStyle/>
          <a:p>
            <a:pPr indent="-234950" lvl="0" marL="228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500"/>
              <a:buFont typeface="Century Gothic"/>
              <a:buChar char="●"/>
            </a:pPr>
            <a:r>
              <a:rPr b="1" lang="es-MX" sz="150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Introducción a la física moderna.</a:t>
            </a:r>
            <a:endParaRPr b="1" i="0" sz="1500" u="none" cap="none" strike="noStrike">
              <a:solidFill>
                <a:srgbClr val="00206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34950" lvl="0" marL="228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500"/>
              <a:buFont typeface="Century Gothic"/>
              <a:buChar char="●"/>
            </a:pPr>
            <a:r>
              <a:rPr b="1" lang="es-MX" sz="150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Ondas</a:t>
            </a:r>
            <a:endParaRPr b="1" i="0" sz="1500" u="none" cap="none" strike="noStrike">
              <a:solidFill>
                <a:srgbClr val="00206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4" name="Google Shape;194;p26"/>
          <p:cNvSpPr/>
          <p:nvPr/>
        </p:nvSpPr>
        <p:spPr>
          <a:xfrm rot="-5400000">
            <a:off x="2952899" y="2749852"/>
            <a:ext cx="1884900" cy="1769700"/>
          </a:xfrm>
          <a:prstGeom prst="downArrow">
            <a:avLst>
              <a:gd fmla="val 50000" name="adj1"/>
              <a:gd fmla="val 55720" name="adj2"/>
            </a:avLst>
          </a:prstGeom>
          <a:solidFill>
            <a:srgbClr val="7030A0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0925" lIns="121900" spcFirstLastPara="1" rIns="121900" wrap="square" tIns="609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</a:pPr>
            <a:r>
              <a:t/>
            </a:r>
            <a:endParaRPr b="0" i="0" sz="1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26"/>
          <p:cNvSpPr txBox="1"/>
          <p:nvPr/>
        </p:nvSpPr>
        <p:spPr>
          <a:xfrm>
            <a:off x="2953333" y="3253333"/>
            <a:ext cx="1720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900" spcFirstLastPara="1" rIns="121900" wrap="square" tIns="609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Arial"/>
              <a:buNone/>
            </a:pPr>
            <a:r>
              <a:rPr b="1" lang="es-MX" sz="1900">
                <a:solidFill>
                  <a:schemeClr val="lt1"/>
                </a:solidFill>
              </a:rPr>
              <a:t>Biología</a:t>
            </a:r>
            <a:endParaRPr b="1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26"/>
          <p:cNvSpPr/>
          <p:nvPr/>
        </p:nvSpPr>
        <p:spPr>
          <a:xfrm rot="5400000">
            <a:off x="7453803" y="3211321"/>
            <a:ext cx="1831500" cy="1915500"/>
          </a:xfrm>
          <a:prstGeom prst="downArrow">
            <a:avLst>
              <a:gd fmla="val 50000" name="adj1"/>
              <a:gd fmla="val 55720" name="adj2"/>
            </a:avLst>
          </a:prstGeom>
          <a:solidFill>
            <a:srgbClr val="00B050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0925" lIns="121900" spcFirstLastPara="1" rIns="121900" wrap="square" tIns="609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</a:pPr>
            <a:r>
              <a:t/>
            </a:r>
            <a:endParaRPr b="1" i="0" sz="1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26"/>
          <p:cNvSpPr txBox="1"/>
          <p:nvPr/>
        </p:nvSpPr>
        <p:spPr>
          <a:xfrm>
            <a:off x="7722667" y="3813042"/>
            <a:ext cx="151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900" spcFirstLastPara="1" rIns="121900" wrap="square" tIns="609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Arial"/>
              <a:buNone/>
            </a:pPr>
            <a:r>
              <a:rPr b="1" i="0" lang="es-MX" sz="1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Física </a:t>
            </a:r>
            <a:endParaRPr b="1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26"/>
          <p:cNvSpPr/>
          <p:nvPr/>
        </p:nvSpPr>
        <p:spPr>
          <a:xfrm rot="10800000">
            <a:off x="4839700" y="5339133"/>
            <a:ext cx="2579100" cy="1339200"/>
          </a:xfrm>
          <a:prstGeom prst="downArrow">
            <a:avLst>
              <a:gd fmla="val 50000" name="adj1"/>
              <a:gd fmla="val 58214" name="adj2"/>
            </a:avLst>
          </a:prstGeom>
          <a:solidFill>
            <a:srgbClr val="E36C09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0925" lIns="121900" spcFirstLastPara="1" rIns="121900" wrap="square" tIns="609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</a:pPr>
            <a:r>
              <a:t/>
            </a:r>
            <a:endParaRPr b="1" i="0" sz="1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26"/>
          <p:cNvSpPr/>
          <p:nvPr/>
        </p:nvSpPr>
        <p:spPr>
          <a:xfrm>
            <a:off x="4849000" y="1304844"/>
            <a:ext cx="2493900" cy="1253700"/>
          </a:xfrm>
          <a:prstGeom prst="downArrow">
            <a:avLst>
              <a:gd fmla="val 50000" name="adj1"/>
              <a:gd fmla="val 55720" name="adj2"/>
            </a:avLst>
          </a:prstGeom>
          <a:solidFill>
            <a:srgbClr val="953734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0925" lIns="121900" spcFirstLastPara="1" rIns="121900" wrap="square" tIns="609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</a:pPr>
            <a:r>
              <a:t/>
            </a:r>
            <a:endParaRPr b="1" i="0" sz="1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26"/>
          <p:cNvSpPr txBox="1"/>
          <p:nvPr/>
        </p:nvSpPr>
        <p:spPr>
          <a:xfrm>
            <a:off x="5365372" y="6044868"/>
            <a:ext cx="1720800" cy="3075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900" spcFirstLastPara="1" rIns="121900" wrap="square" tIns="609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Arial"/>
              <a:buNone/>
            </a:pPr>
            <a:r>
              <a:t/>
            </a:r>
            <a:endParaRPr b="1" i="0" sz="1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26"/>
          <p:cNvSpPr txBox="1"/>
          <p:nvPr/>
        </p:nvSpPr>
        <p:spPr>
          <a:xfrm>
            <a:off x="5270000" y="1643803"/>
            <a:ext cx="1652100" cy="7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900" spcFirstLastPara="1" rIns="121900" wrap="square" tIns="609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Arial"/>
              <a:buNone/>
            </a:pPr>
            <a:r>
              <a:rPr b="1" i="0" lang="es-MX" sz="1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Taller de Lectura</a:t>
            </a:r>
            <a:endParaRPr b="1" i="0" sz="1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26"/>
          <p:cNvSpPr/>
          <p:nvPr/>
        </p:nvSpPr>
        <p:spPr>
          <a:xfrm>
            <a:off x="4868725" y="525992"/>
            <a:ext cx="2300100" cy="646500"/>
          </a:xfrm>
          <a:prstGeom prst="rect">
            <a:avLst/>
          </a:prstGeom>
          <a:noFill/>
          <a:ln cap="flat" cmpd="sng" w="952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60925" lIns="121900" spcFirstLastPara="1" rIns="121900" wrap="square" tIns="60925">
            <a:noAutofit/>
          </a:bodyPr>
          <a:lstStyle/>
          <a:p>
            <a:pPr indent="-234950" lvl="0" marL="228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500"/>
              <a:buFont typeface="Century Gothic"/>
              <a:buChar char="●"/>
            </a:pPr>
            <a:r>
              <a:rPr b="1" i="0" lang="es-MX" sz="1500" u="none" cap="none" strike="noStrike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Ensayo Literario y Académico</a:t>
            </a:r>
            <a:endParaRPr b="1" i="0" sz="1300" u="none" cap="none" strike="noStrike">
              <a:solidFill>
                <a:srgbClr val="00206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3" name="Google Shape;203;p26"/>
          <p:cNvSpPr/>
          <p:nvPr/>
        </p:nvSpPr>
        <p:spPr>
          <a:xfrm>
            <a:off x="7168825" y="669475"/>
            <a:ext cx="397800" cy="369300"/>
          </a:xfrm>
          <a:prstGeom prst="rightArrow">
            <a:avLst>
              <a:gd fmla="val 27568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0925" lIns="121900" spcFirstLastPara="1" rIns="121900" wrap="square" tIns="609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26"/>
          <p:cNvSpPr/>
          <p:nvPr/>
        </p:nvSpPr>
        <p:spPr>
          <a:xfrm rot="5400000">
            <a:off x="10536500" y="2866834"/>
            <a:ext cx="301200" cy="2928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1155CC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0925" lIns="121900" spcFirstLastPara="1" rIns="121900" wrap="square" tIns="609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26"/>
          <p:cNvSpPr/>
          <p:nvPr/>
        </p:nvSpPr>
        <p:spPr>
          <a:xfrm rot="-5400000">
            <a:off x="1510012" y="3858654"/>
            <a:ext cx="290100" cy="2781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0925" lIns="121900" spcFirstLastPara="1" rIns="121900" wrap="square" tIns="609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26"/>
          <p:cNvSpPr txBox="1"/>
          <p:nvPr/>
        </p:nvSpPr>
        <p:spPr>
          <a:xfrm>
            <a:off x="1138000" y="167500"/>
            <a:ext cx="3642300" cy="750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60925" lIns="121900" spcFirstLastPara="1" rIns="121900" wrap="square" tIns="609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DEF4FB"/>
              </a:buClr>
              <a:buSzPts val="2800"/>
              <a:buFont typeface="Trebuchet MS"/>
              <a:buNone/>
            </a:pPr>
            <a:r>
              <a:rPr lang="es-MX" sz="2200">
                <a:solidFill>
                  <a:srgbClr val="FFFF00"/>
                </a:solidFill>
                <a:latin typeface="Bree Serif"/>
                <a:ea typeface="Bree Serif"/>
                <a:cs typeface="Bree Serif"/>
                <a:sym typeface="Bree Serif"/>
              </a:rPr>
              <a:t>REDIRECCIONANDO LA RADIACIÓN SOLAR</a:t>
            </a:r>
            <a:br>
              <a:rPr lang="es-MX" sz="1800">
                <a:solidFill>
                  <a:srgbClr val="FFFF00"/>
                </a:solidFill>
                <a:latin typeface="Bree Serif"/>
                <a:ea typeface="Bree Serif"/>
                <a:cs typeface="Bree Serif"/>
                <a:sym typeface="Bree Serif"/>
              </a:rPr>
            </a:br>
            <a:br>
              <a:rPr lang="es-MX"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endParaRPr/>
          </a:p>
        </p:txBody>
      </p:sp>
      <p:pic>
        <p:nvPicPr>
          <p:cNvPr id="207" name="Google Shape;207;p26"/>
          <p:cNvPicPr preferRelativeResize="0"/>
          <p:nvPr/>
        </p:nvPicPr>
        <p:blipFill rotWithShape="1">
          <a:blip r:embed="rId3">
            <a:alphaModFix/>
          </a:blip>
          <a:srcRect b="14153" l="26544" r="27634" t="16637"/>
          <a:stretch/>
        </p:blipFill>
        <p:spPr>
          <a:xfrm>
            <a:off x="174533" y="245833"/>
            <a:ext cx="705811" cy="8708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do de imagen para si somos unam" id="208" name="Google Shape;208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003800" y="278055"/>
            <a:ext cx="928400" cy="806348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26"/>
          <p:cNvSpPr/>
          <p:nvPr/>
        </p:nvSpPr>
        <p:spPr>
          <a:xfrm>
            <a:off x="897275" y="915775"/>
            <a:ext cx="1769700" cy="2937000"/>
          </a:xfrm>
          <a:prstGeom prst="rect">
            <a:avLst/>
          </a:prstGeom>
          <a:noFill/>
          <a:ln cap="flat" cmpd="sng" w="9525">
            <a:solidFill>
              <a:srgbClr val="7030A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60925" lIns="121900" spcFirstLastPara="1" rIns="121900" wrap="square" tIns="60925">
            <a:noAutofit/>
          </a:bodyPr>
          <a:lstStyle/>
          <a:p>
            <a:pPr indent="-114300" lvl="1" marL="114300" rtl="0" algn="l">
              <a:lnSpc>
                <a:spcPct val="9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rebuchet MS"/>
              <a:buChar char="•"/>
            </a:pPr>
            <a:r>
              <a:rPr b="1" lang="es-MX" sz="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Ecotecnias</a:t>
            </a:r>
            <a:endParaRPr b="1" sz="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14300" lvl="1" marL="114300" rtl="0" algn="l">
              <a:lnSpc>
                <a:spcPct val="9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rebuchet MS"/>
              <a:buChar char="•"/>
            </a:pPr>
            <a:r>
              <a:rPr b="1" lang="es-MX" sz="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Desarrollo</a:t>
            </a:r>
            <a:endParaRPr b="1" sz="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14300" lvl="1" marL="114300" rtl="0" algn="l">
              <a:lnSpc>
                <a:spcPct val="9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rebuchet MS"/>
              <a:buChar char="•"/>
            </a:pPr>
            <a:r>
              <a:rPr b="1" lang="es-MX" sz="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Sustentabilidad</a:t>
            </a:r>
            <a:endParaRPr b="1" sz="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14300" lvl="1" marL="114300" rtl="0" algn="l">
              <a:lnSpc>
                <a:spcPct val="9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rebuchet MS"/>
              <a:buChar char="•"/>
            </a:pPr>
            <a:r>
              <a:rPr b="1" lang="es-MX" sz="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Energía limpias</a:t>
            </a:r>
            <a:endParaRPr b="1" sz="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14300" lvl="1" marL="114300" rtl="0" algn="l">
              <a:lnSpc>
                <a:spcPct val="9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rebuchet MS"/>
              <a:buChar char="•"/>
            </a:pPr>
            <a:r>
              <a:rPr b="1" lang="es-MX" sz="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Ambiente</a:t>
            </a:r>
            <a:endParaRPr b="1" sz="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14300" lvl="1" marL="114300" rtl="0" algn="l">
              <a:lnSpc>
                <a:spcPct val="9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rebuchet MS"/>
              <a:buChar char="•"/>
            </a:pPr>
            <a:r>
              <a:rPr b="1" lang="es-MX" sz="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Desarrollo sustentable</a:t>
            </a:r>
            <a:endParaRPr b="1" sz="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14300" lvl="1" marL="114300" rtl="0" algn="l">
              <a:lnSpc>
                <a:spcPct val="9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rebuchet MS"/>
              <a:buChar char="•"/>
            </a:pPr>
            <a:r>
              <a:rPr b="1" lang="es-MX" sz="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Especie</a:t>
            </a:r>
            <a:endParaRPr b="1" sz="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14300" lvl="1" marL="114300" rtl="0" algn="l">
              <a:lnSpc>
                <a:spcPct val="9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rebuchet MS"/>
              <a:buChar char="•"/>
            </a:pPr>
            <a:r>
              <a:rPr b="1" lang="es-MX" sz="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Diversidad</a:t>
            </a:r>
            <a:endParaRPr b="1" sz="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14300" lvl="1" marL="114300" rtl="0" algn="l">
              <a:lnSpc>
                <a:spcPct val="9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rebuchet MS"/>
              <a:buChar char="•"/>
            </a:pPr>
            <a:r>
              <a:rPr b="1" lang="es-MX" sz="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Ecología</a:t>
            </a:r>
            <a:endParaRPr b="1" sz="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14300" lvl="1" marL="114300" rtl="0" algn="l">
              <a:lnSpc>
                <a:spcPct val="9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rebuchet MS"/>
              <a:buChar char="•"/>
            </a:pPr>
            <a:r>
              <a:rPr b="1" lang="es-MX" sz="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Conservación</a:t>
            </a:r>
            <a:endParaRPr b="1" sz="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14300" lvl="1" marL="114300" rtl="0" algn="l">
              <a:lnSpc>
                <a:spcPct val="9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rebuchet MS"/>
              <a:buChar char="•"/>
            </a:pPr>
            <a:r>
              <a:rPr b="1" lang="es-MX" sz="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Biodiversidad</a:t>
            </a:r>
            <a:endParaRPr b="1" sz="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914400" rtl="0" algn="l">
              <a:lnSpc>
                <a:spcPct val="90000"/>
              </a:lnSpc>
              <a:spcBef>
                <a:spcPts val="225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914400" rtl="0" algn="l">
              <a:lnSpc>
                <a:spcPct val="90000"/>
              </a:lnSpc>
              <a:spcBef>
                <a:spcPts val="225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914400" rtl="0" algn="l">
              <a:lnSpc>
                <a:spcPct val="90000"/>
              </a:lnSpc>
              <a:spcBef>
                <a:spcPts val="225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entury Gothic"/>
              <a:buNone/>
            </a:pPr>
            <a:r>
              <a:t/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26"/>
          <p:cNvSpPr/>
          <p:nvPr/>
        </p:nvSpPr>
        <p:spPr>
          <a:xfrm>
            <a:off x="9638550" y="3136375"/>
            <a:ext cx="2121600" cy="3661800"/>
          </a:xfrm>
          <a:prstGeom prst="rect">
            <a:avLst/>
          </a:prstGeom>
          <a:noFill/>
          <a:ln cap="flat" cmpd="sng" w="9525">
            <a:solidFill>
              <a:srgbClr val="00AF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60925" lIns="121900" spcFirstLastPara="1" rIns="121900" wrap="square" tIns="60925">
            <a:noAutofit/>
          </a:bodyPr>
          <a:lstStyle/>
          <a:p>
            <a:pPr indent="-95250" lvl="1" marL="57150" rtl="0" algn="l">
              <a:lnSpc>
                <a:spcPct val="90000"/>
              </a:lnSpc>
              <a:spcBef>
                <a:spcPts val="16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rebuchet MS"/>
              <a:buChar char="•"/>
            </a:pPr>
            <a:r>
              <a:rPr b="1" lang="es-MX" sz="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Calor</a:t>
            </a:r>
            <a:endParaRPr b="1" sz="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95250" lvl="1" marL="57150" rtl="0" algn="l">
              <a:lnSpc>
                <a:spcPct val="90000"/>
              </a:lnSpc>
              <a:spcBef>
                <a:spcPts val="16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rebuchet MS"/>
              <a:buChar char="•"/>
            </a:pPr>
            <a:r>
              <a:rPr b="1" lang="es-MX" sz="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Temperatura</a:t>
            </a:r>
            <a:endParaRPr b="1" sz="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95250" lvl="1" marL="57150" rtl="0" algn="l">
              <a:lnSpc>
                <a:spcPct val="90000"/>
              </a:lnSpc>
              <a:spcBef>
                <a:spcPts val="16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rebuchet MS"/>
              <a:buChar char="•"/>
            </a:pPr>
            <a:r>
              <a:rPr b="1" lang="es-MX" sz="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Escala  </a:t>
            </a:r>
            <a:endParaRPr b="1" sz="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95250" lvl="1" marL="57150" rtl="0" algn="l">
              <a:lnSpc>
                <a:spcPct val="90000"/>
              </a:lnSpc>
              <a:spcBef>
                <a:spcPts val="16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rebuchet MS"/>
              <a:buChar char="•"/>
            </a:pPr>
            <a:r>
              <a:rPr b="1" lang="es-MX" sz="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Escala Celsius y Kelvin</a:t>
            </a:r>
            <a:endParaRPr b="1" sz="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95250" lvl="1" marL="57150" rtl="0" algn="l">
              <a:lnSpc>
                <a:spcPct val="90000"/>
              </a:lnSpc>
              <a:spcBef>
                <a:spcPts val="16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rebuchet MS"/>
              <a:buChar char="•"/>
            </a:pPr>
            <a:r>
              <a:rPr b="1" lang="es-MX" sz="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Radiación </a:t>
            </a:r>
            <a:endParaRPr b="1" sz="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95250" lvl="1" marL="57150" rtl="0" algn="l">
              <a:lnSpc>
                <a:spcPct val="90000"/>
              </a:lnSpc>
              <a:spcBef>
                <a:spcPts val="16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rebuchet MS"/>
              <a:buChar char="•"/>
            </a:pPr>
            <a:r>
              <a:rPr b="1" lang="es-MX" sz="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Calor específico </a:t>
            </a:r>
            <a:endParaRPr b="1" sz="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95250" lvl="1" marL="57150" rtl="0" algn="l">
              <a:lnSpc>
                <a:spcPct val="90000"/>
              </a:lnSpc>
              <a:spcBef>
                <a:spcPts val="16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rebuchet MS"/>
              <a:buChar char="•"/>
            </a:pPr>
            <a:r>
              <a:rPr b="1" lang="es-MX" sz="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Calor latente</a:t>
            </a:r>
            <a:endParaRPr b="1" sz="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95250" lvl="1" marL="57150" rtl="0" algn="l">
              <a:lnSpc>
                <a:spcPct val="90000"/>
              </a:lnSpc>
              <a:spcBef>
                <a:spcPts val="16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rebuchet MS"/>
              <a:buChar char="•"/>
            </a:pPr>
            <a:r>
              <a:rPr b="1" lang="es-MX" sz="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Termodinámica</a:t>
            </a:r>
            <a:endParaRPr b="1" sz="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95250" lvl="1" marL="57150" rtl="0" algn="l">
              <a:lnSpc>
                <a:spcPct val="90000"/>
              </a:lnSpc>
              <a:spcBef>
                <a:spcPts val="16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rebuchet MS"/>
              <a:buChar char="•"/>
            </a:pPr>
            <a:r>
              <a:rPr b="1" lang="es-MX" sz="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Caloría</a:t>
            </a:r>
            <a:endParaRPr b="1" sz="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95250" lvl="1" marL="57150" rtl="0" algn="l">
              <a:lnSpc>
                <a:spcPct val="90000"/>
              </a:lnSpc>
              <a:spcBef>
                <a:spcPts val="16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rebuchet MS"/>
              <a:buChar char="•"/>
            </a:pPr>
            <a:r>
              <a:rPr b="1" lang="es-MX" sz="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Calórico</a:t>
            </a:r>
            <a:endParaRPr b="1" sz="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95250" lvl="1" marL="57150" rtl="0" algn="l">
              <a:lnSpc>
                <a:spcPct val="90000"/>
              </a:lnSpc>
              <a:spcBef>
                <a:spcPts val="16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rebuchet MS"/>
              <a:buChar char="•"/>
            </a:pPr>
            <a:r>
              <a:rPr b="1" lang="es-MX" sz="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Conducción</a:t>
            </a:r>
            <a:endParaRPr b="1" sz="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95250" lvl="1" marL="57150" rtl="0" algn="l">
              <a:lnSpc>
                <a:spcPct val="90000"/>
              </a:lnSpc>
              <a:spcBef>
                <a:spcPts val="16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rebuchet MS"/>
              <a:buChar char="•"/>
            </a:pPr>
            <a:r>
              <a:rPr b="1" lang="es-MX" sz="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Convección</a:t>
            </a:r>
            <a:endParaRPr b="1" sz="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95250" lvl="1" marL="57150" rtl="0" algn="l">
              <a:lnSpc>
                <a:spcPct val="90000"/>
              </a:lnSpc>
              <a:spcBef>
                <a:spcPts val="16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rebuchet MS"/>
              <a:buChar char="•"/>
            </a:pPr>
            <a:r>
              <a:rPr b="1" lang="es-MX" sz="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Electromagnetismo</a:t>
            </a:r>
            <a:endParaRPr b="1" sz="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95250" lvl="1" marL="57150" rtl="0" algn="l">
              <a:lnSpc>
                <a:spcPct val="90000"/>
              </a:lnSpc>
              <a:spcBef>
                <a:spcPts val="16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rebuchet MS"/>
              <a:buChar char="•"/>
            </a:pPr>
            <a:r>
              <a:rPr b="1" lang="es-MX" sz="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Onda</a:t>
            </a:r>
            <a:endParaRPr b="1" sz="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95250" lvl="1" marL="57150" rtl="0" algn="l">
              <a:lnSpc>
                <a:spcPct val="90000"/>
              </a:lnSpc>
              <a:spcBef>
                <a:spcPts val="16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rebuchet MS"/>
              <a:buChar char="•"/>
            </a:pPr>
            <a:r>
              <a:rPr b="1" lang="es-MX" sz="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Fenómeno</a:t>
            </a:r>
            <a:endParaRPr b="1" sz="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914400" rtl="0" algn="l">
              <a:lnSpc>
                <a:spcPct val="90000"/>
              </a:lnSpc>
              <a:spcBef>
                <a:spcPts val="165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r>
              <a:t/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26"/>
          <p:cNvSpPr/>
          <p:nvPr/>
        </p:nvSpPr>
        <p:spPr>
          <a:xfrm rot="10800000">
            <a:off x="5321650" y="4811498"/>
            <a:ext cx="1548600" cy="4062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0925" lIns="121900" spcFirstLastPara="1" rIns="121900" wrap="square" tIns="609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26"/>
          <p:cNvSpPr/>
          <p:nvPr/>
        </p:nvSpPr>
        <p:spPr>
          <a:xfrm>
            <a:off x="459100" y="4142750"/>
            <a:ext cx="2579100" cy="918600"/>
          </a:xfrm>
          <a:prstGeom prst="rect">
            <a:avLst/>
          </a:prstGeom>
          <a:noFill/>
          <a:ln cap="flat" cmpd="sng" w="9525">
            <a:solidFill>
              <a:srgbClr val="7030A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60925" lIns="121900" spcFirstLastPara="1" rIns="121900" wrap="square" tIns="60925">
            <a:noAutofit/>
          </a:bodyPr>
          <a:lstStyle/>
          <a:p>
            <a:pPr indent="-23495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500"/>
              <a:buFont typeface="Century Gothic"/>
              <a:buChar char="●"/>
            </a:pPr>
            <a:r>
              <a:rPr b="1" i="0" lang="es-MX" sz="1500" u="none" cap="none" strike="noStrike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</a:t>
            </a:r>
            <a:r>
              <a:rPr b="1" lang="es-MX" sz="150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esarrollo sustentable.</a:t>
            </a:r>
            <a:endParaRPr b="1" i="0" sz="1500" u="none" cap="none" strike="noStrike">
              <a:solidFill>
                <a:srgbClr val="00206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entury Gothic"/>
              <a:buNone/>
            </a:pPr>
            <a:r>
              <a:t/>
            </a:r>
            <a:endParaRPr b="1" i="0" sz="1500" u="none" cap="none" strike="noStrike">
              <a:solidFill>
                <a:srgbClr val="00206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entury Gothic"/>
              <a:buNone/>
            </a:pPr>
            <a:r>
              <a:t/>
            </a:r>
            <a:endParaRPr b="1" i="0" sz="1500" u="none" cap="none" strike="noStrike">
              <a:solidFill>
                <a:srgbClr val="00206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entury Gothic"/>
              <a:buNone/>
            </a:pPr>
            <a:r>
              <a:t/>
            </a:r>
            <a:endParaRPr b="1" i="0" sz="1500" u="none" cap="none" strike="noStrike">
              <a:solidFill>
                <a:srgbClr val="00206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213" name="Google Shape;213;p26"/>
          <p:cNvCxnSpPr/>
          <p:nvPr/>
        </p:nvCxnSpPr>
        <p:spPr>
          <a:xfrm>
            <a:off x="2106450" y="1141375"/>
            <a:ext cx="7756200" cy="40296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4" name="Google Shape;214;p26"/>
          <p:cNvCxnSpPr/>
          <p:nvPr/>
        </p:nvCxnSpPr>
        <p:spPr>
          <a:xfrm flipH="1" rot="10800000">
            <a:off x="2126275" y="459125"/>
            <a:ext cx="5540400" cy="6090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5" name="Google Shape;215;p26"/>
          <p:cNvCxnSpPr/>
          <p:nvPr/>
        </p:nvCxnSpPr>
        <p:spPr>
          <a:xfrm flipH="1">
            <a:off x="2106425" y="1247825"/>
            <a:ext cx="5600100" cy="69900"/>
          </a:xfrm>
          <a:prstGeom prst="straightConnector1">
            <a:avLst/>
          </a:prstGeom>
          <a:noFill/>
          <a:ln cap="flat" cmpd="sng" w="28575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6" name="Google Shape;216;p26"/>
          <p:cNvCxnSpPr/>
          <p:nvPr/>
        </p:nvCxnSpPr>
        <p:spPr>
          <a:xfrm>
            <a:off x="7696525" y="1257800"/>
            <a:ext cx="2026200" cy="2515500"/>
          </a:xfrm>
          <a:prstGeom prst="straightConnector1">
            <a:avLst/>
          </a:prstGeom>
          <a:noFill/>
          <a:ln cap="flat" cmpd="sng" w="28575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7" name="Google Shape;217;p26"/>
          <p:cNvCxnSpPr/>
          <p:nvPr/>
        </p:nvCxnSpPr>
        <p:spPr>
          <a:xfrm rot="10800000">
            <a:off x="2026475" y="2026525"/>
            <a:ext cx="7696500" cy="4651800"/>
          </a:xfrm>
          <a:prstGeom prst="straightConnector1">
            <a:avLst/>
          </a:prstGeom>
          <a:noFill/>
          <a:ln cap="flat" cmpd="sng" w="28575">
            <a:solidFill>
              <a:srgbClr val="00FF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8" name="Google Shape;218;p26"/>
          <p:cNvCxnSpPr/>
          <p:nvPr/>
        </p:nvCxnSpPr>
        <p:spPr>
          <a:xfrm>
            <a:off x="2016475" y="2006500"/>
            <a:ext cx="5640000" cy="1197900"/>
          </a:xfrm>
          <a:prstGeom prst="straightConnector1">
            <a:avLst/>
          </a:prstGeom>
          <a:noFill/>
          <a:ln cap="flat" cmpd="sng" w="28575">
            <a:solidFill>
              <a:srgbClr val="00FF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9" name="Google Shape;219;p26"/>
          <p:cNvCxnSpPr/>
          <p:nvPr/>
        </p:nvCxnSpPr>
        <p:spPr>
          <a:xfrm>
            <a:off x="2515600" y="1806850"/>
            <a:ext cx="7227300" cy="1527300"/>
          </a:xfrm>
          <a:prstGeom prst="straightConnector1">
            <a:avLst/>
          </a:prstGeom>
          <a:noFill/>
          <a:ln cap="flat" cmpd="sng" w="28575">
            <a:solidFill>
              <a:srgbClr val="FF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0" name="Google Shape;220;p26"/>
          <p:cNvCxnSpPr/>
          <p:nvPr/>
        </p:nvCxnSpPr>
        <p:spPr>
          <a:xfrm rot="10800000">
            <a:off x="8435175" y="2845125"/>
            <a:ext cx="1297800" cy="449100"/>
          </a:xfrm>
          <a:prstGeom prst="straightConnector1">
            <a:avLst/>
          </a:prstGeom>
          <a:noFill/>
          <a:ln cap="flat" cmpd="sng" w="28575">
            <a:solidFill>
              <a:srgbClr val="FF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1" name="Google Shape;221;p26"/>
          <p:cNvCxnSpPr/>
          <p:nvPr/>
        </p:nvCxnSpPr>
        <p:spPr>
          <a:xfrm flipH="1" rot="10800000">
            <a:off x="1886700" y="1956625"/>
            <a:ext cx="5769900" cy="768600"/>
          </a:xfrm>
          <a:prstGeom prst="straightConnector1">
            <a:avLst/>
          </a:prstGeom>
          <a:noFill/>
          <a:ln cap="flat" cmpd="sng" w="28575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2" name="Google Shape;222;p26"/>
          <p:cNvCxnSpPr/>
          <p:nvPr/>
        </p:nvCxnSpPr>
        <p:spPr>
          <a:xfrm>
            <a:off x="1866725" y="2745200"/>
            <a:ext cx="7986000" cy="3533700"/>
          </a:xfrm>
          <a:prstGeom prst="straightConnector1">
            <a:avLst/>
          </a:prstGeom>
          <a:noFill/>
          <a:ln cap="flat" cmpd="sng" w="28575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3" name="Google Shape;223;p26"/>
          <p:cNvCxnSpPr/>
          <p:nvPr/>
        </p:nvCxnSpPr>
        <p:spPr>
          <a:xfrm>
            <a:off x="2575500" y="1547300"/>
            <a:ext cx="7207500" cy="28851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4" name="Google Shape;224;p26"/>
          <p:cNvCxnSpPr/>
          <p:nvPr/>
        </p:nvCxnSpPr>
        <p:spPr>
          <a:xfrm rot="10800000">
            <a:off x="7706575" y="3084550"/>
            <a:ext cx="2076300" cy="13377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5" name="Google Shape;225;p26"/>
          <p:cNvCxnSpPr/>
          <p:nvPr/>
        </p:nvCxnSpPr>
        <p:spPr>
          <a:xfrm flipH="1" rot="10800000">
            <a:off x="2335925" y="2395750"/>
            <a:ext cx="5260800" cy="1008300"/>
          </a:xfrm>
          <a:prstGeom prst="straightConnector1">
            <a:avLst/>
          </a:prstGeom>
          <a:noFill/>
          <a:ln cap="flat" cmpd="sng" w="28575">
            <a:solidFill>
              <a:srgbClr val="7030A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6" name="Google Shape;226;p26"/>
          <p:cNvCxnSpPr/>
          <p:nvPr/>
        </p:nvCxnSpPr>
        <p:spPr>
          <a:xfrm>
            <a:off x="7596700" y="2415775"/>
            <a:ext cx="2246100" cy="1158000"/>
          </a:xfrm>
          <a:prstGeom prst="straightConnector1">
            <a:avLst/>
          </a:prstGeom>
          <a:noFill/>
          <a:ln cap="flat" cmpd="sng" w="28575">
            <a:solidFill>
              <a:srgbClr val="7030A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7" name="Google Shape;227;p26"/>
          <p:cNvCxnSpPr/>
          <p:nvPr/>
        </p:nvCxnSpPr>
        <p:spPr>
          <a:xfrm flipH="1" rot="10800000">
            <a:off x="2086350" y="628975"/>
            <a:ext cx="5620200" cy="2295900"/>
          </a:xfrm>
          <a:prstGeom prst="straightConnector1">
            <a:avLst/>
          </a:prstGeom>
          <a:noFill/>
          <a:ln cap="flat" cmpd="sng" w="2857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8" name="Google Shape;228;p26"/>
          <p:cNvCxnSpPr/>
          <p:nvPr/>
        </p:nvCxnSpPr>
        <p:spPr>
          <a:xfrm>
            <a:off x="7710400" y="646650"/>
            <a:ext cx="2076300" cy="6069300"/>
          </a:xfrm>
          <a:prstGeom prst="straightConnector1">
            <a:avLst/>
          </a:prstGeom>
          <a:noFill/>
          <a:ln cap="flat" cmpd="sng" w="2857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9" name="Google Shape;229;p26"/>
          <p:cNvCxnSpPr/>
          <p:nvPr/>
        </p:nvCxnSpPr>
        <p:spPr>
          <a:xfrm rot="10800000">
            <a:off x="8774675" y="1647000"/>
            <a:ext cx="948300" cy="4122900"/>
          </a:xfrm>
          <a:prstGeom prst="straightConnector1">
            <a:avLst/>
          </a:prstGeom>
          <a:noFill/>
          <a:ln cap="flat" cmpd="sng" w="28575">
            <a:solidFill>
              <a:srgbClr val="B45F06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Faceta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