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2"/>
  </p:notesMasterIdLst>
  <p:handoutMasterIdLst>
    <p:handoutMasterId r:id="rId53"/>
  </p:handoutMasterIdLst>
  <p:sldIdLst>
    <p:sldId id="280" r:id="rId2"/>
    <p:sldId id="256" r:id="rId3"/>
    <p:sldId id="282" r:id="rId4"/>
    <p:sldId id="258" r:id="rId5"/>
    <p:sldId id="259" r:id="rId6"/>
    <p:sldId id="394" r:id="rId7"/>
    <p:sldId id="395" r:id="rId8"/>
    <p:sldId id="431" r:id="rId9"/>
    <p:sldId id="398" r:id="rId10"/>
    <p:sldId id="432" r:id="rId11"/>
    <p:sldId id="399" r:id="rId12"/>
    <p:sldId id="433" r:id="rId13"/>
    <p:sldId id="437" r:id="rId14"/>
    <p:sldId id="438" r:id="rId15"/>
    <p:sldId id="439" r:id="rId16"/>
    <p:sldId id="440" r:id="rId17"/>
    <p:sldId id="441" r:id="rId18"/>
    <p:sldId id="442" r:id="rId19"/>
    <p:sldId id="434" r:id="rId20"/>
    <p:sldId id="443" r:id="rId21"/>
    <p:sldId id="444" r:id="rId22"/>
    <p:sldId id="445" r:id="rId23"/>
    <p:sldId id="458" r:id="rId24"/>
    <p:sldId id="260" r:id="rId25"/>
    <p:sldId id="289" r:id="rId26"/>
    <p:sldId id="302" r:id="rId27"/>
    <p:sldId id="303" r:id="rId28"/>
    <p:sldId id="304" r:id="rId29"/>
    <p:sldId id="266"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267" r:id="rId43"/>
    <p:sldId id="268" r:id="rId44"/>
    <p:sldId id="305" r:id="rId45"/>
    <p:sldId id="306" r:id="rId46"/>
    <p:sldId id="312" r:id="rId47"/>
    <p:sldId id="313" r:id="rId48"/>
    <p:sldId id="314" r:id="rId49"/>
    <p:sldId id="315" r:id="rId50"/>
    <p:sldId id="316"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3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6" autoAdjust="0"/>
    <p:restoredTop sz="94648" autoAdjust="0"/>
  </p:normalViewPr>
  <p:slideViewPr>
    <p:cSldViewPr snapToGrid="0">
      <p:cViewPr varScale="1">
        <p:scale>
          <a:sx n="117" d="100"/>
          <a:sy n="117" d="100"/>
        </p:scale>
        <p:origin x="896"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FCDD8-2301-44D5-9B3B-87F939B526D9}" type="doc">
      <dgm:prSet loTypeId="urn:microsoft.com/office/officeart/2017/3/layout/HorizontalLabelsTimeline" loCatId="process" qsTypeId="urn:microsoft.com/office/officeart/2005/8/quickstyle/simple4" qsCatId="simple" csTypeId="urn:microsoft.com/office/officeart/2005/8/colors/colorful2" csCatId="colorful" phldr="1"/>
      <dgm:spPr/>
      <dgm:t>
        <a:bodyPr/>
        <a:lstStyle/>
        <a:p>
          <a:endParaRPr lang="en-US"/>
        </a:p>
      </dgm:t>
    </dgm:pt>
    <dgm:pt modelId="{7119B50B-A817-43F6-9510-976960B0537A}">
      <dgm:prSet/>
      <dgm:spPr/>
      <dgm:t>
        <a:bodyPr/>
        <a:lstStyle/>
        <a:p>
          <a:pPr>
            <a:defRPr b="1"/>
          </a:pPr>
          <a:r>
            <a:rPr lang="en-US" dirty="0" err="1"/>
            <a:t>Enero</a:t>
          </a:r>
          <a:r>
            <a:rPr lang="en-US" dirty="0"/>
            <a:t> 2021</a:t>
          </a:r>
        </a:p>
      </dgm:t>
    </dgm:pt>
    <dgm:pt modelId="{F615CF15-6278-45E4-9EFB-2ED267EAD084}" type="parTrans" cxnId="{45979A81-F62D-4611-8D08-7EBE27901E2E}">
      <dgm:prSet/>
      <dgm:spPr/>
      <dgm:t>
        <a:bodyPr/>
        <a:lstStyle/>
        <a:p>
          <a:endParaRPr lang="en-US"/>
        </a:p>
      </dgm:t>
    </dgm:pt>
    <dgm:pt modelId="{21A7D05C-4449-4F46-AF9E-38E59F347325}" type="sibTrans" cxnId="{45979A81-F62D-4611-8D08-7EBE27901E2E}">
      <dgm:prSet/>
      <dgm:spPr/>
      <dgm:t>
        <a:bodyPr/>
        <a:lstStyle/>
        <a:p>
          <a:endParaRPr lang="en-US"/>
        </a:p>
      </dgm:t>
    </dgm:pt>
    <dgm:pt modelId="{4F532BE4-C925-4B90-9BAA-7ACA667B402A}">
      <dgm:prSet/>
      <dgm:spPr/>
      <dgm:t>
        <a:bodyPr/>
        <a:lstStyle/>
        <a:p>
          <a:r>
            <a:rPr lang="en-US"/>
            <a:t>Fecha de Inicio</a:t>
          </a:r>
        </a:p>
      </dgm:t>
    </dgm:pt>
    <dgm:pt modelId="{304257EC-5E29-4175-9D1E-6FAA2096D612}" type="parTrans" cxnId="{11129A1F-D88C-4B59-8093-C71761B3412D}">
      <dgm:prSet/>
      <dgm:spPr/>
      <dgm:t>
        <a:bodyPr/>
        <a:lstStyle/>
        <a:p>
          <a:endParaRPr lang="en-US"/>
        </a:p>
      </dgm:t>
    </dgm:pt>
    <dgm:pt modelId="{9E49EB32-A7A2-4BB4-8848-04FA4EAFFFDD}" type="sibTrans" cxnId="{11129A1F-D88C-4B59-8093-C71761B3412D}">
      <dgm:prSet/>
      <dgm:spPr/>
      <dgm:t>
        <a:bodyPr/>
        <a:lstStyle/>
        <a:p>
          <a:endParaRPr lang="en-US"/>
        </a:p>
      </dgm:t>
    </dgm:pt>
    <dgm:pt modelId="{9FA4BDB2-CACD-48C5-AB20-AABED4044B23}">
      <dgm:prSet/>
      <dgm:spPr/>
      <dgm:t>
        <a:bodyPr/>
        <a:lstStyle/>
        <a:p>
          <a:pPr>
            <a:defRPr b="1"/>
          </a:pPr>
          <a:r>
            <a:rPr lang="en-US" dirty="0"/>
            <a:t>Mayo 2021</a:t>
          </a:r>
        </a:p>
      </dgm:t>
    </dgm:pt>
    <dgm:pt modelId="{66FFD534-2D1B-4D63-96CF-64376A107AD0}" type="parTrans" cxnId="{088902C7-F94B-46D8-8682-A082253FC2FD}">
      <dgm:prSet/>
      <dgm:spPr/>
      <dgm:t>
        <a:bodyPr/>
        <a:lstStyle/>
        <a:p>
          <a:endParaRPr lang="en-US"/>
        </a:p>
      </dgm:t>
    </dgm:pt>
    <dgm:pt modelId="{C9CEA2FE-515E-4435-9021-6904396EECE2}" type="sibTrans" cxnId="{088902C7-F94B-46D8-8682-A082253FC2FD}">
      <dgm:prSet/>
      <dgm:spPr/>
      <dgm:t>
        <a:bodyPr/>
        <a:lstStyle/>
        <a:p>
          <a:endParaRPr lang="en-US"/>
        </a:p>
      </dgm:t>
    </dgm:pt>
    <dgm:pt modelId="{BF38081C-BC4B-438D-8EC2-9375FBF19996}">
      <dgm:prSet/>
      <dgm:spPr/>
      <dgm:t>
        <a:bodyPr/>
        <a:lstStyle/>
        <a:p>
          <a:r>
            <a:rPr lang="en-US" dirty="0" err="1"/>
            <a:t>Fecha</a:t>
          </a:r>
          <a:r>
            <a:rPr lang="en-US" dirty="0"/>
            <a:t> de </a:t>
          </a:r>
          <a:r>
            <a:rPr lang="en-US" dirty="0" err="1"/>
            <a:t>Término</a:t>
          </a:r>
          <a:endParaRPr lang="en-US" dirty="0"/>
        </a:p>
      </dgm:t>
    </dgm:pt>
    <dgm:pt modelId="{3238E82C-DA39-4D1F-A41A-43002DABD769}" type="parTrans" cxnId="{D62C28C9-35FF-4346-977D-5FD7548B921D}">
      <dgm:prSet/>
      <dgm:spPr/>
      <dgm:t>
        <a:bodyPr/>
        <a:lstStyle/>
        <a:p>
          <a:endParaRPr lang="en-US"/>
        </a:p>
      </dgm:t>
    </dgm:pt>
    <dgm:pt modelId="{FBFECC75-053C-4B00-BEE8-22AFB901E2B0}" type="sibTrans" cxnId="{D62C28C9-35FF-4346-977D-5FD7548B921D}">
      <dgm:prSet/>
      <dgm:spPr/>
      <dgm:t>
        <a:bodyPr/>
        <a:lstStyle/>
        <a:p>
          <a:endParaRPr lang="en-US"/>
        </a:p>
      </dgm:t>
    </dgm:pt>
    <dgm:pt modelId="{DB89FC2B-6A10-154B-A2DC-BE318474481D}" type="pres">
      <dgm:prSet presAssocID="{841FCDD8-2301-44D5-9B3B-87F939B526D9}" presName="root" presStyleCnt="0">
        <dgm:presLayoutVars>
          <dgm:chMax/>
          <dgm:chPref/>
          <dgm:animLvl val="lvl"/>
        </dgm:presLayoutVars>
      </dgm:prSet>
      <dgm:spPr/>
    </dgm:pt>
    <dgm:pt modelId="{F8DAE166-C78A-4743-A423-0D23888A818D}" type="pres">
      <dgm:prSet presAssocID="{841FCDD8-2301-44D5-9B3B-87F939B526D9}" presName="divider" presStyleLbl="fgAcc1" presStyleIdx="0" presStyleCnt="1"/>
      <dgm:spPr/>
    </dgm:pt>
    <dgm:pt modelId="{24296D53-9E4C-074B-A550-01672E2A20B5}" type="pres">
      <dgm:prSet presAssocID="{841FCDD8-2301-44D5-9B3B-87F939B526D9}" presName="nodes" presStyleCnt="0">
        <dgm:presLayoutVars>
          <dgm:chMax/>
          <dgm:chPref/>
          <dgm:animLvl val="lvl"/>
        </dgm:presLayoutVars>
      </dgm:prSet>
      <dgm:spPr/>
    </dgm:pt>
    <dgm:pt modelId="{12EFF50A-4271-BC4A-895E-8FB6E4EBD87B}" type="pres">
      <dgm:prSet presAssocID="{7119B50B-A817-43F6-9510-976960B0537A}" presName="composite" presStyleCnt="0"/>
      <dgm:spPr/>
    </dgm:pt>
    <dgm:pt modelId="{E65FE8E2-99DE-C349-8CCA-A9FB4A89C556}" type="pres">
      <dgm:prSet presAssocID="{7119B50B-A817-43F6-9510-976960B0537A}" presName="L1TextContainer" presStyleLbl="alignNode1" presStyleIdx="0" presStyleCnt="2">
        <dgm:presLayoutVars>
          <dgm:chMax val="1"/>
          <dgm:chPref val="1"/>
          <dgm:bulletEnabled val="1"/>
        </dgm:presLayoutVars>
      </dgm:prSet>
      <dgm:spPr/>
    </dgm:pt>
    <dgm:pt modelId="{E65255ED-4403-6941-8C46-9A8CF8EC0E17}" type="pres">
      <dgm:prSet presAssocID="{7119B50B-A817-43F6-9510-976960B0537A}" presName="L2TextContainerWrapper" presStyleCnt="0">
        <dgm:presLayoutVars>
          <dgm:bulletEnabled val="1"/>
        </dgm:presLayoutVars>
      </dgm:prSet>
      <dgm:spPr/>
    </dgm:pt>
    <dgm:pt modelId="{CB8D4D26-F2F0-4C43-A909-684C597B3074}" type="pres">
      <dgm:prSet presAssocID="{7119B50B-A817-43F6-9510-976960B0537A}" presName="L2TextContainer" presStyleLbl="bgAccFollowNode1" presStyleIdx="0" presStyleCnt="2"/>
      <dgm:spPr/>
    </dgm:pt>
    <dgm:pt modelId="{530ABBE9-973F-F94D-AD1E-FB50959A8B81}" type="pres">
      <dgm:prSet presAssocID="{7119B50B-A817-43F6-9510-976960B0537A}" presName="FlexibleEmptyPlaceHolder" presStyleCnt="0"/>
      <dgm:spPr/>
    </dgm:pt>
    <dgm:pt modelId="{00879B88-C4DB-B842-A362-45B507BB72B0}" type="pres">
      <dgm:prSet presAssocID="{7119B50B-A817-43F6-9510-976960B0537A}" presName="ConnectLine" presStyleLbl="sibTrans1D1" presStyleIdx="0" presStyleCnt="2"/>
      <dgm:spPr/>
    </dgm:pt>
    <dgm:pt modelId="{BFB9E6CE-F4D9-E04E-B7E5-51C31D1337D8}" type="pres">
      <dgm:prSet presAssocID="{7119B50B-A817-43F6-9510-976960B0537A}" presName="ConnectorPoint" presStyleLbl="node1" presStyleIdx="0" presStyleCnt="2"/>
      <dgm:spPr>
        <a:gradFill rotWithShape="0">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w="6350">
          <a:noFill/>
        </a:ln>
        <a:effectLst>
          <a:outerShdw blurRad="50800" dist="25400" dir="5400000" rotWithShape="0">
            <a:srgbClr val="000000">
              <a:alpha val="28000"/>
            </a:srgbClr>
          </a:outerShdw>
        </a:effectLst>
      </dgm:spPr>
    </dgm:pt>
    <dgm:pt modelId="{58228235-7C5D-0242-8ABC-F56C7CE5CBEB}" type="pres">
      <dgm:prSet presAssocID="{7119B50B-A817-43F6-9510-976960B0537A}" presName="EmptyPlaceHolder" presStyleCnt="0"/>
      <dgm:spPr/>
    </dgm:pt>
    <dgm:pt modelId="{378A956B-E1EF-6047-B128-3F2CC6472C48}" type="pres">
      <dgm:prSet presAssocID="{21A7D05C-4449-4F46-AF9E-38E59F347325}" presName="spaceBetweenRectangles" presStyleCnt="0"/>
      <dgm:spPr/>
    </dgm:pt>
    <dgm:pt modelId="{206EFF8A-DE22-FE4A-953E-1683633EB831}" type="pres">
      <dgm:prSet presAssocID="{9FA4BDB2-CACD-48C5-AB20-AABED4044B23}" presName="composite" presStyleCnt="0"/>
      <dgm:spPr/>
    </dgm:pt>
    <dgm:pt modelId="{64BE4421-5189-FC44-8FAE-68346ECC50C7}" type="pres">
      <dgm:prSet presAssocID="{9FA4BDB2-CACD-48C5-AB20-AABED4044B23}" presName="L1TextContainer" presStyleLbl="alignNode1" presStyleIdx="1" presStyleCnt="2">
        <dgm:presLayoutVars>
          <dgm:chMax val="1"/>
          <dgm:chPref val="1"/>
          <dgm:bulletEnabled val="1"/>
        </dgm:presLayoutVars>
      </dgm:prSet>
      <dgm:spPr/>
    </dgm:pt>
    <dgm:pt modelId="{EA4A99D0-E43B-4442-A678-A474B8611F7F}" type="pres">
      <dgm:prSet presAssocID="{9FA4BDB2-CACD-48C5-AB20-AABED4044B23}" presName="L2TextContainerWrapper" presStyleCnt="0">
        <dgm:presLayoutVars>
          <dgm:bulletEnabled val="1"/>
        </dgm:presLayoutVars>
      </dgm:prSet>
      <dgm:spPr/>
    </dgm:pt>
    <dgm:pt modelId="{897D29CD-2C22-6A4A-822D-6F8D5AFF0509}" type="pres">
      <dgm:prSet presAssocID="{9FA4BDB2-CACD-48C5-AB20-AABED4044B23}" presName="L2TextContainer" presStyleLbl="bgAccFollowNode1" presStyleIdx="1" presStyleCnt="2"/>
      <dgm:spPr/>
    </dgm:pt>
    <dgm:pt modelId="{F68B570E-8E3E-8E4D-9A46-CB33F4B87691}" type="pres">
      <dgm:prSet presAssocID="{9FA4BDB2-CACD-48C5-AB20-AABED4044B23}" presName="FlexibleEmptyPlaceHolder" presStyleCnt="0"/>
      <dgm:spPr/>
    </dgm:pt>
    <dgm:pt modelId="{90291AC8-6A4D-2B4B-AC0F-F4CC9C3D1B37}" type="pres">
      <dgm:prSet presAssocID="{9FA4BDB2-CACD-48C5-AB20-AABED4044B23}" presName="ConnectLine" presStyleLbl="sibTrans1D1" presStyleIdx="1" presStyleCnt="2"/>
      <dgm:spPr/>
    </dgm:pt>
    <dgm:pt modelId="{8B1E4A0B-B660-EA4D-B983-6FA47F8A9C3F}" type="pres">
      <dgm:prSet presAssocID="{9FA4BDB2-CACD-48C5-AB20-AABED4044B23}" presName="ConnectorPoint" presStyleLbl="node1" presStyleIdx="1" presStyleCnt="2"/>
      <dgm:spPr>
        <a:gradFill rotWithShape="0">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w="6350">
          <a:noFill/>
        </a:ln>
        <a:effectLst>
          <a:outerShdw blurRad="50800" dist="25400" dir="5400000" rotWithShape="0">
            <a:srgbClr val="000000">
              <a:alpha val="28000"/>
            </a:srgbClr>
          </a:outerShdw>
        </a:effectLst>
      </dgm:spPr>
    </dgm:pt>
    <dgm:pt modelId="{038829C4-4A41-7C4A-9846-6B7FF8C4F696}" type="pres">
      <dgm:prSet presAssocID="{9FA4BDB2-CACD-48C5-AB20-AABED4044B23}" presName="EmptyPlaceHolder" presStyleCnt="0"/>
      <dgm:spPr/>
    </dgm:pt>
  </dgm:ptLst>
  <dgm:cxnLst>
    <dgm:cxn modelId="{11129A1F-D88C-4B59-8093-C71761B3412D}" srcId="{7119B50B-A817-43F6-9510-976960B0537A}" destId="{4F532BE4-C925-4B90-9BAA-7ACA667B402A}" srcOrd="0" destOrd="0" parTransId="{304257EC-5E29-4175-9D1E-6FAA2096D612}" sibTransId="{9E49EB32-A7A2-4BB4-8848-04FA4EAFFFDD}"/>
    <dgm:cxn modelId="{43D3972E-17C1-6743-8792-5C879D80F0CC}" type="presOf" srcId="{7119B50B-A817-43F6-9510-976960B0537A}" destId="{E65FE8E2-99DE-C349-8CCA-A9FB4A89C556}" srcOrd="0" destOrd="0" presId="urn:microsoft.com/office/officeart/2017/3/layout/HorizontalLabelsTimeline"/>
    <dgm:cxn modelId="{8E7B2378-E8B2-9943-9C0F-F7E6006BFA79}" type="presOf" srcId="{4F532BE4-C925-4B90-9BAA-7ACA667B402A}" destId="{CB8D4D26-F2F0-4C43-A909-684C597B3074}" srcOrd="0" destOrd="0" presId="urn:microsoft.com/office/officeart/2017/3/layout/HorizontalLabelsTimeline"/>
    <dgm:cxn modelId="{45979A81-F62D-4611-8D08-7EBE27901E2E}" srcId="{841FCDD8-2301-44D5-9B3B-87F939B526D9}" destId="{7119B50B-A817-43F6-9510-976960B0537A}" srcOrd="0" destOrd="0" parTransId="{F615CF15-6278-45E4-9EFB-2ED267EAD084}" sibTransId="{21A7D05C-4449-4F46-AF9E-38E59F347325}"/>
    <dgm:cxn modelId="{C3C62682-BF22-414E-852E-2CD021E9A267}" type="presOf" srcId="{BF38081C-BC4B-438D-8EC2-9375FBF19996}" destId="{897D29CD-2C22-6A4A-822D-6F8D5AFF0509}" srcOrd="0" destOrd="0" presId="urn:microsoft.com/office/officeart/2017/3/layout/HorizontalLabelsTimeline"/>
    <dgm:cxn modelId="{6BE2A2A3-B773-4544-9FC3-AB59AC7E9E0F}" type="presOf" srcId="{9FA4BDB2-CACD-48C5-AB20-AABED4044B23}" destId="{64BE4421-5189-FC44-8FAE-68346ECC50C7}" srcOrd="0" destOrd="0" presId="urn:microsoft.com/office/officeart/2017/3/layout/HorizontalLabelsTimeline"/>
    <dgm:cxn modelId="{1789F8A3-1AA9-E143-BF6F-8A6E689AA90E}" type="presOf" srcId="{841FCDD8-2301-44D5-9B3B-87F939B526D9}" destId="{DB89FC2B-6A10-154B-A2DC-BE318474481D}" srcOrd="0" destOrd="0" presId="urn:microsoft.com/office/officeart/2017/3/layout/HorizontalLabelsTimeline"/>
    <dgm:cxn modelId="{088902C7-F94B-46D8-8682-A082253FC2FD}" srcId="{841FCDD8-2301-44D5-9B3B-87F939B526D9}" destId="{9FA4BDB2-CACD-48C5-AB20-AABED4044B23}" srcOrd="1" destOrd="0" parTransId="{66FFD534-2D1B-4D63-96CF-64376A107AD0}" sibTransId="{C9CEA2FE-515E-4435-9021-6904396EECE2}"/>
    <dgm:cxn modelId="{D62C28C9-35FF-4346-977D-5FD7548B921D}" srcId="{9FA4BDB2-CACD-48C5-AB20-AABED4044B23}" destId="{BF38081C-BC4B-438D-8EC2-9375FBF19996}" srcOrd="0" destOrd="0" parTransId="{3238E82C-DA39-4D1F-A41A-43002DABD769}" sibTransId="{FBFECC75-053C-4B00-BEE8-22AFB901E2B0}"/>
    <dgm:cxn modelId="{4835FA86-113D-CA43-89DA-748BE0DE6F9A}" type="presParOf" srcId="{DB89FC2B-6A10-154B-A2DC-BE318474481D}" destId="{F8DAE166-C78A-4743-A423-0D23888A818D}" srcOrd="0" destOrd="0" presId="urn:microsoft.com/office/officeart/2017/3/layout/HorizontalLabelsTimeline"/>
    <dgm:cxn modelId="{505B9CFC-C479-6F4C-A2F2-DFF478B8C7B7}" type="presParOf" srcId="{DB89FC2B-6A10-154B-A2DC-BE318474481D}" destId="{24296D53-9E4C-074B-A550-01672E2A20B5}" srcOrd="1" destOrd="0" presId="urn:microsoft.com/office/officeart/2017/3/layout/HorizontalLabelsTimeline"/>
    <dgm:cxn modelId="{B43DAF6A-9078-4246-830C-DCDB87238406}" type="presParOf" srcId="{24296D53-9E4C-074B-A550-01672E2A20B5}" destId="{12EFF50A-4271-BC4A-895E-8FB6E4EBD87B}" srcOrd="0" destOrd="0" presId="urn:microsoft.com/office/officeart/2017/3/layout/HorizontalLabelsTimeline"/>
    <dgm:cxn modelId="{0E6F7958-1704-BB4F-8ADD-E56B0AD86636}" type="presParOf" srcId="{12EFF50A-4271-BC4A-895E-8FB6E4EBD87B}" destId="{E65FE8E2-99DE-C349-8CCA-A9FB4A89C556}" srcOrd="0" destOrd="0" presId="urn:microsoft.com/office/officeart/2017/3/layout/HorizontalLabelsTimeline"/>
    <dgm:cxn modelId="{D697CD76-FCDB-104F-AD8D-0A31A9ADFED6}" type="presParOf" srcId="{12EFF50A-4271-BC4A-895E-8FB6E4EBD87B}" destId="{E65255ED-4403-6941-8C46-9A8CF8EC0E17}" srcOrd="1" destOrd="0" presId="urn:microsoft.com/office/officeart/2017/3/layout/HorizontalLabelsTimeline"/>
    <dgm:cxn modelId="{7C98C509-325E-3E43-8E80-B033C2CD277B}" type="presParOf" srcId="{E65255ED-4403-6941-8C46-9A8CF8EC0E17}" destId="{CB8D4D26-F2F0-4C43-A909-684C597B3074}" srcOrd="0" destOrd="0" presId="urn:microsoft.com/office/officeart/2017/3/layout/HorizontalLabelsTimeline"/>
    <dgm:cxn modelId="{67B873A6-C159-1A43-97D9-CD83DBAE167E}" type="presParOf" srcId="{E65255ED-4403-6941-8C46-9A8CF8EC0E17}" destId="{530ABBE9-973F-F94D-AD1E-FB50959A8B81}" srcOrd="1" destOrd="0" presId="urn:microsoft.com/office/officeart/2017/3/layout/HorizontalLabelsTimeline"/>
    <dgm:cxn modelId="{8CE9C8B8-DE61-0549-9D6F-88848938A2EC}" type="presParOf" srcId="{12EFF50A-4271-BC4A-895E-8FB6E4EBD87B}" destId="{00879B88-C4DB-B842-A362-45B507BB72B0}" srcOrd="2" destOrd="0" presId="urn:microsoft.com/office/officeart/2017/3/layout/HorizontalLabelsTimeline"/>
    <dgm:cxn modelId="{2AAB5DE3-C746-2F4B-9CDD-449520AF8A92}" type="presParOf" srcId="{12EFF50A-4271-BC4A-895E-8FB6E4EBD87B}" destId="{BFB9E6CE-F4D9-E04E-B7E5-51C31D1337D8}" srcOrd="3" destOrd="0" presId="urn:microsoft.com/office/officeart/2017/3/layout/HorizontalLabelsTimeline"/>
    <dgm:cxn modelId="{E70C7E19-5D6E-AB4C-B3AC-60D5F8FA4DA8}" type="presParOf" srcId="{12EFF50A-4271-BC4A-895E-8FB6E4EBD87B}" destId="{58228235-7C5D-0242-8ABC-F56C7CE5CBEB}" srcOrd="4" destOrd="0" presId="urn:microsoft.com/office/officeart/2017/3/layout/HorizontalLabelsTimeline"/>
    <dgm:cxn modelId="{89673062-A246-6E48-8B69-8B14F3D8C268}" type="presParOf" srcId="{24296D53-9E4C-074B-A550-01672E2A20B5}" destId="{378A956B-E1EF-6047-B128-3F2CC6472C48}" srcOrd="1" destOrd="0" presId="urn:microsoft.com/office/officeart/2017/3/layout/HorizontalLabelsTimeline"/>
    <dgm:cxn modelId="{505F162C-80BD-C640-82E5-24F2DC65AF9F}" type="presParOf" srcId="{24296D53-9E4C-074B-A550-01672E2A20B5}" destId="{206EFF8A-DE22-FE4A-953E-1683633EB831}" srcOrd="2" destOrd="0" presId="urn:microsoft.com/office/officeart/2017/3/layout/HorizontalLabelsTimeline"/>
    <dgm:cxn modelId="{DED48B46-2278-0444-A177-F1DD2ABC8E4F}" type="presParOf" srcId="{206EFF8A-DE22-FE4A-953E-1683633EB831}" destId="{64BE4421-5189-FC44-8FAE-68346ECC50C7}" srcOrd="0" destOrd="0" presId="urn:microsoft.com/office/officeart/2017/3/layout/HorizontalLabelsTimeline"/>
    <dgm:cxn modelId="{FCD2B528-2DF1-414F-9E71-0A684C86F8EC}" type="presParOf" srcId="{206EFF8A-DE22-FE4A-953E-1683633EB831}" destId="{EA4A99D0-E43B-4442-A678-A474B8611F7F}" srcOrd="1" destOrd="0" presId="urn:microsoft.com/office/officeart/2017/3/layout/HorizontalLabelsTimeline"/>
    <dgm:cxn modelId="{BCDBA301-76A1-1F46-B852-0F52620A4BA3}" type="presParOf" srcId="{EA4A99D0-E43B-4442-A678-A474B8611F7F}" destId="{897D29CD-2C22-6A4A-822D-6F8D5AFF0509}" srcOrd="0" destOrd="0" presId="urn:microsoft.com/office/officeart/2017/3/layout/HorizontalLabelsTimeline"/>
    <dgm:cxn modelId="{D2B20965-CF5F-8A4A-BD7C-B49E8E96095B}" type="presParOf" srcId="{EA4A99D0-E43B-4442-A678-A474B8611F7F}" destId="{F68B570E-8E3E-8E4D-9A46-CB33F4B87691}" srcOrd="1" destOrd="0" presId="urn:microsoft.com/office/officeart/2017/3/layout/HorizontalLabelsTimeline"/>
    <dgm:cxn modelId="{DC91B93F-09C7-D941-BFB3-E6F33C8B3D5B}" type="presParOf" srcId="{206EFF8A-DE22-FE4A-953E-1683633EB831}" destId="{90291AC8-6A4D-2B4B-AC0F-F4CC9C3D1B37}" srcOrd="2" destOrd="0" presId="urn:microsoft.com/office/officeart/2017/3/layout/HorizontalLabelsTimeline"/>
    <dgm:cxn modelId="{84427B76-C7ED-8D45-A83B-809FF9ACA7B6}" type="presParOf" srcId="{206EFF8A-DE22-FE4A-953E-1683633EB831}" destId="{8B1E4A0B-B660-EA4D-B983-6FA47F8A9C3F}" srcOrd="3" destOrd="0" presId="urn:microsoft.com/office/officeart/2017/3/layout/HorizontalLabelsTimeline"/>
    <dgm:cxn modelId="{D8BE2ECE-E2FB-A741-B195-60F0EFFAFC68}" type="presParOf" srcId="{206EFF8A-DE22-FE4A-953E-1683633EB831}" destId="{038829C4-4A41-7C4A-9846-6B7FF8C4F696}" srcOrd="4" destOrd="0" presId="urn:microsoft.com/office/officeart/2017/3/layout/HorizontalLabels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BA438-20E5-4934-87BF-2549257198BB}"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F539C4CA-F575-46F8-A06B-5BBCF5C1BF92}">
      <dgm:prSet/>
      <dgm:spPr/>
      <dgm:t>
        <a:bodyPr/>
        <a:lstStyle/>
        <a:p>
          <a:r>
            <a:rPr lang="es-ES_tradnl" baseline="0"/>
            <a:t>Exponer las preguntas generadoras.</a:t>
          </a:r>
          <a:endParaRPr lang="en-US"/>
        </a:p>
      </dgm:t>
    </dgm:pt>
    <dgm:pt modelId="{FD013C33-7207-41D8-BBAC-CB94A9B1F5FE}" type="parTrans" cxnId="{07EF1BBD-F167-41A9-A397-7C0F4C02B150}">
      <dgm:prSet/>
      <dgm:spPr/>
      <dgm:t>
        <a:bodyPr/>
        <a:lstStyle/>
        <a:p>
          <a:endParaRPr lang="en-US"/>
        </a:p>
      </dgm:t>
    </dgm:pt>
    <dgm:pt modelId="{7B9A4A97-6FCA-43DC-AE21-90E0E0EEAA1C}" type="sibTrans" cxnId="{07EF1BBD-F167-41A9-A397-7C0F4C02B150}">
      <dgm:prSet/>
      <dgm:spPr/>
      <dgm:t>
        <a:bodyPr/>
        <a:lstStyle/>
        <a:p>
          <a:endParaRPr lang="en-US"/>
        </a:p>
      </dgm:t>
    </dgm:pt>
    <dgm:pt modelId="{A7CBE621-851B-4B96-8B95-E910C9045802}">
      <dgm:prSet/>
      <dgm:spPr/>
      <dgm:t>
        <a:bodyPr/>
        <a:lstStyle/>
        <a:p>
          <a:r>
            <a:rPr lang="es-ES_tradnl" baseline="0"/>
            <a:t>Investigar el tópico apoyándose en las lecturas establecidas en cada asignatura y en diferentes fuentes de información. </a:t>
          </a:r>
          <a:endParaRPr lang="en-US"/>
        </a:p>
      </dgm:t>
    </dgm:pt>
    <dgm:pt modelId="{5E2C331E-A7F5-4F5F-B1FB-0DB1A42C08F3}" type="parTrans" cxnId="{27608E41-597A-4753-813C-2BFDFAD0ADB6}">
      <dgm:prSet/>
      <dgm:spPr/>
      <dgm:t>
        <a:bodyPr/>
        <a:lstStyle/>
        <a:p>
          <a:endParaRPr lang="en-US"/>
        </a:p>
      </dgm:t>
    </dgm:pt>
    <dgm:pt modelId="{65EEFF5F-B025-4E90-A519-645A54CE3800}" type="sibTrans" cxnId="{27608E41-597A-4753-813C-2BFDFAD0ADB6}">
      <dgm:prSet/>
      <dgm:spPr/>
      <dgm:t>
        <a:bodyPr/>
        <a:lstStyle/>
        <a:p>
          <a:endParaRPr lang="en-US"/>
        </a:p>
      </dgm:t>
    </dgm:pt>
    <dgm:pt modelId="{0D72C8D7-A83E-46D4-BA14-62DF22E07FF9}">
      <dgm:prSet/>
      <dgm:spPr/>
      <dgm:t>
        <a:bodyPr/>
        <a:lstStyle/>
        <a:p>
          <a:r>
            <a:rPr lang="es-ES_tradnl" baseline="0"/>
            <a:t>Recopilación de información a través de la investigación.</a:t>
          </a:r>
          <a:endParaRPr lang="en-US"/>
        </a:p>
      </dgm:t>
    </dgm:pt>
    <dgm:pt modelId="{058BA0DE-8DA7-4E38-A214-7FB1FC948060}" type="parTrans" cxnId="{6E0DC80D-8E8B-4770-81D2-F11DCA2B01DA}">
      <dgm:prSet/>
      <dgm:spPr/>
      <dgm:t>
        <a:bodyPr/>
        <a:lstStyle/>
        <a:p>
          <a:endParaRPr lang="en-US"/>
        </a:p>
      </dgm:t>
    </dgm:pt>
    <dgm:pt modelId="{8A0BCBD9-EA23-4274-956F-BC652CA81D8F}" type="sibTrans" cxnId="{6E0DC80D-8E8B-4770-81D2-F11DCA2B01DA}">
      <dgm:prSet/>
      <dgm:spPr/>
      <dgm:t>
        <a:bodyPr/>
        <a:lstStyle/>
        <a:p>
          <a:endParaRPr lang="en-US"/>
        </a:p>
      </dgm:t>
    </dgm:pt>
    <dgm:pt modelId="{2530204A-6A0F-FF4A-B526-3965E247D82E}" type="pres">
      <dgm:prSet presAssocID="{B74BA438-20E5-4934-87BF-2549257198BB}" presName="vert0" presStyleCnt="0">
        <dgm:presLayoutVars>
          <dgm:dir/>
          <dgm:animOne val="branch"/>
          <dgm:animLvl val="lvl"/>
        </dgm:presLayoutVars>
      </dgm:prSet>
      <dgm:spPr/>
    </dgm:pt>
    <dgm:pt modelId="{B3160968-917D-3845-8681-63B0EABD90A6}" type="pres">
      <dgm:prSet presAssocID="{F539C4CA-F575-46F8-A06B-5BBCF5C1BF92}" presName="thickLine" presStyleLbl="alignNode1" presStyleIdx="0" presStyleCnt="3"/>
      <dgm:spPr/>
    </dgm:pt>
    <dgm:pt modelId="{8A404395-D562-9E4D-9927-6EBA907D04B8}" type="pres">
      <dgm:prSet presAssocID="{F539C4CA-F575-46F8-A06B-5BBCF5C1BF92}" presName="horz1" presStyleCnt="0"/>
      <dgm:spPr/>
    </dgm:pt>
    <dgm:pt modelId="{BA89DFB5-E62F-7D40-8F5E-5EFB944B5BFB}" type="pres">
      <dgm:prSet presAssocID="{F539C4CA-F575-46F8-A06B-5BBCF5C1BF92}" presName="tx1" presStyleLbl="revTx" presStyleIdx="0" presStyleCnt="3"/>
      <dgm:spPr/>
    </dgm:pt>
    <dgm:pt modelId="{D22D4A04-CBEA-D548-8D13-017AA82C3B9A}" type="pres">
      <dgm:prSet presAssocID="{F539C4CA-F575-46F8-A06B-5BBCF5C1BF92}" presName="vert1" presStyleCnt="0"/>
      <dgm:spPr/>
    </dgm:pt>
    <dgm:pt modelId="{DD8479A3-2259-6843-A94C-6DDCB65D92C1}" type="pres">
      <dgm:prSet presAssocID="{A7CBE621-851B-4B96-8B95-E910C9045802}" presName="thickLine" presStyleLbl="alignNode1" presStyleIdx="1" presStyleCnt="3"/>
      <dgm:spPr/>
    </dgm:pt>
    <dgm:pt modelId="{790D2A84-10D6-FC43-ABEB-B14512865496}" type="pres">
      <dgm:prSet presAssocID="{A7CBE621-851B-4B96-8B95-E910C9045802}" presName="horz1" presStyleCnt="0"/>
      <dgm:spPr/>
    </dgm:pt>
    <dgm:pt modelId="{880A94B6-8489-614E-8832-57F9D1D555FF}" type="pres">
      <dgm:prSet presAssocID="{A7CBE621-851B-4B96-8B95-E910C9045802}" presName="tx1" presStyleLbl="revTx" presStyleIdx="1" presStyleCnt="3"/>
      <dgm:spPr/>
    </dgm:pt>
    <dgm:pt modelId="{A1529B3E-F7BD-4E4C-BADF-DFEBA6E6A0F4}" type="pres">
      <dgm:prSet presAssocID="{A7CBE621-851B-4B96-8B95-E910C9045802}" presName="vert1" presStyleCnt="0"/>
      <dgm:spPr/>
    </dgm:pt>
    <dgm:pt modelId="{BCE6325F-2F20-8F4F-95F2-13A76E494926}" type="pres">
      <dgm:prSet presAssocID="{0D72C8D7-A83E-46D4-BA14-62DF22E07FF9}" presName="thickLine" presStyleLbl="alignNode1" presStyleIdx="2" presStyleCnt="3"/>
      <dgm:spPr/>
    </dgm:pt>
    <dgm:pt modelId="{5357E189-FE61-4646-9FAA-90DE26D64ECD}" type="pres">
      <dgm:prSet presAssocID="{0D72C8D7-A83E-46D4-BA14-62DF22E07FF9}" presName="horz1" presStyleCnt="0"/>
      <dgm:spPr/>
    </dgm:pt>
    <dgm:pt modelId="{BD8322CB-8398-CD47-B172-FCEE715297EA}" type="pres">
      <dgm:prSet presAssocID="{0D72C8D7-A83E-46D4-BA14-62DF22E07FF9}" presName="tx1" presStyleLbl="revTx" presStyleIdx="2" presStyleCnt="3"/>
      <dgm:spPr/>
    </dgm:pt>
    <dgm:pt modelId="{8FF2790E-E3DC-9A48-80A8-A78D1F851826}" type="pres">
      <dgm:prSet presAssocID="{0D72C8D7-A83E-46D4-BA14-62DF22E07FF9}" presName="vert1" presStyleCnt="0"/>
      <dgm:spPr/>
    </dgm:pt>
  </dgm:ptLst>
  <dgm:cxnLst>
    <dgm:cxn modelId="{6E0DC80D-8E8B-4770-81D2-F11DCA2B01DA}" srcId="{B74BA438-20E5-4934-87BF-2549257198BB}" destId="{0D72C8D7-A83E-46D4-BA14-62DF22E07FF9}" srcOrd="2" destOrd="0" parTransId="{058BA0DE-8DA7-4E38-A214-7FB1FC948060}" sibTransId="{8A0BCBD9-EA23-4274-956F-BC652CA81D8F}"/>
    <dgm:cxn modelId="{27608E41-597A-4753-813C-2BFDFAD0ADB6}" srcId="{B74BA438-20E5-4934-87BF-2549257198BB}" destId="{A7CBE621-851B-4B96-8B95-E910C9045802}" srcOrd="1" destOrd="0" parTransId="{5E2C331E-A7F5-4F5F-B1FB-0DB1A42C08F3}" sibTransId="{65EEFF5F-B025-4E90-A519-645A54CE3800}"/>
    <dgm:cxn modelId="{A43CC676-4231-534F-AD14-9D3C185BB353}" type="presOf" srcId="{A7CBE621-851B-4B96-8B95-E910C9045802}" destId="{880A94B6-8489-614E-8832-57F9D1D555FF}" srcOrd="0" destOrd="0" presId="urn:microsoft.com/office/officeart/2008/layout/LinedList"/>
    <dgm:cxn modelId="{F1424292-7A6C-AE49-9A6E-019FBCB733F8}" type="presOf" srcId="{0D72C8D7-A83E-46D4-BA14-62DF22E07FF9}" destId="{BD8322CB-8398-CD47-B172-FCEE715297EA}" srcOrd="0" destOrd="0" presId="urn:microsoft.com/office/officeart/2008/layout/LinedList"/>
    <dgm:cxn modelId="{07EF1BBD-F167-41A9-A397-7C0F4C02B150}" srcId="{B74BA438-20E5-4934-87BF-2549257198BB}" destId="{F539C4CA-F575-46F8-A06B-5BBCF5C1BF92}" srcOrd="0" destOrd="0" parTransId="{FD013C33-7207-41D8-BBAC-CB94A9B1F5FE}" sibTransId="{7B9A4A97-6FCA-43DC-AE21-90E0E0EEAA1C}"/>
    <dgm:cxn modelId="{72EA6EE1-B5B8-144F-911C-B9E58DA43C05}" type="presOf" srcId="{B74BA438-20E5-4934-87BF-2549257198BB}" destId="{2530204A-6A0F-FF4A-B526-3965E247D82E}" srcOrd="0" destOrd="0" presId="urn:microsoft.com/office/officeart/2008/layout/LinedList"/>
    <dgm:cxn modelId="{88F47FEC-8E42-8242-B136-250B3C602B72}" type="presOf" srcId="{F539C4CA-F575-46F8-A06B-5BBCF5C1BF92}" destId="{BA89DFB5-E62F-7D40-8F5E-5EFB944B5BFB}" srcOrd="0" destOrd="0" presId="urn:microsoft.com/office/officeart/2008/layout/LinedList"/>
    <dgm:cxn modelId="{7F0AEFFC-A224-A042-A098-16F46496829C}" type="presParOf" srcId="{2530204A-6A0F-FF4A-B526-3965E247D82E}" destId="{B3160968-917D-3845-8681-63B0EABD90A6}" srcOrd="0" destOrd="0" presId="urn:microsoft.com/office/officeart/2008/layout/LinedList"/>
    <dgm:cxn modelId="{C6A60987-D37E-D343-9C55-512A21B72BDF}" type="presParOf" srcId="{2530204A-6A0F-FF4A-B526-3965E247D82E}" destId="{8A404395-D562-9E4D-9927-6EBA907D04B8}" srcOrd="1" destOrd="0" presId="urn:microsoft.com/office/officeart/2008/layout/LinedList"/>
    <dgm:cxn modelId="{150A4DD2-AC9C-554E-8EC3-CA46A8CC45D4}" type="presParOf" srcId="{8A404395-D562-9E4D-9927-6EBA907D04B8}" destId="{BA89DFB5-E62F-7D40-8F5E-5EFB944B5BFB}" srcOrd="0" destOrd="0" presId="urn:microsoft.com/office/officeart/2008/layout/LinedList"/>
    <dgm:cxn modelId="{28B4DB15-7FB1-5D48-9554-93D8767957C3}" type="presParOf" srcId="{8A404395-D562-9E4D-9927-6EBA907D04B8}" destId="{D22D4A04-CBEA-D548-8D13-017AA82C3B9A}" srcOrd="1" destOrd="0" presId="urn:microsoft.com/office/officeart/2008/layout/LinedList"/>
    <dgm:cxn modelId="{9F45FB47-AB5D-A140-99FF-2C4115C5D364}" type="presParOf" srcId="{2530204A-6A0F-FF4A-B526-3965E247D82E}" destId="{DD8479A3-2259-6843-A94C-6DDCB65D92C1}" srcOrd="2" destOrd="0" presId="urn:microsoft.com/office/officeart/2008/layout/LinedList"/>
    <dgm:cxn modelId="{4608401A-12A3-504A-AFD1-32B75D83716C}" type="presParOf" srcId="{2530204A-6A0F-FF4A-B526-3965E247D82E}" destId="{790D2A84-10D6-FC43-ABEB-B14512865496}" srcOrd="3" destOrd="0" presId="urn:microsoft.com/office/officeart/2008/layout/LinedList"/>
    <dgm:cxn modelId="{702C94AA-DCC5-214B-8CE1-E47DD4865EB7}" type="presParOf" srcId="{790D2A84-10D6-FC43-ABEB-B14512865496}" destId="{880A94B6-8489-614E-8832-57F9D1D555FF}" srcOrd="0" destOrd="0" presId="urn:microsoft.com/office/officeart/2008/layout/LinedList"/>
    <dgm:cxn modelId="{D5043543-8F0C-E240-9D5C-04F51D9ABC54}" type="presParOf" srcId="{790D2A84-10D6-FC43-ABEB-B14512865496}" destId="{A1529B3E-F7BD-4E4C-BADF-DFEBA6E6A0F4}" srcOrd="1" destOrd="0" presId="urn:microsoft.com/office/officeart/2008/layout/LinedList"/>
    <dgm:cxn modelId="{B36E26F8-B4E6-8D48-ABB5-293EC92F5DA2}" type="presParOf" srcId="{2530204A-6A0F-FF4A-B526-3965E247D82E}" destId="{BCE6325F-2F20-8F4F-95F2-13A76E494926}" srcOrd="4" destOrd="0" presId="urn:microsoft.com/office/officeart/2008/layout/LinedList"/>
    <dgm:cxn modelId="{1F1CFBD1-950E-9940-A69D-D8BB9024E141}" type="presParOf" srcId="{2530204A-6A0F-FF4A-B526-3965E247D82E}" destId="{5357E189-FE61-4646-9FAA-90DE26D64ECD}" srcOrd="5" destOrd="0" presId="urn:microsoft.com/office/officeart/2008/layout/LinedList"/>
    <dgm:cxn modelId="{CA0613B2-FC9D-084B-AD04-4B9B5C1FC3F4}" type="presParOf" srcId="{5357E189-FE61-4646-9FAA-90DE26D64ECD}" destId="{BD8322CB-8398-CD47-B172-FCEE715297EA}" srcOrd="0" destOrd="0" presId="urn:microsoft.com/office/officeart/2008/layout/LinedList"/>
    <dgm:cxn modelId="{78D1AD58-3889-804B-8828-E1BC0E4448E0}" type="presParOf" srcId="{5357E189-FE61-4646-9FAA-90DE26D64ECD}" destId="{8FF2790E-E3DC-9A48-80A8-A78D1F8518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988F5-26A7-4C40-A575-765D68C6932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0910318-1C71-4382-A85F-2B1D93D2EAE7}">
      <dgm:prSet/>
      <dgm:spPr/>
      <dgm:t>
        <a:bodyPr/>
        <a:lstStyle/>
        <a:p>
          <a:r>
            <a:rPr lang="es-ES_tradnl" baseline="0"/>
            <a:t>Lectura en clase de algunos capítulos del libro de Castañeda, Marina.</a:t>
          </a:r>
          <a:endParaRPr lang="en-US"/>
        </a:p>
      </dgm:t>
    </dgm:pt>
    <dgm:pt modelId="{8EDEF49B-07A8-43C0-BD7D-6D1DBE1AF0BB}" type="parTrans" cxnId="{D1BE9B29-8A1D-498E-A3F1-F07A5A557B17}">
      <dgm:prSet/>
      <dgm:spPr/>
      <dgm:t>
        <a:bodyPr/>
        <a:lstStyle/>
        <a:p>
          <a:endParaRPr lang="en-US"/>
        </a:p>
      </dgm:t>
    </dgm:pt>
    <dgm:pt modelId="{0219AC60-5D2B-491A-8475-277186981A39}" type="sibTrans" cxnId="{D1BE9B29-8A1D-498E-A3F1-F07A5A557B17}">
      <dgm:prSet/>
      <dgm:spPr/>
      <dgm:t>
        <a:bodyPr/>
        <a:lstStyle/>
        <a:p>
          <a:endParaRPr lang="en-US"/>
        </a:p>
      </dgm:t>
    </dgm:pt>
    <dgm:pt modelId="{260F99C7-6A7E-489A-B6D3-4CDA5080FDD7}">
      <dgm:prSet/>
      <dgm:spPr/>
      <dgm:t>
        <a:bodyPr/>
        <a:lstStyle/>
        <a:p>
          <a:r>
            <a:rPr lang="es-ES_tradnl" baseline="0"/>
            <a:t>Análisis de la lectura.</a:t>
          </a:r>
          <a:endParaRPr lang="en-US"/>
        </a:p>
      </dgm:t>
    </dgm:pt>
    <dgm:pt modelId="{D90F4F5D-917A-4165-BEF2-654C346E741C}" type="parTrans" cxnId="{EDB67974-B685-492E-B630-50D7F769C1A1}">
      <dgm:prSet/>
      <dgm:spPr/>
      <dgm:t>
        <a:bodyPr/>
        <a:lstStyle/>
        <a:p>
          <a:endParaRPr lang="en-US"/>
        </a:p>
      </dgm:t>
    </dgm:pt>
    <dgm:pt modelId="{A9AA7458-9362-49F2-B8D1-E859A475608A}" type="sibTrans" cxnId="{EDB67974-B685-492E-B630-50D7F769C1A1}">
      <dgm:prSet/>
      <dgm:spPr/>
      <dgm:t>
        <a:bodyPr/>
        <a:lstStyle/>
        <a:p>
          <a:endParaRPr lang="en-US"/>
        </a:p>
      </dgm:t>
    </dgm:pt>
    <dgm:pt modelId="{74E508AA-5048-46D3-900B-9F12002A9D5E}">
      <dgm:prSet/>
      <dgm:spPr/>
      <dgm:t>
        <a:bodyPr/>
        <a:lstStyle/>
        <a:p>
          <a:r>
            <a:rPr lang="es-ES_tradnl" baseline="0"/>
            <a:t>Discusión de los tópicos tratados en ella. </a:t>
          </a:r>
          <a:endParaRPr lang="en-US"/>
        </a:p>
      </dgm:t>
    </dgm:pt>
    <dgm:pt modelId="{164AE58E-C827-4820-AF09-E1F5904E72B0}" type="parTrans" cxnId="{5D58610D-BCFF-44DB-A053-731B7CAFD510}">
      <dgm:prSet/>
      <dgm:spPr/>
      <dgm:t>
        <a:bodyPr/>
        <a:lstStyle/>
        <a:p>
          <a:endParaRPr lang="en-US"/>
        </a:p>
      </dgm:t>
    </dgm:pt>
    <dgm:pt modelId="{6F3D3EA8-DF40-4E21-9AFC-5E56F704F4EC}" type="sibTrans" cxnId="{5D58610D-BCFF-44DB-A053-731B7CAFD510}">
      <dgm:prSet/>
      <dgm:spPr/>
      <dgm:t>
        <a:bodyPr/>
        <a:lstStyle/>
        <a:p>
          <a:endParaRPr lang="en-US"/>
        </a:p>
      </dgm:t>
    </dgm:pt>
    <dgm:pt modelId="{C466EE7F-DF3B-984C-8128-A7B129E3B804}" type="pres">
      <dgm:prSet presAssocID="{39D988F5-26A7-4C40-A575-765D68C69322}" presName="vert0" presStyleCnt="0">
        <dgm:presLayoutVars>
          <dgm:dir/>
          <dgm:animOne val="branch"/>
          <dgm:animLvl val="lvl"/>
        </dgm:presLayoutVars>
      </dgm:prSet>
      <dgm:spPr/>
    </dgm:pt>
    <dgm:pt modelId="{6BC2A7CD-5BFA-D24E-B059-FE459A494F66}" type="pres">
      <dgm:prSet presAssocID="{D0910318-1C71-4382-A85F-2B1D93D2EAE7}" presName="thickLine" presStyleLbl="alignNode1" presStyleIdx="0" presStyleCnt="3"/>
      <dgm:spPr/>
    </dgm:pt>
    <dgm:pt modelId="{BF899E12-1420-D341-8186-90CFBDA43766}" type="pres">
      <dgm:prSet presAssocID="{D0910318-1C71-4382-A85F-2B1D93D2EAE7}" presName="horz1" presStyleCnt="0"/>
      <dgm:spPr/>
    </dgm:pt>
    <dgm:pt modelId="{ACD2362E-CB98-414C-A987-AE0C3A9C5449}" type="pres">
      <dgm:prSet presAssocID="{D0910318-1C71-4382-A85F-2B1D93D2EAE7}" presName="tx1" presStyleLbl="revTx" presStyleIdx="0" presStyleCnt="3"/>
      <dgm:spPr/>
    </dgm:pt>
    <dgm:pt modelId="{EC69B8B6-5252-E84F-9A24-CE26454B6BF7}" type="pres">
      <dgm:prSet presAssocID="{D0910318-1C71-4382-A85F-2B1D93D2EAE7}" presName="vert1" presStyleCnt="0"/>
      <dgm:spPr/>
    </dgm:pt>
    <dgm:pt modelId="{07E4698E-A4BF-DC41-AC96-8D8265DFF1E4}" type="pres">
      <dgm:prSet presAssocID="{260F99C7-6A7E-489A-B6D3-4CDA5080FDD7}" presName="thickLine" presStyleLbl="alignNode1" presStyleIdx="1" presStyleCnt="3"/>
      <dgm:spPr/>
    </dgm:pt>
    <dgm:pt modelId="{780DBAD4-BAA6-B043-BBDF-4C2E132BE8D0}" type="pres">
      <dgm:prSet presAssocID="{260F99C7-6A7E-489A-B6D3-4CDA5080FDD7}" presName="horz1" presStyleCnt="0"/>
      <dgm:spPr/>
    </dgm:pt>
    <dgm:pt modelId="{EE504538-DA9F-2347-B6F7-9EAE4551CAD4}" type="pres">
      <dgm:prSet presAssocID="{260F99C7-6A7E-489A-B6D3-4CDA5080FDD7}" presName="tx1" presStyleLbl="revTx" presStyleIdx="1" presStyleCnt="3"/>
      <dgm:spPr/>
    </dgm:pt>
    <dgm:pt modelId="{15C81B09-37B5-1D44-9199-68DB394168AF}" type="pres">
      <dgm:prSet presAssocID="{260F99C7-6A7E-489A-B6D3-4CDA5080FDD7}" presName="vert1" presStyleCnt="0"/>
      <dgm:spPr/>
    </dgm:pt>
    <dgm:pt modelId="{B2E9BC86-34B9-3445-AE25-1905B152F3D8}" type="pres">
      <dgm:prSet presAssocID="{74E508AA-5048-46D3-900B-9F12002A9D5E}" presName="thickLine" presStyleLbl="alignNode1" presStyleIdx="2" presStyleCnt="3"/>
      <dgm:spPr/>
    </dgm:pt>
    <dgm:pt modelId="{3D6138D3-BBFE-D84C-8017-932CC551A1E5}" type="pres">
      <dgm:prSet presAssocID="{74E508AA-5048-46D3-900B-9F12002A9D5E}" presName="horz1" presStyleCnt="0"/>
      <dgm:spPr/>
    </dgm:pt>
    <dgm:pt modelId="{4710D9CB-4B17-B44A-9FE5-98B941E4F62F}" type="pres">
      <dgm:prSet presAssocID="{74E508AA-5048-46D3-900B-9F12002A9D5E}" presName="tx1" presStyleLbl="revTx" presStyleIdx="2" presStyleCnt="3"/>
      <dgm:spPr/>
    </dgm:pt>
    <dgm:pt modelId="{67268733-73DF-B443-83FD-99B5D26CA4E5}" type="pres">
      <dgm:prSet presAssocID="{74E508AA-5048-46D3-900B-9F12002A9D5E}" presName="vert1" presStyleCnt="0"/>
      <dgm:spPr/>
    </dgm:pt>
  </dgm:ptLst>
  <dgm:cxnLst>
    <dgm:cxn modelId="{5D58610D-BCFF-44DB-A053-731B7CAFD510}" srcId="{39D988F5-26A7-4C40-A575-765D68C69322}" destId="{74E508AA-5048-46D3-900B-9F12002A9D5E}" srcOrd="2" destOrd="0" parTransId="{164AE58E-C827-4820-AF09-E1F5904E72B0}" sibTransId="{6F3D3EA8-DF40-4E21-9AFC-5E56F704F4EC}"/>
    <dgm:cxn modelId="{D1BE9B29-8A1D-498E-A3F1-F07A5A557B17}" srcId="{39D988F5-26A7-4C40-A575-765D68C69322}" destId="{D0910318-1C71-4382-A85F-2B1D93D2EAE7}" srcOrd="0" destOrd="0" parTransId="{8EDEF49B-07A8-43C0-BD7D-6D1DBE1AF0BB}" sibTransId="{0219AC60-5D2B-491A-8475-277186981A39}"/>
    <dgm:cxn modelId="{645D1835-2FE5-1F4B-9F04-004E5549D6E7}" type="presOf" srcId="{74E508AA-5048-46D3-900B-9F12002A9D5E}" destId="{4710D9CB-4B17-B44A-9FE5-98B941E4F62F}" srcOrd="0" destOrd="0" presId="urn:microsoft.com/office/officeart/2008/layout/LinedList"/>
    <dgm:cxn modelId="{7E953B35-682F-4D4A-BEB0-CEBAE913B819}" type="presOf" srcId="{260F99C7-6A7E-489A-B6D3-4CDA5080FDD7}" destId="{EE504538-DA9F-2347-B6F7-9EAE4551CAD4}" srcOrd="0" destOrd="0" presId="urn:microsoft.com/office/officeart/2008/layout/LinedList"/>
    <dgm:cxn modelId="{EDB67974-B685-492E-B630-50D7F769C1A1}" srcId="{39D988F5-26A7-4C40-A575-765D68C69322}" destId="{260F99C7-6A7E-489A-B6D3-4CDA5080FDD7}" srcOrd="1" destOrd="0" parTransId="{D90F4F5D-917A-4165-BEF2-654C346E741C}" sibTransId="{A9AA7458-9362-49F2-B8D1-E859A475608A}"/>
    <dgm:cxn modelId="{8BBD7289-B20D-1C43-BA01-61227E547D6D}" type="presOf" srcId="{D0910318-1C71-4382-A85F-2B1D93D2EAE7}" destId="{ACD2362E-CB98-414C-A987-AE0C3A9C5449}" srcOrd="0" destOrd="0" presId="urn:microsoft.com/office/officeart/2008/layout/LinedList"/>
    <dgm:cxn modelId="{72B838EC-9FCC-CA4C-895D-09A79CDA96B9}" type="presOf" srcId="{39D988F5-26A7-4C40-A575-765D68C69322}" destId="{C466EE7F-DF3B-984C-8128-A7B129E3B804}" srcOrd="0" destOrd="0" presId="urn:microsoft.com/office/officeart/2008/layout/LinedList"/>
    <dgm:cxn modelId="{75967948-E600-8547-BE4D-22B92D351406}" type="presParOf" srcId="{C466EE7F-DF3B-984C-8128-A7B129E3B804}" destId="{6BC2A7CD-5BFA-D24E-B059-FE459A494F66}" srcOrd="0" destOrd="0" presId="urn:microsoft.com/office/officeart/2008/layout/LinedList"/>
    <dgm:cxn modelId="{F0FDDC86-81DA-684D-B57A-B215F06388DC}" type="presParOf" srcId="{C466EE7F-DF3B-984C-8128-A7B129E3B804}" destId="{BF899E12-1420-D341-8186-90CFBDA43766}" srcOrd="1" destOrd="0" presId="urn:microsoft.com/office/officeart/2008/layout/LinedList"/>
    <dgm:cxn modelId="{74F87E3A-7D50-8443-9CBB-B137A8951461}" type="presParOf" srcId="{BF899E12-1420-D341-8186-90CFBDA43766}" destId="{ACD2362E-CB98-414C-A987-AE0C3A9C5449}" srcOrd="0" destOrd="0" presId="urn:microsoft.com/office/officeart/2008/layout/LinedList"/>
    <dgm:cxn modelId="{512DA3A6-252A-6949-9114-7583187C3210}" type="presParOf" srcId="{BF899E12-1420-D341-8186-90CFBDA43766}" destId="{EC69B8B6-5252-E84F-9A24-CE26454B6BF7}" srcOrd="1" destOrd="0" presId="urn:microsoft.com/office/officeart/2008/layout/LinedList"/>
    <dgm:cxn modelId="{7642C472-0B6F-6647-ADA0-7E519E547430}" type="presParOf" srcId="{C466EE7F-DF3B-984C-8128-A7B129E3B804}" destId="{07E4698E-A4BF-DC41-AC96-8D8265DFF1E4}" srcOrd="2" destOrd="0" presId="urn:microsoft.com/office/officeart/2008/layout/LinedList"/>
    <dgm:cxn modelId="{02BCB740-D734-C24B-A631-DD6F6F48768E}" type="presParOf" srcId="{C466EE7F-DF3B-984C-8128-A7B129E3B804}" destId="{780DBAD4-BAA6-B043-BBDF-4C2E132BE8D0}" srcOrd="3" destOrd="0" presId="urn:microsoft.com/office/officeart/2008/layout/LinedList"/>
    <dgm:cxn modelId="{69B0717B-0097-6E47-8B69-060F7BF14D9F}" type="presParOf" srcId="{780DBAD4-BAA6-B043-BBDF-4C2E132BE8D0}" destId="{EE504538-DA9F-2347-B6F7-9EAE4551CAD4}" srcOrd="0" destOrd="0" presId="urn:microsoft.com/office/officeart/2008/layout/LinedList"/>
    <dgm:cxn modelId="{1A935DCC-92C6-7642-8A9F-833A6FA9EC45}" type="presParOf" srcId="{780DBAD4-BAA6-B043-BBDF-4C2E132BE8D0}" destId="{15C81B09-37B5-1D44-9199-68DB394168AF}" srcOrd="1" destOrd="0" presId="urn:microsoft.com/office/officeart/2008/layout/LinedList"/>
    <dgm:cxn modelId="{76592501-2857-2F43-AE64-B24141698F71}" type="presParOf" srcId="{C466EE7F-DF3B-984C-8128-A7B129E3B804}" destId="{B2E9BC86-34B9-3445-AE25-1905B152F3D8}" srcOrd="4" destOrd="0" presId="urn:microsoft.com/office/officeart/2008/layout/LinedList"/>
    <dgm:cxn modelId="{E1286B14-43D3-5A44-A467-3873FAC19DC9}" type="presParOf" srcId="{C466EE7F-DF3B-984C-8128-A7B129E3B804}" destId="{3D6138D3-BBFE-D84C-8017-932CC551A1E5}" srcOrd="5" destOrd="0" presId="urn:microsoft.com/office/officeart/2008/layout/LinedList"/>
    <dgm:cxn modelId="{1BDF9770-6805-7848-8145-A3261129C7D9}" type="presParOf" srcId="{3D6138D3-BBFE-D84C-8017-932CC551A1E5}" destId="{4710D9CB-4B17-B44A-9FE5-98B941E4F62F}" srcOrd="0" destOrd="0" presId="urn:microsoft.com/office/officeart/2008/layout/LinedList"/>
    <dgm:cxn modelId="{F83C3842-FB9A-8840-86DA-2D43EC7AB8C9}" type="presParOf" srcId="{3D6138D3-BBFE-D84C-8017-932CC551A1E5}" destId="{67268733-73DF-B443-83FD-99B5D26CA4E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AE166-C78A-4743-A423-0D23888A818D}">
      <dsp:nvSpPr>
        <dsp:cNvPr id="0" name=""/>
        <dsp:cNvSpPr/>
      </dsp:nvSpPr>
      <dsp:spPr>
        <a:xfrm>
          <a:off x="0" y="2303462"/>
          <a:ext cx="6683374" cy="0"/>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5FE8E2-99DE-C349-8CCA-A9FB4A89C556}">
      <dsp:nvSpPr>
        <dsp:cNvPr id="0" name=""/>
        <dsp:cNvSpPr/>
      </dsp:nvSpPr>
      <dsp:spPr>
        <a:xfrm>
          <a:off x="200501" y="1428146"/>
          <a:ext cx="2940685" cy="552831"/>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err="1"/>
            <a:t>Enero</a:t>
          </a:r>
          <a:r>
            <a:rPr lang="en-US" sz="2000" kern="1200" dirty="0"/>
            <a:t> 2021</a:t>
          </a:r>
        </a:p>
      </dsp:txBody>
      <dsp:txXfrm>
        <a:off x="200501" y="1428146"/>
        <a:ext cx="2940685" cy="552831"/>
      </dsp:txXfrm>
    </dsp:sp>
    <dsp:sp modelId="{CB8D4D26-F2F0-4C43-A909-684C597B3074}">
      <dsp:nvSpPr>
        <dsp:cNvPr id="0" name=""/>
        <dsp:cNvSpPr/>
      </dsp:nvSpPr>
      <dsp:spPr>
        <a:xfrm>
          <a:off x="200501" y="871169"/>
          <a:ext cx="2940685" cy="55697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Fecha de Inicio</a:t>
          </a:r>
        </a:p>
      </dsp:txBody>
      <dsp:txXfrm>
        <a:off x="200501" y="871169"/>
        <a:ext cx="2940685" cy="556977"/>
      </dsp:txXfrm>
    </dsp:sp>
    <dsp:sp modelId="{00879B88-C4DB-B842-A362-45B507BB72B0}">
      <dsp:nvSpPr>
        <dsp:cNvPr id="0" name=""/>
        <dsp:cNvSpPr/>
      </dsp:nvSpPr>
      <dsp:spPr>
        <a:xfrm>
          <a:off x="1670843" y="1980977"/>
          <a:ext cx="0" cy="322484"/>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BE4421-5189-FC44-8FAE-68346ECC50C7}">
      <dsp:nvSpPr>
        <dsp:cNvPr id="0" name=""/>
        <dsp:cNvSpPr/>
      </dsp:nvSpPr>
      <dsp:spPr>
        <a:xfrm>
          <a:off x="3542188" y="2625947"/>
          <a:ext cx="2940685" cy="552831"/>
        </a:xfrm>
        <a:prstGeom prst="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Mayo 2021</a:t>
          </a:r>
        </a:p>
      </dsp:txBody>
      <dsp:txXfrm>
        <a:off x="3542188" y="2625947"/>
        <a:ext cx="2940685" cy="552831"/>
      </dsp:txXfrm>
    </dsp:sp>
    <dsp:sp modelId="{897D29CD-2C22-6A4A-822D-6F8D5AFF0509}">
      <dsp:nvSpPr>
        <dsp:cNvPr id="0" name=""/>
        <dsp:cNvSpPr/>
      </dsp:nvSpPr>
      <dsp:spPr>
        <a:xfrm>
          <a:off x="3542188" y="3178778"/>
          <a:ext cx="2940685" cy="556977"/>
        </a:xfrm>
        <a:prstGeom prst="rect">
          <a:avLst/>
        </a:prstGeom>
        <a:solidFill>
          <a:schemeClr val="accent2">
            <a:tint val="40000"/>
            <a:alpha val="90000"/>
            <a:hueOff val="-3703064"/>
            <a:satOff val="-7243"/>
            <a:lumOff val="-277"/>
            <a:alphaOff val="0"/>
          </a:schemeClr>
        </a:solidFill>
        <a:ln w="9525" cap="flat" cmpd="sng" algn="ctr">
          <a:solidFill>
            <a:schemeClr val="accent2">
              <a:tint val="40000"/>
              <a:alpha val="90000"/>
              <a:hueOff val="-3703064"/>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err="1"/>
            <a:t>Fecha</a:t>
          </a:r>
          <a:r>
            <a:rPr lang="en-US" sz="1700" kern="1200" dirty="0"/>
            <a:t> de </a:t>
          </a:r>
          <a:r>
            <a:rPr lang="en-US" sz="1700" kern="1200" dirty="0" err="1"/>
            <a:t>Término</a:t>
          </a:r>
          <a:endParaRPr lang="en-US" sz="1700" kern="1200" dirty="0"/>
        </a:p>
      </dsp:txBody>
      <dsp:txXfrm>
        <a:off x="3542188" y="3178778"/>
        <a:ext cx="2940685" cy="556977"/>
      </dsp:txXfrm>
    </dsp:sp>
    <dsp:sp modelId="{90291AC8-6A4D-2B4B-AC0F-F4CC9C3D1B37}">
      <dsp:nvSpPr>
        <dsp:cNvPr id="0" name=""/>
        <dsp:cNvSpPr/>
      </dsp:nvSpPr>
      <dsp:spPr>
        <a:xfrm>
          <a:off x="5012531" y="2303462"/>
          <a:ext cx="0" cy="322484"/>
        </a:xfrm>
        <a:prstGeom prst="line">
          <a:avLst/>
        </a:prstGeom>
        <a:noFill/>
        <a:ln w="9525" cap="flat" cmpd="sng" algn="ctr">
          <a:solidFill>
            <a:schemeClr val="accent2">
              <a:hueOff val="-4374192"/>
              <a:satOff val="-8420"/>
              <a:lumOff val="588"/>
              <a:alphaOff val="0"/>
            </a:schemeClr>
          </a:solidFill>
          <a:prstDash val="solid"/>
        </a:ln>
        <a:effectLst/>
      </dsp:spPr>
      <dsp:style>
        <a:lnRef idx="1">
          <a:scrgbClr r="0" g="0" b="0"/>
        </a:lnRef>
        <a:fillRef idx="0">
          <a:scrgbClr r="0" g="0" b="0"/>
        </a:fillRef>
        <a:effectRef idx="0">
          <a:scrgbClr r="0" g="0" b="0"/>
        </a:effectRef>
        <a:fontRef idx="minor"/>
      </dsp:style>
    </dsp:sp>
    <dsp:sp modelId="{BFB9E6CE-F4D9-E04E-B7E5-51C31D1337D8}">
      <dsp:nvSpPr>
        <dsp:cNvPr id="0" name=""/>
        <dsp:cNvSpPr/>
      </dsp:nvSpPr>
      <dsp:spPr>
        <a:xfrm rot="2700000">
          <a:off x="1635010" y="2267629"/>
          <a:ext cx="71666" cy="71666"/>
        </a:xfrm>
        <a:prstGeom prst="rect">
          <a:avLst/>
        </a:prstGeom>
        <a:gradFill rotWithShape="0">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w="6350">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8B1E4A0B-B660-EA4D-B983-6FA47F8A9C3F}">
      <dsp:nvSpPr>
        <dsp:cNvPr id="0" name=""/>
        <dsp:cNvSpPr/>
      </dsp:nvSpPr>
      <dsp:spPr>
        <a:xfrm rot="2700000">
          <a:off x="4976697" y="2267629"/>
          <a:ext cx="71666" cy="71666"/>
        </a:xfrm>
        <a:prstGeom prst="rect">
          <a:avLst/>
        </a:prstGeom>
        <a:gradFill rotWithShape="0">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w="6350">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0968-917D-3845-8681-63B0EABD90A6}">
      <dsp:nvSpPr>
        <dsp:cNvPr id="0" name=""/>
        <dsp:cNvSpPr/>
      </dsp:nvSpPr>
      <dsp:spPr>
        <a:xfrm>
          <a:off x="0" y="2249"/>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A89DFB5-E62F-7D40-8F5E-5EFB944B5BFB}">
      <dsp:nvSpPr>
        <dsp:cNvPr id="0" name=""/>
        <dsp:cNvSpPr/>
      </dsp:nvSpPr>
      <dsp:spPr>
        <a:xfrm>
          <a:off x="0" y="2249"/>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_tradnl" sz="3100" kern="1200" baseline="0"/>
            <a:t>Exponer las preguntas generadoras.</a:t>
          </a:r>
          <a:endParaRPr lang="en-US" sz="3100" kern="1200"/>
        </a:p>
      </dsp:txBody>
      <dsp:txXfrm>
        <a:off x="0" y="2249"/>
        <a:ext cx="6683374" cy="1534142"/>
      </dsp:txXfrm>
    </dsp:sp>
    <dsp:sp modelId="{DD8479A3-2259-6843-A94C-6DDCB65D92C1}">
      <dsp:nvSpPr>
        <dsp:cNvPr id="0" name=""/>
        <dsp:cNvSpPr/>
      </dsp:nvSpPr>
      <dsp:spPr>
        <a:xfrm>
          <a:off x="0" y="1536391"/>
          <a:ext cx="6683374"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880A94B6-8489-614E-8832-57F9D1D555FF}">
      <dsp:nvSpPr>
        <dsp:cNvPr id="0" name=""/>
        <dsp:cNvSpPr/>
      </dsp:nvSpPr>
      <dsp:spPr>
        <a:xfrm>
          <a:off x="0" y="1536391"/>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_tradnl" sz="3100" kern="1200" baseline="0"/>
            <a:t>Investigar el tópico apoyándose en las lecturas establecidas en cada asignatura y en diferentes fuentes de información. </a:t>
          </a:r>
          <a:endParaRPr lang="en-US" sz="3100" kern="1200"/>
        </a:p>
      </dsp:txBody>
      <dsp:txXfrm>
        <a:off x="0" y="1536391"/>
        <a:ext cx="6683374" cy="1534142"/>
      </dsp:txXfrm>
    </dsp:sp>
    <dsp:sp modelId="{BCE6325F-2F20-8F4F-95F2-13A76E494926}">
      <dsp:nvSpPr>
        <dsp:cNvPr id="0" name=""/>
        <dsp:cNvSpPr/>
      </dsp:nvSpPr>
      <dsp:spPr>
        <a:xfrm>
          <a:off x="0" y="3070533"/>
          <a:ext cx="6683374"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D8322CB-8398-CD47-B172-FCEE715297EA}">
      <dsp:nvSpPr>
        <dsp:cNvPr id="0" name=""/>
        <dsp:cNvSpPr/>
      </dsp:nvSpPr>
      <dsp:spPr>
        <a:xfrm>
          <a:off x="0" y="3070533"/>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_tradnl" sz="3100" kern="1200" baseline="0"/>
            <a:t>Recopilación de información a través de la investigación.</a:t>
          </a:r>
          <a:endParaRPr lang="en-US" sz="3100" kern="1200"/>
        </a:p>
      </dsp:txBody>
      <dsp:txXfrm>
        <a:off x="0" y="3070533"/>
        <a:ext cx="6683374" cy="1534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2A7CD-5BFA-D24E-B059-FE459A494F66}">
      <dsp:nvSpPr>
        <dsp:cNvPr id="0" name=""/>
        <dsp:cNvSpPr/>
      </dsp:nvSpPr>
      <dsp:spPr>
        <a:xfrm>
          <a:off x="0" y="2249"/>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ACD2362E-CB98-414C-A987-AE0C3A9C5449}">
      <dsp:nvSpPr>
        <dsp:cNvPr id="0" name=""/>
        <dsp:cNvSpPr/>
      </dsp:nvSpPr>
      <dsp:spPr>
        <a:xfrm>
          <a:off x="0" y="2249"/>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_tradnl" sz="3400" kern="1200" baseline="0"/>
            <a:t>Lectura en clase de algunos capítulos del libro de Castañeda, Marina.</a:t>
          </a:r>
          <a:endParaRPr lang="en-US" sz="3400" kern="1200"/>
        </a:p>
      </dsp:txBody>
      <dsp:txXfrm>
        <a:off x="0" y="2249"/>
        <a:ext cx="6683374" cy="1534142"/>
      </dsp:txXfrm>
    </dsp:sp>
    <dsp:sp modelId="{07E4698E-A4BF-DC41-AC96-8D8265DFF1E4}">
      <dsp:nvSpPr>
        <dsp:cNvPr id="0" name=""/>
        <dsp:cNvSpPr/>
      </dsp:nvSpPr>
      <dsp:spPr>
        <a:xfrm>
          <a:off x="0" y="1536391"/>
          <a:ext cx="6683374"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EE504538-DA9F-2347-B6F7-9EAE4551CAD4}">
      <dsp:nvSpPr>
        <dsp:cNvPr id="0" name=""/>
        <dsp:cNvSpPr/>
      </dsp:nvSpPr>
      <dsp:spPr>
        <a:xfrm>
          <a:off x="0" y="1536391"/>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_tradnl" sz="3400" kern="1200" baseline="0"/>
            <a:t>Análisis de la lectura.</a:t>
          </a:r>
          <a:endParaRPr lang="en-US" sz="3400" kern="1200"/>
        </a:p>
      </dsp:txBody>
      <dsp:txXfrm>
        <a:off x="0" y="1536391"/>
        <a:ext cx="6683374" cy="1534142"/>
      </dsp:txXfrm>
    </dsp:sp>
    <dsp:sp modelId="{B2E9BC86-34B9-3445-AE25-1905B152F3D8}">
      <dsp:nvSpPr>
        <dsp:cNvPr id="0" name=""/>
        <dsp:cNvSpPr/>
      </dsp:nvSpPr>
      <dsp:spPr>
        <a:xfrm>
          <a:off x="0" y="3070533"/>
          <a:ext cx="6683374"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710D9CB-4B17-B44A-9FE5-98B941E4F62F}">
      <dsp:nvSpPr>
        <dsp:cNvPr id="0" name=""/>
        <dsp:cNvSpPr/>
      </dsp:nvSpPr>
      <dsp:spPr>
        <a:xfrm>
          <a:off x="0" y="3070533"/>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_tradnl" sz="3400" kern="1200" baseline="0"/>
            <a:t>Discusión de los tópicos tratados en ella. </a:t>
          </a:r>
          <a:endParaRPr lang="en-US" sz="3400" kern="1200"/>
        </a:p>
      </dsp:txBody>
      <dsp:txXfrm>
        <a:off x="0" y="3070533"/>
        <a:ext cx="6683374" cy="1534142"/>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D7CF8D-31BC-4125-8F66-EA125405FB2E}" type="datetimeFigureOut">
              <a:rPr lang="es-MX" smtClean="0"/>
              <a:t>29/04/21</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5E6D3E-AF0B-41D3-8E61-9A141732E85C}" type="slidenum">
              <a:rPr lang="es-MX" smtClean="0"/>
              <a:t>‹Nº›</a:t>
            </a:fld>
            <a:endParaRPr lang="es-MX"/>
          </a:p>
        </p:txBody>
      </p:sp>
    </p:spTree>
    <p:extLst>
      <p:ext uri="{BB962C8B-B14F-4D97-AF65-F5344CB8AC3E}">
        <p14:creationId xmlns:p14="http://schemas.microsoft.com/office/powerpoint/2010/main" val="117881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DB7FC5-41F9-4557-BFFE-570A21DD251C}" type="datetimeFigureOut">
              <a:rPr lang="es-MX" smtClean="0"/>
              <a:t>29/04/21</a:t>
            </a:fld>
            <a:endParaRPr lang="es-MX"/>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9EAC05-F296-44E0-BF40-3E088F17FECC}" type="slidenum">
              <a:rPr lang="es-MX" smtClean="0"/>
              <a:t>‹Nº›</a:t>
            </a:fld>
            <a:endParaRPr lang="es-MX"/>
          </a:p>
        </p:txBody>
      </p:sp>
    </p:spTree>
    <p:extLst>
      <p:ext uri="{BB962C8B-B14F-4D97-AF65-F5344CB8AC3E}">
        <p14:creationId xmlns:p14="http://schemas.microsoft.com/office/powerpoint/2010/main" val="43707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Agregar fecha de inicio y término</a:t>
            </a:r>
          </a:p>
        </p:txBody>
      </p:sp>
      <p:sp>
        <p:nvSpPr>
          <p:cNvPr id="4" name="Marcador de número de diapositiva 3"/>
          <p:cNvSpPr>
            <a:spLocks noGrp="1"/>
          </p:cNvSpPr>
          <p:nvPr>
            <p:ph type="sldNum" sz="quarter" idx="5"/>
          </p:nvPr>
        </p:nvSpPr>
        <p:spPr/>
        <p:txBody>
          <a:bodyPr/>
          <a:lstStyle/>
          <a:p>
            <a:fld id="{029EAC05-F296-44E0-BF40-3E088F17FECC}" type="slidenum">
              <a:rPr lang="es-MX" smtClean="0"/>
              <a:t>4</a:t>
            </a:fld>
            <a:endParaRPr lang="es-MX"/>
          </a:p>
        </p:txBody>
      </p:sp>
    </p:spTree>
    <p:extLst>
      <p:ext uri="{BB962C8B-B14F-4D97-AF65-F5344CB8AC3E}">
        <p14:creationId xmlns:p14="http://schemas.microsoft.com/office/powerpoint/2010/main" val="259375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Redactar los objetivos en base a la taxonomía de bloom. ¿Qué?, ¿Cómo? ¿Para qué? ¿Con base a qué parámetro? Completar los faltantes.</a:t>
            </a:r>
          </a:p>
        </p:txBody>
      </p:sp>
      <p:sp>
        <p:nvSpPr>
          <p:cNvPr id="4" name="Marcador de número de diapositiva 3"/>
          <p:cNvSpPr>
            <a:spLocks noGrp="1"/>
          </p:cNvSpPr>
          <p:nvPr>
            <p:ph type="sldNum" sz="quarter" idx="5"/>
          </p:nvPr>
        </p:nvSpPr>
        <p:spPr/>
        <p:txBody>
          <a:bodyPr/>
          <a:lstStyle/>
          <a:p>
            <a:fld id="{029EAC05-F296-44E0-BF40-3E088F17FECC}" type="slidenum">
              <a:rPr lang="es-MX" smtClean="0"/>
              <a:t>9</a:t>
            </a:fld>
            <a:endParaRPr lang="es-MX"/>
          </a:p>
        </p:txBody>
      </p:sp>
    </p:spTree>
    <p:extLst>
      <p:ext uri="{BB962C8B-B14F-4D97-AF65-F5344CB8AC3E}">
        <p14:creationId xmlns:p14="http://schemas.microsoft.com/office/powerpoint/2010/main" val="253262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29EAC05-F296-44E0-BF40-3E088F17FECC}" type="slidenum">
              <a:rPr lang="es-MX" smtClean="0"/>
              <a:t>10</a:t>
            </a:fld>
            <a:endParaRPr lang="es-MX"/>
          </a:p>
        </p:txBody>
      </p:sp>
    </p:spTree>
    <p:extLst>
      <p:ext uri="{BB962C8B-B14F-4D97-AF65-F5344CB8AC3E}">
        <p14:creationId xmlns:p14="http://schemas.microsoft.com/office/powerpoint/2010/main" val="181734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29EAC05-F296-44E0-BF40-3E088F17FECC}" type="slidenum">
              <a:rPr lang="es-MX" smtClean="0"/>
              <a:t>42</a:t>
            </a:fld>
            <a:endParaRPr lang="es-MX"/>
          </a:p>
        </p:txBody>
      </p:sp>
    </p:spTree>
    <p:extLst>
      <p:ext uri="{BB962C8B-B14F-4D97-AF65-F5344CB8AC3E}">
        <p14:creationId xmlns:p14="http://schemas.microsoft.com/office/powerpoint/2010/main" val="3714441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D7D9938A-7F05-4218-84B7-033E259BA196}" type="datetimeFigureOut">
              <a:rPr lang="es-MX" smtClean="0"/>
              <a:pPr/>
              <a:t>29/04/21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61516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105141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18655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15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16586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D7D9938A-7F05-4218-84B7-033E259BA196}" type="datetimeFigureOut">
              <a:rPr lang="es-MX" smtClean="0"/>
              <a:pPr/>
              <a:t>29/04/21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67608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D7D9938A-7F05-4218-84B7-033E259BA196}" type="datetimeFigureOut">
              <a:rPr lang="es-MX" smtClean="0"/>
              <a:pPr/>
              <a:t>29/04/21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981519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7D9938A-7F05-4218-84B7-033E259BA196}" type="datetimeFigureOut">
              <a:rPr lang="es-MX" smtClean="0"/>
              <a:pPr/>
              <a:t>29/04/21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85757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MX"/>
              <a:t>Haz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7D9938A-7F05-4218-84B7-033E259BA196}" type="datetimeFigureOut">
              <a:rPr lang="es-MX" smtClean="0"/>
              <a:pPr/>
              <a:t>29/04/21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39121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7D9938A-7F05-4218-84B7-033E259BA196}" type="datetimeFigureOut">
              <a:rPr lang="es-MX" smtClean="0"/>
              <a:pPr/>
              <a:t>29/04/21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156636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7D9938A-7F05-4218-84B7-033E259BA196}" type="datetimeFigureOut">
              <a:rPr lang="es-MX" smtClean="0"/>
              <a:pPr/>
              <a:t>29/04/21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41104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7D9938A-7F05-4218-84B7-033E259BA196}" type="datetimeFigureOut">
              <a:rPr lang="es-MX" smtClean="0"/>
              <a:pPr/>
              <a:t>29/04/21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05728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90021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D7D9938A-7F05-4218-84B7-033E259BA196}" type="datetimeFigureOut">
              <a:rPr lang="es-MX" smtClean="0"/>
              <a:pPr/>
              <a:t>29/04/21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895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D7D9938A-7F05-4218-84B7-033E259BA196}" type="datetimeFigureOut">
              <a:rPr lang="es-MX" smtClean="0"/>
              <a:pPr/>
              <a:t>29/04/21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925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7D9938A-7F05-4218-84B7-033E259BA196}" type="datetimeFigureOut">
              <a:rPr lang="es-MX" smtClean="0"/>
              <a:pPr/>
              <a:t>29/04/21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16700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MX"/>
              <a:t>Haz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411844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7D9938A-7F05-4218-84B7-033E259BA196}" type="datetimeFigureOut">
              <a:rPr lang="es-MX" smtClean="0"/>
              <a:pPr/>
              <a:t>29/04/21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6788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7D9938A-7F05-4218-84B7-033E259BA196}" type="datetimeFigureOut">
              <a:rPr lang="es-MX" smtClean="0"/>
              <a:pPr/>
              <a:t>29/04/21</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F30C6DF-93EC-4813-A414-AB016600BFDC}" type="slidenum">
              <a:rPr lang="es-MX" smtClean="0"/>
              <a:pPr/>
              <a:t>‹Nº›</a:t>
            </a:fld>
            <a:endParaRPr lang="es-MX"/>
          </a:p>
        </p:txBody>
      </p:sp>
    </p:spTree>
    <p:extLst>
      <p:ext uri="{BB962C8B-B14F-4D97-AF65-F5344CB8AC3E}">
        <p14:creationId xmlns:p14="http://schemas.microsoft.com/office/powerpoint/2010/main" val="35214575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Título"/>
          <p:cNvSpPr>
            <a:spLocks noGrp="1"/>
          </p:cNvSpPr>
          <p:nvPr>
            <p:ph type="ctrTitle"/>
          </p:nvPr>
        </p:nvSpPr>
        <p:spPr>
          <a:xfrm>
            <a:off x="108639" y="4383170"/>
            <a:ext cx="9381350" cy="1096316"/>
          </a:xfrm>
        </p:spPr>
        <p:txBody>
          <a:bodyPr>
            <a:normAutofit fontScale="90000"/>
          </a:bodyPr>
          <a:lstStyle/>
          <a:p>
            <a:pPr algn="ctr"/>
            <a:r>
              <a:rPr lang="es-MX" sz="4800" dirty="0"/>
              <a:t>Portafolio Virtual de Evidencias</a:t>
            </a:r>
          </a:p>
        </p:txBody>
      </p:sp>
      <p:sp>
        <p:nvSpPr>
          <p:cNvPr id="2" name="1 Subtítulo"/>
          <p:cNvSpPr>
            <a:spLocks noGrp="1"/>
          </p:cNvSpPr>
          <p:nvPr>
            <p:ph type="subTitle" idx="1"/>
          </p:nvPr>
        </p:nvSpPr>
        <p:spPr>
          <a:xfrm>
            <a:off x="985969" y="5650029"/>
            <a:ext cx="8288032" cy="469122"/>
          </a:xfrm>
        </p:spPr>
        <p:txBody>
          <a:bodyPr>
            <a:normAutofit fontScale="62500" lnSpcReduction="20000"/>
          </a:bodyPr>
          <a:lstStyle/>
          <a:p>
            <a:pPr algn="ctr">
              <a:lnSpc>
                <a:spcPct val="90000"/>
              </a:lnSpc>
            </a:pPr>
            <a:endParaRPr lang="es-MX" sz="500"/>
          </a:p>
          <a:p>
            <a:pPr algn="ctr">
              <a:lnSpc>
                <a:spcPct val="90000"/>
              </a:lnSpc>
            </a:pPr>
            <a:endParaRPr lang="es-MX" sz="500"/>
          </a:p>
          <a:p>
            <a:pPr algn="ctr">
              <a:lnSpc>
                <a:spcPct val="90000"/>
              </a:lnSpc>
            </a:pPr>
            <a:r>
              <a:rPr lang="es-MX" sz="500"/>
              <a:t>Portafolio virtual de evidencias</a:t>
            </a:r>
          </a:p>
        </p:txBody>
      </p:sp>
      <p:pic>
        <p:nvPicPr>
          <p:cNvPr id="4" name="Imagen 3"/>
          <p:cNvPicPr>
            <a:picLocks noChangeAspect="1"/>
          </p:cNvPicPr>
          <p:nvPr/>
        </p:nvPicPr>
        <p:blipFill rotWithShape="1">
          <a:blip r:embed="rId2" cstate="print"/>
          <a:srcRect l="7647" t="8244" r="5921" b="69670"/>
          <a:stretch/>
        </p:blipFill>
        <p:spPr>
          <a:xfrm>
            <a:off x="1813283" y="2304288"/>
            <a:ext cx="8288033" cy="1323651"/>
          </a:xfrm>
          <a:prstGeom prst="rect">
            <a:avLst/>
          </a:prstGeom>
        </p:spPr>
      </p:pic>
      <p:sp>
        <p:nvSpPr>
          <p:cNvPr id="6" name="2 Título">
            <a:extLst>
              <a:ext uri="{FF2B5EF4-FFF2-40B4-BE49-F238E27FC236}">
                <a16:creationId xmlns:a16="http://schemas.microsoft.com/office/drawing/2014/main" id="{1918B45D-2846-8244-865E-6190F4EEBE48}"/>
              </a:ext>
            </a:extLst>
          </p:cNvPr>
          <p:cNvSpPr txBox="1">
            <a:spLocks/>
          </p:cNvSpPr>
          <p:nvPr/>
        </p:nvSpPr>
        <p:spPr>
          <a:xfrm>
            <a:off x="1813283" y="830357"/>
            <a:ext cx="8288032" cy="1096316"/>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3200" dirty="0"/>
              <a:t>Tendidos contra el machismo 2020-2021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5" name="Grupo 124">
            <a:extLst>
              <a:ext uri="{FF2B5EF4-FFF2-40B4-BE49-F238E27FC236}">
                <a16:creationId xmlns:a16="http://schemas.microsoft.com/office/drawing/2014/main" id="{5CED437C-2344-7042-B679-0963DEF7F05D}"/>
              </a:ext>
            </a:extLst>
          </p:cNvPr>
          <p:cNvGrpSpPr/>
          <p:nvPr/>
        </p:nvGrpSpPr>
        <p:grpSpPr>
          <a:xfrm>
            <a:off x="678445" y="740849"/>
            <a:ext cx="11027228" cy="5779105"/>
            <a:chOff x="283029" y="654352"/>
            <a:chExt cx="11027228" cy="5779105"/>
          </a:xfrm>
        </p:grpSpPr>
        <p:pic>
          <p:nvPicPr>
            <p:cNvPr id="3" name="Imagen 2">
              <a:extLst>
                <a:ext uri="{FF2B5EF4-FFF2-40B4-BE49-F238E27FC236}">
                  <a16:creationId xmlns:a16="http://schemas.microsoft.com/office/drawing/2014/main" id="{15B6EFBB-A3F3-2943-B685-ABE5A02C3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8" y="654352"/>
              <a:ext cx="10129213" cy="5571067"/>
            </a:xfrm>
            <a:prstGeom prst="rect">
              <a:avLst/>
            </a:prstGeom>
          </p:spPr>
        </p:pic>
        <p:cxnSp>
          <p:nvCxnSpPr>
            <p:cNvPr id="27" name="Conector recto de flecha 26">
              <a:extLst>
                <a:ext uri="{FF2B5EF4-FFF2-40B4-BE49-F238E27FC236}">
                  <a16:creationId xmlns:a16="http://schemas.microsoft.com/office/drawing/2014/main" id="{D6555EFD-E103-D74E-9598-73831DE200FD}"/>
                </a:ext>
              </a:extLst>
            </p:cNvPr>
            <p:cNvCxnSpPr>
              <a:cxnSpLocks/>
            </p:cNvCxnSpPr>
            <p:nvPr/>
          </p:nvCxnSpPr>
          <p:spPr>
            <a:xfrm>
              <a:off x="954507" y="1055915"/>
              <a:ext cx="449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7E2657B9-1556-4D49-8A59-2374B5CF557D}"/>
                </a:ext>
              </a:extLst>
            </p:cNvPr>
            <p:cNvCxnSpPr>
              <a:cxnSpLocks/>
            </p:cNvCxnSpPr>
            <p:nvPr/>
          </p:nvCxnSpPr>
          <p:spPr>
            <a:xfrm>
              <a:off x="954507" y="5323115"/>
              <a:ext cx="591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D32D74A5-118D-B244-A5DB-79F1618C1F38}"/>
                </a:ext>
              </a:extLst>
            </p:cNvPr>
            <p:cNvCxnSpPr>
              <a:cxnSpLocks/>
            </p:cNvCxnSpPr>
            <p:nvPr/>
          </p:nvCxnSpPr>
          <p:spPr>
            <a:xfrm>
              <a:off x="954507" y="5834744"/>
              <a:ext cx="5912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107A4496-BE0A-BD4D-ACB7-761820DB15EF}"/>
                </a:ext>
              </a:extLst>
            </p:cNvPr>
            <p:cNvCxnSpPr>
              <a:cxnSpLocks/>
            </p:cNvCxnSpPr>
            <p:nvPr/>
          </p:nvCxnSpPr>
          <p:spPr>
            <a:xfrm>
              <a:off x="954507" y="5562600"/>
              <a:ext cx="5912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3F1ACEB4-6926-4D4A-9451-0A61F6E51826}"/>
                </a:ext>
              </a:extLst>
            </p:cNvPr>
            <p:cNvCxnSpPr/>
            <p:nvPr/>
          </p:nvCxnSpPr>
          <p:spPr>
            <a:xfrm>
              <a:off x="954507" y="1045029"/>
              <a:ext cx="0" cy="4789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0B50424B-0EEF-A748-B35D-CC9304530D77}"/>
                </a:ext>
              </a:extLst>
            </p:cNvPr>
            <p:cNvCxnSpPr>
              <a:cxnSpLocks/>
            </p:cNvCxnSpPr>
            <p:nvPr/>
          </p:nvCxnSpPr>
          <p:spPr>
            <a:xfrm flipH="1">
              <a:off x="10145485" y="4103914"/>
              <a:ext cx="673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BF5F587D-B8D3-C64F-904E-9F2AB96140F0}"/>
                </a:ext>
              </a:extLst>
            </p:cNvPr>
            <p:cNvCxnSpPr>
              <a:cxnSpLocks/>
            </p:cNvCxnSpPr>
            <p:nvPr/>
          </p:nvCxnSpPr>
          <p:spPr>
            <a:xfrm flipH="1">
              <a:off x="10145485" y="4354285"/>
              <a:ext cx="673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D670F562-876A-4A47-9BBF-B34A79812181}"/>
                </a:ext>
              </a:extLst>
            </p:cNvPr>
            <p:cNvCxnSpPr>
              <a:cxnSpLocks/>
            </p:cNvCxnSpPr>
            <p:nvPr/>
          </p:nvCxnSpPr>
          <p:spPr>
            <a:xfrm flipH="1">
              <a:off x="10145485" y="4659085"/>
              <a:ext cx="673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E558BE42-5BD3-F642-A330-8751554CF748}"/>
                </a:ext>
              </a:extLst>
            </p:cNvPr>
            <p:cNvCxnSpPr>
              <a:cxnSpLocks/>
            </p:cNvCxnSpPr>
            <p:nvPr/>
          </p:nvCxnSpPr>
          <p:spPr>
            <a:xfrm flipH="1">
              <a:off x="10145485" y="4931228"/>
              <a:ext cx="673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2F6FD0A8-C424-2A4B-86E6-3F0B3B4287F3}"/>
                </a:ext>
              </a:extLst>
            </p:cNvPr>
            <p:cNvCxnSpPr>
              <a:cxnSpLocks/>
            </p:cNvCxnSpPr>
            <p:nvPr/>
          </p:nvCxnSpPr>
          <p:spPr>
            <a:xfrm flipH="1" flipV="1">
              <a:off x="2481943" y="1045029"/>
              <a:ext cx="8337083"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3701D164-1DC2-CD4B-96F5-57DDF7F6F52E}"/>
                </a:ext>
              </a:extLst>
            </p:cNvPr>
            <p:cNvCxnSpPr/>
            <p:nvPr/>
          </p:nvCxnSpPr>
          <p:spPr>
            <a:xfrm>
              <a:off x="10819026" y="1055915"/>
              <a:ext cx="0" cy="3907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A848ED01-C1F4-4F49-AF7E-FF11857EA47E}"/>
                </a:ext>
              </a:extLst>
            </p:cNvPr>
            <p:cNvCxnSpPr>
              <a:cxnSpLocks/>
            </p:cNvCxnSpPr>
            <p:nvPr/>
          </p:nvCxnSpPr>
          <p:spPr>
            <a:xfrm flipH="1">
              <a:off x="2307771" y="1654629"/>
              <a:ext cx="6444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B38E8998-5F8C-AD43-8E86-66261CEAFB4B}"/>
                </a:ext>
              </a:extLst>
            </p:cNvPr>
            <p:cNvCxnSpPr>
              <a:cxnSpLocks/>
            </p:cNvCxnSpPr>
            <p:nvPr/>
          </p:nvCxnSpPr>
          <p:spPr>
            <a:xfrm>
              <a:off x="8752114" y="1654629"/>
              <a:ext cx="0" cy="3526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47DF2945-7786-D64E-AD1E-1C073BD736A0}"/>
                </a:ext>
              </a:extLst>
            </p:cNvPr>
            <p:cNvCxnSpPr/>
            <p:nvPr/>
          </p:nvCxnSpPr>
          <p:spPr>
            <a:xfrm>
              <a:off x="8752114" y="4354285"/>
              <a:ext cx="5987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4B44A4AE-5631-C544-AF37-688A97A282FF}"/>
                </a:ext>
              </a:extLst>
            </p:cNvPr>
            <p:cNvCxnSpPr>
              <a:cxnSpLocks/>
            </p:cNvCxnSpPr>
            <p:nvPr/>
          </p:nvCxnSpPr>
          <p:spPr>
            <a:xfrm>
              <a:off x="8752114" y="5181600"/>
              <a:ext cx="413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D1B9B5C7-0419-B544-A630-A90FD658A9AA}"/>
                </a:ext>
              </a:extLst>
            </p:cNvPr>
            <p:cNvCxnSpPr/>
            <p:nvPr/>
          </p:nvCxnSpPr>
          <p:spPr>
            <a:xfrm>
              <a:off x="4267200" y="1654629"/>
              <a:ext cx="0" cy="426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B74DD83B-BB7C-064E-8A65-1E30F23C907A}"/>
                </a:ext>
              </a:extLst>
            </p:cNvPr>
            <p:cNvCxnSpPr>
              <a:cxnSpLocks/>
            </p:cNvCxnSpPr>
            <p:nvPr/>
          </p:nvCxnSpPr>
          <p:spPr>
            <a:xfrm flipH="1">
              <a:off x="2383971" y="5562600"/>
              <a:ext cx="1883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C8524779-4F27-514E-B902-89ECB83C9D14}"/>
                </a:ext>
              </a:extLst>
            </p:cNvPr>
            <p:cNvCxnSpPr>
              <a:cxnSpLocks/>
            </p:cNvCxnSpPr>
            <p:nvPr/>
          </p:nvCxnSpPr>
          <p:spPr>
            <a:xfrm flipH="1">
              <a:off x="2383971" y="5834744"/>
              <a:ext cx="1883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9A9D092B-96A9-D84D-8737-FCB686DF6BF5}"/>
                </a:ext>
              </a:extLst>
            </p:cNvPr>
            <p:cNvCxnSpPr>
              <a:cxnSpLocks/>
            </p:cNvCxnSpPr>
            <p:nvPr/>
          </p:nvCxnSpPr>
          <p:spPr>
            <a:xfrm flipH="1">
              <a:off x="2383970" y="5323115"/>
              <a:ext cx="1883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BC59F9B8-DE9E-1E43-96EC-84BD10FF48EF}"/>
                </a:ext>
              </a:extLst>
            </p:cNvPr>
            <p:cNvCxnSpPr/>
            <p:nvPr/>
          </p:nvCxnSpPr>
          <p:spPr>
            <a:xfrm>
              <a:off x="2383970" y="3009900"/>
              <a:ext cx="6966859" cy="1921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A1DDDF57-08D1-034B-BB86-D6829D023321}"/>
                </a:ext>
              </a:extLst>
            </p:cNvPr>
            <p:cNvCxnSpPr>
              <a:cxnSpLocks/>
            </p:cNvCxnSpPr>
            <p:nvPr/>
          </p:nvCxnSpPr>
          <p:spPr>
            <a:xfrm flipV="1">
              <a:off x="2422705" y="4985658"/>
              <a:ext cx="6928124" cy="5947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423A7008-CB3C-3B4E-BF98-78B41A63EEC5}"/>
                </a:ext>
              </a:extLst>
            </p:cNvPr>
            <p:cNvCxnSpPr>
              <a:cxnSpLocks/>
            </p:cNvCxnSpPr>
            <p:nvPr/>
          </p:nvCxnSpPr>
          <p:spPr>
            <a:xfrm flipV="1">
              <a:off x="2403337" y="4937730"/>
              <a:ext cx="6915349" cy="3397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F8E94D21-4EC7-FB4A-BEFA-86E45BE9E6D7}"/>
                </a:ext>
              </a:extLst>
            </p:cNvPr>
            <p:cNvCxnSpPr>
              <a:cxnSpLocks/>
            </p:cNvCxnSpPr>
            <p:nvPr/>
          </p:nvCxnSpPr>
          <p:spPr>
            <a:xfrm>
              <a:off x="283029" y="2492829"/>
              <a:ext cx="12627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B30554B6-04C6-1A47-A589-40B58C413D1E}"/>
                </a:ext>
              </a:extLst>
            </p:cNvPr>
            <p:cNvCxnSpPr>
              <a:cxnSpLocks/>
            </p:cNvCxnSpPr>
            <p:nvPr/>
          </p:nvCxnSpPr>
          <p:spPr>
            <a:xfrm flipH="1">
              <a:off x="283029" y="2514600"/>
              <a:ext cx="10885" cy="3918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7FBAD793-BC2E-C043-95A3-4BEEBF0232C0}"/>
                </a:ext>
              </a:extLst>
            </p:cNvPr>
            <p:cNvCxnSpPr>
              <a:cxnSpLocks/>
            </p:cNvCxnSpPr>
            <p:nvPr/>
          </p:nvCxnSpPr>
          <p:spPr>
            <a:xfrm flipV="1">
              <a:off x="283029" y="6400800"/>
              <a:ext cx="10700657" cy="3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FD7A0BCD-9D9D-2F49-9583-6D5ED0D39BE2}"/>
                </a:ext>
              </a:extLst>
            </p:cNvPr>
            <p:cNvCxnSpPr/>
            <p:nvPr/>
          </p:nvCxnSpPr>
          <p:spPr>
            <a:xfrm flipV="1">
              <a:off x="10961914" y="5192486"/>
              <a:ext cx="0" cy="1187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ctor recto de flecha 86">
              <a:extLst>
                <a:ext uri="{FF2B5EF4-FFF2-40B4-BE49-F238E27FC236}">
                  <a16:creationId xmlns:a16="http://schemas.microsoft.com/office/drawing/2014/main" id="{DE9E4077-063D-4741-8DE9-43ADDFA6AE0A}"/>
                </a:ext>
              </a:extLst>
            </p:cNvPr>
            <p:cNvCxnSpPr>
              <a:cxnSpLocks/>
            </p:cNvCxnSpPr>
            <p:nvPr/>
          </p:nvCxnSpPr>
          <p:spPr>
            <a:xfrm flipH="1">
              <a:off x="10145486" y="5181600"/>
              <a:ext cx="827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ector recto de flecha 91">
              <a:extLst>
                <a:ext uri="{FF2B5EF4-FFF2-40B4-BE49-F238E27FC236}">
                  <a16:creationId xmlns:a16="http://schemas.microsoft.com/office/drawing/2014/main" id="{AF6DA833-2CDA-D343-AE43-3899904116C5}"/>
                </a:ext>
              </a:extLst>
            </p:cNvPr>
            <p:cNvCxnSpPr>
              <a:cxnSpLocks/>
            </p:cNvCxnSpPr>
            <p:nvPr/>
          </p:nvCxnSpPr>
          <p:spPr>
            <a:xfrm flipV="1">
              <a:off x="954507" y="4093028"/>
              <a:ext cx="591261"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ector recto de flecha 94">
              <a:extLst>
                <a:ext uri="{FF2B5EF4-FFF2-40B4-BE49-F238E27FC236}">
                  <a16:creationId xmlns:a16="http://schemas.microsoft.com/office/drawing/2014/main" id="{79D85C88-D474-CA41-8721-D72CF3BF6FC4}"/>
                </a:ext>
              </a:extLst>
            </p:cNvPr>
            <p:cNvCxnSpPr>
              <a:cxnSpLocks/>
            </p:cNvCxnSpPr>
            <p:nvPr/>
          </p:nvCxnSpPr>
          <p:spPr>
            <a:xfrm flipV="1">
              <a:off x="954507" y="3749523"/>
              <a:ext cx="591261"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ector recto de flecha 96">
              <a:extLst>
                <a:ext uri="{FF2B5EF4-FFF2-40B4-BE49-F238E27FC236}">
                  <a16:creationId xmlns:a16="http://schemas.microsoft.com/office/drawing/2014/main" id="{885198D1-C5A8-FA47-931A-4E0110C335FB}"/>
                </a:ext>
              </a:extLst>
            </p:cNvPr>
            <p:cNvCxnSpPr>
              <a:cxnSpLocks/>
            </p:cNvCxnSpPr>
            <p:nvPr/>
          </p:nvCxnSpPr>
          <p:spPr>
            <a:xfrm flipV="1">
              <a:off x="2416750" y="3788229"/>
              <a:ext cx="6836168" cy="56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ector recto de flecha 98">
              <a:extLst>
                <a:ext uri="{FF2B5EF4-FFF2-40B4-BE49-F238E27FC236}">
                  <a16:creationId xmlns:a16="http://schemas.microsoft.com/office/drawing/2014/main" id="{2E6225DA-564A-9849-8EC3-427998928E42}"/>
                </a:ext>
              </a:extLst>
            </p:cNvPr>
            <p:cNvCxnSpPr>
              <a:cxnSpLocks/>
            </p:cNvCxnSpPr>
            <p:nvPr/>
          </p:nvCxnSpPr>
          <p:spPr>
            <a:xfrm flipV="1">
              <a:off x="572478" y="2743200"/>
              <a:ext cx="944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a:extLst>
                <a:ext uri="{FF2B5EF4-FFF2-40B4-BE49-F238E27FC236}">
                  <a16:creationId xmlns:a16="http://schemas.microsoft.com/office/drawing/2014/main" id="{24EE704A-BF9C-E941-9F02-AA830CD6510C}"/>
                </a:ext>
              </a:extLst>
            </p:cNvPr>
            <p:cNvCxnSpPr>
              <a:cxnSpLocks/>
            </p:cNvCxnSpPr>
            <p:nvPr/>
          </p:nvCxnSpPr>
          <p:spPr>
            <a:xfrm flipV="1">
              <a:off x="528830" y="5276248"/>
              <a:ext cx="944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185FB977-090E-B044-BE91-197E1A072EA8}"/>
                </a:ext>
              </a:extLst>
            </p:cNvPr>
            <p:cNvCxnSpPr>
              <a:cxnSpLocks/>
            </p:cNvCxnSpPr>
            <p:nvPr/>
          </p:nvCxnSpPr>
          <p:spPr>
            <a:xfrm>
              <a:off x="546006" y="2743200"/>
              <a:ext cx="9971" cy="2563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ector recto de flecha 104">
              <a:extLst>
                <a:ext uri="{FF2B5EF4-FFF2-40B4-BE49-F238E27FC236}">
                  <a16:creationId xmlns:a16="http://schemas.microsoft.com/office/drawing/2014/main" id="{96A6326E-B53E-E844-A14A-65E885246750}"/>
                </a:ext>
              </a:extLst>
            </p:cNvPr>
            <p:cNvCxnSpPr>
              <a:cxnSpLocks/>
            </p:cNvCxnSpPr>
            <p:nvPr/>
          </p:nvCxnSpPr>
          <p:spPr>
            <a:xfrm flipV="1">
              <a:off x="954507" y="1409699"/>
              <a:ext cx="591261"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457355FF-934D-2F40-A6BC-2CCE33A4AD31}"/>
                </a:ext>
              </a:extLst>
            </p:cNvPr>
            <p:cNvCxnSpPr>
              <a:cxnSpLocks/>
            </p:cNvCxnSpPr>
            <p:nvPr/>
          </p:nvCxnSpPr>
          <p:spPr>
            <a:xfrm>
              <a:off x="940299" y="1430410"/>
              <a:ext cx="605469" cy="27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a:extLst>
                <a:ext uri="{FF2B5EF4-FFF2-40B4-BE49-F238E27FC236}">
                  <a16:creationId xmlns:a16="http://schemas.microsoft.com/office/drawing/2014/main" id="{54845948-726E-9740-AB6F-52B543A96E8A}"/>
                </a:ext>
              </a:extLst>
            </p:cNvPr>
            <p:cNvCxnSpPr/>
            <p:nvPr/>
          </p:nvCxnSpPr>
          <p:spPr>
            <a:xfrm>
              <a:off x="2383970" y="2441801"/>
              <a:ext cx="6781801" cy="27146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a:extLst>
                <a:ext uri="{FF2B5EF4-FFF2-40B4-BE49-F238E27FC236}">
                  <a16:creationId xmlns:a16="http://schemas.microsoft.com/office/drawing/2014/main" id="{AE880E59-7B4B-7141-AEED-C08EA34699A7}"/>
                </a:ext>
              </a:extLst>
            </p:cNvPr>
            <p:cNvCxnSpPr/>
            <p:nvPr/>
          </p:nvCxnSpPr>
          <p:spPr>
            <a:xfrm>
              <a:off x="2383970" y="1915886"/>
              <a:ext cx="6934716" cy="35705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Conector recto de flecha 112">
              <a:extLst>
                <a:ext uri="{FF2B5EF4-FFF2-40B4-BE49-F238E27FC236}">
                  <a16:creationId xmlns:a16="http://schemas.microsoft.com/office/drawing/2014/main" id="{61B4D9BF-512A-7048-9E5C-734CED115022}"/>
                </a:ext>
              </a:extLst>
            </p:cNvPr>
            <p:cNvCxnSpPr>
              <a:cxnSpLocks/>
            </p:cNvCxnSpPr>
            <p:nvPr/>
          </p:nvCxnSpPr>
          <p:spPr>
            <a:xfrm flipH="1">
              <a:off x="10040065" y="3156254"/>
              <a:ext cx="1270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9309DA15-49C4-C74C-B5C5-C6A4361B3B11}"/>
                </a:ext>
              </a:extLst>
            </p:cNvPr>
            <p:cNvCxnSpPr/>
            <p:nvPr/>
          </p:nvCxnSpPr>
          <p:spPr>
            <a:xfrm>
              <a:off x="11299371" y="3167743"/>
              <a:ext cx="0" cy="631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Conector recto de flecha 117">
              <a:extLst>
                <a:ext uri="{FF2B5EF4-FFF2-40B4-BE49-F238E27FC236}">
                  <a16:creationId xmlns:a16="http://schemas.microsoft.com/office/drawing/2014/main" id="{17B8C239-02A8-9844-929D-FEEE7C3B0F42}"/>
                </a:ext>
              </a:extLst>
            </p:cNvPr>
            <p:cNvCxnSpPr>
              <a:cxnSpLocks/>
            </p:cNvCxnSpPr>
            <p:nvPr/>
          </p:nvCxnSpPr>
          <p:spPr>
            <a:xfrm flipH="1">
              <a:off x="10040065" y="3809397"/>
              <a:ext cx="1270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ector recto de flecha 119">
              <a:extLst>
                <a:ext uri="{FF2B5EF4-FFF2-40B4-BE49-F238E27FC236}">
                  <a16:creationId xmlns:a16="http://schemas.microsoft.com/office/drawing/2014/main" id="{EDC51468-C1F4-4648-8862-6144140FAAB8}"/>
                </a:ext>
              </a:extLst>
            </p:cNvPr>
            <p:cNvCxnSpPr/>
            <p:nvPr/>
          </p:nvCxnSpPr>
          <p:spPr>
            <a:xfrm>
              <a:off x="2403337" y="3331029"/>
              <a:ext cx="6849581" cy="45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Conector recto de flecha 120">
              <a:extLst>
                <a:ext uri="{FF2B5EF4-FFF2-40B4-BE49-F238E27FC236}">
                  <a16:creationId xmlns:a16="http://schemas.microsoft.com/office/drawing/2014/main" id="{14E7076D-8FEE-8B45-8498-AC4F27491420}"/>
                </a:ext>
              </a:extLst>
            </p:cNvPr>
            <p:cNvCxnSpPr>
              <a:cxnSpLocks/>
            </p:cNvCxnSpPr>
            <p:nvPr/>
          </p:nvCxnSpPr>
          <p:spPr>
            <a:xfrm flipV="1">
              <a:off x="2350079" y="3176664"/>
              <a:ext cx="7000750" cy="2722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Conector recto de flecha 123">
              <a:extLst>
                <a:ext uri="{FF2B5EF4-FFF2-40B4-BE49-F238E27FC236}">
                  <a16:creationId xmlns:a16="http://schemas.microsoft.com/office/drawing/2014/main" id="{373BE6E5-B85C-6043-849E-4584826D2823}"/>
                </a:ext>
              </a:extLst>
            </p:cNvPr>
            <p:cNvCxnSpPr/>
            <p:nvPr/>
          </p:nvCxnSpPr>
          <p:spPr>
            <a:xfrm flipV="1">
              <a:off x="2481943" y="2841171"/>
              <a:ext cx="6868886" cy="18179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827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ítulo 1">
            <a:extLst>
              <a:ext uri="{FF2B5EF4-FFF2-40B4-BE49-F238E27FC236}">
                <a16:creationId xmlns:a16="http://schemas.microsoft.com/office/drawing/2014/main" id="{ADACDF03-A58B-8A4A-936E-FDFE737C8715}"/>
              </a:ext>
            </a:extLst>
          </p:cNvPr>
          <p:cNvSpPr>
            <a:spLocks noGrp="1"/>
          </p:cNvSpPr>
          <p:nvPr>
            <p:ph type="title"/>
          </p:nvPr>
        </p:nvSpPr>
        <p:spPr>
          <a:xfrm>
            <a:off x="959896" y="960814"/>
            <a:ext cx="2732249" cy="4912936"/>
          </a:xfrm>
        </p:spPr>
        <p:txBody>
          <a:bodyPr anchor="b">
            <a:normAutofit/>
          </a:bodyPr>
          <a:lstStyle/>
          <a:p>
            <a:pPr algn="r"/>
            <a:r>
              <a:rPr lang="es-MX" sz="3100">
                <a:solidFill>
                  <a:schemeClr val="bg1"/>
                </a:solidFill>
              </a:rPr>
              <a:t>Preguntas Generadoras</a:t>
            </a:r>
          </a:p>
        </p:txBody>
      </p:sp>
      <p:sp>
        <p:nvSpPr>
          <p:cNvPr id="3" name="Marcador de contenido 2">
            <a:extLst>
              <a:ext uri="{FF2B5EF4-FFF2-40B4-BE49-F238E27FC236}">
                <a16:creationId xmlns:a16="http://schemas.microsoft.com/office/drawing/2014/main" id="{BA5D8225-4990-414F-B777-58B32F30B3FE}"/>
              </a:ext>
            </a:extLst>
          </p:cNvPr>
          <p:cNvSpPr>
            <a:spLocks noGrp="1"/>
          </p:cNvSpPr>
          <p:nvPr>
            <p:ph idx="1"/>
          </p:nvPr>
        </p:nvSpPr>
        <p:spPr>
          <a:xfrm>
            <a:off x="4979078" y="960814"/>
            <a:ext cx="6247722" cy="4830385"/>
          </a:xfrm>
        </p:spPr>
        <p:txBody>
          <a:bodyPr anchor="ctr">
            <a:normAutofit/>
          </a:bodyPr>
          <a:lstStyle/>
          <a:p>
            <a:pPr>
              <a:lnSpc>
                <a:spcPct val="110000"/>
              </a:lnSpc>
            </a:pPr>
            <a:r>
              <a:rPr lang="es-MX" sz="900"/>
              <a:t>¿Qué es el machismo y cómo está presente en la interacción social?</a:t>
            </a:r>
          </a:p>
          <a:p>
            <a:pPr>
              <a:lnSpc>
                <a:spcPct val="110000"/>
              </a:lnSpc>
            </a:pPr>
            <a:r>
              <a:rPr lang="es-MX" sz="900"/>
              <a:t>¿Cómo los medios de comunicación favorecen la conducta machista?</a:t>
            </a:r>
          </a:p>
          <a:p>
            <a:pPr>
              <a:lnSpc>
                <a:spcPct val="110000"/>
              </a:lnSpc>
            </a:pPr>
            <a:r>
              <a:rPr lang="es-MX" sz="900"/>
              <a:t>¿Cuáles son las características de la sociedad machista y las relaciones que se pueden establecer?</a:t>
            </a:r>
          </a:p>
          <a:p>
            <a:pPr>
              <a:lnSpc>
                <a:spcPct val="110000"/>
              </a:lnSpc>
            </a:pPr>
            <a:r>
              <a:rPr lang="es-MX" sz="900"/>
              <a:t>¿Cuál es la legislación actual con respecto al machismo en México?</a:t>
            </a:r>
          </a:p>
          <a:p>
            <a:pPr>
              <a:lnSpc>
                <a:spcPct val="110000"/>
              </a:lnSpc>
            </a:pPr>
            <a:r>
              <a:rPr lang="es-MX" sz="900"/>
              <a:t>¿Qué fundamentos sociales existen para la generación del machismo?</a:t>
            </a:r>
          </a:p>
          <a:p>
            <a:pPr>
              <a:lnSpc>
                <a:spcPct val="110000"/>
              </a:lnSpc>
            </a:pPr>
            <a:r>
              <a:rPr lang="es-MX" sz="900"/>
              <a:t>¿Confirma el aumento en las tasas de violencia de género en los últimos años una alarmante tendencia al alza de feminicidios?</a:t>
            </a:r>
          </a:p>
          <a:p>
            <a:pPr>
              <a:lnSpc>
                <a:spcPct val="110000"/>
              </a:lnSpc>
            </a:pPr>
            <a:r>
              <a:rPr lang="es-MX" sz="900"/>
              <a:t>¿El movimiento por los derechos de la mujer cada vez más público ha forzado a los mexicanos a lidiar con el machismo en la sociedad y con el daño que provoca esa misoginia?</a:t>
            </a:r>
          </a:p>
          <a:p>
            <a:pPr>
              <a:lnSpc>
                <a:spcPct val="110000"/>
              </a:lnSpc>
            </a:pPr>
            <a:r>
              <a:rPr lang="es-MX" sz="900"/>
              <a:t>¿Se puede desprender el machismo?</a:t>
            </a:r>
          </a:p>
          <a:p>
            <a:pPr>
              <a:lnSpc>
                <a:spcPct val="110000"/>
              </a:lnSpc>
            </a:pPr>
            <a:r>
              <a:rPr lang="es-MX" sz="900"/>
              <a:t>¿Cómo se adapta la legislación en cuanto al machismo dados los usos y costumbres de la sociedad mexicana?</a:t>
            </a:r>
          </a:p>
          <a:p>
            <a:pPr>
              <a:lnSpc>
                <a:spcPct val="110000"/>
              </a:lnSpc>
            </a:pPr>
            <a:r>
              <a:rPr lang="es-MX" sz="900"/>
              <a:t>La legislación, en cuanto al machismo, ¿Se adapta a los usos y costumbres de la sociedad mexicana?</a:t>
            </a:r>
          </a:p>
          <a:p>
            <a:pPr>
              <a:lnSpc>
                <a:spcPct val="110000"/>
              </a:lnSpc>
            </a:pPr>
            <a:r>
              <a:rPr lang="es-MX" sz="900"/>
              <a:t>El nivel de instrucción en el caso de las mujeres, ¿Influye en su tolerancia ante las conductas machistas de sus parejas y de la sociedad?</a:t>
            </a:r>
          </a:p>
          <a:p>
            <a:pPr>
              <a:lnSpc>
                <a:spcPct val="110000"/>
              </a:lnSpc>
            </a:pPr>
            <a:r>
              <a:rPr lang="es-MX" sz="900"/>
              <a:t>¿Son los personajes literarios femeninos prototipos de la mujer y su comportamiento ante el machismo?</a:t>
            </a:r>
          </a:p>
          <a:p>
            <a:pPr>
              <a:lnSpc>
                <a:spcPct val="110000"/>
              </a:lnSpc>
            </a:pPr>
            <a:r>
              <a:rPr lang="es-MX" sz="900"/>
              <a:t>¿Incide la literatura en el comportamiento femenino?</a:t>
            </a:r>
          </a:p>
        </p:txBody>
      </p:sp>
    </p:spTree>
    <p:extLst>
      <p:ext uri="{BB962C8B-B14F-4D97-AF65-F5344CB8AC3E}">
        <p14:creationId xmlns:p14="http://schemas.microsoft.com/office/powerpoint/2010/main" val="130986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C2086BF3-ABD2-5744-97C1-012BDD59F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085" y="329271"/>
            <a:ext cx="8137151" cy="496366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3496235" cy="6858000"/>
          </a:xfrm>
          <a:prstGeom prst="rect">
            <a:avLst/>
          </a:prstGeom>
        </p:spPr>
      </p:pic>
      <p:sp>
        <p:nvSpPr>
          <p:cNvPr id="2" name="Título 1">
            <a:extLst>
              <a:ext uri="{FF2B5EF4-FFF2-40B4-BE49-F238E27FC236}">
                <a16:creationId xmlns:a16="http://schemas.microsoft.com/office/drawing/2014/main" id="{2F3D57E9-6CCC-E944-9E1A-B28B49BDE0C4}"/>
              </a:ext>
            </a:extLst>
          </p:cNvPr>
          <p:cNvSpPr>
            <a:spLocks noGrp="1"/>
          </p:cNvSpPr>
          <p:nvPr>
            <p:ph type="title"/>
          </p:nvPr>
        </p:nvSpPr>
        <p:spPr>
          <a:xfrm>
            <a:off x="637817" y="4930578"/>
            <a:ext cx="10916365" cy="1137554"/>
          </a:xfrm>
        </p:spPr>
        <p:txBody>
          <a:bodyPr vert="horz" lIns="91440" tIns="45720" rIns="91440" bIns="45720" rtlCol="0" anchor="b">
            <a:normAutofit/>
          </a:bodyPr>
          <a:lstStyle/>
          <a:p>
            <a:r>
              <a:rPr lang="en-US" sz="4800" dirty="0" err="1"/>
              <a:t>EsTRUCTURA</a:t>
            </a:r>
            <a:r>
              <a:rPr lang="en-US" sz="4800" dirty="0"/>
              <a:t> INICIAL DE PLANEACIÓN</a:t>
            </a:r>
          </a:p>
        </p:txBody>
      </p:sp>
      <p:pic>
        <p:nvPicPr>
          <p:cNvPr id="17" name="Picture 16">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spTree>
    <p:extLst>
      <p:ext uri="{BB962C8B-B14F-4D97-AF65-F5344CB8AC3E}">
        <p14:creationId xmlns:p14="http://schemas.microsoft.com/office/powerpoint/2010/main" val="171786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E3D7C68-CFE1-8343-89EB-DB7225305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812" y="643467"/>
            <a:ext cx="9208375" cy="5571066"/>
          </a:xfrm>
          <a:prstGeom prst="rect">
            <a:avLst/>
          </a:prstGeom>
        </p:spPr>
      </p:pic>
    </p:spTree>
    <p:extLst>
      <p:ext uri="{BB962C8B-B14F-4D97-AF65-F5344CB8AC3E}">
        <p14:creationId xmlns:p14="http://schemas.microsoft.com/office/powerpoint/2010/main" val="95282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D7DA9F8-EBED-9044-814E-74A832CCA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757" y="643467"/>
            <a:ext cx="9442486" cy="5571066"/>
          </a:xfrm>
          <a:prstGeom prst="rect">
            <a:avLst/>
          </a:prstGeom>
        </p:spPr>
      </p:pic>
    </p:spTree>
    <p:extLst>
      <p:ext uri="{BB962C8B-B14F-4D97-AF65-F5344CB8AC3E}">
        <p14:creationId xmlns:p14="http://schemas.microsoft.com/office/powerpoint/2010/main" val="73498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352049B-449D-5B48-A840-7DDA00F99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535" y="643467"/>
            <a:ext cx="8738929" cy="5571066"/>
          </a:xfrm>
          <a:prstGeom prst="rect">
            <a:avLst/>
          </a:prstGeom>
        </p:spPr>
      </p:pic>
    </p:spTree>
    <p:extLst>
      <p:ext uri="{BB962C8B-B14F-4D97-AF65-F5344CB8AC3E}">
        <p14:creationId xmlns:p14="http://schemas.microsoft.com/office/powerpoint/2010/main" val="405926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06E698A-9458-E64E-B1BE-5089AAB94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190" y="643467"/>
            <a:ext cx="9095619" cy="5571066"/>
          </a:xfrm>
          <a:prstGeom prst="rect">
            <a:avLst/>
          </a:prstGeom>
        </p:spPr>
      </p:pic>
    </p:spTree>
    <p:extLst>
      <p:ext uri="{BB962C8B-B14F-4D97-AF65-F5344CB8AC3E}">
        <p14:creationId xmlns:p14="http://schemas.microsoft.com/office/powerpoint/2010/main" val="85095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979865EC-A25F-1C40-BEE2-878A43010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714" y="643467"/>
            <a:ext cx="7846571" cy="5571066"/>
          </a:xfrm>
          <a:prstGeom prst="rect">
            <a:avLst/>
          </a:prstGeom>
        </p:spPr>
      </p:pic>
    </p:spTree>
    <p:extLst>
      <p:ext uri="{BB962C8B-B14F-4D97-AF65-F5344CB8AC3E}">
        <p14:creationId xmlns:p14="http://schemas.microsoft.com/office/powerpoint/2010/main" val="179514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38F102AF-9393-2A43-A1B5-40F52C64A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448" y="643467"/>
            <a:ext cx="8473104" cy="5571066"/>
          </a:xfrm>
          <a:prstGeom prst="rect">
            <a:avLst/>
          </a:prstGeom>
        </p:spPr>
      </p:pic>
    </p:spTree>
    <p:extLst>
      <p:ext uri="{BB962C8B-B14F-4D97-AF65-F5344CB8AC3E}">
        <p14:creationId xmlns:p14="http://schemas.microsoft.com/office/powerpoint/2010/main" val="303781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ítulo 1">
            <a:extLst>
              <a:ext uri="{FF2B5EF4-FFF2-40B4-BE49-F238E27FC236}">
                <a16:creationId xmlns:a16="http://schemas.microsoft.com/office/drawing/2014/main" id="{26601623-2261-0841-83DD-96C8B2CDEEA7}"/>
              </a:ext>
            </a:extLst>
          </p:cNvPr>
          <p:cNvSpPr>
            <a:spLocks noGrp="1"/>
          </p:cNvSpPr>
          <p:nvPr>
            <p:ph type="title"/>
          </p:nvPr>
        </p:nvSpPr>
        <p:spPr>
          <a:xfrm>
            <a:off x="641074" y="1419900"/>
            <a:ext cx="2844002" cy="4018201"/>
          </a:xfrm>
        </p:spPr>
        <p:txBody>
          <a:bodyPr vert="horz" lIns="91440" tIns="45720" rIns="91440" bIns="45720" rtlCol="0" anchor="ctr">
            <a:normAutofit/>
          </a:bodyPr>
          <a:lstStyle/>
          <a:p>
            <a:pPr algn="l"/>
            <a:r>
              <a:rPr lang="en-US" sz="2400" dirty="0"/>
              <a:t>PRODUCTO FINAL INTERDISCIPLINARIO</a:t>
            </a:r>
          </a:p>
        </p:txBody>
      </p:sp>
      <p:sp>
        <p:nvSpPr>
          <p:cNvPr id="3" name="Rectángulo 2">
            <a:extLst>
              <a:ext uri="{FF2B5EF4-FFF2-40B4-BE49-F238E27FC236}">
                <a16:creationId xmlns:a16="http://schemas.microsoft.com/office/drawing/2014/main" id="{C33FB51C-110C-644A-BC9D-3947CC4209D8}"/>
              </a:ext>
            </a:extLst>
          </p:cNvPr>
          <p:cNvSpPr/>
          <p:nvPr/>
        </p:nvSpPr>
        <p:spPr>
          <a:xfrm>
            <a:off x="4374436" y="1193574"/>
            <a:ext cx="6576591" cy="4470850"/>
          </a:xfrm>
        </p:spPr>
        <p:txBody>
          <a:bodyPr vert="horz" lIns="91440" tIns="45720" rIns="91440" bIns="45720" rtlCol="0" anchor="ctr">
            <a:normAutofit/>
          </a:bodyPr>
          <a:lstStyle/>
          <a:p>
            <a:pPr indent="-228600" algn="just" defTabSz="914400" fontAlgn="base">
              <a:lnSpc>
                <a:spcPct val="120000"/>
              </a:lnSpc>
              <a:spcBef>
                <a:spcPts val="300"/>
              </a:spcBef>
              <a:buClr>
                <a:schemeClr val="tx1"/>
              </a:buClr>
              <a:buFont typeface="Arial" panose="020B0604020202020204" pitchFamily="34" charset="0"/>
              <a:buChar char="•"/>
            </a:pPr>
            <a:r>
              <a:rPr lang="en-US" b="1" cap="all" dirty="0" err="1"/>
              <a:t>Presentación</a:t>
            </a:r>
            <a:r>
              <a:rPr lang="en-US" b="1" cap="all" dirty="0"/>
              <a:t> virtual ante sus </a:t>
            </a:r>
            <a:r>
              <a:rPr lang="en-US" b="1" cap="all" dirty="0" err="1"/>
              <a:t>compañeros</a:t>
            </a:r>
            <a:r>
              <a:rPr lang="en-US" b="1" cap="all" dirty="0"/>
              <a:t> de </a:t>
            </a:r>
            <a:r>
              <a:rPr lang="en-US" b="1" cap="all" dirty="0" err="1"/>
              <a:t>áreas</a:t>
            </a:r>
            <a:r>
              <a:rPr lang="en-US" b="1" cap="all" dirty="0"/>
              <a:t> y </a:t>
            </a:r>
            <a:r>
              <a:rPr lang="en-US" b="1" cap="all" dirty="0" err="1"/>
              <a:t>posteriormente</a:t>
            </a:r>
            <a:r>
              <a:rPr lang="en-US" b="1" cap="all" dirty="0"/>
              <a:t> ante el resto de la </a:t>
            </a:r>
            <a:r>
              <a:rPr lang="en-US" b="1" cap="all" dirty="0" err="1"/>
              <a:t>comunidad</a:t>
            </a:r>
            <a:r>
              <a:rPr lang="en-US" b="1" cap="all" dirty="0"/>
              <a:t> escolar, </a:t>
            </a:r>
            <a:r>
              <a:rPr lang="en-US" b="1" cap="all" dirty="0" err="1"/>
              <a:t>incluidas</a:t>
            </a:r>
            <a:r>
              <a:rPr lang="en-US" b="1" cap="all" dirty="0"/>
              <a:t> las </a:t>
            </a:r>
            <a:r>
              <a:rPr lang="en-US" b="1" cap="all" dirty="0" err="1"/>
              <a:t>autoridades</a:t>
            </a:r>
            <a:r>
              <a:rPr lang="en-US" b="1" cap="all" dirty="0"/>
              <a:t> del </a:t>
            </a:r>
            <a:r>
              <a:rPr lang="en-US" b="1" cap="all" dirty="0" err="1"/>
              <a:t>centro</a:t>
            </a:r>
            <a:r>
              <a:rPr lang="en-US" b="1" cap="all" dirty="0"/>
              <a:t> </a:t>
            </a:r>
            <a:r>
              <a:rPr lang="en-US" b="1" cap="all" dirty="0" err="1"/>
              <a:t>educativo</a:t>
            </a:r>
            <a:r>
              <a:rPr lang="en-US" b="1" cap="all" dirty="0"/>
              <a:t>.</a:t>
            </a:r>
          </a:p>
          <a:p>
            <a:pPr indent="-228600" algn="just" defTabSz="914400">
              <a:lnSpc>
                <a:spcPct val="120000"/>
              </a:lnSpc>
              <a:buClr>
                <a:schemeClr val="tx1"/>
              </a:buClr>
              <a:buFont typeface="Arial" panose="020B0604020202020204" pitchFamily="34" charset="0"/>
              <a:buChar char="•"/>
            </a:pPr>
            <a:r>
              <a:rPr lang="en-US" b="1" cap="all" dirty="0"/>
              <a:t>A </a:t>
            </a:r>
            <a:r>
              <a:rPr lang="en-US" b="1" cap="all" dirty="0" err="1"/>
              <a:t>partir</a:t>
            </a:r>
            <a:r>
              <a:rPr lang="en-US" b="1" cap="all" dirty="0"/>
              <a:t> de </a:t>
            </a:r>
            <a:r>
              <a:rPr lang="en-US" b="1" cap="all" dirty="0" err="1"/>
              <a:t>esta</a:t>
            </a:r>
            <a:r>
              <a:rPr lang="en-US" b="1" cap="all" dirty="0"/>
              <a:t> </a:t>
            </a:r>
            <a:r>
              <a:rPr lang="en-US" b="1" cap="all" dirty="0" err="1"/>
              <a:t>presentación</a:t>
            </a:r>
            <a:r>
              <a:rPr lang="en-US" b="1" cap="all" dirty="0"/>
              <a:t> se </a:t>
            </a:r>
            <a:r>
              <a:rPr lang="en-US" b="1" cap="all" dirty="0" err="1"/>
              <a:t>realizará</a:t>
            </a:r>
            <a:r>
              <a:rPr lang="en-US" b="1" cap="all" dirty="0"/>
              <a:t> un </a:t>
            </a:r>
            <a:r>
              <a:rPr lang="en-US" b="1" cap="all" dirty="0" err="1"/>
              <a:t>documento</a:t>
            </a:r>
            <a:r>
              <a:rPr lang="en-US" b="1" cap="all" dirty="0"/>
              <a:t> que </a:t>
            </a:r>
            <a:r>
              <a:rPr lang="en-US" b="1" cap="all" dirty="0" err="1"/>
              <a:t>exponga</a:t>
            </a:r>
            <a:r>
              <a:rPr lang="en-US" b="1" cap="all" dirty="0"/>
              <a:t> las </a:t>
            </a:r>
            <a:r>
              <a:rPr lang="en-US" b="1" cap="all" dirty="0" err="1"/>
              <a:t>conclusiones</a:t>
            </a:r>
            <a:r>
              <a:rPr lang="en-US" b="1" cap="all" dirty="0"/>
              <a:t> </a:t>
            </a:r>
            <a:r>
              <a:rPr lang="en-US" b="1" cap="all" dirty="0" err="1"/>
              <a:t>así</a:t>
            </a:r>
            <a:r>
              <a:rPr lang="en-US" b="1" cap="all" dirty="0"/>
              <a:t> </a:t>
            </a:r>
            <a:r>
              <a:rPr lang="en-US" b="1" cap="all" dirty="0" err="1"/>
              <a:t>como</a:t>
            </a:r>
            <a:r>
              <a:rPr lang="en-US" b="1" cap="all" dirty="0"/>
              <a:t> </a:t>
            </a:r>
            <a:r>
              <a:rPr lang="en-US" b="1" cap="all" dirty="0" err="1"/>
              <a:t>sugerencias</a:t>
            </a:r>
            <a:r>
              <a:rPr lang="en-US" b="1" cap="all" dirty="0"/>
              <a:t> para </a:t>
            </a:r>
            <a:r>
              <a:rPr lang="en-US" b="1" cap="all" dirty="0" err="1"/>
              <a:t>iniciar</a:t>
            </a:r>
            <a:r>
              <a:rPr lang="en-US" b="1" cap="all" dirty="0"/>
              <a:t> el </a:t>
            </a:r>
            <a:r>
              <a:rPr lang="en-US" b="1" cap="all" dirty="0" err="1"/>
              <a:t>cambio</a:t>
            </a:r>
            <a:r>
              <a:rPr lang="en-US" b="1" cap="all" dirty="0"/>
              <a:t>. </a:t>
            </a:r>
          </a:p>
          <a:p>
            <a:pPr indent="-228600" algn="just" defTabSz="914400">
              <a:lnSpc>
                <a:spcPct val="120000"/>
              </a:lnSpc>
              <a:buClr>
                <a:schemeClr val="tx1"/>
              </a:buClr>
              <a:buFont typeface="Arial" panose="020B0604020202020204" pitchFamily="34" charset="0"/>
              <a:buChar char="•"/>
            </a:pPr>
            <a:endParaRPr lang="en-US" b="1" cap="all" dirty="0"/>
          </a:p>
          <a:p>
            <a:pPr indent="-228600" algn="just" defTabSz="914400">
              <a:lnSpc>
                <a:spcPct val="120000"/>
              </a:lnSpc>
              <a:buClr>
                <a:schemeClr val="tx1"/>
              </a:buClr>
              <a:buFont typeface="Arial" panose="020B0604020202020204" pitchFamily="34" charset="0"/>
              <a:buChar char="•"/>
            </a:pPr>
            <a:r>
              <a:rPr lang="en-US" b="1" cap="all" dirty="0" err="1"/>
              <a:t>Estas</a:t>
            </a:r>
            <a:r>
              <a:rPr lang="en-US" b="1" cap="all" dirty="0"/>
              <a:t> </a:t>
            </a:r>
            <a:r>
              <a:rPr lang="en-US" b="1" cap="all" dirty="0" err="1"/>
              <a:t>sugerencias</a:t>
            </a:r>
            <a:r>
              <a:rPr lang="en-US" b="1" cap="all" dirty="0"/>
              <a:t> </a:t>
            </a:r>
            <a:r>
              <a:rPr lang="en-US" b="1" cap="all" dirty="0" err="1"/>
              <a:t>senterán</a:t>
            </a:r>
            <a:r>
              <a:rPr lang="en-US" b="1" cap="all" dirty="0"/>
              <a:t> las bases para la </a:t>
            </a:r>
            <a:r>
              <a:rPr lang="en-US" b="1" cap="all" dirty="0" err="1"/>
              <a:t>siguiente</a:t>
            </a:r>
            <a:r>
              <a:rPr lang="en-US" b="1" cap="all" dirty="0"/>
              <a:t> </a:t>
            </a:r>
            <a:r>
              <a:rPr lang="en-US" b="1" cap="all" dirty="0" err="1"/>
              <a:t>parte</a:t>
            </a:r>
            <a:r>
              <a:rPr lang="en-US" b="1" cap="all" dirty="0"/>
              <a:t> del </a:t>
            </a:r>
            <a:r>
              <a:rPr lang="en-US" b="1" cap="all" dirty="0" err="1"/>
              <a:t>proyecto</a:t>
            </a:r>
            <a:r>
              <a:rPr lang="en-US" b="1" cap="all" dirty="0"/>
              <a:t> que </a:t>
            </a:r>
            <a:r>
              <a:rPr lang="en-US" b="1" cap="all" dirty="0" err="1"/>
              <a:t>será</a:t>
            </a:r>
            <a:r>
              <a:rPr lang="en-US" b="1" cap="all" dirty="0"/>
              <a:t> un manual de </a:t>
            </a:r>
            <a:r>
              <a:rPr lang="en-US" b="1" cap="all" dirty="0" err="1"/>
              <a:t>convivencia</a:t>
            </a:r>
            <a:r>
              <a:rPr lang="en-US" b="1" cap="all" dirty="0"/>
              <a:t> escolar para </a:t>
            </a:r>
            <a:r>
              <a:rPr lang="en-US" b="1" cap="all" dirty="0" err="1"/>
              <a:t>disminuir</a:t>
            </a:r>
            <a:r>
              <a:rPr lang="en-US" b="1" cap="all" dirty="0"/>
              <a:t> </a:t>
            </a:r>
            <a:r>
              <a:rPr lang="en-US" b="1" cap="all" dirty="0" err="1"/>
              <a:t>este</a:t>
            </a:r>
            <a:r>
              <a:rPr lang="en-US" b="1" cap="all" dirty="0"/>
              <a:t> </a:t>
            </a:r>
            <a:r>
              <a:rPr lang="en-US" b="1" cap="all" dirty="0" err="1"/>
              <a:t>tipo</a:t>
            </a:r>
            <a:r>
              <a:rPr lang="en-US" b="1" cap="all" dirty="0"/>
              <a:t> de </a:t>
            </a:r>
            <a:r>
              <a:rPr lang="en-US" b="1" cap="all" dirty="0" err="1"/>
              <a:t>conductas</a:t>
            </a:r>
            <a:r>
              <a:rPr lang="en-US" b="1" cap="all" dirty="0"/>
              <a:t> y una </a:t>
            </a:r>
            <a:r>
              <a:rPr lang="en-US" b="1" cap="all" dirty="0" err="1"/>
              <a:t>campaña</a:t>
            </a:r>
            <a:r>
              <a:rPr lang="en-US" b="1" cap="all" dirty="0"/>
              <a:t> de </a:t>
            </a:r>
            <a:r>
              <a:rPr lang="en-US" b="1" cap="all" dirty="0" err="1"/>
              <a:t>concientización</a:t>
            </a:r>
            <a:r>
              <a:rPr lang="en-US" b="1" cap="all" dirty="0"/>
              <a:t> y </a:t>
            </a:r>
            <a:r>
              <a:rPr lang="en-US" b="1" cap="all" dirty="0" err="1"/>
              <a:t>sensibilización</a:t>
            </a:r>
            <a:r>
              <a:rPr lang="en-US" b="1" cap="all" dirty="0"/>
              <a:t> de la población escolar.</a:t>
            </a:r>
            <a:endParaRPr lang="en-US" cap="all" dirty="0"/>
          </a:p>
        </p:txBody>
      </p:sp>
      <p:pic>
        <p:nvPicPr>
          <p:cNvPr id="33" name="Picture 3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0715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85502" y="1322106"/>
            <a:ext cx="7528892" cy="1144817"/>
          </a:xfrm>
        </p:spPr>
        <p:txBody>
          <a:bodyPr>
            <a:normAutofit fontScale="90000"/>
          </a:bodyPr>
          <a:lstStyle/>
          <a:p>
            <a:r>
              <a:rPr lang="es-MX" sz="4400" b="1" dirty="0">
                <a:latin typeface="Arial Narrow" pitchFamily="34" charset="0"/>
              </a:rPr>
              <a:t>Centro Escolar del Tepeyac</a:t>
            </a:r>
            <a:br>
              <a:rPr lang="es-MX" sz="4400" b="1" dirty="0">
                <a:latin typeface="Arial Narrow" pitchFamily="34" charset="0"/>
              </a:rPr>
            </a:br>
            <a:r>
              <a:rPr lang="es-MX" sz="4400" b="1" dirty="0">
                <a:latin typeface="Arial Narrow" pitchFamily="34" charset="0"/>
              </a:rPr>
              <a:t>Clave 6863 </a:t>
            </a:r>
          </a:p>
        </p:txBody>
      </p:sp>
      <p:sp>
        <p:nvSpPr>
          <p:cNvPr id="3" name="Subtítulo 2"/>
          <p:cNvSpPr>
            <a:spLocks noGrp="1"/>
          </p:cNvSpPr>
          <p:nvPr>
            <p:ph type="subTitle" idx="1"/>
          </p:nvPr>
        </p:nvSpPr>
        <p:spPr>
          <a:xfrm>
            <a:off x="5991551" y="3019697"/>
            <a:ext cx="3603170" cy="818605"/>
          </a:xfrm>
        </p:spPr>
        <p:txBody>
          <a:bodyPr>
            <a:normAutofit fontScale="25000" lnSpcReduction="20000"/>
          </a:bodyPr>
          <a:lstStyle/>
          <a:p>
            <a:r>
              <a:rPr lang="es-MX" sz="11200" dirty="0"/>
              <a:t>6° preparatoria</a:t>
            </a:r>
          </a:p>
          <a:p>
            <a:r>
              <a:rPr lang="es-MX" sz="11200" dirty="0"/>
              <a:t>Áreas III y IV</a:t>
            </a:r>
          </a:p>
          <a:p>
            <a:endParaRPr lang="es-MX" sz="11200" dirty="0"/>
          </a:p>
          <a:p>
            <a:r>
              <a:rPr lang="es-MX" sz="11200" dirty="0"/>
              <a:t>EQUIPO Nº. 1 </a:t>
            </a:r>
            <a:endParaRPr lang="es-MX" sz="2800" dirty="0"/>
          </a:p>
          <a:p>
            <a:pPr algn="l"/>
            <a:endParaRPr lang="es-MX" sz="3200" dirty="0"/>
          </a:p>
          <a:p>
            <a:pPr algn="r"/>
            <a:endParaRPr lang="es-MX" sz="6000" dirty="0"/>
          </a:p>
        </p:txBody>
      </p:sp>
      <p:pic>
        <p:nvPicPr>
          <p:cNvPr id="4" name="Imagen 3" descr="Centro Escolar del Tepeyac"/>
          <p:cNvPicPr/>
          <p:nvPr/>
        </p:nvPicPr>
        <p:blipFill rotWithShape="1">
          <a:blip r:embed="rId2" cstate="print"/>
          <a:srcRect l="16101" r="17831"/>
          <a:stretch/>
        </p:blipFill>
        <p:spPr bwMode="auto">
          <a:xfrm>
            <a:off x="1629229" y="2340936"/>
            <a:ext cx="3603171" cy="3657599"/>
          </a:xfrm>
          <a:prstGeom prst="rect">
            <a:avLst/>
          </a:prstGeom>
          <a:noFill/>
          <a:ln w="9525">
            <a:noFill/>
            <a:miter lim="800000"/>
            <a:headEnd/>
            <a:tailEnd/>
          </a:ln>
        </p:spPr>
      </p:pic>
      <p:sp>
        <p:nvSpPr>
          <p:cNvPr id="5" name="Subtítulo 2"/>
          <p:cNvSpPr txBox="1">
            <a:spLocks/>
          </p:cNvSpPr>
          <p:nvPr/>
        </p:nvSpPr>
        <p:spPr>
          <a:xfrm>
            <a:off x="6067424" y="4169736"/>
            <a:ext cx="5591503" cy="818605"/>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s-MX" sz="3200" b="1" i="0" u="none" strike="noStrike" kern="1200" cap="all" spc="250" normalizeH="0" baseline="0" noProof="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17972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861DD06-AB17-4E8B-B828-D863D16E2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1F8BB9C7-F127-1F4A-8C94-BCCE732E2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61760"/>
            <a:ext cx="5291666" cy="4934478"/>
          </a:xfrm>
          <a:prstGeom prst="rect">
            <a:avLst/>
          </a:prstGeom>
        </p:spPr>
      </p:pic>
      <p:pic>
        <p:nvPicPr>
          <p:cNvPr id="3" name="Imagen 2">
            <a:extLst>
              <a:ext uri="{FF2B5EF4-FFF2-40B4-BE49-F238E27FC236}">
                <a16:creationId xmlns:a16="http://schemas.microsoft.com/office/drawing/2014/main" id="{BD5C9A50-886E-AD40-A7EB-137E235D4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6" y="1649677"/>
            <a:ext cx="5291666" cy="3558645"/>
          </a:xfrm>
          <a:prstGeom prst="rect">
            <a:avLst/>
          </a:prstGeom>
        </p:spPr>
      </p:pic>
      <p:pic>
        <p:nvPicPr>
          <p:cNvPr id="19" name="Picture 11">
            <a:extLst>
              <a:ext uri="{FF2B5EF4-FFF2-40B4-BE49-F238E27FC236}">
                <a16:creationId xmlns:a16="http://schemas.microsoft.com/office/drawing/2014/main" id="{DB0468DF-40A1-4DCC-AABA-E800DB7102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80298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72EC96A-15E5-B348-823A-610BE5A40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410844"/>
            <a:ext cx="5426764" cy="2726949"/>
          </a:xfrm>
          <a:prstGeom prst="rect">
            <a:avLst/>
          </a:prstGeom>
        </p:spPr>
      </p:pic>
      <p:pic>
        <p:nvPicPr>
          <p:cNvPr id="7" name="Imagen 6">
            <a:extLst>
              <a:ext uri="{FF2B5EF4-FFF2-40B4-BE49-F238E27FC236}">
                <a16:creationId xmlns:a16="http://schemas.microsoft.com/office/drawing/2014/main" id="{0B70CD56-1447-BD43-A43B-98FE4F785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715737"/>
            <a:ext cx="5426764" cy="2591278"/>
          </a:xfrm>
          <a:prstGeom prst="rect">
            <a:avLst/>
          </a:prstGeom>
        </p:spPr>
      </p:pic>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D0BED99-E404-4D49-9607-79F25C859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034" y="1789718"/>
            <a:ext cx="5426764" cy="3133954"/>
          </a:xfrm>
          <a:prstGeom prst="rect">
            <a:avLst/>
          </a:prstGeom>
        </p:spPr>
      </p:pic>
    </p:spTree>
    <p:extLst>
      <p:ext uri="{BB962C8B-B14F-4D97-AF65-F5344CB8AC3E}">
        <p14:creationId xmlns:p14="http://schemas.microsoft.com/office/powerpoint/2010/main" val="51607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87DEBA14-FDA2-45EF-9928-4F56DAB2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6994"/>
            <a:ext cx="1217216" cy="863632"/>
          </a:xfrm>
          <a:custGeom>
            <a:avLst/>
            <a:gdLst>
              <a:gd name="connsiteX0" fmla="*/ 0 w 1217216"/>
              <a:gd name="connsiteY0" fmla="*/ 0 h 863632"/>
              <a:gd name="connsiteX1" fmla="*/ 1217216 w 1217216"/>
              <a:gd name="connsiteY1" fmla="*/ 0 h 863632"/>
              <a:gd name="connsiteX2" fmla="*/ 1217216 w 1217216"/>
              <a:gd name="connsiteY2" fmla="*/ 863632 h 863632"/>
              <a:gd name="connsiteX3" fmla="*/ 0 w 1217216"/>
              <a:gd name="connsiteY3" fmla="*/ 863632 h 863632"/>
            </a:gdLst>
            <a:ahLst/>
            <a:cxnLst>
              <a:cxn ang="0">
                <a:pos x="connsiteX0" y="connsiteY0"/>
              </a:cxn>
              <a:cxn ang="0">
                <a:pos x="connsiteX1" y="connsiteY1"/>
              </a:cxn>
              <a:cxn ang="0">
                <a:pos x="connsiteX2" y="connsiteY2"/>
              </a:cxn>
              <a:cxn ang="0">
                <a:pos x="connsiteX3" y="connsiteY3"/>
              </a:cxn>
            </a:cxnLst>
            <a:rect l="l" t="t" r="r" b="b"/>
            <a:pathLst>
              <a:path w="1217216" h="863632">
                <a:moveTo>
                  <a:pt x="0" y="0"/>
                </a:moveTo>
                <a:lnTo>
                  <a:pt x="1217216" y="0"/>
                </a:lnTo>
                <a:lnTo>
                  <a:pt x="1217216" y="863632"/>
                </a:lnTo>
                <a:lnTo>
                  <a:pt x="0" y="863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agen 8">
            <a:extLst>
              <a:ext uri="{FF2B5EF4-FFF2-40B4-BE49-F238E27FC236}">
                <a16:creationId xmlns:a16="http://schemas.microsoft.com/office/drawing/2014/main" id="{68585E6E-9125-3C4F-AC0F-7F5CAC21A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83" y="839175"/>
            <a:ext cx="888009" cy="477304"/>
          </a:xfrm>
          <a:prstGeom prst="rect">
            <a:avLst/>
          </a:prstGeom>
        </p:spPr>
      </p:pic>
      <p:sp>
        <p:nvSpPr>
          <p:cNvPr id="33" name="Right Triangle 32">
            <a:extLst>
              <a:ext uri="{FF2B5EF4-FFF2-40B4-BE49-F238E27FC236}">
                <a16:creationId xmlns:a16="http://schemas.microsoft.com/office/drawing/2014/main" id="{E1FB3D03-386F-4B20-BFF7-5A6FF3C2D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29562"/>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9581B7DD-04B3-4856-8C61-59D7A3F65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5" y="2837669"/>
            <a:ext cx="2344059" cy="3416073"/>
          </a:xfrm>
          <a:custGeom>
            <a:avLst/>
            <a:gdLst>
              <a:gd name="connsiteX0" fmla="*/ 0 w 2344059"/>
              <a:gd name="connsiteY0" fmla="*/ 0 h 3416073"/>
              <a:gd name="connsiteX1" fmla="*/ 2344059 w 2344059"/>
              <a:gd name="connsiteY1" fmla="*/ 0 h 3416073"/>
              <a:gd name="connsiteX2" fmla="*/ 2344059 w 2344059"/>
              <a:gd name="connsiteY2" fmla="*/ 3416073 h 3416073"/>
              <a:gd name="connsiteX3" fmla="*/ 0 w 2344059"/>
              <a:gd name="connsiteY3" fmla="*/ 3416073 h 3416073"/>
            </a:gdLst>
            <a:ahLst/>
            <a:cxnLst>
              <a:cxn ang="0">
                <a:pos x="connsiteX0" y="connsiteY0"/>
              </a:cxn>
              <a:cxn ang="0">
                <a:pos x="connsiteX1" y="connsiteY1"/>
              </a:cxn>
              <a:cxn ang="0">
                <a:pos x="connsiteX2" y="connsiteY2"/>
              </a:cxn>
              <a:cxn ang="0">
                <a:pos x="connsiteX3" y="connsiteY3"/>
              </a:cxn>
            </a:cxnLst>
            <a:rect l="l" t="t" r="r" b="b"/>
            <a:pathLst>
              <a:path w="2344059" h="3416073">
                <a:moveTo>
                  <a:pt x="0" y="0"/>
                </a:moveTo>
                <a:lnTo>
                  <a:pt x="2344059" y="0"/>
                </a:lnTo>
                <a:lnTo>
                  <a:pt x="2344059" y="3416073"/>
                </a:lnTo>
                <a:lnTo>
                  <a:pt x="0" y="34160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ight Triangle 36">
            <a:extLst>
              <a:ext uri="{FF2B5EF4-FFF2-40B4-BE49-F238E27FC236}">
                <a16:creationId xmlns:a16="http://schemas.microsoft.com/office/drawing/2014/main" id="{1F3C359C-B3DD-4FB2-A6F9-1D519B65B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EB2088F-2F1B-43DE-957F-CF2F16D53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00" y="2828369"/>
            <a:ext cx="3471464" cy="2557932"/>
          </a:xfrm>
          <a:custGeom>
            <a:avLst/>
            <a:gdLst>
              <a:gd name="connsiteX0" fmla="*/ 0 w 3471464"/>
              <a:gd name="connsiteY0" fmla="*/ 0 h 2557932"/>
              <a:gd name="connsiteX1" fmla="*/ 3471464 w 3471464"/>
              <a:gd name="connsiteY1" fmla="*/ 0 h 2557932"/>
              <a:gd name="connsiteX2" fmla="*/ 3471464 w 3471464"/>
              <a:gd name="connsiteY2" fmla="*/ 2557932 h 2557932"/>
              <a:gd name="connsiteX3" fmla="*/ 0 w 3471464"/>
              <a:gd name="connsiteY3" fmla="*/ 2557932 h 2557932"/>
            </a:gdLst>
            <a:ahLst/>
            <a:cxnLst>
              <a:cxn ang="0">
                <a:pos x="connsiteX0" y="connsiteY0"/>
              </a:cxn>
              <a:cxn ang="0">
                <a:pos x="connsiteX1" y="connsiteY1"/>
              </a:cxn>
              <a:cxn ang="0">
                <a:pos x="connsiteX2" y="connsiteY2"/>
              </a:cxn>
              <a:cxn ang="0">
                <a:pos x="connsiteX3" y="connsiteY3"/>
              </a:cxn>
            </a:cxnLst>
            <a:rect l="l" t="t" r="r" b="b"/>
            <a:pathLst>
              <a:path w="3471464" h="2557932">
                <a:moveTo>
                  <a:pt x="0" y="0"/>
                </a:moveTo>
                <a:lnTo>
                  <a:pt x="3471464" y="0"/>
                </a:lnTo>
                <a:lnTo>
                  <a:pt x="3471464" y="2557932"/>
                </a:lnTo>
                <a:lnTo>
                  <a:pt x="0" y="25579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FF417D09-0122-4227-8FDD-2C4C19C68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841" y="604258"/>
            <a:ext cx="1990594" cy="2254327"/>
          </a:xfrm>
          <a:custGeom>
            <a:avLst/>
            <a:gdLst>
              <a:gd name="connsiteX0" fmla="*/ 0 w 1990594"/>
              <a:gd name="connsiteY0" fmla="*/ 0 h 2254327"/>
              <a:gd name="connsiteX1" fmla="*/ 1990594 w 1990594"/>
              <a:gd name="connsiteY1" fmla="*/ 0 h 2254327"/>
              <a:gd name="connsiteX2" fmla="*/ 1990594 w 1990594"/>
              <a:gd name="connsiteY2" fmla="*/ 2254327 h 2254327"/>
              <a:gd name="connsiteX3" fmla="*/ 0 w 1990594"/>
              <a:gd name="connsiteY3" fmla="*/ 2254327 h 2254327"/>
            </a:gdLst>
            <a:ahLst/>
            <a:cxnLst>
              <a:cxn ang="0">
                <a:pos x="connsiteX0" y="connsiteY0"/>
              </a:cxn>
              <a:cxn ang="0">
                <a:pos x="connsiteX1" y="connsiteY1"/>
              </a:cxn>
              <a:cxn ang="0">
                <a:pos x="connsiteX2" y="connsiteY2"/>
              </a:cxn>
              <a:cxn ang="0">
                <a:pos x="connsiteX3" y="connsiteY3"/>
              </a:cxn>
            </a:cxnLst>
            <a:rect l="l" t="t" r="r" b="b"/>
            <a:pathLst>
              <a:path w="1990594" h="2254327">
                <a:moveTo>
                  <a:pt x="0" y="0"/>
                </a:moveTo>
                <a:lnTo>
                  <a:pt x="1990594" y="0"/>
                </a:lnTo>
                <a:lnTo>
                  <a:pt x="1990594" y="2254327"/>
                </a:lnTo>
                <a:lnTo>
                  <a:pt x="0" y="225432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ight Triangle 42">
            <a:extLst>
              <a:ext uri="{FF2B5EF4-FFF2-40B4-BE49-F238E27FC236}">
                <a16:creationId xmlns:a16="http://schemas.microsoft.com/office/drawing/2014/main" id="{FF35A874-2690-497F-80A0-03675049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90" y="576989"/>
            <a:ext cx="1092260" cy="225432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ight Triangle 44">
            <a:extLst>
              <a:ext uri="{FF2B5EF4-FFF2-40B4-BE49-F238E27FC236}">
                <a16:creationId xmlns:a16="http://schemas.microsoft.com/office/drawing/2014/main" id="{297C449B-67BB-4D99-86C4-E6ECDEA69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4934" y="633344"/>
            <a:ext cx="3256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8C9D831B-1474-4A35-98F0-2826A355C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E2903E28-58FA-7F4B-A082-637C239E2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342" y="1258938"/>
            <a:ext cx="1644158" cy="924838"/>
          </a:xfrm>
          <a:prstGeom prst="rect">
            <a:avLst/>
          </a:prstGeom>
        </p:spPr>
      </p:pic>
      <p:pic>
        <p:nvPicPr>
          <p:cNvPr id="5" name="Imagen 4">
            <a:extLst>
              <a:ext uri="{FF2B5EF4-FFF2-40B4-BE49-F238E27FC236}">
                <a16:creationId xmlns:a16="http://schemas.microsoft.com/office/drawing/2014/main" id="{1922BE26-E864-0942-BD7D-CE6F2A3FB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83" y="3968299"/>
            <a:ext cx="2036959" cy="1145788"/>
          </a:xfrm>
          <a:prstGeom prst="rect">
            <a:avLst/>
          </a:prstGeom>
        </p:spPr>
      </p:pic>
      <p:sp>
        <p:nvSpPr>
          <p:cNvPr id="49" name="Right Triangle 48">
            <a:extLst>
              <a:ext uri="{FF2B5EF4-FFF2-40B4-BE49-F238E27FC236}">
                <a16:creationId xmlns:a16="http://schemas.microsoft.com/office/drawing/2014/main" id="{946410AA-0894-4BBC-A1E1-6BB8EF472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1600" y="3243308"/>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a:extLst>
              <a:ext uri="{FF2B5EF4-FFF2-40B4-BE49-F238E27FC236}">
                <a16:creationId xmlns:a16="http://schemas.microsoft.com/office/drawing/2014/main" id="{FDAE1280-2AA6-0D42-9DB3-7CD0EB515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553" y="3234498"/>
            <a:ext cx="3155695" cy="1751409"/>
          </a:xfrm>
          <a:prstGeom prst="rect">
            <a:avLst/>
          </a:prstGeom>
        </p:spPr>
      </p:pic>
      <p:sp>
        <p:nvSpPr>
          <p:cNvPr id="51" name="Right Triangle 50">
            <a:extLst>
              <a:ext uri="{FF2B5EF4-FFF2-40B4-BE49-F238E27FC236}">
                <a16:creationId xmlns:a16="http://schemas.microsoft.com/office/drawing/2014/main" id="{21908082-D0BB-4FF0-A90D-6B6B3DE2A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6013" y="2827175"/>
            <a:ext cx="1092260" cy="2560320"/>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9419A395-0EE8-465E-9AAC-375DF289D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3205" y="631297"/>
            <a:ext cx="3837241" cy="5581640"/>
          </a:xfrm>
          <a:custGeom>
            <a:avLst/>
            <a:gdLst>
              <a:gd name="connsiteX0" fmla="*/ 0 w 3837241"/>
              <a:gd name="connsiteY0" fmla="*/ 0 h 5581640"/>
              <a:gd name="connsiteX1" fmla="*/ 3837241 w 3837241"/>
              <a:gd name="connsiteY1" fmla="*/ 0 h 5581640"/>
              <a:gd name="connsiteX2" fmla="*/ 3837241 w 3837241"/>
              <a:gd name="connsiteY2" fmla="*/ 5581640 h 5581640"/>
              <a:gd name="connsiteX3" fmla="*/ 0 w 3837241"/>
              <a:gd name="connsiteY3" fmla="*/ 5581640 h 5581640"/>
            </a:gdLst>
            <a:ahLst/>
            <a:cxnLst>
              <a:cxn ang="0">
                <a:pos x="connsiteX0" y="connsiteY0"/>
              </a:cxn>
              <a:cxn ang="0">
                <a:pos x="connsiteX1" y="connsiteY1"/>
              </a:cxn>
              <a:cxn ang="0">
                <a:pos x="connsiteX2" y="connsiteY2"/>
              </a:cxn>
              <a:cxn ang="0">
                <a:pos x="connsiteX3" y="connsiteY3"/>
              </a:cxn>
            </a:cxnLst>
            <a:rect l="l" t="t" r="r" b="b"/>
            <a:pathLst>
              <a:path w="3837241" h="5581640">
                <a:moveTo>
                  <a:pt x="0" y="0"/>
                </a:moveTo>
                <a:lnTo>
                  <a:pt x="3837241" y="0"/>
                </a:lnTo>
                <a:lnTo>
                  <a:pt x="3837241" y="5581640"/>
                </a:lnTo>
                <a:lnTo>
                  <a:pt x="0" y="558164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a:extLst>
              <a:ext uri="{FF2B5EF4-FFF2-40B4-BE49-F238E27FC236}">
                <a16:creationId xmlns:a16="http://schemas.microsoft.com/office/drawing/2014/main" id="{ECCE509B-DED7-0346-8681-6AC544C0B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151" y="2514416"/>
            <a:ext cx="3181990" cy="1821689"/>
          </a:xfrm>
          <a:prstGeom prst="rect">
            <a:avLst/>
          </a:prstGeom>
        </p:spPr>
      </p:pic>
    </p:spTree>
    <p:extLst>
      <p:ext uri="{BB962C8B-B14F-4D97-AF65-F5344CB8AC3E}">
        <p14:creationId xmlns:p14="http://schemas.microsoft.com/office/powerpoint/2010/main" val="348437813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D6B36D-243D-4AB3-9FA7-FB32EF5CF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A30D536-FE08-EF40-8125-F872F07C981C}"/>
              </a:ext>
            </a:extLst>
          </p:cNvPr>
          <p:cNvPicPr>
            <a:picLocks noChangeAspect="1"/>
          </p:cNvPicPr>
          <p:nvPr/>
        </p:nvPicPr>
        <p:blipFill rotWithShape="1">
          <a:blip r:embed="rId2"/>
          <a:srcRect t="13901" r="1" b="37891"/>
          <a:stretch/>
        </p:blipFill>
        <p:spPr>
          <a:xfrm>
            <a:off x="643470" y="643467"/>
            <a:ext cx="5200309" cy="5571066"/>
          </a:xfrm>
          <a:prstGeom prst="rect">
            <a:avLst/>
          </a:prstGeom>
        </p:spPr>
      </p:pic>
      <p:sp>
        <p:nvSpPr>
          <p:cNvPr id="10" name="Rectangle 9">
            <a:extLst>
              <a:ext uri="{FF2B5EF4-FFF2-40B4-BE49-F238E27FC236}">
                <a16:creationId xmlns:a16="http://schemas.microsoft.com/office/drawing/2014/main" id="{68328CA6-A83B-4882-9781-036BB56B4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715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A895A0E3-F351-8440-8299-3C5A1D38852B}"/>
              </a:ext>
            </a:extLst>
          </p:cNvPr>
          <p:cNvPicPr>
            <a:picLocks noChangeAspect="1"/>
          </p:cNvPicPr>
          <p:nvPr/>
        </p:nvPicPr>
        <p:blipFill rotWithShape="1">
          <a:blip r:embed="rId3"/>
          <a:srcRect l="25502" r="16141" b="-1"/>
          <a:stretch/>
        </p:blipFill>
        <p:spPr>
          <a:xfrm>
            <a:off x="6346821" y="643467"/>
            <a:ext cx="5201708" cy="5571066"/>
          </a:xfrm>
          <a:prstGeom prst="rect">
            <a:avLst/>
          </a:prstGeom>
        </p:spPr>
      </p:pic>
      <p:sp>
        <p:nvSpPr>
          <p:cNvPr id="12" name="Rectangle 11">
            <a:extLst>
              <a:ext uri="{FF2B5EF4-FFF2-40B4-BE49-F238E27FC236}">
                <a16:creationId xmlns:a16="http://schemas.microsoft.com/office/drawing/2014/main" id="{59BA918D-5DA7-4B11-B23B-D747735CA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5035" y="480060"/>
            <a:ext cx="5531569"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25164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6497" y="1314450"/>
            <a:ext cx="3744098" cy="3680244"/>
          </a:xfrm>
        </p:spPr>
        <p:txBody>
          <a:bodyPr>
            <a:normAutofit/>
          </a:bodyPr>
          <a:lstStyle/>
          <a:p>
            <a:r>
              <a:rPr lang="es-ES_tradnl" sz="2400" b="1" dirty="0">
                <a:latin typeface="Arial" charset="0"/>
                <a:ea typeface="Arial" charset="0"/>
                <a:cs typeface="Arial" charset="0"/>
              </a:rPr>
              <a:t>Descripción de apertura de la actividad. Pasos y organización del grupo.</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6" name="Marcador de contenido 2">
            <a:extLst>
              <a:ext uri="{FF2B5EF4-FFF2-40B4-BE49-F238E27FC236}">
                <a16:creationId xmlns:a16="http://schemas.microsoft.com/office/drawing/2014/main" id="{CB4BB8E9-BE2E-4AC9-9924-454C42A30966}"/>
              </a:ext>
            </a:extLst>
          </p:cNvPr>
          <p:cNvGraphicFramePr>
            <a:graphicFrameLocks noGrp="1"/>
          </p:cNvGraphicFramePr>
          <p:nvPr>
            <p:ph idx="1"/>
            <p:extLst>
              <p:ext uri="{D42A27DB-BD31-4B8C-83A1-F6EECF244321}">
                <p14:modId xmlns:p14="http://schemas.microsoft.com/office/powerpoint/2010/main" val="71009887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479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60884" y="843898"/>
            <a:ext cx="8678779" cy="830997"/>
          </a:xfrm>
          <a:prstGeom prst="rect">
            <a:avLst/>
          </a:prstGeom>
        </p:spPr>
        <p:txBody>
          <a:bodyPr wrap="square">
            <a:spAutoFit/>
          </a:bodyPr>
          <a:lstStyle/>
          <a:p>
            <a:pPr algn="ctr"/>
            <a:r>
              <a:rPr lang="es-ES_tradnl" sz="2400" b="1" dirty="0">
                <a:latin typeface="Arial" charset="0"/>
                <a:ea typeface="Arial" charset="0"/>
                <a:cs typeface="Arial" charset="0"/>
              </a:rPr>
              <a:t>Descripción de la apertura de la actividad. Pasos y organización del grupo</a:t>
            </a:r>
            <a:endParaRPr lang="es-ES_tradnl" sz="2400" dirty="0"/>
          </a:p>
        </p:txBody>
      </p:sp>
      <p:sp>
        <p:nvSpPr>
          <p:cNvPr id="3" name="Rectángulo 2"/>
          <p:cNvSpPr/>
          <p:nvPr/>
        </p:nvSpPr>
        <p:spPr>
          <a:xfrm>
            <a:off x="478971" y="1874654"/>
            <a:ext cx="10770380" cy="4555093"/>
          </a:xfrm>
          <a:prstGeom prst="rect">
            <a:avLst/>
          </a:prstGeom>
        </p:spPr>
        <p:txBody>
          <a:bodyPr wrap="square">
            <a:spAutoFit/>
          </a:bodyPr>
          <a:lstStyle/>
          <a:p>
            <a:pPr algn="just">
              <a:lnSpc>
                <a:spcPct val="115000"/>
              </a:lnSpc>
              <a:spcAft>
                <a:spcPts val="0"/>
              </a:spcAft>
            </a:pPr>
            <a:r>
              <a:rPr lang="es-ES" sz="2000" b="1" dirty="0">
                <a:latin typeface="Arial" charset="0"/>
                <a:ea typeface="Arial" charset="0"/>
                <a:cs typeface="Arial" charset="0"/>
              </a:rPr>
              <a:t>Contabilidad y Gestiones Administrativas </a:t>
            </a:r>
          </a:p>
          <a:p>
            <a:pPr algn="just">
              <a:lnSpc>
                <a:spcPct val="115000"/>
              </a:lnSpc>
            </a:pPr>
            <a:r>
              <a:rPr lang="es-ES" sz="2000" dirty="0">
                <a:solidFill>
                  <a:srgbClr val="000000"/>
                </a:solidFill>
                <a:latin typeface="Arial" charset="0"/>
                <a:ea typeface="Arial" charset="0"/>
                <a:cs typeface="Arial" charset="0"/>
              </a:rPr>
              <a:t>Mediante una encuesta obtener estadísticas y conclusiones de los datos más relevantes del machismo en el Estado de México.</a:t>
            </a:r>
          </a:p>
          <a:p>
            <a:pPr algn="just">
              <a:lnSpc>
                <a:spcPct val="115000"/>
              </a:lnSpc>
            </a:pPr>
            <a:r>
              <a:rPr lang="es-ES" sz="2000" b="1" dirty="0">
                <a:latin typeface="Arial" charset="0"/>
                <a:ea typeface="Arial" charset="0"/>
                <a:cs typeface="Arial" charset="0"/>
              </a:rPr>
              <a:t>Problemas Políticos, Económico</a:t>
            </a:r>
          </a:p>
          <a:p>
            <a:pPr algn="just"/>
            <a:r>
              <a:rPr lang="es-ES" sz="2000" dirty="0">
                <a:latin typeface="Arial" charset="0"/>
                <a:ea typeface="Arial" charset="0"/>
                <a:cs typeface="Arial" charset="0"/>
              </a:rPr>
              <a:t>Identificar los elementos de la sociedad mexicana que favorecen el machismo</a:t>
            </a:r>
            <a:endParaRPr lang="es-ES_tradnl" sz="2000" dirty="0">
              <a:latin typeface="Arial" charset="0"/>
              <a:ea typeface="Arial" charset="0"/>
              <a:cs typeface="Arial" charset="0"/>
            </a:endParaRPr>
          </a:p>
          <a:p>
            <a:pPr algn="just"/>
            <a:r>
              <a:rPr lang="es-ES" sz="2000" dirty="0">
                <a:latin typeface="Arial" charset="0"/>
                <a:ea typeface="Arial" charset="0"/>
                <a:cs typeface="Arial" charset="0"/>
              </a:rPr>
              <a:t>Identificar la problemática dentro de la sociedad que generan las conductas machistas</a:t>
            </a:r>
            <a:r>
              <a:rPr lang="es-ES_tradnl" sz="2000" dirty="0">
                <a:latin typeface="Arial" charset="0"/>
                <a:ea typeface="Arial" charset="0"/>
                <a:cs typeface="Arial" charset="0"/>
              </a:rPr>
              <a:t>.</a:t>
            </a:r>
          </a:p>
          <a:p>
            <a:pPr algn="just"/>
            <a:r>
              <a:rPr lang="es-ES" sz="2000" b="1" dirty="0">
                <a:latin typeface="Arial" charset="0"/>
                <a:ea typeface="Arial" charset="0"/>
                <a:cs typeface="Arial" charset="0"/>
              </a:rPr>
              <a:t>DERECHO </a:t>
            </a:r>
          </a:p>
          <a:p>
            <a:pPr algn="just"/>
            <a:r>
              <a:rPr lang="es-ES" sz="2000" dirty="0">
                <a:latin typeface="Arial" charset="0"/>
                <a:ea typeface="Arial" charset="0"/>
                <a:cs typeface="Arial" charset="0"/>
              </a:rPr>
              <a:t>Identificar y comprender el termino de machismo en México.</a:t>
            </a:r>
            <a:endParaRPr lang="es-ES_tradnl" sz="2000" dirty="0">
              <a:latin typeface="Arial" charset="0"/>
              <a:ea typeface="Arial" charset="0"/>
              <a:cs typeface="Arial" charset="0"/>
            </a:endParaRPr>
          </a:p>
          <a:p>
            <a:pPr algn="just"/>
            <a:r>
              <a:rPr lang="es-ES" sz="2000" dirty="0">
                <a:latin typeface="Arial" charset="0"/>
                <a:ea typeface="Arial" charset="0"/>
                <a:cs typeface="Arial" charset="0"/>
              </a:rPr>
              <a:t>Identificar la problemática dentro de la sociedad que generan las conductas machistas, así como conocer los alcances y sanciones que tiene la violencia intrafamiliar en nuestra legislación mexicana.</a:t>
            </a:r>
            <a:r>
              <a:rPr lang="es-ES_tradnl" sz="2000" dirty="0">
                <a:latin typeface="Arial" charset="0"/>
                <a:ea typeface="Arial" charset="0"/>
                <a:cs typeface="Arial" charset="0"/>
              </a:rPr>
              <a:t> </a:t>
            </a:r>
          </a:p>
          <a:p>
            <a:pPr algn="just"/>
            <a:r>
              <a:rPr lang="es-ES" sz="2000" b="1" dirty="0"/>
              <a:t>Literatura Mexicana e Iberoamericana</a:t>
            </a:r>
            <a:r>
              <a:rPr lang="es-ES_tradnl" sz="2000" dirty="0"/>
              <a:t> </a:t>
            </a:r>
          </a:p>
          <a:p>
            <a:pPr algn="just"/>
            <a:r>
              <a:rPr lang="es-ES" sz="2000" dirty="0"/>
              <a:t>Identificar en la literatura las características de la mujer y el macho mexicano.</a:t>
            </a:r>
            <a:endParaRPr lang="es-ES_tradnl" sz="2000" dirty="0"/>
          </a:p>
          <a:p>
            <a:pPr algn="just"/>
            <a:endParaRPr lang="es-ES_tradnl" sz="2000"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243191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400" b="1" dirty="0">
                <a:latin typeface="Arial" charset="0"/>
                <a:ea typeface="Arial" charset="0"/>
                <a:cs typeface="Arial" charset="0"/>
              </a:rPr>
              <a:t>Descripción del desarrollo de la actividad. Pasos y organización del grupo</a:t>
            </a:r>
            <a:endParaRPr lang="es-ES_tradnl" sz="2400" dirty="0"/>
          </a:p>
        </p:txBody>
      </p:sp>
      <p:sp>
        <p:nvSpPr>
          <p:cNvPr id="3" name="Marcador de contenido 2"/>
          <p:cNvSpPr>
            <a:spLocks noGrp="1"/>
          </p:cNvSpPr>
          <p:nvPr>
            <p:ph idx="1"/>
          </p:nvPr>
        </p:nvSpPr>
        <p:spPr>
          <a:xfrm>
            <a:off x="838200" y="1825625"/>
            <a:ext cx="10870096" cy="4535418"/>
          </a:xfrm>
        </p:spPr>
        <p:txBody>
          <a:bodyPr>
            <a:normAutofit fontScale="92500" lnSpcReduction="20000"/>
          </a:bodyPr>
          <a:lstStyle/>
          <a:p>
            <a:pPr algn="just"/>
            <a:r>
              <a:rPr lang="es-ES" b="1" dirty="0"/>
              <a:t>Contabilidad y Gestiones Administrativas </a:t>
            </a:r>
          </a:p>
          <a:p>
            <a:pPr marL="0" indent="0" algn="just">
              <a:buNone/>
            </a:pPr>
            <a:r>
              <a:rPr lang="es-ES" dirty="0"/>
              <a:t>Se explicará cómo revisar una encuesta de manera que se puedan obtener conclusiones y graficar para mostrar la cuantificación de los resultados.</a:t>
            </a:r>
          </a:p>
          <a:p>
            <a:pPr algn="just"/>
            <a:r>
              <a:rPr lang="es-ES" b="1" dirty="0"/>
              <a:t>Problemas Políticos, Económicos y Sociales de México </a:t>
            </a:r>
          </a:p>
          <a:p>
            <a:pPr marL="0" indent="0" algn="just">
              <a:buNone/>
            </a:pPr>
            <a:r>
              <a:rPr lang="es-ES" dirty="0"/>
              <a:t>A partir de los análisis y debates sobre las lecturas se identifican los elementos que favorecen el machismo en  la cultura mexicana.</a:t>
            </a:r>
          </a:p>
          <a:p>
            <a:pPr algn="just"/>
            <a:r>
              <a:rPr lang="es-ES" b="1" dirty="0"/>
              <a:t>Derecho</a:t>
            </a:r>
          </a:p>
          <a:p>
            <a:pPr marL="0" indent="0" algn="just">
              <a:buNone/>
            </a:pPr>
            <a:r>
              <a:rPr lang="es-ES" dirty="0"/>
              <a:t>Se analizará la legislación mexicana para conocer los alcances y las sanciones que tiene la violencia intrafamiliar en ella.</a:t>
            </a:r>
            <a:r>
              <a:rPr lang="es-ES" b="1" dirty="0"/>
              <a:t> </a:t>
            </a:r>
          </a:p>
          <a:p>
            <a:pPr algn="just"/>
            <a:r>
              <a:rPr lang="es-ES" b="1" dirty="0"/>
              <a:t>Literatura Mexicana e Iberoamericana</a:t>
            </a:r>
            <a:r>
              <a:rPr lang="es-ES_tradnl" dirty="0"/>
              <a:t> </a:t>
            </a:r>
          </a:p>
          <a:p>
            <a:pPr marL="0" indent="0" algn="just">
              <a:buNone/>
            </a:pPr>
            <a:r>
              <a:rPr lang="es-ES_tradnl" dirty="0"/>
              <a:t>Se leerán textos literarios en los que se analice las características del macho y la mujer mexicanos.</a:t>
            </a:r>
          </a:p>
        </p:txBody>
      </p:sp>
    </p:spTree>
    <p:extLst>
      <p:ext uri="{BB962C8B-B14F-4D97-AF65-F5344CB8AC3E}">
        <p14:creationId xmlns:p14="http://schemas.microsoft.com/office/powerpoint/2010/main" val="116897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1074" y="523057"/>
            <a:ext cx="9753600" cy="830997"/>
          </a:xfrm>
          <a:prstGeom prst="rect">
            <a:avLst/>
          </a:prstGeom>
        </p:spPr>
        <p:txBody>
          <a:bodyPr wrap="square">
            <a:spAutoFit/>
          </a:bodyPr>
          <a:lstStyle/>
          <a:p>
            <a:pPr algn="ctr"/>
            <a:r>
              <a:rPr lang="es-ES_tradnl" sz="2400" b="1" dirty="0">
                <a:latin typeface="Arial" charset="0"/>
                <a:ea typeface="Arial" charset="0"/>
                <a:cs typeface="Arial" charset="0"/>
              </a:rPr>
              <a:t>Descripción del cierre de la actividad. Pasos y organización del grupo</a:t>
            </a:r>
            <a:endParaRPr lang="es-ES_tradnl" sz="2400" dirty="0"/>
          </a:p>
        </p:txBody>
      </p:sp>
      <p:sp>
        <p:nvSpPr>
          <p:cNvPr id="3" name="Rectángulo 2"/>
          <p:cNvSpPr/>
          <p:nvPr/>
        </p:nvSpPr>
        <p:spPr>
          <a:xfrm>
            <a:off x="993913" y="1443841"/>
            <a:ext cx="10277061" cy="4801314"/>
          </a:xfrm>
          <a:prstGeom prst="rect">
            <a:avLst/>
          </a:prstGeom>
        </p:spPr>
        <p:txBody>
          <a:bodyPr wrap="square">
            <a:spAutoFit/>
          </a:bodyPr>
          <a:lstStyle/>
          <a:p>
            <a:pPr algn="just"/>
            <a:r>
              <a:rPr lang="es-ES" sz="2400" b="1" dirty="0">
                <a:latin typeface="Arial" charset="0"/>
                <a:ea typeface="Arial" charset="0"/>
                <a:cs typeface="Arial" charset="0"/>
              </a:rPr>
              <a:t>Contabilidad y Gestiones Administrativas </a:t>
            </a:r>
          </a:p>
          <a:p>
            <a:pPr algn="just"/>
            <a:r>
              <a:rPr lang="es-ES" sz="2400" dirty="0">
                <a:latin typeface="Arial" charset="0"/>
                <a:ea typeface="Arial" charset="0"/>
                <a:cs typeface="Arial" charset="0"/>
              </a:rPr>
              <a:t>Se evalúan las encuestas, resultados y graficas</a:t>
            </a:r>
            <a:r>
              <a:rPr lang="es-ES_tradnl" sz="2400" dirty="0">
                <a:latin typeface="Arial" charset="0"/>
                <a:ea typeface="Arial" charset="0"/>
                <a:cs typeface="Arial" charset="0"/>
              </a:rPr>
              <a:t> </a:t>
            </a:r>
            <a:endParaRPr lang="es-ES" sz="2400" b="1" dirty="0">
              <a:latin typeface="Arial" charset="0"/>
              <a:ea typeface="Arial" charset="0"/>
              <a:cs typeface="Arial" charset="0"/>
            </a:endParaRPr>
          </a:p>
          <a:p>
            <a:pPr algn="just"/>
            <a:r>
              <a:rPr lang="es-ES" sz="2400" b="1" dirty="0">
                <a:latin typeface="Arial" charset="0"/>
                <a:ea typeface="Arial" charset="0"/>
                <a:cs typeface="Arial" charset="0"/>
              </a:rPr>
              <a:t>Problemas Políticos, Económicos y Sociales de México</a:t>
            </a:r>
          </a:p>
          <a:p>
            <a:pPr algn="just"/>
            <a:r>
              <a:rPr lang="es-ES" sz="2400" dirty="0">
                <a:latin typeface="Arial" charset="0"/>
                <a:ea typeface="Arial" charset="0"/>
                <a:cs typeface="Arial" charset="0"/>
              </a:rPr>
              <a:t>Se evaluaron lecturas de texto conforme al programa, a través de debates.</a:t>
            </a:r>
            <a:r>
              <a:rPr lang="es-ES_tradnl" sz="2400" dirty="0">
                <a:latin typeface="Arial" charset="0"/>
                <a:ea typeface="Arial" charset="0"/>
                <a:cs typeface="Arial" charset="0"/>
              </a:rPr>
              <a:t> </a:t>
            </a:r>
            <a:r>
              <a:rPr lang="es-ES" sz="2400" b="1" dirty="0">
                <a:latin typeface="Arial" charset="0"/>
                <a:ea typeface="Arial" charset="0"/>
                <a:cs typeface="Arial" charset="0"/>
              </a:rPr>
              <a:t> </a:t>
            </a:r>
          </a:p>
          <a:p>
            <a:pPr algn="just"/>
            <a:r>
              <a:rPr lang="es-ES" sz="2400" b="1" dirty="0">
                <a:latin typeface="Arial" charset="0"/>
                <a:ea typeface="Arial" charset="0"/>
                <a:cs typeface="Arial" charset="0"/>
              </a:rPr>
              <a:t>Derecho</a:t>
            </a:r>
          </a:p>
          <a:p>
            <a:pPr algn="just"/>
            <a:r>
              <a:rPr lang="es-ES" sz="2400" dirty="0">
                <a:latin typeface="Arial" charset="0"/>
                <a:ea typeface="Arial" charset="0"/>
                <a:cs typeface="Arial" charset="0"/>
              </a:rPr>
              <a:t>Análisis de noticias en diversos medios sobre violencia intrafamiliar.</a:t>
            </a:r>
            <a:endParaRPr lang="es-ES_tradnl" sz="2400" dirty="0">
              <a:latin typeface="Arial" charset="0"/>
              <a:ea typeface="Arial" charset="0"/>
              <a:cs typeface="Arial" charset="0"/>
            </a:endParaRPr>
          </a:p>
          <a:p>
            <a:pPr algn="just"/>
            <a:r>
              <a:rPr lang="es-ES" sz="2400" dirty="0">
                <a:latin typeface="Arial" charset="0"/>
                <a:ea typeface="Arial" charset="0"/>
                <a:cs typeface="Arial" charset="0"/>
              </a:rPr>
              <a:t>Investigación de estadísticas sobre violencia intrafamiliar.</a:t>
            </a:r>
            <a:endParaRPr lang="es-ES_tradnl" sz="2400" dirty="0">
              <a:latin typeface="Arial" charset="0"/>
              <a:ea typeface="Arial" charset="0"/>
              <a:cs typeface="Arial" charset="0"/>
            </a:endParaRPr>
          </a:p>
          <a:p>
            <a:pPr algn="just"/>
            <a:r>
              <a:rPr lang="es-ES" sz="2400" dirty="0">
                <a:latin typeface="Arial" charset="0"/>
                <a:ea typeface="Arial" charset="0"/>
                <a:cs typeface="Arial" charset="0"/>
              </a:rPr>
              <a:t>Estudio de casos concretos.</a:t>
            </a:r>
            <a:endParaRPr lang="es-ES_tradnl" sz="2400" dirty="0">
              <a:latin typeface="Arial" charset="0"/>
              <a:ea typeface="Arial" charset="0"/>
              <a:cs typeface="Arial" charset="0"/>
            </a:endParaRPr>
          </a:p>
          <a:p>
            <a:pPr algn="just"/>
            <a:r>
              <a:rPr lang="es-ES" sz="2400" b="1" dirty="0">
                <a:latin typeface="Arial" charset="0"/>
                <a:ea typeface="Arial" charset="0"/>
                <a:cs typeface="Arial" charset="0"/>
              </a:rPr>
              <a:t>Literatura Mexicana e Iberoamericana</a:t>
            </a:r>
            <a:r>
              <a:rPr lang="es-ES_tradnl" sz="2400" dirty="0">
                <a:latin typeface="Arial" charset="0"/>
                <a:ea typeface="Arial" charset="0"/>
                <a:cs typeface="Arial" charset="0"/>
              </a:rPr>
              <a:t> </a:t>
            </a:r>
          </a:p>
          <a:p>
            <a:pPr algn="just"/>
            <a:r>
              <a:rPr lang="es-ES" sz="2400" dirty="0">
                <a:latin typeface="Arial" charset="0"/>
                <a:ea typeface="Arial" charset="0"/>
                <a:cs typeface="Arial" charset="0"/>
              </a:rPr>
              <a:t>Se evaluaron lecturas de texto conforme al programa de la asignatura, a través de ensayos y exposiciones orales.</a:t>
            </a:r>
            <a:endParaRPr lang="es-ES_tradnl" sz="2400" dirty="0">
              <a:latin typeface="Arial" charset="0"/>
              <a:ea typeface="Arial" charset="0"/>
              <a:cs typeface="Arial" charset="0"/>
            </a:endParaRPr>
          </a:p>
          <a:p>
            <a:pPr algn="just"/>
            <a:endParaRPr lang="es-ES_tradnl" dirty="0"/>
          </a:p>
        </p:txBody>
      </p:sp>
    </p:spTree>
    <p:extLst>
      <p:ext uri="{BB962C8B-B14F-4D97-AF65-F5344CB8AC3E}">
        <p14:creationId xmlns:p14="http://schemas.microsoft.com/office/powerpoint/2010/main" val="173431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6626" y="632618"/>
            <a:ext cx="8037095" cy="830997"/>
          </a:xfrm>
          <a:prstGeom prst="rect">
            <a:avLst/>
          </a:prstGeom>
        </p:spPr>
        <p:txBody>
          <a:bodyPr wrap="square">
            <a:spAutoFit/>
          </a:bodyPr>
          <a:lstStyle/>
          <a:p>
            <a:pPr algn="ctr"/>
            <a:r>
              <a:rPr lang="es-ES_tradnl" sz="2400" b="1" dirty="0">
                <a:latin typeface="Arial" charset="0"/>
                <a:ea typeface="Arial" charset="0"/>
                <a:cs typeface="Arial" charset="0"/>
              </a:rPr>
              <a:t>Descripción de lo que se hará con los resultados de la actividad</a:t>
            </a:r>
            <a:endParaRPr lang="es-ES_tradnl" sz="2400" dirty="0"/>
          </a:p>
        </p:txBody>
      </p:sp>
      <p:sp>
        <p:nvSpPr>
          <p:cNvPr id="3" name="Rectángulo 2"/>
          <p:cNvSpPr/>
          <p:nvPr/>
        </p:nvSpPr>
        <p:spPr>
          <a:xfrm>
            <a:off x="1053547" y="1781771"/>
            <a:ext cx="10436087" cy="4801314"/>
          </a:xfrm>
          <a:prstGeom prst="rect">
            <a:avLst/>
          </a:prstGeom>
        </p:spPr>
        <p:txBody>
          <a:bodyPr wrap="square">
            <a:spAutoFit/>
          </a:bodyPr>
          <a:lstStyle/>
          <a:p>
            <a:pPr algn="just"/>
            <a:r>
              <a:rPr lang="es-ES" sz="2400" b="1" dirty="0">
                <a:latin typeface="Arial" charset="0"/>
                <a:ea typeface="Arial" charset="0"/>
                <a:cs typeface="Arial" charset="0"/>
              </a:rPr>
              <a:t>Contabilidad y Gestiones Administrativas</a:t>
            </a:r>
          </a:p>
          <a:p>
            <a:pPr algn="just"/>
            <a:r>
              <a:rPr lang="es-ES" sz="2400" dirty="0">
                <a:latin typeface="Arial" charset="0"/>
                <a:ea typeface="Arial" charset="0"/>
                <a:cs typeface="Arial" charset="0"/>
              </a:rPr>
              <a:t>Exposiciones, trípticos, ensayos, cuestionarios, debates</a:t>
            </a:r>
            <a:endParaRPr lang="es-ES_tradnl" sz="2400" dirty="0">
              <a:latin typeface="Arial" charset="0"/>
              <a:ea typeface="Arial" charset="0"/>
              <a:cs typeface="Arial" charset="0"/>
            </a:endParaRPr>
          </a:p>
          <a:p>
            <a:pPr algn="just"/>
            <a:r>
              <a:rPr lang="es-ES" sz="2400" b="1" dirty="0">
                <a:latin typeface="Arial" charset="0"/>
                <a:ea typeface="Arial" charset="0"/>
                <a:cs typeface="Arial" charset="0"/>
              </a:rPr>
              <a:t> </a:t>
            </a:r>
          </a:p>
          <a:p>
            <a:pPr algn="just"/>
            <a:r>
              <a:rPr lang="es-ES" sz="2400" b="1" dirty="0">
                <a:latin typeface="Arial" charset="0"/>
                <a:ea typeface="Arial" charset="0"/>
                <a:cs typeface="Arial" charset="0"/>
              </a:rPr>
              <a:t>Problemas Políticos, Económicos y Sociales de México</a:t>
            </a:r>
          </a:p>
          <a:p>
            <a:pPr algn="just"/>
            <a:r>
              <a:rPr lang="es-ES" sz="2400" dirty="0">
                <a:latin typeface="Arial" charset="0"/>
                <a:ea typeface="Arial" charset="0"/>
                <a:cs typeface="Arial" charset="0"/>
              </a:rPr>
              <a:t>Exposiciones, trípticos, ensayos, cuestionarios, debates de las lecturas sugeridas</a:t>
            </a:r>
            <a:r>
              <a:rPr lang="es-ES_tradnl" sz="2400" dirty="0">
                <a:latin typeface="Arial" charset="0"/>
                <a:ea typeface="Arial" charset="0"/>
                <a:cs typeface="Arial" charset="0"/>
              </a:rPr>
              <a:t> </a:t>
            </a:r>
            <a:endParaRPr lang="es-ES" sz="2400" b="1" dirty="0">
              <a:latin typeface="Arial" charset="0"/>
              <a:ea typeface="Arial" charset="0"/>
              <a:cs typeface="Arial" charset="0"/>
            </a:endParaRPr>
          </a:p>
          <a:p>
            <a:pPr algn="just"/>
            <a:r>
              <a:rPr lang="es-ES_tradnl" sz="2400" dirty="0">
                <a:latin typeface="Arial" charset="0"/>
                <a:ea typeface="Arial" charset="0"/>
                <a:cs typeface="Arial" charset="0"/>
              </a:rPr>
              <a:t> </a:t>
            </a:r>
            <a:r>
              <a:rPr lang="es-ES" sz="2400" b="1" dirty="0">
                <a:latin typeface="Arial" charset="0"/>
                <a:ea typeface="Arial" charset="0"/>
                <a:cs typeface="Arial" charset="0"/>
              </a:rPr>
              <a:t> </a:t>
            </a:r>
          </a:p>
          <a:p>
            <a:pPr algn="just"/>
            <a:r>
              <a:rPr lang="es-ES" sz="2400" b="1" dirty="0">
                <a:latin typeface="Arial" charset="0"/>
                <a:ea typeface="Arial" charset="0"/>
                <a:cs typeface="Arial" charset="0"/>
              </a:rPr>
              <a:t>Derecho</a:t>
            </a:r>
          </a:p>
          <a:p>
            <a:pPr algn="just"/>
            <a:r>
              <a:rPr lang="es-ES" sz="2400" dirty="0">
                <a:latin typeface="Arial" charset="0"/>
                <a:ea typeface="Arial" charset="0"/>
                <a:cs typeface="Arial" charset="0"/>
              </a:rPr>
              <a:t>Exposiciones, trípticos, ensayos, cuestionarios, debates.</a:t>
            </a:r>
            <a:endParaRPr lang="es-ES_tradnl" sz="2400" dirty="0">
              <a:latin typeface="Arial" charset="0"/>
              <a:ea typeface="Arial" charset="0"/>
              <a:cs typeface="Arial" charset="0"/>
            </a:endParaRPr>
          </a:p>
          <a:p>
            <a:pPr algn="just"/>
            <a:endParaRPr lang="es-ES" sz="2400" b="1" dirty="0">
              <a:latin typeface="Arial" charset="0"/>
              <a:ea typeface="Arial" charset="0"/>
              <a:cs typeface="Arial" charset="0"/>
            </a:endParaRPr>
          </a:p>
          <a:p>
            <a:pPr algn="just"/>
            <a:r>
              <a:rPr lang="es-ES" sz="2400" b="1" dirty="0">
                <a:latin typeface="Arial" charset="0"/>
                <a:ea typeface="Arial" charset="0"/>
                <a:cs typeface="Arial" charset="0"/>
              </a:rPr>
              <a:t>Literatura Mexicana e Iberoamericana</a:t>
            </a:r>
            <a:r>
              <a:rPr lang="es-ES_tradnl" sz="2400" dirty="0">
                <a:latin typeface="Arial" charset="0"/>
                <a:ea typeface="Arial" charset="0"/>
                <a:cs typeface="Arial" charset="0"/>
              </a:rPr>
              <a:t> </a:t>
            </a:r>
          </a:p>
          <a:p>
            <a:pPr algn="just"/>
            <a:r>
              <a:rPr lang="es-ES" sz="2400" dirty="0">
                <a:latin typeface="Arial" charset="0"/>
                <a:ea typeface="Arial" charset="0"/>
                <a:cs typeface="Arial" charset="0"/>
              </a:rPr>
              <a:t>Exposiciones, trípticos, ensayos, cuestionarios, debates</a:t>
            </a:r>
            <a:endParaRPr lang="es-ES_tradnl" sz="2400" dirty="0">
              <a:latin typeface="Arial" charset="0"/>
              <a:ea typeface="Arial" charset="0"/>
              <a:cs typeface="Arial" charset="0"/>
            </a:endParaRPr>
          </a:p>
          <a:p>
            <a:pPr algn="just"/>
            <a:endParaRPr lang="es-ES_tradnl" dirty="0">
              <a:latin typeface="Arial" charset="0"/>
              <a:ea typeface="Arial" charset="0"/>
              <a:cs typeface="Arial" charset="0"/>
            </a:endParaRPr>
          </a:p>
        </p:txBody>
      </p:sp>
    </p:spTree>
    <p:extLst>
      <p:ext uri="{BB962C8B-B14F-4D97-AF65-F5344CB8AC3E}">
        <p14:creationId xmlns:p14="http://schemas.microsoft.com/office/powerpoint/2010/main" val="68567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41074" y="1314450"/>
            <a:ext cx="2844002" cy="3680244"/>
          </a:xfrm>
        </p:spPr>
        <p:txBody>
          <a:bodyPr>
            <a:normAutofit/>
          </a:bodyPr>
          <a:lstStyle/>
          <a:p>
            <a:pPr algn="l"/>
            <a:r>
              <a:rPr lang="es-ES_tradnl" sz="2400" b="1">
                <a:latin typeface="Arial" charset="0"/>
                <a:ea typeface="Arial" charset="0"/>
                <a:cs typeface="Arial" charset="0"/>
              </a:rPr>
              <a:t>Descripción del desarrollo de la actividad. Pasos y organización del grupo.</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6" name="Marcador de contenido 2">
            <a:extLst>
              <a:ext uri="{FF2B5EF4-FFF2-40B4-BE49-F238E27FC236}">
                <a16:creationId xmlns:a16="http://schemas.microsoft.com/office/drawing/2014/main" id="{BAB8C4E0-B5A3-45BC-BFC9-78C90010AD9E}"/>
              </a:ext>
            </a:extLst>
          </p:cNvPr>
          <p:cNvGraphicFramePr>
            <a:graphicFrameLocks noGrp="1"/>
          </p:cNvGraphicFramePr>
          <p:nvPr>
            <p:ph idx="1"/>
            <p:extLst>
              <p:ext uri="{D42A27DB-BD31-4B8C-83A1-F6EECF244321}">
                <p14:modId xmlns:p14="http://schemas.microsoft.com/office/powerpoint/2010/main" val="270014523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133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AEFBB0F4-A4E3-473D-9E63-82C31A1AE4EF}"/>
              </a:ext>
            </a:extLst>
          </p:cNvPr>
          <p:cNvSpPr>
            <a:spLocks noGrp="1"/>
          </p:cNvSpPr>
          <p:nvPr>
            <p:ph type="ctrTitle"/>
          </p:nvPr>
        </p:nvSpPr>
        <p:spPr>
          <a:xfrm>
            <a:off x="1126762" y="1227279"/>
            <a:ext cx="4328819" cy="2509213"/>
          </a:xfrm>
        </p:spPr>
        <p:txBody>
          <a:bodyPr>
            <a:normAutofit/>
          </a:bodyPr>
          <a:lstStyle/>
          <a:p>
            <a:r>
              <a:rPr lang="es-MX" dirty="0"/>
              <a:t>Participantes</a:t>
            </a:r>
          </a:p>
        </p:txBody>
      </p:sp>
      <p:pic>
        <p:nvPicPr>
          <p:cNvPr id="11" name="Picture 10">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3" name="Picture 12">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15" name="Picture 14">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graphicFrame>
        <p:nvGraphicFramePr>
          <p:cNvPr id="4" name="Tabla 3">
            <a:extLst>
              <a:ext uri="{FF2B5EF4-FFF2-40B4-BE49-F238E27FC236}">
                <a16:creationId xmlns:a16="http://schemas.microsoft.com/office/drawing/2014/main" id="{2F144B36-428B-44EE-8070-7D573E2EF6BD}"/>
              </a:ext>
            </a:extLst>
          </p:cNvPr>
          <p:cNvGraphicFramePr>
            <a:graphicFrameLocks noGrp="1"/>
          </p:cNvGraphicFramePr>
          <p:nvPr>
            <p:extLst>
              <p:ext uri="{D42A27DB-BD31-4B8C-83A1-F6EECF244321}">
                <p14:modId xmlns:p14="http://schemas.microsoft.com/office/powerpoint/2010/main" val="3703111906"/>
              </p:ext>
            </p:extLst>
          </p:nvPr>
        </p:nvGraphicFramePr>
        <p:xfrm>
          <a:off x="6096000" y="1701028"/>
          <a:ext cx="5132324" cy="3237883"/>
        </p:xfrm>
        <a:graphic>
          <a:graphicData uri="http://schemas.openxmlformats.org/drawingml/2006/table">
            <a:tbl>
              <a:tblPr firstRow="1" bandRow="1">
                <a:solidFill>
                  <a:srgbClr val="F7F7F7"/>
                </a:solidFill>
                <a:tableStyleId>{3C2FFA5D-87B4-456A-9821-1D502468CF0F}</a:tableStyleId>
              </a:tblPr>
              <a:tblGrid>
                <a:gridCol w="1997629">
                  <a:extLst>
                    <a:ext uri="{9D8B030D-6E8A-4147-A177-3AD203B41FA5}">
                      <a16:colId xmlns:a16="http://schemas.microsoft.com/office/drawing/2014/main" val="205186845"/>
                    </a:ext>
                  </a:extLst>
                </a:gridCol>
                <a:gridCol w="3134695">
                  <a:extLst>
                    <a:ext uri="{9D8B030D-6E8A-4147-A177-3AD203B41FA5}">
                      <a16:colId xmlns:a16="http://schemas.microsoft.com/office/drawing/2014/main" val="2995826121"/>
                    </a:ext>
                  </a:extLst>
                </a:gridCol>
              </a:tblGrid>
              <a:tr h="711693">
                <a:tc>
                  <a:txBody>
                    <a:bodyPr/>
                    <a:lstStyle/>
                    <a:p>
                      <a:pPr algn="ctr"/>
                      <a:r>
                        <a:rPr lang="es-MX" sz="1300" b="1" cap="all" spc="60">
                          <a:solidFill>
                            <a:schemeClr val="tx1"/>
                          </a:solidFill>
                        </a:rPr>
                        <a:t>Maestros participantes</a:t>
                      </a:r>
                    </a:p>
                  </a:txBody>
                  <a:tcPr marL="144262" marR="144262" marT="144262" marB="144262">
                    <a:lnL w="12700" cmpd="sng">
                      <a:noFill/>
                    </a:lnL>
                    <a:lnR w="12700" cmpd="sng">
                      <a:noFill/>
                    </a:lnR>
                    <a:lnT w="12700" cmpd="sng">
                      <a:noFill/>
                    </a:lnT>
                    <a:lnB w="38100" cmpd="sng">
                      <a:noFill/>
                    </a:lnB>
                    <a:noFill/>
                  </a:tcPr>
                </a:tc>
                <a:tc>
                  <a:txBody>
                    <a:bodyPr/>
                    <a:lstStyle/>
                    <a:p>
                      <a:pPr algn="ctr"/>
                      <a:r>
                        <a:rPr lang="es-MX" sz="1300" b="1" cap="all" spc="60">
                          <a:solidFill>
                            <a:schemeClr val="tx1"/>
                          </a:solidFill>
                        </a:rPr>
                        <a:t>Asignaturas</a:t>
                      </a:r>
                    </a:p>
                  </a:txBody>
                  <a:tcPr marL="144262" marR="144262" marT="144262" marB="144262">
                    <a:lnL w="12700" cmpd="sng">
                      <a:noFill/>
                    </a:lnL>
                    <a:lnR w="12700" cmpd="sng">
                      <a:noFill/>
                    </a:lnR>
                    <a:lnT w="12700" cmpd="sng">
                      <a:noFill/>
                    </a:lnT>
                    <a:lnB w="38100" cmpd="sng">
                      <a:noFill/>
                    </a:lnB>
                    <a:noFill/>
                  </a:tcPr>
                </a:tc>
                <a:extLst>
                  <a:ext uri="{0D108BD9-81ED-4DB2-BD59-A6C34878D82A}">
                    <a16:rowId xmlns:a16="http://schemas.microsoft.com/office/drawing/2014/main" val="4270009942"/>
                  </a:ext>
                </a:extLst>
              </a:tr>
              <a:tr h="695664">
                <a:tc>
                  <a:txBody>
                    <a:bodyPr/>
                    <a:lstStyle/>
                    <a:p>
                      <a:r>
                        <a:rPr lang="es-MX" sz="1700" cap="none" spc="0">
                          <a:solidFill>
                            <a:schemeClr val="tx1"/>
                          </a:solidFill>
                        </a:rPr>
                        <a:t>Norma Angélica Moyers Alonso</a:t>
                      </a:r>
                    </a:p>
                  </a:txBody>
                  <a:tcPr marL="96175" marR="96175" marT="48087" marB="96175">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es-MX" sz="1700" cap="none" spc="0">
                          <a:solidFill>
                            <a:schemeClr val="tx1"/>
                          </a:solidFill>
                        </a:rPr>
                        <a:t>Problemas Sociale, Políticos y Económicos de México</a:t>
                      </a:r>
                    </a:p>
                  </a:txBody>
                  <a:tcPr marL="96175" marR="96175" marT="48087" marB="96175">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155610983"/>
                  </a:ext>
                </a:extLst>
              </a:tr>
              <a:tr h="695664">
                <a:tc>
                  <a:txBody>
                    <a:bodyPr/>
                    <a:lstStyle/>
                    <a:p>
                      <a:r>
                        <a:rPr lang="es-MX" sz="1700" cap="none" spc="0">
                          <a:solidFill>
                            <a:schemeClr val="tx1"/>
                          </a:solidFill>
                        </a:rPr>
                        <a:t>José Manuel Perabeles</a:t>
                      </a:r>
                    </a:p>
                  </a:txBody>
                  <a:tcPr marL="96175" marR="96175" marT="48087" marB="961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es-MX" sz="1700" cap="none" spc="0">
                          <a:solidFill>
                            <a:schemeClr val="tx1"/>
                          </a:solidFill>
                        </a:rPr>
                        <a:t>Derecho</a:t>
                      </a:r>
                    </a:p>
                  </a:txBody>
                  <a:tcPr marL="96175" marR="96175" marT="48087" marB="961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545835023"/>
                  </a:ext>
                </a:extLst>
              </a:tr>
              <a:tr h="439198">
                <a:tc>
                  <a:txBody>
                    <a:bodyPr/>
                    <a:lstStyle/>
                    <a:p>
                      <a:r>
                        <a:rPr lang="es-MX" sz="1700" cap="none" spc="0">
                          <a:solidFill>
                            <a:schemeClr val="tx1"/>
                          </a:solidFill>
                        </a:rPr>
                        <a:t>Gabriela Sobrado</a:t>
                      </a:r>
                    </a:p>
                  </a:txBody>
                  <a:tcPr marL="96175" marR="96175" marT="48087" marB="96175">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es-MX" sz="1700" cap="none" spc="0">
                          <a:solidFill>
                            <a:schemeClr val="tx1"/>
                          </a:solidFill>
                        </a:rPr>
                        <a:t>Contabilidad y Administración</a:t>
                      </a:r>
                    </a:p>
                  </a:txBody>
                  <a:tcPr marL="96175" marR="96175" marT="48087" marB="96175">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240338697"/>
                  </a:ext>
                </a:extLst>
              </a:tr>
              <a:tr h="695664">
                <a:tc>
                  <a:txBody>
                    <a:bodyPr/>
                    <a:lstStyle/>
                    <a:p>
                      <a:r>
                        <a:rPr lang="es-MX" sz="1700" cap="none" spc="0">
                          <a:solidFill>
                            <a:schemeClr val="tx1"/>
                          </a:solidFill>
                        </a:rPr>
                        <a:t>Josefa Aliseda Gallego</a:t>
                      </a:r>
                    </a:p>
                  </a:txBody>
                  <a:tcPr marL="96175" marR="96175" marT="48087" marB="961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es-MX" sz="1700" cap="none" spc="0">
                          <a:solidFill>
                            <a:schemeClr val="tx1"/>
                          </a:solidFill>
                        </a:rPr>
                        <a:t>Literatura Mexicana e Iberoamericana</a:t>
                      </a:r>
                    </a:p>
                  </a:txBody>
                  <a:tcPr marL="96175" marR="96175" marT="48087" marB="961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860543314"/>
                  </a:ext>
                </a:extLst>
              </a:tr>
            </a:tbl>
          </a:graphicData>
        </a:graphic>
      </p:graphicFrame>
    </p:spTree>
    <p:extLst>
      <p:ext uri="{BB962C8B-B14F-4D97-AF65-F5344CB8AC3E}">
        <p14:creationId xmlns:p14="http://schemas.microsoft.com/office/powerpoint/2010/main" val="426068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D52E320-4144-134C-974D-FA0B9BF7EA10}"/>
              </a:ext>
            </a:extLst>
          </p:cNvPr>
          <p:cNvSpPr/>
          <p:nvPr/>
        </p:nvSpPr>
        <p:spPr>
          <a:xfrm>
            <a:off x="1470453" y="889843"/>
            <a:ext cx="10305535" cy="5078313"/>
          </a:xfrm>
          <a:prstGeom prst="rect">
            <a:avLst/>
          </a:prstGeom>
        </p:spPr>
        <p:txBody>
          <a:bodyPr wrap="square">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UNA ACTIVIDAD POR CADA ASIGNATURA DE LA FASE DE DESARROLLO DEL PROYECTO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r>
              <a:rPr lang="es-ES" b="1" dirty="0">
                <a:latin typeface="Calibri" panose="020F0502020204030204" pitchFamily="34" charset="0"/>
                <a:ea typeface="Calibri" panose="020F0502020204030204" pitchFamily="34" charset="0"/>
                <a:cs typeface="Times New Roman" panose="02020603050405020304" pitchFamily="18" charset="0"/>
              </a:rPr>
              <a:t>PROBLEMAS POLÍTICOS ECONÓMICOS Y SOCIALES DE MÉXICO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14. 1</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A) NOMBRE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TENDIDOS CONTRA EL MACHISMO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B) . OBJETIVO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En la lectura de textos sugeridos es analizar la dimensión cultural y social de las conductas machistas que persisten en México para después de ello reconocerlas en su comunidad.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C) GRADO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SEXTO DE BACHILLERATO, ÁREAS III Y IV</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 FECHA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Abril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3316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89F1DF-096B-2740-8603-EA33A70C1DF1}"/>
              </a:ext>
            </a:extLst>
          </p:cNvPr>
          <p:cNvSpPr/>
          <p:nvPr/>
        </p:nvSpPr>
        <p:spPr>
          <a:xfrm>
            <a:off x="1075038" y="629833"/>
            <a:ext cx="10565027" cy="5078313"/>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14.2</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arenR"/>
            </a:pPr>
            <a:r>
              <a:rPr lang="es-ES" b="1" dirty="0">
                <a:latin typeface="Calibri" panose="020F0502020204030204" pitchFamily="34" charset="0"/>
                <a:ea typeface="Calibri" panose="020F0502020204030204" pitchFamily="34" charset="0"/>
                <a:cs typeface="Times New Roman" panose="02020603050405020304" pitchFamily="18" charset="0"/>
              </a:rPr>
              <a:t>ASIGNATURAS PARTICIPANTES, TEMAS O CONCEPTOS DE CADA UNA.</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LA COMUNICACIÓN, DIVERSIDAD Y CONSTRUCCIÓN DE IDENTIDADES, IMAGINARIOS SOCIALES Y CONSTRUCCIÓN CULTURAL DEL GENERO.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b="1" dirty="0">
                <a:latin typeface="Calibri" panose="020F0502020204030204" pitchFamily="34" charset="0"/>
                <a:ea typeface="Calibri" panose="020F0502020204030204" pitchFamily="34" charset="0"/>
                <a:cs typeface="Times New Roman" panose="02020603050405020304" pitchFamily="18" charset="0"/>
              </a:rPr>
              <a:t>B) FUENTES DE APOYO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Castañeda, Marina. El machismo invisible. México: </a:t>
            </a:r>
            <a:r>
              <a:rPr lang="es-ES" dirty="0" err="1">
                <a:latin typeface="Calibri" panose="020F0502020204030204" pitchFamily="34" charset="0"/>
                <a:ea typeface="Calibri" panose="020F0502020204030204" pitchFamily="34" charset="0"/>
                <a:cs typeface="Times New Roman" panose="02020603050405020304" pitchFamily="18" charset="0"/>
              </a:rPr>
              <a:t>Debolsillo</a:t>
            </a:r>
            <a:r>
              <a:rPr lang="es-ES" dirty="0">
                <a:latin typeface="Calibri" panose="020F0502020204030204" pitchFamily="34" charset="0"/>
                <a:ea typeface="Calibri" panose="020F0502020204030204" pitchFamily="34" charset="0"/>
                <a:cs typeface="Times New Roman" panose="02020603050405020304" pitchFamily="18" charset="0"/>
              </a:rPr>
              <a:t>, 2019.</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Díaz Guerrero, Rogelio. Psicología del mexicano 2. Bajo las garras de la cultura. México: Trillas,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Díaz Guerrero, Rogelio. Psicología del mexicano. Descubrimiento de la </a:t>
            </a:r>
            <a:r>
              <a:rPr lang="es-ES" dirty="0" err="1">
                <a:latin typeface="Calibri" panose="020F0502020204030204" pitchFamily="34" charset="0"/>
                <a:ea typeface="Calibri" panose="020F0502020204030204" pitchFamily="34" charset="0"/>
                <a:cs typeface="Times New Roman" panose="02020603050405020304" pitchFamily="18" charset="0"/>
              </a:rPr>
              <a:t>etnopsicología</a:t>
            </a:r>
            <a:r>
              <a:rPr lang="es-ES" dirty="0">
                <a:latin typeface="Calibri" panose="020F0502020204030204" pitchFamily="34" charset="0"/>
                <a:ea typeface="Calibri" panose="020F0502020204030204" pitchFamily="34" charset="0"/>
                <a:cs typeface="Times New Roman" panose="02020603050405020304" pitchFamily="18" charset="0"/>
              </a:rPr>
              <a:t>. México: Trillas,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Ramos, S. (2007). Psicoanálisis del </a:t>
            </a:r>
            <a:r>
              <a:rPr lang="es-ES" dirty="0" err="1">
                <a:latin typeface="Calibri" panose="020F0502020204030204" pitchFamily="34" charset="0"/>
                <a:ea typeface="Calibri" panose="020F0502020204030204" pitchFamily="34" charset="0"/>
                <a:cs typeface="Times New Roman" panose="02020603050405020304" pitchFamily="18" charset="0"/>
              </a:rPr>
              <a:t>Mexico</a:t>
            </a:r>
            <a:r>
              <a:rPr lang="es-ES" dirty="0">
                <a:latin typeface="Calibri" panose="020F0502020204030204" pitchFamily="34" charset="0"/>
                <a:ea typeface="Calibri" panose="020F0502020204030204" pitchFamily="34" charset="0"/>
                <a:cs typeface="Times New Roman" panose="02020603050405020304" pitchFamily="18" charset="0"/>
              </a:rPr>
              <a:t> en El </a:t>
            </a:r>
            <a:r>
              <a:rPr lang="es-ES" dirty="0" err="1">
                <a:latin typeface="Calibri" panose="020F0502020204030204" pitchFamily="34" charset="0"/>
                <a:ea typeface="Calibri" panose="020F0502020204030204" pitchFamily="34" charset="0"/>
                <a:cs typeface="Times New Roman" panose="02020603050405020304" pitchFamily="18" charset="0"/>
              </a:rPr>
              <a:t>Pefirl</a:t>
            </a:r>
            <a:r>
              <a:rPr lang="es-ES" dirty="0">
                <a:latin typeface="Calibri" panose="020F0502020204030204" pitchFamily="34" charset="0"/>
                <a:ea typeface="Calibri" panose="020F0502020204030204" pitchFamily="34" charset="0"/>
                <a:cs typeface="Times New Roman" panose="02020603050405020304" pitchFamily="18" charset="0"/>
              </a:rPr>
              <a:t> del Hombre y la Cultura en México. México: Espasa Calpe.</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err="1">
                <a:latin typeface="Calibri" panose="020F0502020204030204" pitchFamily="34" charset="0"/>
                <a:ea typeface="Calibri" panose="020F0502020204030204" pitchFamily="34" charset="0"/>
                <a:cs typeface="Times New Roman" panose="02020603050405020304" pitchFamily="18" charset="0"/>
              </a:rPr>
              <a:t>Kreimerman</a:t>
            </a:r>
            <a:r>
              <a:rPr lang="es-ES" dirty="0">
                <a:latin typeface="Calibri" panose="020F0502020204030204" pitchFamily="34" charset="0"/>
                <a:ea typeface="Calibri" panose="020F0502020204030204" pitchFamily="34" charset="0"/>
                <a:cs typeface="Times New Roman" panose="02020603050405020304" pitchFamily="18" charset="0"/>
              </a:rPr>
              <a:t>, J. (2014). La vida en Rosa y el Príncipe Azul. Mujeres y Amor en México. México: Grupo Resistencia.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253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1D61B0-E23F-8B40-9D2E-A5EFC320FE83}"/>
              </a:ext>
            </a:extLst>
          </p:cNvPr>
          <p:cNvSpPr/>
          <p:nvPr/>
        </p:nvSpPr>
        <p:spPr>
          <a:xfrm>
            <a:off x="630195" y="394692"/>
            <a:ext cx="11413524" cy="6463308"/>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14.3</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JUSTIFICACIÓN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Responder a la pregunta: ¿han incidido la educación y el comportamiento de la sociedad en general en los roles machistas al interior de la familia mexicana de la comunidad escolar de nuestro centro educativo?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Responder a necesidades de grupo: En virtud del movimiento del 8M, la población estudiantil femenina, en su totalidad, y masculina, en su mayoría, han mostrado inquietud por el análisis de los comportamientos machistas en nuestra sociedad y por la búsqueda de principios educativos y culturales que los erradiquen o por lo menos minimicen.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14.4</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 APERTURA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Para concientizar a los alumnos, Se planteó la lectura de textos como </a:t>
            </a:r>
            <a:r>
              <a:rPr lang="es-ES" i="1" dirty="0">
                <a:latin typeface="Calibri" panose="020F0502020204030204" pitchFamily="34" charset="0"/>
                <a:ea typeface="Calibri" panose="020F0502020204030204" pitchFamily="34" charset="0"/>
                <a:cs typeface="Times New Roman" panose="02020603050405020304" pitchFamily="18" charset="0"/>
              </a:rPr>
              <a:t>EL MACHISMO INVISIBLE</a:t>
            </a:r>
            <a:r>
              <a:rPr lang="es-ES" dirty="0">
                <a:latin typeface="Calibri" panose="020F0502020204030204" pitchFamily="34" charset="0"/>
                <a:ea typeface="Calibri" panose="020F0502020204030204" pitchFamily="34" charset="0"/>
                <a:cs typeface="Times New Roman" panose="02020603050405020304" pitchFamily="18" charset="0"/>
              </a:rPr>
              <a:t> y </a:t>
            </a:r>
            <a:r>
              <a:rPr lang="es-ES" i="1" dirty="0">
                <a:latin typeface="Calibri" panose="020F0502020204030204" pitchFamily="34" charset="0"/>
                <a:ea typeface="Calibri" panose="020F0502020204030204" pitchFamily="34" charset="0"/>
                <a:cs typeface="Times New Roman" panose="02020603050405020304" pitchFamily="18" charset="0"/>
              </a:rPr>
              <a:t>PSICOLOGÍA DEL MEXICANO </a:t>
            </a:r>
            <a:r>
              <a:rPr lang="es-ES" dirty="0">
                <a:latin typeface="Calibri" panose="020F0502020204030204" pitchFamily="34" charset="0"/>
                <a:ea typeface="Calibri" panose="020F0502020204030204" pitchFamily="34" charset="0"/>
                <a:cs typeface="Times New Roman" panose="02020603050405020304" pitchFamily="18" charset="0"/>
              </a:rPr>
              <a:t>con el objetivo de adentrarlos en el tema.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14.5</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DEL DESARROLLO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Tras haber leído el material literario y el de apoyo,  se procedió  a la elaboración de preguntas guía para realizar la  investigación  sobre actos de violencia contra las mujeres similares a los leídos en su entorno familiar y social.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14.6</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DEL CIERRE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Una vez elaborada la encuesta entre los miembros de su familia, se hizo un vaciado de esa información para elaborar una estadística.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34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4BADC3A-210B-214B-9707-0758275A9A41}"/>
              </a:ext>
            </a:extLst>
          </p:cNvPr>
          <p:cNvSpPr/>
          <p:nvPr/>
        </p:nvSpPr>
        <p:spPr>
          <a:xfrm>
            <a:off x="197707" y="898588"/>
            <a:ext cx="12097265" cy="5355312"/>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14.7</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 LO QUE SE HARÁ CON LOS RESULTADOS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Se hizo una presentación con los datos estadísticos de la encuesta.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14.8</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ANÁLISIS. CONTRATACIÓN DE LO ESPERADO Y LO SUCEDIDO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Se logró involucrar a los alumnos en la lectura de los textos literarios y de apoyo, así como desarrollar una serie de preguntas que harían a sus familiares.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Se fomentó la unión familiar a partir del conocimiento y descubrimiento de aspectos insospechados en la vida de sus familiares y en la conducta de éstos.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Se alcanzó la comprensión de cómo a lo largo de los años ha habido conductas machistas que han sido consideradas como parte de nuestra idiosincrasia y que es ahora, a la luz de estas teorías sobre el machismo y la cultura de género, que se les ha puesto nombre y que se están tomando medidas para eliminarlas de nuestra cotidianeidad.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El aspecto a mejorar está vinculado a la elaboración presencial de este tipo de encuestas pues sólo así se pueden apreciar matices del lenguaje corporal que no es posible percibir a través de una pantalla de computadora.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14.9 TOMA DE DECISIONES</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Se acordó que el próximo ciclo escolar se repita este proyecto ya sin las dificultades que representó el hacerlo de manera virtual.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6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809200-C645-FA4F-BEAC-49C61EF93568}"/>
              </a:ext>
            </a:extLst>
          </p:cNvPr>
          <p:cNvSpPr/>
          <p:nvPr/>
        </p:nvSpPr>
        <p:spPr>
          <a:xfrm>
            <a:off x="926757" y="1045331"/>
            <a:ext cx="11265243" cy="5078313"/>
          </a:xfrm>
          <a:prstGeom prst="rect">
            <a:avLst/>
          </a:prstGeom>
        </p:spPr>
        <p:txBody>
          <a:bodyPr wrap="square">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UNA ACTIVIDAD POR CADA ASIGNATURA DE LA FASE DE DESARROLLO DEL PROYECTO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r>
              <a:rPr lang="es-ES" b="1" dirty="0">
                <a:latin typeface="Calibri" panose="020F0502020204030204" pitchFamily="34" charset="0"/>
                <a:ea typeface="Calibri" panose="020F0502020204030204" pitchFamily="34" charset="0"/>
                <a:cs typeface="Times New Roman" panose="02020603050405020304" pitchFamily="18" charset="0"/>
              </a:rPr>
              <a:t>LITERATURA MEXICANA E IBEROAMERICANA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14. 1</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A) NOMBRE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TENDIDOS CONTRA EL MACHISMO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B) . OBJETIVO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En la lectura de textos literarios identificar las conductas machistas que persisten en México para después de ello reconocerlas en su comunidad.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C) GRADO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SEXTO DE BACHILLERATO, ÁREAS III Y IV</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 FECHA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Abril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363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2698CA3-AE7D-6840-AAF1-C5E2636009F5}"/>
              </a:ext>
            </a:extLst>
          </p:cNvPr>
          <p:cNvSpPr/>
          <p:nvPr/>
        </p:nvSpPr>
        <p:spPr>
          <a:xfrm>
            <a:off x="1136822" y="889843"/>
            <a:ext cx="10552670" cy="5078313"/>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14.2</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arenR"/>
            </a:pPr>
            <a:r>
              <a:rPr lang="es-ES" b="1" dirty="0">
                <a:latin typeface="Calibri" panose="020F0502020204030204" pitchFamily="34" charset="0"/>
                <a:ea typeface="Calibri" panose="020F0502020204030204" pitchFamily="34" charset="0"/>
                <a:cs typeface="Times New Roman" panose="02020603050405020304" pitchFamily="18" charset="0"/>
              </a:rPr>
              <a:t>ASIGNATURAS PARTICIPANTES, TEMAS O CONCEPTOS DE CADA UNA.</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IDENTIDAD NACIONAL Y LA OTREDAD, EL COMPROMISO SOCIAL Y LA DENUNCIA.</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b="1" dirty="0">
                <a:latin typeface="Calibri" panose="020F0502020204030204" pitchFamily="34" charset="0"/>
                <a:ea typeface="Calibri" panose="020F0502020204030204" pitchFamily="34" charset="0"/>
                <a:cs typeface="Times New Roman" panose="02020603050405020304" pitchFamily="18" charset="0"/>
              </a:rPr>
              <a:t>B) FUENTES DE APOYO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Castañeda, Marina. El machismo invisible. México: </a:t>
            </a:r>
            <a:r>
              <a:rPr lang="es-ES" dirty="0" err="1">
                <a:latin typeface="Calibri" panose="020F0502020204030204" pitchFamily="34" charset="0"/>
                <a:ea typeface="Calibri" panose="020F0502020204030204" pitchFamily="34" charset="0"/>
                <a:cs typeface="Times New Roman" panose="02020603050405020304" pitchFamily="18" charset="0"/>
              </a:rPr>
              <a:t>Debolsillo</a:t>
            </a:r>
            <a:r>
              <a:rPr lang="es-ES" dirty="0">
                <a:latin typeface="Calibri" panose="020F0502020204030204" pitchFamily="34" charset="0"/>
                <a:ea typeface="Calibri" panose="020F0502020204030204" pitchFamily="34" charset="0"/>
                <a:cs typeface="Times New Roman" panose="02020603050405020304" pitchFamily="18" charset="0"/>
              </a:rPr>
              <a:t>, 2019.</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Díaz Guerrero, Rogelio. Psicología del mexicano 2. Bajo las garras de la cultura. México: Trillas,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Díaz Guerrero, Rogelio. Psicología del mexicano. Descubrimiento de la </a:t>
            </a:r>
            <a:r>
              <a:rPr lang="es-ES" dirty="0" err="1">
                <a:latin typeface="Calibri" panose="020F0502020204030204" pitchFamily="34" charset="0"/>
                <a:ea typeface="Calibri" panose="020F0502020204030204" pitchFamily="34" charset="0"/>
                <a:cs typeface="Times New Roman" panose="02020603050405020304" pitchFamily="18" charset="0"/>
              </a:rPr>
              <a:t>etnopsicología</a:t>
            </a:r>
            <a:r>
              <a:rPr lang="es-ES" dirty="0">
                <a:latin typeface="Calibri" panose="020F0502020204030204" pitchFamily="34" charset="0"/>
                <a:ea typeface="Calibri" panose="020F0502020204030204" pitchFamily="34" charset="0"/>
                <a:cs typeface="Times New Roman" panose="02020603050405020304" pitchFamily="18" charset="0"/>
              </a:rPr>
              <a:t>. México: Trillas,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Ramos, S. (2007). Psicoanálisis del </a:t>
            </a:r>
            <a:r>
              <a:rPr lang="es-ES" dirty="0" err="1">
                <a:latin typeface="Calibri" panose="020F0502020204030204" pitchFamily="34" charset="0"/>
                <a:ea typeface="Calibri" panose="020F0502020204030204" pitchFamily="34" charset="0"/>
                <a:cs typeface="Times New Roman" panose="02020603050405020304" pitchFamily="18" charset="0"/>
              </a:rPr>
              <a:t>Mexico</a:t>
            </a:r>
            <a:r>
              <a:rPr lang="es-ES" dirty="0">
                <a:latin typeface="Calibri" panose="020F0502020204030204" pitchFamily="34" charset="0"/>
                <a:ea typeface="Calibri" panose="020F0502020204030204" pitchFamily="34" charset="0"/>
                <a:cs typeface="Times New Roman" panose="02020603050405020304" pitchFamily="18" charset="0"/>
              </a:rPr>
              <a:t> en El </a:t>
            </a:r>
            <a:r>
              <a:rPr lang="es-ES" dirty="0" err="1">
                <a:latin typeface="Calibri" panose="020F0502020204030204" pitchFamily="34" charset="0"/>
                <a:ea typeface="Calibri" panose="020F0502020204030204" pitchFamily="34" charset="0"/>
                <a:cs typeface="Times New Roman" panose="02020603050405020304" pitchFamily="18" charset="0"/>
              </a:rPr>
              <a:t>Pefirl</a:t>
            </a:r>
            <a:r>
              <a:rPr lang="es-ES" dirty="0">
                <a:latin typeface="Calibri" panose="020F0502020204030204" pitchFamily="34" charset="0"/>
                <a:ea typeface="Calibri" panose="020F0502020204030204" pitchFamily="34" charset="0"/>
                <a:cs typeface="Times New Roman" panose="02020603050405020304" pitchFamily="18" charset="0"/>
              </a:rPr>
              <a:t> del Hombre y la Cultura en México. México: Espasa Calpe.</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28600"/>
            <a:r>
              <a:rPr lang="es-ES" dirty="0" err="1">
                <a:latin typeface="Calibri" panose="020F0502020204030204" pitchFamily="34" charset="0"/>
                <a:ea typeface="Calibri" panose="020F0502020204030204" pitchFamily="34" charset="0"/>
                <a:cs typeface="Times New Roman" panose="02020603050405020304" pitchFamily="18" charset="0"/>
              </a:rPr>
              <a:t>Kreimerman</a:t>
            </a:r>
            <a:r>
              <a:rPr lang="es-ES" dirty="0">
                <a:latin typeface="Calibri" panose="020F0502020204030204" pitchFamily="34" charset="0"/>
                <a:ea typeface="Calibri" panose="020F0502020204030204" pitchFamily="34" charset="0"/>
                <a:cs typeface="Times New Roman" panose="02020603050405020304" pitchFamily="18" charset="0"/>
              </a:rPr>
              <a:t>, J. (2014). La vida en Rosa y el Príncipe Azul. Mujeres y Amor en México. México: Grupo Resistencia.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276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8137BA6-5169-0944-8FED-8A56918FE7D3}"/>
              </a:ext>
            </a:extLst>
          </p:cNvPr>
          <p:cNvSpPr/>
          <p:nvPr/>
        </p:nvSpPr>
        <p:spPr>
          <a:xfrm>
            <a:off x="951470" y="1178680"/>
            <a:ext cx="11096367" cy="4247317"/>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14.3</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JUSTIFICACIÓN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Responder a la pregunta: ¿han incidido la educación y el comportamiento de la sociedad en general en los roles machistas al interior de la familia mexicana de la comunidad escolar de nuestro centro educativo?</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Responder a necesidades de grupo: En virtud del movimiento del 8M, la población estudiantil femenina, en su totalidad, y masculina, en su mayoría, han mostrado inquietud por el análisis de los comportamientos machistas en nuestra sociedad y por la búsqueda de principios educativos y culturales que los erradiquen o por lo menos minimicen.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14.4</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 APERTURA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Para concientizar a los alumnos, además de la lectura de novelas mexicanas e iberoamericanas donde aparecieran personajes con rasgos machistas,  se planteó la lectura de textos como </a:t>
            </a:r>
            <a:r>
              <a:rPr lang="es-ES" i="1" dirty="0">
                <a:latin typeface="Calibri" panose="020F0502020204030204" pitchFamily="34" charset="0"/>
                <a:ea typeface="Calibri" panose="020F0502020204030204" pitchFamily="34" charset="0"/>
                <a:cs typeface="Times New Roman" panose="02020603050405020304" pitchFamily="18" charset="0"/>
              </a:rPr>
              <a:t>EL MACHISMO INVISIBLE</a:t>
            </a:r>
            <a:r>
              <a:rPr lang="es-ES" dirty="0">
                <a:latin typeface="Calibri" panose="020F0502020204030204" pitchFamily="34" charset="0"/>
                <a:ea typeface="Calibri" panose="020F0502020204030204" pitchFamily="34" charset="0"/>
                <a:cs typeface="Times New Roman" panose="02020603050405020304" pitchFamily="18" charset="0"/>
              </a:rPr>
              <a:t> y </a:t>
            </a:r>
            <a:r>
              <a:rPr lang="es-ES" i="1" dirty="0">
                <a:latin typeface="Calibri" panose="020F0502020204030204" pitchFamily="34" charset="0"/>
                <a:ea typeface="Calibri" panose="020F0502020204030204" pitchFamily="34" charset="0"/>
                <a:cs typeface="Times New Roman" panose="02020603050405020304" pitchFamily="18" charset="0"/>
              </a:rPr>
              <a:t>PSICOLOGÍA DEL MEXICANO </a:t>
            </a:r>
            <a:r>
              <a:rPr lang="es-ES" dirty="0">
                <a:latin typeface="Calibri" panose="020F0502020204030204" pitchFamily="34" charset="0"/>
                <a:ea typeface="Calibri" panose="020F0502020204030204" pitchFamily="34" charset="0"/>
                <a:cs typeface="Times New Roman" panose="02020603050405020304" pitchFamily="18" charset="0"/>
              </a:rPr>
              <a:t>con el objetivo de adentrarlos en el tema.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273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D0FE8E-B22B-CC42-B6FB-E36BB00A6850}"/>
              </a:ext>
            </a:extLst>
          </p:cNvPr>
          <p:cNvSpPr/>
          <p:nvPr/>
        </p:nvSpPr>
        <p:spPr>
          <a:xfrm>
            <a:off x="1037968" y="1443841"/>
            <a:ext cx="10354962" cy="3970318"/>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14.5</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DEL DESARROLLO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Tras haber leído el material literario y el de apoyo,  se procedió  a la elaboración de preguntas guía para realizar la  investigación  sobre actos de violencia contra las mujeres similares a los leídos en su entorno familiar y social.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14.6</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DEL CIERRE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Una vez elaborada la encuesta entre los miembros de su familia, se hizo un vaciado de esa información para elaborar una estadística.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14.7</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DESCRIPCIÓN DE LO QUE SE HARÁ CON LOS RESULTADOS DE LA ACTIVIDAD</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Se hizo una presentación con los datos estadísticos de la encuesta.</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765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23659F-CB17-FA4F-ABBF-60F21651D4B2}"/>
              </a:ext>
            </a:extLst>
          </p:cNvPr>
          <p:cNvSpPr/>
          <p:nvPr/>
        </p:nvSpPr>
        <p:spPr>
          <a:xfrm>
            <a:off x="1000898" y="1210600"/>
            <a:ext cx="10787448" cy="4801314"/>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14.8</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ANÁLISIS. CONTRATACIÓN DE LO ESPERADO Y LO SUCEDIDO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Se logró involucrar a los alumnos en la lectura de los textos literarios y de apoyo, así como desarrollar una serie de preguntas que harían a sus familiares.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Se fomentó la unión familiar a partir del conocimiento y descubrimiento de aspectos insospechados en la vida de sus familiares y en la conducta de éstos.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Se alcanzó la comprensión de cómo a lo largo de los años ha habido conductas machistas que han sido consideradas como parte de nuestra idiosincrasia y que es ahora, a la luz de estas teorías sobre el machismo y la cultura de género, que se les ha puesto nombre y que se están tomando medidas para eliminarlas de nuestra cotidianeidad.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El aspecto a mejorar está vinculado a la elaboración presencial de este tipo de encuestas pues sólo así se pueden apreciar matices del lenguaje corporal que no es posible percibir a través de una pantalla de computadora.</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14.9 TOMA DE DECISIONES</a:t>
            </a:r>
            <a:endParaRPr lang="es-MX"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Se acordó que el próximo ciclo escolar se repita este proyecto ya sin las dificultades que representó el hacerlo de manera virtual.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380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D17DCA-DA73-F74B-BFF7-0F881958233D}"/>
              </a:ext>
            </a:extLst>
          </p:cNvPr>
          <p:cNvSpPr/>
          <p:nvPr/>
        </p:nvSpPr>
        <p:spPr>
          <a:xfrm>
            <a:off x="939113" y="856904"/>
            <a:ext cx="11981935" cy="5632311"/>
          </a:xfrm>
          <a:prstGeom prst="rect">
            <a:avLst/>
          </a:prstGeom>
        </p:spPr>
        <p:txBody>
          <a:bodyPr wrap="square">
            <a:spAutoFit/>
          </a:bodyPr>
          <a:lstStyle/>
          <a:p>
            <a:pPr algn="ctr"/>
            <a:r>
              <a:rPr lang="es-MX" dirty="0"/>
              <a:t>Contabilidad y Administración</a:t>
            </a:r>
          </a:p>
          <a:p>
            <a:endParaRPr lang="es-MX" dirty="0"/>
          </a:p>
          <a:p>
            <a:r>
              <a:rPr lang="es-MX" dirty="0"/>
              <a:t>14.1</a:t>
            </a:r>
          </a:p>
          <a:p>
            <a:r>
              <a:rPr lang="es-MX" dirty="0"/>
              <a:t>a. Nombre de la actividad: Tendidos contra el machismo</a:t>
            </a:r>
          </a:p>
          <a:p>
            <a:r>
              <a:rPr lang="es-MX" dirty="0"/>
              <a:t>b. Objetivo: Mediante una encuesta, obtener estadísticas y conclusiones de los datos más relevantes del machismo en el Estado de México para llevar a cabo una campaña publicitaria que concientice a la población y disminuirlo.</a:t>
            </a:r>
          </a:p>
          <a:p>
            <a:r>
              <a:rPr lang="es-MX" dirty="0"/>
              <a:t>c. Grado: 6º de preparatoria</a:t>
            </a:r>
          </a:p>
          <a:p>
            <a:r>
              <a:rPr lang="es-MX" dirty="0"/>
              <a:t>d. Fecha en que se llevará a cabo la activida: Noviembre 20</a:t>
            </a:r>
          </a:p>
          <a:p>
            <a:r>
              <a:rPr lang="es-MX" dirty="0"/>
              <a:t> </a:t>
            </a:r>
          </a:p>
          <a:p>
            <a:r>
              <a:rPr lang="es-MX" dirty="0"/>
              <a:t>14.2 </a:t>
            </a:r>
          </a:p>
          <a:p>
            <a:r>
              <a:rPr lang="es-MX" dirty="0"/>
              <a:t>a. Asignaturas participantes, temas o conceptos de cada una:</a:t>
            </a:r>
          </a:p>
          <a:p>
            <a:r>
              <a:rPr lang="es-MX" dirty="0"/>
              <a:t>Problemas Políticos y Sociales de México: Tema Equidad de género y la búsqueda de la calidad en la educación.</a:t>
            </a:r>
          </a:p>
          <a:p>
            <a:r>
              <a:rPr lang="es-MX" dirty="0"/>
              <a:t>Literatura Mexicana e Iberoamericana: Tema La identidad nacional y la ofredad.</a:t>
            </a:r>
          </a:p>
          <a:p>
            <a:r>
              <a:rPr lang="es-MX" dirty="0"/>
              <a:t>El comportamiento social y la denuncia.</a:t>
            </a:r>
          </a:p>
          <a:p>
            <a:r>
              <a:rPr lang="es-MX" dirty="0"/>
              <a:t>Contabilidad y administración: Proceso administrativo: planeación, investigación de mercado.</a:t>
            </a:r>
          </a:p>
          <a:p>
            <a:r>
              <a:rPr lang="es-MX" dirty="0"/>
              <a:t>Áreas funcionales: Mercadotecnia, publicidad.</a:t>
            </a:r>
          </a:p>
          <a:p>
            <a:r>
              <a:rPr lang="es-MX" dirty="0"/>
              <a:t>Derecho: Tema el matrimonio y la familia.</a:t>
            </a:r>
          </a:p>
          <a:p>
            <a:r>
              <a:rPr lang="es-MX" dirty="0"/>
              <a:t>b. Fuentes de apoyo.</a:t>
            </a:r>
          </a:p>
          <a:p>
            <a:r>
              <a:rPr lang="es-MX" dirty="0"/>
              <a:t>González, R., Yañez, D. y Zaragoza, O. </a:t>
            </a:r>
            <a:r>
              <a:rPr lang="es-MX" u="sng" dirty="0"/>
              <a:t>Administración</a:t>
            </a:r>
            <a:r>
              <a:rPr lang="es-MX" dirty="0"/>
              <a:t>. México Santillana.2014.</a:t>
            </a:r>
          </a:p>
          <a:p>
            <a:r>
              <a:rPr lang="es-MX" dirty="0"/>
              <a:t>Paolini, N.A., y Álvarez, D. </a:t>
            </a:r>
            <a:r>
              <a:rPr lang="es-MX" u="sng" dirty="0"/>
              <a:t>El Proceso Administrativo</a:t>
            </a:r>
            <a:r>
              <a:rPr lang="es-MX" dirty="0"/>
              <a:t>. La Plata: Haber. 2013.</a:t>
            </a:r>
          </a:p>
        </p:txBody>
      </p:sp>
    </p:spTree>
    <p:extLst>
      <p:ext uri="{BB962C8B-B14F-4D97-AF65-F5344CB8AC3E}">
        <p14:creationId xmlns:p14="http://schemas.microsoft.com/office/powerpoint/2010/main" val="235825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71849" y="1314450"/>
            <a:ext cx="3696010" cy="3680244"/>
          </a:xfrm>
        </p:spPr>
        <p:txBody>
          <a:bodyPr>
            <a:normAutofit/>
          </a:bodyPr>
          <a:lstStyle/>
          <a:p>
            <a:r>
              <a:rPr lang="es-MX" sz="3100" dirty="0"/>
              <a:t>6° Preparatoria. </a:t>
            </a:r>
            <a:br>
              <a:rPr lang="es-MX" sz="3100" dirty="0"/>
            </a:br>
            <a:r>
              <a:rPr lang="es-MX" sz="3100" dirty="0"/>
              <a:t>Ciclo Escolar 2020-2021</a:t>
            </a:r>
          </a:p>
        </p:txBody>
      </p:sp>
      <p:pic>
        <p:nvPicPr>
          <p:cNvPr id="15" name="Picture 1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7" name="Picture 1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Marcador de contenido 2">
            <a:extLst>
              <a:ext uri="{FF2B5EF4-FFF2-40B4-BE49-F238E27FC236}">
                <a16:creationId xmlns:a16="http://schemas.microsoft.com/office/drawing/2014/main" id="{61140FF1-363C-4718-B5D6-19BE27DBDD04}"/>
              </a:ext>
            </a:extLst>
          </p:cNvPr>
          <p:cNvGraphicFramePr/>
          <p:nvPr>
            <p:extLst>
              <p:ext uri="{D42A27DB-BD31-4B8C-83A1-F6EECF244321}">
                <p14:modId xmlns:p14="http://schemas.microsoft.com/office/powerpoint/2010/main" val="156468495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2496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8A83E3-B8FE-A945-814A-82FAE1E94828}"/>
              </a:ext>
            </a:extLst>
          </p:cNvPr>
          <p:cNvSpPr/>
          <p:nvPr/>
        </p:nvSpPr>
        <p:spPr>
          <a:xfrm>
            <a:off x="533399" y="671691"/>
            <a:ext cx="11430000" cy="6186309"/>
          </a:xfrm>
          <a:prstGeom prst="rect">
            <a:avLst/>
          </a:prstGeom>
        </p:spPr>
        <p:txBody>
          <a:bodyPr wrap="squar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rPr>
              <a:t>14.3 </a:t>
            </a:r>
          </a:p>
          <a:p>
            <a:r>
              <a:rPr lang="es-MX" dirty="0">
                <a:latin typeface="Calibri" panose="020F0502020204030204" pitchFamily="34" charset="0"/>
                <a:ea typeface="Calibri" panose="020F0502020204030204" pitchFamily="34" charset="0"/>
                <a:cs typeface="Times New Roman" panose="02020603050405020304" pitchFamily="18" charset="0"/>
              </a:rPr>
              <a:t>Justificación de la actividad:</a:t>
            </a:r>
          </a:p>
          <a:p>
            <a:r>
              <a:rPr lang="es-MX" dirty="0">
                <a:latin typeface="Calibri" panose="020F0502020204030204" pitchFamily="34" charset="0"/>
                <a:ea typeface="Calibri" panose="020F0502020204030204" pitchFamily="34" charset="0"/>
                <a:cs typeface="Times New Roman" panose="02020603050405020304" pitchFamily="18" charset="0"/>
              </a:rPr>
              <a:t>Recopilación de la información a través de la investigación. </a:t>
            </a:r>
          </a:p>
          <a:p>
            <a:r>
              <a:rPr lang="es-MX" dirty="0">
                <a:latin typeface="Calibri" panose="020F0502020204030204" pitchFamily="34" charset="0"/>
                <a:ea typeface="Calibri" panose="020F0502020204030204" pitchFamily="34" charset="0"/>
                <a:cs typeface="Times New Roman" panose="02020603050405020304" pitchFamily="18" charset="0"/>
              </a:rPr>
              <a:t> </a:t>
            </a:r>
          </a:p>
          <a:p>
            <a:r>
              <a:rPr lang="es-MX" dirty="0">
                <a:latin typeface="Calibri" panose="020F0502020204030204" pitchFamily="34" charset="0"/>
                <a:ea typeface="Calibri" panose="020F0502020204030204" pitchFamily="34" charset="0"/>
                <a:cs typeface="Times New Roman" panose="02020603050405020304" pitchFamily="18" charset="0"/>
              </a:rPr>
              <a:t>14.4 </a:t>
            </a:r>
          </a:p>
          <a:p>
            <a:r>
              <a:rPr lang="es-MX" dirty="0">
                <a:latin typeface="Calibri" panose="020F0502020204030204" pitchFamily="34" charset="0"/>
                <a:ea typeface="Calibri" panose="020F0502020204030204" pitchFamily="34" charset="0"/>
                <a:cs typeface="Times New Roman" panose="02020603050405020304" pitchFamily="18" charset="0"/>
              </a:rPr>
              <a:t>Descripción de Apertura de la actividad:</a:t>
            </a:r>
          </a:p>
          <a:p>
            <a:r>
              <a:rPr lang="es-MX" dirty="0">
                <a:latin typeface="Calibri" panose="020F0502020204030204" pitchFamily="34" charset="0"/>
                <a:ea typeface="Calibri" panose="020F0502020204030204" pitchFamily="34" charset="0"/>
                <a:cs typeface="Times New Roman" panose="02020603050405020304" pitchFamily="18" charset="0"/>
              </a:rPr>
              <a:t>Mediante una encuesta obtener estadísticas y conclusiones de los datos más relevante del machismo en el Estado de México.</a:t>
            </a:r>
          </a:p>
          <a:p>
            <a:r>
              <a:rPr lang="es-MX" dirty="0">
                <a:latin typeface="Calibri" panose="020F0502020204030204" pitchFamily="34" charset="0"/>
                <a:ea typeface="Calibri" panose="020F0502020204030204" pitchFamily="34" charset="0"/>
                <a:cs typeface="Times New Roman" panose="02020603050405020304" pitchFamily="18" charset="0"/>
              </a:rPr>
              <a:t> </a:t>
            </a:r>
          </a:p>
          <a:p>
            <a:r>
              <a:rPr lang="es-MX" dirty="0">
                <a:latin typeface="Calibri" panose="020F0502020204030204" pitchFamily="34" charset="0"/>
                <a:ea typeface="Calibri" panose="020F0502020204030204" pitchFamily="34" charset="0"/>
                <a:cs typeface="Times New Roman" panose="02020603050405020304" pitchFamily="18" charset="0"/>
              </a:rPr>
              <a:t>14.5 </a:t>
            </a:r>
          </a:p>
          <a:p>
            <a:r>
              <a:rPr lang="es-MX" dirty="0">
                <a:latin typeface="Calibri" panose="020F0502020204030204" pitchFamily="34" charset="0"/>
                <a:ea typeface="Calibri" panose="020F0502020204030204" pitchFamily="34" charset="0"/>
                <a:cs typeface="Times New Roman" panose="02020603050405020304" pitchFamily="18" charset="0"/>
              </a:rPr>
              <a:t>Descripción del desarrollo de la actividad:</a:t>
            </a:r>
          </a:p>
          <a:p>
            <a:r>
              <a:rPr lang="es-MX" dirty="0">
                <a:latin typeface="Calibri" panose="020F0502020204030204" pitchFamily="34" charset="0"/>
                <a:ea typeface="Calibri" panose="020F0502020204030204" pitchFamily="34" charset="0"/>
                <a:cs typeface="Times New Roman" panose="02020603050405020304" pitchFamily="18" charset="0"/>
              </a:rPr>
              <a:t>Se explicará como revisar una encuesta, como clasificar las preguntas y como graficar, para mostrar la cuantificación de los resultados y obtener conclusiones.</a:t>
            </a:r>
          </a:p>
          <a:p>
            <a:r>
              <a:rPr lang="es-MX" dirty="0">
                <a:latin typeface="Calibri" panose="020F0502020204030204" pitchFamily="34" charset="0"/>
                <a:ea typeface="Calibri" panose="020F0502020204030204" pitchFamily="34" charset="0"/>
                <a:cs typeface="Times New Roman" panose="02020603050405020304" pitchFamily="18" charset="0"/>
              </a:rPr>
              <a:t> </a:t>
            </a:r>
          </a:p>
          <a:p>
            <a:r>
              <a:rPr lang="es-MX" dirty="0">
                <a:latin typeface="Calibri" panose="020F0502020204030204" pitchFamily="34" charset="0"/>
                <a:ea typeface="Calibri" panose="020F0502020204030204" pitchFamily="34" charset="0"/>
                <a:cs typeface="Times New Roman" panose="02020603050405020304" pitchFamily="18" charset="0"/>
              </a:rPr>
              <a:t>14.6</a:t>
            </a:r>
          </a:p>
          <a:p>
            <a:r>
              <a:rPr lang="es-MX" dirty="0">
                <a:latin typeface="Calibri" panose="020F0502020204030204" pitchFamily="34" charset="0"/>
                <a:ea typeface="Calibri" panose="020F0502020204030204" pitchFamily="34" charset="0"/>
                <a:cs typeface="Times New Roman" panose="02020603050405020304" pitchFamily="18" charset="0"/>
              </a:rPr>
              <a:t>Descripción del cierre de la actividad:</a:t>
            </a:r>
          </a:p>
          <a:p>
            <a:r>
              <a:rPr lang="es-MX" dirty="0">
                <a:latin typeface="Calibri" panose="020F0502020204030204" pitchFamily="34" charset="0"/>
                <a:ea typeface="Calibri" panose="020F0502020204030204" pitchFamily="34" charset="0"/>
                <a:cs typeface="Times New Roman" panose="02020603050405020304" pitchFamily="18" charset="0"/>
              </a:rPr>
              <a:t>Revisión de encuestas, resultados, gráficas y conclusiones para poder elaborar los carteles de la campaña publicitaria.</a:t>
            </a:r>
          </a:p>
          <a:p>
            <a:r>
              <a:rPr lang="es-MX" dirty="0">
                <a:latin typeface="Calibri" panose="020F0502020204030204" pitchFamily="34" charset="0"/>
                <a:ea typeface="Calibri" panose="020F0502020204030204" pitchFamily="34" charset="0"/>
                <a:cs typeface="Times New Roman" panose="02020603050405020304" pitchFamily="18" charset="0"/>
              </a:rPr>
              <a:t> </a:t>
            </a:r>
          </a:p>
          <a:p>
            <a:r>
              <a:rPr lang="es-MX" dirty="0">
                <a:latin typeface="Calibri" panose="020F0502020204030204" pitchFamily="34" charset="0"/>
                <a:ea typeface="Calibri" panose="020F0502020204030204" pitchFamily="34" charset="0"/>
                <a:cs typeface="Times New Roman" panose="02020603050405020304" pitchFamily="18" charset="0"/>
              </a:rPr>
              <a:t>14.7</a:t>
            </a:r>
          </a:p>
          <a:p>
            <a:r>
              <a:rPr lang="es-MX" dirty="0">
                <a:latin typeface="Calibri" panose="020F0502020204030204" pitchFamily="34" charset="0"/>
                <a:ea typeface="Calibri" panose="020F0502020204030204" pitchFamily="34" charset="0"/>
                <a:cs typeface="Times New Roman" panose="02020603050405020304" pitchFamily="18" charset="0"/>
              </a:rPr>
              <a:t>Descripción de lo que se hará con los resultados de la actividad:</a:t>
            </a:r>
          </a:p>
          <a:p>
            <a:r>
              <a:rPr lang="es-MX" dirty="0">
                <a:latin typeface="Calibri" panose="020F0502020204030204" pitchFamily="34" charset="0"/>
                <a:ea typeface="Calibri" panose="020F0502020204030204" pitchFamily="34" charset="0"/>
                <a:cs typeface="Times New Roman" panose="02020603050405020304" pitchFamily="18" charset="0"/>
              </a:rPr>
              <a:t>Exposiciones, trípticos, ensayos, cuestionarios y debates con la finalidad de concientizar  a la comunidad educativa para participar de manera consciente y en la oportunidad y utilidad de la realización del proyecto.</a:t>
            </a:r>
          </a:p>
        </p:txBody>
      </p:sp>
    </p:spTree>
    <p:extLst>
      <p:ext uri="{BB962C8B-B14F-4D97-AF65-F5344CB8AC3E}">
        <p14:creationId xmlns:p14="http://schemas.microsoft.com/office/powerpoint/2010/main" val="287485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11CF6A-7996-3545-BA40-5A751A4DDB49}"/>
              </a:ext>
            </a:extLst>
          </p:cNvPr>
          <p:cNvSpPr/>
          <p:nvPr/>
        </p:nvSpPr>
        <p:spPr>
          <a:xfrm>
            <a:off x="947057" y="1166842"/>
            <a:ext cx="10853057" cy="4524315"/>
          </a:xfrm>
          <a:prstGeom prst="rect">
            <a:avLst/>
          </a:prstGeom>
        </p:spPr>
        <p:txBody>
          <a:bodyPr wrap="squar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rPr>
              <a:t> </a:t>
            </a:r>
          </a:p>
          <a:p>
            <a:r>
              <a:rPr lang="es-MX" dirty="0">
                <a:latin typeface="Calibri" panose="020F0502020204030204" pitchFamily="34" charset="0"/>
                <a:ea typeface="Calibri" panose="020F0502020204030204" pitchFamily="34" charset="0"/>
                <a:cs typeface="Times New Roman" panose="02020603050405020304" pitchFamily="18" charset="0"/>
              </a:rPr>
              <a:t>14.8</a:t>
            </a:r>
          </a:p>
          <a:p>
            <a:r>
              <a:rPr lang="es-MX" dirty="0">
                <a:latin typeface="Calibri" panose="020F0502020204030204" pitchFamily="34" charset="0"/>
                <a:ea typeface="Calibri" panose="020F0502020204030204" pitchFamily="34" charset="0"/>
                <a:cs typeface="Times New Roman" panose="02020603050405020304" pitchFamily="18" charset="0"/>
              </a:rPr>
              <a:t>Análisis, contrastación de lo esperado y lo sucedido:</a:t>
            </a:r>
          </a:p>
          <a:p>
            <a:r>
              <a:rPr lang="es-MX" dirty="0">
                <a:latin typeface="Calibri" panose="020F0502020204030204" pitchFamily="34" charset="0"/>
                <a:ea typeface="Calibri" panose="020F0502020204030204" pitchFamily="34" charset="0"/>
                <a:cs typeface="Times New Roman" panose="02020603050405020304" pitchFamily="18" charset="0"/>
              </a:rPr>
              <a:t>Los titulares de las disciplinas involucradas confirmamos que se pueden abordar temas del machismo desde diferentes puntos de vista, además de aportar diferentes ideas para el desarrollo</a:t>
            </a:r>
          </a:p>
          <a:p>
            <a:r>
              <a:rPr lang="es-MX" dirty="0">
                <a:latin typeface="Calibri" panose="020F0502020204030204" pitchFamily="34" charset="0"/>
                <a:ea typeface="Calibri" panose="020F0502020204030204" pitchFamily="34" charset="0"/>
                <a:cs typeface="Times New Roman" panose="02020603050405020304" pitchFamily="18" charset="0"/>
              </a:rPr>
              <a:t>y cierre del mismo.</a:t>
            </a:r>
            <a:br>
              <a:rPr lang="es-MX" dirty="0">
                <a:latin typeface="Calibri" panose="020F0502020204030204" pitchFamily="34" charset="0"/>
                <a:ea typeface="Calibri" panose="020F0502020204030204" pitchFamily="34" charset="0"/>
                <a:cs typeface="Times New Roman" panose="02020603050405020304" pitchFamily="18" charset="0"/>
              </a:rPr>
            </a:br>
            <a:r>
              <a:rPr lang="es-MX" dirty="0">
                <a:latin typeface="Calibri" panose="020F0502020204030204" pitchFamily="34" charset="0"/>
                <a:ea typeface="Calibri" panose="020F0502020204030204" pitchFamily="34" charset="0"/>
                <a:cs typeface="Times New Roman" panose="02020603050405020304" pitchFamily="18" charset="0"/>
              </a:rPr>
              <a:t>Al finalizar el proyecto, confirmamos por ejemplo que al haber sido todas las preguntas abiertas, si dificultaron llevar a cabo una exacta cuantificación, por lo que para la próxima vez que continuemos con este proyecto, nos aseguraremos de que la mayoría de las preguntas sean cerradas, con alguna (as) abierta (as) para complementar dichas preguntas.</a:t>
            </a:r>
          </a:p>
          <a:p>
            <a:r>
              <a:rPr lang="es-MX" dirty="0">
                <a:latin typeface="Calibri" panose="020F0502020204030204" pitchFamily="34" charset="0"/>
                <a:ea typeface="Calibri" panose="020F0502020204030204" pitchFamily="34" charset="0"/>
                <a:cs typeface="Times New Roman" panose="02020603050405020304" pitchFamily="18" charset="0"/>
              </a:rPr>
              <a:t> </a:t>
            </a:r>
          </a:p>
          <a:p>
            <a:r>
              <a:rPr lang="es-MX" dirty="0">
                <a:latin typeface="Calibri" panose="020F0502020204030204" pitchFamily="34" charset="0"/>
                <a:ea typeface="Calibri" panose="020F0502020204030204" pitchFamily="34" charset="0"/>
                <a:cs typeface="Times New Roman" panose="02020603050405020304" pitchFamily="18" charset="0"/>
              </a:rPr>
              <a:t>14.9</a:t>
            </a:r>
          </a:p>
          <a:p>
            <a:r>
              <a:rPr lang="es-MX" dirty="0">
                <a:latin typeface="Calibri" panose="020F0502020204030204" pitchFamily="34" charset="0"/>
                <a:ea typeface="Calibri" panose="020F0502020204030204" pitchFamily="34" charset="0"/>
                <a:cs typeface="Times New Roman" panose="02020603050405020304" pitchFamily="18" charset="0"/>
              </a:rPr>
              <a:t>Toma de decisiones:</a:t>
            </a:r>
          </a:p>
          <a:p>
            <a:r>
              <a:rPr lang="es-MX" dirty="0">
                <a:latin typeface="Calibri" panose="020F0502020204030204" pitchFamily="34" charset="0"/>
                <a:ea typeface="Calibri" panose="020F0502020204030204" pitchFamily="34" charset="0"/>
                <a:cs typeface="Times New Roman" panose="02020603050405020304" pitchFamily="18" charset="0"/>
              </a:rPr>
              <a:t>Los titulares de las disciplinas involucradas, acordamos que una vez que tengamos los resultados de la encuesta, enfatizaremos desde nuestra especialidad en aquellos puntos que haya que reforzar y potencializar para obtener mejores resultados una vez realizada la campaña concientizadora.</a:t>
            </a:r>
          </a:p>
        </p:txBody>
      </p:sp>
    </p:spTree>
    <p:extLst>
      <p:ext uri="{BB962C8B-B14F-4D97-AF65-F5344CB8AC3E}">
        <p14:creationId xmlns:p14="http://schemas.microsoft.com/office/powerpoint/2010/main" val="2863495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ítulo 1"/>
          <p:cNvSpPr>
            <a:spLocks noGrp="1"/>
          </p:cNvSpPr>
          <p:nvPr>
            <p:ph type="title"/>
          </p:nvPr>
        </p:nvSpPr>
        <p:spPr>
          <a:xfrm>
            <a:off x="641073" y="1419900"/>
            <a:ext cx="3145533" cy="4018201"/>
          </a:xfrm>
        </p:spPr>
        <p:txBody>
          <a:bodyPr>
            <a:normAutofit/>
          </a:bodyPr>
          <a:lstStyle/>
          <a:p>
            <a:pPr algn="just"/>
            <a:r>
              <a:rPr lang="es-ES_tradnl" sz="1600" b="1" dirty="0">
                <a:latin typeface="Arial" charset="0"/>
                <a:ea typeface="Arial" charset="0"/>
                <a:cs typeface="Arial" charset="0"/>
              </a:rPr>
              <a:t>Descripción del cierre de la actividad. Pasos y organización del grupo.</a:t>
            </a:r>
          </a:p>
        </p:txBody>
      </p:sp>
      <p:sp>
        <p:nvSpPr>
          <p:cNvPr id="3" name="Marcador de contenido 2"/>
          <p:cNvSpPr>
            <a:spLocks noGrp="1"/>
          </p:cNvSpPr>
          <p:nvPr>
            <p:ph idx="1"/>
          </p:nvPr>
        </p:nvSpPr>
        <p:spPr>
          <a:xfrm>
            <a:off x="4701008" y="1193576"/>
            <a:ext cx="6576591" cy="4470850"/>
          </a:xfrm>
        </p:spPr>
        <p:txBody>
          <a:bodyPr anchor="ctr">
            <a:normAutofit/>
          </a:bodyPr>
          <a:lstStyle/>
          <a:p>
            <a:pPr>
              <a:lnSpc>
                <a:spcPct val="110000"/>
              </a:lnSpc>
            </a:pPr>
            <a:r>
              <a:rPr lang="es-ES_tradnl" dirty="0">
                <a:latin typeface="Arial" charset="0"/>
                <a:ea typeface="Arial" charset="0"/>
                <a:cs typeface="Arial" charset="0"/>
              </a:rPr>
              <a:t>Tras el análisis y la discusión de los tópicos extraídos de la lectura señalada.</a:t>
            </a:r>
          </a:p>
          <a:p>
            <a:pPr>
              <a:lnSpc>
                <a:spcPct val="110000"/>
              </a:lnSpc>
            </a:pPr>
            <a:r>
              <a:rPr lang="es-ES_tradnl" dirty="0">
                <a:latin typeface="Arial" charset="0"/>
                <a:ea typeface="Arial" charset="0"/>
                <a:cs typeface="Arial" charset="0"/>
              </a:rPr>
              <a:t>Se delimitaron seis preguntas que se imprimirán en hojas de colores (uno para la población estudiantil femenina y otro para la población estudiantil masculina), se seleccionarán los colores, se imprimirán las papeletas con las preguntas. </a:t>
            </a:r>
          </a:p>
          <a:p>
            <a:pPr>
              <a:lnSpc>
                <a:spcPct val="110000"/>
              </a:lnSpc>
            </a:pPr>
            <a:r>
              <a:rPr lang="es-ES_tradnl" dirty="0">
                <a:latin typeface="Arial" charset="0"/>
                <a:ea typeface="Arial" charset="0"/>
                <a:cs typeface="Arial" charset="0"/>
              </a:rPr>
              <a:t>Se procedió a generar las preguntas que se harían en la encuesta.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423446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ítulo 1"/>
          <p:cNvSpPr>
            <a:spLocks noGrp="1"/>
          </p:cNvSpPr>
          <p:nvPr>
            <p:ph type="title"/>
          </p:nvPr>
        </p:nvSpPr>
        <p:spPr>
          <a:xfrm>
            <a:off x="641074" y="1419900"/>
            <a:ext cx="2940326" cy="4018201"/>
          </a:xfrm>
        </p:spPr>
        <p:txBody>
          <a:bodyPr>
            <a:normAutofit/>
          </a:bodyPr>
          <a:lstStyle/>
          <a:p>
            <a:pPr algn="just"/>
            <a:r>
              <a:rPr lang="es-ES_tradnl" sz="2000" b="1" dirty="0">
                <a:latin typeface="Arial" charset="0"/>
                <a:ea typeface="Arial" charset="0"/>
                <a:cs typeface="Arial" charset="0"/>
              </a:rPr>
              <a:t>Descripción de lo que se hará con los resultados de la actividad</a:t>
            </a:r>
            <a:endParaRPr lang="es-ES_tradnl" sz="2000" dirty="0">
              <a:latin typeface="Arial" charset="0"/>
              <a:ea typeface="Arial" charset="0"/>
              <a:cs typeface="Arial" charset="0"/>
            </a:endParaRPr>
          </a:p>
        </p:txBody>
      </p:sp>
      <p:sp>
        <p:nvSpPr>
          <p:cNvPr id="3" name="Marcador de contenido 2"/>
          <p:cNvSpPr>
            <a:spLocks noGrp="1"/>
          </p:cNvSpPr>
          <p:nvPr>
            <p:ph idx="1"/>
          </p:nvPr>
        </p:nvSpPr>
        <p:spPr>
          <a:xfrm>
            <a:off x="4701008" y="1193576"/>
            <a:ext cx="6576591" cy="4470850"/>
          </a:xfrm>
        </p:spPr>
        <p:txBody>
          <a:bodyPr anchor="ctr">
            <a:normAutofit/>
          </a:bodyPr>
          <a:lstStyle/>
          <a:p>
            <a:r>
              <a:rPr lang="es-ES_tradnl" dirty="0">
                <a:latin typeface="Arial" charset="0"/>
                <a:ea typeface="Arial" charset="0"/>
                <a:cs typeface="Arial" charset="0"/>
              </a:rPr>
              <a:t>Motivar a la comunidad educativa para que participe de manera consciente, objetiva y puntual al responder preguntas.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80726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11">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13">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7">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31" name="Picture 19">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32" name="Picture 21">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4" name="Picture 23">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Rectángulo 1"/>
          <p:cNvSpPr/>
          <p:nvPr/>
        </p:nvSpPr>
        <p:spPr>
          <a:xfrm>
            <a:off x="913775" y="439924"/>
            <a:ext cx="10364451" cy="1437937"/>
          </a:xfr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a:solidFill>
                  <a:schemeClr val="bg1"/>
                </a:solidFill>
                <a:latin typeface="+mj-lt"/>
                <a:ea typeface="+mj-ea"/>
                <a:cs typeface="+mj-cs"/>
              </a:rPr>
              <a:t>Análisis. Contrastación de lo esperado y lo sucedido. Aspectos a mejorar</a:t>
            </a:r>
            <a:endParaRPr lang="en-US" sz="3600" cap="all">
              <a:solidFill>
                <a:schemeClr val="bg1"/>
              </a:solidFill>
              <a:latin typeface="+mj-lt"/>
              <a:ea typeface="+mj-ea"/>
              <a:cs typeface="+mj-cs"/>
            </a:endParaRPr>
          </a:p>
        </p:txBody>
      </p:sp>
      <p:sp>
        <p:nvSpPr>
          <p:cNvPr id="3" name="Rectángulo 2"/>
          <p:cNvSpPr/>
          <p:nvPr/>
        </p:nvSpPr>
        <p:spPr>
          <a:xfrm>
            <a:off x="913774" y="2705878"/>
            <a:ext cx="10363826" cy="3085322"/>
          </a:xfr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cap="all"/>
              <a:t>Al realizar esta actividad los titulares de las asignaturas involucradas, nos dimos cuenta de que a partir de todas estas disciplinas podemos abordar el tema del machismo desde los diferentes puntos de vista, es decir, desde la interdisciplinariedad, pues cada uno de nosotros aportó preguntas muy puntuales sobre la problemática, y desarrolló propuestas de cierre de acuerdo a los contenidos de cada de las áreas participantes.</a:t>
            </a:r>
          </a:p>
        </p:txBody>
      </p:sp>
    </p:spTree>
    <p:extLst>
      <p:ext uri="{BB962C8B-B14F-4D97-AF65-F5344CB8AC3E}">
        <p14:creationId xmlns:p14="http://schemas.microsoft.com/office/powerpoint/2010/main" val="208915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20" name="Picture 19">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22" name="Picture 21">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4" name="Picture 23">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Rectángulo 1"/>
          <p:cNvSpPr/>
          <p:nvPr/>
        </p:nvSpPr>
        <p:spPr>
          <a:xfrm>
            <a:off x="913775" y="439924"/>
            <a:ext cx="10364451" cy="1437937"/>
          </a:xfr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a:solidFill>
                  <a:schemeClr val="bg1"/>
                </a:solidFill>
                <a:latin typeface="+mj-lt"/>
                <a:ea typeface="+mj-ea"/>
                <a:cs typeface="+mj-cs"/>
              </a:rPr>
              <a:t>Toma de decisiones</a:t>
            </a:r>
            <a:endParaRPr lang="en-US" sz="3600" cap="all">
              <a:solidFill>
                <a:schemeClr val="bg1"/>
              </a:solidFill>
              <a:latin typeface="+mj-lt"/>
              <a:ea typeface="+mj-ea"/>
              <a:cs typeface="+mj-cs"/>
            </a:endParaRPr>
          </a:p>
        </p:txBody>
      </p:sp>
      <p:sp>
        <p:nvSpPr>
          <p:cNvPr id="3" name="Rectángulo 2"/>
          <p:cNvSpPr/>
          <p:nvPr/>
        </p:nvSpPr>
        <p:spPr>
          <a:xfrm>
            <a:off x="913774" y="2705878"/>
            <a:ext cx="10363826" cy="3085322"/>
          </a:xfr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cap="all"/>
              <a:t>Los titulares de las disciplinas involucradas acordamos que una vez que tengamos los resultados de la encuesta, enfatizaremos desde nuestra especialidad en aquellos puntos que haya que reforzar y potencializar para obtener mejores resultados una vez realizada la campaña concientizadora.</a:t>
            </a:r>
          </a:p>
        </p:txBody>
      </p:sp>
    </p:spTree>
    <p:extLst>
      <p:ext uri="{BB962C8B-B14F-4D97-AF65-F5344CB8AC3E}">
        <p14:creationId xmlns:p14="http://schemas.microsoft.com/office/powerpoint/2010/main" val="295262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16" name="Picture 15">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18" name="Picture 17">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0" name="Picture 19">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Título 1"/>
          <p:cNvSpPr>
            <a:spLocks noGrp="1"/>
          </p:cNvSpPr>
          <p:nvPr>
            <p:ph type="title"/>
          </p:nvPr>
        </p:nvSpPr>
        <p:spPr>
          <a:xfrm>
            <a:off x="913775" y="439924"/>
            <a:ext cx="10364451" cy="1437937"/>
          </a:xfrm>
        </p:spPr>
        <p:txBody>
          <a:bodyPr>
            <a:normAutofit/>
          </a:bodyPr>
          <a:lstStyle/>
          <a:p>
            <a:r>
              <a:rPr lang="es-ES_tradnl" sz="3100" b="1">
                <a:solidFill>
                  <a:schemeClr val="bg1"/>
                </a:solidFill>
                <a:latin typeface="Arial" charset="0"/>
                <a:ea typeface="Arial" charset="0"/>
                <a:cs typeface="Arial" charset="0"/>
              </a:rPr>
              <a:t>Descripción del desarrollo de la actividad. Pasos y organización del grupo</a:t>
            </a:r>
            <a:endParaRPr lang="es-ES_tradnl" sz="3100">
              <a:solidFill>
                <a:schemeClr val="bg1"/>
              </a:solidFill>
            </a:endParaRPr>
          </a:p>
        </p:txBody>
      </p:sp>
      <p:sp>
        <p:nvSpPr>
          <p:cNvPr id="3" name="Marcador de contenido 2"/>
          <p:cNvSpPr>
            <a:spLocks noGrp="1"/>
          </p:cNvSpPr>
          <p:nvPr>
            <p:ph idx="1"/>
          </p:nvPr>
        </p:nvSpPr>
        <p:spPr>
          <a:xfrm>
            <a:off x="913774" y="2705878"/>
            <a:ext cx="10363826" cy="3085322"/>
          </a:xfrm>
        </p:spPr>
        <p:txBody>
          <a:bodyPr anchor="ctr">
            <a:normAutofit/>
          </a:bodyPr>
          <a:lstStyle/>
          <a:p>
            <a:pPr algn="just"/>
            <a:r>
              <a:rPr lang="es-ES_tradnl" dirty="0">
                <a:latin typeface="Arial" charset="0"/>
                <a:ea typeface="Arial" charset="0"/>
                <a:cs typeface="Arial" charset="0"/>
              </a:rPr>
              <a:t>Una vez expuesto el trabajo escrito sobre los resultados del proyecto se procederá a diseñar y elaborar carteles </a:t>
            </a:r>
            <a:r>
              <a:rPr lang="es-ES_tradnl" dirty="0" err="1">
                <a:latin typeface="Arial" charset="0"/>
                <a:ea typeface="Arial" charset="0"/>
                <a:cs typeface="Arial" charset="0"/>
              </a:rPr>
              <a:t>concientizadores</a:t>
            </a:r>
            <a:r>
              <a:rPr lang="es-ES_tradnl" dirty="0">
                <a:latin typeface="Arial" charset="0"/>
                <a:ea typeface="Arial" charset="0"/>
                <a:cs typeface="Arial" charset="0"/>
              </a:rPr>
              <a:t> sobre esta problemática, mismos que se exhibirán en diferentes áreas de la institución.</a:t>
            </a:r>
          </a:p>
          <a:p>
            <a:endParaRPr lang="es-ES_tradnl" dirty="0"/>
          </a:p>
        </p:txBody>
      </p:sp>
    </p:spTree>
    <p:extLst>
      <p:ext uri="{BB962C8B-B14F-4D97-AF65-F5344CB8AC3E}">
        <p14:creationId xmlns:p14="http://schemas.microsoft.com/office/powerpoint/2010/main" val="1656098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20" name="Picture 19">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22" name="Picture 21">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4" name="Picture 23">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Rectángulo 1"/>
          <p:cNvSpPr/>
          <p:nvPr/>
        </p:nvSpPr>
        <p:spPr>
          <a:xfrm>
            <a:off x="913775" y="439924"/>
            <a:ext cx="10364451" cy="1437937"/>
          </a:xfr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a:solidFill>
                  <a:schemeClr val="bg1"/>
                </a:solidFill>
                <a:latin typeface="+mj-lt"/>
                <a:ea typeface="+mj-ea"/>
                <a:cs typeface="+mj-cs"/>
              </a:rPr>
              <a:t>Descripción del cierre de la actividad. Pasos y organización del grupo</a:t>
            </a:r>
            <a:endParaRPr lang="en-US" sz="3600" cap="all">
              <a:solidFill>
                <a:schemeClr val="bg1"/>
              </a:solidFill>
              <a:latin typeface="+mj-lt"/>
              <a:ea typeface="+mj-ea"/>
              <a:cs typeface="+mj-cs"/>
            </a:endParaRPr>
          </a:p>
        </p:txBody>
      </p:sp>
      <p:sp>
        <p:nvSpPr>
          <p:cNvPr id="3" name="Rectángulo 2"/>
          <p:cNvSpPr/>
          <p:nvPr/>
        </p:nvSpPr>
        <p:spPr>
          <a:xfrm>
            <a:off x="913773" y="2705878"/>
            <a:ext cx="11084637" cy="3085322"/>
          </a:xfr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cap="all" dirty="0" err="1"/>
              <a:t>Después</a:t>
            </a:r>
            <a:r>
              <a:rPr lang="en-US" cap="all" dirty="0"/>
              <a:t> de un </a:t>
            </a:r>
            <a:r>
              <a:rPr lang="en-US" cap="all" dirty="0" err="1"/>
              <a:t>tiempo</a:t>
            </a:r>
            <a:r>
              <a:rPr lang="en-US" cap="all" dirty="0"/>
              <a:t> </a:t>
            </a:r>
            <a:r>
              <a:rPr lang="en-US" cap="all" dirty="0" err="1"/>
              <a:t>prudente</a:t>
            </a:r>
            <a:r>
              <a:rPr lang="en-US" cap="all" dirty="0"/>
              <a:t> de </a:t>
            </a:r>
            <a:r>
              <a:rPr lang="en-US" cap="all" dirty="0" err="1"/>
              <a:t>exhibición</a:t>
            </a:r>
            <a:r>
              <a:rPr lang="en-US" cap="all" dirty="0"/>
              <a:t> de los </a:t>
            </a:r>
            <a:r>
              <a:rPr lang="en-US" cap="all" dirty="0" err="1"/>
              <a:t>carteles</a:t>
            </a:r>
            <a:r>
              <a:rPr lang="en-US" cap="all" dirty="0"/>
              <a:t> de la </a:t>
            </a:r>
            <a:r>
              <a:rPr lang="en-US" cap="all" dirty="0" err="1"/>
              <a:t>campaña</a:t>
            </a:r>
            <a:r>
              <a:rPr lang="en-US" cap="all" dirty="0"/>
              <a:t> </a:t>
            </a:r>
            <a:r>
              <a:rPr lang="en-US" cap="all" dirty="0" err="1"/>
              <a:t>concientizadora</a:t>
            </a:r>
            <a:r>
              <a:rPr lang="en-US" cap="all" dirty="0"/>
              <a:t> se </a:t>
            </a:r>
            <a:r>
              <a:rPr lang="en-US" cap="all" dirty="0" err="1"/>
              <a:t>procederá</a:t>
            </a:r>
            <a:r>
              <a:rPr lang="en-US" cap="all" dirty="0"/>
              <a:t> a </a:t>
            </a:r>
            <a:r>
              <a:rPr lang="en-US" cap="all" dirty="0" err="1"/>
              <a:t>cuestionar</a:t>
            </a:r>
            <a:r>
              <a:rPr lang="en-US" cap="all" dirty="0"/>
              <a:t> a la </a:t>
            </a:r>
            <a:r>
              <a:rPr lang="en-US" cap="all" dirty="0" err="1"/>
              <a:t>comunidad</a:t>
            </a:r>
            <a:r>
              <a:rPr lang="en-US" cap="all" dirty="0"/>
              <a:t> </a:t>
            </a:r>
            <a:r>
              <a:rPr lang="en-US" cap="all" dirty="0" err="1"/>
              <a:t>académica</a:t>
            </a:r>
            <a:r>
              <a:rPr lang="en-US" cap="all" dirty="0"/>
              <a:t> </a:t>
            </a:r>
            <a:r>
              <a:rPr lang="en-US" cap="all" dirty="0" err="1"/>
              <a:t>sobre</a:t>
            </a:r>
            <a:r>
              <a:rPr lang="en-US" cap="all" dirty="0"/>
              <a:t> la </a:t>
            </a:r>
            <a:r>
              <a:rPr lang="en-US" cap="all" dirty="0" err="1"/>
              <a:t>oportunidad</a:t>
            </a:r>
            <a:r>
              <a:rPr lang="en-US" cap="all" dirty="0"/>
              <a:t> y la </a:t>
            </a:r>
            <a:r>
              <a:rPr lang="en-US" cap="all" dirty="0" err="1"/>
              <a:t>utilidad</a:t>
            </a:r>
            <a:r>
              <a:rPr lang="en-US" cap="all" dirty="0"/>
              <a:t> de la </a:t>
            </a:r>
            <a:r>
              <a:rPr lang="en-US" cap="all" dirty="0" err="1"/>
              <a:t>realización</a:t>
            </a:r>
            <a:r>
              <a:rPr lang="en-US" cap="all" dirty="0"/>
              <a:t> del </a:t>
            </a:r>
            <a:r>
              <a:rPr lang="en-US" cap="all" dirty="0" err="1"/>
              <a:t>proyecto</a:t>
            </a:r>
            <a:r>
              <a:rPr lang="en-US" cap="all" dirty="0"/>
              <a:t>.</a:t>
            </a:r>
          </a:p>
        </p:txBody>
      </p:sp>
    </p:spTree>
    <p:extLst>
      <p:ext uri="{BB962C8B-B14F-4D97-AF65-F5344CB8AC3E}">
        <p14:creationId xmlns:p14="http://schemas.microsoft.com/office/powerpoint/2010/main" val="155871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20" name="Picture 19">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22" name="Picture 21">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4" name="Picture 23">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Rectángulo 1"/>
          <p:cNvSpPr/>
          <p:nvPr/>
        </p:nvSpPr>
        <p:spPr>
          <a:xfrm>
            <a:off x="913775" y="439924"/>
            <a:ext cx="10364451" cy="1437937"/>
          </a:xfr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a:solidFill>
                  <a:schemeClr val="bg1"/>
                </a:solidFill>
                <a:latin typeface="+mj-lt"/>
                <a:ea typeface="+mj-ea"/>
                <a:cs typeface="+mj-cs"/>
              </a:rPr>
              <a:t>Descripción de lo que se hará con los resultados de la actividad</a:t>
            </a:r>
            <a:endParaRPr lang="en-US" sz="3600" cap="all">
              <a:solidFill>
                <a:schemeClr val="bg1"/>
              </a:solidFill>
              <a:latin typeface="+mj-lt"/>
              <a:ea typeface="+mj-ea"/>
              <a:cs typeface="+mj-cs"/>
            </a:endParaRPr>
          </a:p>
        </p:txBody>
      </p:sp>
      <p:sp>
        <p:nvSpPr>
          <p:cNvPr id="3" name="Rectángulo 2"/>
          <p:cNvSpPr/>
          <p:nvPr/>
        </p:nvSpPr>
        <p:spPr>
          <a:xfrm>
            <a:off x="913774" y="2705878"/>
            <a:ext cx="10363826" cy="3085322"/>
          </a:xfrm>
        </p:spPr>
        <p:txBody>
          <a:bodyPr vert="horz" lIns="91440" tIns="45720" rIns="91440" bIns="45720" rtlCol="0" anchor="ctr">
            <a:normAutofit/>
          </a:bodyPr>
          <a:lstStyle/>
          <a:p>
            <a:pPr indent="-228600" algn="just" defTabSz="914400">
              <a:lnSpc>
                <a:spcPct val="120000"/>
              </a:lnSpc>
              <a:spcAft>
                <a:spcPts val="600"/>
              </a:spcAft>
              <a:buClr>
                <a:schemeClr val="tx1"/>
              </a:buClr>
              <a:buFont typeface="Arial" panose="020B0604020202020204" pitchFamily="34" charset="0"/>
              <a:buChar char="•"/>
            </a:pPr>
            <a:r>
              <a:rPr lang="en-US" cap="all" dirty="0"/>
              <a:t>Se </a:t>
            </a:r>
            <a:r>
              <a:rPr lang="en-US" cap="all" dirty="0" err="1"/>
              <a:t>redactará</a:t>
            </a:r>
            <a:r>
              <a:rPr lang="en-US" cap="all" dirty="0"/>
              <a:t> una </a:t>
            </a:r>
            <a:r>
              <a:rPr lang="en-US" cap="all" dirty="0" err="1"/>
              <a:t>memoria</a:t>
            </a:r>
            <a:r>
              <a:rPr lang="en-US" cap="all" dirty="0"/>
              <a:t> de lo que </a:t>
            </a:r>
            <a:r>
              <a:rPr lang="en-US" cap="all" dirty="0" err="1"/>
              <a:t>implicó</a:t>
            </a:r>
            <a:r>
              <a:rPr lang="en-US" cap="all" dirty="0"/>
              <a:t> el </a:t>
            </a:r>
            <a:r>
              <a:rPr lang="en-US" cap="all" dirty="0" err="1"/>
              <a:t>desarrollo</a:t>
            </a:r>
            <a:r>
              <a:rPr lang="en-US" cap="all" dirty="0"/>
              <a:t> de </a:t>
            </a:r>
            <a:r>
              <a:rPr lang="en-US" cap="all" dirty="0" err="1"/>
              <a:t>este</a:t>
            </a:r>
            <a:r>
              <a:rPr lang="en-US" cap="all" dirty="0"/>
              <a:t> </a:t>
            </a:r>
            <a:r>
              <a:rPr lang="en-US" cap="all" dirty="0" err="1"/>
              <a:t>proyecto</a:t>
            </a:r>
            <a:r>
              <a:rPr lang="en-US" cap="all" dirty="0"/>
              <a:t> </a:t>
            </a:r>
            <a:r>
              <a:rPr lang="en-US" cap="all" dirty="0" err="1"/>
              <a:t>interdisciplinario</a:t>
            </a:r>
            <a:r>
              <a:rPr lang="en-US" cap="all" dirty="0"/>
              <a:t> para </a:t>
            </a:r>
            <a:r>
              <a:rPr lang="en-US" cap="all" dirty="0" err="1"/>
              <a:t>medir</a:t>
            </a:r>
            <a:r>
              <a:rPr lang="en-US" cap="all" dirty="0"/>
              <a:t> la </a:t>
            </a:r>
            <a:r>
              <a:rPr lang="en-US" cap="all" dirty="0" err="1"/>
              <a:t>posibilidad</a:t>
            </a:r>
            <a:r>
              <a:rPr lang="en-US" cap="all" dirty="0"/>
              <a:t> de </a:t>
            </a:r>
            <a:r>
              <a:rPr lang="en-US" cap="all" dirty="0" err="1"/>
              <a:t>implementarlo</a:t>
            </a:r>
            <a:r>
              <a:rPr lang="en-US" cap="all" dirty="0"/>
              <a:t> </a:t>
            </a:r>
            <a:r>
              <a:rPr lang="en-US" cap="all" dirty="0" err="1"/>
              <a:t>en</a:t>
            </a:r>
            <a:r>
              <a:rPr lang="en-US" cap="all" dirty="0"/>
              <a:t> los </a:t>
            </a:r>
            <a:r>
              <a:rPr lang="en-US" cap="all" dirty="0" err="1"/>
              <a:t>cursos</a:t>
            </a:r>
            <a:r>
              <a:rPr lang="en-US" cap="all" dirty="0"/>
              <a:t> </a:t>
            </a:r>
            <a:r>
              <a:rPr lang="en-US" cap="all" dirty="0" err="1"/>
              <a:t>subsecuentes</a:t>
            </a:r>
            <a:r>
              <a:rPr lang="en-US" cap="all" dirty="0"/>
              <a:t>.</a:t>
            </a:r>
          </a:p>
        </p:txBody>
      </p:sp>
    </p:spTree>
    <p:extLst>
      <p:ext uri="{BB962C8B-B14F-4D97-AF65-F5344CB8AC3E}">
        <p14:creationId xmlns:p14="http://schemas.microsoft.com/office/powerpoint/2010/main" val="1547144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8168" y="587225"/>
            <a:ext cx="8662738" cy="830997"/>
          </a:xfrm>
          <a:prstGeom prst="rect">
            <a:avLst/>
          </a:prstGeom>
        </p:spPr>
        <p:txBody>
          <a:bodyPr wrap="square">
            <a:spAutoFit/>
          </a:bodyPr>
          <a:lstStyle/>
          <a:p>
            <a:pPr algn="ctr"/>
            <a:r>
              <a:rPr lang="es-ES_tradnl" sz="2400" b="1" dirty="0">
                <a:latin typeface="Arial" charset="0"/>
                <a:ea typeface="Arial" charset="0"/>
                <a:cs typeface="Arial" charset="0"/>
              </a:rPr>
              <a:t>Análisis. Contrastación de lo esperado y lo sucedido. Aspectos a mejorar</a:t>
            </a:r>
            <a:endParaRPr lang="es-ES_tradnl" sz="2400" dirty="0"/>
          </a:p>
        </p:txBody>
      </p:sp>
      <p:sp>
        <p:nvSpPr>
          <p:cNvPr id="3" name="CuadroTexto 2"/>
          <p:cNvSpPr txBox="1"/>
          <p:nvPr/>
        </p:nvSpPr>
        <p:spPr>
          <a:xfrm>
            <a:off x="775252" y="2007705"/>
            <a:ext cx="10654748" cy="4893647"/>
          </a:xfrm>
          <a:prstGeom prst="rect">
            <a:avLst/>
          </a:prstGeom>
          <a:noFill/>
        </p:spPr>
        <p:txBody>
          <a:bodyPr wrap="square" rtlCol="0">
            <a:spAutoFit/>
          </a:bodyPr>
          <a:lstStyle/>
          <a:p>
            <a:pPr algn="just"/>
            <a:r>
              <a:rPr lang="es-ES_tradnl" sz="2400" dirty="0">
                <a:latin typeface="Arial" charset="0"/>
                <a:ea typeface="Arial" charset="0"/>
                <a:cs typeface="Arial" charset="0"/>
              </a:rPr>
              <a:t>Al finalizar el proyecto nos dimos cuenta que las preguntas elaboradas en la encuesta estaban hechas de tal manera que las respuestas podían ser muy ambiguas lo que resultó difícil de cuantificar. Asimismo, nos percatamos de que  la población estudiantil no respondió con la seriedad y la objetividad que esperábamos.</a:t>
            </a:r>
          </a:p>
          <a:p>
            <a:pPr algn="just"/>
            <a:r>
              <a:rPr lang="es-ES_tradnl" sz="2400" dirty="0">
                <a:latin typeface="Arial" charset="0"/>
                <a:ea typeface="Arial" charset="0"/>
                <a:cs typeface="Arial" charset="0"/>
              </a:rPr>
              <a:t>En caso de que repitamos la elaboración de este proyecto, debemos considerar que las preguntas de la encuesta lleven al alumno a una respuesta cerrada que permita medir de manera más estricta.</a:t>
            </a:r>
          </a:p>
          <a:p>
            <a:pPr algn="just"/>
            <a:r>
              <a:rPr lang="es-ES_tradnl" sz="2400" dirty="0">
                <a:latin typeface="Arial" charset="0"/>
                <a:ea typeface="Arial" charset="0"/>
                <a:cs typeface="Arial" charset="0"/>
              </a:rPr>
              <a:t>También consideramos que los profesores de cada asignatura debemos propiciar un ambiente cultural y </a:t>
            </a:r>
            <a:r>
              <a:rPr lang="es-ES_tradnl" sz="2400" dirty="0" err="1">
                <a:latin typeface="Arial" charset="0"/>
                <a:ea typeface="Arial" charset="0"/>
                <a:cs typeface="Arial" charset="0"/>
              </a:rPr>
              <a:t>concientizador</a:t>
            </a:r>
            <a:r>
              <a:rPr lang="es-ES_tradnl" sz="2400" dirty="0">
                <a:latin typeface="Arial" charset="0"/>
                <a:ea typeface="Arial" charset="0"/>
                <a:cs typeface="Arial" charset="0"/>
              </a:rPr>
              <a:t> para que los alumnos encuestados respondan con la seriedad y la objetividad que se precisa para un proyecto de esta envergadura.</a:t>
            </a:r>
          </a:p>
          <a:p>
            <a:endParaRPr lang="es-ES_tradnl" sz="2400" dirty="0">
              <a:latin typeface="Arial" charset="0"/>
              <a:ea typeface="Arial" charset="0"/>
              <a:cs typeface="Arial" charset="0"/>
            </a:endParaRPr>
          </a:p>
        </p:txBody>
      </p:sp>
    </p:spTree>
    <p:extLst>
      <p:ext uri="{BB962C8B-B14F-4D97-AF65-F5344CB8AC3E}">
        <p14:creationId xmlns:p14="http://schemas.microsoft.com/office/powerpoint/2010/main" val="125361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half" idx="2"/>
          </p:nvPr>
        </p:nvSpPr>
        <p:spPr>
          <a:xfrm>
            <a:off x="2310664" y="421696"/>
            <a:ext cx="8440057" cy="2142671"/>
          </a:xfrm>
        </p:spPr>
        <p:txBody>
          <a:bodyPr>
            <a:normAutofit fontScale="55000" lnSpcReduction="20000"/>
          </a:bodyPr>
          <a:lstStyle/>
          <a:p>
            <a:endParaRPr lang="es-MX" sz="5400" dirty="0"/>
          </a:p>
          <a:p>
            <a:r>
              <a:rPr lang="es-MX" sz="5400" dirty="0"/>
              <a:t>Proyecto: </a:t>
            </a:r>
          </a:p>
          <a:p>
            <a:r>
              <a:rPr lang="es-MX" sz="5400" dirty="0"/>
              <a:t>Tendidos contra el machismo 2020-2021</a:t>
            </a:r>
          </a:p>
        </p:txBody>
      </p:sp>
      <p:pic>
        <p:nvPicPr>
          <p:cNvPr id="1026" name="Picture 2" descr="Imagen relacionada">
            <a:extLst>
              <a:ext uri="{FF2B5EF4-FFF2-40B4-BE49-F238E27FC236}">
                <a16:creationId xmlns:a16="http://schemas.microsoft.com/office/drawing/2014/main" id="{309FE924-051C-4A40-A28C-E86D767E4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955" y="2846320"/>
            <a:ext cx="3266885" cy="358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91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20" name="Picture 19">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22" name="Picture 21">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4" name="Picture 23">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Rectángulo 1"/>
          <p:cNvSpPr/>
          <p:nvPr/>
        </p:nvSpPr>
        <p:spPr>
          <a:xfrm>
            <a:off x="913775" y="439924"/>
            <a:ext cx="10364451" cy="1437937"/>
          </a:xfr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a:solidFill>
                  <a:schemeClr val="bg1"/>
                </a:solidFill>
                <a:latin typeface="+mj-lt"/>
                <a:ea typeface="+mj-ea"/>
                <a:cs typeface="+mj-cs"/>
              </a:rPr>
              <a:t>Toma de decisiones</a:t>
            </a:r>
            <a:endParaRPr lang="en-US" sz="3600" cap="all">
              <a:solidFill>
                <a:schemeClr val="bg1"/>
              </a:solidFill>
              <a:latin typeface="+mj-lt"/>
              <a:ea typeface="+mj-ea"/>
              <a:cs typeface="+mj-cs"/>
            </a:endParaRPr>
          </a:p>
        </p:txBody>
      </p:sp>
      <p:sp>
        <p:nvSpPr>
          <p:cNvPr id="3" name="CuadroTexto 2"/>
          <p:cNvSpPr txBox="1"/>
          <p:nvPr/>
        </p:nvSpPr>
        <p:spPr>
          <a:xfrm>
            <a:off x="913774" y="2705878"/>
            <a:ext cx="10363826" cy="3085322"/>
          </a:xfr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cap="all"/>
              <a:t>Para poder desarrollar este proyecto de una manera optima que permita generar un cambio en la comunidad académica y en el entorno familiar y social de éstas, los profesores involucrados en este trabajo interdisciplinario debemos generar en el alumno el interés por observar las problemáticas que se presentan día a día en nuestra sociedad que son desencadenadas por las conductas machistas que prevalecen en nuestros días. </a:t>
            </a:r>
          </a:p>
        </p:txBody>
      </p:sp>
    </p:spTree>
    <p:extLst>
      <p:ext uri="{BB962C8B-B14F-4D97-AF65-F5344CB8AC3E}">
        <p14:creationId xmlns:p14="http://schemas.microsoft.com/office/powerpoint/2010/main" val="56246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ítulo 1">
            <a:extLst>
              <a:ext uri="{FF2B5EF4-FFF2-40B4-BE49-F238E27FC236}">
                <a16:creationId xmlns:a16="http://schemas.microsoft.com/office/drawing/2014/main" id="{93888C5C-0609-D94F-A64A-A8215B9E68A4}"/>
              </a:ext>
            </a:extLst>
          </p:cNvPr>
          <p:cNvSpPr>
            <a:spLocks noGrp="1"/>
          </p:cNvSpPr>
          <p:nvPr>
            <p:ph type="title"/>
          </p:nvPr>
        </p:nvSpPr>
        <p:spPr>
          <a:xfrm>
            <a:off x="641074" y="1419900"/>
            <a:ext cx="2844002" cy="4018201"/>
          </a:xfrm>
        </p:spPr>
        <p:txBody>
          <a:bodyPr>
            <a:normAutofit/>
          </a:bodyPr>
          <a:lstStyle/>
          <a:p>
            <a:pPr algn="l"/>
            <a:r>
              <a:rPr lang="es-MX" sz="3100"/>
              <a:t>Justificación</a:t>
            </a:r>
          </a:p>
        </p:txBody>
      </p:sp>
      <p:sp>
        <p:nvSpPr>
          <p:cNvPr id="3" name="Marcador de contenido 2">
            <a:extLst>
              <a:ext uri="{FF2B5EF4-FFF2-40B4-BE49-F238E27FC236}">
                <a16:creationId xmlns:a16="http://schemas.microsoft.com/office/drawing/2014/main" id="{CABF9CC6-A954-754A-872A-347F6BC4410E}"/>
              </a:ext>
            </a:extLst>
          </p:cNvPr>
          <p:cNvSpPr>
            <a:spLocks noGrp="1"/>
          </p:cNvSpPr>
          <p:nvPr>
            <p:ph idx="1"/>
          </p:nvPr>
        </p:nvSpPr>
        <p:spPr>
          <a:xfrm>
            <a:off x="4450637" y="1193575"/>
            <a:ext cx="6576591" cy="4470850"/>
          </a:xfrm>
        </p:spPr>
        <p:txBody>
          <a:bodyPr anchor="ctr">
            <a:normAutofit/>
          </a:bodyPr>
          <a:lstStyle/>
          <a:p>
            <a:pPr marL="0" indent="0" algn="just">
              <a:lnSpc>
                <a:spcPct val="110000"/>
              </a:lnSpc>
              <a:buNone/>
            </a:pPr>
            <a:r>
              <a:rPr lang="es-ES_tradnl" sz="1400" dirty="0"/>
              <a:t>El machismo ha estado presente en la sociedad mexicana desde hace mucho tiempo. Lo encontramos en las telenovelas, películas, ámbitos laborales, familias y relaciones; ha sido tolerado e incluso celebrado. 	</a:t>
            </a:r>
            <a:endParaRPr lang="es-MX" sz="1400" dirty="0"/>
          </a:p>
          <a:p>
            <a:pPr marL="0" indent="0" algn="just">
              <a:lnSpc>
                <a:spcPct val="110000"/>
              </a:lnSpc>
              <a:buNone/>
            </a:pPr>
            <a:r>
              <a:rPr lang="es-ES_tradnl" sz="1400" dirty="0"/>
              <a:t>A lo largo de sus vidas las mujeres y las niñas sufren en todos los ámbitos en que se desarrollan diferentes tipos de violencia en el hogar, el trabajo, la escuela, el espacio público y ahora en las redes sociales, mismos que son producto de la desigualdad y de la discriminación de género. </a:t>
            </a:r>
            <a:endParaRPr lang="es-MX" sz="1400" dirty="0"/>
          </a:p>
          <a:p>
            <a:pPr marL="0" indent="0" algn="just">
              <a:lnSpc>
                <a:spcPct val="110000"/>
              </a:lnSpc>
              <a:buNone/>
            </a:pPr>
            <a:r>
              <a:rPr lang="es-ES" sz="1400" dirty="0"/>
              <a:t>Como el Estado de México es la entidad donde se ejerce mayor violencia emocional, económica, física y sexual hacia una mujer por parte de su pareja (53.3% de los casos), los alumnos  de sexto año de bachillerato del  Centro Escolar del Tepeyac, ubicado en el municipio de Naucalpan, han decidido que se concientice a la comunidad educativa de la problemática que representa el machismo como promotor y detonador de la violencia contra las mujeres.</a:t>
            </a:r>
            <a:r>
              <a:rPr lang="es-MX" sz="1400" dirty="0"/>
              <a:t>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16733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Marcador de contenido 2">
            <a:extLst>
              <a:ext uri="{FF2B5EF4-FFF2-40B4-BE49-F238E27FC236}">
                <a16:creationId xmlns:a16="http://schemas.microsoft.com/office/drawing/2014/main" id="{B362696A-F079-BB4D-8260-CEEA8A4C9663}"/>
              </a:ext>
            </a:extLst>
          </p:cNvPr>
          <p:cNvSpPr>
            <a:spLocks noGrp="1"/>
          </p:cNvSpPr>
          <p:nvPr>
            <p:ph idx="1"/>
          </p:nvPr>
        </p:nvSpPr>
        <p:spPr>
          <a:xfrm>
            <a:off x="4701008" y="1193576"/>
            <a:ext cx="6576591" cy="4470850"/>
          </a:xfrm>
        </p:spPr>
        <p:txBody>
          <a:bodyPr anchor="ctr">
            <a:normAutofit/>
          </a:bodyPr>
          <a:lstStyle/>
          <a:p>
            <a:pPr marL="0" indent="0" algn="just">
              <a:lnSpc>
                <a:spcPct val="110000"/>
              </a:lnSpc>
              <a:buNone/>
            </a:pPr>
            <a:r>
              <a:rPr lang="es-ES" sz="1700" dirty="0"/>
              <a:t>El machismo  en el Estado de México es un problema que atañe a toda la población, en la cual está inserta la comunidad educativa del Centro Escolar del Tepeyac, y por ello los alumnos de sexto de bachillerato han decidido realizar un proyecto que abarca diferentes etapas que incluyen: la lectura de textos que expliquen y analicen lo que es el machismo en la sociedad mexicana, la elaboración de una encuesta en la que se integren diferentes preguntas que concienticen a los alumnos sobre el machismo en su entorno social, familiar y escolar, la publicación de resultados para que sean divulgados en la institución y la propuesta de acciones para iniciar su erradicación y permitir el desarrollo óptimo de una sociedad sin violencia contra la mujer. </a:t>
            </a:r>
            <a:endParaRPr lang="es-MX" sz="17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52295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F7CC8-BA6A-7E4A-9A7F-E4164BED5C9D}"/>
              </a:ext>
            </a:extLst>
          </p:cNvPr>
          <p:cNvSpPr txBox="1">
            <a:spLocks/>
          </p:cNvSpPr>
          <p:nvPr/>
        </p:nvSpPr>
        <p:spPr>
          <a:xfrm>
            <a:off x="1524000" y="693057"/>
            <a:ext cx="9144000" cy="856343"/>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b="1" dirty="0">
                <a:latin typeface="Arial" charset="0"/>
                <a:ea typeface="Arial" charset="0"/>
                <a:cs typeface="Arial" charset="0"/>
              </a:rPr>
              <a:t>Objetivo general del proyecto</a:t>
            </a:r>
          </a:p>
        </p:txBody>
      </p:sp>
      <p:sp>
        <p:nvSpPr>
          <p:cNvPr id="3" name="Rectángulo 2">
            <a:extLst>
              <a:ext uri="{FF2B5EF4-FFF2-40B4-BE49-F238E27FC236}">
                <a16:creationId xmlns:a16="http://schemas.microsoft.com/office/drawing/2014/main" id="{BBD6F723-C2DE-E44A-A39B-2AC7F0BF2328}"/>
              </a:ext>
            </a:extLst>
          </p:cNvPr>
          <p:cNvSpPr/>
          <p:nvPr/>
        </p:nvSpPr>
        <p:spPr>
          <a:xfrm>
            <a:off x="947058" y="1886857"/>
            <a:ext cx="10548256" cy="2222340"/>
          </a:xfrm>
          <a:prstGeom prst="rect">
            <a:avLst/>
          </a:prstGeom>
        </p:spPr>
        <p:txBody>
          <a:bodyPr wrap="square">
            <a:spAutoFit/>
          </a:bodyPr>
          <a:lstStyle/>
          <a:p>
            <a:pPr algn="just">
              <a:lnSpc>
                <a:spcPct val="200000"/>
              </a:lnSpc>
            </a:pPr>
            <a:r>
              <a:rPr lang="es-ES_tradnl" b="1" dirty="0">
                <a:latin typeface="Arial" charset="0"/>
                <a:ea typeface="Arial" charset="0"/>
                <a:cs typeface="Arial" charset="0"/>
              </a:rPr>
              <a:t>Identificar</a:t>
            </a:r>
            <a:r>
              <a:rPr lang="es-ES_tradnl" dirty="0">
                <a:latin typeface="Arial" charset="0"/>
                <a:ea typeface="Arial" charset="0"/>
                <a:cs typeface="Arial" charset="0"/>
              </a:rPr>
              <a:t> las conductas machistas de la comunidad escolar del centro educativo mediante la investigación histórico-social-educativa de los integrantes de la familia de cada uno de los alumnos para, a partir de ella,  realizar un análisis de cómo ha evolucionado el comportamiento machista en diferentes generaciones. </a:t>
            </a:r>
          </a:p>
        </p:txBody>
      </p:sp>
    </p:spTree>
    <p:extLst>
      <p:ext uri="{BB962C8B-B14F-4D97-AF65-F5344CB8AC3E}">
        <p14:creationId xmlns:p14="http://schemas.microsoft.com/office/powerpoint/2010/main" val="265684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7B93201-1005-284A-AAE8-9B39FD309BCA}"/>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4800"/>
              <a:t>Objetivos por asignatura</a:t>
            </a:r>
          </a:p>
        </p:txBody>
      </p:sp>
      <p:graphicFrame>
        <p:nvGraphicFramePr>
          <p:cNvPr id="3" name="Tabla 2">
            <a:extLst>
              <a:ext uri="{FF2B5EF4-FFF2-40B4-BE49-F238E27FC236}">
                <a16:creationId xmlns:a16="http://schemas.microsoft.com/office/drawing/2014/main" id="{47AD4C66-7B74-EA4C-8F18-19E593E9B5BE}"/>
              </a:ext>
            </a:extLst>
          </p:cNvPr>
          <p:cNvGraphicFramePr>
            <a:graphicFrameLocks noGrp="1"/>
          </p:cNvGraphicFramePr>
          <p:nvPr>
            <p:extLst>
              <p:ext uri="{D42A27DB-BD31-4B8C-83A1-F6EECF244321}">
                <p14:modId xmlns:p14="http://schemas.microsoft.com/office/powerpoint/2010/main" val="3258290265"/>
              </p:ext>
            </p:extLst>
          </p:nvPr>
        </p:nvGraphicFramePr>
        <p:xfrm>
          <a:off x="960120" y="1074202"/>
          <a:ext cx="6002433" cy="4706965"/>
        </p:xfrm>
        <a:graphic>
          <a:graphicData uri="http://schemas.openxmlformats.org/drawingml/2006/table">
            <a:tbl>
              <a:tblPr firstRow="1" bandRow="1">
                <a:noFill/>
                <a:tableStyleId>{5C22544A-7EE6-4342-B048-85BDC9FD1C3A}</a:tableStyleId>
              </a:tblPr>
              <a:tblGrid>
                <a:gridCol w="1178500">
                  <a:extLst>
                    <a:ext uri="{9D8B030D-6E8A-4147-A177-3AD203B41FA5}">
                      <a16:colId xmlns:a16="http://schemas.microsoft.com/office/drawing/2014/main" val="2108773886"/>
                    </a:ext>
                  </a:extLst>
                </a:gridCol>
                <a:gridCol w="4823933">
                  <a:extLst>
                    <a:ext uri="{9D8B030D-6E8A-4147-A177-3AD203B41FA5}">
                      <a16:colId xmlns:a16="http://schemas.microsoft.com/office/drawing/2014/main" val="735353533"/>
                    </a:ext>
                  </a:extLst>
                </a:gridCol>
              </a:tblGrid>
              <a:tr h="477029">
                <a:tc>
                  <a:txBody>
                    <a:bodyPr/>
                    <a:lstStyle/>
                    <a:p>
                      <a:pPr algn="ctr"/>
                      <a:r>
                        <a:rPr lang="es-MX" sz="1400" b="1" cap="none" spc="0">
                          <a:solidFill>
                            <a:schemeClr val="tx1"/>
                          </a:solidFill>
                        </a:rPr>
                        <a:t>Asignatura</a:t>
                      </a:r>
                    </a:p>
                  </a:txBody>
                  <a:tcPr marL="0" marR="63322" marT="25329" marB="189967">
                    <a:lnL w="12700" cmpd="sng">
                      <a:noFill/>
                    </a:lnL>
                    <a:lnR w="12700" cmpd="sng">
                      <a:noFill/>
                    </a:lnR>
                    <a:lnT w="28575" cap="flat" cmpd="sng" algn="ctr">
                      <a:solidFill>
                        <a:schemeClr val="tx1"/>
                      </a:solidFill>
                      <a:prstDash val="solid"/>
                    </a:lnT>
                    <a:lnB w="38100" cmpd="sng">
                      <a:noFill/>
                    </a:lnB>
                    <a:noFill/>
                  </a:tcPr>
                </a:tc>
                <a:tc>
                  <a:txBody>
                    <a:bodyPr/>
                    <a:lstStyle/>
                    <a:p>
                      <a:pPr algn="ctr"/>
                      <a:r>
                        <a:rPr lang="es-MX" sz="1400" b="1" cap="none" spc="0">
                          <a:solidFill>
                            <a:schemeClr val="tx1"/>
                          </a:solidFill>
                        </a:rPr>
                        <a:t>Objetivo</a:t>
                      </a:r>
                    </a:p>
                  </a:txBody>
                  <a:tcPr marL="0" marR="63322" marT="25329" marB="189967">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981720104"/>
                  </a:ext>
                </a:extLst>
              </a:tr>
              <a:tr h="1110253">
                <a:tc>
                  <a:txBody>
                    <a:bodyPr/>
                    <a:lstStyle/>
                    <a:p>
                      <a:r>
                        <a:rPr lang="es-MX" sz="1400" cap="none" spc="0">
                          <a:solidFill>
                            <a:schemeClr val="tx1"/>
                          </a:solidFill>
                        </a:rPr>
                        <a:t>PSPEM</a:t>
                      </a:r>
                    </a:p>
                  </a:txBody>
                  <a:tcPr marL="0" marR="63322" marT="25329" marB="18996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cap="none" spc="0">
                          <a:solidFill>
                            <a:schemeClr val="tx1"/>
                          </a:solidFill>
                        </a:rPr>
                        <a:t>Identificar los elementos de la sociedad mexicana que favorecen el machismo e identificar la problemática dentro de la sociedad que genera las conductas machistas.</a:t>
                      </a:r>
                    </a:p>
                    <a:p>
                      <a:pPr algn="just"/>
                      <a:endParaRPr lang="es-MX" sz="1400" cap="none" spc="0">
                        <a:solidFill>
                          <a:schemeClr val="tx1"/>
                        </a:solidFill>
                      </a:endParaRPr>
                    </a:p>
                  </a:txBody>
                  <a:tcPr marL="0" marR="63322" marT="25329" marB="189967">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4000859283"/>
                  </a:ext>
                </a:extLst>
              </a:tr>
              <a:tr h="1321327">
                <a:tc>
                  <a:txBody>
                    <a:bodyPr/>
                    <a:lstStyle/>
                    <a:p>
                      <a:r>
                        <a:rPr lang="es-MX" sz="1400" cap="none" spc="0">
                          <a:solidFill>
                            <a:schemeClr val="tx1"/>
                          </a:solidFill>
                        </a:rPr>
                        <a:t>Derecho</a:t>
                      </a:r>
                    </a:p>
                  </a:txBody>
                  <a:tcPr marL="0" marR="63322" marT="25329" marB="18996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just"/>
                      <a:r>
                        <a:rPr lang="es-MX" sz="1400" cap="none" spc="0">
                          <a:solidFill>
                            <a:schemeClr val="tx1"/>
                          </a:solidFill>
                        </a:rPr>
                        <a:t>Identificar y comprender el temario de machismo en México.</a:t>
                      </a:r>
                    </a:p>
                    <a:p>
                      <a:pPr algn="just"/>
                      <a:r>
                        <a:rPr lang="es-MX" sz="1400" cap="none" spc="0">
                          <a:solidFill>
                            <a:schemeClr val="tx1"/>
                          </a:solidFill>
                        </a:rPr>
                        <a:t>Identificar la problemática dentro de la sociedad que generan las conductas machistas así como, conocer los alcances y sanciones que tiene la violencia intrafamiliar en la legislación mexicana.</a:t>
                      </a:r>
                    </a:p>
                  </a:txBody>
                  <a:tcPr marL="0" marR="63322" marT="25329" marB="18996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37523429"/>
                  </a:ext>
                </a:extLst>
              </a:tr>
              <a:tr h="1110253">
                <a:tc>
                  <a:txBody>
                    <a:bodyPr/>
                    <a:lstStyle/>
                    <a:p>
                      <a:r>
                        <a:rPr lang="es-MX" sz="1400" cap="none" spc="0">
                          <a:solidFill>
                            <a:schemeClr val="tx1"/>
                          </a:solidFill>
                        </a:rPr>
                        <a:t>Contabilidad</a:t>
                      </a:r>
                    </a:p>
                  </a:txBody>
                  <a:tcPr marL="0" marR="63322" marT="25329" marB="18996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cap="none" spc="0">
                          <a:solidFill>
                            <a:schemeClr val="tx1"/>
                          </a:solidFill>
                        </a:rPr>
                        <a:t>Mediante una encuesta, obtener estadísticas y conclusiones de los datos más relevantes del machismo en el Estado de México para llevar a cabo una campaña publicitaria que concientice a la población y disminuirlo.</a:t>
                      </a:r>
                    </a:p>
                  </a:txBody>
                  <a:tcPr marL="0" marR="63322" marT="25329" marB="18996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914674957"/>
                  </a:ext>
                </a:extLst>
              </a:tr>
              <a:tr h="688103">
                <a:tc>
                  <a:txBody>
                    <a:bodyPr/>
                    <a:lstStyle/>
                    <a:p>
                      <a:r>
                        <a:rPr lang="es-MX" sz="1400" cap="none" spc="0">
                          <a:solidFill>
                            <a:schemeClr val="tx1"/>
                          </a:solidFill>
                        </a:rPr>
                        <a:t>Literatura</a:t>
                      </a:r>
                    </a:p>
                  </a:txBody>
                  <a:tcPr marL="0" marR="63322" marT="25329" marB="18996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s-MX" sz="1400" cap="none" spc="0">
                          <a:solidFill>
                            <a:schemeClr val="tx1"/>
                          </a:solidFill>
                        </a:rPr>
                        <a:t>Identificar en la literatura las características de la mujer y el macho mexicano.</a:t>
                      </a:r>
                    </a:p>
                  </a:txBody>
                  <a:tcPr marL="0" marR="63322" marT="25329" marB="18996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8796088"/>
                  </a:ext>
                </a:extLst>
              </a:tr>
            </a:tbl>
          </a:graphicData>
        </a:graphic>
      </p:graphicFrame>
    </p:spTree>
    <p:extLst>
      <p:ext uri="{BB962C8B-B14F-4D97-AF65-F5344CB8AC3E}">
        <p14:creationId xmlns:p14="http://schemas.microsoft.com/office/powerpoint/2010/main" val="2889244571"/>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{F205EE35-7DA4-9240-ABA7-1D63A5751045}tf10001073</Template>
  <TotalTime>4140</TotalTime>
  <Words>3879</Words>
  <Application>Microsoft Macintosh PowerPoint</Application>
  <PresentationFormat>Panorámica</PresentationFormat>
  <Paragraphs>318</Paragraphs>
  <Slides>50</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Arial Narrow</vt:lpstr>
      <vt:lpstr>Calibri</vt:lpstr>
      <vt:lpstr>Tw Cen MT</vt:lpstr>
      <vt:lpstr>Wingdings 2</vt:lpstr>
      <vt:lpstr>Gota</vt:lpstr>
      <vt:lpstr>Portafolio Virtual de Evidencias</vt:lpstr>
      <vt:lpstr>Centro Escolar del Tepeyac Clave 6863 </vt:lpstr>
      <vt:lpstr>Participantes</vt:lpstr>
      <vt:lpstr>6° Preparatoria.  Ciclo Escolar 2020-2021</vt:lpstr>
      <vt:lpstr>Presentación de PowerPoint</vt:lpstr>
      <vt:lpstr>Justificación</vt:lpstr>
      <vt:lpstr>Presentación de PowerPoint</vt:lpstr>
      <vt:lpstr>Presentación de PowerPoint</vt:lpstr>
      <vt:lpstr>Objetivos por asignatura</vt:lpstr>
      <vt:lpstr>Presentación de PowerPoint</vt:lpstr>
      <vt:lpstr>Preguntas Generadoras</vt:lpstr>
      <vt:lpstr>EsTRUCTURA INICIAL DE 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PRODUCTO FINAL INTERDISCIPLINARIO</vt:lpstr>
      <vt:lpstr>Presentación de PowerPoint</vt:lpstr>
      <vt:lpstr>Presentación de PowerPoint</vt:lpstr>
      <vt:lpstr>Presentación de PowerPoint</vt:lpstr>
      <vt:lpstr>Presentación de PowerPoint</vt:lpstr>
      <vt:lpstr>Descripción de apertura de la actividad. Pasos y organización del grupo.</vt:lpstr>
      <vt:lpstr>Presentación de PowerPoint</vt:lpstr>
      <vt:lpstr>Descripción del desarrollo de la actividad. Pasos y organización del grupo</vt:lpstr>
      <vt:lpstr>Presentación de PowerPoint</vt:lpstr>
      <vt:lpstr>Presentación de PowerPoint</vt:lpstr>
      <vt:lpstr>Descripción del desarrollo de la actividad. Pasos y organización del grupo.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Descripción del cierre de la actividad. Pasos y organización del grupo.</vt:lpstr>
      <vt:lpstr>Descripción de lo que se hará con los resultados de la actividad</vt:lpstr>
      <vt:lpstr>Presentación de PowerPoint</vt:lpstr>
      <vt:lpstr>Presentación de PowerPoint</vt:lpstr>
      <vt:lpstr>Descripción del desarrollo de la actividad. Pasos y organización del grupo</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Portafolio Virtual de Evidencias</dc:title>
  <dc:creator>Mari Carmen Lecumberri</dc:creator>
  <cp:lastModifiedBy>GABRIELA  LECUMBERRI</cp:lastModifiedBy>
  <cp:revision>27</cp:revision>
  <dcterms:created xsi:type="dcterms:W3CDTF">2019-12-03T16:50:46Z</dcterms:created>
  <dcterms:modified xsi:type="dcterms:W3CDTF">2021-04-30T15:43:59Z</dcterms:modified>
</cp:coreProperties>
</file>