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300" r:id="rId12"/>
    <p:sldId id="268" r:id="rId13"/>
    <p:sldId id="269" r:id="rId14"/>
    <p:sldId id="270" r:id="rId15"/>
    <p:sldId id="271" r:id="rId16"/>
    <p:sldId id="299" r:id="rId17"/>
    <p:sldId id="273" r:id="rId18"/>
    <p:sldId id="276" r:id="rId19"/>
    <p:sldId id="281" r:id="rId20"/>
    <p:sldId id="294" r:id="rId21"/>
    <p:sldId id="282" r:id="rId22"/>
    <p:sldId id="283" r:id="rId23"/>
    <p:sldId id="295" r:id="rId24"/>
    <p:sldId id="296" r:id="rId25"/>
    <p:sldId id="297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</p:sldIdLst>
  <p:sldSz cx="12192000" cy="6858000"/>
  <p:notesSz cx="6858000" cy="9144000"/>
  <p:embeddedFontLs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Wingdings 2" pitchFamily="18" charset="2"/>
      <p:regular r:id="rId40"/>
    </p:embeddedFont>
    <p:embeddedFont>
      <p:font typeface="Verdana" pitchFamily="34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EEC87A3-E527-46C6-8A54-C2D2B0194B90}">
  <a:tblStyle styleId="{1EEC87A3-E527-46C6-8A54-C2D2B0194B90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874FB9-FE6B-44D9-ACF3-65BFFA7CB706}" styleName="Table_1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737C9B-D565-4FF6-BEC7-AAC94A017581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9533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vaopenmind.com/ciencia/matematicas/fractales-el-codigo-geometrico-de-la-naturaleza/" TargetMode="External"/><Relationship Id="rId7" Type="http://schemas.openxmlformats.org/officeDocument/2006/relationships/hyperlink" Target="http://matema.ujaen.es/jnavas/mayores/fractales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epobib.ubiobio.cl/jspui/bitstream/123456789/1998/3/Valdes_Vasquez_Patricio.pdf" TargetMode="External"/><Relationship Id="rId5" Type="http://schemas.openxmlformats.org/officeDocument/2006/relationships/hyperlink" Target="http://www.ub.edu/matefest_infofest2011/triptics/fractal.pdf" TargetMode="External"/><Relationship Id="rId4" Type="http://schemas.openxmlformats.org/officeDocument/2006/relationships/hyperlink" Target="https://www.bbc.com/mundo/noticias-5060435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vacen.com/proporcion-aurea-que-es/" TargetMode="External"/><Relationship Id="rId2" Type="http://schemas.openxmlformats.org/officeDocument/2006/relationships/hyperlink" Target="https://jaffcompany.wordpress.com/2017/04/24/la-seccion-aurea-en-la-naturaleza/#:~:text=A%20lo%20largo%20de%20los,varios%20elementos%20de%20la%20naturaleza.&amp;text=La%20secci%C3%B3n%20%C3%A1urea%20se%20encuentra,anc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coosfera.com/naturaleza-proporcion-aurea-numero-aureo-espiral-dorad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lideshare.net/cedecite/rubrica-para-evaluar-el-trabajo-en-equipo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535781" y="4708757"/>
            <a:ext cx="11058525" cy="752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ctr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s-MX" sz="4000" dirty="0"/>
              <a:t>Proporción Aurea: El Arte de las Matemáticas en la </a:t>
            </a:r>
            <a:r>
              <a:rPr lang="es-MX" sz="4000" dirty="0" smtClean="0"/>
              <a:t>Naturaleza.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3200" dirty="0" smtClean="0"/>
              <a:t>Quinto Grado Ciclo Escolar 2020/2021</a:t>
            </a:r>
            <a:endParaRPr sz="4000" dirty="0"/>
          </a:p>
        </p:txBody>
      </p:sp>
      <p:grpSp>
        <p:nvGrpSpPr>
          <p:cNvPr id="90" name="Google Shape;90;p13"/>
          <p:cNvGrpSpPr/>
          <p:nvPr/>
        </p:nvGrpSpPr>
        <p:grpSpPr>
          <a:xfrm>
            <a:off x="557213" y="531813"/>
            <a:ext cx="11058525" cy="1397000"/>
            <a:chOff x="1732" y="512"/>
            <a:chExt cx="13957" cy="1699"/>
          </a:xfrm>
        </p:grpSpPr>
        <p:pic>
          <p:nvPicPr>
            <p:cNvPr id="91" name="Google Shape;91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32" y="831"/>
              <a:ext cx="1830" cy="1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3" descr="Resultado de imagen para conexiones dgir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3" y="512"/>
              <a:ext cx="9226" cy="1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13"/>
          <p:cNvSpPr txBox="1"/>
          <p:nvPr/>
        </p:nvSpPr>
        <p:spPr>
          <a:xfrm>
            <a:off x="1171575" y="2090618"/>
            <a:ext cx="9786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 Insurgentes Plantel Tlalpan. Preparatoria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>
            <a:spLocks noGrp="1"/>
          </p:cNvSpPr>
          <p:nvPr>
            <p:ph type="title"/>
          </p:nvPr>
        </p:nvSpPr>
        <p:spPr>
          <a:xfrm>
            <a:off x="838200" y="565035"/>
            <a:ext cx="10515600" cy="56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Apartados 8, 9,10, 11 y 12.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4"/>
          <p:cNvSpPr txBox="1">
            <a:spLocks noGrp="1"/>
          </p:cNvSpPr>
          <p:nvPr>
            <p:ph sz="half" idx="1"/>
          </p:nvPr>
        </p:nvSpPr>
        <p:spPr>
          <a:xfrm>
            <a:off x="838199" y="1125423"/>
            <a:ext cx="10832869" cy="5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ES" dirty="0"/>
              <a:t>Conceptos. </a:t>
            </a:r>
            <a:r>
              <a:rPr lang="es-MX" dirty="0" smtClean="0"/>
              <a:t>Distribución Aurea, Proporción Aurea, </a:t>
            </a:r>
            <a:r>
              <a:rPr lang="es-MX" dirty="0"/>
              <a:t>número </a:t>
            </a:r>
            <a:r>
              <a:rPr lang="es-MX" dirty="0" smtClean="0"/>
              <a:t>dorado,  </a:t>
            </a:r>
            <a:r>
              <a:rPr lang="es-MX" dirty="0"/>
              <a:t>Sucesión de </a:t>
            </a:r>
            <a:r>
              <a:rPr lang="es-MX" dirty="0" smtClean="0"/>
              <a:t>Fibonacci.</a:t>
            </a:r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dirty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dirty="0" smtClean="0"/>
              <a:t>Bibliografía:</a:t>
            </a:r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sz="2000" dirty="0">
                <a:hlinkClick r:id="rId3"/>
              </a:rPr>
              <a:t>https://www.bbvaopenmind.com/ciencia/matematicas/fractales-el-codigo-geometrico-de-la-naturaleza</a:t>
            </a:r>
            <a:r>
              <a:rPr lang="es-MX" sz="2000" dirty="0" smtClean="0">
                <a:hlinkClick r:id="rId3"/>
              </a:rPr>
              <a:t>/</a:t>
            </a:r>
            <a:endParaRPr lang="es-MX" sz="2000" dirty="0" smtClean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sz="2000" dirty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sz="2000" dirty="0">
                <a:hlinkClick r:id="rId4"/>
              </a:rPr>
              <a:t>https://</a:t>
            </a:r>
            <a:r>
              <a:rPr lang="es-MX" sz="2000" dirty="0" smtClean="0">
                <a:hlinkClick r:id="rId4"/>
              </a:rPr>
              <a:t>www.bbc.com/mundo/noticias-50604356</a:t>
            </a:r>
            <a:endParaRPr lang="es-MX" sz="2000" dirty="0" smtClean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sz="2000" dirty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sz="2000" dirty="0">
                <a:hlinkClick r:id="rId5"/>
              </a:rPr>
              <a:t>http://</a:t>
            </a:r>
            <a:r>
              <a:rPr lang="es-MX" sz="2000" dirty="0" smtClean="0">
                <a:hlinkClick r:id="rId5"/>
              </a:rPr>
              <a:t>www.ub.edu/matefest_infofest2011/triptics/fractal.pdf</a:t>
            </a:r>
            <a:endParaRPr lang="es-MX" sz="2000" dirty="0" smtClean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sz="2000" dirty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sz="2000" dirty="0">
                <a:hlinkClick r:id="rId6"/>
              </a:rPr>
              <a:t>http://</a:t>
            </a:r>
            <a:r>
              <a:rPr lang="es-MX" sz="2000" dirty="0" smtClean="0">
                <a:hlinkClick r:id="rId6"/>
              </a:rPr>
              <a:t>repobib.ubiobio.cl/jspui/bitstream/123456789/1998/3/Valdes_Vasquez_Patricio.pdf</a:t>
            </a:r>
            <a:endParaRPr lang="es-MX" sz="2000" dirty="0" smtClean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sz="2000" dirty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sz="2000" dirty="0">
                <a:hlinkClick r:id="rId7"/>
              </a:rPr>
              <a:t>http://</a:t>
            </a:r>
            <a:r>
              <a:rPr lang="es-MX" sz="2000" dirty="0" smtClean="0">
                <a:hlinkClick r:id="rId7"/>
              </a:rPr>
              <a:t>matema.ujaen.es/jnavas/mayores/fractales.pdf</a:t>
            </a:r>
            <a:endParaRPr lang="es-MX" sz="2000" dirty="0" smtClean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dirty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dirty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lang="es-MX" dirty="0" smtClean="0"/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41529" y="528485"/>
            <a:ext cx="101630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000" dirty="0"/>
          </a:p>
          <a:p>
            <a:r>
              <a:rPr lang="es-MX" sz="2000" dirty="0">
                <a:hlinkClick r:id="rId2"/>
              </a:rPr>
              <a:t>https://jaffcompany.wordpress.com/2017/04/24/la-seccion-aurea-en-la-naturaleza/#:~:text=A%20lo%20largo%20de%20los,varios%20elementos%20de%20la%20naturaleza.&amp;</a:t>
            </a:r>
            <a:r>
              <a:rPr lang="es-MX" sz="2000" dirty="0" smtClean="0">
                <a:hlinkClick r:id="rId2"/>
              </a:rPr>
              <a:t>text=La%20secci%C3%B3n%20%C3%A1urea%20se%20encuentra,anc</a:t>
            </a:r>
            <a:endParaRPr lang="es-MX" sz="2000" dirty="0" smtClean="0"/>
          </a:p>
          <a:p>
            <a:r>
              <a:rPr lang="es-MX" sz="2000" dirty="0" smtClean="0"/>
              <a:t>hura%2C%20conforma%20un%20rect%C3%A1ngulo%20%C3%A1ureo.</a:t>
            </a:r>
          </a:p>
          <a:p>
            <a:r>
              <a:rPr lang="es-MX" sz="2000" dirty="0" smtClean="0">
                <a:hlinkClick r:id="rId3"/>
              </a:rPr>
              <a:t>https</a:t>
            </a:r>
            <a:r>
              <a:rPr lang="es-MX" sz="2000" dirty="0">
                <a:hlinkClick r:id="rId3"/>
              </a:rPr>
              <a:t>://ovacen.com/proporcion-aurea-que-es</a:t>
            </a:r>
            <a:r>
              <a:rPr lang="es-MX" sz="2000" dirty="0" smtClean="0">
                <a:hlinkClick r:id="rId3"/>
              </a:rPr>
              <a:t>/</a:t>
            </a:r>
            <a:endParaRPr lang="es-MX" sz="2000" dirty="0" smtClean="0"/>
          </a:p>
          <a:p>
            <a:endParaRPr lang="es-MX" sz="2000" dirty="0" smtClean="0"/>
          </a:p>
          <a:p>
            <a:r>
              <a:rPr lang="es-MX" sz="2000" dirty="0">
                <a:hlinkClick r:id="rId3"/>
              </a:rPr>
              <a:t>https://ovacen.com/proporcion-aurea-que-es</a:t>
            </a:r>
            <a:r>
              <a:rPr lang="es-MX" sz="2000" dirty="0" smtClean="0">
                <a:hlinkClick r:id="rId3"/>
              </a:rPr>
              <a:t>/</a:t>
            </a:r>
            <a:endParaRPr lang="es-MX" sz="2000" dirty="0" smtClean="0"/>
          </a:p>
          <a:p>
            <a:endParaRPr lang="es-MX" sz="2000" dirty="0"/>
          </a:p>
          <a:p>
            <a:r>
              <a:rPr lang="es-MX" sz="2000" dirty="0">
                <a:hlinkClick r:id="rId4"/>
              </a:rPr>
              <a:t>https://ecoosfera.com/naturaleza-proporcion-aurea-numero-aureo-espiral-dorada</a:t>
            </a:r>
            <a:r>
              <a:rPr lang="es-MX" sz="2000" dirty="0" smtClean="0">
                <a:hlinkClick r:id="rId4"/>
              </a:rPr>
              <a:t>/</a:t>
            </a:r>
            <a:endParaRPr lang="es-MX" sz="2000" dirty="0" smtClean="0"/>
          </a:p>
          <a:p>
            <a:endParaRPr lang="es-MX" sz="2000" dirty="0"/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448065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sz="half" idx="1"/>
          </p:nvPr>
        </p:nvSpPr>
        <p:spPr>
          <a:xfrm>
            <a:off x="838199" y="1028701"/>
            <a:ext cx="10748963" cy="332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sz="6200" dirty="0" smtClean="0"/>
              <a:t>Grado</a:t>
            </a:r>
            <a:r>
              <a:rPr lang="es-ES" sz="6200" dirty="0"/>
              <a:t>: </a:t>
            </a:r>
            <a:r>
              <a:rPr lang="es-ES" sz="6200" dirty="0" smtClean="0"/>
              <a:t>Quinto.</a:t>
            </a:r>
            <a:endParaRPr sz="6200" dirty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 smtClean="0"/>
              <a:t>Asignatura </a:t>
            </a:r>
            <a:r>
              <a:rPr lang="es-MX" sz="6200" dirty="0" smtClean="0"/>
              <a:t>Matemáticas V</a:t>
            </a:r>
            <a:endParaRPr lang="es-MX" sz="6200" dirty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 smtClean="0"/>
              <a:t>El Alumno Aprenderá La Teoría, Los Conceptos Y Las Leyes  De La Proporción Aurea  Y Aplicara Los Conocimientos Adquiridos Para </a:t>
            </a:r>
            <a:r>
              <a:rPr lang="es-MX" sz="6200" dirty="0" smtClean="0"/>
              <a:t>la construcción de fractales </a:t>
            </a:r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 smtClean="0"/>
              <a:t>Fecha </a:t>
            </a:r>
            <a:r>
              <a:rPr lang="es-MX" sz="6200" dirty="0"/>
              <a:t>de aplicación: 3 de </a:t>
            </a:r>
            <a:r>
              <a:rPr lang="es-MX" sz="6200" dirty="0" smtClean="0"/>
              <a:t>septiembre 2020</a:t>
            </a:r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endParaRPr lang="es-MX" sz="6200" dirty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 smtClean="0"/>
              <a:t>Asignatura Biología IV</a:t>
            </a:r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 smtClean="0"/>
              <a:t>A partir de </a:t>
            </a:r>
            <a:r>
              <a:rPr lang="es-MX" sz="6200" dirty="0" smtClean="0"/>
              <a:t>utilizar ejemplos de proporción </a:t>
            </a:r>
            <a:r>
              <a:rPr lang="es-MX" sz="6200" dirty="0" smtClean="0"/>
              <a:t>Aurea los alumnos conocerán  </a:t>
            </a:r>
            <a:r>
              <a:rPr lang="es-MX" sz="6200" dirty="0"/>
              <a:t>la Biodiversidad mexicana. </a:t>
            </a:r>
            <a:r>
              <a:rPr lang="es-MX" sz="6200" dirty="0" smtClean="0"/>
              <a:t>E identificaran la importancia de la conservación de la Biodiversidad. </a:t>
            </a:r>
            <a:endParaRPr lang="es-MX" sz="6200" dirty="0" smtClean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 smtClean="0"/>
              <a:t>Fecha de aplicación 13 de octubre 2020</a:t>
            </a:r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endParaRPr lang="es-MX" sz="6200" dirty="0" smtClean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 smtClean="0"/>
              <a:t>Asignatura Educación Física </a:t>
            </a:r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MX" sz="6200" dirty="0"/>
              <a:t>Descripción del contenido: </a:t>
            </a:r>
            <a:r>
              <a:rPr lang="es-MX" sz="6200" dirty="0" smtClean="0"/>
              <a:t>Los alumnos identificaran las aplicaciones </a:t>
            </a:r>
            <a:r>
              <a:rPr lang="es-MX" sz="6200" dirty="0"/>
              <a:t>de  la proporción aurea en </a:t>
            </a:r>
            <a:r>
              <a:rPr lang="es-MX" sz="6200" dirty="0" smtClean="0"/>
              <a:t>la construcción de canchas deportivas.</a:t>
            </a:r>
            <a:endParaRPr lang="es-MX" sz="1400" dirty="0" smtClean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endParaRPr lang="es-MX" sz="1800" dirty="0" smtClean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endParaRPr lang="es-MX" dirty="0" smtClean="0"/>
          </a:p>
          <a:p>
            <a:pPr marL="228600" lvl="0" indent="-228600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sp>
        <p:nvSpPr>
          <p:cNvPr id="197" name="Google Shape;197;p25"/>
          <p:cNvSpPr txBox="1"/>
          <p:nvPr/>
        </p:nvSpPr>
        <p:spPr>
          <a:xfrm>
            <a:off x="838200" y="365126"/>
            <a:ext cx="105156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Apartados 8, 9,10, 11 y 12.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>
            <a:spLocks noGrp="1"/>
          </p:cNvSpPr>
          <p:nvPr>
            <p:ph sz="half" idx="1"/>
          </p:nvPr>
        </p:nvSpPr>
        <p:spPr>
          <a:xfrm>
            <a:off x="838199" y="885826"/>
            <a:ext cx="11015749" cy="529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/>
              <a:t>Justificación.</a:t>
            </a:r>
            <a:endParaRPr dirty="0"/>
          </a:p>
          <a:p>
            <a:pPr marL="228600" lvl="0" indent="-228600" algn="just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Las distintas actividades, permiten analizar los conocimientos </a:t>
            </a:r>
            <a:r>
              <a:rPr lang="es-ES" dirty="0"/>
              <a:t>previos de los alumnos, para organizar  las actividades temáticas y dirigir los contenidos hacia el trabajo interdisciplinario. </a:t>
            </a:r>
            <a:endParaRPr dirty="0"/>
          </a:p>
          <a:p>
            <a:pPr marL="228600" lvl="0" indent="-228600" algn="just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/>
              <a:t>Las interrogantes que guían el presente proyecto apuntan </a:t>
            </a:r>
            <a:r>
              <a:rPr lang="es-ES" dirty="0" smtClean="0"/>
              <a:t>al conocimiento y percepción sobre la distribución Aurea.</a:t>
            </a:r>
            <a:endParaRPr dirty="0"/>
          </a:p>
        </p:txBody>
      </p:sp>
      <p:sp>
        <p:nvSpPr>
          <p:cNvPr id="203" name="Google Shape;203;p26"/>
          <p:cNvSpPr txBox="1"/>
          <p:nvPr/>
        </p:nvSpPr>
        <p:spPr>
          <a:xfrm>
            <a:off x="838200" y="365126"/>
            <a:ext cx="105156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Apartados 8, 9,10, 11 y 12.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/>
        </p:nvSpPr>
        <p:spPr>
          <a:xfrm>
            <a:off x="838200" y="365126"/>
            <a:ext cx="105156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Apartados 8, 9,10, 11 y 12.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9" name="Google Shape;209;p27"/>
          <p:cNvGraphicFramePr/>
          <p:nvPr>
            <p:extLst>
              <p:ext uri="{D42A27DB-BD31-4B8C-83A1-F6EECF244321}">
                <p14:modId xmlns:p14="http://schemas.microsoft.com/office/powerpoint/2010/main" val="1906649884"/>
              </p:ext>
            </p:extLst>
          </p:nvPr>
        </p:nvGraphicFramePr>
        <p:xfrm>
          <a:off x="838200" y="1052175"/>
          <a:ext cx="10515600" cy="3821490"/>
        </p:xfrm>
        <a:graphic>
          <a:graphicData uri="http://schemas.openxmlformats.org/drawingml/2006/table">
            <a:tbl>
              <a:tblPr firstRow="1" bandRow="1">
                <a:noFill/>
                <a:tableStyleId>{1EEC87A3-E527-46C6-8A54-C2D2B0194B90}</a:tableStyleId>
              </a:tblPr>
              <a:tblGrid>
                <a:gridCol w="2628900"/>
                <a:gridCol w="2628900"/>
                <a:gridCol w="5257800"/>
              </a:tblGrid>
              <a:tr h="542300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 dirty="0"/>
                        <a:t>Nombre del </a:t>
                      </a:r>
                      <a:r>
                        <a:rPr lang="es-ES" sz="1800" u="none" strike="noStrike" cap="none" dirty="0" smtClean="0"/>
                        <a:t>Proyecto:</a:t>
                      </a:r>
                      <a:r>
                        <a:rPr lang="es-MX" sz="1800" u="none" strike="noStrike" cap="none" dirty="0" smtClean="0"/>
                        <a:t>Proporción Aurea: El Arte de las Matemáticas en la Naturaleza.</a:t>
                      </a:r>
                      <a:br>
                        <a:rPr lang="es-MX" sz="1800" u="none" strike="noStrike" cap="none" dirty="0" smtClean="0"/>
                      </a:br>
                      <a:r>
                        <a:rPr lang="es-MX" sz="1800" u="none" strike="noStrike" cap="none" dirty="0" smtClean="0"/>
                        <a:t/>
                      </a:r>
                      <a:br>
                        <a:rPr lang="es-MX" sz="1800" u="none" strike="noStrike" cap="none" dirty="0" smtClean="0"/>
                      </a:br>
                      <a:endParaRPr sz="18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423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Actividad: Diagnóstico </a:t>
                      </a: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/>
                        <a:t>Fecha de aplicación: 3 de septiembre de </a:t>
                      </a:r>
                      <a:r>
                        <a:rPr lang="es-ES" sz="1800" dirty="0" smtClean="0"/>
                        <a:t>2020.</a:t>
                      </a:r>
                      <a:endParaRPr sz="1800" dirty="0"/>
                    </a:p>
                  </a:txBody>
                  <a:tcPr marL="91450" marR="91450" marT="45725" marB="45725"/>
                </a:tc>
              </a:tr>
              <a:tr h="5423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Tiempo de desarrollo: 50 minutos </a:t>
                      </a: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/>
                        <a:t>Asignaturas: </a:t>
                      </a:r>
                      <a:r>
                        <a:rPr lang="es-ES" sz="1800" dirty="0" smtClean="0"/>
                        <a:t>Biología IV, Matemáticas</a:t>
                      </a:r>
                      <a:endParaRPr sz="1800" dirty="0"/>
                    </a:p>
                  </a:txBody>
                  <a:tcPr marL="91450" marR="91450" marT="45725" marB="45725"/>
                </a:tc>
              </a:tr>
              <a:tr h="54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Inicio:</a:t>
                      </a:r>
                      <a:endParaRPr sz="1800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Se realizará una inducción hacia el proyecto, sus alcances, expectativas y características.</a:t>
                      </a: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4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Desarrollo:</a:t>
                      </a:r>
                      <a:endParaRPr sz="1800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aplicación del examen diagnóstico.</a:t>
                      </a: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4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Cierre: </a:t>
                      </a:r>
                      <a:endParaRPr sz="1800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Satisfacción de dudas</a:t>
                      </a: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0" y="439968"/>
            <a:ext cx="4233081" cy="395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659" y="165836"/>
            <a:ext cx="2210937" cy="320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9" y="3097374"/>
            <a:ext cx="3141259" cy="344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312693" y="5308979"/>
            <a:ext cx="69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Reunión De Profesores Proyecto de Conexiones</a:t>
            </a:r>
            <a:endParaRPr lang="es-MX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Planeaciones por materia</a:t>
            </a:r>
            <a:endParaRPr lang="es-MX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26949"/>
            <a:ext cx="5241925" cy="339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1085828"/>
            <a:ext cx="5241925" cy="327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58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81989"/>
            <a:ext cx="5241925" cy="328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1522767"/>
            <a:ext cx="5241925" cy="240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24628"/>
            <a:ext cx="5241925" cy="280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999429"/>
            <a:ext cx="5241925" cy="345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s-ES"/>
              <a:t>Actividades realizadas por triada</a:t>
            </a:r>
            <a:endParaRPr/>
          </a:p>
        </p:txBody>
      </p:sp>
      <p:sp>
        <p:nvSpPr>
          <p:cNvPr id="273" name="Google Shape;273;p38"/>
          <p:cNvSpPr txBox="1"/>
          <p:nvPr/>
        </p:nvSpPr>
        <p:spPr>
          <a:xfrm>
            <a:off x="838200" y="1321356"/>
            <a:ext cx="83724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Presentación del proyecto conexiones plenaria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584" y="900752"/>
            <a:ext cx="1895150" cy="411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8504"/>
            <a:ext cx="3130313" cy="33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21" y="2157412"/>
            <a:ext cx="3402012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725151" y="1189402"/>
            <a:ext cx="1091184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s-ES" dirty="0" smtClean="0">
                <a:solidFill>
                  <a:schemeClr val="dk2"/>
                </a:solidFill>
              </a:rPr>
              <a:t>Integrantes</a:t>
            </a:r>
            <a:br>
              <a:rPr lang="es-ES" dirty="0" smtClean="0">
                <a:solidFill>
                  <a:schemeClr val="dk2"/>
                </a:solidFill>
              </a:rPr>
            </a:br>
            <a:r>
              <a:rPr lang="es-ES" dirty="0">
                <a:solidFill>
                  <a:schemeClr val="dk2"/>
                </a:solidFill>
              </a:rPr>
              <a:t/>
            </a:r>
            <a:br>
              <a:rPr lang="es-ES" dirty="0">
                <a:solidFill>
                  <a:schemeClr val="dk2"/>
                </a:solidFill>
              </a:rPr>
            </a:br>
            <a:r>
              <a:rPr lang="es-ES" sz="3100" b="0" dirty="0">
                <a:solidFill>
                  <a:schemeClr val="dk2"/>
                </a:solidFill>
                <a:effectLst/>
              </a:rPr>
              <a:t>Biología </a:t>
            </a:r>
            <a:r>
              <a:rPr lang="es-ES" sz="3100" b="0" dirty="0" smtClean="0">
                <a:solidFill>
                  <a:schemeClr val="dk2"/>
                </a:solidFill>
                <a:effectLst/>
              </a:rPr>
              <a:t>IV.  Alejandro Astudillo Barrera. </a:t>
            </a:r>
            <a:br>
              <a:rPr lang="es-ES" sz="3100" b="0" dirty="0" smtClean="0">
                <a:solidFill>
                  <a:schemeClr val="dk2"/>
                </a:solidFill>
                <a:effectLst/>
              </a:rPr>
            </a:br>
            <a:r>
              <a:rPr lang="es-ES" sz="3100" b="0" dirty="0" smtClean="0">
                <a:solidFill>
                  <a:schemeClr val="dk2"/>
                </a:solidFill>
                <a:effectLst/>
              </a:rPr>
              <a:t>Matemáticas.  Moisés Cruz Zaragoza</a:t>
            </a:r>
            <a:br>
              <a:rPr lang="es-ES" sz="3100" b="0" dirty="0" smtClean="0">
                <a:solidFill>
                  <a:schemeClr val="dk2"/>
                </a:solidFill>
                <a:effectLst/>
              </a:rPr>
            </a:br>
            <a:r>
              <a:rPr lang="es-ES" sz="3100" b="0" dirty="0">
                <a:solidFill>
                  <a:schemeClr val="dk2"/>
                </a:solidFill>
                <a:effectLst/>
              </a:rPr>
              <a:t>Educación </a:t>
            </a:r>
            <a:r>
              <a:rPr lang="es-ES" sz="3100" b="0" dirty="0" smtClean="0">
                <a:solidFill>
                  <a:schemeClr val="dk2"/>
                </a:solidFill>
                <a:effectLst/>
              </a:rPr>
              <a:t>Física.  José Téllez Aguilar. </a:t>
            </a:r>
            <a:endParaRPr sz="3100" b="0" dirty="0">
              <a:solidFill>
                <a:schemeClr val="dk2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8" y="4350106"/>
            <a:ext cx="284638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65" y="3959580"/>
            <a:ext cx="2882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56" y="2944759"/>
            <a:ext cx="3157111" cy="280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3111690"/>
            <a:ext cx="4191064" cy="314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92" y="473366"/>
            <a:ext cx="3293873" cy="247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s-ES"/>
              <a:t>Actividades realizadas por triada</a:t>
            </a:r>
            <a:endParaRPr/>
          </a:p>
        </p:txBody>
      </p:sp>
      <p:sp>
        <p:nvSpPr>
          <p:cNvPr id="281" name="Google Shape;281;p39"/>
          <p:cNvSpPr txBox="1"/>
          <p:nvPr/>
        </p:nvSpPr>
        <p:spPr>
          <a:xfrm>
            <a:off x="838200" y="1321356"/>
            <a:ext cx="53169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Presentación </a:t>
            </a:r>
            <a:r>
              <a:rPr lang="es-ES" sz="18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temática Biología IV 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72" y="1690688"/>
            <a:ext cx="7682131" cy="365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s-ES"/>
              <a:t>Actividades realizadas por triada</a:t>
            </a:r>
            <a:endParaRPr/>
          </a:p>
        </p:txBody>
      </p:sp>
      <p:sp>
        <p:nvSpPr>
          <p:cNvPr id="290" name="Google Shape;290;p40"/>
          <p:cNvSpPr txBox="1"/>
          <p:nvPr/>
        </p:nvSpPr>
        <p:spPr>
          <a:xfrm>
            <a:off x="838200" y="1321356"/>
            <a:ext cx="47482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Actividades de investigación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89" y="682388"/>
            <a:ext cx="36639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4" y="1690688"/>
            <a:ext cx="286385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36" y="1633538"/>
            <a:ext cx="3035300" cy="34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83" y="283618"/>
            <a:ext cx="5384610" cy="320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3" y="3343700"/>
            <a:ext cx="5669188" cy="322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05218" y="668740"/>
            <a:ext cx="4899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05218" y="976517"/>
            <a:ext cx="3002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Matemáticas IV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2454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5" y="454025"/>
            <a:ext cx="4917279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84" y="3152632"/>
            <a:ext cx="5815784" cy="316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64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62" y="255469"/>
            <a:ext cx="5920396" cy="293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3425587"/>
            <a:ext cx="5712723" cy="300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12" y="621209"/>
            <a:ext cx="217805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013" y="4028820"/>
            <a:ext cx="3302474" cy="180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352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s-ES"/>
              <a:t>Justificación de actividades</a:t>
            </a:r>
            <a:endParaRPr/>
          </a:p>
        </p:txBody>
      </p:sp>
      <p:sp>
        <p:nvSpPr>
          <p:cNvPr id="316" name="Google Shape;316;p4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dirty="0"/>
              <a:t>Las actividades realizadas </a:t>
            </a:r>
            <a:r>
              <a:rPr lang="es-ES" dirty="0" smtClean="0"/>
              <a:t>cubrieron de manera </a:t>
            </a:r>
            <a:r>
              <a:rPr lang="es-ES" dirty="0"/>
              <a:t>significativa </a:t>
            </a:r>
            <a:r>
              <a:rPr lang="es-ES" dirty="0" smtClean="0"/>
              <a:t>los aprendizajes conceptuales de cada materia. Cada una de las actividades involucran </a:t>
            </a:r>
            <a:r>
              <a:rPr lang="es-ES" dirty="0"/>
              <a:t>a los estudiantes motivándolos y respetando sus preferencias sin perder los objetivos </a:t>
            </a:r>
            <a:r>
              <a:rPr lang="es-ES" dirty="0" smtClean="0"/>
              <a:t>planteados, de cada materia y del objetivo general del proyecto interdisciplinario </a:t>
            </a:r>
            <a:endParaRPr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3" y="374887"/>
            <a:ext cx="58642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>
            <a:spLocks noGrp="1"/>
          </p:cNvSpPr>
          <p:nvPr>
            <p:ph type="title"/>
          </p:nvPr>
        </p:nvSpPr>
        <p:spPr>
          <a:xfrm>
            <a:off x="838200" y="599209"/>
            <a:ext cx="10515600" cy="50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 13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44"/>
          <p:cNvSpPr txBox="1">
            <a:spLocks noGrp="1"/>
          </p:cNvSpPr>
          <p:nvPr>
            <p:ph sz="half" idx="1"/>
          </p:nvPr>
        </p:nvSpPr>
        <p:spPr>
          <a:xfrm>
            <a:off x="838199" y="1263535"/>
            <a:ext cx="10882745" cy="491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/>
              <a:t>Evaluación: </a:t>
            </a:r>
            <a:endParaRPr lang="es-ES" dirty="0" smtClean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Diagnóstica. Cada materia realizo una evaluación diagnostica en diferentes momentos, para poder evaluar el conocimiento previó de los alumnos sobre el concepto de proyección aurea y como se encuentra relacionado con cada materia.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Formativa</a:t>
            </a:r>
            <a:r>
              <a:rPr lang="es-ES" dirty="0"/>
              <a:t>, durante la aplicación y desarrollo de las distintas etapas del proyecto, así se evaluaron: entregas </a:t>
            </a:r>
            <a:r>
              <a:rPr lang="es-ES" dirty="0" smtClean="0"/>
              <a:t>en las fechas programadas, con los requisitos solicitados e información mínima requerida, con la aplicación de rúbricas, </a:t>
            </a:r>
            <a:r>
              <a:rPr lang="es-ES" dirty="0"/>
              <a:t>el trabajo en equipo, el trabajo </a:t>
            </a:r>
            <a:r>
              <a:rPr lang="es-ES" dirty="0" smtClean="0"/>
              <a:t>grupal.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err="1" smtClean="0"/>
              <a:t>Sumativa</a:t>
            </a:r>
            <a:r>
              <a:rPr lang="es-ES" dirty="0" smtClean="0"/>
              <a:t>, Entrega de trabajos escritos y presentación final de sus trabajos por la plataforma de </a:t>
            </a:r>
            <a:r>
              <a:rPr lang="es-ES" dirty="0" err="1" smtClean="0"/>
              <a:t>classroom</a:t>
            </a:r>
            <a:r>
              <a:rPr lang="es-ES" dirty="0" smtClean="0"/>
              <a:t>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Se obtuvieron resultados significativos, </a:t>
            </a:r>
            <a:r>
              <a:rPr lang="es-ES" dirty="0"/>
              <a:t>en la mayor parte de los casos las entregas, los productos y las exposiciones se realizaron de acuerdo a lo establecido.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5"/>
          <p:cNvSpPr txBox="1">
            <a:spLocks noGrp="1"/>
          </p:cNvSpPr>
          <p:nvPr>
            <p:ph sz="half" idx="1"/>
          </p:nvPr>
        </p:nvSpPr>
        <p:spPr>
          <a:xfrm>
            <a:off x="838199" y="448887"/>
            <a:ext cx="10899371" cy="5728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err="1"/>
              <a:t>Coevaluación</a:t>
            </a:r>
            <a:r>
              <a:rPr lang="es-ES" dirty="0"/>
              <a:t>: los alumnos se </a:t>
            </a:r>
            <a:r>
              <a:rPr lang="es-ES" dirty="0" smtClean="0"/>
              <a:t>autoevaluaron  </a:t>
            </a:r>
            <a:r>
              <a:rPr lang="es-ES" dirty="0"/>
              <a:t>a través de </a:t>
            </a:r>
            <a:r>
              <a:rPr lang="es-ES" dirty="0" smtClean="0"/>
              <a:t>una rúbrica de participación y trabajo en equipo. 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los resultados, </a:t>
            </a:r>
            <a:r>
              <a:rPr lang="es-ES" dirty="0"/>
              <a:t>indican que el trabajo fue exitoso </a:t>
            </a:r>
            <a:r>
              <a:rPr lang="es-ES" dirty="0" smtClean="0"/>
              <a:t>ya que los alumnos de quinto año, lograron </a:t>
            </a:r>
            <a:r>
              <a:rPr lang="es-ES" dirty="0"/>
              <a:t>explotar sus conocimientos y aportar con estrategias de trabajo que motivaran al resto de </a:t>
            </a:r>
            <a:r>
              <a:rPr lang="es-ES" dirty="0" smtClean="0"/>
              <a:t>los </a:t>
            </a:r>
            <a:r>
              <a:rPr lang="es-ES" dirty="0"/>
              <a:t>equipos, sin </a:t>
            </a:r>
            <a:r>
              <a:rPr lang="es-ES" dirty="0" smtClean="0"/>
              <a:t>sentirse presionados por una evaluación tradicional de parte de los profesores.   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 14.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46"/>
          <p:cNvSpPr txBox="1">
            <a:spLocks noGrp="1"/>
          </p:cNvSpPr>
          <p:nvPr>
            <p:ph sz="half" idx="1"/>
          </p:nvPr>
        </p:nvSpPr>
        <p:spPr>
          <a:xfrm>
            <a:off x="838200" y="947738"/>
            <a:ext cx="10544034" cy="522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sz="2000" dirty="0"/>
              <a:t>Los cambios realizados </a:t>
            </a:r>
            <a:r>
              <a:rPr lang="es-MX" sz="2000" dirty="0" smtClean="0"/>
              <a:t>al proyecto, se refieren a los formatos de entrega, ya que se cambio, de entregar en escrito o trabajar en el salón de clases a realizar toda búsqueda por internet, realizar el trabajo en equipo, se baso en reuniones vía </a:t>
            </a:r>
            <a:r>
              <a:rPr lang="es-MX" sz="2000" dirty="0" err="1" smtClean="0"/>
              <a:t>meet</a:t>
            </a:r>
            <a:r>
              <a:rPr lang="es-MX" sz="2000" dirty="0" smtClean="0"/>
              <a:t> por parte de los alumnos, para poder recabar y comparar sus búsquedas y realizar sus presentaciones.</a:t>
            </a:r>
            <a:endParaRPr sz="2000" dirty="0"/>
          </a:p>
          <a:p>
            <a:pPr marL="228600" lvl="0" indent="-228600" algn="just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Char char="•"/>
            </a:pPr>
            <a:r>
              <a:rPr lang="es-ES" sz="2000" dirty="0"/>
              <a:t>A) se enriquecieron las actividades gracias a las propuestas de los alumnos, las actividades se orientaron al interés y la motivación de los </a:t>
            </a:r>
            <a:r>
              <a:rPr lang="es-ES" sz="2000" dirty="0" smtClean="0"/>
              <a:t>jóvenes: la utilización de organismos endémicos mexicanos, por ejemplo la </a:t>
            </a:r>
            <a:r>
              <a:rPr lang="es-ES" sz="2000" dirty="0"/>
              <a:t>abeja maya  </a:t>
            </a:r>
            <a:r>
              <a:rPr lang="es-ES" sz="2000" u="sng" dirty="0" err="1"/>
              <a:t>Scaptotrigona</a:t>
            </a:r>
            <a:r>
              <a:rPr lang="es-ES" sz="2000" u="sng" dirty="0"/>
              <a:t> </a:t>
            </a:r>
            <a:r>
              <a:rPr lang="es-ES" sz="2000" u="sng" dirty="0" smtClean="0"/>
              <a:t>mexicana</a:t>
            </a:r>
            <a:r>
              <a:rPr lang="es-ES" sz="2000" dirty="0" smtClean="0"/>
              <a:t>, o bien en el deporte la búsqueda de medidas en canchas de futbol. </a:t>
            </a:r>
          </a:p>
          <a:p>
            <a:pPr marL="0" lvl="0" indent="0" algn="just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838200" y="979488"/>
            <a:ext cx="105156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/>
              <a:t>Apartado 3</a:t>
            </a:r>
            <a:endParaRPr sz="2800"/>
          </a:p>
        </p:txBody>
      </p:sp>
      <p:sp>
        <p:nvSpPr>
          <p:cNvPr id="118" name="Google Shape;118;p15"/>
          <p:cNvSpPr txBox="1">
            <a:spLocks noGrp="1"/>
          </p:cNvSpPr>
          <p:nvPr>
            <p:ph idx="1"/>
          </p:nvPr>
        </p:nvSpPr>
        <p:spPr>
          <a:xfrm>
            <a:off x="838200" y="2671762"/>
            <a:ext cx="10515600" cy="17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/>
              <a:t>Ciclo escolar </a:t>
            </a:r>
            <a:r>
              <a:rPr lang="es-ES" dirty="0" smtClean="0"/>
              <a:t>2020-2021.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/>
              <a:t>Periodo de aplicación 3 de septiembre de </a:t>
            </a:r>
            <a:r>
              <a:rPr lang="es-ES" dirty="0" smtClean="0"/>
              <a:t>2020 al  18 </a:t>
            </a:r>
            <a:r>
              <a:rPr lang="es-ES" dirty="0"/>
              <a:t>de Mayo de </a:t>
            </a:r>
            <a:r>
              <a:rPr lang="es-MX" dirty="0" smtClean="0"/>
              <a:t>2021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 14.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47"/>
          <p:cNvSpPr txBox="1">
            <a:spLocks noGrp="1"/>
          </p:cNvSpPr>
          <p:nvPr>
            <p:ph sz="half" idx="1"/>
          </p:nvPr>
        </p:nvSpPr>
        <p:spPr>
          <a:xfrm>
            <a:off x="838199" y="947738"/>
            <a:ext cx="10849495" cy="522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La evaluación diagnóstica facilito  a los docentes el establecer estrategias distintas a las planificadas  </a:t>
            </a:r>
            <a:r>
              <a:rPr lang="es-ES" dirty="0"/>
              <a:t>para hacer </a:t>
            </a:r>
            <a:r>
              <a:rPr lang="es-ES" dirty="0" smtClean="0"/>
              <a:t>más significativo  </a:t>
            </a:r>
            <a:r>
              <a:rPr lang="es-ES" dirty="0"/>
              <a:t>el tema </a:t>
            </a:r>
            <a:r>
              <a:rPr lang="es-ES" dirty="0" smtClean="0"/>
              <a:t>y de esta forma lograr un aprendizaje más significativo con un cambio conceptual y actitudinal, ya que se permitió que los alumnos analizaran la relación de las matemáticas en la naturaleza y todas las actividades humanas y no sólo como una materia o concepto abstracto.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s-ES"/>
              <a:t>Logros</a:t>
            </a:r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El </a:t>
            </a:r>
            <a:r>
              <a:rPr lang="es-ES" dirty="0"/>
              <a:t>proyecto ha alcanzado un fuerte grado de interacción, participación y motivación entre los </a:t>
            </a:r>
            <a:r>
              <a:rPr lang="es-ES" dirty="0" smtClean="0"/>
              <a:t>estudiantes, Todos los estudiantes que participaron, demostraron una mayor actitud a la participación, tanto en el aporte de información como en la elaboración de materiales.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310" y="1146175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 b="0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Documentos Rúbrica de Evaluación por equipo </a:t>
            </a:r>
            <a:r>
              <a:rPr lang="es-ES" sz="2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12" y="857250"/>
            <a:ext cx="5049601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407021" y="5117910"/>
            <a:ext cx="3016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hlinkClick r:id="rId4"/>
              </a:rPr>
              <a:t>https://</a:t>
            </a:r>
            <a:r>
              <a:rPr lang="es-MX" dirty="0" smtClean="0">
                <a:hlinkClick r:id="rId4"/>
              </a:rPr>
              <a:t>www.slideshare.net/cedecite/rubrica-para-evaluar-el-trabajo-en-equipo</a:t>
            </a:r>
            <a:endParaRPr lang="es-MX" dirty="0" smtClean="0"/>
          </a:p>
          <a:p>
            <a:endParaRPr lang="es-MX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" name="Google Shape;358;p50"/>
          <p:cNvGraphicFramePr/>
          <p:nvPr>
            <p:extLst>
              <p:ext uri="{D42A27DB-BD31-4B8C-83A1-F6EECF244321}">
                <p14:modId xmlns:p14="http://schemas.microsoft.com/office/powerpoint/2010/main" val="3795458213"/>
              </p:ext>
            </p:extLst>
          </p:nvPr>
        </p:nvGraphicFramePr>
        <p:xfrm>
          <a:off x="1028699" y="998707"/>
          <a:ext cx="10229800" cy="5287750"/>
        </p:xfrm>
        <a:graphic>
          <a:graphicData uri="http://schemas.openxmlformats.org/drawingml/2006/table">
            <a:tbl>
              <a:tblPr>
                <a:noFill/>
                <a:tableStyleId>{11737C9B-D565-4FF6-BEC7-AAC94A017581}</a:tableStyleId>
              </a:tblPr>
              <a:tblGrid>
                <a:gridCol w="2078700"/>
                <a:gridCol w="2037775"/>
                <a:gridCol w="2037775"/>
                <a:gridCol w="2037775"/>
                <a:gridCol w="2037775"/>
              </a:tblGrid>
              <a:tr h="2286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Excelente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Bueno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Regular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Insuficiente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</a:tr>
              <a:tr h="109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Argumentación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(Procedimental y conceptual)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Muestra un dominio total del tema, incluye hechos, razones, causas y argumenta su posición al respecto. (2pts.)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Muestra un buen tema, incluye hechos, razones, causas y argumenta su posición al respecto. (1.6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Muestra pocos conocimientos del tema, incluye hechos, razones y causas. (1.2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Muestra nulo dominio del tema, incluye hechos, razones y causas escasas.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(1pt.-0)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</a:tr>
              <a:tr h="65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Ortografía y gramática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(Conceptual)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Utiliza todas las reglas de ortografía y redacción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(1 pto)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Utiliza varias de las reglas de ortografía y redacción.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. (0.8 Pts.)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Contiene varias faltas de ortografía y redacción. (0.6 pts)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Nula presencia de las reglas gramaticales. (0.5pt-0.)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</a:tr>
              <a:tr h="46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Extensión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(Actitudinal)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Mayor a 8 hojas en letra arial 12. (2pts.)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Mayor a 6 hojas en letra arial 12. . (1.6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Mayor a 4 hojas en letra arial 12. (1.2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Mayor a 2 hojas en letra arial 12. (1pt.-0)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</a:tr>
              <a:tr h="873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Presentación y estructura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(Actitudinal)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El trabajo es claro, permite identificar las partes del ensayo. (2pts.)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El trabajo está limpio y las ideas se presentan en secuencia: inicio, nudo y final. . (1.6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El trabajo no esta limpio y las ideas no se presentan en secuencia. (1.2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El trabajo no esta limpio, y no hay secuencia en las ideas. (1pt.-0)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Bibliografía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(Procedimental)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Se define la bibliografía.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(2pts.)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Se define la bibliografía con algunos errores. . (1.6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Se define la bibliografía con ausencia y faltas de datos. (1.2 Pts.)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Nula bibliografía (1pt.-0)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Entrega Oportuna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(Acititudinal – Valoral)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Se entrega el día solicitado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(1 pto)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Se entrega un día después de lo solicitado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(0.8 pts)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Se entrega dos días después de lo solicitado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(0.6 pts)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No se entrega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(0 pts)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Sumatoria. 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10 pts.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8 Pts.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7.2 Pts.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5 pts.- 0 pts.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825" marR="51825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996287" y="464024"/>
            <a:ext cx="6100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Rúbrica para entrega de trabajos de investigación. </a:t>
            </a:r>
            <a:endParaRPr lang="es-MX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838200" y="836613"/>
            <a:ext cx="105156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/>
              <a:t>Apartado 4</a:t>
            </a:r>
            <a:endParaRPr sz="2800"/>
          </a:p>
        </p:txBody>
      </p:sp>
      <p:sp>
        <p:nvSpPr>
          <p:cNvPr id="124" name="Google Shape;124;p16"/>
          <p:cNvSpPr txBox="1">
            <a:spLocks noGrp="1"/>
          </p:cNvSpPr>
          <p:nvPr>
            <p:ph idx="1"/>
          </p:nvPr>
        </p:nvSpPr>
        <p:spPr>
          <a:xfrm>
            <a:off x="838200" y="3111500"/>
            <a:ext cx="10515600" cy="127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/>
              <a:t>Nombre del portafolio etapa 1. </a:t>
            </a:r>
            <a:endParaRPr lang="es-ES" dirty="0" smtClean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dirty="0" smtClean="0"/>
              <a:t>Proporción Aurea: El arte de las Matemáticas en la Naturaleza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838200" y="1414463"/>
            <a:ext cx="10515600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/>
              <a:t>Introducción.</a:t>
            </a:r>
            <a:endParaRPr sz="2800"/>
          </a:p>
        </p:txBody>
      </p:sp>
      <p:sp>
        <p:nvSpPr>
          <p:cNvPr id="130" name="Google Shape;130;p17"/>
          <p:cNvSpPr txBox="1">
            <a:spLocks noGrp="1"/>
          </p:cNvSpPr>
          <p:nvPr>
            <p:ph idx="1"/>
          </p:nvPr>
        </p:nvSpPr>
        <p:spPr>
          <a:xfrm>
            <a:off x="838200" y="2525712"/>
            <a:ext cx="10515600" cy="353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2400" dirty="0"/>
              <a:t>El presente portafolio, </a:t>
            </a:r>
            <a:r>
              <a:rPr lang="es-ES" sz="2400" dirty="0" smtClean="0"/>
              <a:t>es evidencia del avance del </a:t>
            </a:r>
            <a:r>
              <a:rPr lang="es-ES" sz="2400" dirty="0"/>
              <a:t>proyecto </a:t>
            </a:r>
            <a:r>
              <a:rPr lang="es-ES" sz="2400" dirty="0" smtClean="0"/>
              <a:t>conexiones: </a:t>
            </a:r>
            <a:r>
              <a:rPr lang="es-ES" sz="2400" b="1" dirty="0" smtClean="0"/>
              <a:t>La distribución Aurea, el Arte de las Matemáticas en el Naturaleza</a:t>
            </a:r>
            <a:r>
              <a:rPr lang="es-ES" sz="2400" dirty="0" smtClean="0"/>
              <a:t>, </a:t>
            </a:r>
            <a:r>
              <a:rPr lang="es-ES" sz="2400" dirty="0"/>
              <a:t>planificado en el ciclo escolar </a:t>
            </a:r>
            <a:r>
              <a:rPr lang="es-ES" sz="2400" dirty="0" smtClean="0"/>
              <a:t>2019-2020 y desarrollado en el ciclo 2020/2021, con </a:t>
            </a:r>
            <a:r>
              <a:rPr lang="es-ES" sz="2400" dirty="0"/>
              <a:t>el cual se pretende que los estudiantes </a:t>
            </a:r>
            <a:r>
              <a:rPr lang="es-ES" sz="2400" dirty="0" smtClean="0"/>
              <a:t>a través de la interdisciplinariedad académica, logren adquirir aprendizaje significativo. Tanto en las áreas de ciencias exactas y naturales como en el área artística. </a:t>
            </a:r>
            <a:endParaRPr sz="2400" dirty="0"/>
          </a:p>
        </p:txBody>
      </p:sp>
      <p:sp>
        <p:nvSpPr>
          <p:cNvPr id="131" name="Google Shape;131;p17"/>
          <p:cNvSpPr txBox="1"/>
          <p:nvPr/>
        </p:nvSpPr>
        <p:spPr>
          <a:xfrm>
            <a:off x="838200" y="742950"/>
            <a:ext cx="97869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 5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 title="Diseño de título y contenido con gráfico"/>
          <p:cNvSpPr txBox="1">
            <a:spLocks noGrp="1"/>
          </p:cNvSpPr>
          <p:nvPr>
            <p:ph type="title"/>
          </p:nvPr>
        </p:nvSpPr>
        <p:spPr>
          <a:xfrm>
            <a:off x="838200" y="1283493"/>
            <a:ext cx="10515600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/>
              <a:t>Objetivo General</a:t>
            </a:r>
            <a:endParaRPr sz="2800"/>
          </a:p>
        </p:txBody>
      </p:sp>
      <p:sp>
        <p:nvSpPr>
          <p:cNvPr id="145" name="Google Shape;145;p19"/>
          <p:cNvSpPr txBox="1">
            <a:spLocks noGrp="1"/>
          </p:cNvSpPr>
          <p:nvPr>
            <p:ph idx="1"/>
          </p:nvPr>
        </p:nvSpPr>
        <p:spPr>
          <a:xfrm>
            <a:off x="838200" y="2886077"/>
            <a:ext cx="10515600" cy="101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dirty="0"/>
              <a:t>Elaborar, ejecutar y evaluar </a:t>
            </a:r>
            <a:r>
              <a:rPr lang="es-MX" dirty="0" smtClean="0"/>
              <a:t>un proyecto desde </a:t>
            </a:r>
            <a:r>
              <a:rPr lang="es-MX" dirty="0"/>
              <a:t>la </a:t>
            </a:r>
            <a:r>
              <a:rPr lang="es-MX" dirty="0" smtClean="0"/>
              <a:t>interdisciplinariedad, que permita que los </a:t>
            </a:r>
            <a:r>
              <a:rPr lang="es-ES" dirty="0" smtClean="0"/>
              <a:t>alumnos conceptualicen y analicen la Distribución Aurea, tanto en las matemáticas, el arte y su presencia en la naturaleza.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46" name="Google Shape;146;p19"/>
          <p:cNvSpPr txBox="1"/>
          <p:nvPr/>
        </p:nvSpPr>
        <p:spPr>
          <a:xfrm>
            <a:off x="838200" y="565150"/>
            <a:ext cx="105156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 6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838200" y="885826"/>
            <a:ext cx="105156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/>
              <a:t>Objetivos por asignatura</a:t>
            </a:r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idx="1"/>
          </p:nvPr>
        </p:nvSpPr>
        <p:spPr>
          <a:xfrm>
            <a:off x="738187" y="1568450"/>
            <a:ext cx="10515600" cy="118839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MX" sz="2000" dirty="0" smtClean="0"/>
              <a:t>Matemáticas:</a:t>
            </a:r>
          </a:p>
          <a:p>
            <a:pPr marL="228600" lvl="0" indent="-2286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Char char="•"/>
            </a:pPr>
            <a:r>
              <a:rPr lang="es-MX" sz="2000" dirty="0" smtClean="0"/>
              <a:t>El </a:t>
            </a:r>
            <a:r>
              <a:rPr lang="es-MX" sz="2000" dirty="0"/>
              <a:t>Alumno Aprenderá La Teoría, Los Conceptos Y Las Leyes  De La Proporción Aurea  Y Aplicara Los Conocimientos Adquiridos Para Construir Un </a:t>
            </a:r>
            <a:r>
              <a:rPr lang="es-MX" sz="2000" dirty="0" smtClean="0"/>
              <a:t>Fractal.</a:t>
            </a:r>
            <a:endParaRPr sz="2000" dirty="0"/>
          </a:p>
        </p:txBody>
      </p:sp>
      <p:sp>
        <p:nvSpPr>
          <p:cNvPr id="153" name="Google Shape;153;p20"/>
          <p:cNvSpPr txBox="1"/>
          <p:nvPr/>
        </p:nvSpPr>
        <p:spPr>
          <a:xfrm>
            <a:off x="838200" y="365126"/>
            <a:ext cx="105156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Apartado 7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38200" y="3209794"/>
            <a:ext cx="10339316" cy="10156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000" dirty="0" smtClean="0"/>
              <a:t>Biología </a:t>
            </a:r>
            <a:r>
              <a:rPr lang="es-MX" sz="2000" dirty="0" smtClean="0"/>
              <a:t>IV.</a:t>
            </a:r>
          </a:p>
          <a:p>
            <a:r>
              <a:rPr lang="es-MX" sz="2000" dirty="0"/>
              <a:t>A partir del ejemplo de la Distribución Aurea el alumno conocerá  la Biodiversidad mexicana y reconocerá su importancia. </a:t>
            </a:r>
            <a:endParaRPr lang="es-MX" sz="2000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838200" y="4776716"/>
            <a:ext cx="10339316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dirty="0" smtClean="0"/>
              <a:t>Educación Física</a:t>
            </a:r>
          </a:p>
          <a:p>
            <a:r>
              <a:rPr lang="es-MX" sz="2000" dirty="0" smtClean="0"/>
              <a:t>Descripción del </a:t>
            </a:r>
            <a:r>
              <a:rPr lang="es-MX" sz="2000" dirty="0"/>
              <a:t>contenido: El alumno identificara las aplicaciones de  la proporción aurea en el deporte </a:t>
            </a:r>
            <a:endParaRPr lang="es-MX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738187" y="2536826"/>
            <a:ext cx="10515600" cy="122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s-ES" dirty="0">
                <a:solidFill>
                  <a:schemeClr val="tx1"/>
                </a:solidFill>
              </a:rPr>
              <a:t>Formatos de </a:t>
            </a:r>
            <a:r>
              <a:rPr lang="es-ES" dirty="0" smtClean="0">
                <a:solidFill>
                  <a:schemeClr val="tx1"/>
                </a:solidFill>
              </a:rPr>
              <a:t>planificación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2"/>
          <p:cNvGrpSpPr/>
          <p:nvPr/>
        </p:nvGrpSpPr>
        <p:grpSpPr>
          <a:xfrm>
            <a:off x="1569493" y="885826"/>
            <a:ext cx="8946108" cy="4291407"/>
            <a:chOff x="0" y="40186"/>
            <a:chExt cx="9677400" cy="4223340"/>
          </a:xfrm>
        </p:grpSpPr>
        <p:sp>
          <p:nvSpPr>
            <p:cNvPr id="167" name="Google Shape;167;p22"/>
            <p:cNvSpPr/>
            <p:nvPr/>
          </p:nvSpPr>
          <p:spPr>
            <a:xfrm>
              <a:off x="0" y="305866"/>
              <a:ext cx="9677400" cy="10773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2"/>
            <p:cNvSpPr txBox="1"/>
            <p:nvPr/>
          </p:nvSpPr>
          <p:spPr>
            <a:xfrm>
              <a:off x="0" y="305866"/>
              <a:ext cx="96774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50" tIns="374900" rIns="751050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Char char="•"/>
              </a:pPr>
              <a:r>
                <a:rPr lang="es-MX" sz="1800" b="0" i="0" u="none" strike="noStrike" cap="none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Búsqueda de información </a:t>
              </a:r>
              <a:endParaRPr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Char char="•"/>
              </a:pPr>
              <a:r>
                <a:rPr lang="es-ES" sz="1800" b="0" i="0" u="none" strike="noStrike" cap="none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Exposiciones de temáticas referentes al proyecto </a:t>
              </a:r>
              <a:r>
                <a:rPr lang="es-ES" sz="1800" b="0" i="0" u="none" strike="noStrike" cap="none" dirty="0" err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interdsciplinarios</a:t>
              </a:r>
              <a:endParaRPr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483870" y="40186"/>
              <a:ext cx="6774180" cy="5313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 txBox="1"/>
            <p:nvPr/>
          </p:nvSpPr>
          <p:spPr>
            <a:xfrm>
              <a:off x="509809" y="66125"/>
              <a:ext cx="6722302" cy="4794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256025" tIns="0" rIns="2560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Matemáticas</a:t>
              </a:r>
              <a:endParaRPr sz="1800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0" y="1746046"/>
              <a:ext cx="9677400" cy="10773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C47F6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 txBox="1"/>
            <p:nvPr/>
          </p:nvSpPr>
          <p:spPr>
            <a:xfrm>
              <a:off x="0" y="1746046"/>
              <a:ext cx="96774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50" tIns="374900" rIns="751050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Char char="•"/>
              </a:pPr>
              <a:r>
                <a:rPr lang="es-ES" sz="1800" b="0" i="0" u="none" strike="noStrike" cap="none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Elaboración </a:t>
              </a:r>
              <a:r>
                <a:rPr lang="es-ES" sz="1800" b="0" i="0" u="none" strike="noStrike" cap="none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 Proyectos </a:t>
              </a:r>
              <a:r>
                <a:rPr lang="es-ES" sz="1800" b="0" i="0" u="none" strike="noStrike" cap="none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científicos, referentes a la Biodiversidad Mexicana</a:t>
              </a:r>
              <a:endParaRPr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483870" y="1494654"/>
              <a:ext cx="6774180" cy="531360"/>
            </a:xfrm>
            <a:prstGeom prst="roundRect">
              <a:avLst>
                <a:gd name="adj" fmla="val 16667"/>
              </a:avLst>
            </a:prstGeom>
            <a:solidFill>
              <a:srgbClr val="C47F6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 txBox="1"/>
            <p:nvPr/>
          </p:nvSpPr>
          <p:spPr>
            <a:xfrm>
              <a:off x="509809" y="1520593"/>
              <a:ext cx="6722302" cy="479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0" rIns="2560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Biología</a:t>
              </a:r>
              <a:endParaRPr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0" y="3186226"/>
              <a:ext cx="9677400" cy="10773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A4A4A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 txBox="1"/>
            <p:nvPr/>
          </p:nvSpPr>
          <p:spPr>
            <a:xfrm>
              <a:off x="0" y="3186226"/>
              <a:ext cx="96774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50" tIns="374900" rIns="751050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Char char="•"/>
              </a:pPr>
              <a:r>
                <a:rPr lang="es-ES" sz="1800" b="0" i="0" u="none" strike="noStrike" cap="none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Visualización y análisis de las medidas de distintas  canchas deportivas y su relación matemática  con la distribución aurea.</a:t>
              </a:r>
              <a:endParaRPr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483870" y="2920546"/>
              <a:ext cx="6774180" cy="531360"/>
            </a:xfrm>
            <a:prstGeom prst="roundRect">
              <a:avLst>
                <a:gd name="adj" fmla="val 16667"/>
              </a:avLst>
            </a:prstGeom>
            <a:solidFill>
              <a:srgbClr val="A4A4A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 txBox="1"/>
            <p:nvPr/>
          </p:nvSpPr>
          <p:spPr>
            <a:xfrm>
              <a:off x="509809" y="2946485"/>
              <a:ext cx="6722302" cy="479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0" rIns="2560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Educación Física </a:t>
              </a:r>
              <a:endParaRPr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9" name="Google Shape;179;p22"/>
          <p:cNvSpPr txBox="1"/>
          <p:nvPr/>
        </p:nvSpPr>
        <p:spPr>
          <a:xfrm>
            <a:off x="838200" y="365126"/>
            <a:ext cx="105156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s-MX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Actividades desarrolladas por asignatura </a:t>
            </a:r>
            <a:endParaRPr sz="2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3229</TotalTime>
  <Words>1543</Words>
  <Application>Microsoft Office PowerPoint</Application>
  <PresentationFormat>Personalizado</PresentationFormat>
  <Paragraphs>173</Paragraphs>
  <Slides>33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Century Gothic</vt:lpstr>
      <vt:lpstr>Wingdings 2</vt:lpstr>
      <vt:lpstr>Verdana</vt:lpstr>
      <vt:lpstr>Calibri</vt:lpstr>
      <vt:lpstr>Aspecto</vt:lpstr>
      <vt:lpstr>Proporción Aurea: El Arte de las Matemáticas en la Naturaleza.  Quinto Grado Ciclo Escolar 2020/2021</vt:lpstr>
      <vt:lpstr>Integrantes  Biología IV.  Alejandro Astudillo Barrera.  Matemáticas.  Moisés Cruz Zaragoza Educación Física.  José Téllez Aguilar. </vt:lpstr>
      <vt:lpstr>Apartado 3</vt:lpstr>
      <vt:lpstr>Apartado 4</vt:lpstr>
      <vt:lpstr>Introducción.</vt:lpstr>
      <vt:lpstr>Objetivo General</vt:lpstr>
      <vt:lpstr>Objetivos por asignatura</vt:lpstr>
      <vt:lpstr>Formatos de planificación</vt:lpstr>
      <vt:lpstr>Presentación de PowerPoint</vt:lpstr>
      <vt:lpstr>Apartados 8, 9,10, 11 y 12.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Planeaciones por materia</vt:lpstr>
      <vt:lpstr>Presentación de PowerPoint</vt:lpstr>
      <vt:lpstr>Presentación de PowerPoint</vt:lpstr>
      <vt:lpstr>Actividades realizadas por triada</vt:lpstr>
      <vt:lpstr>Presentación de PowerPoint</vt:lpstr>
      <vt:lpstr>Actividades realizadas por triada</vt:lpstr>
      <vt:lpstr>Actividades realizadas por triada</vt:lpstr>
      <vt:lpstr>Presentación de PowerPoint</vt:lpstr>
      <vt:lpstr>Presentación de PowerPoint</vt:lpstr>
      <vt:lpstr>Presentación de PowerPoint</vt:lpstr>
      <vt:lpstr>Justificación de actividades</vt:lpstr>
      <vt:lpstr>Apartado 13</vt:lpstr>
      <vt:lpstr>Presentación de PowerPoint</vt:lpstr>
      <vt:lpstr>Apartado 14.</vt:lpstr>
      <vt:lpstr>Apartado 14.</vt:lpstr>
      <vt:lpstr>Logros</vt:lpstr>
      <vt:lpstr>Documentos Rúbrica de Evaluación por equipo .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2020-2021 Equipo 2. Quinto Grado</dc:title>
  <dc:creator>user</dc:creator>
  <cp:lastModifiedBy>user</cp:lastModifiedBy>
  <cp:revision>26</cp:revision>
  <dcterms:modified xsi:type="dcterms:W3CDTF">2021-06-12T05:19:44Z</dcterms:modified>
</cp:coreProperties>
</file>