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4" r:id="rId5"/>
    <p:sldId id="265" r:id="rId6"/>
    <p:sldId id="261" r:id="rId7"/>
    <p:sldId id="262" r:id="rId8"/>
    <p:sldId id="263" r:id="rId9"/>
    <p:sldId id="266" r:id="rId10"/>
    <p:sldId id="267" r:id="rId11"/>
    <p:sldId id="268" r:id="rId12"/>
    <p:sldId id="270" r:id="rId13"/>
    <p:sldId id="271" r:id="rId14"/>
    <p:sldId id="269" r:id="rId15"/>
    <p:sldId id="273" r:id="rId16"/>
    <p:sldId id="275" r:id="rId17"/>
    <p:sldId id="274" r:id="rId1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B230"/>
    <a:srgbClr val="9AD8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6" d="100"/>
          <a:sy n="46" d="100"/>
        </p:scale>
        <p:origin x="1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20FC9DC6-C936-40E0-8FBA-4E9ADBD43605}" type="datetimeFigureOut">
              <a:rPr lang="es-MX" smtClean="0"/>
              <a:t>20/04/2023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D765D804-72C4-4E5E-BCF8-32404926321A}" type="slidenum">
              <a:rPr lang="es-MX" smtClean="0"/>
              <a:t>‹Nº›</a:t>
            </a:fld>
            <a:endParaRPr lang="es-MX" dirty="0"/>
          </a:p>
        </p:txBody>
      </p:sp>
    </p:spTree>
    <p:extLst>
      <p:ext uri="{BB962C8B-B14F-4D97-AF65-F5344CB8AC3E}">
        <p14:creationId xmlns:p14="http://schemas.microsoft.com/office/powerpoint/2010/main" val="4076541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0FC9DC6-C936-40E0-8FBA-4E9ADBD43605}" type="datetimeFigureOut">
              <a:rPr lang="es-MX" smtClean="0"/>
              <a:t>20/04/2023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D765D804-72C4-4E5E-BCF8-32404926321A}" type="slidenum">
              <a:rPr lang="es-MX" smtClean="0"/>
              <a:t>‹Nº›</a:t>
            </a:fld>
            <a:endParaRPr lang="es-MX" dirty="0"/>
          </a:p>
        </p:txBody>
      </p:sp>
    </p:spTree>
    <p:extLst>
      <p:ext uri="{BB962C8B-B14F-4D97-AF65-F5344CB8AC3E}">
        <p14:creationId xmlns:p14="http://schemas.microsoft.com/office/powerpoint/2010/main" val="92424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0FC9DC6-C936-40E0-8FBA-4E9ADBD43605}" type="datetimeFigureOut">
              <a:rPr lang="es-MX" smtClean="0"/>
              <a:t>20/04/2023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D765D804-72C4-4E5E-BCF8-32404926321A}" type="slidenum">
              <a:rPr lang="es-MX" smtClean="0"/>
              <a:t>‹Nº›</a:t>
            </a:fld>
            <a:endParaRPr lang="es-MX"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15426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0FC9DC6-C936-40E0-8FBA-4E9ADBD43605}" type="datetimeFigureOut">
              <a:rPr lang="es-MX" smtClean="0"/>
              <a:t>20/04/2023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D765D804-72C4-4E5E-BCF8-32404926321A}" type="slidenum">
              <a:rPr lang="es-MX" smtClean="0"/>
              <a:t>‹Nº›</a:t>
            </a:fld>
            <a:endParaRPr lang="es-MX" dirty="0"/>
          </a:p>
        </p:txBody>
      </p:sp>
    </p:spTree>
    <p:extLst>
      <p:ext uri="{BB962C8B-B14F-4D97-AF65-F5344CB8AC3E}">
        <p14:creationId xmlns:p14="http://schemas.microsoft.com/office/powerpoint/2010/main" val="146895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0FC9DC6-C936-40E0-8FBA-4E9ADBD43605}" type="datetimeFigureOut">
              <a:rPr lang="es-MX" smtClean="0"/>
              <a:t>20/04/2023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D765D804-72C4-4E5E-BCF8-32404926321A}" type="slidenum">
              <a:rPr lang="es-MX" smtClean="0"/>
              <a:t>‹Nº›</a:t>
            </a:fld>
            <a:endParaRPr lang="es-MX"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95465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0FC9DC6-C936-40E0-8FBA-4E9ADBD43605}" type="datetimeFigureOut">
              <a:rPr lang="es-MX" smtClean="0"/>
              <a:t>20/04/2023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D765D804-72C4-4E5E-BCF8-32404926321A}" type="slidenum">
              <a:rPr lang="es-MX" smtClean="0"/>
              <a:t>‹Nº›</a:t>
            </a:fld>
            <a:endParaRPr lang="es-MX" dirty="0"/>
          </a:p>
        </p:txBody>
      </p:sp>
    </p:spTree>
    <p:extLst>
      <p:ext uri="{BB962C8B-B14F-4D97-AF65-F5344CB8AC3E}">
        <p14:creationId xmlns:p14="http://schemas.microsoft.com/office/powerpoint/2010/main" val="3519531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0FC9DC6-C936-40E0-8FBA-4E9ADBD43605}" type="datetimeFigureOut">
              <a:rPr lang="es-MX" smtClean="0"/>
              <a:t>20/04/2023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D765D804-72C4-4E5E-BCF8-32404926321A}" type="slidenum">
              <a:rPr lang="es-MX" smtClean="0"/>
              <a:t>‹Nº›</a:t>
            </a:fld>
            <a:endParaRPr lang="es-MX" dirty="0"/>
          </a:p>
        </p:txBody>
      </p:sp>
    </p:spTree>
    <p:extLst>
      <p:ext uri="{BB962C8B-B14F-4D97-AF65-F5344CB8AC3E}">
        <p14:creationId xmlns:p14="http://schemas.microsoft.com/office/powerpoint/2010/main" val="1969021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0FC9DC6-C936-40E0-8FBA-4E9ADBD43605}" type="datetimeFigureOut">
              <a:rPr lang="es-MX" smtClean="0"/>
              <a:t>20/04/2023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D765D804-72C4-4E5E-BCF8-32404926321A}" type="slidenum">
              <a:rPr lang="es-MX" smtClean="0"/>
              <a:t>‹Nº›</a:t>
            </a:fld>
            <a:endParaRPr lang="es-MX" dirty="0"/>
          </a:p>
        </p:txBody>
      </p:sp>
    </p:spTree>
    <p:extLst>
      <p:ext uri="{BB962C8B-B14F-4D97-AF65-F5344CB8AC3E}">
        <p14:creationId xmlns:p14="http://schemas.microsoft.com/office/powerpoint/2010/main" val="397102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0FC9DC6-C936-40E0-8FBA-4E9ADBD43605}" type="datetimeFigureOut">
              <a:rPr lang="es-MX" smtClean="0"/>
              <a:t>20/04/2023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D765D804-72C4-4E5E-BCF8-32404926321A}" type="slidenum">
              <a:rPr lang="es-MX" smtClean="0"/>
              <a:t>‹Nº›</a:t>
            </a:fld>
            <a:endParaRPr lang="es-MX" dirty="0"/>
          </a:p>
        </p:txBody>
      </p:sp>
    </p:spTree>
    <p:extLst>
      <p:ext uri="{BB962C8B-B14F-4D97-AF65-F5344CB8AC3E}">
        <p14:creationId xmlns:p14="http://schemas.microsoft.com/office/powerpoint/2010/main" val="390848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0FC9DC6-C936-40E0-8FBA-4E9ADBD43605}" type="datetimeFigureOut">
              <a:rPr lang="es-MX" smtClean="0"/>
              <a:t>20/04/2023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D765D804-72C4-4E5E-BCF8-32404926321A}" type="slidenum">
              <a:rPr lang="es-MX" smtClean="0"/>
              <a:t>‹Nº›</a:t>
            </a:fld>
            <a:endParaRPr lang="es-MX" dirty="0"/>
          </a:p>
        </p:txBody>
      </p:sp>
    </p:spTree>
    <p:extLst>
      <p:ext uri="{BB962C8B-B14F-4D97-AF65-F5344CB8AC3E}">
        <p14:creationId xmlns:p14="http://schemas.microsoft.com/office/powerpoint/2010/main" val="201153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0FC9DC6-C936-40E0-8FBA-4E9ADBD43605}" type="datetimeFigureOut">
              <a:rPr lang="es-MX" smtClean="0"/>
              <a:t>20/04/2023</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D765D804-72C4-4E5E-BCF8-32404926321A}" type="slidenum">
              <a:rPr lang="es-MX" smtClean="0"/>
              <a:t>‹Nº›</a:t>
            </a:fld>
            <a:endParaRPr lang="es-MX" dirty="0"/>
          </a:p>
        </p:txBody>
      </p:sp>
    </p:spTree>
    <p:extLst>
      <p:ext uri="{BB962C8B-B14F-4D97-AF65-F5344CB8AC3E}">
        <p14:creationId xmlns:p14="http://schemas.microsoft.com/office/powerpoint/2010/main" val="3243086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0FC9DC6-C936-40E0-8FBA-4E9ADBD43605}" type="datetimeFigureOut">
              <a:rPr lang="es-MX" smtClean="0"/>
              <a:t>20/04/2023</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D765D804-72C4-4E5E-BCF8-32404926321A}" type="slidenum">
              <a:rPr lang="es-MX" smtClean="0"/>
              <a:t>‹Nº›</a:t>
            </a:fld>
            <a:endParaRPr lang="es-MX" dirty="0"/>
          </a:p>
        </p:txBody>
      </p:sp>
    </p:spTree>
    <p:extLst>
      <p:ext uri="{BB962C8B-B14F-4D97-AF65-F5344CB8AC3E}">
        <p14:creationId xmlns:p14="http://schemas.microsoft.com/office/powerpoint/2010/main" val="3907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0FC9DC6-C936-40E0-8FBA-4E9ADBD43605}" type="datetimeFigureOut">
              <a:rPr lang="es-MX" smtClean="0"/>
              <a:t>20/04/2023</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D765D804-72C4-4E5E-BCF8-32404926321A}" type="slidenum">
              <a:rPr lang="es-MX" smtClean="0"/>
              <a:t>‹Nº›</a:t>
            </a:fld>
            <a:endParaRPr lang="es-MX" dirty="0"/>
          </a:p>
        </p:txBody>
      </p:sp>
    </p:spTree>
    <p:extLst>
      <p:ext uri="{BB962C8B-B14F-4D97-AF65-F5344CB8AC3E}">
        <p14:creationId xmlns:p14="http://schemas.microsoft.com/office/powerpoint/2010/main" val="1387325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C9DC6-C936-40E0-8FBA-4E9ADBD43605}" type="datetimeFigureOut">
              <a:rPr lang="es-MX" smtClean="0"/>
              <a:t>20/04/2023</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D765D804-72C4-4E5E-BCF8-32404926321A}" type="slidenum">
              <a:rPr lang="es-MX" smtClean="0"/>
              <a:t>‹Nº›</a:t>
            </a:fld>
            <a:endParaRPr lang="es-MX" dirty="0"/>
          </a:p>
        </p:txBody>
      </p:sp>
    </p:spTree>
    <p:extLst>
      <p:ext uri="{BB962C8B-B14F-4D97-AF65-F5344CB8AC3E}">
        <p14:creationId xmlns:p14="http://schemas.microsoft.com/office/powerpoint/2010/main" val="172640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0FC9DC6-C936-40E0-8FBA-4E9ADBD43605}" type="datetimeFigureOut">
              <a:rPr lang="es-MX" smtClean="0"/>
              <a:t>20/04/2023</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D765D804-72C4-4E5E-BCF8-32404926321A}" type="slidenum">
              <a:rPr lang="es-MX" smtClean="0"/>
              <a:t>‹Nº›</a:t>
            </a:fld>
            <a:endParaRPr lang="es-MX" dirty="0"/>
          </a:p>
        </p:txBody>
      </p:sp>
    </p:spTree>
    <p:extLst>
      <p:ext uri="{BB962C8B-B14F-4D97-AF65-F5344CB8AC3E}">
        <p14:creationId xmlns:p14="http://schemas.microsoft.com/office/powerpoint/2010/main" val="385934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0FC9DC6-C936-40E0-8FBA-4E9ADBD43605}" type="datetimeFigureOut">
              <a:rPr lang="es-MX" smtClean="0"/>
              <a:t>20/04/2023</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D765D804-72C4-4E5E-BCF8-32404926321A}" type="slidenum">
              <a:rPr lang="es-MX" smtClean="0"/>
              <a:t>‹Nº›</a:t>
            </a:fld>
            <a:endParaRPr lang="es-MX" dirty="0"/>
          </a:p>
        </p:txBody>
      </p:sp>
    </p:spTree>
    <p:extLst>
      <p:ext uri="{BB962C8B-B14F-4D97-AF65-F5344CB8AC3E}">
        <p14:creationId xmlns:p14="http://schemas.microsoft.com/office/powerpoint/2010/main" val="347277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FC9DC6-C936-40E0-8FBA-4E9ADBD43605}" type="datetimeFigureOut">
              <a:rPr lang="es-MX" smtClean="0"/>
              <a:t>20/04/2023</a:t>
            </a:fld>
            <a:endParaRPr lang="es-MX"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765D804-72C4-4E5E-BCF8-32404926321A}" type="slidenum">
              <a:rPr lang="es-MX" smtClean="0"/>
              <a:t>‹Nº›</a:t>
            </a:fld>
            <a:endParaRPr lang="es-MX" dirty="0"/>
          </a:p>
        </p:txBody>
      </p:sp>
    </p:spTree>
    <p:extLst>
      <p:ext uri="{BB962C8B-B14F-4D97-AF65-F5344CB8AC3E}">
        <p14:creationId xmlns:p14="http://schemas.microsoft.com/office/powerpoint/2010/main" val="2500585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1986141"/>
            <a:ext cx="7766936" cy="1646302"/>
          </a:xfrm>
        </p:spPr>
        <p:txBody>
          <a:bodyPr/>
          <a:lstStyle/>
          <a:p>
            <a:r>
              <a:rPr lang="es-MX" dirty="0" smtClean="0">
                <a:solidFill>
                  <a:srgbClr val="65B230"/>
                </a:solidFill>
              </a:rPr>
              <a:t>Robot Automatizado</a:t>
            </a:r>
            <a:r>
              <a:rPr lang="es-MX" dirty="0" smtClean="0"/>
              <a:t/>
            </a:r>
            <a:br>
              <a:rPr lang="es-MX" dirty="0" smtClean="0"/>
            </a:br>
            <a:r>
              <a:rPr lang="es-MX" dirty="0" smtClean="0"/>
              <a:t/>
            </a:r>
            <a:br>
              <a:rPr lang="es-MX" dirty="0" smtClean="0"/>
            </a:br>
            <a:r>
              <a:rPr lang="es-MX" sz="3200" dirty="0" smtClean="0"/>
              <a:t>Separador Inteligente de Medicamentos </a:t>
            </a:r>
            <a:endParaRPr lang="es-MX" dirty="0"/>
          </a:p>
        </p:txBody>
      </p:sp>
      <p:sp>
        <p:nvSpPr>
          <p:cNvPr id="3" name="Subtítulo 2"/>
          <p:cNvSpPr>
            <a:spLocks noGrp="1"/>
          </p:cNvSpPr>
          <p:nvPr>
            <p:ph type="subTitle" idx="1"/>
          </p:nvPr>
        </p:nvSpPr>
        <p:spPr/>
        <p:txBody>
          <a:bodyPr/>
          <a:lstStyle/>
          <a:p>
            <a:r>
              <a:rPr lang="es-MX" b="1" dirty="0" smtClean="0">
                <a:solidFill>
                  <a:schemeClr val="tx1"/>
                </a:solidFill>
              </a:rPr>
              <a:t>Vida Digital </a:t>
            </a:r>
            <a:endParaRPr lang="es-MX" b="1" dirty="0">
              <a:solidFill>
                <a:schemeClr val="tx1"/>
              </a:solidFill>
            </a:endParaRPr>
          </a:p>
        </p:txBody>
      </p:sp>
      <p:pic>
        <p:nvPicPr>
          <p:cNvPr id="6" name="Imagen 5"/>
          <p:cNvPicPr>
            <a:picLocks noChangeAspect="1"/>
          </p:cNvPicPr>
          <p:nvPr/>
        </p:nvPicPr>
        <p:blipFill>
          <a:blip r:embed="rId2"/>
          <a:stretch>
            <a:fillRect/>
          </a:stretch>
        </p:blipFill>
        <p:spPr>
          <a:xfrm>
            <a:off x="9739888" y="123468"/>
            <a:ext cx="2339097" cy="1039126"/>
          </a:xfrm>
          <a:prstGeom prst="rect">
            <a:avLst/>
          </a:prstGeom>
        </p:spPr>
      </p:pic>
      <p:pic>
        <p:nvPicPr>
          <p:cNvPr id="7" name="Imagen 6"/>
          <p:cNvPicPr>
            <a:picLocks noChangeAspect="1"/>
          </p:cNvPicPr>
          <p:nvPr/>
        </p:nvPicPr>
        <p:blipFill rotWithShape="1">
          <a:blip r:embed="rId3"/>
          <a:srcRect t="17835" b="31009"/>
          <a:stretch/>
        </p:blipFill>
        <p:spPr>
          <a:xfrm>
            <a:off x="-1" y="5566122"/>
            <a:ext cx="7485017" cy="1227909"/>
          </a:xfrm>
          <a:prstGeom prst="rect">
            <a:avLst/>
          </a:prstGeom>
          <a:ln>
            <a:noFill/>
          </a:ln>
          <a:effectLst>
            <a:softEdge rad="112500"/>
          </a:effectLst>
        </p:spPr>
      </p:pic>
    </p:spTree>
    <p:extLst>
      <p:ext uri="{BB962C8B-B14F-4D97-AF65-F5344CB8AC3E}">
        <p14:creationId xmlns:p14="http://schemas.microsoft.com/office/powerpoint/2010/main" val="831809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rgbClr val="65B230"/>
                </a:solidFill>
              </a:rPr>
              <a:t>Proceso de Investigación </a:t>
            </a:r>
            <a:endParaRPr lang="es-MX" dirty="0">
              <a:solidFill>
                <a:srgbClr val="65B230"/>
              </a:solidFill>
            </a:endParaRPr>
          </a:p>
        </p:txBody>
      </p:sp>
      <p:sp>
        <p:nvSpPr>
          <p:cNvPr id="3" name="Marcador de contenido 2"/>
          <p:cNvSpPr>
            <a:spLocks noGrp="1"/>
          </p:cNvSpPr>
          <p:nvPr>
            <p:ph idx="1"/>
          </p:nvPr>
        </p:nvSpPr>
        <p:spPr>
          <a:xfrm>
            <a:off x="5223208" y="1930400"/>
            <a:ext cx="4234300" cy="3880773"/>
          </a:xfrm>
        </p:spPr>
        <p:txBody>
          <a:bodyPr/>
          <a:lstStyle/>
          <a:p>
            <a:pPr fontAlgn="base"/>
            <a:r>
              <a:rPr lang="es-MX" dirty="0" smtClean="0"/>
              <a:t>Investigación </a:t>
            </a:r>
            <a:r>
              <a:rPr lang="es-MX" dirty="0"/>
              <a:t>acerca de la problemática del incorrecto desecho de medicamentos en México.</a:t>
            </a:r>
          </a:p>
          <a:p>
            <a:pPr fontAlgn="base"/>
            <a:r>
              <a:rPr lang="es-MX" dirty="0" smtClean="0"/>
              <a:t>Realización de </a:t>
            </a:r>
            <a:r>
              <a:rPr lang="es-MX" dirty="0"/>
              <a:t>e</a:t>
            </a:r>
            <a:r>
              <a:rPr lang="es-MX" dirty="0" smtClean="0"/>
              <a:t>studio </a:t>
            </a:r>
            <a:r>
              <a:rPr lang="es-MX" dirty="0"/>
              <a:t>de mercado.</a:t>
            </a:r>
          </a:p>
          <a:p>
            <a:pPr fontAlgn="base"/>
            <a:r>
              <a:rPr lang="es-MX" dirty="0" smtClean="0"/>
              <a:t>Desarrollar </a:t>
            </a:r>
            <a:r>
              <a:rPr lang="es-MX" dirty="0"/>
              <a:t>un prototipo que pueda separar bloques conforme a su color.</a:t>
            </a:r>
          </a:p>
          <a:p>
            <a:pPr fontAlgn="base"/>
            <a:r>
              <a:rPr lang="es-MX" dirty="0" smtClean="0"/>
              <a:t>Realizar </a:t>
            </a:r>
            <a:r>
              <a:rPr lang="es-MX" dirty="0"/>
              <a:t>la programación a través de lego education.</a:t>
            </a:r>
          </a:p>
          <a:p>
            <a:pPr fontAlgn="base"/>
            <a:r>
              <a:rPr lang="es-MX" dirty="0" smtClean="0"/>
              <a:t>Probar </a:t>
            </a:r>
            <a:r>
              <a:rPr lang="es-MX" dirty="0"/>
              <a:t>la funcionalidad del robot.</a:t>
            </a:r>
          </a:p>
          <a:p>
            <a:pPr marL="0" indent="0">
              <a:buNone/>
            </a:pPr>
            <a:endParaRPr lang="es-MX" dirty="0"/>
          </a:p>
        </p:txBody>
      </p:sp>
      <p:sp>
        <p:nvSpPr>
          <p:cNvPr id="4" name="CuadroTexto 3"/>
          <p:cNvSpPr txBox="1"/>
          <p:nvPr/>
        </p:nvSpPr>
        <p:spPr>
          <a:xfrm>
            <a:off x="419081" y="2348411"/>
            <a:ext cx="3852474" cy="2308324"/>
          </a:xfrm>
          <a:prstGeom prst="rect">
            <a:avLst/>
          </a:prstGeom>
          <a:noFill/>
        </p:spPr>
        <p:txBody>
          <a:bodyPr wrap="square" rtlCol="0">
            <a:spAutoFit/>
          </a:bodyPr>
          <a:lstStyle/>
          <a:p>
            <a:pPr marL="285750" indent="-285750">
              <a:buFont typeface="Wingdings" panose="05000000000000000000" pitchFamily="2" charset="2"/>
              <a:buChar char="Ø"/>
            </a:pPr>
            <a:r>
              <a:rPr lang="es-MX" dirty="0">
                <a:latin typeface="Arial Narrow" panose="020B0606020202030204" pitchFamily="34" charset="0"/>
              </a:rPr>
              <a:t>M</a:t>
            </a:r>
            <a:r>
              <a:rPr lang="es-MX" dirty="0" smtClean="0">
                <a:latin typeface="Arial Narrow" panose="020B0606020202030204" pitchFamily="34" charset="0"/>
              </a:rPr>
              <a:t>atriz </a:t>
            </a:r>
            <a:r>
              <a:rPr lang="es-MX" dirty="0">
                <a:latin typeface="Arial Narrow" panose="020B0606020202030204" pitchFamily="34" charset="0"/>
              </a:rPr>
              <a:t>de marco lógico para determinar </a:t>
            </a:r>
            <a:r>
              <a:rPr lang="es-MX" dirty="0" smtClean="0">
                <a:latin typeface="Arial Narrow" panose="020B0606020202030204" pitchFamily="34" charset="0"/>
              </a:rPr>
              <a:t>una necesidad </a:t>
            </a:r>
            <a:r>
              <a:rPr lang="es-MX" dirty="0">
                <a:latin typeface="Arial Narrow" panose="020B0606020202030204" pitchFamily="34" charset="0"/>
              </a:rPr>
              <a:t>y una </a:t>
            </a:r>
            <a:r>
              <a:rPr lang="es-MX" dirty="0" smtClean="0">
                <a:latin typeface="Arial Narrow" panose="020B0606020202030204" pitchFamily="34" charset="0"/>
              </a:rPr>
              <a:t>solución.</a:t>
            </a:r>
            <a:endParaRPr lang="es-MX" dirty="0">
              <a:latin typeface="Arial Narrow" panose="020B0606020202030204" pitchFamily="34" charset="0"/>
            </a:endParaRPr>
          </a:p>
          <a:p>
            <a:pPr marL="285750" indent="-285750">
              <a:buFont typeface="Wingdings" panose="05000000000000000000" pitchFamily="2" charset="2"/>
              <a:buChar char="Ø"/>
            </a:pPr>
            <a:endParaRPr lang="es-MX" dirty="0">
              <a:latin typeface="Arial Narrow" panose="020B0606020202030204" pitchFamily="34" charset="0"/>
            </a:endParaRPr>
          </a:p>
          <a:p>
            <a:pPr marL="285750" indent="-285750">
              <a:buFont typeface="Wingdings" panose="05000000000000000000" pitchFamily="2" charset="2"/>
              <a:buChar char="Ø"/>
            </a:pPr>
            <a:r>
              <a:rPr lang="es-MX" dirty="0" smtClean="0">
                <a:latin typeface="Arial Narrow" panose="020B0606020202030204" pitchFamily="34" charset="0"/>
              </a:rPr>
              <a:t>Con </a:t>
            </a:r>
            <a:r>
              <a:rPr lang="es-MX" dirty="0">
                <a:latin typeface="Arial Narrow" panose="020B0606020202030204" pitchFamily="34" charset="0"/>
              </a:rPr>
              <a:t>ayuda del design thinking diseñan un </a:t>
            </a:r>
            <a:r>
              <a:rPr lang="es-MX" dirty="0" smtClean="0">
                <a:latin typeface="Arial Narrow" panose="020B0606020202030204" pitchFamily="34" charset="0"/>
              </a:rPr>
              <a:t>prototipo.</a:t>
            </a:r>
            <a:endParaRPr lang="es-MX" dirty="0">
              <a:latin typeface="Arial Narrow" panose="020B0606020202030204" pitchFamily="34" charset="0"/>
            </a:endParaRPr>
          </a:p>
          <a:p>
            <a:pPr marL="285750" indent="-285750">
              <a:buFont typeface="Wingdings" panose="05000000000000000000" pitchFamily="2" charset="2"/>
              <a:buChar char="Ø"/>
            </a:pPr>
            <a:endParaRPr lang="es-MX" dirty="0">
              <a:latin typeface="Arial Narrow" panose="020B0606020202030204" pitchFamily="34" charset="0"/>
            </a:endParaRPr>
          </a:p>
          <a:p>
            <a:pPr marL="285750" indent="-285750">
              <a:buFont typeface="Wingdings" panose="05000000000000000000" pitchFamily="2" charset="2"/>
              <a:buChar char="Ø"/>
            </a:pPr>
            <a:r>
              <a:rPr lang="es-MX" dirty="0" smtClean="0">
                <a:latin typeface="Arial Narrow" panose="020B0606020202030204" pitchFamily="34" charset="0"/>
              </a:rPr>
              <a:t>Con </a:t>
            </a:r>
            <a:r>
              <a:rPr lang="es-MX" dirty="0">
                <a:latin typeface="Arial Narrow" panose="020B0606020202030204" pitchFamily="34" charset="0"/>
              </a:rPr>
              <a:t>ayuda de metodologías ágiles realizan </a:t>
            </a:r>
            <a:r>
              <a:rPr lang="es-MX" dirty="0" smtClean="0">
                <a:latin typeface="Arial Narrow" panose="020B0606020202030204" pitchFamily="34" charset="0"/>
              </a:rPr>
              <a:t>un prototipo.</a:t>
            </a:r>
            <a:endParaRPr lang="es-MX" dirty="0">
              <a:latin typeface="Arial Narrow" panose="020B0606020202030204" pitchFamily="34" charset="0"/>
            </a:endParaRPr>
          </a:p>
        </p:txBody>
      </p:sp>
      <p:sp>
        <p:nvSpPr>
          <p:cNvPr id="5" name="Abrir llave 4"/>
          <p:cNvSpPr/>
          <p:nvPr/>
        </p:nvSpPr>
        <p:spPr>
          <a:xfrm>
            <a:off x="4271555" y="1698171"/>
            <a:ext cx="951653" cy="4113002"/>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MX" dirty="0"/>
          </a:p>
        </p:txBody>
      </p:sp>
    </p:spTree>
    <p:extLst>
      <p:ext uri="{BB962C8B-B14F-4D97-AF65-F5344CB8AC3E}">
        <p14:creationId xmlns:p14="http://schemas.microsoft.com/office/powerpoint/2010/main" val="3514980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pic>
        <p:nvPicPr>
          <p:cNvPr id="4" name="Marcador de conteni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142" t="5416" r="8177" b="13344"/>
          <a:stretch/>
        </p:blipFill>
        <p:spPr>
          <a:xfrm>
            <a:off x="2076994" y="609600"/>
            <a:ext cx="5316582" cy="5682880"/>
          </a:xfrm>
        </p:spPr>
      </p:pic>
    </p:spTree>
    <p:extLst>
      <p:ext uri="{BB962C8B-B14F-4D97-AF65-F5344CB8AC3E}">
        <p14:creationId xmlns:p14="http://schemas.microsoft.com/office/powerpoint/2010/main" val="1316044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pic>
        <p:nvPicPr>
          <p:cNvPr id="7" name="Marcador de contenido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554" t="6767" r="9606" b="13520"/>
          <a:stretch/>
        </p:blipFill>
        <p:spPr>
          <a:xfrm>
            <a:off x="1201782" y="1175656"/>
            <a:ext cx="3253361" cy="4477622"/>
          </a:xfrm>
        </p:spPr>
      </p:pic>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7834" t="6287" r="9807" b="29904"/>
          <a:stretch/>
        </p:blipFill>
        <p:spPr>
          <a:xfrm>
            <a:off x="5198391" y="1175656"/>
            <a:ext cx="3245516" cy="3553098"/>
          </a:xfrm>
          <a:prstGeom prst="rect">
            <a:avLst/>
          </a:prstGeom>
        </p:spPr>
      </p:pic>
    </p:spTree>
    <p:extLst>
      <p:ext uri="{BB962C8B-B14F-4D97-AF65-F5344CB8AC3E}">
        <p14:creationId xmlns:p14="http://schemas.microsoft.com/office/powerpoint/2010/main" val="527642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56262" y="312084"/>
            <a:ext cx="3941774" cy="6244889"/>
          </a:xfrm>
        </p:spPr>
      </p:pic>
      <p:sp>
        <p:nvSpPr>
          <p:cNvPr id="5" name="CuadroTexto 4"/>
          <p:cNvSpPr txBox="1"/>
          <p:nvPr/>
        </p:nvSpPr>
        <p:spPr>
          <a:xfrm>
            <a:off x="5316582" y="1270000"/>
            <a:ext cx="1224699" cy="369332"/>
          </a:xfrm>
          <a:prstGeom prst="rect">
            <a:avLst/>
          </a:prstGeom>
          <a:solidFill>
            <a:schemeClr val="bg1"/>
          </a:solidFill>
          <a:ln>
            <a:noFill/>
          </a:ln>
        </p:spPr>
        <p:txBody>
          <a:bodyPr wrap="square" rtlCol="0">
            <a:spAutoFit/>
          </a:bodyPr>
          <a:lstStyle/>
          <a:p>
            <a:endParaRPr lang="es-MX" dirty="0"/>
          </a:p>
        </p:txBody>
      </p:sp>
    </p:spTree>
    <p:extLst>
      <p:ext uri="{BB962C8B-B14F-4D97-AF65-F5344CB8AC3E}">
        <p14:creationId xmlns:p14="http://schemas.microsoft.com/office/powerpoint/2010/main" val="1120673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2646" y="296091"/>
            <a:ext cx="8596668" cy="1320800"/>
          </a:xfrm>
        </p:spPr>
        <p:txBody>
          <a:bodyPr/>
          <a:lstStyle/>
          <a:p>
            <a:r>
              <a:rPr lang="es-MX" dirty="0" smtClean="0">
                <a:solidFill>
                  <a:srgbClr val="65B230"/>
                </a:solidFill>
              </a:rPr>
              <a:t>Producto Final </a:t>
            </a:r>
            <a:endParaRPr lang="es-MX" dirty="0">
              <a:solidFill>
                <a:srgbClr val="65B230"/>
              </a:solidFill>
            </a:endParaRPr>
          </a:p>
        </p:txBody>
      </p:sp>
      <p:pic>
        <p:nvPicPr>
          <p:cNvPr id="4" name="VID-20230417-WA0004 (1)">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32646" y="956492"/>
            <a:ext cx="8632768" cy="4699726"/>
          </a:xfrm>
        </p:spPr>
      </p:pic>
    </p:spTree>
    <p:extLst>
      <p:ext uri="{BB962C8B-B14F-4D97-AF65-F5344CB8AC3E}">
        <p14:creationId xmlns:p14="http://schemas.microsoft.com/office/powerpoint/2010/main" val="28799512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rgbClr val="65B230"/>
                </a:solidFill>
              </a:rPr>
              <a:t>Conclusiones del proyecto </a:t>
            </a:r>
            <a:endParaRPr lang="es-MX" dirty="0">
              <a:solidFill>
                <a:srgbClr val="65B230"/>
              </a:solidFill>
            </a:endParaRPr>
          </a:p>
        </p:txBody>
      </p:sp>
      <p:sp>
        <p:nvSpPr>
          <p:cNvPr id="3" name="Marcador de contenido 2"/>
          <p:cNvSpPr>
            <a:spLocks noGrp="1"/>
          </p:cNvSpPr>
          <p:nvPr>
            <p:ph idx="1"/>
          </p:nvPr>
        </p:nvSpPr>
        <p:spPr/>
        <p:txBody>
          <a:bodyPr/>
          <a:lstStyle/>
          <a:p>
            <a:pPr marL="0" indent="0" algn="just">
              <a:lnSpc>
                <a:spcPct val="150000"/>
              </a:lnSpc>
              <a:buNone/>
            </a:pPr>
            <a:r>
              <a:rPr lang="es-MX" dirty="0" smtClean="0">
                <a:latin typeface="Arial Narrow" panose="020B0606020202030204" pitchFamily="34" charset="0"/>
              </a:rPr>
              <a:t>Se logro </a:t>
            </a:r>
            <a:r>
              <a:rPr lang="es-MX" dirty="0">
                <a:latin typeface="Arial Narrow" panose="020B0606020202030204" pitchFamily="34" charset="0"/>
              </a:rPr>
              <a:t>generar </a:t>
            </a:r>
            <a:r>
              <a:rPr lang="es-MX" dirty="0" smtClean="0">
                <a:latin typeface="Arial Narrow" panose="020B0606020202030204" pitchFamily="34" charset="0"/>
              </a:rPr>
              <a:t>una solución innovadora para combatir la contaminación que genera el mal desecho de los medicamentos no utilizados y los caducados, así mismo, se ha generado una debida conciencia ambiental sobre el riesgo de no tener cuidado con los desechos médicos. De igual manera, mediante los recursos de lego education se consiguió presentar el prototipo de dicho robot automatizado.</a:t>
            </a:r>
            <a:endParaRPr lang="es-MX" dirty="0">
              <a:latin typeface="Arial Narrow" panose="020B0606020202030204" pitchFamily="34" charset="0"/>
            </a:endParaRPr>
          </a:p>
        </p:txBody>
      </p:sp>
    </p:spTree>
    <p:extLst>
      <p:ext uri="{BB962C8B-B14F-4D97-AF65-F5344CB8AC3E}">
        <p14:creationId xmlns:p14="http://schemas.microsoft.com/office/powerpoint/2010/main" val="503992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rgbClr val="65B230"/>
                </a:solidFill>
              </a:rPr>
              <a:t>Conclusiones Generales </a:t>
            </a:r>
            <a:endParaRPr lang="es-MX" dirty="0">
              <a:solidFill>
                <a:srgbClr val="65B230"/>
              </a:solidFill>
            </a:endParaRPr>
          </a:p>
        </p:txBody>
      </p:sp>
      <p:sp>
        <p:nvSpPr>
          <p:cNvPr id="3" name="Marcador de contenido 2"/>
          <p:cNvSpPr>
            <a:spLocks noGrp="1"/>
          </p:cNvSpPr>
          <p:nvPr>
            <p:ph idx="1"/>
          </p:nvPr>
        </p:nvSpPr>
        <p:spPr/>
        <p:txBody>
          <a:bodyPr/>
          <a:lstStyle/>
          <a:p>
            <a:pPr marL="0" indent="0" algn="just">
              <a:lnSpc>
                <a:spcPct val="150000"/>
              </a:lnSpc>
              <a:buNone/>
            </a:pPr>
            <a:r>
              <a:rPr lang="es-MX" dirty="0" smtClean="0">
                <a:latin typeface="Arial Narrow" panose="020B0606020202030204" pitchFamily="34" charset="0"/>
              </a:rPr>
              <a:t>EL avance de la robótica ha sido un área de gran interés en los diferentes sectores de la sociedad y se ve cada vez más presente en la vida cotidiana; por lo que el ámbito educativo no ha sido la excepción, ya que en este se puede apreciar el desarrollo completo de la robótica, puesto que su estudio ha sido exhaustivo. </a:t>
            </a:r>
          </a:p>
          <a:p>
            <a:pPr marL="0" indent="0" algn="just">
              <a:lnSpc>
                <a:spcPct val="150000"/>
              </a:lnSpc>
              <a:buNone/>
            </a:pPr>
            <a:r>
              <a:rPr lang="es-MX" dirty="0" smtClean="0">
                <a:latin typeface="Arial Narrow" panose="020B0606020202030204" pitchFamily="34" charset="0"/>
              </a:rPr>
              <a:t>Mediante el desarrollo de este proyecto se demostró la utilidad y apoyo que puede proporcionar esta potente herramienta para el mejoramiento y cuidado ambiental, así como para la misma educación ambiental con la que se debe contar. </a:t>
            </a:r>
            <a:endParaRPr lang="es-MX" dirty="0">
              <a:latin typeface="Arial Narrow" panose="020B0606020202030204" pitchFamily="34" charset="0"/>
            </a:endParaRPr>
          </a:p>
        </p:txBody>
      </p:sp>
    </p:spTree>
    <p:extLst>
      <p:ext uri="{BB962C8B-B14F-4D97-AF65-F5344CB8AC3E}">
        <p14:creationId xmlns:p14="http://schemas.microsoft.com/office/powerpoint/2010/main" val="3866698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rgbClr val="65B230"/>
                </a:solidFill>
              </a:rPr>
              <a:t>Bibliografía</a:t>
            </a:r>
            <a:r>
              <a:rPr lang="es-MX" dirty="0" smtClean="0"/>
              <a:t> </a:t>
            </a:r>
            <a:endParaRPr lang="es-MX" dirty="0"/>
          </a:p>
        </p:txBody>
      </p:sp>
      <p:sp>
        <p:nvSpPr>
          <p:cNvPr id="3" name="Marcador de contenido 2"/>
          <p:cNvSpPr>
            <a:spLocks noGrp="1"/>
          </p:cNvSpPr>
          <p:nvPr>
            <p:ph idx="1"/>
          </p:nvPr>
        </p:nvSpPr>
        <p:spPr>
          <a:xfrm>
            <a:off x="677334" y="2160589"/>
            <a:ext cx="8261950" cy="3880773"/>
          </a:xfrm>
        </p:spPr>
        <p:txBody>
          <a:bodyPr/>
          <a:lstStyle/>
          <a:p>
            <a:pPr algn="just"/>
            <a:r>
              <a:rPr lang="es-MX" dirty="0"/>
              <a:t>Acuña Zúñiga, A. L.,  (2012). DISEÑO Y ADMINISTRACIÓN DE PROYECTOS DE ROBÓTICA EDUCATIVA: LECCIONES APRENDIDAS. Teoría de la Educación. Educación y Cultura en la Sociedad de la Información, 13(3), 6-27. </a:t>
            </a:r>
            <a:endParaRPr lang="es-MX" dirty="0" smtClean="0"/>
          </a:p>
          <a:p>
            <a:pPr algn="just"/>
            <a:r>
              <a:rPr lang="es-MX" dirty="0" smtClean="0"/>
              <a:t>Oscar</a:t>
            </a:r>
            <a:r>
              <a:rPr lang="es-MX" dirty="0"/>
              <a:t>. (2021). ¿Cómo desechar adecuadamente los medicamentos caducos? </a:t>
            </a:r>
            <a:r>
              <a:rPr lang="es-MX" i="1" dirty="0"/>
              <a:t>PROBIOMED</a:t>
            </a:r>
            <a:r>
              <a:rPr lang="es-MX" dirty="0"/>
              <a:t>. https://www.probiomed.com.mx/como-desechar-adecuadamente-los-medicamentos-caducos/#:~:text=En%20M%C3%A9xico%20se%20descartan%20m%C3%A1s,a%20la%20salud%20%5B1%5D</a:t>
            </a:r>
            <a:r>
              <a:rPr lang="es-MX" dirty="0" smtClean="0"/>
              <a:t>.</a:t>
            </a:r>
          </a:p>
          <a:p>
            <a:pPr marL="0" indent="0">
              <a:buNone/>
            </a:pPr>
            <a:r>
              <a:rPr lang="es-MX" dirty="0"/>
              <a:t> </a:t>
            </a:r>
          </a:p>
        </p:txBody>
      </p:sp>
    </p:spTree>
    <p:extLst>
      <p:ext uri="{BB962C8B-B14F-4D97-AF65-F5344CB8AC3E}">
        <p14:creationId xmlns:p14="http://schemas.microsoft.com/office/powerpoint/2010/main" val="2977284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921847768"/>
              </p:ext>
            </p:extLst>
          </p:nvPr>
        </p:nvGraphicFramePr>
        <p:xfrm>
          <a:off x="1229769" y="1356017"/>
          <a:ext cx="7910538" cy="4243075"/>
        </p:xfrm>
        <a:graphic>
          <a:graphicData uri="http://schemas.openxmlformats.org/drawingml/2006/table">
            <a:tbl>
              <a:tblPr>
                <a:tableStyleId>{B301B821-A1FF-4177-AEE7-76D212191A09}</a:tableStyleId>
              </a:tblPr>
              <a:tblGrid>
                <a:gridCol w="3955269">
                  <a:extLst>
                    <a:ext uri="{9D8B030D-6E8A-4147-A177-3AD203B41FA5}">
                      <a16:colId xmlns:a16="http://schemas.microsoft.com/office/drawing/2014/main" val="3374165839"/>
                    </a:ext>
                  </a:extLst>
                </a:gridCol>
                <a:gridCol w="3955269">
                  <a:extLst>
                    <a:ext uri="{9D8B030D-6E8A-4147-A177-3AD203B41FA5}">
                      <a16:colId xmlns:a16="http://schemas.microsoft.com/office/drawing/2014/main" val="902989435"/>
                    </a:ext>
                  </a:extLst>
                </a:gridCol>
              </a:tblGrid>
              <a:tr h="341032">
                <a:tc gridSpan="2">
                  <a:txBody>
                    <a:bodyPr/>
                    <a:lstStyle/>
                    <a:p>
                      <a:pPr algn="ctr" rtl="0" fontAlgn="t">
                        <a:spcBef>
                          <a:spcPts val="0"/>
                        </a:spcBef>
                        <a:spcAft>
                          <a:spcPts val="0"/>
                        </a:spcAft>
                      </a:pPr>
                      <a:r>
                        <a:rPr lang="es-MX" sz="2000" u="none" strike="noStrike" dirty="0">
                          <a:effectLst/>
                        </a:rPr>
                        <a:t>Datos generales </a:t>
                      </a:r>
                      <a:endParaRPr lang="es-MX" sz="2000" dirty="0">
                        <a:effectLst/>
                      </a:endParaRPr>
                    </a:p>
                  </a:txBody>
                  <a:tcPr marL="87895" marR="87895" marT="43947" marB="43947"/>
                </a:tc>
                <a:tc hMerge="1">
                  <a:txBody>
                    <a:bodyPr/>
                    <a:lstStyle/>
                    <a:p>
                      <a:endParaRPr lang="es-MX"/>
                    </a:p>
                  </a:txBody>
                  <a:tcPr/>
                </a:tc>
                <a:extLst>
                  <a:ext uri="{0D108BD9-81ED-4DB2-BD59-A6C34878D82A}">
                    <a16:rowId xmlns:a16="http://schemas.microsoft.com/office/drawing/2014/main" val="677541238"/>
                  </a:ext>
                </a:extLst>
              </a:tr>
              <a:tr h="773475">
                <a:tc>
                  <a:txBody>
                    <a:bodyPr/>
                    <a:lstStyle/>
                    <a:p>
                      <a:pPr algn="ctr" rtl="0" fontAlgn="t">
                        <a:spcBef>
                          <a:spcPts val="0"/>
                        </a:spcBef>
                        <a:spcAft>
                          <a:spcPts val="0"/>
                        </a:spcAft>
                      </a:pPr>
                      <a:r>
                        <a:rPr lang="es-MX" sz="2000" u="none" strike="noStrike" dirty="0">
                          <a:effectLst/>
                        </a:rPr>
                        <a:t>Nombre de la Institución. </a:t>
                      </a:r>
                      <a:endParaRPr lang="es-MX" sz="2000" dirty="0">
                        <a:effectLst/>
                      </a:endParaRPr>
                    </a:p>
                  </a:txBody>
                  <a:tcPr marL="87895" marR="87895" marT="43947" marB="43947"/>
                </a:tc>
                <a:tc>
                  <a:txBody>
                    <a:bodyPr/>
                    <a:lstStyle/>
                    <a:p>
                      <a:pPr algn="ctr" rtl="0" fontAlgn="t">
                        <a:spcBef>
                          <a:spcPts val="0"/>
                        </a:spcBef>
                        <a:spcAft>
                          <a:spcPts val="0"/>
                        </a:spcAft>
                      </a:pPr>
                      <a:r>
                        <a:rPr lang="es-MX" sz="2000" u="none" strike="noStrike" dirty="0">
                          <a:effectLst/>
                        </a:rPr>
                        <a:t>Colegio Chimalistac </a:t>
                      </a:r>
                      <a:endParaRPr lang="es-MX" sz="2000" dirty="0">
                        <a:effectLst/>
                      </a:endParaRPr>
                    </a:p>
                  </a:txBody>
                  <a:tcPr marL="87895" marR="87895" marT="43947" marB="43947"/>
                </a:tc>
                <a:extLst>
                  <a:ext uri="{0D108BD9-81ED-4DB2-BD59-A6C34878D82A}">
                    <a16:rowId xmlns:a16="http://schemas.microsoft.com/office/drawing/2014/main" val="3001534771"/>
                  </a:ext>
                </a:extLst>
              </a:tr>
              <a:tr h="847306">
                <a:tc>
                  <a:txBody>
                    <a:bodyPr/>
                    <a:lstStyle/>
                    <a:p>
                      <a:pPr algn="ctr" rtl="0" fontAlgn="t">
                        <a:spcBef>
                          <a:spcPts val="0"/>
                        </a:spcBef>
                        <a:spcAft>
                          <a:spcPts val="0"/>
                        </a:spcAft>
                      </a:pPr>
                      <a:r>
                        <a:rPr lang="es-MX" sz="2000" u="none" strike="noStrike" dirty="0">
                          <a:effectLst/>
                        </a:rPr>
                        <a:t>Nivel educativo.</a:t>
                      </a:r>
                      <a:endParaRPr lang="es-MX" sz="2000" dirty="0">
                        <a:effectLst/>
                      </a:endParaRPr>
                    </a:p>
                  </a:txBody>
                  <a:tcPr marL="87895" marR="87895" marT="43947" marB="43947"/>
                </a:tc>
                <a:tc>
                  <a:txBody>
                    <a:bodyPr/>
                    <a:lstStyle/>
                    <a:p>
                      <a:pPr algn="ctr" rtl="0" fontAlgn="t">
                        <a:spcBef>
                          <a:spcPts val="0"/>
                        </a:spcBef>
                        <a:spcAft>
                          <a:spcPts val="0"/>
                        </a:spcAft>
                      </a:pPr>
                      <a:r>
                        <a:rPr lang="es-MX" sz="2000" u="none" strike="noStrike" dirty="0">
                          <a:effectLst/>
                        </a:rPr>
                        <a:t>Preparatoria</a:t>
                      </a:r>
                      <a:endParaRPr lang="es-MX" sz="2000" dirty="0">
                        <a:effectLst/>
                      </a:endParaRPr>
                    </a:p>
                    <a:p>
                      <a:pPr fontAlgn="t"/>
                      <a:r>
                        <a:rPr lang="es-MX" sz="2000" dirty="0">
                          <a:effectLst/>
                        </a:rPr>
                        <a:t/>
                      </a:r>
                      <a:br>
                        <a:rPr lang="es-MX" sz="2000" dirty="0">
                          <a:effectLst/>
                        </a:rPr>
                      </a:br>
                      <a:endParaRPr lang="es-MX" sz="2000" dirty="0">
                        <a:effectLst/>
                      </a:endParaRPr>
                    </a:p>
                  </a:txBody>
                  <a:tcPr marL="87895" marR="87895" marT="43947" marB="43947"/>
                </a:tc>
                <a:extLst>
                  <a:ext uri="{0D108BD9-81ED-4DB2-BD59-A6C34878D82A}">
                    <a16:rowId xmlns:a16="http://schemas.microsoft.com/office/drawing/2014/main" val="1763012722"/>
                  </a:ext>
                </a:extLst>
              </a:tr>
              <a:tr h="847306">
                <a:tc>
                  <a:txBody>
                    <a:bodyPr/>
                    <a:lstStyle/>
                    <a:p>
                      <a:pPr algn="ctr" rtl="0" fontAlgn="t">
                        <a:spcBef>
                          <a:spcPts val="0"/>
                        </a:spcBef>
                        <a:spcAft>
                          <a:spcPts val="0"/>
                        </a:spcAft>
                      </a:pPr>
                      <a:r>
                        <a:rPr lang="es-MX" sz="2000" u="none" strike="noStrike" dirty="0">
                          <a:effectLst/>
                        </a:rPr>
                        <a:t>Grado.</a:t>
                      </a:r>
                      <a:endParaRPr lang="es-MX" sz="2000" dirty="0">
                        <a:effectLst/>
                      </a:endParaRPr>
                    </a:p>
                  </a:txBody>
                  <a:tcPr marL="87895" marR="87895" marT="43947" marB="43947"/>
                </a:tc>
                <a:tc>
                  <a:txBody>
                    <a:bodyPr/>
                    <a:lstStyle/>
                    <a:p>
                      <a:pPr algn="ctr" rtl="0" fontAlgn="t">
                        <a:spcBef>
                          <a:spcPts val="0"/>
                        </a:spcBef>
                        <a:spcAft>
                          <a:spcPts val="0"/>
                        </a:spcAft>
                      </a:pPr>
                      <a:r>
                        <a:rPr lang="es-MX" sz="2000" u="none" strike="noStrike" dirty="0" smtClean="0">
                          <a:effectLst/>
                        </a:rPr>
                        <a:t>6°</a:t>
                      </a:r>
                      <a:endParaRPr lang="es-MX" sz="2000" dirty="0">
                        <a:effectLst/>
                      </a:endParaRPr>
                    </a:p>
                    <a:p>
                      <a:pPr fontAlgn="t"/>
                      <a:r>
                        <a:rPr lang="es-MX" sz="2000" dirty="0">
                          <a:effectLst/>
                        </a:rPr>
                        <a:t/>
                      </a:r>
                      <a:br>
                        <a:rPr lang="es-MX" sz="2000" dirty="0">
                          <a:effectLst/>
                        </a:rPr>
                      </a:br>
                      <a:endParaRPr lang="es-MX" sz="2000" dirty="0">
                        <a:effectLst/>
                      </a:endParaRPr>
                    </a:p>
                  </a:txBody>
                  <a:tcPr marL="87895" marR="87895" marT="43947" marB="43947"/>
                </a:tc>
                <a:extLst>
                  <a:ext uri="{0D108BD9-81ED-4DB2-BD59-A6C34878D82A}">
                    <a16:rowId xmlns:a16="http://schemas.microsoft.com/office/drawing/2014/main" val="824828070"/>
                  </a:ext>
                </a:extLst>
              </a:tr>
              <a:tr h="536159">
                <a:tc>
                  <a:txBody>
                    <a:bodyPr/>
                    <a:lstStyle/>
                    <a:p>
                      <a:pPr algn="ctr" rtl="0" fontAlgn="t">
                        <a:spcBef>
                          <a:spcPts val="0"/>
                        </a:spcBef>
                        <a:spcAft>
                          <a:spcPts val="0"/>
                        </a:spcAft>
                      </a:pPr>
                      <a:r>
                        <a:rPr lang="es-MX" sz="2000" u="none" strike="noStrike" dirty="0">
                          <a:effectLst/>
                        </a:rPr>
                        <a:t>Ciclo escolar.</a:t>
                      </a:r>
                      <a:endParaRPr lang="es-MX" sz="2000" dirty="0">
                        <a:effectLst/>
                      </a:endParaRPr>
                    </a:p>
                  </a:txBody>
                  <a:tcPr marL="87895" marR="87895" marT="43947" marB="43947"/>
                </a:tc>
                <a:tc>
                  <a:txBody>
                    <a:bodyPr/>
                    <a:lstStyle/>
                    <a:p>
                      <a:pPr algn="ctr" rtl="0" fontAlgn="t">
                        <a:spcBef>
                          <a:spcPts val="0"/>
                        </a:spcBef>
                        <a:spcAft>
                          <a:spcPts val="0"/>
                        </a:spcAft>
                      </a:pPr>
                      <a:r>
                        <a:rPr lang="es-MX" sz="2000" u="none" strike="noStrike" dirty="0">
                          <a:effectLst/>
                        </a:rPr>
                        <a:t>2022 - 2023</a:t>
                      </a:r>
                      <a:endParaRPr lang="es-MX" sz="2000" dirty="0">
                        <a:effectLst/>
                      </a:endParaRPr>
                    </a:p>
                  </a:txBody>
                  <a:tcPr marL="87895" marR="87895" marT="43947" marB="43947"/>
                </a:tc>
                <a:extLst>
                  <a:ext uri="{0D108BD9-81ED-4DB2-BD59-A6C34878D82A}">
                    <a16:rowId xmlns:a16="http://schemas.microsoft.com/office/drawing/2014/main" val="3746953402"/>
                  </a:ext>
                </a:extLst>
              </a:tr>
              <a:tr h="536159">
                <a:tc>
                  <a:txBody>
                    <a:bodyPr/>
                    <a:lstStyle/>
                    <a:p>
                      <a:pPr algn="ctr" rtl="0" fontAlgn="t">
                        <a:spcBef>
                          <a:spcPts val="0"/>
                        </a:spcBef>
                        <a:spcAft>
                          <a:spcPts val="0"/>
                        </a:spcAft>
                      </a:pPr>
                      <a:r>
                        <a:rPr lang="es-MX" sz="2000" u="none" strike="noStrike" dirty="0">
                          <a:effectLst/>
                        </a:rPr>
                        <a:t>Materia.</a:t>
                      </a:r>
                      <a:endParaRPr lang="es-MX" sz="2000" dirty="0">
                        <a:effectLst/>
                      </a:endParaRPr>
                    </a:p>
                  </a:txBody>
                  <a:tcPr marL="87895" marR="87895" marT="43947" marB="43947"/>
                </a:tc>
                <a:tc>
                  <a:txBody>
                    <a:bodyPr/>
                    <a:lstStyle/>
                    <a:p>
                      <a:pPr algn="ctr" rtl="0" fontAlgn="t">
                        <a:spcBef>
                          <a:spcPts val="0"/>
                        </a:spcBef>
                        <a:spcAft>
                          <a:spcPts val="0"/>
                        </a:spcAft>
                      </a:pPr>
                      <a:r>
                        <a:rPr lang="es-MX" sz="2000" u="none" strike="noStrike" dirty="0">
                          <a:effectLst/>
                        </a:rPr>
                        <a:t>Vida Digital</a:t>
                      </a:r>
                      <a:endParaRPr lang="es-MX" sz="2000" dirty="0">
                        <a:effectLst/>
                      </a:endParaRPr>
                    </a:p>
                  </a:txBody>
                  <a:tcPr marL="87895" marR="87895" marT="43947" marB="43947"/>
                </a:tc>
                <a:extLst>
                  <a:ext uri="{0D108BD9-81ED-4DB2-BD59-A6C34878D82A}">
                    <a16:rowId xmlns:a16="http://schemas.microsoft.com/office/drawing/2014/main" val="398828762"/>
                  </a:ext>
                </a:extLst>
              </a:tr>
            </a:tbl>
          </a:graphicData>
        </a:graphic>
      </p:graphicFrame>
      <p:sp>
        <p:nvSpPr>
          <p:cNvPr id="6" name="Rectangle 1"/>
          <p:cNvSpPr>
            <a:spLocks noChangeArrowheads="1"/>
          </p:cNvSpPr>
          <p:nvPr/>
        </p:nvSpPr>
        <p:spPr bwMode="auto">
          <a:xfrm>
            <a:off x="1020763" y="21399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p>
        </p:txBody>
      </p:sp>
    </p:spTree>
    <p:extLst>
      <p:ext uri="{BB962C8B-B14F-4D97-AF65-F5344CB8AC3E}">
        <p14:creationId xmlns:p14="http://schemas.microsoft.com/office/powerpoint/2010/main" val="2074791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69966"/>
            <a:ext cx="8596668" cy="1320800"/>
          </a:xfrm>
        </p:spPr>
        <p:txBody>
          <a:bodyPr/>
          <a:lstStyle/>
          <a:p>
            <a:r>
              <a:rPr lang="es-MX" dirty="0" smtClean="0">
                <a:solidFill>
                  <a:srgbClr val="65B230"/>
                </a:solidFill>
              </a:rPr>
              <a:t>Introducción</a:t>
            </a:r>
            <a:endParaRPr lang="es-MX" dirty="0">
              <a:solidFill>
                <a:srgbClr val="65B230"/>
              </a:solidFill>
            </a:endParaRPr>
          </a:p>
        </p:txBody>
      </p:sp>
      <p:sp>
        <p:nvSpPr>
          <p:cNvPr id="3" name="Marcador de contenido 2"/>
          <p:cNvSpPr>
            <a:spLocks noGrp="1"/>
          </p:cNvSpPr>
          <p:nvPr>
            <p:ph idx="1"/>
          </p:nvPr>
        </p:nvSpPr>
        <p:spPr>
          <a:xfrm>
            <a:off x="389952" y="930366"/>
            <a:ext cx="8596668" cy="4852643"/>
          </a:xfrm>
        </p:spPr>
        <p:txBody>
          <a:bodyPr>
            <a:normAutofit fontScale="25000" lnSpcReduction="20000"/>
          </a:bodyPr>
          <a:lstStyle/>
          <a:p>
            <a:pPr marL="0" indent="0" algn="just">
              <a:lnSpc>
                <a:spcPct val="150000"/>
              </a:lnSpc>
              <a:buNone/>
            </a:pPr>
            <a:r>
              <a:rPr lang="es-MX" sz="6400" dirty="0" smtClean="0">
                <a:latin typeface="Arial Narrow" panose="020B0606020202030204" pitchFamily="34" charset="0"/>
              </a:rPr>
              <a:t>La </a:t>
            </a:r>
            <a:r>
              <a:rPr lang="es-MX" sz="6400" dirty="0">
                <a:latin typeface="Arial Narrow" panose="020B0606020202030204" pitchFamily="34" charset="0"/>
              </a:rPr>
              <a:t>robótica educativa como un contexto de aprendizaje que promueve un conjunto de desempeños y habilidades directamente vinculados a la creatividad, el diseño, la construcción, la programación y divulgación de creaciones propias primero mentales y luego físicas, construidas con diferentes materiales y recursos tecnológicos; que pueden ser programados y controlados desde un computador o dispositivo </a:t>
            </a:r>
            <a:r>
              <a:rPr lang="es-MX" sz="6400" dirty="0" smtClean="0">
                <a:latin typeface="Arial Narrow" panose="020B0606020202030204" pitchFamily="34" charset="0"/>
              </a:rPr>
              <a:t>móvil, ha dado paso a la automatización robótica de procesos es tecnología que permite a cualquier persona configurar un software o bien un robot, el cual simule y desarrolle las acciones de un “humano”, que permite la interacción dentro de diversos sistemas digitales que permite ejecutar diferentes procesos. </a:t>
            </a:r>
          </a:p>
          <a:p>
            <a:pPr marL="0" indent="0" algn="just">
              <a:lnSpc>
                <a:spcPct val="150000"/>
              </a:lnSpc>
              <a:buNone/>
            </a:pPr>
            <a:r>
              <a:rPr lang="es-MX" sz="6400" dirty="0" smtClean="0">
                <a:latin typeface="Arial Narrow" panose="020B0606020202030204" pitchFamily="34" charset="0"/>
              </a:rPr>
              <a:t>Dichos sistemas son diseñados para realizar determinadas tareas, las cuales suelen ser repetitivas y con reglas especificas. Siendo así una herramienta flexible, la cual es construida de forma que permite adaptar los diversos procesos solicitados en los diferentes sectores de la sociedad, ya que solo requiere de la interacción y emisión de datos que proporcione el usuario para que se ejecute el proceso deseado. </a:t>
            </a:r>
          </a:p>
          <a:p>
            <a:pPr marL="0" indent="0" algn="just">
              <a:lnSpc>
                <a:spcPct val="150000"/>
              </a:lnSpc>
              <a:buNone/>
            </a:pPr>
            <a:r>
              <a:rPr lang="es-MX" sz="6400" dirty="0" smtClean="0">
                <a:latin typeface="Arial Narrow" panose="020B0606020202030204" pitchFamily="34" charset="0"/>
              </a:rPr>
              <a:t>Ahora bien, dichos procesos se pueden usar como apoyo en diversas situaciones que afectan a la sociedad. Un claro ejemplo es México, donde </a:t>
            </a:r>
            <a:r>
              <a:rPr lang="es-MX" sz="6400" dirty="0">
                <a:latin typeface="Arial Narrow" panose="020B0606020202030204" pitchFamily="34" charset="0"/>
              </a:rPr>
              <a:t>más de 600 mil toneladas de medicamentos se desechan al año, ya sea en el drenaje o en la basura, sin saber las consecuencias que esto conlleva para el medio ambiente y para la salud de las personas</a:t>
            </a:r>
            <a:r>
              <a:rPr lang="es-MX" sz="6400" dirty="0" smtClean="0">
                <a:latin typeface="Arial Narrow" panose="020B0606020202030204" pitchFamily="34" charset="0"/>
              </a:rPr>
              <a:t>. </a:t>
            </a:r>
            <a:r>
              <a:rPr lang="es-MX" sz="6400" dirty="0">
                <a:latin typeface="Arial Narrow" panose="020B0606020202030204" pitchFamily="34" charset="0"/>
              </a:rPr>
              <a:t>El Separador Inteligente de Medicamentos </a:t>
            </a:r>
            <a:r>
              <a:rPr lang="es-MX" sz="6400" dirty="0" smtClean="0">
                <a:latin typeface="Arial Narrow" panose="020B0606020202030204" pitchFamily="34" charset="0"/>
              </a:rPr>
              <a:t>(S.I.M.), </a:t>
            </a:r>
            <a:r>
              <a:rPr lang="es-MX" sz="6400" dirty="0">
                <a:latin typeface="Arial Narrow" panose="020B0606020202030204" pitchFamily="34" charset="0"/>
              </a:rPr>
              <a:t>es un robot automatizado que pretende facilitar el desecho de medicamentos caducos o sin vida útil.</a:t>
            </a:r>
          </a:p>
          <a:p>
            <a:pPr marL="0" indent="0" algn="just">
              <a:lnSpc>
                <a:spcPct val="150000"/>
              </a:lnSpc>
              <a:buNone/>
            </a:pPr>
            <a:endParaRPr lang="es-MX" dirty="0"/>
          </a:p>
        </p:txBody>
      </p:sp>
    </p:spTree>
    <p:extLst>
      <p:ext uri="{BB962C8B-B14F-4D97-AF65-F5344CB8AC3E}">
        <p14:creationId xmlns:p14="http://schemas.microsoft.com/office/powerpoint/2010/main" val="973530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110343"/>
            <a:ext cx="8596668" cy="4931019"/>
          </a:xfrm>
        </p:spPr>
        <p:txBody>
          <a:bodyPr>
            <a:normAutofit fontScale="92500" lnSpcReduction="20000"/>
          </a:bodyPr>
          <a:lstStyle/>
          <a:p>
            <a:pPr marL="0" indent="0" algn="just">
              <a:buNone/>
            </a:pPr>
            <a:r>
              <a:rPr lang="es-MX" sz="1900" dirty="0" smtClean="0">
                <a:latin typeface="Arial Narrow" panose="020B0606020202030204" pitchFamily="34" charset="0"/>
              </a:rPr>
              <a:t>De </a:t>
            </a:r>
            <a:r>
              <a:rPr lang="es-MX" sz="1900" dirty="0">
                <a:latin typeface="Arial Narrow" panose="020B0606020202030204" pitchFamily="34" charset="0"/>
              </a:rPr>
              <a:t>acuerdo con datos rectificados por la Comisión Federal para la Protección contra Riesgos Sanitarios (COFEPRIS), alrededor de 12 millones de medicamentos caducos no son recuperados por las autoridades responsables y de éstos, un 30% es desviado al mercado ilegal, donde lugares no autorizados los revenden. Y sin saberlo, la gente compra medicamentos que en vez de mejorar su padecimiento, lo empeora e incluso agrava los síntomas que originalmente quería controlar. </a:t>
            </a:r>
          </a:p>
          <a:p>
            <a:pPr marL="0" indent="0" algn="just">
              <a:buNone/>
            </a:pPr>
            <a:r>
              <a:rPr lang="es-MX" sz="1900" dirty="0">
                <a:latin typeface="Arial Narrow" panose="020B0606020202030204" pitchFamily="34" charset="0"/>
              </a:rPr>
              <a:t>Desde 2005, el gobierno de México  ha puesto en vigor la Norma Oficial Mexicana número 52, la cual ofrece un listado de residuos peligrosos, en el cual establece el procedimiento necesario para desecharlos de forma que no dañen al medio ambiente, ya que debido a la corrosividad y otras características de ciertos medicamentos, los océanos se ven gravemente afectados si éstos son enviados al desagüe. </a:t>
            </a:r>
          </a:p>
          <a:p>
            <a:pPr marL="0" indent="0" algn="just">
              <a:buNone/>
            </a:pPr>
            <a:r>
              <a:rPr lang="es-MX" sz="1900" dirty="0">
                <a:latin typeface="Arial Narrow" panose="020B0606020202030204" pitchFamily="34" charset="0"/>
              </a:rPr>
              <a:t>Esta norma establece que la mejor opción es siempre mandarlos a un punto específico para que sean recolectados y desechados adecuadamente por personal capacitado. Sin embargo, la Administración de Alimentos y Medicamentos (FDA por las siglas en inglés) también ha creado una lista de recomendaciones para apoyar a aquellas regiones donde no se cuenta con un </a:t>
            </a:r>
            <a:r>
              <a:rPr lang="es-MX" sz="1900" dirty="0" smtClean="0">
                <a:latin typeface="Arial Narrow" panose="020B0606020202030204" pitchFamily="34" charset="0"/>
              </a:rPr>
              <a:t>punto </a:t>
            </a:r>
            <a:r>
              <a:rPr lang="es-MX" sz="1900" dirty="0">
                <a:latin typeface="Arial Narrow" panose="020B0606020202030204" pitchFamily="34" charset="0"/>
              </a:rPr>
              <a:t>de devolución de medicamentos cercano, en la cual se enumeran los medicamentos que sí pueden ser desechados por el inodoro sin causar un efecto negativo sobre la vida marina y a su vez da consejos acerca de cómo desechar los medicamentos en la basura del hogar para evitar que sean desviados para su venta ilegal.</a:t>
            </a:r>
          </a:p>
          <a:p>
            <a:pPr marL="0" indent="0">
              <a:buNone/>
            </a:pPr>
            <a:r>
              <a:rPr lang="es-MX" dirty="0"/>
              <a:t/>
            </a:r>
            <a:br>
              <a:rPr lang="es-MX" dirty="0"/>
            </a:br>
            <a:endParaRPr lang="es-MX" dirty="0"/>
          </a:p>
        </p:txBody>
      </p:sp>
    </p:spTree>
    <p:extLst>
      <p:ext uri="{BB962C8B-B14F-4D97-AF65-F5344CB8AC3E}">
        <p14:creationId xmlns:p14="http://schemas.microsoft.com/office/powerpoint/2010/main" val="313296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867989"/>
            <a:ext cx="8596668" cy="4173373"/>
          </a:xfrm>
        </p:spPr>
        <p:txBody>
          <a:bodyPr>
            <a:normAutofit/>
          </a:bodyPr>
          <a:lstStyle/>
          <a:p>
            <a:pPr marL="0" indent="0" algn="just">
              <a:buNone/>
            </a:pPr>
            <a:r>
              <a:rPr lang="es-MX" dirty="0">
                <a:latin typeface="Arial Narrow" panose="020B0606020202030204" pitchFamily="34" charset="0"/>
                <a:cs typeface="Arial" panose="020B0604020202020204" pitchFamily="34" charset="0"/>
              </a:rPr>
              <a:t>Si bien los lineamientos ya están plasmados en la NOM-052 y en la lista de la FDA,  la realidad es que la gran mayoría de la población desconoce de su existencia. </a:t>
            </a:r>
          </a:p>
          <a:p>
            <a:pPr marL="0" indent="0" algn="just">
              <a:buNone/>
            </a:pPr>
            <a:r>
              <a:rPr lang="es-MX" dirty="0">
                <a:latin typeface="Arial Narrow" panose="020B0606020202030204" pitchFamily="34" charset="0"/>
                <a:cs typeface="Arial" panose="020B0604020202020204" pitchFamily="34" charset="0"/>
              </a:rPr>
              <a:t>Además, los contenedores asignados para el desecho de medicamentos no se encuentran adecuadamente distribuidos y son insuficientes. Pero sobre todo, separar los medicamentos es, para muchos, una pérdida de tiempo comparado con la facilidad de arrojarlos en sus contenedores de basura o mandarlos por el drenaje.</a:t>
            </a:r>
          </a:p>
          <a:p>
            <a:pPr marL="0" indent="0" algn="just">
              <a:buNone/>
            </a:pPr>
            <a:r>
              <a:rPr lang="es-MX" dirty="0" smtClean="0">
                <a:latin typeface="Arial Narrow" panose="020B0606020202030204" pitchFamily="34" charset="0"/>
                <a:cs typeface="Arial" panose="020B0604020202020204" pitchFamily="34" charset="0"/>
              </a:rPr>
              <a:t>Se cree </a:t>
            </a:r>
            <a:r>
              <a:rPr lang="es-MX" dirty="0">
                <a:latin typeface="Arial Narrow" panose="020B0606020202030204" pitchFamily="34" charset="0"/>
                <a:cs typeface="Arial" panose="020B0604020202020204" pitchFamily="34" charset="0"/>
              </a:rPr>
              <a:t>que los principales problemas ante esta situación es la falta de concientización de las personas respecto al tema y la falta de motivación para hacer un cambio. </a:t>
            </a:r>
          </a:p>
          <a:p>
            <a:pPr marL="0" indent="0" algn="just">
              <a:buNone/>
            </a:pPr>
            <a:r>
              <a:rPr lang="es-MX" dirty="0">
                <a:latin typeface="Arial Narrow" panose="020B0606020202030204" pitchFamily="34" charset="0"/>
                <a:cs typeface="Arial" panose="020B0604020202020204" pitchFamily="34" charset="0"/>
              </a:rPr>
              <a:t>A pesar de ello, </a:t>
            </a:r>
            <a:r>
              <a:rPr lang="es-MX" dirty="0" smtClean="0">
                <a:latin typeface="Arial Narrow" panose="020B0606020202030204" pitchFamily="34" charset="0"/>
                <a:cs typeface="Arial" panose="020B0604020202020204" pitchFamily="34" charset="0"/>
              </a:rPr>
              <a:t>el grupo de sexto de preparatoria </a:t>
            </a:r>
            <a:r>
              <a:rPr lang="es-MX" dirty="0">
                <a:latin typeface="Arial Narrow" panose="020B0606020202030204" pitchFamily="34" charset="0"/>
                <a:cs typeface="Arial" panose="020B0604020202020204" pitchFamily="34" charset="0"/>
              </a:rPr>
              <a:t>entiende la necesidad de hacer que este problema se resuelva, ya que es de suma importancia cuidar de nuestro medio ambiente, así como evitar las ventas no autorizadas o la falsificación y, sobre todo, reducir los riesgos a la salud. </a:t>
            </a:r>
          </a:p>
          <a:p>
            <a:pPr marL="0" indent="0">
              <a:buNone/>
            </a:pPr>
            <a:r>
              <a:rPr lang="es-MX" dirty="0"/>
              <a:t/>
            </a:r>
            <a:br>
              <a:rPr lang="es-MX" dirty="0"/>
            </a:br>
            <a:endParaRPr lang="es-MX" dirty="0"/>
          </a:p>
        </p:txBody>
      </p:sp>
    </p:spTree>
    <p:extLst>
      <p:ext uri="{BB962C8B-B14F-4D97-AF65-F5344CB8AC3E}">
        <p14:creationId xmlns:p14="http://schemas.microsoft.com/office/powerpoint/2010/main" val="2860792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rgbClr val="65B230"/>
                </a:solidFill>
              </a:rPr>
              <a:t>Intención </a:t>
            </a:r>
            <a:endParaRPr lang="es-MX" dirty="0">
              <a:solidFill>
                <a:srgbClr val="65B230"/>
              </a:solidFill>
            </a:endParaRPr>
          </a:p>
        </p:txBody>
      </p:sp>
      <p:sp>
        <p:nvSpPr>
          <p:cNvPr id="3" name="Marcador de contenido 2"/>
          <p:cNvSpPr>
            <a:spLocks noGrp="1"/>
          </p:cNvSpPr>
          <p:nvPr>
            <p:ph idx="1"/>
          </p:nvPr>
        </p:nvSpPr>
        <p:spPr>
          <a:xfrm>
            <a:off x="677334" y="1310185"/>
            <a:ext cx="8596668" cy="4731177"/>
          </a:xfrm>
        </p:spPr>
        <p:txBody>
          <a:bodyPr>
            <a:normAutofit fontScale="25000" lnSpcReduction="20000"/>
          </a:bodyPr>
          <a:lstStyle/>
          <a:p>
            <a:pPr marL="0" indent="0" algn="just">
              <a:lnSpc>
                <a:spcPct val="170000"/>
              </a:lnSpc>
              <a:buNone/>
            </a:pPr>
            <a:r>
              <a:rPr lang="es-MX" sz="5600" dirty="0" smtClean="0"/>
              <a:t>El incremento en el interés de las personas por evitar la contaminación de los océanos y la concientización global sobre el mismo ha generado diversas oportunidades para el desarrollo de herramientas que impulsen la concientización sobre el mal desecho de diversos desperdicios, en este caso de los medicamentos en México, y así evitar posteriores consecuencias.  </a:t>
            </a:r>
          </a:p>
          <a:p>
            <a:pPr marL="0" indent="0" algn="just">
              <a:lnSpc>
                <a:spcPct val="170000"/>
              </a:lnSpc>
              <a:buNone/>
            </a:pPr>
            <a:r>
              <a:rPr lang="es-MX" sz="5600" dirty="0" smtClean="0"/>
              <a:t>De esta forma se ayuda con la reducción del </a:t>
            </a:r>
            <a:r>
              <a:rPr lang="es-MX" sz="5600" dirty="0"/>
              <a:t>porcentaje de </a:t>
            </a:r>
            <a:r>
              <a:rPr lang="es-MX" sz="5600" dirty="0" smtClean="0"/>
              <a:t>contaminantes </a:t>
            </a:r>
            <a:r>
              <a:rPr lang="es-MX" sz="5600" dirty="0"/>
              <a:t>por medicamentos, y del mercado ilegal de los </a:t>
            </a:r>
            <a:r>
              <a:rPr lang="es-MX" sz="5600" dirty="0" smtClean="0"/>
              <a:t>mismos, de igual forma, se espera observar una disminución en los reportes de la Secretaría de Salud en México, ya sean por contaminación o intoxicación por ingesta de medicamentos que habían sido previamente desechados o no fueron desechados de la manera adecuada. </a:t>
            </a:r>
          </a:p>
          <a:p>
            <a:pPr marL="0" indent="0" algn="just">
              <a:lnSpc>
                <a:spcPct val="170000"/>
              </a:lnSpc>
              <a:buNone/>
            </a:pPr>
            <a:r>
              <a:rPr lang="es-MX" sz="5600" dirty="0" smtClean="0"/>
              <a:t>Por ultimo, con el desarrollo de un Robot Automatizado nombrado Separador Inteligente de Medicamentos (S.I.M.), se espera que los reportes anuales de contaminación por el indebido desecho de medicamentos disminuya, para también generar un fondo donde se estará resguardando la ganancia obtenida con el proyecto y poder seguir ampliando S.I.M. </a:t>
            </a:r>
            <a:endParaRPr lang="es-MX" sz="5600" dirty="0"/>
          </a:p>
          <a:p>
            <a:pPr marL="0" indent="0">
              <a:buNone/>
            </a:pPr>
            <a:r>
              <a:rPr lang="es-MX" dirty="0"/>
              <a:t/>
            </a:r>
            <a:br>
              <a:rPr lang="es-MX" dirty="0"/>
            </a:br>
            <a:r>
              <a:rPr lang="es-MX" dirty="0"/>
              <a:t/>
            </a:r>
            <a:br>
              <a:rPr lang="es-MX" dirty="0"/>
            </a:br>
            <a:r>
              <a:rPr lang="es-MX" dirty="0"/>
              <a:t/>
            </a:r>
            <a:br>
              <a:rPr lang="es-MX" dirty="0"/>
            </a:br>
            <a:r>
              <a:rPr lang="es-MX" dirty="0"/>
              <a:t/>
            </a:r>
            <a:br>
              <a:rPr lang="es-MX" dirty="0"/>
            </a:br>
            <a:r>
              <a:rPr lang="es-MX" dirty="0"/>
              <a:t/>
            </a:r>
            <a:br>
              <a:rPr lang="es-MX" dirty="0"/>
            </a:br>
            <a:endParaRPr lang="es-MX" dirty="0"/>
          </a:p>
        </p:txBody>
      </p:sp>
    </p:spTree>
    <p:extLst>
      <p:ext uri="{BB962C8B-B14F-4D97-AF65-F5344CB8AC3E}">
        <p14:creationId xmlns:p14="http://schemas.microsoft.com/office/powerpoint/2010/main" val="4084793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rgbClr val="65B230"/>
                </a:solidFill>
              </a:rPr>
              <a:t>Objetivos</a:t>
            </a:r>
            <a:endParaRPr lang="es-MX" dirty="0">
              <a:solidFill>
                <a:srgbClr val="65B230"/>
              </a:solidFill>
            </a:endParaRPr>
          </a:p>
        </p:txBody>
      </p:sp>
      <p:sp>
        <p:nvSpPr>
          <p:cNvPr id="3" name="Marcador de contenido 2"/>
          <p:cNvSpPr>
            <a:spLocks noGrp="1"/>
          </p:cNvSpPr>
          <p:nvPr>
            <p:ph idx="1"/>
          </p:nvPr>
        </p:nvSpPr>
        <p:spPr/>
        <p:txBody>
          <a:bodyPr>
            <a:normAutofit/>
          </a:bodyPr>
          <a:lstStyle/>
          <a:p>
            <a:r>
              <a:rPr lang="es-MX" dirty="0">
                <a:latin typeface="Arial Narrow" panose="020B0606020202030204" pitchFamily="34" charset="0"/>
              </a:rPr>
              <a:t>Fomentar la concientización en las personas del impacto ambiental que genera el mal desecho de los medicamentos.</a:t>
            </a:r>
          </a:p>
          <a:p>
            <a:r>
              <a:rPr lang="es-MX" dirty="0" smtClean="0">
                <a:latin typeface="Arial Narrow" panose="020B0606020202030204" pitchFamily="34" charset="0"/>
              </a:rPr>
              <a:t>Recuperar los medicamentos que no hayan sido consumidos durante un tratamiento  o antes de su fecha de caducidad. </a:t>
            </a:r>
          </a:p>
          <a:p>
            <a:r>
              <a:rPr lang="es-MX" dirty="0" smtClean="0">
                <a:latin typeface="Arial Narrow" panose="020B0606020202030204" pitchFamily="34" charset="0"/>
              </a:rPr>
              <a:t>Clasificar los medicamentos conforme a </a:t>
            </a:r>
            <a:r>
              <a:rPr lang="es-MX" dirty="0">
                <a:latin typeface="Arial Narrow" panose="020B0606020202030204" pitchFamily="34" charset="0"/>
              </a:rPr>
              <a:t>su mecanismo de </a:t>
            </a:r>
            <a:r>
              <a:rPr lang="es-MX" dirty="0" smtClean="0">
                <a:latin typeface="Arial Narrow" panose="020B0606020202030204" pitchFamily="34" charset="0"/>
              </a:rPr>
              <a:t>acción.</a:t>
            </a:r>
          </a:p>
          <a:p>
            <a:r>
              <a:rPr lang="es-MX" dirty="0" smtClean="0">
                <a:latin typeface="Arial Narrow" panose="020B0606020202030204" pitchFamily="34" charset="0"/>
              </a:rPr>
              <a:t>Organizar los medicamentos conforme a la normatividad mexicana para el desecho adecuado. </a:t>
            </a:r>
          </a:p>
          <a:p>
            <a:pPr marL="0" indent="0">
              <a:buNone/>
            </a:pPr>
            <a:r>
              <a:rPr lang="es-MX" dirty="0"/>
              <a:t/>
            </a:r>
            <a:br>
              <a:rPr lang="es-MX" dirty="0"/>
            </a:br>
            <a:endParaRPr lang="es-MX" dirty="0"/>
          </a:p>
        </p:txBody>
      </p:sp>
    </p:spTree>
    <p:extLst>
      <p:ext uri="{BB962C8B-B14F-4D97-AF65-F5344CB8AC3E}">
        <p14:creationId xmlns:p14="http://schemas.microsoft.com/office/powerpoint/2010/main" val="3517024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rgbClr val="65B230"/>
                </a:solidFill>
              </a:rPr>
              <a:t>Producto Final </a:t>
            </a:r>
            <a:endParaRPr lang="es-MX" dirty="0">
              <a:solidFill>
                <a:srgbClr val="65B230"/>
              </a:solidFill>
            </a:endParaRPr>
          </a:p>
        </p:txBody>
      </p:sp>
      <p:sp>
        <p:nvSpPr>
          <p:cNvPr id="3" name="Marcador de contenido 2"/>
          <p:cNvSpPr>
            <a:spLocks noGrp="1"/>
          </p:cNvSpPr>
          <p:nvPr>
            <p:ph idx="1"/>
          </p:nvPr>
        </p:nvSpPr>
        <p:spPr>
          <a:xfrm>
            <a:off x="677334" y="1487607"/>
            <a:ext cx="8596668" cy="4553756"/>
          </a:xfrm>
        </p:spPr>
        <p:txBody>
          <a:bodyPr>
            <a:normAutofit lnSpcReduction="10000"/>
          </a:bodyPr>
          <a:lstStyle/>
          <a:p>
            <a:pPr marL="0" indent="0" algn="just">
              <a:lnSpc>
                <a:spcPct val="160000"/>
              </a:lnSpc>
              <a:buNone/>
            </a:pPr>
            <a:r>
              <a:rPr lang="es-MX" dirty="0">
                <a:latin typeface="Arial Narrow" panose="020B0606020202030204" pitchFamily="34" charset="0"/>
              </a:rPr>
              <a:t>Nuestra propuesta es crear un robot que se encargue de la separación de medicamentos para ahorrar el trabajo de la gente de estar seleccionando qué medicamentos van en cada lugar. Además, el diseño del robot se hará de tal manera que capte la atención de las personas para que se motiven a llevar sus medicamentos caducos a los puntos establecidos para ello. Éste funcionará colocando cada caja de medicamento a través de una superficie inclinada la cual tendrá una cámara, la cual con ayuda de una base de datos, analice el medicamento y lo categorice correctamente. </a:t>
            </a:r>
          </a:p>
          <a:p>
            <a:pPr marL="0" indent="0" algn="just">
              <a:lnSpc>
                <a:spcPct val="160000"/>
              </a:lnSpc>
              <a:buNone/>
            </a:pPr>
            <a:r>
              <a:rPr lang="es-MX" dirty="0">
                <a:latin typeface="Arial Narrow" panose="020B0606020202030204" pitchFamily="34" charset="0"/>
              </a:rPr>
              <a:t>Si la propuesta es exitosa, incluso se podría trasladar a diferentes sectores. Un ejemplo sencillo es la separación de basura en  orgánica, inorgánica y para reciclar. </a:t>
            </a:r>
          </a:p>
          <a:p>
            <a:pPr marL="0" indent="0">
              <a:buNone/>
            </a:pPr>
            <a:r>
              <a:rPr lang="es-MX" dirty="0"/>
              <a:t/>
            </a:r>
            <a:br>
              <a:rPr lang="es-MX" dirty="0"/>
            </a:br>
            <a:endParaRPr lang="es-MX" dirty="0"/>
          </a:p>
        </p:txBody>
      </p:sp>
    </p:spTree>
    <p:extLst>
      <p:ext uri="{BB962C8B-B14F-4D97-AF65-F5344CB8AC3E}">
        <p14:creationId xmlns:p14="http://schemas.microsoft.com/office/powerpoint/2010/main" val="1263445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rgbClr val="65B230"/>
                </a:solidFill>
              </a:rPr>
              <a:t>Resumen y </a:t>
            </a:r>
            <a:r>
              <a:rPr lang="es-MX" dirty="0">
                <a:solidFill>
                  <a:srgbClr val="65B230"/>
                </a:solidFill>
              </a:rPr>
              <a:t>A</a:t>
            </a:r>
            <a:r>
              <a:rPr lang="es-MX" dirty="0" smtClean="0">
                <a:solidFill>
                  <a:srgbClr val="65B230"/>
                </a:solidFill>
              </a:rPr>
              <a:t>signatura involucrada</a:t>
            </a:r>
            <a:endParaRPr lang="es-MX" dirty="0">
              <a:solidFill>
                <a:srgbClr val="65B230"/>
              </a:solidFill>
            </a:endParaRPr>
          </a:p>
        </p:txBody>
      </p:sp>
      <p:sp>
        <p:nvSpPr>
          <p:cNvPr id="3" name="Marcador de contenido 2"/>
          <p:cNvSpPr>
            <a:spLocks noGrp="1"/>
          </p:cNvSpPr>
          <p:nvPr>
            <p:ph idx="1"/>
          </p:nvPr>
        </p:nvSpPr>
        <p:spPr/>
        <p:txBody>
          <a:bodyPr/>
          <a:lstStyle/>
          <a:p>
            <a:pPr marL="0" indent="0" algn="just">
              <a:lnSpc>
                <a:spcPct val="150000"/>
              </a:lnSpc>
              <a:buNone/>
            </a:pPr>
            <a:r>
              <a:rPr lang="es-MX" dirty="0">
                <a:latin typeface="Arial Narrow" panose="020B0606020202030204" pitchFamily="34" charset="0"/>
              </a:rPr>
              <a:t>La idea de </a:t>
            </a:r>
            <a:r>
              <a:rPr lang="es-MX" dirty="0" smtClean="0">
                <a:latin typeface="Arial Narrow" panose="020B0606020202030204" pitchFamily="34" charset="0"/>
              </a:rPr>
              <a:t>S.I.M. </a:t>
            </a:r>
            <a:r>
              <a:rPr lang="es-MX" dirty="0">
                <a:latin typeface="Arial Narrow" panose="020B0606020202030204" pitchFamily="34" charset="0"/>
              </a:rPr>
              <a:t>nace de la problemática del desecho de medicamentos en México, donde 60 millones de empaques son desechados al </a:t>
            </a:r>
            <a:r>
              <a:rPr lang="es-MX" dirty="0" smtClean="0">
                <a:latin typeface="Arial Narrow" panose="020B0606020202030204" pitchFamily="34" charset="0"/>
              </a:rPr>
              <a:t>año </a:t>
            </a:r>
            <a:r>
              <a:rPr lang="es-MX" dirty="0">
                <a:latin typeface="Arial Narrow" panose="020B0606020202030204" pitchFamily="34" charset="0"/>
              </a:rPr>
              <a:t>y, en su mayoría, de manera inadecuada. </a:t>
            </a:r>
            <a:r>
              <a:rPr lang="es-MX" dirty="0" smtClean="0">
                <a:latin typeface="Arial Narrow" panose="020B0606020202030204" pitchFamily="34" charset="0"/>
              </a:rPr>
              <a:t>El objetivo </a:t>
            </a:r>
            <a:r>
              <a:rPr lang="es-MX" dirty="0">
                <a:latin typeface="Arial Narrow" panose="020B0606020202030204" pitchFamily="34" charset="0"/>
              </a:rPr>
              <a:t>es fomentar la correcta clasificación y desecho de medicamentos concientizando a las personas del </a:t>
            </a:r>
            <a:r>
              <a:rPr lang="es-MX" dirty="0" smtClean="0">
                <a:latin typeface="Arial Narrow" panose="020B0606020202030204" pitchFamily="34" charset="0"/>
              </a:rPr>
              <a:t>impacto mediante el uso de robots automatizados que se han desarrollado durante la clase de Vida Digital. </a:t>
            </a:r>
            <a:endParaRPr lang="es-MX" dirty="0">
              <a:latin typeface="Arial Narrow" panose="020B0606020202030204" pitchFamily="34" charset="0"/>
            </a:endParaRPr>
          </a:p>
        </p:txBody>
      </p:sp>
    </p:spTree>
    <p:extLst>
      <p:ext uri="{BB962C8B-B14F-4D97-AF65-F5344CB8AC3E}">
        <p14:creationId xmlns:p14="http://schemas.microsoft.com/office/powerpoint/2010/main" val="146543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TM02900688[[fn=Faceta]]</Template>
  <TotalTime>1958</TotalTime>
  <Words>1089</Words>
  <Application>Microsoft Office PowerPoint</Application>
  <PresentationFormat>Panorámica</PresentationFormat>
  <Paragraphs>66</Paragraphs>
  <Slides>17</Slides>
  <Notes>0</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Arial Narrow</vt:lpstr>
      <vt:lpstr>Trebuchet MS</vt:lpstr>
      <vt:lpstr>Wingdings</vt:lpstr>
      <vt:lpstr>Wingdings 3</vt:lpstr>
      <vt:lpstr>Faceta</vt:lpstr>
      <vt:lpstr>Robot Automatizado  Separador Inteligente de Medicamentos </vt:lpstr>
      <vt:lpstr>Presentación de PowerPoint</vt:lpstr>
      <vt:lpstr>Introducción</vt:lpstr>
      <vt:lpstr>Presentación de PowerPoint</vt:lpstr>
      <vt:lpstr>Presentación de PowerPoint</vt:lpstr>
      <vt:lpstr>Intención </vt:lpstr>
      <vt:lpstr>Objetivos</vt:lpstr>
      <vt:lpstr>Producto Final </vt:lpstr>
      <vt:lpstr>Resumen y Asignatura involucrada</vt:lpstr>
      <vt:lpstr>Proceso de Investigación </vt:lpstr>
      <vt:lpstr>Presentación de PowerPoint</vt:lpstr>
      <vt:lpstr>Presentación de PowerPoint</vt:lpstr>
      <vt:lpstr>Presentación de PowerPoint</vt:lpstr>
      <vt:lpstr>Producto Final </vt:lpstr>
      <vt:lpstr>Conclusiones del proyecto </vt:lpstr>
      <vt:lpstr>Conclusiones Generales </vt:lpstr>
      <vt:lpstr>Bibliografía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dc:title>
  <dc:creator>ADMINISTRATIVO</dc:creator>
  <cp:lastModifiedBy>ADMINISTRATIVO</cp:lastModifiedBy>
  <cp:revision>28</cp:revision>
  <dcterms:created xsi:type="dcterms:W3CDTF">2023-03-31T19:56:38Z</dcterms:created>
  <dcterms:modified xsi:type="dcterms:W3CDTF">2023-04-21T15:33:08Z</dcterms:modified>
</cp:coreProperties>
</file>