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263" r:id="rId3"/>
    <p:sldId id="257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58" r:id="rId13"/>
    <p:sldId id="259" r:id="rId14"/>
    <p:sldId id="260" r:id="rId15"/>
    <p:sldId id="261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28776B-A1D9-483B-AF12-85D6A28816C9}">
  <a:tblStyle styleId="{3328776B-A1D9-483B-AF12-85D6A28816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96cc6847f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96cc6847f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96cc6847f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96cc6847f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96cc6847f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96cc6847f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96cc6847f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96cc6847f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96cc6847f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e96cc6847f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872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48457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9388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2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4722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441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36897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37023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0622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50656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80499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9208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0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46643" y="3415577"/>
            <a:ext cx="8520600" cy="11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Muévete por el planeta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AC6EF4-B63E-4A0E-95AF-2E97D1D48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47" y="1434906"/>
            <a:ext cx="7607105" cy="18487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AE363A4-360D-4493-94C2-4A49E8402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80447"/>
              </p:ext>
            </p:extLst>
          </p:nvPr>
        </p:nvGraphicFramePr>
        <p:xfrm>
          <a:off x="478301" y="745596"/>
          <a:ext cx="8187397" cy="3618359"/>
        </p:xfrm>
        <a:graphic>
          <a:graphicData uri="http://schemas.openxmlformats.org/drawingml/2006/table">
            <a:tbl>
              <a:tblPr bandRow="1">
                <a:tableStyleId>{3328776B-A1D9-483B-AF12-85D6A28816C9}</a:tableStyleId>
              </a:tblPr>
              <a:tblGrid>
                <a:gridCol w="2491676">
                  <a:extLst>
                    <a:ext uri="{9D8B030D-6E8A-4147-A177-3AD203B41FA5}">
                      <a16:colId xmlns:a16="http://schemas.microsoft.com/office/drawing/2014/main" val="2836071935"/>
                    </a:ext>
                  </a:extLst>
                </a:gridCol>
                <a:gridCol w="824221">
                  <a:extLst>
                    <a:ext uri="{9D8B030D-6E8A-4147-A177-3AD203B41FA5}">
                      <a16:colId xmlns:a16="http://schemas.microsoft.com/office/drawing/2014/main" val="203762477"/>
                    </a:ext>
                  </a:extLst>
                </a:gridCol>
                <a:gridCol w="894760">
                  <a:extLst>
                    <a:ext uri="{9D8B030D-6E8A-4147-A177-3AD203B41FA5}">
                      <a16:colId xmlns:a16="http://schemas.microsoft.com/office/drawing/2014/main" val="3163865956"/>
                    </a:ext>
                  </a:extLst>
                </a:gridCol>
                <a:gridCol w="964674">
                  <a:extLst>
                    <a:ext uri="{9D8B030D-6E8A-4147-A177-3AD203B41FA5}">
                      <a16:colId xmlns:a16="http://schemas.microsoft.com/office/drawing/2014/main" val="3228448831"/>
                    </a:ext>
                  </a:extLst>
                </a:gridCol>
                <a:gridCol w="337517">
                  <a:extLst>
                    <a:ext uri="{9D8B030D-6E8A-4147-A177-3AD203B41FA5}">
                      <a16:colId xmlns:a16="http://schemas.microsoft.com/office/drawing/2014/main" val="3387922428"/>
                    </a:ext>
                  </a:extLst>
                </a:gridCol>
                <a:gridCol w="1239832">
                  <a:extLst>
                    <a:ext uri="{9D8B030D-6E8A-4147-A177-3AD203B41FA5}">
                      <a16:colId xmlns:a16="http://schemas.microsoft.com/office/drawing/2014/main" val="4031832801"/>
                    </a:ext>
                  </a:extLst>
                </a:gridCol>
                <a:gridCol w="1434717">
                  <a:extLst>
                    <a:ext uri="{9D8B030D-6E8A-4147-A177-3AD203B41FA5}">
                      <a16:colId xmlns:a16="http://schemas.microsoft.com/office/drawing/2014/main" val="2471527196"/>
                    </a:ext>
                  </a:extLst>
                </a:gridCol>
              </a:tblGrid>
              <a:tr h="275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Disciplina 1.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Física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Disciplina 2.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Geografía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Disciplina 3.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MX" sz="1000" dirty="0">
                          <a:effectLst/>
                          <a:latin typeface="Century Gothic" panose="020B0502020202020204" pitchFamily="34" charset="0"/>
                        </a:rPr>
                        <a:t>Lengua Española</a:t>
                      </a:r>
                    </a:p>
                  </a:txBody>
                  <a:tcPr marL="21333" marR="21333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Disciplina 3.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Lengua Española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Disciplina 4.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Lógica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Disciplina 5.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Orientación E.</a:t>
                      </a:r>
                      <a:endParaRPr lang="es-MX" dirty="0"/>
                    </a:p>
                  </a:txBody>
                  <a:tcPr marL="21333" marR="21333" marT="0" marB="0"/>
                </a:tc>
                <a:extLst>
                  <a:ext uri="{0D108BD9-81ED-4DB2-BD59-A6C34878D82A}">
                    <a16:rowId xmlns:a16="http://schemas.microsoft.com/office/drawing/2014/main" val="34935665"/>
                  </a:ext>
                </a:extLst>
              </a:tr>
              <a:tr h="83130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s-ES" sz="1000" u="none" strike="noStrike" dirty="0">
                          <a:effectLst/>
                          <a:latin typeface="Century Gothic" panose="020B0502020202020204" pitchFamily="34" charset="0"/>
                        </a:rPr>
                        <a:t>Despertar el interés (actividad o pregunta para detonar o enganchar a los alumnos).</a:t>
                      </a:r>
                      <a:endParaRPr lang="es-MX" sz="100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70510" indent="-180340"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Estrategia/s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70510" indent="-180340"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interdisciplinaria/s 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70510" indent="-180340"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para involucrar a los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70510" indent="-180340"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estudiantes con la problemática planteada, en el salón de clase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El/la docente emite una idea la cual puede ser una frase, una palabra, una imagen, un trozo de una canción, un poema o una foto (el tema de ese recurso será el daño que ocasionan los celulares al medio ambiente) la cual será enriquecida por las alumnas y alumnos; la reflexión en cada asignatura, nos permitirá plantear el proyecto interdisciplinario.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Elaborar un documento donde se pueda señalar la respuesta a la siguiente pregunta: ¿Qué tipo de razones se encuentran en el uso de energías alternativas y cuáles son los mitos, falacias o engaños alrededor del mismo tema?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047341"/>
                  </a:ext>
                </a:extLst>
              </a:tr>
              <a:tr h="247052">
                <a:tc>
                  <a:txBody>
                    <a:bodyPr/>
                    <a:lstStyle/>
                    <a:p>
                      <a:pPr marL="269875" indent="-179705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2. Preguntar y cuestionar.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    Preguntas interdisciplinarias para dirigir la Investigación.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tc gridSpan="6">
                  <a:txBody>
                    <a:bodyPr/>
                    <a:lstStyle/>
                    <a:p>
                      <a:pPr marL="275590" indent="-180340" algn="ctr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Elaborar preguntas interdisciplinarias.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 Elaborar un organizador gráfico que tenga como centro la pregunta general del proyecto y se tomen en cuenta las preguntas disciplinarias e interdisciplinarias.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78043"/>
                  </a:ext>
                </a:extLst>
              </a:tr>
              <a:tr h="644796">
                <a:tc>
                  <a:txBody>
                    <a:bodyPr/>
                    <a:lstStyle/>
                    <a:p>
                      <a:pPr marL="269875" indent="-179705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2. Preguntar y cuestionar.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    Preguntas interdisciplinarias para dirigir la Investigación.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¿Cuáles son los problemas al medio ambiente que genera el uso de celulares?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¿Es parte de mis intereses ser parte de la solución a este problema?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¿Por qué?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¿He pensado cómo puedo contribuir en la reducción del impacto al medio ambiente que generan los celulares?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¿Qué tipo de energías alternativas están a nuestro alcance?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¿Qué son las energías limpias?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1333" marR="21333" marT="0" marB="0"/>
                </a:tc>
                <a:extLst>
                  <a:ext uri="{0D108BD9-81ED-4DB2-BD59-A6C34878D82A}">
                    <a16:rowId xmlns:a16="http://schemas.microsoft.com/office/drawing/2014/main" val="1144522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00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ED7FD-559F-4323-BDC9-4302F61BA9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dirty="0">
                <a:latin typeface="Century Gothic" panose="020B0502020202020204" pitchFamily="34" charset="0"/>
              </a:rPr>
              <a:t>La interdisciplinariedad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327734-9E16-47C1-87F0-67BCC0404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86062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Google Shape;68;p15"/>
          <p:cNvGraphicFramePr/>
          <p:nvPr>
            <p:extLst>
              <p:ext uri="{D42A27DB-BD31-4B8C-83A1-F6EECF244321}">
                <p14:modId xmlns:p14="http://schemas.microsoft.com/office/powerpoint/2010/main" val="1872846582"/>
              </p:ext>
            </p:extLst>
          </p:nvPr>
        </p:nvGraphicFramePr>
        <p:xfrm>
          <a:off x="660962" y="1108740"/>
          <a:ext cx="7993940" cy="2926020"/>
        </p:xfrm>
        <a:graphic>
          <a:graphicData uri="http://schemas.openxmlformats.org/drawingml/2006/table">
            <a:tbl>
              <a:tblPr>
                <a:noFill/>
                <a:tableStyleId>{3328776B-A1D9-483B-AF12-85D6A28816C9}</a:tableStyleId>
              </a:tblPr>
              <a:tblGrid>
                <a:gridCol w="291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875">
                <a:tc>
                  <a:txBody>
                    <a:bodyPr/>
                    <a:lstStyle/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None/>
                      </a:pPr>
                      <a:r>
                        <a:rPr lang="es" sz="1200" dirty="0">
                          <a:latin typeface="Century Gothic" panose="020B0502020202020204" pitchFamily="34" charset="0"/>
                        </a:rPr>
                        <a:t>1. ¿Qué es?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>
                          <a:latin typeface="Century Gothic" panose="020B0502020202020204" pitchFamily="34" charset="0"/>
                        </a:rPr>
                        <a:t>Un método que permite estudiar diversos segmentos de lo real en su complejidad visto desde el trabajo académico y profesional, tomando en cuenta puntos de vista interrelacionados en diferentes disciplinas. </a:t>
                      </a:r>
                      <a:endParaRPr sz="120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dirty="0">
                          <a:latin typeface="Century Gothic" panose="020B0502020202020204" pitchFamily="34" charset="0"/>
                        </a:rPr>
                        <a:t>2. ¿Qué características tiene?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s" sz="1200" dirty="0">
                          <a:latin typeface="Century Gothic" panose="020B0502020202020204" pitchFamily="34" charset="0"/>
                        </a:rPr>
                        <a:t>Se centra en una lógica social.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s" sz="1200" dirty="0">
                          <a:latin typeface="Century Gothic" panose="020B0502020202020204" pitchFamily="34" charset="0"/>
                        </a:rPr>
                        <a:t>Las disciplinas que lo integran son elementos indispensables de todo proceso de formación integral.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s" sz="1200" dirty="0">
                          <a:latin typeface="Century Gothic" panose="020B0502020202020204" pitchFamily="34" charset="0"/>
                        </a:rPr>
                        <a:t>Desarrolla habilidades teórico-prácticas para el planteamiento, la reflexión, la construcción de conocimiento y de ser posible la solución de problemas reales en/para la humanidad.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s" sz="1200" dirty="0">
                          <a:latin typeface="Century Gothic" panose="020B0502020202020204" pitchFamily="34" charset="0"/>
                        </a:rPr>
                        <a:t>Busca la integración de los procedimientos de aprendizaje y de saberes implicados en problemáticas específicas.</a:t>
                      </a:r>
                      <a:endParaRPr sz="1200" dirty="0">
                        <a:latin typeface="Century Gothic" panose="020B0502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16"/>
          <p:cNvGraphicFramePr/>
          <p:nvPr>
            <p:extLst>
              <p:ext uri="{D42A27DB-BD31-4B8C-83A1-F6EECF244321}">
                <p14:modId xmlns:p14="http://schemas.microsoft.com/office/powerpoint/2010/main" val="2095908253"/>
              </p:ext>
            </p:extLst>
          </p:nvPr>
        </p:nvGraphicFramePr>
        <p:xfrm>
          <a:off x="337625" y="377235"/>
          <a:ext cx="8384343" cy="4474005"/>
        </p:xfrm>
        <a:graphic>
          <a:graphicData uri="http://schemas.openxmlformats.org/drawingml/2006/table">
            <a:tbl>
              <a:tblPr>
                <a:noFill/>
                <a:tableStyleId>{3328776B-A1D9-483B-AF12-85D6A28816C9}</a:tableStyleId>
              </a:tblPr>
              <a:tblGrid>
                <a:gridCol w="334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dirty="0">
                          <a:latin typeface="Century Gothic" panose="020B0502020202020204" pitchFamily="34" charset="0"/>
                        </a:rPr>
                        <a:t>3. ¿Por qué es importante en la educación?</a:t>
                      </a:r>
                      <a:endParaRPr sz="1100"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s" sz="1100" dirty="0">
                          <a:latin typeface="Century Gothic" panose="020B0502020202020204" pitchFamily="34" charset="0"/>
                        </a:rPr>
                        <a:t>Porque no limita los procesos de enseñanza-aprendizaje al espacio académico, sino que los lleva a los lugares cotidianos donde se desarrolla lo real. </a:t>
                      </a:r>
                      <a:endParaRPr sz="11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s" sz="1100" dirty="0">
                          <a:latin typeface="Century Gothic" panose="020B0502020202020204" pitchFamily="34" charset="0"/>
                        </a:rPr>
                        <a:t>Involucra de manera inmediata a los estudiantes ante problemáticas que nos aquejan como sociedad, individuos, seres vivos, etc.</a:t>
                      </a:r>
                      <a:endParaRPr sz="11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s" sz="1100" dirty="0">
                          <a:latin typeface="Century Gothic" panose="020B0502020202020204" pitchFamily="34" charset="0"/>
                        </a:rPr>
                        <a:t>Ponen en práctica los conocimientos teóricos e involucra a los estudiantes en la generación del conocimiento.</a:t>
                      </a:r>
                      <a:endParaRPr sz="11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s" sz="1100" dirty="0">
                          <a:latin typeface="Century Gothic" panose="020B0502020202020204" pitchFamily="34" charset="0"/>
                        </a:rPr>
                        <a:t>Permite que los alumnos reflexionen y se cuestionen sobre la problemática real en la sociedad en un tema específico.</a:t>
                      </a:r>
                      <a:endParaRPr sz="11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s" sz="11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Promueve la difusión del saber científico y la formación de actores sociales.</a:t>
                      </a:r>
                      <a:endParaRPr sz="1100"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dirty="0">
                          <a:latin typeface="Century Gothic" panose="020B0502020202020204" pitchFamily="34" charset="0"/>
                        </a:rPr>
                        <a:t>4. ¿Cómo motivar a los alumnos para el trabajo interdisciplinario?</a:t>
                      </a:r>
                      <a:endParaRPr sz="1100"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s" sz="1100">
                          <a:latin typeface="Century Gothic" panose="020B0502020202020204" pitchFamily="34" charset="0"/>
                        </a:rPr>
                        <a:t>Proponiendo un proyecto que atienda problemáticas de su interés. Es decir, debe estar centrado en el alumno y en sus necesidades académicas particulares.</a:t>
                      </a:r>
                      <a:endParaRPr sz="1100">
                        <a:latin typeface="Century Gothic" panose="020B0502020202020204" pitchFamily="34" charset="0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●"/>
                      </a:pPr>
                      <a:r>
                        <a:rPr lang="es" sz="1100">
                          <a:latin typeface="Century Gothic" panose="020B0502020202020204" pitchFamily="34" charset="0"/>
                        </a:rPr>
                        <a:t>Diseñando un ambiente de aprendizaje, así como los materiales necesarios, para que los alumnos desarrollen sus capacidades. </a:t>
                      </a:r>
                      <a:endParaRPr sz="110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Century Gothic" panose="020B0502020202020204" pitchFamily="34" charset="0"/>
                        </a:rPr>
                        <a:t>5. ¿Cuáles son los pre-requisitos materiales, organizacionales y personales para la planeación del trabajo interdisciplinario?</a:t>
                      </a:r>
                      <a:endParaRPr sz="110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s" sz="11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Instalación de condiciones adecuadas para producir y apoyar el desarrollo de procesos integradores y la apropiación de saberes como productos cognitivos en los alumnos, por medio de ajustes a nivel curricular, didáctico y pedagógico.</a:t>
                      </a:r>
                      <a:endParaRPr sz="11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Char char="●"/>
                      </a:pPr>
                      <a:r>
                        <a:rPr lang="es" sz="11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Comenzar en nuestras comunidades a partir de un objetivo evaluable.</a:t>
                      </a:r>
                      <a:endParaRPr sz="11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7"/>
          <p:cNvGraphicFramePr/>
          <p:nvPr>
            <p:extLst>
              <p:ext uri="{D42A27DB-BD31-4B8C-83A1-F6EECF244321}">
                <p14:modId xmlns:p14="http://schemas.microsoft.com/office/powerpoint/2010/main" val="56612264"/>
              </p:ext>
            </p:extLst>
          </p:nvPr>
        </p:nvGraphicFramePr>
        <p:xfrm>
          <a:off x="414711" y="607506"/>
          <a:ext cx="8321326" cy="4065350"/>
        </p:xfrm>
        <a:graphic>
          <a:graphicData uri="http://schemas.openxmlformats.org/drawingml/2006/table">
            <a:tbl>
              <a:tblPr>
                <a:noFill/>
                <a:tableStyleId>{3328776B-A1D9-483B-AF12-85D6A28816C9}</a:tableStyleId>
              </a:tblPr>
              <a:tblGrid>
                <a:gridCol w="416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dirty="0">
                          <a:latin typeface="Century Gothic" panose="020B0502020202020204" pitchFamily="34" charset="0"/>
                        </a:rPr>
                        <a:t>6. ¿Qué papel juega la planeación en el trabajo interdisciplinario y qué características debe tener?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dirty="0">
                          <a:latin typeface="Century Gothic" panose="020B0502020202020204" pitchFamily="34" charset="0"/>
                        </a:rPr>
                        <a:t>Es un medio indispensable para que el proyecto tenga una estructura que lo encamine a obtener resultados. Debe estar integrado por estos elementos: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dirty="0">
                          <a:latin typeface="Century Gothic" panose="020B0502020202020204" pitchFamily="34" charset="0"/>
                        </a:rPr>
                        <a:t>análisis, diseño, implementación, actividades y evaluación.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dirty="0">
                          <a:latin typeface="Century Gothic" panose="020B0502020202020204" pitchFamily="34" charset="0"/>
                        </a:rPr>
                        <a:t>Evite la pérdida de tiempo e imprecisión en las decisiones.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entury Gothic" panose="020B0502020202020204" pitchFamily="34" charset="0"/>
                        </a:rPr>
                        <a:t>EL APRENDIZAJE COLABORATIVO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entury Gothic" panose="020B0502020202020204" pitchFamily="34" charset="0"/>
                        </a:rPr>
                        <a:t>7. ¿Qué es?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entury Gothic" panose="020B0502020202020204" pitchFamily="34" charset="0"/>
                        </a:rPr>
                        <a:t>Es el trabajo en equipo realizado al unísono para obtener un fin común construyéndolo sistemáticamente. 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entury Gothic" panose="020B0502020202020204" pitchFamily="34" charset="0"/>
                        </a:rPr>
                        <a:t>8. ¿Cuáles son sus características?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s" sz="1000">
                          <a:latin typeface="Century Gothic" panose="020B0502020202020204" pitchFamily="34" charset="0"/>
                        </a:rPr>
                        <a:t>Responsabilidad individual, interdependencia positiva, interacción cara a cara, empatía, solidaridad, apertura a la diversidad, tolerancia, trabajo en equipo y proceso de grupo.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entury Gothic" panose="020B0502020202020204" pitchFamily="34" charset="0"/>
                        </a:rPr>
                        <a:t>9. ¿Cuáles son sus objetivos?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000"/>
                        <a:buChar char="●"/>
                      </a:pPr>
                      <a:r>
                        <a:rPr lang="es" sz="1000" dirty="0">
                          <a:solidFill>
                            <a:srgbClr val="0D0D0D"/>
                          </a:solidFill>
                          <a:latin typeface="Century Gothic" panose="020B0502020202020204" pitchFamily="34" charset="0"/>
                        </a:rPr>
                        <a:t>Educación centrada en aprendizajes dinámicos, bidireccionales, procesos permanentes de conocimiento, reflexión y análisis.</a:t>
                      </a:r>
                      <a:endParaRPr sz="1000" dirty="0">
                        <a:solidFill>
                          <a:srgbClr val="0D0D0D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45720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000"/>
                        <a:buChar char="●"/>
                      </a:pPr>
                      <a:r>
                        <a:rPr lang="es" sz="1000" dirty="0">
                          <a:solidFill>
                            <a:srgbClr val="0D0D0D"/>
                          </a:solidFill>
                          <a:latin typeface="Century Gothic" panose="020B0502020202020204" pitchFamily="34" charset="0"/>
                        </a:rPr>
                        <a:t>Involucrar a los estudiantes en actividades de aprendizaje que les permitan procesar información.</a:t>
                      </a:r>
                      <a:endParaRPr sz="1000" dirty="0">
                        <a:solidFill>
                          <a:srgbClr val="0D0D0D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457200" marR="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000"/>
                        <a:buChar char="●"/>
                      </a:pPr>
                      <a:r>
                        <a:rPr lang="es" sz="1000" dirty="0">
                          <a:solidFill>
                            <a:srgbClr val="0D0D0D"/>
                          </a:solidFill>
                          <a:latin typeface="Century Gothic" panose="020B0502020202020204" pitchFamily="34" charset="0"/>
                        </a:rPr>
                        <a:t>Propiciar la mayor retención de la materia de estudio, mejorar las actitudes hacia el aprendizaje, y las relaciones interpersonales.</a:t>
                      </a:r>
                      <a:endParaRPr sz="1000" dirty="0">
                        <a:solidFill>
                          <a:srgbClr val="0D0D0D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18"/>
          <p:cNvGraphicFramePr/>
          <p:nvPr>
            <p:extLst>
              <p:ext uri="{D42A27DB-BD31-4B8C-83A1-F6EECF244321}">
                <p14:modId xmlns:p14="http://schemas.microsoft.com/office/powerpoint/2010/main" val="2863758788"/>
              </p:ext>
            </p:extLst>
          </p:nvPr>
        </p:nvGraphicFramePr>
        <p:xfrm>
          <a:off x="806702" y="648278"/>
          <a:ext cx="7858995" cy="2773110"/>
        </p:xfrm>
        <a:graphic>
          <a:graphicData uri="http://schemas.openxmlformats.org/drawingml/2006/table">
            <a:tbl>
              <a:tblPr>
                <a:noFill/>
                <a:tableStyleId>{3328776B-A1D9-483B-AF12-85D6A28816C9}</a:tableStyleId>
              </a:tblPr>
              <a:tblGrid>
                <a:gridCol w="329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5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1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dirty="0">
                          <a:latin typeface="Century Gothic" panose="020B0502020202020204" pitchFamily="34" charset="0"/>
                        </a:rPr>
                        <a:t>10. ¿cuáles son las acciones de planeación y acompañamiento más importantes del profesor, en este tipo de trabajo?</a:t>
                      </a:r>
                      <a:endParaRPr sz="1100"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None/>
                      </a:pPr>
                      <a:r>
                        <a:rPr lang="es" sz="11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Participación mediante roles específicos. Profesor: facilitador, entrenador, colega, mentor, motivador, mediador,  guía y co-investigador. Estudiante: participación adecuada, activa y equitativa.</a:t>
                      </a:r>
                      <a:endParaRPr sz="11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78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None/>
                      </a:pPr>
                      <a:r>
                        <a:rPr lang="es" sz="1100" dirty="0">
                          <a:solidFill>
                            <a:srgbClr val="0D0D0D"/>
                          </a:solidFill>
                          <a:latin typeface="Century Gothic" panose="020B0502020202020204" pitchFamily="34" charset="0"/>
                        </a:rPr>
                        <a:t>Determine los logros de aprendizaje, diseñe actividades integradoras, solicite un solo producto por actividad, organice grupos pequeños, asigne roles, ofrezca discursos distintos, elija a un representante frente a la clase, brinde retroalimentación.</a:t>
                      </a:r>
                      <a:endParaRPr sz="11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>
                          <a:latin typeface="Century Gothic" panose="020B0502020202020204" pitchFamily="34" charset="0"/>
                        </a:rPr>
                        <a:t>11. ¿De qué manera se vinculan el trabajo interdisciplinario, y el aprendizaje colaborativo? </a:t>
                      </a:r>
                      <a:endParaRPr sz="110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dirty="0">
                          <a:latin typeface="Century Gothic" panose="020B0502020202020204" pitchFamily="34" charset="0"/>
                        </a:rPr>
                        <a:t>Adquisición de conocimientos de diferentes disciplinas  que se interrelacionan para involucrar cambios significativos teórico-prácticos, humanos, sociales, como seres vivos que buscan la sustentabilidad del planeta.</a:t>
                      </a:r>
                      <a:endParaRPr sz="1100"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75E4E38-C3A7-4EA0-882D-2C6381BFD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72228"/>
              </p:ext>
            </p:extLst>
          </p:nvPr>
        </p:nvGraphicFramePr>
        <p:xfrm>
          <a:off x="536945" y="2571750"/>
          <a:ext cx="8304026" cy="1952728"/>
        </p:xfrm>
        <a:graphic>
          <a:graphicData uri="http://schemas.openxmlformats.org/drawingml/2006/table">
            <a:tbl>
              <a:tblPr>
                <a:tableStyleId>{3328776B-A1D9-483B-AF12-85D6A28816C9}</a:tableStyleId>
              </a:tblPr>
              <a:tblGrid>
                <a:gridCol w="1920305">
                  <a:extLst>
                    <a:ext uri="{9D8B030D-6E8A-4147-A177-3AD203B41FA5}">
                      <a16:colId xmlns:a16="http://schemas.microsoft.com/office/drawing/2014/main" val="28460681"/>
                    </a:ext>
                  </a:extLst>
                </a:gridCol>
                <a:gridCol w="1323454">
                  <a:extLst>
                    <a:ext uri="{9D8B030D-6E8A-4147-A177-3AD203B41FA5}">
                      <a16:colId xmlns:a16="http://schemas.microsoft.com/office/drawing/2014/main" val="675767918"/>
                    </a:ext>
                  </a:extLst>
                </a:gridCol>
                <a:gridCol w="986103">
                  <a:extLst>
                    <a:ext uri="{9D8B030D-6E8A-4147-A177-3AD203B41FA5}">
                      <a16:colId xmlns:a16="http://schemas.microsoft.com/office/drawing/2014/main" val="4171887151"/>
                    </a:ext>
                  </a:extLst>
                </a:gridCol>
                <a:gridCol w="1297505">
                  <a:extLst>
                    <a:ext uri="{9D8B030D-6E8A-4147-A177-3AD203B41FA5}">
                      <a16:colId xmlns:a16="http://schemas.microsoft.com/office/drawing/2014/main" val="202305748"/>
                    </a:ext>
                  </a:extLst>
                </a:gridCol>
                <a:gridCol w="1392654">
                  <a:extLst>
                    <a:ext uri="{9D8B030D-6E8A-4147-A177-3AD203B41FA5}">
                      <a16:colId xmlns:a16="http://schemas.microsoft.com/office/drawing/2014/main" val="1099891637"/>
                    </a:ext>
                  </a:extLst>
                </a:gridCol>
                <a:gridCol w="1384005">
                  <a:extLst>
                    <a:ext uri="{9D8B030D-6E8A-4147-A177-3AD203B41FA5}">
                      <a16:colId xmlns:a16="http://schemas.microsoft.com/office/drawing/2014/main" val="229083658"/>
                    </a:ext>
                  </a:extLst>
                </a:gridCol>
              </a:tblGrid>
              <a:tr h="29978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Datos generales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178" marR="59178" marT="59178" marB="59178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365393"/>
                  </a:ext>
                </a:extLst>
              </a:tr>
              <a:tr h="264441">
                <a:tc>
                  <a:txBody>
                    <a:bodyPr/>
                    <a:lstStyle/>
                    <a:p>
                      <a:pPr marR="43180" algn="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Nombre de la institución: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178" marR="59178" marT="59178" marB="59178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30"/>
                        </a:spcBef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Colegio Jesús de Urquiaga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178" marR="59178" marT="59178" marB="59178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542905"/>
                  </a:ext>
                </a:extLst>
              </a:tr>
              <a:tr h="423264">
                <a:tc>
                  <a:txBody>
                    <a:bodyPr/>
                    <a:lstStyle/>
                    <a:p>
                      <a:pPr marR="22225" algn="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Nivel educativo 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178" marR="59178" marT="59178" marB="59178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 Preparatoria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178" marR="59178" marT="59178" marB="59178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Año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178" marR="59178" marT="59178" marB="5917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4° Grado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178" marR="59178" marT="59178" marB="59178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No. Alumnos que conforman el grupo: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178" marR="59178" marT="59178" marB="59178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</a:rPr>
                        <a:t>21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178" marR="59178" marT="59178" marB="59178"/>
                </a:tc>
                <a:extLst>
                  <a:ext uri="{0D108BD9-81ED-4DB2-BD59-A6C34878D82A}">
                    <a16:rowId xmlns:a16="http://schemas.microsoft.com/office/drawing/2014/main" val="399628653"/>
                  </a:ext>
                </a:extLst>
              </a:tr>
              <a:tr h="423264">
                <a:tc>
                  <a:txBody>
                    <a:bodyPr/>
                    <a:lstStyle/>
                    <a:p>
                      <a:pPr marR="14605" algn="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Fecha de inicio de proyecto: 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178" marR="59178" marT="59178" marB="59178"/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Tentativa para el curso 2021-2022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178" marR="59178" marT="59178" marB="59178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  <a:latin typeface="Century Gothic" panose="020B0502020202020204" pitchFamily="34" charset="0"/>
                        </a:rPr>
                        <a:t>Fecha de término del proyecto: 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178" marR="59178" marT="59178" marB="59178"/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ct val="115000"/>
                        </a:lnSpc>
                      </a:pPr>
                      <a:r>
                        <a:rPr lang="es-ES" sz="1100" dirty="0">
                          <a:effectLst/>
                          <a:latin typeface="Century Gothic" panose="020B0502020202020204" pitchFamily="34" charset="0"/>
                        </a:rPr>
                        <a:t>Tentativa para el curso 2021-2022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9178" marR="59178" marT="59178" marB="59178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856745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A5D1CB5-5678-4796-A5E8-CB1A95244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14" y="793481"/>
            <a:ext cx="6607419" cy="15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3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873463"/>
            <a:ext cx="8520600" cy="5727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EQUIPO 1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                       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62" name="Google Shape;62;p14"/>
          <p:cNvGraphicFramePr/>
          <p:nvPr>
            <p:extLst>
              <p:ext uri="{D42A27DB-BD31-4B8C-83A1-F6EECF244321}">
                <p14:modId xmlns:p14="http://schemas.microsoft.com/office/powerpoint/2010/main" val="1951125063"/>
              </p:ext>
            </p:extLst>
          </p:nvPr>
        </p:nvGraphicFramePr>
        <p:xfrm>
          <a:off x="1071553" y="1551070"/>
          <a:ext cx="7294914" cy="2788710"/>
        </p:xfrm>
        <a:graphic>
          <a:graphicData uri="http://schemas.openxmlformats.org/drawingml/2006/table">
            <a:tbl>
              <a:tblPr>
                <a:noFill/>
                <a:tableStyleId>{3328776B-A1D9-483B-AF12-85D6A28816C9}</a:tableStyleId>
              </a:tblPr>
              <a:tblGrid>
                <a:gridCol w="3675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dirty="0">
                          <a:latin typeface="Century Gothic" panose="020B0502020202020204" pitchFamily="34" charset="0"/>
                        </a:rPr>
                        <a:t>PROFESORES PARTICIPANTES</a:t>
                      </a:r>
                      <a:endParaRPr sz="1800"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dirty="0">
                          <a:latin typeface="Century Gothic" panose="020B0502020202020204" pitchFamily="34" charset="0"/>
                        </a:rPr>
                        <a:t>ASIGNATURA</a:t>
                      </a:r>
                      <a:endParaRPr sz="1800"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dirty="0">
                          <a:latin typeface="Century Gothic" panose="020B0502020202020204" pitchFamily="34" charset="0"/>
                        </a:rPr>
                        <a:t>Oswaldo Gonzalo Colín Ballesteros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dirty="0">
                          <a:latin typeface="Century Gothic" panose="020B0502020202020204" pitchFamily="34" charset="0"/>
                        </a:rPr>
                        <a:t>Física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dirty="0">
                          <a:latin typeface="Century Gothic" panose="020B0502020202020204" pitchFamily="34" charset="0"/>
                        </a:rPr>
                        <a:t>María del Carmen Hernández Martínez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dirty="0">
                          <a:latin typeface="Century Gothic" panose="020B0502020202020204" pitchFamily="34" charset="0"/>
                        </a:rPr>
                        <a:t>Geografía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57421803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dirty="0">
                          <a:latin typeface="Century Gothic" panose="020B0502020202020204" pitchFamily="34" charset="0"/>
                        </a:rPr>
                        <a:t>Héctor Luis Grada Martínez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dirty="0">
                          <a:latin typeface="Century Gothic" panose="020B0502020202020204" pitchFamily="34" charset="0"/>
                        </a:rPr>
                        <a:t>Lengua Española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Century Gothic" panose="020B0502020202020204" pitchFamily="34" charset="0"/>
                        </a:rPr>
                        <a:t>Alberto Neri García</a:t>
                      </a:r>
                      <a:endParaRPr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>
                          <a:latin typeface="Century Gothic" panose="020B0502020202020204" pitchFamily="34" charset="0"/>
                        </a:rPr>
                        <a:t>Lógica</a:t>
                      </a:r>
                      <a:endParaRPr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latin typeface="Century Gothic" panose="020B0502020202020204" pitchFamily="34" charset="0"/>
                        </a:rPr>
                        <a:t>Olivia Arrieta García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latin typeface="Century Gothic" panose="020B0502020202020204" pitchFamily="34" charset="0"/>
                        </a:rPr>
                        <a:t>Orientación Educativa IV</a:t>
                      </a:r>
                      <a:endParaRPr dirty="0">
                        <a:latin typeface="Century Gothic" panose="020B0502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9FCEFBFD-099C-4A55-BB16-D7199FC32CA8}"/>
              </a:ext>
            </a:extLst>
          </p:cNvPr>
          <p:cNvSpPr txBox="1">
            <a:spLocks/>
          </p:cNvSpPr>
          <p:nvPr/>
        </p:nvSpPr>
        <p:spPr>
          <a:xfrm>
            <a:off x="533138" y="137566"/>
            <a:ext cx="8520600" cy="623652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Nombre del proyecto: Muévete por el planeta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76037EF-5F2E-4579-8BB1-C101F99607D2}"/>
              </a:ext>
            </a:extLst>
          </p:cNvPr>
          <p:cNvSpPr txBox="1"/>
          <p:nvPr/>
        </p:nvSpPr>
        <p:spPr>
          <a:xfrm>
            <a:off x="842263" y="73270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1C4587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I. Introducción y/o justificación del proyecto. </a:t>
            </a:r>
            <a:endParaRPr lang="es-MX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DC0834B-2FB5-4166-B546-9316C204E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69185"/>
              </p:ext>
            </p:extLst>
          </p:nvPr>
        </p:nvGraphicFramePr>
        <p:xfrm>
          <a:off x="928329" y="1588153"/>
          <a:ext cx="7468284" cy="2310302"/>
        </p:xfrm>
        <a:graphic>
          <a:graphicData uri="http://schemas.openxmlformats.org/drawingml/2006/table">
            <a:tbl>
              <a:tblPr>
                <a:tableStyleId>{3328776B-A1D9-483B-AF12-85D6A28816C9}</a:tableStyleId>
              </a:tblPr>
              <a:tblGrid>
                <a:gridCol w="7468284">
                  <a:extLst>
                    <a:ext uri="{9D8B030D-6E8A-4147-A177-3AD203B41FA5}">
                      <a16:colId xmlns:a16="http://schemas.microsoft.com/office/drawing/2014/main" val="916595022"/>
                    </a:ext>
                  </a:extLst>
                </a:gridCol>
              </a:tblGrid>
              <a:tr h="1717269">
                <a:tc>
                  <a:txBody>
                    <a:bodyPr/>
                    <a:lstStyle/>
                    <a:p>
                      <a:pPr marR="114300" algn="just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La proliferación de redes de telefonía digital y aumento significativo de usuarios conlleva un aumento de la contaminación electromagnética, es importante conocer y usar energías alternativas que disminuyan la huella del bióxido de carbono que genera la recarga de los celulares. 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114300" algn="just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Como parte de una comunidad educativa proponemos el diseño de un mecanismo de generación de electricidad para la carga de celulares con base en la energía mecánica.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114300" algn="just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Elaborar este mecanismo, que se colocará en las bicicletas de los alumnos, y cuyo propósito es que recarguen su celular con el mismo; nos permitirá obtener como resultado que los alumnos del colegio disminuyan el uso de energía eléctrica e implementen en su vida cotidiana el uso de energías alternativas.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2157" marR="62157" marT="62157" marB="62157"/>
                </a:tc>
                <a:extLst>
                  <a:ext uri="{0D108BD9-81ED-4DB2-BD59-A6C34878D82A}">
                    <a16:rowId xmlns:a16="http://schemas.microsoft.com/office/drawing/2014/main" val="407175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42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439EDD-098A-4389-A443-33C318A2AAB7}"/>
              </a:ext>
            </a:extLst>
          </p:cNvPr>
          <p:cNvSpPr txBox="1"/>
          <p:nvPr/>
        </p:nvSpPr>
        <p:spPr>
          <a:xfrm>
            <a:off x="682283" y="571368"/>
            <a:ext cx="77794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rgbClr val="1F497D"/>
              </a:buClr>
            </a:pPr>
            <a:r>
              <a:rPr lang="es-ES" sz="1600" b="1" dirty="0">
                <a:solidFill>
                  <a:srgbClr val="1C4587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II. Intención. </a:t>
            </a:r>
            <a:endParaRPr lang="es-ES" sz="1600" b="1" u="sng" dirty="0">
              <a:solidFill>
                <a:srgbClr val="1A908A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1F497D"/>
              </a:buClr>
              <a:buFont typeface="+mj-lt"/>
              <a:buAutoNum type="romanUcPeriod"/>
            </a:pPr>
            <a:endParaRPr lang="es-ES" sz="1200" b="1" u="sng" dirty="0">
              <a:solidFill>
                <a:srgbClr val="1A908A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s-ES" sz="1200" b="1" dirty="0">
                <a:solidFill>
                  <a:srgbClr val="1C4587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Hacer más eficiente o mejorar algo</a:t>
            </a:r>
            <a:endParaRPr lang="es-MX" sz="12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r>
              <a:rPr lang="es-ES" sz="1200" dirty="0">
                <a:solidFill>
                  <a:srgbClr val="1C4587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¿De qué manera se pueden optimizar los procesos para alcanzar el objetivo propuesto?</a:t>
            </a:r>
          </a:p>
          <a:p>
            <a:endParaRPr lang="es-ES" sz="1200" dirty="0">
              <a:solidFill>
                <a:srgbClr val="1C4587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r>
              <a:rPr lang="es-ES" sz="12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¿De qué manera se pueden cargar los celulares por medio de una energía alternativa o limpia? </a:t>
            </a:r>
            <a:endParaRPr lang="es-MX" sz="1200" dirty="0">
              <a:effectLst/>
              <a:latin typeface="Century Gothic" panose="020B0502020202020204" pitchFamily="34" charset="0"/>
              <a:ea typeface="Arial" panose="020B0604020202020204" pitchFamily="34" charset="0"/>
            </a:endParaRPr>
          </a:p>
          <a:p>
            <a:endParaRPr lang="es-MX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4D92B-A581-4335-87D4-85CEC1A65B47}"/>
              </a:ext>
            </a:extLst>
          </p:cNvPr>
          <p:cNvSpPr txBox="1"/>
          <p:nvPr/>
        </p:nvSpPr>
        <p:spPr>
          <a:xfrm>
            <a:off x="682283" y="21056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1C4587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III. Objetivo general y producto final del proyecto. </a:t>
            </a:r>
            <a:endParaRPr lang="es-MX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02F6D23-679E-4519-AB28-498F234AC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25942"/>
              </p:ext>
            </p:extLst>
          </p:nvPr>
        </p:nvGraphicFramePr>
        <p:xfrm>
          <a:off x="682283" y="2735292"/>
          <a:ext cx="7896392" cy="1836840"/>
        </p:xfrm>
        <a:graphic>
          <a:graphicData uri="http://schemas.openxmlformats.org/drawingml/2006/table">
            <a:tbl>
              <a:tblPr>
                <a:tableStyleId>{3328776B-A1D9-483B-AF12-85D6A28816C9}</a:tableStyleId>
              </a:tblPr>
              <a:tblGrid>
                <a:gridCol w="7896392">
                  <a:extLst>
                    <a:ext uri="{9D8B030D-6E8A-4147-A177-3AD203B41FA5}">
                      <a16:colId xmlns:a16="http://schemas.microsoft.com/office/drawing/2014/main" val="2433266429"/>
                    </a:ext>
                  </a:extLst>
                </a:gridCol>
              </a:tblGrid>
              <a:tr h="813073">
                <a:tc>
                  <a:txBody>
                    <a:bodyPr/>
                    <a:lstStyle/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</a:rPr>
                        <a:t>Objetivo general</a:t>
                      </a:r>
                      <a:endParaRPr lang="es-MX" sz="12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70"/>
                        </a:spcBef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Diseñar un sistema de generación de electricidad para la carga de celulares con base en la energía mecánica.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70"/>
                        </a:spcBef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2430" marR="62430" marT="62430" marB="62430"/>
                </a:tc>
                <a:extLst>
                  <a:ext uri="{0D108BD9-81ED-4DB2-BD59-A6C34878D82A}">
                    <a16:rowId xmlns:a16="http://schemas.microsoft.com/office/drawing/2014/main" val="469109012"/>
                  </a:ext>
                </a:extLst>
              </a:tr>
              <a:tr h="535650">
                <a:tc>
                  <a:txBody>
                    <a:bodyPr/>
                    <a:lstStyle/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</a:rPr>
                        <a:t>Producto Final</a:t>
                      </a:r>
                      <a:endParaRPr lang="es-MX" sz="1200" b="1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R="114300">
                        <a:lnSpc>
                          <a:spcPct val="11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Adaptación de un mecanismo para generar electricidad, que se ajustará a las bicicletas de los alumnos, para cargar sus celulares.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2430" marR="62430" marT="62430" marB="62430"/>
                </a:tc>
                <a:extLst>
                  <a:ext uri="{0D108BD9-81ED-4DB2-BD59-A6C34878D82A}">
                    <a16:rowId xmlns:a16="http://schemas.microsoft.com/office/drawing/2014/main" val="1078690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90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35D1BD8-4782-4C10-B82D-A95751849E2E}"/>
              </a:ext>
            </a:extLst>
          </p:cNvPr>
          <p:cNvSpPr txBox="1"/>
          <p:nvPr/>
        </p:nvSpPr>
        <p:spPr>
          <a:xfrm>
            <a:off x="330590" y="312400"/>
            <a:ext cx="2201596" cy="166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1C4587"/>
              </a:buClr>
              <a:buFont typeface="+mj-lt"/>
              <a:buAutoNum type="romanUcPeriod" startAt="4"/>
            </a:pPr>
            <a:r>
              <a:rPr lang="es-ES" sz="1400" b="1" dirty="0">
                <a:solidFill>
                  <a:srgbClr val="1C4587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Elaborar el Organizador gráfico interdisciplinario del proyecto.</a:t>
            </a:r>
            <a:r>
              <a:rPr lang="es-ES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endParaRPr lang="es-MX" sz="14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E46CCB-E790-4653-BB7D-47EB8E39D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6" y="312400"/>
            <a:ext cx="4740811" cy="446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8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5D8F8C-3E58-47BA-80E0-2F65C98F5ACA}"/>
              </a:ext>
            </a:extLst>
          </p:cNvPr>
          <p:cNvSpPr txBox="1"/>
          <p:nvPr/>
        </p:nvSpPr>
        <p:spPr>
          <a:xfrm>
            <a:off x="295422" y="349828"/>
            <a:ext cx="6309360" cy="31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270510" algn="l"/>
              </a:tabLst>
            </a:pPr>
            <a:r>
              <a:rPr lang="es-ES" sz="1400" b="1" dirty="0">
                <a:solidFill>
                  <a:srgbClr val="1C4587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V.   Disciplinas involucradas en el trabajo interdisciplinario.</a:t>
            </a:r>
            <a:endParaRPr lang="es-MX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D1F45D8-65A6-47D2-BF3D-1314064B1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609234"/>
              </p:ext>
            </p:extLst>
          </p:nvPr>
        </p:nvGraphicFramePr>
        <p:xfrm>
          <a:off x="274320" y="668505"/>
          <a:ext cx="8595360" cy="4017451"/>
        </p:xfrm>
        <a:graphic>
          <a:graphicData uri="http://schemas.openxmlformats.org/drawingml/2006/table">
            <a:tbl>
              <a:tblPr>
                <a:tableStyleId>{3328776B-A1D9-483B-AF12-85D6A28816C9}</a:tableStyleId>
              </a:tblPr>
              <a:tblGrid>
                <a:gridCol w="956603">
                  <a:extLst>
                    <a:ext uri="{9D8B030D-6E8A-4147-A177-3AD203B41FA5}">
                      <a16:colId xmlns:a16="http://schemas.microsoft.com/office/drawing/2014/main" val="2764192234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3264395524"/>
                    </a:ext>
                  </a:extLst>
                </a:gridCol>
                <a:gridCol w="1927273">
                  <a:extLst>
                    <a:ext uri="{9D8B030D-6E8A-4147-A177-3AD203B41FA5}">
                      <a16:colId xmlns:a16="http://schemas.microsoft.com/office/drawing/2014/main" val="100579926"/>
                    </a:ext>
                  </a:extLst>
                </a:gridCol>
                <a:gridCol w="3418450">
                  <a:extLst>
                    <a:ext uri="{9D8B030D-6E8A-4147-A177-3AD203B41FA5}">
                      <a16:colId xmlns:a16="http://schemas.microsoft.com/office/drawing/2014/main" val="2917623441"/>
                    </a:ext>
                  </a:extLst>
                </a:gridCol>
                <a:gridCol w="1237957">
                  <a:extLst>
                    <a:ext uri="{9D8B030D-6E8A-4147-A177-3AD203B41FA5}">
                      <a16:colId xmlns:a16="http://schemas.microsoft.com/office/drawing/2014/main" val="4166411334"/>
                    </a:ext>
                  </a:extLst>
                </a:gridCol>
              </a:tblGrid>
              <a:tr h="751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Disciplinas.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Todas son igualmente importantes. 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Ninguna de ellas puede omitirse para el logro del Objetivo general.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718" marR="38718" marT="38718" marB="38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1. Objetivo por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 disciplina a 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 alcanzar.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    Tener en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cuenta el 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Objetivo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 General. 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718" marR="38718" marT="38718" marB="38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2. Preguntas guía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  disciplinares que dirijan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   la investigación.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816" marR="418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3. Temas del programa indicativo 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 Involucrados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4. Contenidos esenciales,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   Trascendentales.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176530"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Contenidos esenciales que surgen del proyecto; permiten la comprensión del mismo y pueden ser transferibles a otros ámbitos.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10185"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Están contenidos en el Programa indicativo.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10185"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Se consideran parte de un Glosario.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718" marR="38718" marT="38718" marB="38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5. Evaluación.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 Productos /evidencias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 de aprendizaje par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  a demostrar el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  avance del proceso y</a:t>
                      </a:r>
                      <a:r>
                        <a:rPr lang="es-MX" sz="800" dirty="0"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logro del objetivo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      propuesto.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8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8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718" marR="38718" marT="38718" marB="38718"/>
                </a:tc>
                <a:extLst>
                  <a:ext uri="{0D108BD9-81ED-4DB2-BD59-A6C34878D82A}">
                    <a16:rowId xmlns:a16="http://schemas.microsoft.com/office/drawing/2014/main" val="2712171462"/>
                  </a:ext>
                </a:extLst>
              </a:tr>
              <a:tr h="2233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Disciplina 1.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Física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718" marR="38718" marT="38718" marB="38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Contribuir a que los alumnos pongan en práctica los conocimientos adquiridos de manera teórica observando la funcionalidad de los mismos en su vida diaria.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718" marR="38718" marT="38718" marB="38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¿Cuál es la importancia de las energías limpias?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¿Cómo pueden ser aplicadas las transformaciones de la energía para mejorar nuestras vidas y medio ambiente?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¿Existe la manera de generar electricidad sin dañar de forma colateral algo más?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¿Importancia de las ciencias y otras áreas para la solución de un problema de la vida real?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1816" marR="41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Técnicas de medición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Electricidad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Generación de electricidad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Circuitos eléctricos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Electromagnetismo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Inducción eléctrica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Motores eléctricos, CC, CA, voltaje, corriente, resistencia, potencia y eficiencia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Transformaciones de energía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Energías limpias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Conservación de la energía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Aplicación de las energías limpias y sustentables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Relación de transmisión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Máquinas y eficiencia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Sustentabilidad y contaminación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718" marR="38718" marT="38718" marB="387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Reporte o presentación electrónica del proyecto “Muévete por el planeta”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Maqueta o dispositivo generador de electricidad limpia para carga del celular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8718" marR="38718" marT="38718" marB="38718"/>
                </a:tc>
                <a:extLst>
                  <a:ext uri="{0D108BD9-81ED-4DB2-BD59-A6C34878D82A}">
                    <a16:rowId xmlns:a16="http://schemas.microsoft.com/office/drawing/2014/main" val="388333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76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A26ABDC-8349-4DCD-9D0E-A54AFF8E0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5139"/>
              </p:ext>
            </p:extLst>
          </p:nvPr>
        </p:nvGraphicFramePr>
        <p:xfrm>
          <a:off x="471267" y="208958"/>
          <a:ext cx="8201465" cy="4511568"/>
        </p:xfrm>
        <a:graphic>
          <a:graphicData uri="http://schemas.openxmlformats.org/drawingml/2006/table">
            <a:tbl>
              <a:tblPr>
                <a:tableStyleId>{3328776B-A1D9-483B-AF12-85D6A28816C9}</a:tableStyleId>
              </a:tblPr>
              <a:tblGrid>
                <a:gridCol w="921435">
                  <a:extLst>
                    <a:ext uri="{9D8B030D-6E8A-4147-A177-3AD203B41FA5}">
                      <a16:colId xmlns:a16="http://schemas.microsoft.com/office/drawing/2014/main" val="3197600082"/>
                    </a:ext>
                  </a:extLst>
                </a:gridCol>
                <a:gridCol w="1392701">
                  <a:extLst>
                    <a:ext uri="{9D8B030D-6E8A-4147-A177-3AD203B41FA5}">
                      <a16:colId xmlns:a16="http://schemas.microsoft.com/office/drawing/2014/main" val="3040805667"/>
                    </a:ext>
                  </a:extLst>
                </a:gridCol>
                <a:gridCol w="1589649">
                  <a:extLst>
                    <a:ext uri="{9D8B030D-6E8A-4147-A177-3AD203B41FA5}">
                      <a16:colId xmlns:a16="http://schemas.microsoft.com/office/drawing/2014/main" val="2317903008"/>
                    </a:ext>
                  </a:extLst>
                </a:gridCol>
                <a:gridCol w="2700997">
                  <a:extLst>
                    <a:ext uri="{9D8B030D-6E8A-4147-A177-3AD203B41FA5}">
                      <a16:colId xmlns:a16="http://schemas.microsoft.com/office/drawing/2014/main" val="3381068644"/>
                    </a:ext>
                  </a:extLst>
                </a:gridCol>
                <a:gridCol w="1596683">
                  <a:extLst>
                    <a:ext uri="{9D8B030D-6E8A-4147-A177-3AD203B41FA5}">
                      <a16:colId xmlns:a16="http://schemas.microsoft.com/office/drawing/2014/main" val="1185902020"/>
                    </a:ext>
                  </a:extLst>
                </a:gridCol>
              </a:tblGrid>
              <a:tr h="1785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Disciplina 2.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Geografía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0359" marR="40359" marT="40359" marB="403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Evaluar la importancia del uso de las energías limpias en el desarrollo económico del país y su impacto en el medio ambiente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0359" marR="40359" marT="40359" marB="403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¿Son necesarias las energías limpias?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¿Cuál es el impacto del uso del combustible fósil?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¿Qué es la huella ecológica?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588" marR="43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4.3 Impacto ambiental de los procesos productivos.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4.5 Manejo e interpretación de gráficas y cartografía referente a los espacios productivos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4.9 Toma de conciencia ante los procesos que favorecen el desarrollo desigual, así como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solidaridad hacia los grupos vulnerables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4.10 Valoración de las acciones para mitigar los riesgos y el impacto ambiental derivados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del proceso económico.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0359" marR="40359" marT="40359" marB="403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Diario de trabajo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Tabla de cotejo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Rúbrica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Guía de observación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0359" marR="40359" marT="40359" marB="40359"/>
                </a:tc>
                <a:extLst>
                  <a:ext uri="{0D108BD9-81ED-4DB2-BD59-A6C34878D82A}">
                    <a16:rowId xmlns:a16="http://schemas.microsoft.com/office/drawing/2014/main" val="1430601685"/>
                  </a:ext>
                </a:extLst>
              </a:tr>
              <a:tr h="1630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844675" algn="r"/>
                        </a:tabLs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Disciplina 3.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1844675" algn="r"/>
                        </a:tabLs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Lengua Española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0359" marR="40359" marT="40359" marB="403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Utilizará el registro formal de la lengua para redactar solicitudes. Utilizará el lenguaje icónico-verbal para crear carteles para promover una campaña de uso de energía limpia. 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0359" marR="40359" marT="40359" marB="403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¿Qué características debe tener una carta formal de solicitud a las autoridades competentes?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¿ Qué características debe tener un cartel que promueva la participación de la comunidad en el proyecto=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3588" marR="43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Tema: Uso de la lengua para solicitudes formales y promoción de una campaña para uso de energía sustentable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El uso de la lengua en su registro formal e informal.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El texto icónico verbal: el cartel (promoción de campañas)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Texto argumentativo: carta formal (solicitud de uso de espacio)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Análisis de Textos científicos.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0359" marR="40359" marT="40359" marB="4035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Cartas formales de solicitud a las autoridades correspondientes para tramitar permisos para la realización del proyecto. 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Carteles para promover la campaña de uso de energía cinética para generar electricidad.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0359" marR="40359" marT="40359" marB="40359"/>
                </a:tc>
                <a:extLst>
                  <a:ext uri="{0D108BD9-81ED-4DB2-BD59-A6C34878D82A}">
                    <a16:rowId xmlns:a16="http://schemas.microsoft.com/office/drawing/2014/main" val="393595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57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65A97A3-B9F9-4891-9694-9236483E0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722758"/>
              </p:ext>
            </p:extLst>
          </p:nvPr>
        </p:nvGraphicFramePr>
        <p:xfrm>
          <a:off x="429064" y="529461"/>
          <a:ext cx="8285871" cy="4084578"/>
        </p:xfrm>
        <a:graphic>
          <a:graphicData uri="http://schemas.openxmlformats.org/drawingml/2006/table">
            <a:tbl>
              <a:tblPr>
                <a:tableStyleId>{3328776B-A1D9-483B-AF12-85D6A28816C9}</a:tableStyleId>
              </a:tblPr>
              <a:tblGrid>
                <a:gridCol w="921434">
                  <a:extLst>
                    <a:ext uri="{9D8B030D-6E8A-4147-A177-3AD203B41FA5}">
                      <a16:colId xmlns:a16="http://schemas.microsoft.com/office/drawing/2014/main" val="1162157292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560791977"/>
                    </a:ext>
                  </a:extLst>
                </a:gridCol>
                <a:gridCol w="2011808">
                  <a:extLst>
                    <a:ext uri="{9D8B030D-6E8A-4147-A177-3AD203B41FA5}">
                      <a16:colId xmlns:a16="http://schemas.microsoft.com/office/drawing/2014/main" val="2983960447"/>
                    </a:ext>
                  </a:extLst>
                </a:gridCol>
                <a:gridCol w="2588350">
                  <a:extLst>
                    <a:ext uri="{9D8B030D-6E8A-4147-A177-3AD203B41FA5}">
                      <a16:colId xmlns:a16="http://schemas.microsoft.com/office/drawing/2014/main" val="1114116441"/>
                    </a:ext>
                  </a:extLst>
                </a:gridCol>
                <a:gridCol w="1638863">
                  <a:extLst>
                    <a:ext uri="{9D8B030D-6E8A-4147-A177-3AD203B41FA5}">
                      <a16:colId xmlns:a16="http://schemas.microsoft.com/office/drawing/2014/main" val="137680796"/>
                    </a:ext>
                  </a:extLst>
                </a:gridCol>
              </a:tblGrid>
              <a:tr h="1750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Disciplina 4.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Lógica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483" marR="42483" marT="42483" marB="424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Apreciará la importancia del uso de argumentos para la solución de problemas en su entorno (natural, social, cultural, político, personal y científico).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483" marR="42483" marT="42483" marB="424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¿Cuáles son los argumentos científicos que justifican el uso de energías alternativas?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881" marR="4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-Análisis de discursos de la vida cotidiana y su clasificación.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-El escrito argumentativo; Partes generales que integran el escrito argumentativo.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-Valoración de una postura racional y crítica frente a los problemas del entorno.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-Reconocimiento de la importancia del argumento para plantear y justificar la solución de problemas.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-Distinción de problemas científicos y sociales del entorno.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483" marR="42483" marT="42483" marB="424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- Elaboración de un texto que comprenda las partes que integran un escrito argumentativo: introducción, desarrollo (argumento principal y secundario) y conclusiones.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483" marR="42483" marT="42483" marB="42483"/>
                </a:tc>
                <a:extLst>
                  <a:ext uri="{0D108BD9-81ED-4DB2-BD59-A6C34878D82A}">
                    <a16:rowId xmlns:a16="http://schemas.microsoft.com/office/drawing/2014/main" val="1647350294"/>
                  </a:ext>
                </a:extLst>
              </a:tr>
              <a:tr h="1665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Disciplina 5.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Orientación Educativa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483" marR="42483" marT="42483" marB="424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Contribuir a la adquisición de la autonomía y la iniciativa personal del alumnado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483" marR="42483" marT="42483" marB="424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¿Cuáles son los problemas al medio ambiente que genera el uso de celulares?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¿Es parte de mis intereses ser parte de la solución a este problema? ¿Por qué?</a:t>
                      </a:r>
                      <a:endParaRPr lang="es-MX" sz="10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¿He pensado cómo puedo contribuir en la reducción del impacto al medio ambiente que generan los celulares?</a:t>
                      </a:r>
                      <a:endParaRPr lang="es-MX" sz="100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881" marR="45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Tema: Manejo saludable de sus emociones y de la convivencia social dentro y fuera del contexto escolar.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Contenidos: Compromiso, responsabilidad y respeto en su entorno escolar y social.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Habilidades cognitivas: solución de problemas, pensamiento crítico y toma de decisiones.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483" marR="42483" marT="42483" marB="424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Reporte o presentación electrónica del proyecto “Muévete por el planeta”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2483" marR="42483" marT="42483" marB="42483"/>
                </a:tc>
                <a:extLst>
                  <a:ext uri="{0D108BD9-81ED-4DB2-BD59-A6C34878D82A}">
                    <a16:rowId xmlns:a16="http://schemas.microsoft.com/office/drawing/2014/main" val="1800857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2243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2178</Words>
  <Application>Microsoft Office PowerPoint</Application>
  <PresentationFormat>Presentación en pantalla (16:9)</PresentationFormat>
  <Paragraphs>225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Retrospección</vt:lpstr>
      <vt:lpstr>Muévete por el planeta</vt:lpstr>
      <vt:lpstr>Presentación de PowerPoint</vt:lpstr>
      <vt:lpstr>EQUIPO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interdisciplinariedad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Muévete por el planeta</dc:title>
  <cp:lastModifiedBy>ARIADNA REBECA ARRIETA GARCIA</cp:lastModifiedBy>
  <cp:revision>1</cp:revision>
  <dcterms:modified xsi:type="dcterms:W3CDTF">2021-11-06T06:56:01Z</dcterms:modified>
</cp:coreProperties>
</file>