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</p:sldIdLst>
  <p:sldSz cx="12192000" cy="6858000"/>
  <p:notesSz cx="12192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0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theme" Target="theme/theme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51502" y="793084"/>
            <a:ext cx="648899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499071" y="2260741"/>
            <a:ext cx="4684395" cy="3454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333333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14371"/>
            <a:ext cx="1591945" cy="507365"/>
          </a:xfrm>
          <a:custGeom>
            <a:avLst/>
            <a:gdLst/>
            <a:ahLst/>
            <a:cxnLst/>
            <a:rect l="l" t="t" r="r" b="b"/>
            <a:pathLst>
              <a:path w="1591945" h="507365">
                <a:moveTo>
                  <a:pt x="1345751" y="507300"/>
                </a:moveTo>
                <a:lnTo>
                  <a:pt x="1245437" y="507300"/>
                </a:lnTo>
                <a:lnTo>
                  <a:pt x="0" y="503760"/>
                </a:lnTo>
                <a:lnTo>
                  <a:pt x="105" y="0"/>
                </a:lnTo>
                <a:lnTo>
                  <a:pt x="1340941" y="1724"/>
                </a:lnTo>
                <a:lnTo>
                  <a:pt x="1345751" y="6493"/>
                </a:lnTo>
                <a:lnTo>
                  <a:pt x="1350389" y="6493"/>
                </a:lnTo>
                <a:lnTo>
                  <a:pt x="1350389" y="11262"/>
                </a:lnTo>
                <a:lnTo>
                  <a:pt x="1355370" y="11262"/>
                </a:lnTo>
                <a:lnTo>
                  <a:pt x="1584339" y="240206"/>
                </a:lnTo>
                <a:lnTo>
                  <a:pt x="1589654" y="247359"/>
                </a:lnTo>
                <a:lnTo>
                  <a:pt x="1591425" y="254512"/>
                </a:lnTo>
                <a:lnTo>
                  <a:pt x="1589654" y="261665"/>
                </a:lnTo>
                <a:lnTo>
                  <a:pt x="1584339" y="268818"/>
                </a:lnTo>
                <a:lnTo>
                  <a:pt x="1355370" y="497762"/>
                </a:lnTo>
                <a:lnTo>
                  <a:pt x="1353824" y="499386"/>
                </a:lnTo>
                <a:lnTo>
                  <a:pt x="1351935" y="500908"/>
                </a:lnTo>
                <a:lnTo>
                  <a:pt x="1350389" y="502531"/>
                </a:lnTo>
                <a:lnTo>
                  <a:pt x="1345751" y="507300"/>
                </a:lnTo>
                <a:close/>
              </a:path>
            </a:pathLst>
          </a:custGeom>
          <a:solidFill>
            <a:srgbClr val="212D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5779" y="630195"/>
            <a:ext cx="10200440" cy="1215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8850" y="1953605"/>
            <a:ext cx="10281920" cy="3919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urban-agriculture/es/" TargetMode="Externa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nagri.gob.ar/site/desarrollo_rural/forobioinsumos/normativas/Res_Cubana_2007.pdf" TargetMode="External"/><Relationship Id="rId3" Type="http://schemas.openxmlformats.org/officeDocument/2006/relationships/hyperlink" Target="http://www.biociencias.org/odisea/plaguicidas" TargetMode="External"/><Relationship Id="rId7" Type="http://schemas.openxmlformats.org/officeDocument/2006/relationships/hyperlink" Target="http://www.bvsde.paho.org/bvsacd/eco/003106/03106-02.pdf" TargetMode="External"/><Relationship Id="rId2" Type="http://schemas.openxmlformats.org/officeDocument/2006/relationships/hyperlink" Target="https://www.bbc.com/mundo/noticias/2011/10/111003_huertos_urbanos_mexico_pe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idbimena.desastres.hn/docum/ops/libros/RA_RetoConstante.pdf" TargetMode="External"/><Relationship Id="rId5" Type="http://schemas.openxmlformats.org/officeDocument/2006/relationships/hyperlink" Target="http://www.who.int/whopes/recommendations/FAO_WHO_Guidelines_Pesticide_Advertising.pdf" TargetMode="External"/><Relationship Id="rId4" Type="http://schemas.openxmlformats.org/officeDocument/2006/relationships/hyperlink" Target="http://www.ipen.org/sites/default/files/documents/ngo_guide_hazpest_saicm-es.pdf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hyperlink" Target="https://ecoinventos.com/pesticidas-caseros-ecologicos-para-plantas/#leche" TargetMode="External"/><Relationship Id="rId7" Type="http://schemas.openxmlformats.org/officeDocument/2006/relationships/hyperlink" Target="https://ecoinventos.com/pesticidas-caseros-ecologicos-para-plantas/#tomate" TargetMode="External"/><Relationship Id="rId2" Type="http://schemas.openxmlformats.org/officeDocument/2006/relationships/hyperlink" Target="https://ecoinventos.com/pesticidas-caseros-ecologicos-para-plantas/#aj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oinventos.com/pesticidas-caseros-ecologicos-para-plantas/#ortiga" TargetMode="External"/><Relationship Id="rId5" Type="http://schemas.openxmlformats.org/officeDocument/2006/relationships/hyperlink" Target="https://ecoinventos.com/pesticidas-caseros-ecologicos-para-plantas/#remedios" TargetMode="External"/><Relationship Id="rId4" Type="http://schemas.openxmlformats.org/officeDocument/2006/relationships/hyperlink" Target="https://ecoinventos.com/pesticidas-caseros-ecologicos-para-plantas/#trampas" TargetMode="Externa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iberdrola.com/medio-ambiente/impacto-del-cambio-climatico" TargetMode="External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erdrola.com/compromiso-social/nueva-agenda-urbana" TargetMode="External"/><Relationship Id="rId2" Type="http://schemas.openxmlformats.org/officeDocument/2006/relationships/hyperlink" Target="https://www.iberdrola.com/medio-ambiente/educacion-ambiental-para-nino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asana.org/" TargetMode="External"/><Relationship Id="rId2" Type="http://schemas.openxmlformats.org/officeDocument/2006/relationships/hyperlink" Target="http://www.ecotenda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hyperlink" Target="https://www.iberdrola.com/compromiso-social/que-es-un-huerto-urbano" TargetMode="External"/><Relationship Id="rId4" Type="http://schemas.openxmlformats.org/officeDocument/2006/relationships/hyperlink" Target="http://www.tierrapermanente.com/huertos-urbanos-3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errapermanente.com/cursos/" TargetMode="External"/><Relationship Id="rId2" Type="http://schemas.openxmlformats.org/officeDocument/2006/relationships/hyperlink" Target="http://www.tierrapermanente.com/que-es-la-permacultur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hyperlink" Target="http://www.tierrapermanente.com/servicios/huertos-escolares/" TargetMode="External"/><Relationship Id="rId4" Type="http://schemas.openxmlformats.org/officeDocument/2006/relationships/hyperlink" Target="http://www.tierrapermanente.com/producto/" TargetMode="Externa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usplantas.com/jardin/huerto/" TargetMode="External"/><Relationship Id="rId3" Type="http://schemas.openxmlformats.org/officeDocument/2006/relationships/hyperlink" Target="http://www.semillassilvestres.com/" TargetMode="External"/><Relationship Id="rId7" Type="http://schemas.openxmlformats.org/officeDocument/2006/relationships/hyperlink" Target="http://www.compostadores.com/" TargetMode="External"/><Relationship Id="rId2" Type="http://schemas.openxmlformats.org/officeDocument/2006/relationships/hyperlink" Target="http://www.semillasmadretierr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idasana.org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ecotenda.net/" TargetMode="External"/><Relationship Id="rId10" Type="http://schemas.openxmlformats.org/officeDocument/2006/relationships/hyperlink" Target="https://parquesalegres.org/biblioteca/blog/que-es-la-composta-para-huertos/#%3A%7E%3Atext%3DLa%20composta%20es%20un%20abono%2C%2C%20yerba%20o%20pasto%2C%20etc" TargetMode="External"/><Relationship Id="rId4" Type="http://schemas.openxmlformats.org/officeDocument/2006/relationships/hyperlink" Target="http://www.horturba.com/" TargetMode="External"/><Relationship Id="rId9" Type="http://schemas.openxmlformats.org/officeDocument/2006/relationships/hyperlink" Target="http://www.plantasyhogar.com/jardin/huerto/" TargetMode="Externa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ured.cu/Subsuelo" TargetMode="External"/><Relationship Id="rId2" Type="http://schemas.openxmlformats.org/officeDocument/2006/relationships/hyperlink" Target="https://www.ecured.cu/Suel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84.jpg"/><Relationship Id="rId4" Type="http://schemas.openxmlformats.org/officeDocument/2006/relationships/hyperlink" Target="https://www.ecured.cu/Planta" TargetMode="Externa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alogueoflife.org/" TargetMode="External"/><Relationship Id="rId2" Type="http://schemas.openxmlformats.org/officeDocument/2006/relationships/hyperlink" Target="http://www.dad.uncu.edu.ar/upload/vegetal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://www.planetaenverde.es/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2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jp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13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ic.wa.gov.au./agency/Pubns/farmnote/1988/f02888veg.htm" TargetMode="External"/><Relationship Id="rId2" Type="http://schemas.openxmlformats.org/officeDocument/2006/relationships/hyperlink" Target="http://www.agric.wa.gov.au./agency/Pubns/farmnote/1988/f02888fruit.htm" TargetMode="Externa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20.jpg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6.jpg"/><Relationship Id="rId7" Type="http://schemas.openxmlformats.org/officeDocument/2006/relationships/image" Target="../media/image5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10" Type="http://schemas.openxmlformats.org/officeDocument/2006/relationships/image" Target="../media/image2.jpg"/><Relationship Id="rId4" Type="http://schemas.openxmlformats.org/officeDocument/2006/relationships/image" Target="../media/image128.jpg"/><Relationship Id="rId9" Type="http://schemas.openxmlformats.org/officeDocument/2006/relationships/image" Target="../media/image132.jpg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plusultra.es/seguros-salud/asistencia-sanitaria-con-sin-copago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nagri.gob.ar/site/desarrollo_rural/forobioinsumos/normativas/Res_Cubana_2007.pdf" TargetMode="External"/><Relationship Id="rId3" Type="http://schemas.openxmlformats.org/officeDocument/2006/relationships/hyperlink" Target="http://www.biociencias.org/odisea/plaguicidas" TargetMode="External"/><Relationship Id="rId7" Type="http://schemas.openxmlformats.org/officeDocument/2006/relationships/hyperlink" Target="http://www.bvsde.paho.org/bvsacd/eco/003106/03106-02.pdf" TargetMode="External"/><Relationship Id="rId2" Type="http://schemas.openxmlformats.org/officeDocument/2006/relationships/hyperlink" Target="https://www.bbc.com/mundo/noticias/2011/10/111003_huertos_urbanos_mexico_pe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idbimena.desastres.hn/docum/ops/libros/RA_RetoConstante.pdf" TargetMode="External"/><Relationship Id="rId5" Type="http://schemas.openxmlformats.org/officeDocument/2006/relationships/hyperlink" Target="http://www.who.int/whopes/recommendations/FAO_WHO_Guidelines_Pesticide_Advertising.pdf" TargetMode="External"/><Relationship Id="rId4" Type="http://schemas.openxmlformats.org/officeDocument/2006/relationships/hyperlink" Target="http://www.ipen.org/sites/default/files/documents/ngo_guide_hazpest_saicm-es.pdf" TargetMode="External"/><Relationship Id="rId9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usplantas.com/jardin/huerto/" TargetMode="External"/><Relationship Id="rId3" Type="http://schemas.openxmlformats.org/officeDocument/2006/relationships/hyperlink" Target="http://www.semillassilvestres.com/" TargetMode="External"/><Relationship Id="rId7" Type="http://schemas.openxmlformats.org/officeDocument/2006/relationships/hyperlink" Target="http://www.compostadores.com/" TargetMode="External"/><Relationship Id="rId2" Type="http://schemas.openxmlformats.org/officeDocument/2006/relationships/hyperlink" Target="http://www.semillasmadretierr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vidasana.org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ecotenda.net/" TargetMode="External"/><Relationship Id="rId10" Type="http://schemas.openxmlformats.org/officeDocument/2006/relationships/hyperlink" Target="https://parquesalegres.org/biblioteca/blog/que-es-la-composta-para-huertos/#%3A%7E%3Atext%3DLa%20composta%20es%20un%20abono%2C%2C%20yerba%20o%20pasto%2C%20etc" TargetMode="External"/><Relationship Id="rId4" Type="http://schemas.openxmlformats.org/officeDocument/2006/relationships/hyperlink" Target="http://www.horturba.com/" TargetMode="External"/><Relationship Id="rId9" Type="http://schemas.openxmlformats.org/officeDocument/2006/relationships/hyperlink" Target="http://www.plantasyhogar.com/jardin/huerto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ie.mendoza.gov.ar/aem/material/teoria/MEDIDAS%20DE%20TENDENCIA%20CENTRAL%20Y%20" TargetMode="External"/><Relationship Id="rId2" Type="http://schemas.openxmlformats.org/officeDocument/2006/relationships/hyperlink" Target="http://estadisticaeducativaudo.blogspot.com/p/medidas-de-tendencia-central-nos.html)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hyperlink" Target="http://www.slideshare.net/rosilfer/presentations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ic.wa.gov.au./agency/Pubns/farmnote/1988/f02888veg.htm" TargetMode="External"/><Relationship Id="rId2" Type="http://schemas.openxmlformats.org/officeDocument/2006/relationships/hyperlink" Target="http://www.agric.wa.gov.au./agency/Pubns/farmnote/1988/f02888fruit.htm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ie.mendoza.gov.ar/aem/material/teoria/MEDIDAS%20DE%20TENDENCIA%20CENTRAL%20" TargetMode="External"/><Relationship Id="rId2" Type="http://schemas.openxmlformats.org/officeDocument/2006/relationships/hyperlink" Target="http://estadisticaeducativaudo.blogspot.com/p/medidas-de-tendencia-central-nos.html)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rosilfer/presentations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34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A3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38134" y="21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0" y="0"/>
                </a:moveTo>
                <a:lnTo>
                  <a:pt x="1353566" y="0"/>
                </a:lnTo>
                <a:lnTo>
                  <a:pt x="1353566" y="1353566"/>
                </a:lnTo>
                <a:lnTo>
                  <a:pt x="0" y="1353566"/>
                </a:lnTo>
                <a:lnTo>
                  <a:pt x="0" y="0"/>
                </a:lnTo>
                <a:close/>
              </a:path>
            </a:pathLst>
          </a:custGeom>
          <a:solidFill>
            <a:srgbClr val="212D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84381" y="6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1353566" y="1353566"/>
                </a:moveTo>
                <a:lnTo>
                  <a:pt x="0" y="1353566"/>
                </a:lnTo>
                <a:lnTo>
                  <a:pt x="1353566" y="0"/>
                </a:lnTo>
                <a:lnTo>
                  <a:pt x="1353566" y="1353566"/>
                </a:lnTo>
                <a:close/>
              </a:path>
            </a:pathLst>
          </a:custGeom>
          <a:solidFill>
            <a:srgbClr val="3849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84548" y="143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0" y="1353566"/>
                </a:moveTo>
                <a:lnTo>
                  <a:pt x="0" y="0"/>
                </a:lnTo>
                <a:lnTo>
                  <a:pt x="1353566" y="0"/>
                </a:lnTo>
                <a:lnTo>
                  <a:pt x="0" y="1353566"/>
                </a:lnTo>
                <a:close/>
              </a:path>
            </a:pathLst>
          </a:custGeom>
          <a:solidFill>
            <a:srgbClr val="789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30968" y="129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1353565" y="1353566"/>
                </a:moveTo>
                <a:lnTo>
                  <a:pt x="0" y="0"/>
                </a:lnTo>
                <a:lnTo>
                  <a:pt x="1353565" y="0"/>
                </a:lnTo>
                <a:lnTo>
                  <a:pt x="1353565" y="1353566"/>
                </a:lnTo>
                <a:close/>
              </a:path>
            </a:pathLst>
          </a:custGeom>
          <a:solidFill>
            <a:srgbClr val="212D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38115" y="1353799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1353566" y="1353566"/>
                </a:moveTo>
                <a:lnTo>
                  <a:pt x="0" y="0"/>
                </a:lnTo>
                <a:lnTo>
                  <a:pt x="1353566" y="0"/>
                </a:lnTo>
                <a:lnTo>
                  <a:pt x="1353566" y="1353566"/>
                </a:lnTo>
                <a:close/>
              </a:path>
            </a:pathLst>
          </a:custGeom>
          <a:solidFill>
            <a:srgbClr val="789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5967" y="5791153"/>
            <a:ext cx="3723640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55"/>
              </a:lnSpc>
            </a:pPr>
            <a:r>
              <a:rPr sz="2400" spc="-5" dirty="0">
                <a:solidFill>
                  <a:srgbClr val="D9D9D9"/>
                </a:solidFill>
                <a:latin typeface="Garamond"/>
                <a:cs typeface="Garamond"/>
              </a:rPr>
              <a:t>PROYECTO</a:t>
            </a:r>
            <a:r>
              <a:rPr sz="2400" spc="-85" dirty="0">
                <a:solidFill>
                  <a:srgbClr val="D9D9D9"/>
                </a:solidFill>
                <a:latin typeface="Garamond"/>
                <a:cs typeface="Garamond"/>
              </a:rPr>
              <a:t> </a:t>
            </a:r>
            <a:r>
              <a:rPr sz="2400" spc="-5" dirty="0">
                <a:solidFill>
                  <a:srgbClr val="D9D9D9"/>
                </a:solidFill>
                <a:latin typeface="Garamond"/>
                <a:cs typeface="Garamond"/>
              </a:rPr>
              <a:t>CONEXIONES</a:t>
            </a:r>
            <a:endParaRPr sz="2400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209" y="567599"/>
            <a:ext cx="7156450" cy="6940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679065" marR="5080" indent="-2667000">
              <a:lnSpc>
                <a:spcPts val="2630"/>
              </a:lnSpc>
              <a:spcBef>
                <a:spcPts val="195"/>
              </a:spcBef>
            </a:pPr>
            <a:r>
              <a:rPr sz="2200" b="1" spc="-5" dirty="0">
                <a:solidFill>
                  <a:srgbClr val="D9D9D9"/>
                </a:solidFill>
                <a:latin typeface="Garamond"/>
                <a:cs typeface="Garamond"/>
              </a:rPr>
              <a:t>CORPORACIÓN EDUCATIVA WINSTON CHURCHILL  UNAM SI</a:t>
            </a:r>
            <a:r>
              <a:rPr sz="2200" b="1" spc="-10" dirty="0">
                <a:solidFill>
                  <a:srgbClr val="D9D9D9"/>
                </a:solidFill>
                <a:latin typeface="Garamond"/>
                <a:cs typeface="Garamond"/>
              </a:rPr>
              <a:t> </a:t>
            </a:r>
            <a:r>
              <a:rPr sz="2200" b="1" spc="-5" dirty="0">
                <a:solidFill>
                  <a:srgbClr val="D9D9D9"/>
                </a:solidFill>
                <a:latin typeface="Garamond"/>
                <a:cs typeface="Garamond"/>
              </a:rPr>
              <a:t>6930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46150" y="1957233"/>
            <a:ext cx="4575810" cy="7531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457200">
              <a:lnSpc>
                <a:spcPts val="2850"/>
              </a:lnSpc>
              <a:spcBef>
                <a:spcPts val="220"/>
              </a:spcBef>
            </a:pPr>
            <a:r>
              <a:rPr sz="2400" b="0" u="heavy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Garamond"/>
                <a:cs typeface="Garamond"/>
              </a:rPr>
              <a:t>PORTAFOLIO VIRTUAL DE </a:t>
            </a:r>
            <a:r>
              <a:rPr sz="2400" b="0" spc="-5" dirty="0">
                <a:solidFill>
                  <a:srgbClr val="D9D9D9"/>
                </a:solidFill>
                <a:latin typeface="Garamond"/>
                <a:cs typeface="Garamond"/>
              </a:rPr>
              <a:t> </a:t>
            </a:r>
            <a:r>
              <a:rPr sz="2400" b="0" u="heavy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Garamond"/>
                <a:cs typeface="Garamond"/>
              </a:rPr>
              <a:t>EVIDENCIAS DE</a:t>
            </a:r>
            <a:r>
              <a:rPr sz="2400" b="0" u="heavy" spc="-9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Garamond"/>
                <a:cs typeface="Garamond"/>
              </a:rPr>
              <a:t> </a:t>
            </a:r>
            <a:r>
              <a:rPr sz="2400" b="0" u="heavy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Garamond"/>
                <a:cs typeface="Garamond"/>
              </a:rPr>
              <a:t>SEGUIMIENTO</a:t>
            </a:r>
            <a:endParaRPr sz="2400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55750" y="3043083"/>
            <a:ext cx="3670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99999"/>
                </a:solidFill>
                <a:latin typeface="Garamond"/>
                <a:cs typeface="Garamond"/>
              </a:rPr>
              <a:t>CONEXIONES ETAPA</a:t>
            </a:r>
            <a:r>
              <a:rPr sz="2400" b="1" spc="-85" dirty="0">
                <a:solidFill>
                  <a:srgbClr val="999999"/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rgbClr val="999999"/>
                </a:solidFill>
                <a:latin typeface="Garamond"/>
                <a:cs typeface="Garamond"/>
              </a:rPr>
              <a:t>III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76525" y="793700"/>
            <a:ext cx="2035494" cy="2035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9350" y="3908250"/>
            <a:ext cx="3316874" cy="1663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93969" y="4108701"/>
            <a:ext cx="6703059" cy="2041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algn="ctr">
              <a:lnSpc>
                <a:spcPct val="100600"/>
              </a:lnSpc>
              <a:spcBef>
                <a:spcPts val="80"/>
              </a:spcBef>
            </a:pP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“Diseño </a:t>
            </a:r>
            <a:r>
              <a:rPr sz="2800" b="1" dirty="0">
                <a:solidFill>
                  <a:srgbClr val="FFFFFF"/>
                </a:solidFill>
                <a:latin typeface="Garamond"/>
                <a:cs typeface="Garamond"/>
              </a:rPr>
              <a:t>y 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construcción de un huerto</a:t>
            </a:r>
            <a:r>
              <a:rPr sz="2800" b="1" spc="-8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urbano  escolar, como herramienta para que los  </a:t>
            </a:r>
            <a:r>
              <a:rPr sz="2800" b="1" dirty="0">
                <a:solidFill>
                  <a:srgbClr val="FFFFFF"/>
                </a:solidFill>
                <a:latin typeface="Garamond"/>
                <a:cs typeface="Garamond"/>
              </a:rPr>
              <a:t>alumnos 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enfrenten una crisis </a:t>
            </a:r>
            <a:r>
              <a:rPr sz="2800" b="1" dirty="0">
                <a:solidFill>
                  <a:srgbClr val="FFFFFF"/>
                </a:solidFill>
                <a:latin typeface="Garamond"/>
                <a:cs typeface="Garamond"/>
              </a:rPr>
              <a:t>alimentaria”  </a:t>
            </a:r>
            <a:r>
              <a:rPr sz="2400" b="1" dirty="0">
                <a:solidFill>
                  <a:srgbClr val="D9D9D9"/>
                </a:solidFill>
                <a:latin typeface="Garamond"/>
                <a:cs typeface="Garamond"/>
              </a:rPr>
              <a:t>Grado:</a:t>
            </a:r>
            <a:r>
              <a:rPr sz="2400" b="1" spc="-5" dirty="0">
                <a:solidFill>
                  <a:srgbClr val="D9D9D9"/>
                </a:solidFill>
                <a:latin typeface="Garamond"/>
                <a:cs typeface="Garamond"/>
              </a:rPr>
              <a:t> 5to</a:t>
            </a:r>
            <a:endParaRPr sz="2400" dirty="0">
              <a:latin typeface="Garamond"/>
              <a:cs typeface="Garamond"/>
            </a:endParaRPr>
          </a:p>
          <a:p>
            <a:pPr marL="11430" algn="ctr">
              <a:lnSpc>
                <a:spcPts val="2850"/>
              </a:lnSpc>
            </a:pPr>
            <a:r>
              <a:rPr sz="2400" b="1" dirty="0">
                <a:solidFill>
                  <a:srgbClr val="D9D9D9"/>
                </a:solidFill>
                <a:latin typeface="Garamond"/>
                <a:cs typeface="Garamond"/>
              </a:rPr>
              <a:t>Grupo</a:t>
            </a:r>
            <a:r>
              <a:rPr sz="2400" b="1" spc="-5" dirty="0">
                <a:solidFill>
                  <a:srgbClr val="D9D9D9"/>
                </a:solidFill>
                <a:latin typeface="Garamond"/>
                <a:cs typeface="Garamond"/>
              </a:rPr>
              <a:t> 5010</a:t>
            </a:r>
            <a:endParaRPr sz="24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318150"/>
            <a:ext cx="11203501" cy="622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48" y="23182"/>
            <a:ext cx="1219200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4CB463CF-6869-4CD4-9BF8-4F2A78EECD55}"/>
              </a:ext>
            </a:extLst>
          </p:cNvPr>
          <p:cNvSpPr/>
          <p:nvPr/>
        </p:nvSpPr>
        <p:spPr>
          <a:xfrm>
            <a:off x="3406884" y="4489877"/>
            <a:ext cx="5545387" cy="1866678"/>
          </a:xfrm>
          <a:custGeom>
            <a:avLst/>
            <a:gdLst>
              <a:gd name="connsiteX0" fmla="*/ 5545387 w 5545387"/>
              <a:gd name="connsiteY0" fmla="*/ 1866678 h 1866678"/>
              <a:gd name="connsiteX1" fmla="*/ 2566213 w 5545387"/>
              <a:gd name="connsiteY1" fmla="*/ 1026020 h 1866678"/>
              <a:gd name="connsiteX2" fmla="*/ 2300742 w 5545387"/>
              <a:gd name="connsiteY2" fmla="*/ 170613 h 1866678"/>
              <a:gd name="connsiteX3" fmla="*/ 117981 w 5545387"/>
              <a:gd name="connsiteY3" fmla="*/ 8381 h 1866678"/>
              <a:gd name="connsiteX4" fmla="*/ 486690 w 5545387"/>
              <a:gd name="connsiteY4" fmla="*/ 37878 h 186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87" h="1866678">
                <a:moveTo>
                  <a:pt x="5545387" y="1866678"/>
                </a:moveTo>
                <a:cubicBezTo>
                  <a:pt x="4326187" y="1587687"/>
                  <a:pt x="3106987" y="1308697"/>
                  <a:pt x="2566213" y="1026020"/>
                </a:cubicBezTo>
                <a:cubicBezTo>
                  <a:pt x="2025439" y="743343"/>
                  <a:pt x="2708780" y="340219"/>
                  <a:pt x="2300742" y="170613"/>
                </a:cubicBezTo>
                <a:cubicBezTo>
                  <a:pt x="1892704" y="1007"/>
                  <a:pt x="420323" y="30503"/>
                  <a:pt x="117981" y="8381"/>
                </a:cubicBezTo>
                <a:cubicBezTo>
                  <a:pt x="-184361" y="-13741"/>
                  <a:pt x="151164" y="12068"/>
                  <a:pt x="486690" y="37878"/>
                </a:cubicBezTo>
              </a:path>
            </a:pathLst>
          </a:custGeom>
          <a:noFill/>
          <a:ln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22EC3EE-E509-4518-AE64-5B81FAE8ACEE}"/>
              </a:ext>
            </a:extLst>
          </p:cNvPr>
          <p:cNvSpPr/>
          <p:nvPr/>
        </p:nvSpPr>
        <p:spPr>
          <a:xfrm>
            <a:off x="2905432" y="4739604"/>
            <a:ext cx="3215149" cy="673054"/>
          </a:xfrm>
          <a:custGeom>
            <a:avLst/>
            <a:gdLst>
              <a:gd name="connsiteX0" fmla="*/ 0 w 3215149"/>
              <a:gd name="connsiteY0" fmla="*/ 673054 h 673054"/>
              <a:gd name="connsiteX1" fmla="*/ 1150374 w 3215149"/>
              <a:gd name="connsiteY1" fmla="*/ 274848 h 673054"/>
              <a:gd name="connsiteX2" fmla="*/ 1651820 w 3215149"/>
              <a:gd name="connsiteY2" fmla="*/ 24125 h 673054"/>
              <a:gd name="connsiteX3" fmla="*/ 3215149 w 3215149"/>
              <a:gd name="connsiteY3" fmla="*/ 24125 h 67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5149" h="673054">
                <a:moveTo>
                  <a:pt x="0" y="673054"/>
                </a:moveTo>
                <a:cubicBezTo>
                  <a:pt x="437535" y="528028"/>
                  <a:pt x="875071" y="383003"/>
                  <a:pt x="1150374" y="274848"/>
                </a:cubicBezTo>
                <a:cubicBezTo>
                  <a:pt x="1425677" y="166693"/>
                  <a:pt x="1307691" y="65912"/>
                  <a:pt x="1651820" y="24125"/>
                </a:cubicBezTo>
                <a:cubicBezTo>
                  <a:pt x="1995949" y="-17662"/>
                  <a:pt x="2605549" y="3231"/>
                  <a:pt x="3215149" y="24125"/>
                </a:cubicBezTo>
              </a:path>
            </a:pathLst>
          </a:custGeom>
          <a:noFill/>
          <a:ln>
            <a:solidFill>
              <a:srgbClr val="00B05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87204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DEL CIERRE DE LA</a:t>
            </a:r>
            <a:r>
              <a:rPr sz="3000" spc="-80" dirty="0"/>
              <a:t> </a:t>
            </a:r>
            <a:r>
              <a:rPr sz="3000" spc="-5" dirty="0"/>
              <a:t>ACTIVIDAD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46225" y="1352631"/>
            <a:ext cx="10736580" cy="38906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Posteriormente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se podrán representar gráficamente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 para poder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interpretar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cuales son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más convenientes para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sembrar.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vez que tenían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realizó: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recolección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datos de los 5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equipos para compartirla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totales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cálculos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dividieron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cada equipos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2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preguntas para su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análisis.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Desarrollaron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tres 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tendenci central para cada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pregunta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Desarrollaron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gráfica correspondiente para cada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pregunta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34343"/>
              </a:buClr>
              <a:buFont typeface="Arial"/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materiales utilizados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fueron: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Paquetería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Excel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PC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Calculadora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71074" y="3020425"/>
            <a:ext cx="4418324" cy="3491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722" y="765561"/>
            <a:ext cx="8998528" cy="5313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901" y="749838"/>
            <a:ext cx="8797519" cy="5114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6067" y="862207"/>
            <a:ext cx="8630802" cy="5099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3842" y="852358"/>
            <a:ext cx="8839617" cy="5059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9161" y="703850"/>
            <a:ext cx="8911935" cy="540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3603" y="756590"/>
            <a:ext cx="8955820" cy="5253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8574" y="752250"/>
            <a:ext cx="8943441" cy="525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8827" y="708600"/>
            <a:ext cx="8711189" cy="5262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5699" y="673050"/>
            <a:ext cx="8973732" cy="544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PREGUNTA</a:t>
            </a:r>
            <a:r>
              <a:rPr spc="-85" dirty="0"/>
              <a:t> </a:t>
            </a:r>
            <a:r>
              <a:rPr spc="-5" dirty="0"/>
              <a:t>PROBLEMATIZADORA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86243" y="2693005"/>
            <a:ext cx="780986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315" marR="5080" indent="-73025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latin typeface="Garamond"/>
                <a:cs typeface="Garamond"/>
              </a:rPr>
              <a:t>¿Qué importancia tienen los</a:t>
            </a:r>
            <a:r>
              <a:rPr sz="4000" b="1" spc="-85" dirty="0">
                <a:latin typeface="Garamond"/>
                <a:cs typeface="Garamond"/>
              </a:rPr>
              <a:t> </a:t>
            </a:r>
            <a:r>
              <a:rPr sz="4000" b="1" spc="-5" dirty="0">
                <a:latin typeface="Garamond"/>
                <a:cs typeface="Garamond"/>
              </a:rPr>
              <a:t>huertos  urbanos en nuestra</a:t>
            </a:r>
            <a:r>
              <a:rPr sz="4000" b="1" spc="-45" dirty="0">
                <a:latin typeface="Garamond"/>
                <a:cs typeface="Garamond"/>
              </a:rPr>
              <a:t> </a:t>
            </a:r>
            <a:r>
              <a:rPr sz="4000" b="1" spc="-5" dirty="0">
                <a:latin typeface="Garamond"/>
                <a:cs typeface="Garamond"/>
              </a:rPr>
              <a:t>sociedad?</a:t>
            </a:r>
            <a:endParaRPr sz="4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7430" y="708600"/>
            <a:ext cx="8815676" cy="5353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60490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17275" y="1317106"/>
            <a:ext cx="10417175" cy="4805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estadísticos que se realizarón se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aporta:</a:t>
            </a:r>
            <a:endParaRPr sz="1800">
              <a:latin typeface="Garamond"/>
              <a:cs typeface="Garamond"/>
            </a:endParaRPr>
          </a:p>
          <a:p>
            <a:pPr marL="469900" marR="5080" indent="-367030">
              <a:lnSpc>
                <a:spcPct val="151600"/>
              </a:lnSpc>
              <a:spcBef>
                <a:spcPts val="95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 escolar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administrativa está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dispuesta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apoyar en el proyecto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10" dirty="0">
                <a:solidFill>
                  <a:srgbClr val="434343"/>
                </a:solidFill>
                <a:latin typeface="Garamond"/>
                <a:cs typeface="Garamond"/>
              </a:rPr>
              <a:t>d</a:t>
            </a:r>
            <a:r>
              <a:rPr sz="1800" spc="10" dirty="0">
                <a:latin typeface="Garamond"/>
                <a:cs typeface="Garamond"/>
              </a:rPr>
              <a:t>iseño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construcción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  huerto urbano escolar, como herramienta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concientización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alumnos ante una crisis</a:t>
            </a:r>
            <a:r>
              <a:rPr sz="1800" spc="-3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alimentaria.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Que se compraran semillas </a:t>
            </a:r>
            <a:r>
              <a:rPr sz="1800" dirty="0">
                <a:latin typeface="Garamond"/>
                <a:cs typeface="Garamond"/>
              </a:rPr>
              <a:t>y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plantones</a:t>
            </a:r>
            <a:endParaRPr sz="1800">
              <a:latin typeface="Garamond"/>
              <a:cs typeface="Garamond"/>
            </a:endParaRPr>
          </a:p>
          <a:p>
            <a:pPr marL="482600" marR="7487920" indent="-380365">
              <a:lnSpc>
                <a:spcPts val="4350"/>
              </a:lnSpc>
              <a:spcBef>
                <a:spcPts val="48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que se sembrara</a:t>
            </a:r>
            <a:r>
              <a:rPr sz="1800" spc="-8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es:  a)Jitomate</a:t>
            </a:r>
            <a:endParaRPr sz="1800">
              <a:latin typeface="Garamond"/>
              <a:cs typeface="Garamond"/>
            </a:endParaRPr>
          </a:p>
          <a:p>
            <a:pPr marL="643255" lvl="1" indent="-184785">
              <a:lnSpc>
                <a:spcPct val="100000"/>
              </a:lnSpc>
              <a:spcBef>
                <a:spcPts val="555"/>
              </a:spcBef>
              <a:buSzPct val="94444"/>
              <a:buAutoNum type="alphaLcParenR" startAt="2"/>
              <a:tabLst>
                <a:tab pos="643890" algn="l"/>
              </a:tabLst>
            </a:pPr>
            <a:r>
              <a:rPr sz="1800" spc="-5" dirty="0">
                <a:latin typeface="Garamond"/>
                <a:cs typeface="Garamond"/>
              </a:rPr>
              <a:t>Chile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9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árbol</a:t>
            </a:r>
            <a:endParaRPr sz="1800">
              <a:latin typeface="Garamond"/>
              <a:cs typeface="Garamond"/>
            </a:endParaRPr>
          </a:p>
          <a:p>
            <a:pPr marL="461645" marR="8478520" lvl="1" indent="19050">
              <a:lnSpc>
                <a:spcPct val="149300"/>
              </a:lnSpc>
              <a:buSzPct val="94444"/>
              <a:buAutoNum type="alphaLcParenR" startAt="2"/>
              <a:tabLst>
                <a:tab pos="700405" algn="l"/>
              </a:tabLst>
            </a:pPr>
            <a:r>
              <a:rPr sz="1800" spc="-5" dirty="0">
                <a:latin typeface="Garamond"/>
                <a:cs typeface="Garamond"/>
              </a:rPr>
              <a:t>Tomate</a:t>
            </a:r>
            <a:r>
              <a:rPr sz="1800" spc="-9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verde  d)Albahaca  e)Cilantro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60490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250424" y="1210481"/>
            <a:ext cx="4330065" cy="4805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8495" indent="-197485">
              <a:lnSpc>
                <a:spcPct val="100000"/>
              </a:lnSpc>
              <a:spcBef>
                <a:spcPts val="100"/>
              </a:spcBef>
              <a:buAutoNum type="alphaLcParenR" startAt="6"/>
              <a:tabLst>
                <a:tab pos="659130" algn="l"/>
              </a:tabLst>
            </a:pPr>
            <a:r>
              <a:rPr sz="1800" spc="-5" dirty="0">
                <a:latin typeface="Garamond"/>
                <a:cs typeface="Garamond"/>
              </a:rPr>
              <a:t>Yerbabuena</a:t>
            </a:r>
            <a:endParaRPr sz="1800">
              <a:latin typeface="Garamond"/>
              <a:cs typeface="Garamond"/>
            </a:endParaRPr>
          </a:p>
          <a:p>
            <a:pPr marL="687070" indent="-226060">
              <a:lnSpc>
                <a:spcPct val="100000"/>
              </a:lnSpc>
              <a:spcBef>
                <a:spcPts val="15"/>
              </a:spcBef>
              <a:buAutoNum type="alphaLcParenR" startAt="6"/>
              <a:tabLst>
                <a:tab pos="687705" algn="l"/>
              </a:tabLst>
            </a:pPr>
            <a:r>
              <a:rPr sz="1800" spc="-5" dirty="0">
                <a:latin typeface="Garamond"/>
                <a:cs typeface="Garamond"/>
              </a:rPr>
              <a:t>Menta</a:t>
            </a:r>
            <a:endParaRPr sz="1800">
              <a:latin typeface="Garamond"/>
              <a:cs typeface="Garamond"/>
            </a:endParaRPr>
          </a:p>
          <a:p>
            <a:pPr marL="702310" indent="-241300">
              <a:lnSpc>
                <a:spcPct val="100000"/>
              </a:lnSpc>
              <a:spcBef>
                <a:spcPts val="15"/>
              </a:spcBef>
              <a:buAutoNum type="alphaLcParenR" startAt="6"/>
              <a:tabLst>
                <a:tab pos="702945" algn="l"/>
              </a:tabLst>
            </a:pPr>
            <a:r>
              <a:rPr sz="1800" spc="-5" dirty="0">
                <a:latin typeface="Garamond"/>
                <a:cs typeface="Garamond"/>
              </a:rPr>
              <a:t>Zanahorias</a:t>
            </a:r>
            <a:endParaRPr sz="1800">
              <a:latin typeface="Garamond"/>
              <a:cs typeface="Garamond"/>
            </a:endParaRPr>
          </a:p>
          <a:p>
            <a:pPr marL="638175" indent="-177165">
              <a:lnSpc>
                <a:spcPct val="100000"/>
              </a:lnSpc>
              <a:spcBef>
                <a:spcPts val="15"/>
              </a:spcBef>
              <a:buAutoNum type="alphaLcParenR" startAt="9"/>
              <a:tabLst>
                <a:tab pos="638810" algn="l"/>
              </a:tabLst>
            </a:pPr>
            <a:r>
              <a:rPr sz="1800" spc="-5" dirty="0">
                <a:latin typeface="Garamond"/>
                <a:cs typeface="Garamond"/>
              </a:rPr>
              <a:t>Epazote</a:t>
            </a:r>
            <a:endParaRPr sz="1800">
              <a:latin typeface="Garamond"/>
              <a:cs typeface="Garamond"/>
            </a:endParaRPr>
          </a:p>
          <a:p>
            <a:pPr marL="638175" indent="-177165">
              <a:lnSpc>
                <a:spcPct val="100000"/>
              </a:lnSpc>
              <a:spcBef>
                <a:spcPts val="15"/>
              </a:spcBef>
              <a:buAutoNum type="alphaLcParenR" startAt="9"/>
              <a:tabLst>
                <a:tab pos="638810" algn="l"/>
              </a:tabLst>
            </a:pPr>
            <a:r>
              <a:rPr sz="1800" spc="-5" dirty="0">
                <a:latin typeface="Garamond"/>
                <a:cs typeface="Garamond"/>
              </a:rPr>
              <a:t>Cebolla</a:t>
            </a:r>
            <a:endParaRPr sz="1800">
              <a:latin typeface="Garamond"/>
              <a:cs typeface="Garamond"/>
            </a:endParaRPr>
          </a:p>
          <a:p>
            <a:pPr marL="379095" marR="5080" indent="-379095">
              <a:lnSpc>
                <a:spcPts val="595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para reforestar el camellón se necesitan: </a:t>
            </a:r>
            <a:r>
              <a:rPr sz="1800" spc="-5" dirty="0">
                <a:latin typeface="Garamond"/>
                <a:cs typeface="Garamond"/>
              </a:rPr>
              <a:t> a)Arrayanes</a:t>
            </a:r>
            <a:endParaRPr sz="1800">
              <a:latin typeface="Garamond"/>
              <a:cs typeface="Garamond"/>
            </a:endParaRPr>
          </a:p>
          <a:p>
            <a:pPr marL="552450" lvl="1" indent="-184785">
              <a:lnSpc>
                <a:spcPts val="1320"/>
              </a:lnSpc>
              <a:buSzPct val="94444"/>
              <a:buAutoNum type="alphaLcParenR" startAt="2"/>
              <a:tabLst>
                <a:tab pos="553085" algn="l"/>
              </a:tabLst>
            </a:pPr>
            <a:r>
              <a:rPr sz="1800" spc="-5" dirty="0">
                <a:latin typeface="Garamond"/>
                <a:cs typeface="Garamond"/>
              </a:rPr>
              <a:t>Árbol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limón</a:t>
            </a:r>
            <a:endParaRPr sz="1800">
              <a:latin typeface="Garamond"/>
              <a:cs typeface="Garamond"/>
            </a:endParaRPr>
          </a:p>
          <a:p>
            <a:pPr marL="370840" marR="2242820" lvl="1" indent="19050">
              <a:lnSpc>
                <a:spcPct val="100699"/>
              </a:lnSpc>
              <a:buSzPct val="94444"/>
              <a:buAutoNum type="alphaLcParenR" startAt="2"/>
              <a:tabLst>
                <a:tab pos="553085" algn="l"/>
              </a:tabLst>
            </a:pPr>
            <a:r>
              <a:rPr sz="1800" spc="-5" dirty="0">
                <a:latin typeface="Garamond"/>
                <a:cs typeface="Garamond"/>
              </a:rPr>
              <a:t>Árbol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9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granada  d)Aguacate  e)Cedros</a:t>
            </a:r>
            <a:endParaRPr sz="1800">
              <a:latin typeface="Garamond"/>
              <a:cs typeface="Garamond"/>
            </a:endParaRPr>
          </a:p>
          <a:p>
            <a:pPr marL="368300" marR="2785110" indent="42545">
              <a:lnSpc>
                <a:spcPct val="100699"/>
              </a:lnSpc>
            </a:pPr>
            <a:r>
              <a:rPr sz="1800" spc="-5" dirty="0">
                <a:latin typeface="Garamond"/>
                <a:cs typeface="Garamond"/>
              </a:rPr>
              <a:t>f)Pino</a:t>
            </a:r>
            <a:r>
              <a:rPr sz="1800" spc="-9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limón  </a:t>
            </a:r>
            <a:r>
              <a:rPr sz="1800" spc="-5" dirty="0">
                <a:latin typeface="Garamond"/>
                <a:cs typeface="Garamond"/>
              </a:rPr>
              <a:t>g)Lirios  h)Ficus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93830"/>
            <a:ext cx="51003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ANÁLISIS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92724" y="1549689"/>
            <a:ext cx="10570845" cy="4869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VENTAJAS</a:t>
            </a:r>
            <a:endParaRPr sz="2000">
              <a:latin typeface="Garamond"/>
              <a:cs typeface="Garamond"/>
            </a:endParaRPr>
          </a:p>
          <a:p>
            <a:pPr marL="469900" marR="5080" indent="-367030">
              <a:lnSpc>
                <a:spcPct val="113399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alumnos pueden aclarar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dudas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cómo es que 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desarrollan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estadísticas,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muestreo hasta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 interpretación de los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gráficos.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Lograron visualizar cómo se toman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decisiones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respecto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cálculos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matemáticos.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Relacionaron la importancia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cuidado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medio ambiente, así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relación que tiene con otras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disciplinas.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un tema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actualidad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urbanización que se está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dando.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alumnos mostraron un gran compromiso por presentar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diferentes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actividades.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Facilita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obtención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variables cualitativas en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cuantitativas.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434343"/>
              </a:buClr>
              <a:buFont typeface="Arial"/>
              <a:buChar char="●"/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DESVENTAJAS</a:t>
            </a:r>
            <a:endParaRPr sz="20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98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Demanda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demasiado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tiempo el análisis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datos.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29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interrumpen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otras asignaturas para poder recabar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datos.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Todavía existe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indiferencia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apoyar este tipo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actividades.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encuestados no toman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seriedad necesaria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requerida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levantar datos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efectivos.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4750" y="756180"/>
            <a:ext cx="43529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TOMA DE</a:t>
            </a:r>
            <a:r>
              <a:rPr sz="3000" spc="-90" dirty="0"/>
              <a:t> </a:t>
            </a:r>
            <a:r>
              <a:rPr sz="3000" spc="-5" dirty="0"/>
              <a:t>DECISIONES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27899" y="1420925"/>
            <a:ext cx="11043285" cy="452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95250" indent="-367030">
              <a:lnSpc>
                <a:spcPct val="151600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proporcionada se presenta ante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autoridades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instituto los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pormenores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cómo 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desarrollaría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actividad para pedir el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apoyo.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34343"/>
              </a:buClr>
              <a:buFont typeface="Arial"/>
              <a:buChar char="●"/>
            </a:pPr>
            <a:endParaRPr sz="2650">
              <a:latin typeface="Times New Roman"/>
              <a:cs typeface="Times New Roman"/>
            </a:endParaRPr>
          </a:p>
          <a:p>
            <a:pPr marL="379095" marR="5080" indent="-367030">
              <a:lnSpc>
                <a:spcPct val="1501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y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gráficos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profesoras; </a:t>
            </a:r>
            <a:r>
              <a:rPr sz="1800" dirty="0">
                <a:latin typeface="Garamond"/>
                <a:cs typeface="Garamond"/>
              </a:rPr>
              <a:t>I.B.Q. </a:t>
            </a:r>
            <a:r>
              <a:rPr sz="1800" spc="-5" dirty="0">
                <a:latin typeface="Garamond"/>
                <a:cs typeface="Garamond"/>
              </a:rPr>
              <a:t>Blanca Esmeralda Velázquez </a:t>
            </a:r>
            <a:r>
              <a:rPr sz="1800" dirty="0">
                <a:latin typeface="Garamond"/>
                <a:cs typeface="Garamond"/>
              </a:rPr>
              <a:t>Ramírez y </a:t>
            </a:r>
            <a:r>
              <a:rPr sz="1800" spc="-5" dirty="0">
                <a:latin typeface="Garamond"/>
                <a:cs typeface="Garamond"/>
              </a:rPr>
              <a:t>C.D. </a:t>
            </a:r>
            <a:r>
              <a:rPr sz="1800" dirty="0">
                <a:latin typeface="Garamond"/>
                <a:cs typeface="Garamond"/>
              </a:rPr>
              <a:t>Rosa  </a:t>
            </a:r>
            <a:r>
              <a:rPr sz="1800" spc="-5" dirty="0">
                <a:latin typeface="Garamond"/>
                <a:cs typeface="Garamond"/>
              </a:rPr>
              <a:t>María Mendoza Macías para comentarles que el proyecto es viable, real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eficiente. </a:t>
            </a:r>
            <a:r>
              <a:rPr sz="1800" dirty="0">
                <a:latin typeface="Garamond"/>
                <a:cs typeface="Garamond"/>
              </a:rPr>
              <a:t>Se les </a:t>
            </a:r>
            <a:r>
              <a:rPr sz="1800" spc="-5" dirty="0">
                <a:latin typeface="Garamond"/>
                <a:cs typeface="Garamond"/>
              </a:rPr>
              <a:t>especifica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vegetales </a:t>
            </a:r>
            <a:r>
              <a:rPr sz="1800" dirty="0">
                <a:latin typeface="Garamond"/>
                <a:cs typeface="Garamond"/>
              </a:rPr>
              <a:t>y  </a:t>
            </a:r>
            <a:r>
              <a:rPr sz="1800" spc="-5" dirty="0">
                <a:latin typeface="Garamond"/>
                <a:cs typeface="Garamond"/>
              </a:rPr>
              <a:t>hortalizas que se pueden sembrar en </a:t>
            </a:r>
            <a:r>
              <a:rPr sz="1800" dirty="0">
                <a:latin typeface="Garamond"/>
                <a:cs typeface="Garamond"/>
              </a:rPr>
              <a:t>los diferentes </a:t>
            </a:r>
            <a:r>
              <a:rPr sz="1800" spc="-5" dirty="0">
                <a:latin typeface="Garamond"/>
                <a:cs typeface="Garamond"/>
              </a:rPr>
              <a:t>espacios que fueron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serán condicionados para poder </a:t>
            </a:r>
            <a:r>
              <a:rPr sz="1800" dirty="0">
                <a:latin typeface="Garamond"/>
                <a:cs typeface="Garamond"/>
              </a:rPr>
              <a:t>desarrollar </a:t>
            </a:r>
            <a:r>
              <a:rPr sz="1800" spc="-5" dirty="0">
                <a:latin typeface="Garamond"/>
                <a:cs typeface="Garamond"/>
              </a:rPr>
              <a:t>esta  actividad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interdisciplinaria.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34343"/>
              </a:buClr>
              <a:buFont typeface="Arial"/>
              <a:buChar char="●"/>
            </a:pPr>
            <a:endParaRPr sz="2650">
              <a:latin typeface="Times New Roman"/>
              <a:cs typeface="Times New Roman"/>
            </a:endParaRPr>
          </a:p>
          <a:p>
            <a:pPr marL="379095" marR="106045" indent="-367030">
              <a:lnSpc>
                <a:spcPct val="1505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datos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estadísticos son expuestos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 educativa para poder explicarles que se obtuvo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cuál será su participación activa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demandaremos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ellos en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desarrollo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1800" i="1" dirty="0">
                <a:latin typeface="Garamond"/>
                <a:cs typeface="Garamond"/>
              </a:rPr>
              <a:t>Diseño y </a:t>
            </a:r>
            <a:r>
              <a:rPr sz="1800" i="1" spc="-5" dirty="0">
                <a:latin typeface="Garamond"/>
                <a:cs typeface="Garamond"/>
              </a:rPr>
              <a:t>construcción de un huerto  urbano escolar, como herramienta para la concientización de los alumnos ante una crisis</a:t>
            </a:r>
            <a:r>
              <a:rPr sz="1800" i="1" spc="-15" dirty="0">
                <a:latin typeface="Garamond"/>
                <a:cs typeface="Garamond"/>
              </a:rPr>
              <a:t> </a:t>
            </a:r>
            <a:r>
              <a:rPr sz="1800" i="1" spc="-5" dirty="0">
                <a:latin typeface="Garamond"/>
                <a:cs typeface="Garamond"/>
              </a:rPr>
              <a:t>alimentaria.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8150" y="631719"/>
            <a:ext cx="276860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/>
              <a:t>Disciplinaria</a:t>
            </a:r>
            <a:r>
              <a:rPr sz="3500" spc="-90" dirty="0"/>
              <a:t> </a:t>
            </a:r>
            <a:r>
              <a:rPr sz="3500" dirty="0"/>
              <a:t>3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5225788" y="631719"/>
            <a:ext cx="23025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solidFill>
                  <a:srgbClr val="2A3890"/>
                </a:solidFill>
                <a:latin typeface="Garamond"/>
                <a:cs typeface="Garamond"/>
              </a:rPr>
              <a:t>Química</a:t>
            </a:r>
            <a:r>
              <a:rPr sz="3500" b="1" spc="-9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3500" b="1" spc="-10" dirty="0">
                <a:solidFill>
                  <a:srgbClr val="2A3890"/>
                </a:solidFill>
                <a:latin typeface="Garamond"/>
                <a:cs typeface="Garamond"/>
              </a:rPr>
              <a:t>III</a:t>
            </a:r>
            <a:endParaRPr sz="35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8850" y="1490310"/>
            <a:ext cx="14179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</a:t>
            </a:r>
            <a:r>
              <a:rPr sz="2000" b="1" dirty="0">
                <a:solidFill>
                  <a:srgbClr val="2A3890"/>
                </a:solidFill>
                <a:latin typeface="Garamond"/>
                <a:cs typeface="Garamond"/>
              </a:rPr>
              <a:t>O</a:t>
            </a:r>
            <a:r>
              <a:rPr sz="3000" b="1" dirty="0">
                <a:solidFill>
                  <a:srgbClr val="434343"/>
                </a:solidFill>
                <a:latin typeface="Garamond"/>
                <a:cs typeface="Garamond"/>
              </a:rPr>
              <a:t>: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5622" y="1642710"/>
            <a:ext cx="8556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4810" algn="l"/>
                <a:tab pos="1221740" algn="l"/>
                <a:tab pos="2062480" algn="l"/>
                <a:tab pos="3529965" algn="l"/>
                <a:tab pos="4497705" algn="l"/>
                <a:tab pos="5770245" algn="l"/>
                <a:tab pos="6268720" algn="l"/>
                <a:tab pos="6668134" algn="l"/>
                <a:tab pos="7910830" algn="l"/>
                <a:tab pos="8291195" algn="l"/>
              </a:tabLst>
            </a:pPr>
            <a:r>
              <a:rPr sz="1800" spc="-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alumn</a:t>
            </a:r>
            <a:r>
              <a:rPr sz="1800" dirty="0">
                <a:latin typeface="Garamond"/>
                <a:cs typeface="Garamond"/>
              </a:rPr>
              <a:t>o	</a:t>
            </a:r>
            <a:r>
              <a:rPr sz="1800" spc="-5" dirty="0">
                <a:latin typeface="Garamond"/>
                <a:cs typeface="Garamond"/>
              </a:rPr>
              <a:t>aplicar</a:t>
            </a:r>
            <a:r>
              <a:rPr sz="1800" dirty="0">
                <a:latin typeface="Garamond"/>
                <a:cs typeface="Garamond"/>
              </a:rPr>
              <a:t>á	</a:t>
            </a:r>
            <a:r>
              <a:rPr sz="1800" spc="-5" dirty="0">
                <a:latin typeface="Garamond"/>
                <a:cs typeface="Garamond"/>
              </a:rPr>
              <a:t>conocimiento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químico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relacionado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co</a:t>
            </a:r>
            <a:r>
              <a:rPr sz="1800" dirty="0">
                <a:latin typeface="Garamond"/>
                <a:cs typeface="Garamond"/>
              </a:rPr>
              <a:t>n	las	</a:t>
            </a:r>
            <a:r>
              <a:rPr sz="1800" spc="-5" dirty="0">
                <a:latin typeface="Garamond"/>
                <a:cs typeface="Garamond"/>
              </a:rPr>
              <a:t>propiedade</a:t>
            </a:r>
            <a:r>
              <a:rPr sz="1800" dirty="0">
                <a:latin typeface="Garamond"/>
                <a:cs typeface="Garamond"/>
              </a:rPr>
              <a:t>s	de	los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oligoelementos necesarios para </a:t>
            </a:r>
            <a:r>
              <a:rPr dirty="0"/>
              <a:t>la </a:t>
            </a:r>
            <a:r>
              <a:rPr spc="-5" dirty="0"/>
              <a:t>producción </a:t>
            </a:r>
            <a:r>
              <a:rPr dirty="0"/>
              <a:t>y </a:t>
            </a:r>
            <a:r>
              <a:rPr spc="-5" dirty="0"/>
              <a:t>fortalecimiento </a:t>
            </a:r>
            <a:r>
              <a:rPr dirty="0"/>
              <a:t>de </a:t>
            </a:r>
            <a:r>
              <a:rPr spc="-5" dirty="0"/>
              <a:t>vegetales cultivados en huertos</a:t>
            </a:r>
            <a:r>
              <a:rPr spc="-35" dirty="0"/>
              <a:t> </a:t>
            </a:r>
            <a:r>
              <a:rPr spc="-5" dirty="0"/>
              <a:t>urbanos.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b="1" spc="-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pc="-5" dirty="0">
                <a:solidFill>
                  <a:srgbClr val="434343"/>
                </a:solidFill>
              </a:rPr>
              <a:t>5to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NOMBRE DE LA</a:t>
            </a:r>
            <a:r>
              <a:rPr sz="20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ACTIVIDAD:</a:t>
            </a:r>
            <a:endParaRPr sz="20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500" b="1" spc="-5" dirty="0">
                <a:latin typeface="Garamond"/>
                <a:cs typeface="Garamond"/>
              </a:rPr>
              <a:t>A)Investigación bibliográfica por parte de los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dirty="0">
                <a:latin typeface="Garamond"/>
                <a:cs typeface="Garamond"/>
              </a:rPr>
              <a:t>alumnos</a:t>
            </a:r>
            <a:endParaRPr sz="15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1500" spc="-5" dirty="0"/>
              <a:t>Fecha: 13/01/2020 al</a:t>
            </a:r>
            <a:r>
              <a:rPr sz="1500" spc="-10" dirty="0"/>
              <a:t> </a:t>
            </a:r>
            <a:r>
              <a:rPr sz="1500" spc="-5" dirty="0"/>
              <a:t>20/01/2020</a:t>
            </a:r>
            <a:endParaRPr sz="1500"/>
          </a:p>
          <a:p>
            <a:pPr marL="119380" indent="-107314">
              <a:lnSpc>
                <a:spcPct val="100000"/>
              </a:lnSpc>
              <a:buChar char="-"/>
              <a:tabLst>
                <a:tab pos="120014" algn="l"/>
              </a:tabLst>
            </a:pPr>
            <a:r>
              <a:rPr sz="1500" dirty="0"/>
              <a:t>Importancia </a:t>
            </a:r>
            <a:r>
              <a:rPr sz="1500" spc="-5" dirty="0"/>
              <a:t>que tienen </a:t>
            </a:r>
            <a:r>
              <a:rPr sz="1500" dirty="0"/>
              <a:t>los </a:t>
            </a:r>
            <a:r>
              <a:rPr sz="1500" spc="-5" dirty="0"/>
              <a:t>huertos urbanos ante una </a:t>
            </a:r>
            <a:r>
              <a:rPr sz="1500" dirty="0"/>
              <a:t>inminente </a:t>
            </a:r>
            <a:r>
              <a:rPr sz="1500" spc="-5" dirty="0"/>
              <a:t>crisis</a:t>
            </a:r>
            <a:r>
              <a:rPr sz="1500" spc="-15" dirty="0"/>
              <a:t> </a:t>
            </a:r>
            <a:r>
              <a:rPr sz="1500" spc="-5" dirty="0"/>
              <a:t>alimentaria.</a:t>
            </a:r>
            <a:endParaRPr sz="1500"/>
          </a:p>
          <a:p>
            <a:pPr marL="119380" indent="-107314">
              <a:lnSpc>
                <a:spcPct val="100000"/>
              </a:lnSpc>
              <a:buChar char="-"/>
              <a:tabLst>
                <a:tab pos="120014" algn="l"/>
              </a:tabLst>
            </a:pPr>
            <a:r>
              <a:rPr sz="1500" dirty="0"/>
              <a:t>Repercusiones </a:t>
            </a:r>
            <a:r>
              <a:rPr sz="1500" spc="-5" dirty="0"/>
              <a:t>ambientales con el uso </a:t>
            </a:r>
            <a:r>
              <a:rPr sz="1500" dirty="0"/>
              <a:t>de </a:t>
            </a:r>
            <a:r>
              <a:rPr sz="1500" spc="-5" dirty="0"/>
              <a:t>pesticidas en huertos</a:t>
            </a:r>
            <a:r>
              <a:rPr sz="1500" spc="-15" dirty="0"/>
              <a:t> </a:t>
            </a:r>
            <a:r>
              <a:rPr sz="1500" spc="-5" dirty="0"/>
              <a:t>urbanos</a:t>
            </a:r>
            <a:endParaRPr sz="1500"/>
          </a:p>
          <a:p>
            <a:pPr marL="119380" indent="-107314">
              <a:lnSpc>
                <a:spcPct val="100000"/>
              </a:lnSpc>
              <a:buChar char="-"/>
              <a:tabLst>
                <a:tab pos="120014" algn="l"/>
              </a:tabLst>
            </a:pPr>
            <a:r>
              <a:rPr sz="1500" spc="-5" dirty="0"/>
              <a:t>Tipos </a:t>
            </a:r>
            <a:r>
              <a:rPr sz="1500" dirty="0"/>
              <a:t>de </a:t>
            </a:r>
            <a:r>
              <a:rPr sz="1500" spc="-5" dirty="0"/>
              <a:t>oligoelementos específicos necesarios par el fortalecimiento </a:t>
            </a:r>
            <a:r>
              <a:rPr sz="1500" dirty="0"/>
              <a:t>y </a:t>
            </a:r>
            <a:r>
              <a:rPr sz="1500" spc="-5" dirty="0"/>
              <a:t>crecimiento </a:t>
            </a:r>
            <a:r>
              <a:rPr sz="1500" dirty="0"/>
              <a:t>de </a:t>
            </a:r>
            <a:r>
              <a:rPr sz="1500" spc="-5" dirty="0"/>
              <a:t>hortalizas </a:t>
            </a:r>
            <a:r>
              <a:rPr sz="1500" dirty="0"/>
              <a:t>y </a:t>
            </a:r>
            <a:r>
              <a:rPr sz="1500" spc="-5" dirty="0"/>
              <a:t>vegetales en un huerto</a:t>
            </a:r>
            <a:r>
              <a:rPr sz="1500" spc="-30" dirty="0"/>
              <a:t> </a:t>
            </a:r>
            <a:r>
              <a:rPr sz="1500" spc="-5" dirty="0"/>
              <a:t>urbano.</a:t>
            </a:r>
            <a:endParaRPr sz="150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b="1" spc="-5" dirty="0">
                <a:latin typeface="Garamond"/>
                <a:cs typeface="Garamond"/>
              </a:rPr>
              <a:t>B)Práctica de laboratorio que realizarán los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dirty="0">
                <a:latin typeface="Garamond"/>
                <a:cs typeface="Garamond"/>
              </a:rPr>
              <a:t>alumnos</a:t>
            </a:r>
            <a:endParaRPr sz="1500">
              <a:latin typeface="Garamond"/>
              <a:cs typeface="Garamond"/>
            </a:endParaRPr>
          </a:p>
          <a:p>
            <a:pPr marL="12700" marR="5080">
              <a:lnSpc>
                <a:spcPct val="100000"/>
              </a:lnSpc>
            </a:pPr>
            <a:r>
              <a:rPr sz="1500" spc="-5" dirty="0"/>
              <a:t>Tipos </a:t>
            </a:r>
            <a:r>
              <a:rPr sz="1500" dirty="0"/>
              <a:t>de </a:t>
            </a:r>
            <a:r>
              <a:rPr sz="1500" spc="-5" dirty="0"/>
              <a:t>oligoelementos </a:t>
            </a:r>
            <a:r>
              <a:rPr sz="1500" dirty="0"/>
              <a:t>y </a:t>
            </a:r>
            <a:r>
              <a:rPr sz="1500" spc="-5" dirty="0"/>
              <a:t>marcadores </a:t>
            </a:r>
            <a:r>
              <a:rPr sz="1500" dirty="0"/>
              <a:t>de </a:t>
            </a:r>
            <a:r>
              <a:rPr sz="1500" spc="-5" dirty="0"/>
              <a:t>aniones </a:t>
            </a:r>
            <a:r>
              <a:rPr sz="1500" dirty="0"/>
              <a:t>y </a:t>
            </a:r>
            <a:r>
              <a:rPr sz="1500" spc="-5" dirty="0"/>
              <a:t>cationes en una </a:t>
            </a:r>
            <a:r>
              <a:rPr sz="1500" dirty="0"/>
              <a:t>disolución de </a:t>
            </a:r>
            <a:r>
              <a:rPr sz="1500" spc="-5" dirty="0"/>
              <a:t>un fertilizante </a:t>
            </a:r>
            <a:r>
              <a:rPr sz="1500" dirty="0"/>
              <a:t>desconocido, </a:t>
            </a:r>
            <a:r>
              <a:rPr sz="1500" spc="-5" dirty="0"/>
              <a:t>para el crecimiento </a:t>
            </a:r>
            <a:r>
              <a:rPr sz="1500" dirty="0"/>
              <a:t>de  </a:t>
            </a:r>
            <a:r>
              <a:rPr sz="1500" spc="-5" dirty="0"/>
              <a:t>hortalizas en un</a:t>
            </a:r>
            <a:r>
              <a:rPr sz="1500" spc="-10" dirty="0"/>
              <a:t> </a:t>
            </a:r>
            <a:r>
              <a:rPr sz="1500" spc="-5" dirty="0"/>
              <a:t>huerto.</a:t>
            </a:r>
            <a:endParaRPr sz="1500"/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b="1" spc="-5" dirty="0">
                <a:solidFill>
                  <a:srgbClr val="2A3890"/>
                </a:solidFill>
                <a:latin typeface="Garamond"/>
                <a:cs typeface="Garamond"/>
              </a:rPr>
              <a:t>FECHAS</a:t>
            </a:r>
            <a:r>
              <a:rPr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pc="-5" dirty="0"/>
              <a:t>Del 13 </a:t>
            </a:r>
            <a:r>
              <a:rPr dirty="0"/>
              <a:t>de </a:t>
            </a:r>
            <a:r>
              <a:rPr spc="-5" dirty="0"/>
              <a:t>enero </a:t>
            </a:r>
            <a:r>
              <a:rPr dirty="0"/>
              <a:t>- 7 de</a:t>
            </a:r>
            <a:r>
              <a:rPr spc="-15" dirty="0"/>
              <a:t> </a:t>
            </a:r>
            <a:r>
              <a:rPr spc="-5" dirty="0"/>
              <a:t>febrero</a:t>
            </a: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825" y="708338"/>
            <a:ext cx="11164570" cy="565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7685" algn="just">
              <a:lnSpc>
                <a:spcPts val="1664"/>
              </a:lnSpc>
              <a:spcBef>
                <a:spcPts val="100"/>
              </a:spcBef>
            </a:pPr>
            <a:r>
              <a:rPr sz="1400" b="1" spc="-5" dirty="0">
                <a:solidFill>
                  <a:srgbClr val="0B5394"/>
                </a:solidFill>
                <a:latin typeface="Garamond"/>
                <a:cs typeface="Garamond"/>
              </a:rPr>
              <a:t>Química III Temas </a:t>
            </a:r>
            <a:r>
              <a:rPr sz="1400" b="1" dirty="0">
                <a:solidFill>
                  <a:srgbClr val="0B5394"/>
                </a:solidFill>
                <a:latin typeface="Garamond"/>
                <a:cs typeface="Garamond"/>
              </a:rPr>
              <a:t>y </a:t>
            </a:r>
            <a:r>
              <a:rPr sz="1400" b="1" spc="-5" dirty="0">
                <a:solidFill>
                  <a:srgbClr val="0B5394"/>
                </a:solidFill>
                <a:latin typeface="Garamond"/>
                <a:cs typeface="Garamond"/>
              </a:rPr>
              <a:t>conceptos</a:t>
            </a:r>
            <a:endParaRPr sz="1400">
              <a:latin typeface="Garamond"/>
              <a:cs typeface="Garamond"/>
            </a:endParaRPr>
          </a:p>
          <a:p>
            <a:pPr marL="1123950" algn="just">
              <a:lnSpc>
                <a:spcPts val="1650"/>
              </a:lnSpc>
            </a:pPr>
            <a:r>
              <a:rPr sz="1400" b="1" spc="-5" dirty="0">
                <a:latin typeface="Garamond"/>
                <a:cs typeface="Garamond"/>
              </a:rPr>
              <a:t>A) Investigación bibliográfica</a:t>
            </a:r>
            <a:endParaRPr sz="1400">
              <a:latin typeface="Garamond"/>
              <a:cs typeface="Garamond"/>
            </a:endParaRPr>
          </a:p>
          <a:p>
            <a:pPr marL="1079500" algn="just">
              <a:lnSpc>
                <a:spcPts val="1664"/>
              </a:lnSpc>
            </a:pPr>
            <a:r>
              <a:rPr sz="1400" b="1" spc="-5" dirty="0">
                <a:latin typeface="Garamond"/>
                <a:cs typeface="Garamond"/>
              </a:rPr>
              <a:t>Importancia que tienen los huertos urbanos </a:t>
            </a:r>
            <a:r>
              <a:rPr sz="1400" b="1" dirty="0">
                <a:latin typeface="Garamond"/>
                <a:cs typeface="Garamond"/>
              </a:rPr>
              <a:t>ante </a:t>
            </a:r>
            <a:r>
              <a:rPr sz="1400" b="1" spc="-5" dirty="0">
                <a:latin typeface="Garamond"/>
                <a:cs typeface="Garamond"/>
              </a:rPr>
              <a:t>una inminente crisis</a:t>
            </a:r>
            <a:r>
              <a:rPr sz="1400" b="1" spc="-15" dirty="0">
                <a:latin typeface="Garamond"/>
                <a:cs typeface="Garamond"/>
              </a:rPr>
              <a:t> </a:t>
            </a:r>
            <a:r>
              <a:rPr sz="1400" b="1" dirty="0">
                <a:latin typeface="Garamond"/>
                <a:cs typeface="Garamond"/>
              </a:rPr>
              <a:t>alimentaria.</a:t>
            </a:r>
            <a:endParaRPr sz="1400">
              <a:latin typeface="Garamond"/>
              <a:cs typeface="Garamond"/>
            </a:endParaRPr>
          </a:p>
          <a:p>
            <a:pPr marL="12700" marR="20955" algn="just">
              <a:lnSpc>
                <a:spcPct val="136200"/>
              </a:lnSpc>
              <a:spcBef>
                <a:spcPts val="810"/>
              </a:spcBef>
            </a:pP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"</a:t>
            </a:r>
            <a:r>
              <a:rPr sz="1300" spc="-5" dirty="0">
                <a:latin typeface="Garamond"/>
                <a:cs typeface="Garamond"/>
              </a:rPr>
              <a:t>La crisis ambiental 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que atraviesa el país ha promovido que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gente sea cada vez más consciente en reciclar materiales, utilizarlos como </a:t>
            </a:r>
            <a:r>
              <a:rPr sz="1300" dirty="0">
                <a:latin typeface="Garamond"/>
                <a:cs typeface="Garamond"/>
              </a:rPr>
              <a:t>desechos </a:t>
            </a:r>
            <a:r>
              <a:rPr sz="1300" spc="-5" dirty="0">
                <a:latin typeface="Garamond"/>
                <a:cs typeface="Garamond"/>
              </a:rPr>
              <a:t>orgánicos para  compost </a:t>
            </a:r>
            <a:r>
              <a:rPr sz="1300" dirty="0">
                <a:latin typeface="Garamond"/>
                <a:cs typeface="Garamond"/>
              </a:rPr>
              <a:t>e implementar </a:t>
            </a:r>
            <a:r>
              <a:rPr sz="1300" spc="-5" dirty="0">
                <a:latin typeface="Garamond"/>
                <a:cs typeface="Garamond"/>
              </a:rPr>
              <a:t>huertos en sus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casas"</a:t>
            </a:r>
            <a:endParaRPr sz="13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615"/>
              </a:spcBef>
            </a:pPr>
            <a:r>
              <a:rPr sz="1300" spc="-5" dirty="0">
                <a:latin typeface="Garamond"/>
                <a:cs typeface="Garamond"/>
              </a:rPr>
              <a:t>Los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huertos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urbanos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tienen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su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antecedente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en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la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década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de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40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en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Estados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Unidos,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donde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Victory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Gardens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o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War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Gardens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producían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el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40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%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de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alimentos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que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se</a:t>
            </a:r>
            <a:endParaRPr sz="1300">
              <a:latin typeface="Garamond"/>
              <a:cs typeface="Garamond"/>
            </a:endParaRPr>
          </a:p>
          <a:p>
            <a:pPr marL="12700" marR="5080" algn="just">
              <a:lnSpc>
                <a:spcPct val="153800"/>
              </a:lnSpc>
            </a:pPr>
            <a:r>
              <a:rPr sz="1300" spc="-5" dirty="0">
                <a:latin typeface="Garamond"/>
                <a:cs typeface="Garamond"/>
              </a:rPr>
              <a:t>consumían; ante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embates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guerra había que garantizar el alimento. En el caso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México, se ha </a:t>
            </a:r>
            <a:r>
              <a:rPr sz="1300" dirty="0">
                <a:latin typeface="Garamond"/>
                <a:cs typeface="Garamond"/>
              </a:rPr>
              <a:t>dado </a:t>
            </a:r>
            <a:r>
              <a:rPr sz="1300" spc="-5" dirty="0">
                <a:latin typeface="Garamond"/>
                <a:cs typeface="Garamond"/>
              </a:rPr>
              <a:t>un crecimiento exponencial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prácticas urbanas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agricultura  sostenible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producción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alimentos sobre todo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CDMX,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acuerdo con un </a:t>
            </a:r>
            <a:r>
              <a:rPr sz="1300" dirty="0">
                <a:latin typeface="Garamond"/>
                <a:cs typeface="Garamond"/>
              </a:rPr>
              <a:t>informe de la </a:t>
            </a:r>
            <a:r>
              <a:rPr sz="1300" spc="-5" dirty="0">
                <a:latin typeface="Garamond"/>
                <a:cs typeface="Garamond"/>
                <a:hlinkClick r:id="rId2"/>
              </a:rPr>
              <a:t>Organización para </a:t>
            </a:r>
            <a:r>
              <a:rPr sz="1300" dirty="0">
                <a:latin typeface="Garamond"/>
                <a:cs typeface="Garamond"/>
                <a:hlinkClick r:id="rId2"/>
              </a:rPr>
              <a:t>la </a:t>
            </a:r>
            <a:r>
              <a:rPr sz="1300" spc="-5" dirty="0">
                <a:latin typeface="Garamond"/>
                <a:cs typeface="Garamond"/>
                <a:hlinkClick r:id="rId2"/>
              </a:rPr>
              <a:t>Agricultura </a:t>
            </a:r>
            <a:r>
              <a:rPr sz="1300" dirty="0">
                <a:latin typeface="Garamond"/>
                <a:cs typeface="Garamond"/>
                <a:hlinkClick r:id="rId2"/>
              </a:rPr>
              <a:t>y la </a:t>
            </a:r>
            <a:r>
              <a:rPr sz="1300" spc="-5" dirty="0">
                <a:latin typeface="Garamond"/>
                <a:cs typeface="Garamond"/>
                <a:hlinkClick r:id="rId2"/>
              </a:rPr>
              <a:t>Alimentación </a:t>
            </a:r>
            <a:r>
              <a:rPr sz="1300" dirty="0">
                <a:latin typeface="Garamond"/>
                <a:cs typeface="Garamond"/>
                <a:hlinkClick r:id="rId2"/>
              </a:rPr>
              <a:t>de </a:t>
            </a:r>
            <a:r>
              <a:rPr sz="1300" spc="-5" dirty="0">
                <a:latin typeface="Garamond"/>
                <a:cs typeface="Garamond"/>
                <a:hlinkClick r:id="rId2"/>
              </a:rPr>
              <a:t>Naciones Unidas </a:t>
            </a:r>
            <a:r>
              <a:rPr sz="1300" spc="-5" dirty="0">
                <a:latin typeface="Garamond"/>
                <a:cs typeface="Garamond"/>
              </a:rPr>
              <a:t> (FAO, por sus siglas en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inglés).</a:t>
            </a:r>
            <a:endParaRPr sz="1300">
              <a:latin typeface="Garamond"/>
              <a:cs typeface="Garamond"/>
            </a:endParaRPr>
          </a:p>
          <a:p>
            <a:pPr marL="12700" marR="16510" indent="52069" algn="just">
              <a:lnSpc>
                <a:spcPct val="153800"/>
              </a:lnSpc>
            </a:pPr>
            <a:r>
              <a:rPr sz="1300" spc="-5" dirty="0">
                <a:latin typeface="Garamond"/>
                <a:cs typeface="Garamond"/>
              </a:rPr>
              <a:t>Una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cosechas más solicitadas es </a:t>
            </a:r>
            <a:r>
              <a:rPr sz="1300" dirty="0">
                <a:latin typeface="Garamond"/>
                <a:cs typeface="Garamond"/>
              </a:rPr>
              <a:t>la de la lechuga </a:t>
            </a:r>
            <a:r>
              <a:rPr sz="1300" spc="-5" dirty="0">
                <a:latin typeface="Garamond"/>
                <a:cs typeface="Garamond"/>
              </a:rPr>
              <a:t>hidropónica,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cual se comercializa con alto valor en restaurantes gourmet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pequeña escala, para su consumo  </a:t>
            </a:r>
            <a:r>
              <a:rPr sz="1300" dirty="0">
                <a:latin typeface="Garamond"/>
                <a:cs typeface="Garamond"/>
              </a:rPr>
              <a:t>inmediato. </a:t>
            </a:r>
            <a:r>
              <a:rPr sz="1300" spc="-5" dirty="0">
                <a:latin typeface="Garamond"/>
                <a:cs typeface="Garamond"/>
              </a:rPr>
              <a:t>En Guadalajara, por ejemplo, hay entre 10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15 negocios que se </a:t>
            </a:r>
            <a:r>
              <a:rPr sz="1300" dirty="0">
                <a:latin typeface="Garamond"/>
                <a:cs typeface="Garamond"/>
              </a:rPr>
              <a:t>dedican a </a:t>
            </a:r>
            <a:r>
              <a:rPr sz="1300" spc="-5" dirty="0">
                <a:latin typeface="Garamond"/>
                <a:cs typeface="Garamond"/>
              </a:rPr>
              <a:t>ello, según </a:t>
            </a:r>
            <a:r>
              <a:rPr sz="1300" dirty="0">
                <a:latin typeface="Garamond"/>
                <a:cs typeface="Garamond"/>
              </a:rPr>
              <a:t>informa </a:t>
            </a:r>
            <a:r>
              <a:rPr sz="1300" spc="-5" dirty="0">
                <a:latin typeface="Garamond"/>
                <a:cs typeface="Garamond"/>
              </a:rPr>
              <a:t>Juan Pedro Corona </a:t>
            </a:r>
            <a:r>
              <a:rPr sz="1300" dirty="0">
                <a:latin typeface="Garamond"/>
                <a:cs typeface="Garamond"/>
              </a:rPr>
              <a:t>Salazar, </a:t>
            </a:r>
            <a:r>
              <a:rPr sz="1300" spc="-5" dirty="0">
                <a:latin typeface="Garamond"/>
                <a:cs typeface="Garamond"/>
              </a:rPr>
              <a:t>adscrito al Departamento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Producción  Agrícola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Centro Universitario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Ciencias Biológicas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Agropecuarias (CUCBA)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Universidad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Guadalajara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(UdeG).</a:t>
            </a:r>
            <a:endParaRPr sz="1300">
              <a:latin typeface="Garamond"/>
              <a:cs typeface="Garamond"/>
            </a:endParaRPr>
          </a:p>
          <a:p>
            <a:pPr marL="12700" marR="17780" algn="just">
              <a:lnSpc>
                <a:spcPct val="153800"/>
              </a:lnSpc>
            </a:pPr>
            <a:r>
              <a:rPr sz="1300" dirty="0">
                <a:latin typeface="Garamond"/>
                <a:cs typeface="Garamond"/>
              </a:rPr>
              <a:t>Restaurantes </a:t>
            </a:r>
            <a:r>
              <a:rPr sz="1300" spc="-5" dirty="0">
                <a:latin typeface="Garamond"/>
                <a:cs typeface="Garamond"/>
              </a:rPr>
              <a:t>gourmet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algunas cadenas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supermercados, como Comercial Mexicana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Walmart en sus segmentos Premium, han abierto un espacio para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compra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venta 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este tipo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productos, </a:t>
            </a:r>
            <a:r>
              <a:rPr sz="1300" dirty="0">
                <a:latin typeface="Garamond"/>
                <a:cs typeface="Garamond"/>
              </a:rPr>
              <a:t>lo </a:t>
            </a:r>
            <a:r>
              <a:rPr sz="1300" spc="-5" dirty="0">
                <a:latin typeface="Garamond"/>
                <a:cs typeface="Garamond"/>
              </a:rPr>
              <a:t>que ha permitido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consolidación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pequeñas empresas que cosechan en huertos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urbanos.</a:t>
            </a:r>
            <a:endParaRPr sz="1300">
              <a:latin typeface="Garamond"/>
              <a:cs typeface="Garamond"/>
            </a:endParaRPr>
          </a:p>
          <a:p>
            <a:pPr marL="12700" marR="18415" algn="just">
              <a:lnSpc>
                <a:spcPct val="153800"/>
              </a:lnSpc>
            </a:pPr>
            <a:r>
              <a:rPr sz="1300" spc="-5" dirty="0">
                <a:latin typeface="Garamond"/>
                <a:cs typeface="Garamond"/>
              </a:rPr>
              <a:t>La </a:t>
            </a:r>
            <a:r>
              <a:rPr sz="1300" dirty="0">
                <a:latin typeface="Garamond"/>
                <a:cs typeface="Garamond"/>
              </a:rPr>
              <a:t>demanda de </a:t>
            </a:r>
            <a:r>
              <a:rPr sz="1300" spc="-5" dirty="0">
                <a:latin typeface="Garamond"/>
                <a:cs typeface="Garamond"/>
              </a:rPr>
              <a:t>estos alimentos es tan alta, que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consumidores están </a:t>
            </a:r>
            <a:r>
              <a:rPr sz="1300" dirty="0">
                <a:latin typeface="Garamond"/>
                <a:cs typeface="Garamond"/>
              </a:rPr>
              <a:t>dispuestos a </a:t>
            </a:r>
            <a:r>
              <a:rPr sz="1300" spc="-5" dirty="0">
                <a:latin typeface="Garamond"/>
                <a:cs typeface="Garamond"/>
              </a:rPr>
              <a:t>pagar “el precio </a:t>
            </a:r>
            <a:r>
              <a:rPr sz="1300" dirty="0">
                <a:latin typeface="Garamond"/>
                <a:cs typeface="Garamond"/>
              </a:rPr>
              <a:t>justo” </a:t>
            </a:r>
            <a:r>
              <a:rPr sz="1300" spc="-5" dirty="0">
                <a:latin typeface="Garamond"/>
                <a:cs typeface="Garamond"/>
              </a:rPr>
              <a:t>en un 30 </a:t>
            </a:r>
            <a:r>
              <a:rPr sz="1300" dirty="0">
                <a:latin typeface="Garamond"/>
                <a:cs typeface="Garamond"/>
              </a:rPr>
              <a:t>% </a:t>
            </a:r>
            <a:r>
              <a:rPr sz="1300" spc="-5" dirty="0">
                <a:latin typeface="Garamond"/>
                <a:cs typeface="Garamond"/>
              </a:rPr>
              <a:t>superior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su valor en el mercado,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hasta más:  mientras que una </a:t>
            </a:r>
            <a:r>
              <a:rPr sz="1300" dirty="0">
                <a:latin typeface="Garamond"/>
                <a:cs typeface="Garamond"/>
              </a:rPr>
              <a:t>lechuga </a:t>
            </a:r>
            <a:r>
              <a:rPr sz="1300" spc="-5" dirty="0">
                <a:latin typeface="Garamond"/>
                <a:cs typeface="Garamond"/>
              </a:rPr>
              <a:t>en el súper cuesta entre </a:t>
            </a:r>
            <a:r>
              <a:rPr sz="1300" dirty="0">
                <a:latin typeface="Garamond"/>
                <a:cs typeface="Garamond"/>
              </a:rPr>
              <a:t>6 y </a:t>
            </a:r>
            <a:r>
              <a:rPr sz="1300" spc="-5" dirty="0">
                <a:latin typeface="Garamond"/>
                <a:cs typeface="Garamond"/>
              </a:rPr>
              <a:t>10 pesos, una hidropónica puede costar entre 15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40</a:t>
            </a:r>
            <a:r>
              <a:rPr sz="1300" spc="-2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pesos.</a:t>
            </a:r>
            <a:endParaRPr sz="1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18415" algn="just">
              <a:lnSpc>
                <a:spcPct val="137800"/>
              </a:lnSpc>
            </a:pP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Desafortunadamente actualmente muchas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las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verduras que consume el humano contienen pesticidas que contaminan el tejido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las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verduras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y dañan la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salud;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Sin 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embargo, con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la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creación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huertos urbanos,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las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cosechas se realizan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forma orgánica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y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aunque muchas tengan suciedad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la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contaminación ambiental, al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lavarlas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es fácil  removerla</a:t>
            </a:r>
            <a:endParaRPr sz="13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40365"/>
            <a:ext cx="6917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Repercusiones </a:t>
            </a:r>
            <a:r>
              <a:rPr sz="1800" dirty="0">
                <a:solidFill>
                  <a:srgbClr val="000000"/>
                </a:solidFill>
              </a:rPr>
              <a:t>ambientales </a:t>
            </a:r>
            <a:r>
              <a:rPr sz="1800" spc="-5" dirty="0">
                <a:solidFill>
                  <a:srgbClr val="000000"/>
                </a:solidFill>
              </a:rPr>
              <a:t>con el uso de pesticidas en huertos</a:t>
            </a:r>
            <a:r>
              <a:rPr sz="1800" spc="-6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urbanos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60600" y="1186147"/>
            <a:ext cx="11270615" cy="52197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255" algn="just">
              <a:lnSpc>
                <a:spcPct val="115599"/>
              </a:lnSpc>
              <a:spcBef>
                <a:spcPts val="80"/>
              </a:spcBef>
            </a:pPr>
            <a:r>
              <a:rPr sz="1400" spc="-5" dirty="0">
                <a:latin typeface="Garamond"/>
                <a:cs typeface="Garamond"/>
              </a:rPr>
              <a:t>Desde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épocas tempranas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surgimiento </a:t>
            </a:r>
            <a:r>
              <a:rPr sz="1400" dirty="0">
                <a:latin typeface="Garamond"/>
                <a:cs typeface="Garamond"/>
              </a:rPr>
              <a:t>y desarrollo del </a:t>
            </a:r>
            <a:r>
              <a:rPr sz="1400" spc="-5" dirty="0">
                <a:latin typeface="Garamond"/>
                <a:cs typeface="Garamond"/>
              </a:rPr>
              <a:t>hombre, se tuvo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necesidad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combatir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plagas que afectaban sus cultivos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productos, con el uso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sustancias capaces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eliminarlos. En </a:t>
            </a:r>
            <a:r>
              <a:rPr sz="1400" dirty="0">
                <a:latin typeface="Garamond"/>
                <a:cs typeface="Garamond"/>
              </a:rPr>
              <a:t>la llamada </a:t>
            </a:r>
            <a:r>
              <a:rPr sz="1400" i="1" spc="-5" dirty="0">
                <a:latin typeface="Garamond"/>
                <a:cs typeface="Garamond"/>
              </a:rPr>
              <a:t>“era de los productos naturales” </a:t>
            </a:r>
            <a:r>
              <a:rPr sz="1400" spc="-5" dirty="0">
                <a:latin typeface="Garamond"/>
                <a:cs typeface="Garamond"/>
              </a:rPr>
              <a:t>(antes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nuestra era hasta mediados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siglo XIX), se tienen evidencias en  </a:t>
            </a:r>
            <a:r>
              <a:rPr sz="1400" dirty="0">
                <a:latin typeface="Garamond"/>
                <a:cs typeface="Garamond"/>
              </a:rPr>
              <a:t>documentos </a:t>
            </a:r>
            <a:r>
              <a:rPr sz="1400" spc="-5" dirty="0">
                <a:latin typeface="Garamond"/>
                <a:cs typeface="Garamond"/>
              </a:rPr>
              <a:t>escritos por Homero,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uso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azufre como sustancia “purificadora” para eliminar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hongos; el rey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Persia, Jerjes, usó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flores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piretro como  </a:t>
            </a:r>
            <a:r>
              <a:rPr sz="1400" dirty="0">
                <a:latin typeface="Garamond"/>
                <a:cs typeface="Garamond"/>
              </a:rPr>
              <a:t>insecticida y los </a:t>
            </a:r>
            <a:r>
              <a:rPr sz="1400" spc="-5" dirty="0">
                <a:latin typeface="Garamond"/>
                <a:cs typeface="Garamond"/>
              </a:rPr>
              <a:t>chinos utilizaron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arsenitos para el control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roedores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otras plagas, alrededor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primer milenio </a:t>
            </a:r>
            <a:r>
              <a:rPr sz="1400" dirty="0">
                <a:latin typeface="Garamond"/>
                <a:cs typeface="Garamond"/>
              </a:rPr>
              <a:t>después de </a:t>
            </a:r>
            <a:r>
              <a:rPr sz="1400" spc="-5" dirty="0">
                <a:latin typeface="Garamond"/>
                <a:cs typeface="Garamond"/>
              </a:rPr>
              <a:t>nuestra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era.</a:t>
            </a:r>
            <a:endParaRPr sz="1400">
              <a:latin typeface="Garamond"/>
              <a:cs typeface="Garamond"/>
            </a:endParaRPr>
          </a:p>
          <a:p>
            <a:pPr marL="12700" marR="8255" algn="just">
              <a:lnSpc>
                <a:spcPct val="116100"/>
              </a:lnSpc>
              <a:spcBef>
                <a:spcPts val="975"/>
              </a:spcBef>
            </a:pP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partir </a:t>
            </a:r>
            <a:r>
              <a:rPr sz="1400" dirty="0">
                <a:latin typeface="Garamond"/>
                <a:cs typeface="Garamond"/>
              </a:rPr>
              <a:t>de la Revolución Industrial, </a:t>
            </a:r>
            <a:r>
              <a:rPr sz="1400" spc="-5" dirty="0">
                <a:latin typeface="Garamond"/>
                <a:cs typeface="Garamond"/>
              </a:rPr>
              <a:t>se observó un crecimiento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zonas urbanas con una </a:t>
            </a:r>
            <a:r>
              <a:rPr sz="1400" dirty="0">
                <a:latin typeface="Garamond"/>
                <a:cs typeface="Garamond"/>
              </a:rPr>
              <a:t>dependencia de las </a:t>
            </a:r>
            <a:r>
              <a:rPr sz="1400" spc="-5" dirty="0">
                <a:latin typeface="Garamond"/>
                <a:cs typeface="Garamond"/>
              </a:rPr>
              <a:t>rurales para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obtención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alimentos,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cual  requería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mayor producción, almacenamiento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protección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mismos. En consecuencia, hubo un </a:t>
            </a:r>
            <a:r>
              <a:rPr sz="1400" dirty="0">
                <a:latin typeface="Garamond"/>
                <a:cs typeface="Garamond"/>
              </a:rPr>
              <a:t>incremento </a:t>
            </a:r>
            <a:r>
              <a:rPr sz="1400" spc="-5" dirty="0">
                <a:latin typeface="Garamond"/>
                <a:cs typeface="Garamond"/>
              </a:rPr>
              <a:t>sustancial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producción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sustancias  químicas como parte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sostenimiento </a:t>
            </a:r>
            <a:r>
              <a:rPr sz="1400" dirty="0">
                <a:latin typeface="Garamond"/>
                <a:cs typeface="Garamond"/>
              </a:rPr>
              <a:t>del desarrollo industrial y de la </a:t>
            </a:r>
            <a:r>
              <a:rPr sz="1400" spc="-5" dirty="0">
                <a:latin typeface="Garamond"/>
                <a:cs typeface="Garamond"/>
              </a:rPr>
              <a:t>agricultura, por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que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rama química </a:t>
            </a:r>
            <a:r>
              <a:rPr sz="1400" dirty="0">
                <a:latin typeface="Garamond"/>
                <a:cs typeface="Garamond"/>
              </a:rPr>
              <a:t>lanzó </a:t>
            </a:r>
            <a:r>
              <a:rPr sz="1400" spc="-5" dirty="0">
                <a:latin typeface="Garamond"/>
                <a:cs typeface="Garamond"/>
              </a:rPr>
              <a:t>al mercado sustancias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toxicidad </a:t>
            </a:r>
            <a:r>
              <a:rPr sz="1400" dirty="0">
                <a:latin typeface="Garamond"/>
                <a:cs typeface="Garamond"/>
              </a:rPr>
              <a:t>inespecífica  </a:t>
            </a:r>
            <a:r>
              <a:rPr sz="1400" spc="-5" dirty="0">
                <a:latin typeface="Garamond"/>
                <a:cs typeface="Garamond"/>
              </a:rPr>
              <a:t>pero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bajo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costo.</a:t>
            </a:r>
            <a:endParaRPr sz="1400">
              <a:latin typeface="Garamond"/>
              <a:cs typeface="Garamond"/>
            </a:endParaRPr>
          </a:p>
          <a:p>
            <a:pPr marL="12700" marR="508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segunda etapa, </a:t>
            </a:r>
            <a:r>
              <a:rPr sz="1400" dirty="0">
                <a:latin typeface="Garamond"/>
                <a:cs typeface="Garamond"/>
              </a:rPr>
              <a:t>llamada </a:t>
            </a:r>
            <a:r>
              <a:rPr sz="1400" i="1" spc="-5" dirty="0">
                <a:latin typeface="Garamond"/>
                <a:cs typeface="Garamond"/>
              </a:rPr>
              <a:t>“</a:t>
            </a:r>
            <a:r>
              <a:rPr sz="1400" spc="-5" dirty="0">
                <a:latin typeface="Garamond"/>
                <a:cs typeface="Garamond"/>
              </a:rPr>
              <a:t>era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fumigantes </a:t>
            </a:r>
            <a:r>
              <a:rPr sz="1400" dirty="0">
                <a:latin typeface="Garamond"/>
                <a:cs typeface="Garamond"/>
              </a:rPr>
              <a:t>y derivados del </a:t>
            </a:r>
            <a:r>
              <a:rPr sz="1400" spc="-5" dirty="0">
                <a:latin typeface="Garamond"/>
                <a:cs typeface="Garamond"/>
              </a:rPr>
              <a:t>petróleo</a:t>
            </a:r>
            <a:r>
              <a:rPr sz="1400" i="1" spc="-5" dirty="0">
                <a:latin typeface="Garamond"/>
                <a:cs typeface="Garamond"/>
              </a:rPr>
              <a:t>” </a:t>
            </a:r>
            <a:r>
              <a:rPr sz="1400" spc="-5" dirty="0">
                <a:latin typeface="Garamond"/>
                <a:cs typeface="Garamond"/>
              </a:rPr>
              <a:t>(mediados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siglo XIX hasta principios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siglo XX), se </a:t>
            </a:r>
            <a:r>
              <a:rPr sz="1400" dirty="0">
                <a:latin typeface="Garamond"/>
                <a:cs typeface="Garamond"/>
              </a:rPr>
              <a:t>descubrieron  </a:t>
            </a:r>
            <a:r>
              <a:rPr sz="1400" spc="-5" dirty="0">
                <a:latin typeface="Garamond"/>
                <a:cs typeface="Garamond"/>
              </a:rPr>
              <a:t>accidentalmente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acción plaguicida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algunos elementos naturales como el azufre, cobre, arsénico, piretrinas (sustancias obtenidas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pétalos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crisantemo  (Chriysanthemum cinerariefolium)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fósforo; así mismo se </a:t>
            </a:r>
            <a:r>
              <a:rPr sz="1400" dirty="0">
                <a:latin typeface="Garamond"/>
                <a:cs typeface="Garamond"/>
              </a:rPr>
              <a:t>inició </a:t>
            </a:r>
            <a:r>
              <a:rPr sz="1400" spc="-5" dirty="0">
                <a:latin typeface="Garamond"/>
                <a:cs typeface="Garamond"/>
              </a:rPr>
              <a:t>el uso </a:t>
            </a:r>
            <a:r>
              <a:rPr sz="1400" dirty="0">
                <a:latin typeface="Garamond"/>
                <a:cs typeface="Garamond"/>
              </a:rPr>
              <a:t>de los derivados del </a:t>
            </a:r>
            <a:r>
              <a:rPr sz="1400" spc="-5" dirty="0">
                <a:latin typeface="Garamond"/>
                <a:cs typeface="Garamond"/>
              </a:rPr>
              <a:t>petróleo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se usaron otras sustancias relativamente sencillas como el  ácido carbónico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fénico, el sulfato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cobre con cal (caldo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Burdeos), el acetoarsenito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cobre (verde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París) </a:t>
            </a:r>
            <a:r>
              <a:rPr sz="1400" dirty="0">
                <a:latin typeface="Garamond"/>
                <a:cs typeface="Garamond"/>
              </a:rPr>
              <a:t>y diversos </a:t>
            </a:r>
            <a:r>
              <a:rPr sz="1400" spc="-5" dirty="0">
                <a:latin typeface="Garamond"/>
                <a:cs typeface="Garamond"/>
              </a:rPr>
              <a:t>fumigantes como el </a:t>
            </a:r>
            <a:r>
              <a:rPr sz="1400" dirty="0">
                <a:latin typeface="Garamond"/>
                <a:cs typeface="Garamond"/>
              </a:rPr>
              <a:t>disulfuro de  </a:t>
            </a:r>
            <a:r>
              <a:rPr sz="1400" spc="-5" dirty="0">
                <a:latin typeface="Garamond"/>
                <a:cs typeface="Garamond"/>
              </a:rPr>
              <a:t>carbono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bromuro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metilo.</a:t>
            </a:r>
            <a:endParaRPr sz="1400">
              <a:latin typeface="Garamond"/>
              <a:cs typeface="Garamond"/>
            </a:endParaRPr>
          </a:p>
          <a:p>
            <a:pPr marL="12700" marR="13335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La tercera etapa, </a:t>
            </a:r>
            <a:r>
              <a:rPr sz="1400" dirty="0">
                <a:latin typeface="Garamond"/>
                <a:cs typeface="Garamond"/>
              </a:rPr>
              <a:t>llamada </a:t>
            </a:r>
            <a:r>
              <a:rPr sz="1400" i="1" spc="-5" dirty="0">
                <a:latin typeface="Garamond"/>
                <a:cs typeface="Garamond"/>
              </a:rPr>
              <a:t>“</a:t>
            </a:r>
            <a:r>
              <a:rPr sz="1400" spc="-5" dirty="0">
                <a:latin typeface="Garamond"/>
                <a:cs typeface="Garamond"/>
              </a:rPr>
              <a:t>era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productos sintéticos”, comenzaron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sintetizarse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utilizarse </a:t>
            </a:r>
            <a:r>
              <a:rPr sz="1400" dirty="0">
                <a:latin typeface="Garamond"/>
                <a:cs typeface="Garamond"/>
              </a:rPr>
              <a:t>los dinitroderivados. </a:t>
            </a:r>
            <a:r>
              <a:rPr sz="1400" spc="-5" dirty="0">
                <a:latin typeface="Garamond"/>
                <a:cs typeface="Garamond"/>
              </a:rPr>
              <a:t>Así mismo Müller, en 1940, </a:t>
            </a:r>
            <a:r>
              <a:rPr sz="1400" dirty="0">
                <a:latin typeface="Garamond"/>
                <a:cs typeface="Garamond"/>
              </a:rPr>
              <a:t>descubre las  </a:t>
            </a:r>
            <a:r>
              <a:rPr sz="1400" spc="-5" dirty="0">
                <a:latin typeface="Garamond"/>
                <a:cs typeface="Garamond"/>
              </a:rPr>
              <a:t>propiedades </a:t>
            </a:r>
            <a:r>
              <a:rPr sz="1400" dirty="0">
                <a:latin typeface="Garamond"/>
                <a:cs typeface="Garamond"/>
              </a:rPr>
              <a:t>insecticidas del dicloro-difenil-tricloroetano, </a:t>
            </a:r>
            <a:r>
              <a:rPr sz="1400" spc="-5" dirty="0">
                <a:latin typeface="Garamond"/>
                <a:cs typeface="Garamond"/>
              </a:rPr>
              <a:t>conocido como DDT (Estrada, 1999), sustancia ampliamente conocida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utilizada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segunda guerra  mundial, para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eliminación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algunos ectoparásitos que transmitían enfermedades como el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tifo.</a:t>
            </a:r>
            <a:endParaRPr sz="1400">
              <a:latin typeface="Garamond"/>
              <a:cs typeface="Garamond"/>
            </a:endParaRPr>
          </a:p>
          <a:p>
            <a:pPr marL="12700" marR="11430" algn="just">
              <a:lnSpc>
                <a:spcPct val="116100"/>
              </a:lnSpc>
              <a:spcBef>
                <a:spcPts val="975"/>
              </a:spcBef>
            </a:pP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partir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esa fecha se sintetizaron otros plaguicidas potentes como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organoclorados (poseen átomos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carbono, cloro, hidrógeno, en ocasiones oxígeno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son  muy estables en el ambiente) </a:t>
            </a:r>
            <a:r>
              <a:rPr sz="1400" dirty="0">
                <a:latin typeface="Garamond"/>
                <a:cs typeface="Garamond"/>
              </a:rPr>
              <a:t>y los </a:t>
            </a:r>
            <a:r>
              <a:rPr sz="1400" spc="-5" dirty="0">
                <a:latin typeface="Garamond"/>
                <a:cs typeface="Garamond"/>
              </a:rPr>
              <a:t>órganofosforados (derivados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ácido fosfórico), que son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más tóxicos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menos estables en el ambiente en relación </a:t>
            </a:r>
            <a:r>
              <a:rPr sz="1400" dirty="0">
                <a:latin typeface="Garamond"/>
                <a:cs typeface="Garamond"/>
              </a:rPr>
              <a:t>a los  </a:t>
            </a:r>
            <a:r>
              <a:rPr sz="1400" spc="-5" dirty="0">
                <a:latin typeface="Garamond"/>
                <a:cs typeface="Garamond"/>
              </a:rPr>
              <a:t>organoclorados. El objetivo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presente trabajo es exponer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aspectos fundamentales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plaguicidas relacionados con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salud humana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-14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ecosistema.</a:t>
            </a:r>
            <a:endParaRPr sz="1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7990" y="758980"/>
            <a:ext cx="3803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Usos más frecuentes de los</a:t>
            </a:r>
            <a:r>
              <a:rPr sz="1800" spc="-7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84225" y="1166905"/>
            <a:ext cx="11193780" cy="532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04" algn="just">
              <a:lnSpc>
                <a:spcPct val="1167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El uso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plaguicidas es múltiple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variado. La agricultura es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actividad que más emplea este tipo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compuestos, consumiendo hasta el 85 </a:t>
            </a:r>
            <a:r>
              <a:rPr sz="1500" dirty="0">
                <a:latin typeface="Garamond"/>
                <a:cs typeface="Garamond"/>
              </a:rPr>
              <a:t>% de la  </a:t>
            </a:r>
            <a:r>
              <a:rPr sz="1500" spc="-5" dirty="0">
                <a:latin typeface="Garamond"/>
                <a:cs typeface="Garamond"/>
              </a:rPr>
              <a:t>producción mundial, con el fin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mantener un control sobre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plagas que afectan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cultivos. Un 10 </a:t>
            </a:r>
            <a:r>
              <a:rPr sz="1500" dirty="0">
                <a:latin typeface="Garamond"/>
                <a:cs typeface="Garamond"/>
              </a:rPr>
              <a:t>% de la </a:t>
            </a:r>
            <a:r>
              <a:rPr sz="1500" spc="-5" dirty="0">
                <a:latin typeface="Garamond"/>
                <a:cs typeface="Garamond"/>
              </a:rPr>
              <a:t>producción total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plaguicidas se  emplea en salud pública para el control </a:t>
            </a:r>
            <a:r>
              <a:rPr sz="1500" dirty="0">
                <a:latin typeface="Garamond"/>
                <a:cs typeface="Garamond"/>
              </a:rPr>
              <a:t>de las </a:t>
            </a:r>
            <a:r>
              <a:rPr sz="1500" spc="-5" dirty="0">
                <a:latin typeface="Garamond"/>
                <a:cs typeface="Garamond"/>
              </a:rPr>
              <a:t>enfermedades transmitidas por vectores, como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malaria, </a:t>
            </a:r>
            <a:r>
              <a:rPr sz="1500" dirty="0">
                <a:latin typeface="Garamond"/>
                <a:cs typeface="Garamond"/>
              </a:rPr>
              <a:t>dengue, </a:t>
            </a:r>
            <a:r>
              <a:rPr sz="1500" spc="-5" dirty="0">
                <a:latin typeface="Garamond"/>
                <a:cs typeface="Garamond"/>
              </a:rPr>
              <a:t>enfermedad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Chagas, entre otras;  control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roedores,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etc.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16700"/>
              </a:lnSpc>
              <a:spcBef>
                <a:spcPts val="969"/>
              </a:spcBef>
            </a:pPr>
            <a:r>
              <a:rPr sz="1500" spc="-5" dirty="0">
                <a:latin typeface="Garamond"/>
                <a:cs typeface="Garamond"/>
              </a:rPr>
              <a:t>La </a:t>
            </a:r>
            <a:r>
              <a:rPr sz="1500" dirty="0">
                <a:latin typeface="Garamond"/>
                <a:cs typeface="Garamond"/>
              </a:rPr>
              <a:t>intensificación de la </a:t>
            </a:r>
            <a:r>
              <a:rPr sz="1500" spc="-5" dirty="0">
                <a:latin typeface="Garamond"/>
                <a:cs typeface="Garamond"/>
              </a:rPr>
              <a:t>producción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alimentos conduce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menudo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un abuso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plaguicidas. Da </a:t>
            </a:r>
            <a:r>
              <a:rPr sz="1500" dirty="0">
                <a:latin typeface="Garamond"/>
                <a:cs typeface="Garamond"/>
              </a:rPr>
              <a:t>lugar a </a:t>
            </a:r>
            <a:r>
              <a:rPr sz="1500" spc="-5" dirty="0">
                <a:latin typeface="Garamond"/>
                <a:cs typeface="Garamond"/>
              </a:rPr>
              <a:t>nuevos brotes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plagas (reapariciones),  selecciona poblaciones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plagas resistentes (insectos, bacterias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malas hierbas), aumenta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riesgos 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salud humana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el medio ambiente </a:t>
            </a:r>
            <a:r>
              <a:rPr sz="1500" dirty="0">
                <a:latin typeface="Garamond"/>
                <a:cs typeface="Garamond"/>
              </a:rPr>
              <a:t>y  </a:t>
            </a:r>
            <a:r>
              <a:rPr sz="1500" spc="-5" dirty="0">
                <a:latin typeface="Garamond"/>
                <a:cs typeface="Garamond"/>
              </a:rPr>
              <a:t>plantea obstáculos al comercio (residuos). Los países reforman sus políticas para reducir estos problemas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garantizar paralelamente una producción </a:t>
            </a:r>
            <a:r>
              <a:rPr sz="1500" dirty="0">
                <a:latin typeface="Garamond"/>
                <a:cs typeface="Garamond"/>
              </a:rPr>
              <a:t>de  </a:t>
            </a:r>
            <a:r>
              <a:rPr sz="1500" spc="-5" dirty="0">
                <a:latin typeface="Garamond"/>
                <a:cs typeface="Garamond"/>
              </a:rPr>
              <a:t>alimentos </a:t>
            </a:r>
            <a:r>
              <a:rPr sz="1500" dirty="0">
                <a:latin typeface="Garamond"/>
                <a:cs typeface="Garamond"/>
              </a:rPr>
              <a:t>intensificada </a:t>
            </a:r>
            <a:r>
              <a:rPr sz="1500" spc="-5" dirty="0">
                <a:latin typeface="Garamond"/>
                <a:cs typeface="Garamond"/>
              </a:rPr>
              <a:t>mediante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aplicación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alternativas </a:t>
            </a:r>
            <a:r>
              <a:rPr sz="1500" dirty="0">
                <a:latin typeface="Garamond"/>
                <a:cs typeface="Garamond"/>
              </a:rPr>
              <a:t>a los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plaguicidas.</a:t>
            </a:r>
            <a:endParaRPr sz="1500">
              <a:latin typeface="Garamond"/>
              <a:cs typeface="Garamond"/>
            </a:endParaRPr>
          </a:p>
          <a:p>
            <a:pPr marL="12700" marR="11430" algn="just">
              <a:lnSpc>
                <a:spcPct val="116700"/>
              </a:lnSpc>
              <a:spcBef>
                <a:spcPts val="975"/>
              </a:spcBef>
            </a:pPr>
            <a:r>
              <a:rPr sz="1500" spc="-5" dirty="0">
                <a:latin typeface="Garamond"/>
                <a:cs typeface="Garamond"/>
              </a:rPr>
              <a:t>También se emplean en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ganadería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en el cuidado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animales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cría </a:t>
            </a:r>
            <a:r>
              <a:rPr sz="1500" dirty="0">
                <a:latin typeface="Garamond"/>
                <a:cs typeface="Garamond"/>
              </a:rPr>
              <a:t>y domésticos; </a:t>
            </a:r>
            <a:r>
              <a:rPr sz="1500" spc="-5" dirty="0">
                <a:latin typeface="Garamond"/>
                <a:cs typeface="Garamond"/>
              </a:rPr>
              <a:t>en el control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plagas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grandes estructuras como barcos,  aviones, trenes, edificios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centros comerciales. </a:t>
            </a:r>
            <a:r>
              <a:rPr sz="1500" dirty="0">
                <a:latin typeface="Garamond"/>
                <a:cs typeface="Garamond"/>
              </a:rPr>
              <a:t>Se </a:t>
            </a:r>
            <a:r>
              <a:rPr sz="1500" spc="-5" dirty="0">
                <a:latin typeface="Garamond"/>
                <a:cs typeface="Garamond"/>
              </a:rPr>
              <a:t>aplican en áreas verdes ornamentales </a:t>
            </a:r>
            <a:r>
              <a:rPr sz="1500" dirty="0">
                <a:latin typeface="Garamond"/>
                <a:cs typeface="Garamond"/>
              </a:rPr>
              <a:t>y de </a:t>
            </a:r>
            <a:r>
              <a:rPr sz="1500" spc="-5" dirty="0">
                <a:latin typeface="Garamond"/>
                <a:cs typeface="Garamond"/>
              </a:rPr>
              <a:t>recreo como parques </a:t>
            </a:r>
            <a:r>
              <a:rPr sz="1500" dirty="0">
                <a:latin typeface="Garamond"/>
                <a:cs typeface="Garamond"/>
              </a:rPr>
              <a:t>y jardines, </a:t>
            </a:r>
            <a:r>
              <a:rPr sz="1500" spc="-5" dirty="0">
                <a:latin typeface="Garamond"/>
                <a:cs typeface="Garamond"/>
              </a:rPr>
              <a:t>para controlar </a:t>
            </a:r>
            <a:r>
              <a:rPr sz="1500" dirty="0">
                <a:latin typeface="Garamond"/>
                <a:cs typeface="Garamond"/>
              </a:rPr>
              <a:t>la  </a:t>
            </a:r>
            <a:r>
              <a:rPr sz="1500" spc="-5" dirty="0">
                <a:latin typeface="Garamond"/>
                <a:cs typeface="Garamond"/>
              </a:rPr>
              <a:t>proliferación </a:t>
            </a:r>
            <a:r>
              <a:rPr sz="1500" dirty="0">
                <a:latin typeface="Garamond"/>
                <a:cs typeface="Garamond"/>
              </a:rPr>
              <a:t>de insectos, </a:t>
            </a:r>
            <a:r>
              <a:rPr sz="1500" spc="-5" dirty="0">
                <a:latin typeface="Garamond"/>
                <a:cs typeface="Garamond"/>
              </a:rPr>
              <a:t>hongos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el crecimiento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hierba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maleza. Con el mismo fin, se esparcen </a:t>
            </a:r>
            <a:r>
              <a:rPr sz="1500" dirty="0">
                <a:latin typeface="Garamond"/>
                <a:cs typeface="Garamond"/>
              </a:rPr>
              <a:t>a lo largo de </a:t>
            </a:r>
            <a:r>
              <a:rPr sz="1500" spc="-5" dirty="0">
                <a:latin typeface="Garamond"/>
                <a:cs typeface="Garamond"/>
              </a:rPr>
              <a:t>autopistas, vías férreas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torres con  </a:t>
            </a:r>
            <a:r>
              <a:rPr sz="1500" dirty="0">
                <a:latin typeface="Garamond"/>
                <a:cs typeface="Garamond"/>
              </a:rPr>
              <a:t>líneas de </a:t>
            </a:r>
            <a:r>
              <a:rPr sz="1500" spc="-5" dirty="0">
                <a:latin typeface="Garamond"/>
                <a:cs typeface="Garamond"/>
              </a:rPr>
              <a:t>corriente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alta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tensión.</a:t>
            </a:r>
            <a:endParaRPr sz="1500">
              <a:latin typeface="Garamond"/>
              <a:cs typeface="Garamond"/>
            </a:endParaRPr>
          </a:p>
          <a:p>
            <a:pPr marL="12700" marR="12700" algn="just">
              <a:lnSpc>
                <a:spcPct val="116700"/>
              </a:lnSpc>
              <a:spcBef>
                <a:spcPts val="975"/>
              </a:spcBef>
            </a:pPr>
            <a:r>
              <a:rPr sz="1500" spc="-5" dirty="0">
                <a:latin typeface="Garamond"/>
                <a:cs typeface="Garamond"/>
              </a:rPr>
              <a:t>En reservas naturales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artificiales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agua estos compuestos se emplean para prevenir el crecimiento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hierbas, algas, hongos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bacterias. En </a:t>
            </a:r>
            <a:r>
              <a:rPr sz="1500" dirty="0">
                <a:latin typeface="Garamond"/>
                <a:cs typeface="Garamond"/>
              </a:rPr>
              <a:t>la  industria </a:t>
            </a:r>
            <a:r>
              <a:rPr sz="1500" spc="-5" dirty="0">
                <a:latin typeface="Garamond"/>
                <a:cs typeface="Garamond"/>
              </a:rPr>
              <a:t>se utilizan ampliamente en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fabricación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equipos eléctricos, neveras, pinturas, papel, cartón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materiales para embalaje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alimentos, entre  otros, para evitar en estos productos el </a:t>
            </a:r>
            <a:r>
              <a:rPr sz="1500" dirty="0">
                <a:latin typeface="Garamond"/>
                <a:cs typeface="Garamond"/>
              </a:rPr>
              <a:t>desarrollo de </a:t>
            </a:r>
            <a:r>
              <a:rPr sz="1500" spc="-5" dirty="0">
                <a:latin typeface="Garamond"/>
                <a:cs typeface="Garamond"/>
              </a:rPr>
              <a:t>bacterias, hongos, algas, </a:t>
            </a:r>
            <a:r>
              <a:rPr sz="1500" dirty="0">
                <a:latin typeface="Garamond"/>
                <a:cs typeface="Garamond"/>
              </a:rPr>
              <a:t>levaduras o </a:t>
            </a:r>
            <a:r>
              <a:rPr sz="1500" spc="-5" dirty="0">
                <a:latin typeface="Garamond"/>
                <a:cs typeface="Garamond"/>
              </a:rPr>
              <a:t>que sean </a:t>
            </a:r>
            <a:r>
              <a:rPr sz="1500" dirty="0">
                <a:latin typeface="Garamond"/>
                <a:cs typeface="Garamond"/>
              </a:rPr>
              <a:t>dañados </a:t>
            </a:r>
            <a:r>
              <a:rPr sz="1500" spc="-5" dirty="0">
                <a:latin typeface="Garamond"/>
                <a:cs typeface="Garamond"/>
              </a:rPr>
              <a:t>por plagas </a:t>
            </a:r>
            <a:r>
              <a:rPr sz="1500" dirty="0">
                <a:latin typeface="Garamond"/>
                <a:cs typeface="Garamond"/>
              </a:rPr>
              <a:t>de insectos </a:t>
            </a:r>
            <a:r>
              <a:rPr sz="1500" spc="-5" dirty="0">
                <a:latin typeface="Garamond"/>
                <a:cs typeface="Garamond"/>
              </a:rPr>
              <a:t>y/o</a:t>
            </a:r>
            <a:r>
              <a:rPr sz="1500" spc="-3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roedores.</a:t>
            </a:r>
            <a:endParaRPr sz="1500">
              <a:latin typeface="Garamond"/>
              <a:cs typeface="Garamond"/>
            </a:endParaRPr>
          </a:p>
          <a:p>
            <a:pPr marL="12700" marR="8890" algn="just">
              <a:lnSpc>
                <a:spcPct val="116700"/>
              </a:lnSpc>
              <a:spcBef>
                <a:spcPts val="975"/>
              </a:spcBef>
            </a:pPr>
            <a:r>
              <a:rPr sz="1500" dirty="0">
                <a:latin typeface="Garamond"/>
                <a:cs typeface="Garamond"/>
              </a:rPr>
              <a:t>Su </a:t>
            </a:r>
            <a:r>
              <a:rPr sz="1500" spc="-5" dirty="0">
                <a:latin typeface="Garamond"/>
                <a:cs typeface="Garamond"/>
              </a:rPr>
              <a:t>uso en el hogar está </a:t>
            </a:r>
            <a:r>
              <a:rPr sz="1500" dirty="0">
                <a:latin typeface="Garamond"/>
                <a:cs typeface="Garamond"/>
              </a:rPr>
              <a:t>dado </a:t>
            </a:r>
            <a:r>
              <a:rPr sz="1500" spc="-5" dirty="0">
                <a:latin typeface="Garamond"/>
                <a:cs typeface="Garamond"/>
              </a:rPr>
              <a:t>por </a:t>
            </a:r>
            <a:r>
              <a:rPr sz="1500" dirty="0">
                <a:latin typeface="Garamond"/>
                <a:cs typeface="Garamond"/>
              </a:rPr>
              <a:t>la incorporación de los </a:t>
            </a:r>
            <a:r>
              <a:rPr sz="1500" spc="-5" dirty="0">
                <a:latin typeface="Garamond"/>
                <a:cs typeface="Garamond"/>
              </a:rPr>
              <a:t>mismos en productos como cosméticos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champús para preservarlos </a:t>
            </a:r>
            <a:r>
              <a:rPr sz="1500" dirty="0">
                <a:latin typeface="Garamond"/>
                <a:cs typeface="Garamond"/>
              </a:rPr>
              <a:t>del desarrollo de </a:t>
            </a:r>
            <a:r>
              <a:rPr sz="1500" spc="-5" dirty="0">
                <a:latin typeface="Garamond"/>
                <a:cs typeface="Garamond"/>
              </a:rPr>
              <a:t>hongos 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bacterias, en repelentes </a:t>
            </a:r>
            <a:r>
              <a:rPr sz="1500" dirty="0">
                <a:latin typeface="Garamond"/>
                <a:cs typeface="Garamond"/>
              </a:rPr>
              <a:t>de insectos y </a:t>
            </a:r>
            <a:r>
              <a:rPr sz="1500" spc="-5" dirty="0">
                <a:latin typeface="Garamond"/>
                <a:cs typeface="Garamond"/>
              </a:rPr>
              <a:t>también en productos </a:t>
            </a:r>
            <a:r>
              <a:rPr sz="1500" dirty="0">
                <a:latin typeface="Garamond"/>
                <a:cs typeface="Garamond"/>
              </a:rPr>
              <a:t>destinados </a:t>
            </a:r>
            <a:r>
              <a:rPr sz="1500" spc="-5" dirty="0">
                <a:latin typeface="Garamond"/>
                <a:cs typeface="Garamond"/>
              </a:rPr>
              <a:t>al cuidado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mascotas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plantas para atacar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prevenir </a:t>
            </a:r>
            <a:r>
              <a:rPr sz="1500" dirty="0">
                <a:latin typeface="Garamond"/>
                <a:cs typeface="Garamond"/>
              </a:rPr>
              <a:t>infestaciones </a:t>
            </a:r>
            <a:r>
              <a:rPr sz="1500" spc="-5" dirty="0">
                <a:latin typeface="Garamond"/>
                <a:cs typeface="Garamond"/>
              </a:rPr>
              <a:t>por  </a:t>
            </a:r>
            <a:r>
              <a:rPr sz="1500" dirty="0">
                <a:latin typeface="Garamond"/>
                <a:cs typeface="Garamond"/>
              </a:rPr>
              <a:t>insectos.</a:t>
            </a:r>
            <a:endParaRPr sz="15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050" y="907605"/>
            <a:ext cx="4976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Efectos de los plaguicidas sobre el medio</a:t>
            </a:r>
            <a:r>
              <a:rPr sz="1800" spc="-7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ambiente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676050" y="1324165"/>
            <a:ext cx="9752330" cy="4511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00" algn="just">
              <a:lnSpc>
                <a:spcPct val="115399"/>
              </a:lnSpc>
              <a:spcBef>
                <a:spcPts val="100"/>
              </a:spcBef>
            </a:pPr>
            <a:r>
              <a:rPr sz="1300" spc="-5" dirty="0">
                <a:latin typeface="Garamond"/>
                <a:cs typeface="Garamond"/>
              </a:rPr>
              <a:t>La contaminación ambiental por plaguicidas está </a:t>
            </a:r>
            <a:r>
              <a:rPr sz="1300" dirty="0">
                <a:latin typeface="Garamond"/>
                <a:cs typeface="Garamond"/>
              </a:rPr>
              <a:t>dada </a:t>
            </a:r>
            <a:r>
              <a:rPr sz="1300" spc="-5" dirty="0">
                <a:latin typeface="Garamond"/>
                <a:cs typeface="Garamond"/>
              </a:rPr>
              <a:t>fundamentalmente por aplicaciones </a:t>
            </a:r>
            <a:r>
              <a:rPr sz="1300" dirty="0">
                <a:latin typeface="Garamond"/>
                <a:cs typeface="Garamond"/>
              </a:rPr>
              <a:t>directas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cultivos agrícolas, </a:t>
            </a:r>
            <a:r>
              <a:rPr sz="1300" dirty="0">
                <a:latin typeface="Garamond"/>
                <a:cs typeface="Garamond"/>
              </a:rPr>
              <a:t>lavado inadecuado de  </a:t>
            </a:r>
            <a:r>
              <a:rPr sz="1300" spc="-5" dirty="0">
                <a:latin typeface="Garamond"/>
                <a:cs typeface="Garamond"/>
              </a:rPr>
              <a:t>tanques contenedores, filtraciones en </a:t>
            </a:r>
            <a:r>
              <a:rPr sz="1300" dirty="0">
                <a:latin typeface="Garamond"/>
                <a:cs typeface="Garamond"/>
              </a:rPr>
              <a:t>los depósitos de </a:t>
            </a:r>
            <a:r>
              <a:rPr sz="1300" spc="-5" dirty="0">
                <a:latin typeface="Garamond"/>
                <a:cs typeface="Garamond"/>
              </a:rPr>
              <a:t>almacenamiento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residuos </a:t>
            </a:r>
            <a:r>
              <a:rPr sz="1300" dirty="0">
                <a:latin typeface="Garamond"/>
                <a:cs typeface="Garamond"/>
              </a:rPr>
              <a:t>descargados y dispuestos </a:t>
            </a:r>
            <a:r>
              <a:rPr sz="1300" spc="-5" dirty="0">
                <a:latin typeface="Garamond"/>
                <a:cs typeface="Garamond"/>
              </a:rPr>
              <a:t>en el suelo, </a:t>
            </a:r>
            <a:r>
              <a:rPr sz="1300" dirty="0">
                <a:latin typeface="Garamond"/>
                <a:cs typeface="Garamond"/>
              </a:rPr>
              <a:t>derrames </a:t>
            </a:r>
            <a:r>
              <a:rPr sz="1300" spc="-5" dirty="0">
                <a:latin typeface="Garamond"/>
                <a:cs typeface="Garamond"/>
              </a:rPr>
              <a:t>accidentales, el uso  </a:t>
            </a:r>
            <a:r>
              <a:rPr sz="1300" dirty="0">
                <a:latin typeface="Garamond"/>
                <a:cs typeface="Garamond"/>
              </a:rPr>
              <a:t>inadecuado de los </a:t>
            </a:r>
            <a:r>
              <a:rPr sz="1300" spc="-5" dirty="0">
                <a:latin typeface="Garamond"/>
                <a:cs typeface="Garamond"/>
              </a:rPr>
              <a:t>mismos por parte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población, que frecuentemente son empleados para contener agua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alimentos 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hogares ante el  </a:t>
            </a:r>
            <a:r>
              <a:rPr sz="1300" dirty="0">
                <a:latin typeface="Garamond"/>
                <a:cs typeface="Garamond"/>
              </a:rPr>
              <a:t>desconocimiento de los </a:t>
            </a:r>
            <a:r>
              <a:rPr sz="1300" spc="-5" dirty="0">
                <a:latin typeface="Garamond"/>
                <a:cs typeface="Garamond"/>
              </a:rPr>
              <a:t>efectos adversos que provocan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salud. La unión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estos factores provoca su </a:t>
            </a:r>
            <a:r>
              <a:rPr sz="1300" dirty="0">
                <a:latin typeface="Garamond"/>
                <a:cs typeface="Garamond"/>
              </a:rPr>
              <a:t>distribución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naturaleza. Los restos </a:t>
            </a:r>
            <a:r>
              <a:rPr sz="1300" dirty="0">
                <a:latin typeface="Garamond"/>
                <a:cs typeface="Garamond"/>
              </a:rPr>
              <a:t>de  </a:t>
            </a:r>
            <a:r>
              <a:rPr sz="1300" spc="-5" dirty="0">
                <a:latin typeface="Garamond"/>
                <a:cs typeface="Garamond"/>
              </a:rPr>
              <a:t>estos plaguicidas se </a:t>
            </a:r>
            <a:r>
              <a:rPr sz="1300" dirty="0">
                <a:latin typeface="Garamond"/>
                <a:cs typeface="Garamond"/>
              </a:rPr>
              <a:t>dispersan </a:t>
            </a:r>
            <a:r>
              <a:rPr sz="1300" spc="-5" dirty="0">
                <a:latin typeface="Garamond"/>
                <a:cs typeface="Garamond"/>
              </a:rPr>
              <a:t>en el ambiente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se convierten en contaminantes para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sistemas biótico (animales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plantas principalmente)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abiótico  (suelo, aire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agua) amenazando su estabilidad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representando un peligro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salud pública.. Factores como sus propiedades físicas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químicas, el clima, 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condiciones geomorfológicas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suelos </a:t>
            </a:r>
            <a:r>
              <a:rPr sz="1300" dirty="0">
                <a:latin typeface="Garamond"/>
                <a:cs typeface="Garamond"/>
              </a:rPr>
              <a:t>y las </a:t>
            </a:r>
            <a:r>
              <a:rPr sz="1300" spc="-5" dirty="0">
                <a:latin typeface="Garamond"/>
                <a:cs typeface="Garamond"/>
              </a:rPr>
              <a:t>condiciones hidrogeológicas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meteorológicas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zonas, </a:t>
            </a:r>
            <a:r>
              <a:rPr sz="1300" dirty="0">
                <a:latin typeface="Garamond"/>
                <a:cs typeface="Garamond"/>
              </a:rPr>
              <a:t>definen la </a:t>
            </a:r>
            <a:r>
              <a:rPr sz="1300" spc="-5" dirty="0">
                <a:latin typeface="Garamond"/>
                <a:cs typeface="Garamond"/>
              </a:rPr>
              <a:t>ruta que siguen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mismos en  el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ambiente.</a:t>
            </a:r>
            <a:endParaRPr sz="1300">
              <a:latin typeface="Garamond"/>
              <a:cs typeface="Garamond"/>
            </a:endParaRPr>
          </a:p>
          <a:p>
            <a:pPr marL="12700" marR="508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El grado </a:t>
            </a:r>
            <a:r>
              <a:rPr sz="1300" dirty="0">
                <a:latin typeface="Garamond"/>
                <a:cs typeface="Garamond"/>
              </a:rPr>
              <a:t>de lixiviación </a:t>
            </a:r>
            <a:r>
              <a:rPr sz="1300" spc="-5" dirty="0">
                <a:latin typeface="Garamond"/>
                <a:cs typeface="Garamond"/>
              </a:rPr>
              <a:t>(el movimiento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sustancias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través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fases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suelo) </a:t>
            </a:r>
            <a:r>
              <a:rPr sz="1300" dirty="0">
                <a:latin typeface="Garamond"/>
                <a:cs typeface="Garamond"/>
              </a:rPr>
              <a:t>depende de la </a:t>
            </a:r>
            <a:r>
              <a:rPr sz="1300" spc="-5" dirty="0">
                <a:latin typeface="Garamond"/>
                <a:cs typeface="Garamond"/>
              </a:rPr>
              <a:t>solubilidad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compuesto en agua,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su naturaleza  química </a:t>
            </a:r>
            <a:r>
              <a:rPr sz="1300" dirty="0">
                <a:latin typeface="Garamond"/>
                <a:cs typeface="Garamond"/>
              </a:rPr>
              <a:t>y del </a:t>
            </a:r>
            <a:r>
              <a:rPr sz="1300" spc="-5" dirty="0">
                <a:latin typeface="Garamond"/>
                <a:cs typeface="Garamond"/>
              </a:rPr>
              <a:t>valor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pH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suelo, que se favorece 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capacidad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adsorción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este, esto varía principalmente por el porcentaje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arcillas, arenas  </a:t>
            </a:r>
            <a:r>
              <a:rPr sz="1300" dirty="0">
                <a:latin typeface="Garamond"/>
                <a:cs typeface="Garamond"/>
              </a:rPr>
              <a:t>y limos </a:t>
            </a:r>
            <a:r>
              <a:rPr sz="1300" spc="-5" dirty="0">
                <a:latin typeface="Garamond"/>
                <a:cs typeface="Garamond"/>
              </a:rPr>
              <a:t>presentes en el, por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altas temperaturas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precipitación</a:t>
            </a:r>
            <a:r>
              <a:rPr sz="1300" spc="-2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pluvial.</a:t>
            </a:r>
            <a:endParaRPr sz="1300">
              <a:latin typeface="Garamond"/>
              <a:cs typeface="Garamond"/>
            </a:endParaRPr>
          </a:p>
          <a:p>
            <a:pPr marL="12700" marR="1397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Lo anterior también es </a:t>
            </a:r>
            <a:r>
              <a:rPr sz="1300" dirty="0">
                <a:latin typeface="Garamond"/>
                <a:cs typeface="Garamond"/>
              </a:rPr>
              <a:t>decisivo </a:t>
            </a:r>
            <a:r>
              <a:rPr sz="1300" spc="-5" dirty="0">
                <a:latin typeface="Garamond"/>
                <a:cs typeface="Garamond"/>
              </a:rPr>
              <a:t>para </a:t>
            </a:r>
            <a:r>
              <a:rPr sz="1300" dirty="0">
                <a:latin typeface="Garamond"/>
                <a:cs typeface="Garamond"/>
              </a:rPr>
              <a:t>determinar la distribución del </a:t>
            </a:r>
            <a:r>
              <a:rPr sz="1300" spc="-5" dirty="0">
                <a:latin typeface="Garamond"/>
                <a:cs typeface="Garamond"/>
              </a:rPr>
              <a:t>material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biosfera, pues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plantas </a:t>
            </a:r>
            <a:r>
              <a:rPr sz="1300" dirty="0">
                <a:latin typeface="Garamond"/>
                <a:cs typeface="Garamond"/>
              </a:rPr>
              <a:t>y los </a:t>
            </a:r>
            <a:r>
              <a:rPr sz="1300" spc="-5" dirty="0">
                <a:latin typeface="Garamond"/>
                <a:cs typeface="Garamond"/>
              </a:rPr>
              <a:t>microorganismos no pueden recibir  </a:t>
            </a:r>
            <a:r>
              <a:rPr sz="1300" dirty="0">
                <a:latin typeface="Garamond"/>
                <a:cs typeface="Garamond"/>
              </a:rPr>
              <a:t>directamente los </a:t>
            </a:r>
            <a:r>
              <a:rPr sz="1300" spc="-5" dirty="0">
                <a:latin typeface="Garamond"/>
                <a:cs typeface="Garamond"/>
              </a:rPr>
              <a:t>compuestos adsorbidos sobre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partículas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suelo. Este proceso está en equilibrio con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eliminación (desorción)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compuesto en 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solución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suelo. La </a:t>
            </a:r>
            <a:r>
              <a:rPr sz="1300" dirty="0">
                <a:latin typeface="Garamond"/>
                <a:cs typeface="Garamond"/>
              </a:rPr>
              <a:t>distribución de </a:t>
            </a:r>
            <a:r>
              <a:rPr sz="1300" spc="-5" dirty="0">
                <a:latin typeface="Garamond"/>
                <a:cs typeface="Garamond"/>
              </a:rPr>
              <a:t>un plaguicida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biofase (plantas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microorganismos) </a:t>
            </a:r>
            <a:r>
              <a:rPr sz="1300" dirty="0">
                <a:latin typeface="Garamond"/>
                <a:cs typeface="Garamond"/>
              </a:rPr>
              <a:t>depende de la </a:t>
            </a:r>
            <a:r>
              <a:rPr sz="1300" spc="-5" dirty="0">
                <a:latin typeface="Garamond"/>
                <a:cs typeface="Garamond"/>
              </a:rPr>
              <a:t>capacidad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absorción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esta </a:t>
            </a:r>
            <a:r>
              <a:rPr sz="1300" dirty="0">
                <a:latin typeface="Garamond"/>
                <a:cs typeface="Garamond"/>
              </a:rPr>
              <a:t>y de la  </a:t>
            </a:r>
            <a:r>
              <a:rPr sz="1300" spc="-5" dirty="0">
                <a:latin typeface="Garamond"/>
                <a:cs typeface="Garamond"/>
              </a:rPr>
              <a:t>naturaleza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suelo. Un suelo con gran capacidad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absorción puede conducir </a:t>
            </a:r>
            <a:r>
              <a:rPr sz="1300" dirty="0">
                <a:latin typeface="Garamond"/>
                <a:cs typeface="Garamond"/>
              </a:rPr>
              <a:t>a la inactividad </a:t>
            </a:r>
            <a:r>
              <a:rPr sz="1300" spc="-5" dirty="0">
                <a:latin typeface="Garamond"/>
                <a:cs typeface="Garamond"/>
              </a:rPr>
              <a:t>total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plaguicida, ya que nunca penetrara en </a:t>
            </a:r>
            <a:r>
              <a:rPr sz="1300" dirty="0">
                <a:latin typeface="Garamond"/>
                <a:cs typeface="Garamond"/>
              </a:rPr>
              <a:t>la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plaga.</a:t>
            </a:r>
            <a:endParaRPr sz="1300">
              <a:latin typeface="Garamond"/>
              <a:cs typeface="Garamond"/>
            </a:endParaRPr>
          </a:p>
          <a:p>
            <a:pPr marL="12700" marR="14604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Cuando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plaguicidas </a:t>
            </a:r>
            <a:r>
              <a:rPr sz="1300" dirty="0">
                <a:latin typeface="Garamond"/>
                <a:cs typeface="Garamond"/>
              </a:rPr>
              <a:t>ingresan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cadenas alimentarias se </a:t>
            </a:r>
            <a:r>
              <a:rPr sz="1300" dirty="0">
                <a:latin typeface="Garamond"/>
                <a:cs typeface="Garamond"/>
              </a:rPr>
              <a:t>distribuyen a </a:t>
            </a:r>
            <a:r>
              <a:rPr sz="1300" spc="-5" dirty="0">
                <a:latin typeface="Garamond"/>
                <a:cs typeface="Garamond"/>
              </a:rPr>
              <a:t>través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ellas, se concentran en cada nicho ecológico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se acumulan  sucesivamente hasta que alcanzan una concentración </a:t>
            </a:r>
            <a:r>
              <a:rPr sz="1300" dirty="0">
                <a:latin typeface="Garamond"/>
                <a:cs typeface="Garamond"/>
              </a:rPr>
              <a:t>letal </a:t>
            </a:r>
            <a:r>
              <a:rPr sz="1300" spc="-5" dirty="0">
                <a:latin typeface="Garamond"/>
                <a:cs typeface="Garamond"/>
              </a:rPr>
              <a:t>para algún organismo constituyente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cadena,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bien hasta que </a:t>
            </a:r>
            <a:r>
              <a:rPr sz="1300" dirty="0">
                <a:latin typeface="Garamond"/>
                <a:cs typeface="Garamond"/>
              </a:rPr>
              <a:t>llegan a </a:t>
            </a:r>
            <a:r>
              <a:rPr sz="1300" spc="-5" dirty="0">
                <a:latin typeface="Garamond"/>
                <a:cs typeface="Garamond"/>
              </a:rPr>
              <a:t>niveles superiores 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red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trófica.</a:t>
            </a:r>
            <a:endParaRPr sz="13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9800" y="575235"/>
            <a:ext cx="39096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PREGUNTAS </a:t>
            </a:r>
            <a:r>
              <a:rPr sz="3000" dirty="0"/>
              <a:t>( GUÍA</a:t>
            </a:r>
            <a:r>
              <a:rPr sz="3000" spc="-95" dirty="0"/>
              <a:t> </a:t>
            </a:r>
            <a:r>
              <a:rPr sz="3000" dirty="0"/>
              <a:t>)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098475" y="1347182"/>
            <a:ext cx="10500995" cy="4857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aramond"/>
                <a:cs typeface="Garamond"/>
              </a:rPr>
              <a:t>Educación para la</a:t>
            </a:r>
            <a:r>
              <a:rPr sz="2400" b="1" spc="-10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salud:</a:t>
            </a:r>
            <a:endParaRPr sz="2400">
              <a:latin typeface="Garamond"/>
              <a:cs typeface="Garamond"/>
            </a:endParaRPr>
          </a:p>
          <a:p>
            <a:pPr marL="12700" marR="12065">
              <a:lnSpc>
                <a:spcPct val="113599"/>
              </a:lnSpc>
              <a:spcBef>
                <a:spcPts val="1265"/>
              </a:spcBef>
            </a:pPr>
            <a:r>
              <a:rPr sz="2200" spc="-5" dirty="0">
                <a:latin typeface="Garamond"/>
                <a:cs typeface="Garamond"/>
              </a:rPr>
              <a:t>¿Cuál es </a:t>
            </a:r>
            <a:r>
              <a:rPr sz="2200" dirty="0">
                <a:latin typeface="Garamond"/>
                <a:cs typeface="Garamond"/>
              </a:rPr>
              <a:t>la </a:t>
            </a:r>
            <a:r>
              <a:rPr sz="2200" spc="-5" dirty="0">
                <a:latin typeface="Garamond"/>
                <a:cs typeface="Garamond"/>
              </a:rPr>
              <a:t>función </a:t>
            </a:r>
            <a:r>
              <a:rPr sz="2200" dirty="0">
                <a:latin typeface="Garamond"/>
                <a:cs typeface="Garamond"/>
              </a:rPr>
              <a:t>de los </a:t>
            </a:r>
            <a:r>
              <a:rPr sz="2200" spc="-5" dirty="0">
                <a:latin typeface="Garamond"/>
                <a:cs typeface="Garamond"/>
              </a:rPr>
              <a:t>nutrientes en el cuerpo para no generar una enfermedad por una mala  alimentación?</a:t>
            </a:r>
            <a:endParaRPr sz="2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aramond"/>
                <a:cs typeface="Garamond"/>
              </a:rPr>
              <a:t>Matemáticas:</a:t>
            </a:r>
            <a:endParaRPr sz="2400">
              <a:latin typeface="Garamond"/>
              <a:cs typeface="Garamond"/>
            </a:endParaRPr>
          </a:p>
          <a:p>
            <a:pPr marL="12700" marR="13970">
              <a:lnSpc>
                <a:spcPct val="113599"/>
              </a:lnSpc>
              <a:spcBef>
                <a:spcPts val="1270"/>
              </a:spcBef>
            </a:pPr>
            <a:r>
              <a:rPr sz="2200" spc="-5" dirty="0">
                <a:latin typeface="Garamond"/>
                <a:cs typeface="Garamond"/>
              </a:rPr>
              <a:t>¿Cuáles son </a:t>
            </a:r>
            <a:r>
              <a:rPr sz="2200" dirty="0">
                <a:latin typeface="Garamond"/>
                <a:cs typeface="Garamond"/>
              </a:rPr>
              <a:t>las </a:t>
            </a:r>
            <a:r>
              <a:rPr sz="2200" spc="-5" dirty="0">
                <a:latin typeface="Garamond"/>
                <a:cs typeface="Garamond"/>
              </a:rPr>
              <a:t>variables cualitativas que </a:t>
            </a:r>
            <a:r>
              <a:rPr sz="2200" dirty="0">
                <a:latin typeface="Garamond"/>
                <a:cs typeface="Garamond"/>
              </a:rPr>
              <a:t>determinan </a:t>
            </a:r>
            <a:r>
              <a:rPr sz="2200" spc="-5" dirty="0">
                <a:latin typeface="Garamond"/>
                <a:cs typeface="Garamond"/>
              </a:rPr>
              <a:t>qué </a:t>
            </a:r>
            <a:r>
              <a:rPr sz="2200" dirty="0">
                <a:latin typeface="Garamond"/>
                <a:cs typeface="Garamond"/>
              </a:rPr>
              <a:t>y </a:t>
            </a:r>
            <a:r>
              <a:rPr sz="2200" spc="-5" dirty="0">
                <a:latin typeface="Garamond"/>
                <a:cs typeface="Garamond"/>
              </a:rPr>
              <a:t>cuándo plantar </a:t>
            </a:r>
            <a:r>
              <a:rPr sz="2200" dirty="0">
                <a:latin typeface="Garamond"/>
                <a:cs typeface="Garamond"/>
              </a:rPr>
              <a:t>la </a:t>
            </a:r>
            <a:r>
              <a:rPr sz="2200" spc="-5" dirty="0">
                <a:latin typeface="Garamond"/>
                <a:cs typeface="Garamond"/>
              </a:rPr>
              <a:t>vegetación mediante  </a:t>
            </a:r>
            <a:r>
              <a:rPr sz="2200" dirty="0">
                <a:latin typeface="Garamond"/>
                <a:cs typeface="Garamond"/>
              </a:rPr>
              <a:t>las </a:t>
            </a:r>
            <a:r>
              <a:rPr sz="2200" spc="-5" dirty="0">
                <a:latin typeface="Garamond"/>
                <a:cs typeface="Garamond"/>
              </a:rPr>
              <a:t>medidas </a:t>
            </a:r>
            <a:r>
              <a:rPr sz="2200" dirty="0">
                <a:latin typeface="Garamond"/>
                <a:cs typeface="Garamond"/>
              </a:rPr>
              <a:t>de </a:t>
            </a:r>
            <a:r>
              <a:rPr sz="2200" spc="-5" dirty="0">
                <a:latin typeface="Garamond"/>
                <a:cs typeface="Garamond"/>
              </a:rPr>
              <a:t>tendencia</a:t>
            </a:r>
            <a:r>
              <a:rPr sz="2200" spc="-10" dirty="0">
                <a:latin typeface="Garamond"/>
                <a:cs typeface="Garamond"/>
              </a:rPr>
              <a:t> </a:t>
            </a:r>
            <a:r>
              <a:rPr sz="2200" spc="-5" dirty="0">
                <a:latin typeface="Garamond"/>
                <a:cs typeface="Garamond"/>
              </a:rPr>
              <a:t>central?</a:t>
            </a:r>
            <a:endParaRPr sz="2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 startAt="3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aramond"/>
                <a:cs typeface="Garamond"/>
              </a:rPr>
              <a:t>Química:</a:t>
            </a:r>
            <a:endParaRPr sz="2400">
              <a:latin typeface="Garamond"/>
              <a:cs typeface="Garamond"/>
            </a:endParaRPr>
          </a:p>
          <a:p>
            <a:pPr marL="12700" marR="5080">
              <a:lnSpc>
                <a:spcPct val="113599"/>
              </a:lnSpc>
              <a:spcBef>
                <a:spcPts val="1270"/>
              </a:spcBef>
              <a:tabLst>
                <a:tab pos="732155" algn="l"/>
                <a:tab pos="1312545" algn="l"/>
                <a:tab pos="1719580" algn="l"/>
                <a:tab pos="3503295" algn="l"/>
                <a:tab pos="4039870" algn="l"/>
                <a:tab pos="5298440" algn="l"/>
                <a:tab pos="6062345" algn="l"/>
                <a:tab pos="6393180" algn="l"/>
                <a:tab pos="7809230" algn="l"/>
                <a:tab pos="8216265" algn="l"/>
                <a:tab pos="8646795" algn="l"/>
                <a:tab pos="9831705" algn="l"/>
                <a:tab pos="10099040" algn="l"/>
              </a:tabLst>
            </a:pPr>
            <a:r>
              <a:rPr sz="2200" spc="-5" dirty="0">
                <a:latin typeface="Garamond"/>
                <a:cs typeface="Garamond"/>
              </a:rPr>
              <a:t>¿Qu</a:t>
            </a:r>
            <a:r>
              <a:rPr sz="2200" dirty="0">
                <a:latin typeface="Garamond"/>
                <a:cs typeface="Garamond"/>
              </a:rPr>
              <a:t>é	</a:t>
            </a:r>
            <a:r>
              <a:rPr sz="2200" spc="-5" dirty="0">
                <a:latin typeface="Garamond"/>
                <a:cs typeface="Garamond"/>
              </a:rPr>
              <a:t>tip</a:t>
            </a:r>
            <a:r>
              <a:rPr sz="2200" dirty="0">
                <a:latin typeface="Garamond"/>
                <a:cs typeface="Garamond"/>
              </a:rPr>
              <a:t>o	de	</a:t>
            </a:r>
            <a:r>
              <a:rPr sz="2200" spc="-5" dirty="0">
                <a:latin typeface="Garamond"/>
                <a:cs typeface="Garamond"/>
              </a:rPr>
              <a:t>oligoelemento</a:t>
            </a:r>
            <a:r>
              <a:rPr sz="2200" dirty="0">
                <a:latin typeface="Garamond"/>
                <a:cs typeface="Garamond"/>
              </a:rPr>
              <a:t>s	</a:t>
            </a:r>
            <a:r>
              <a:rPr sz="2200" spc="-5" dirty="0">
                <a:latin typeface="Garamond"/>
                <a:cs typeface="Garamond"/>
              </a:rPr>
              <a:t>so</a:t>
            </a:r>
            <a:r>
              <a:rPr sz="2200" dirty="0">
                <a:latin typeface="Garamond"/>
                <a:cs typeface="Garamond"/>
              </a:rPr>
              <a:t>n	</a:t>
            </a:r>
            <a:r>
              <a:rPr sz="2200" spc="-5" dirty="0">
                <a:latin typeface="Garamond"/>
                <a:cs typeface="Garamond"/>
              </a:rPr>
              <a:t>necesario</a:t>
            </a:r>
            <a:r>
              <a:rPr sz="2200" dirty="0">
                <a:latin typeface="Garamond"/>
                <a:cs typeface="Garamond"/>
              </a:rPr>
              <a:t>s	</a:t>
            </a:r>
            <a:r>
              <a:rPr sz="2200" spc="-5" dirty="0">
                <a:latin typeface="Garamond"/>
                <a:cs typeface="Garamond"/>
              </a:rPr>
              <a:t>par</a:t>
            </a:r>
            <a:r>
              <a:rPr sz="2200" dirty="0">
                <a:latin typeface="Garamond"/>
                <a:cs typeface="Garamond"/>
              </a:rPr>
              <a:t>a	</a:t>
            </a:r>
            <a:r>
              <a:rPr sz="2200" spc="-5" dirty="0">
                <a:latin typeface="Garamond"/>
                <a:cs typeface="Garamond"/>
              </a:rPr>
              <a:t>e</a:t>
            </a:r>
            <a:r>
              <a:rPr sz="2200" dirty="0">
                <a:latin typeface="Garamond"/>
                <a:cs typeface="Garamond"/>
              </a:rPr>
              <a:t>l	</a:t>
            </a:r>
            <a:r>
              <a:rPr sz="2200" spc="-5" dirty="0">
                <a:latin typeface="Garamond"/>
                <a:cs typeface="Garamond"/>
              </a:rPr>
              <a:t>crecimient</a:t>
            </a:r>
            <a:r>
              <a:rPr sz="2200" dirty="0">
                <a:latin typeface="Garamond"/>
                <a:cs typeface="Garamond"/>
              </a:rPr>
              <a:t>o	de	las	</a:t>
            </a:r>
            <a:r>
              <a:rPr sz="2200" spc="-5" dirty="0">
                <a:latin typeface="Garamond"/>
                <a:cs typeface="Garamond"/>
              </a:rPr>
              <a:t>hortaliza</a:t>
            </a:r>
            <a:r>
              <a:rPr sz="2200" dirty="0">
                <a:latin typeface="Garamond"/>
                <a:cs typeface="Garamond"/>
              </a:rPr>
              <a:t>s	y	</a:t>
            </a:r>
            <a:r>
              <a:rPr sz="2200" spc="-5" dirty="0">
                <a:latin typeface="Garamond"/>
                <a:cs typeface="Garamond"/>
              </a:rPr>
              <a:t>qué  repercusiones tendrán con el uso </a:t>
            </a:r>
            <a:r>
              <a:rPr sz="2200" dirty="0">
                <a:latin typeface="Garamond"/>
                <a:cs typeface="Garamond"/>
              </a:rPr>
              <a:t>de</a:t>
            </a:r>
            <a:r>
              <a:rPr sz="2200" spc="-10" dirty="0">
                <a:latin typeface="Garamond"/>
                <a:cs typeface="Garamond"/>
              </a:rPr>
              <a:t> </a:t>
            </a:r>
            <a:r>
              <a:rPr sz="2200" spc="-5" dirty="0">
                <a:latin typeface="Garamond"/>
                <a:cs typeface="Garamond"/>
              </a:rPr>
              <a:t>pesticidas?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0125" y="1436422"/>
            <a:ext cx="9679940" cy="29908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5300"/>
              </a:lnSpc>
              <a:spcBef>
                <a:spcPts val="85"/>
              </a:spcBef>
            </a:pPr>
            <a:r>
              <a:rPr sz="1400" spc="-5" dirty="0">
                <a:latin typeface="Garamond"/>
                <a:cs typeface="Garamond"/>
              </a:rPr>
              <a:t>El grado </a:t>
            </a:r>
            <a:r>
              <a:rPr sz="1400" dirty="0">
                <a:latin typeface="Garamond"/>
                <a:cs typeface="Garamond"/>
              </a:rPr>
              <a:t>de lixiviación </a:t>
            </a:r>
            <a:r>
              <a:rPr sz="1400" spc="-5" dirty="0">
                <a:latin typeface="Garamond"/>
                <a:cs typeface="Garamond"/>
              </a:rPr>
              <a:t>(el movimiento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sustancias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fases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suelo) </a:t>
            </a:r>
            <a:r>
              <a:rPr sz="1400" dirty="0">
                <a:latin typeface="Garamond"/>
                <a:cs typeface="Garamond"/>
              </a:rPr>
              <a:t>depende de la </a:t>
            </a:r>
            <a:r>
              <a:rPr sz="1400" spc="-5" dirty="0">
                <a:latin typeface="Garamond"/>
                <a:cs typeface="Garamond"/>
              </a:rPr>
              <a:t>solubilidad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compuesto en agua,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su naturaleza química </a:t>
            </a:r>
            <a:r>
              <a:rPr sz="1400" dirty="0">
                <a:latin typeface="Garamond"/>
                <a:cs typeface="Garamond"/>
              </a:rPr>
              <a:t>y del </a:t>
            </a:r>
            <a:r>
              <a:rPr sz="1400" spc="-5" dirty="0">
                <a:latin typeface="Garamond"/>
                <a:cs typeface="Garamond"/>
              </a:rPr>
              <a:t>valor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pH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suelo, que se favorece 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capacidad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adsorción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este, esto varía principalmente por el  porcentaje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arcillas, arenas </a:t>
            </a:r>
            <a:r>
              <a:rPr sz="1400" dirty="0">
                <a:latin typeface="Garamond"/>
                <a:cs typeface="Garamond"/>
              </a:rPr>
              <a:t>y limos </a:t>
            </a:r>
            <a:r>
              <a:rPr sz="1400" spc="-5" dirty="0">
                <a:latin typeface="Garamond"/>
                <a:cs typeface="Garamond"/>
              </a:rPr>
              <a:t>presentes en él, por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altas temperaturas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precipitación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pluvial.</a:t>
            </a:r>
            <a:endParaRPr sz="1400">
              <a:latin typeface="Garamond"/>
              <a:cs typeface="Garamond"/>
            </a:endParaRPr>
          </a:p>
          <a:p>
            <a:pPr marL="12700" marR="1143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Lo anterior también es </a:t>
            </a:r>
            <a:r>
              <a:rPr sz="1400" dirty="0">
                <a:latin typeface="Garamond"/>
                <a:cs typeface="Garamond"/>
              </a:rPr>
              <a:t>decisivo </a:t>
            </a:r>
            <a:r>
              <a:rPr sz="1400" spc="-5" dirty="0">
                <a:latin typeface="Garamond"/>
                <a:cs typeface="Garamond"/>
              </a:rPr>
              <a:t>para </a:t>
            </a:r>
            <a:r>
              <a:rPr sz="1400" dirty="0">
                <a:latin typeface="Garamond"/>
                <a:cs typeface="Garamond"/>
              </a:rPr>
              <a:t>determinar la distribución del </a:t>
            </a:r>
            <a:r>
              <a:rPr sz="1400" spc="-5" dirty="0">
                <a:latin typeface="Garamond"/>
                <a:cs typeface="Garamond"/>
              </a:rPr>
              <a:t>material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biosfera, pues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</a:t>
            </a:r>
            <a:r>
              <a:rPr sz="1400" dirty="0">
                <a:latin typeface="Garamond"/>
                <a:cs typeface="Garamond"/>
              </a:rPr>
              <a:t>y los </a:t>
            </a:r>
            <a:r>
              <a:rPr sz="1400" spc="-5" dirty="0">
                <a:latin typeface="Garamond"/>
                <a:cs typeface="Garamond"/>
              </a:rPr>
              <a:t>microorganismos no pueden  recibir </a:t>
            </a:r>
            <a:r>
              <a:rPr sz="1400" dirty="0">
                <a:latin typeface="Garamond"/>
                <a:cs typeface="Garamond"/>
              </a:rPr>
              <a:t>directamente los </a:t>
            </a:r>
            <a:r>
              <a:rPr sz="1400" spc="-5" dirty="0">
                <a:latin typeface="Garamond"/>
                <a:cs typeface="Garamond"/>
              </a:rPr>
              <a:t>compuestos adsorbidos sobre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partículas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suelo. Este proceso está en equilibrio con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eliminación (desorción) 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compuesto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solución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suelo. La </a:t>
            </a:r>
            <a:r>
              <a:rPr sz="1400" dirty="0">
                <a:latin typeface="Garamond"/>
                <a:cs typeface="Garamond"/>
              </a:rPr>
              <a:t>distribución de </a:t>
            </a:r>
            <a:r>
              <a:rPr sz="1400" spc="-5" dirty="0">
                <a:latin typeface="Garamond"/>
                <a:cs typeface="Garamond"/>
              </a:rPr>
              <a:t>un plaguicida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biofase (plantas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microorganismos) </a:t>
            </a:r>
            <a:r>
              <a:rPr sz="1400" dirty="0">
                <a:latin typeface="Garamond"/>
                <a:cs typeface="Garamond"/>
              </a:rPr>
              <a:t>depende de la </a:t>
            </a:r>
            <a:r>
              <a:rPr sz="1400" spc="-5" dirty="0">
                <a:latin typeface="Garamond"/>
                <a:cs typeface="Garamond"/>
              </a:rPr>
              <a:t>capacidad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absorción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esta </a:t>
            </a:r>
            <a:r>
              <a:rPr sz="1400" dirty="0">
                <a:latin typeface="Garamond"/>
                <a:cs typeface="Garamond"/>
              </a:rPr>
              <a:t>y de la </a:t>
            </a:r>
            <a:r>
              <a:rPr sz="1400" spc="-5" dirty="0">
                <a:latin typeface="Garamond"/>
                <a:cs typeface="Garamond"/>
              </a:rPr>
              <a:t>naturaleza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suelo. Un suelo con gran capacidad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absorción puede conducir </a:t>
            </a:r>
            <a:r>
              <a:rPr sz="1400" dirty="0">
                <a:latin typeface="Garamond"/>
                <a:cs typeface="Garamond"/>
              </a:rPr>
              <a:t>a la inactividad </a:t>
            </a:r>
            <a:r>
              <a:rPr sz="1400" spc="-5" dirty="0">
                <a:latin typeface="Garamond"/>
                <a:cs typeface="Garamond"/>
              </a:rPr>
              <a:t>total </a:t>
            </a:r>
            <a:r>
              <a:rPr sz="1400" dirty="0">
                <a:latin typeface="Garamond"/>
                <a:cs typeface="Garamond"/>
              </a:rPr>
              <a:t>del  </a:t>
            </a:r>
            <a:r>
              <a:rPr sz="1400" spc="-5" dirty="0">
                <a:latin typeface="Garamond"/>
                <a:cs typeface="Garamond"/>
              </a:rPr>
              <a:t>plaguicida, ya que nunca penetrara en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-5" dirty="0">
                <a:latin typeface="Garamond"/>
                <a:cs typeface="Garamond"/>
              </a:rPr>
              <a:t> plaga.</a:t>
            </a:r>
            <a:endParaRPr sz="1400">
              <a:latin typeface="Garamond"/>
              <a:cs typeface="Garamond"/>
            </a:endParaRPr>
          </a:p>
          <a:p>
            <a:pPr marL="12700" marR="1524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Cuando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plaguicidas </a:t>
            </a:r>
            <a:r>
              <a:rPr sz="1400" dirty="0">
                <a:latin typeface="Garamond"/>
                <a:cs typeface="Garamond"/>
              </a:rPr>
              <a:t>ingresan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cadenas alimentarias se </a:t>
            </a:r>
            <a:r>
              <a:rPr sz="1400" dirty="0">
                <a:latin typeface="Garamond"/>
                <a:cs typeface="Garamond"/>
              </a:rPr>
              <a:t>distribuyen 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ellas, se concentran en cada nicho ecológico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se  acumulan sucesivamente hasta que alcanzan una concentración </a:t>
            </a:r>
            <a:r>
              <a:rPr sz="1400" dirty="0">
                <a:latin typeface="Garamond"/>
                <a:cs typeface="Garamond"/>
              </a:rPr>
              <a:t>letal </a:t>
            </a:r>
            <a:r>
              <a:rPr sz="1400" spc="-5" dirty="0">
                <a:latin typeface="Garamond"/>
                <a:cs typeface="Garamond"/>
              </a:rPr>
              <a:t>para algún organismo constituyente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cadena,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bien hasta que  </a:t>
            </a:r>
            <a:r>
              <a:rPr sz="1400" dirty="0">
                <a:latin typeface="Garamond"/>
                <a:cs typeface="Garamond"/>
              </a:rPr>
              <a:t>llegan a </a:t>
            </a:r>
            <a:r>
              <a:rPr sz="1400" spc="-5" dirty="0">
                <a:latin typeface="Garamond"/>
                <a:cs typeface="Garamond"/>
              </a:rPr>
              <a:t>niveles superiores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red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trófica.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8850" y="822681"/>
            <a:ext cx="38309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Contaminación del </a:t>
            </a:r>
            <a:r>
              <a:rPr sz="1800" dirty="0">
                <a:solidFill>
                  <a:srgbClr val="000000"/>
                </a:solidFill>
              </a:rPr>
              <a:t>aire </a:t>
            </a:r>
            <a:r>
              <a:rPr sz="1800" spc="-5" dirty="0">
                <a:solidFill>
                  <a:srgbClr val="000000"/>
                </a:solidFill>
              </a:rPr>
              <a:t>por</a:t>
            </a:r>
            <a:r>
              <a:rPr sz="1800" spc="-8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068850" y="1234923"/>
            <a:ext cx="9359265" cy="3863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La contaminación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aire tiene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cuando se trata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aplicaciones por medios aéreos;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gran extensión que abarcan éstas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 pequeño tamaño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partículas contribuyen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sus efectos, entre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que se cuenta el </a:t>
            </a:r>
            <a:r>
              <a:rPr sz="1400" i="1" spc="-5" dirty="0">
                <a:latin typeface="Garamond"/>
                <a:cs typeface="Garamond"/>
              </a:rPr>
              <a:t>"arrastre"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partículas </a:t>
            </a:r>
            <a:r>
              <a:rPr sz="1400" dirty="0">
                <a:latin typeface="Garamond"/>
                <a:cs typeface="Garamond"/>
              </a:rPr>
              <a:t>a las </a:t>
            </a:r>
            <a:r>
              <a:rPr sz="1400" spc="-5" dirty="0">
                <a:latin typeface="Garamond"/>
                <a:cs typeface="Garamond"/>
              </a:rPr>
              <a:t>zonas vecinas, fuera 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área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tratamiento. Este efecto tiene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si contamina zonas habitadas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con cultivos,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se hace muy evidente cuando se  emplean herbicidas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contacto que </a:t>
            </a:r>
            <a:r>
              <a:rPr sz="1400" dirty="0">
                <a:latin typeface="Garamond"/>
                <a:cs typeface="Garamond"/>
              </a:rPr>
              <a:t>llegan </a:t>
            </a:r>
            <a:r>
              <a:rPr sz="1400" spc="-5" dirty="0">
                <a:latin typeface="Garamond"/>
                <a:cs typeface="Garamond"/>
              </a:rPr>
              <a:t>hasta cultivos que son muy sensibles </a:t>
            </a:r>
            <a:r>
              <a:rPr sz="1400" dirty="0">
                <a:latin typeface="Garamond"/>
                <a:cs typeface="Garamond"/>
              </a:rPr>
              <a:t>a los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mismos.</a:t>
            </a:r>
            <a:endParaRPr sz="1400">
              <a:latin typeface="Garamond"/>
              <a:cs typeface="Garamond"/>
            </a:endParaRPr>
          </a:p>
          <a:p>
            <a:pPr marL="12700" marR="889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La </a:t>
            </a:r>
            <a:r>
              <a:rPr sz="1400" dirty="0">
                <a:latin typeface="Garamond"/>
                <a:cs typeface="Garamond"/>
              </a:rPr>
              <a:t>dispersión de </a:t>
            </a:r>
            <a:r>
              <a:rPr sz="1400" spc="-5" dirty="0">
                <a:latin typeface="Garamond"/>
                <a:cs typeface="Garamond"/>
              </a:rPr>
              <a:t>plaguicidas en forma </a:t>
            </a:r>
            <a:r>
              <a:rPr sz="1400" dirty="0">
                <a:latin typeface="Garamond"/>
                <a:cs typeface="Garamond"/>
              </a:rPr>
              <a:t>líquida o </a:t>
            </a:r>
            <a:r>
              <a:rPr sz="1400" spc="-5" dirty="0">
                <a:latin typeface="Garamond"/>
                <a:cs typeface="Garamond"/>
              </a:rPr>
              <a:t>en polvo para exterminar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plagas es hoy en </a:t>
            </a:r>
            <a:r>
              <a:rPr sz="1400" dirty="0">
                <a:latin typeface="Garamond"/>
                <a:cs typeface="Garamond"/>
              </a:rPr>
              <a:t>día </a:t>
            </a:r>
            <a:r>
              <a:rPr sz="1400" spc="-5" dirty="0">
                <a:latin typeface="Garamond"/>
                <a:cs typeface="Garamond"/>
              </a:rPr>
              <a:t>una práctica aceptada por muchos  países. Los </a:t>
            </a:r>
            <a:r>
              <a:rPr sz="1400" dirty="0">
                <a:latin typeface="Garamond"/>
                <a:cs typeface="Garamond"/>
              </a:rPr>
              <a:t>insecticidas </a:t>
            </a:r>
            <a:r>
              <a:rPr sz="1400" spc="-5" dirty="0">
                <a:latin typeface="Garamond"/>
                <a:cs typeface="Garamond"/>
              </a:rPr>
              <a:t>suelen </a:t>
            </a:r>
            <a:r>
              <a:rPr sz="1400" dirty="0">
                <a:latin typeface="Garamond"/>
                <a:cs typeface="Garamond"/>
              </a:rPr>
              <a:t>dispersarse </a:t>
            </a:r>
            <a:r>
              <a:rPr sz="1400" spc="-5" dirty="0">
                <a:latin typeface="Garamond"/>
                <a:cs typeface="Garamond"/>
              </a:rPr>
              <a:t>en el aire para combatir </a:t>
            </a:r>
            <a:r>
              <a:rPr sz="1400" dirty="0">
                <a:latin typeface="Garamond"/>
                <a:cs typeface="Garamond"/>
              </a:rPr>
              <a:t>los insectos </a:t>
            </a:r>
            <a:r>
              <a:rPr sz="1400" spc="-5" dirty="0">
                <a:latin typeface="Garamond"/>
                <a:cs typeface="Garamond"/>
              </a:rPr>
              <a:t>voladores, aunque en ciertos casos </a:t>
            </a:r>
            <a:r>
              <a:rPr sz="1400" dirty="0">
                <a:latin typeface="Garamond"/>
                <a:cs typeface="Garamond"/>
              </a:rPr>
              <a:t>los ingredientes  </a:t>
            </a:r>
            <a:r>
              <a:rPr sz="1400" spc="-5" dirty="0">
                <a:latin typeface="Garamond"/>
                <a:cs typeface="Garamond"/>
              </a:rPr>
              <a:t>activos </a:t>
            </a:r>
            <a:r>
              <a:rPr sz="1400" dirty="0">
                <a:latin typeface="Garamond"/>
                <a:cs typeface="Garamond"/>
              </a:rPr>
              <a:t>de dichos </a:t>
            </a:r>
            <a:r>
              <a:rPr sz="1400" spc="-5" dirty="0">
                <a:latin typeface="Garamond"/>
                <a:cs typeface="Garamond"/>
              </a:rPr>
              <a:t>productos sólo actúan </a:t>
            </a:r>
            <a:r>
              <a:rPr sz="1400" dirty="0">
                <a:latin typeface="Garamond"/>
                <a:cs typeface="Garamond"/>
              </a:rPr>
              <a:t>después de depositarse </a:t>
            </a:r>
            <a:r>
              <a:rPr sz="1400" spc="-5" dirty="0">
                <a:latin typeface="Garamond"/>
                <a:cs typeface="Garamond"/>
              </a:rPr>
              <a:t>en objetos fijos, como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vegetación, </a:t>
            </a:r>
            <a:r>
              <a:rPr sz="1400" dirty="0">
                <a:latin typeface="Garamond"/>
                <a:cs typeface="Garamond"/>
              </a:rPr>
              <a:t>donde </a:t>
            </a:r>
            <a:r>
              <a:rPr sz="1400" spc="-5" dirty="0">
                <a:latin typeface="Garamond"/>
                <a:cs typeface="Garamond"/>
              </a:rPr>
              <a:t>pueden entrar en contacto  con </a:t>
            </a:r>
            <a:r>
              <a:rPr sz="1400" dirty="0">
                <a:latin typeface="Garamond"/>
                <a:cs typeface="Garamond"/>
              </a:rPr>
              <a:t>los insectos. </a:t>
            </a:r>
            <a:r>
              <a:rPr sz="1400" spc="-5" dirty="0">
                <a:latin typeface="Garamond"/>
                <a:cs typeface="Garamond"/>
              </a:rPr>
              <a:t>En estos casos el aire se contamina </a:t>
            </a:r>
            <a:r>
              <a:rPr sz="1400" dirty="0">
                <a:latin typeface="Garamond"/>
                <a:cs typeface="Garamond"/>
              </a:rPr>
              <a:t>deliberadamente </a:t>
            </a:r>
            <a:r>
              <a:rPr sz="1400" spc="-5" dirty="0">
                <a:latin typeface="Garamond"/>
                <a:cs typeface="Garamond"/>
              </a:rPr>
              <a:t>con uno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varios productos cuyas propiedades nocivas se  conocen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que también pueden ser tóxicos para el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hombre.</a:t>
            </a:r>
            <a:endParaRPr sz="1400">
              <a:latin typeface="Garamond"/>
              <a:cs typeface="Garamond"/>
            </a:endParaRPr>
          </a:p>
          <a:p>
            <a:pPr marL="12700" marR="15240" algn="just">
              <a:lnSpc>
                <a:spcPct val="116100"/>
              </a:lnSpc>
              <a:spcBef>
                <a:spcPts val="969"/>
              </a:spcBef>
            </a:pPr>
            <a:r>
              <a:rPr sz="1400" spc="-5" dirty="0">
                <a:latin typeface="Garamond"/>
                <a:cs typeface="Garamond"/>
              </a:rPr>
              <a:t>En general, se volatilizan </a:t>
            </a:r>
            <a:r>
              <a:rPr sz="1400" dirty="0">
                <a:latin typeface="Garamond"/>
                <a:cs typeface="Garamond"/>
              </a:rPr>
              <a:t>desde </a:t>
            </a:r>
            <a:r>
              <a:rPr sz="1400" spc="-5" dirty="0">
                <a:latin typeface="Garamond"/>
                <a:cs typeface="Garamond"/>
              </a:rPr>
              <a:t>el suelo, fenómeno que </a:t>
            </a:r>
            <a:r>
              <a:rPr sz="1400" dirty="0">
                <a:latin typeface="Garamond"/>
                <a:cs typeface="Garamond"/>
              </a:rPr>
              <a:t>depende </a:t>
            </a:r>
            <a:r>
              <a:rPr sz="1400" spc="-5" dirty="0">
                <a:latin typeface="Garamond"/>
                <a:cs typeface="Garamond"/>
              </a:rPr>
              <a:t>sobre todo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presión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vapor,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solubilidad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plaguicida en agua, 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condiciones ambientales </a:t>
            </a:r>
            <a:r>
              <a:rPr sz="1400" dirty="0">
                <a:latin typeface="Garamond"/>
                <a:cs typeface="Garamond"/>
              </a:rPr>
              <a:t>y la </a:t>
            </a:r>
            <a:r>
              <a:rPr sz="1400" spc="-5" dirty="0">
                <a:latin typeface="Garamond"/>
                <a:cs typeface="Garamond"/>
              </a:rPr>
              <a:t>naturaleza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sustrato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tratado.</a:t>
            </a:r>
            <a:endParaRPr sz="1400">
              <a:latin typeface="Garamond"/>
              <a:cs typeface="Garamond"/>
            </a:endParaRPr>
          </a:p>
          <a:p>
            <a:pPr marL="12700" marR="1143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También </a:t>
            </a:r>
            <a:r>
              <a:rPr sz="1400" dirty="0">
                <a:latin typeface="Garamond"/>
                <a:cs typeface="Garamond"/>
              </a:rPr>
              <a:t>desde </a:t>
            </a:r>
            <a:r>
              <a:rPr sz="1400" spc="-5" dirty="0">
                <a:latin typeface="Garamond"/>
                <a:cs typeface="Garamond"/>
              </a:rPr>
              <a:t>el agua puede contaminarse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atmósfera, como en el caso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plaguicidas clorados, poco solubles en ésta, por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que  tienden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situarse en </a:t>
            </a:r>
            <a:r>
              <a:rPr sz="1400" dirty="0">
                <a:latin typeface="Garamond"/>
                <a:cs typeface="Garamond"/>
              </a:rPr>
              <a:t>la interfase </a:t>
            </a:r>
            <a:r>
              <a:rPr sz="1400" spc="-5" dirty="0">
                <a:latin typeface="Garamond"/>
                <a:cs typeface="Garamond"/>
              </a:rPr>
              <a:t>agua-aire. </a:t>
            </a:r>
            <a:r>
              <a:rPr sz="1400" dirty="0">
                <a:latin typeface="Garamond"/>
                <a:cs typeface="Garamond"/>
              </a:rPr>
              <a:t>Se </a:t>
            </a:r>
            <a:r>
              <a:rPr sz="1400" spc="-5" dirty="0">
                <a:latin typeface="Garamond"/>
                <a:cs typeface="Garamond"/>
              </a:rPr>
              <a:t>calcula, por ejemplo, que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partir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hectárea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agua tratada pueden pasar al aire, en  un año, unos </a:t>
            </a:r>
            <a:r>
              <a:rPr sz="1400" dirty="0">
                <a:latin typeface="Garamond"/>
                <a:cs typeface="Garamond"/>
              </a:rPr>
              <a:t>9 </a:t>
            </a:r>
            <a:r>
              <a:rPr sz="1400" spc="-5" dirty="0">
                <a:latin typeface="Garamond"/>
                <a:cs typeface="Garamond"/>
              </a:rPr>
              <a:t>kg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DDT.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050" y="1218831"/>
            <a:ext cx="39770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Contaminación del suelo por</a:t>
            </a:r>
            <a:r>
              <a:rPr sz="1800" spc="-8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676050" y="1631073"/>
            <a:ext cx="9676765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5095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La contaminación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 se </a:t>
            </a:r>
            <a:r>
              <a:rPr sz="1400" dirty="0">
                <a:latin typeface="Garamond"/>
                <a:cs typeface="Garamond"/>
              </a:rPr>
              <a:t>debe </a:t>
            </a:r>
            <a:r>
              <a:rPr sz="1400" spc="-5" dirty="0">
                <a:latin typeface="Garamond"/>
                <a:cs typeface="Garamond"/>
              </a:rPr>
              <a:t>tanto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tratamientos específicos (por ejemplo: </a:t>
            </a:r>
            <a:r>
              <a:rPr sz="1400" dirty="0">
                <a:latin typeface="Garamond"/>
                <a:cs typeface="Garamond"/>
              </a:rPr>
              <a:t>insecticidas </a:t>
            </a:r>
            <a:r>
              <a:rPr sz="1400" spc="-5" dirty="0">
                <a:latin typeface="Garamond"/>
                <a:cs typeface="Garamond"/>
              </a:rPr>
              <a:t>aplicados al suelo), como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contaminaciones  provenientes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tratamientos al caer al suelo el excedente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plaguicidas,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ser arrastradas por </a:t>
            </a:r>
            <a:r>
              <a:rPr sz="1400" dirty="0">
                <a:latin typeface="Garamond"/>
                <a:cs typeface="Garamond"/>
              </a:rPr>
              <a:t>las lluvias las </a:t>
            </a:r>
            <a:r>
              <a:rPr sz="1400" spc="-5" dirty="0">
                <a:latin typeface="Garamond"/>
                <a:cs typeface="Garamond"/>
              </a:rPr>
              <a:t>partículas </a:t>
            </a:r>
            <a:r>
              <a:rPr sz="1400" dirty="0">
                <a:latin typeface="Garamond"/>
                <a:cs typeface="Garamond"/>
              </a:rPr>
              <a:t>depositadas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las  </a:t>
            </a:r>
            <a:r>
              <a:rPr sz="1400" spc="-5" dirty="0">
                <a:latin typeface="Garamond"/>
                <a:cs typeface="Garamond"/>
              </a:rPr>
              <a:t>plantas.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La mayoría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herbicidas, </a:t>
            </a:r>
            <a:r>
              <a:rPr sz="1400" dirty="0">
                <a:latin typeface="Garamond"/>
                <a:cs typeface="Garamond"/>
              </a:rPr>
              <a:t>los derivados </a:t>
            </a:r>
            <a:r>
              <a:rPr sz="1400" spc="-5" dirty="0">
                <a:latin typeface="Garamond"/>
                <a:cs typeface="Garamond"/>
              </a:rPr>
              <a:t>fosforados </a:t>
            </a:r>
            <a:r>
              <a:rPr sz="1400" dirty="0">
                <a:latin typeface="Garamond"/>
                <a:cs typeface="Garamond"/>
              </a:rPr>
              <a:t>y los </a:t>
            </a:r>
            <a:r>
              <a:rPr sz="1400" spc="-5" dirty="0">
                <a:latin typeface="Garamond"/>
                <a:cs typeface="Garamond"/>
              </a:rPr>
              <a:t>carbamatos, sufren </a:t>
            </a:r>
            <a:r>
              <a:rPr sz="1400" dirty="0">
                <a:latin typeface="Garamond"/>
                <a:cs typeface="Garamond"/>
              </a:rPr>
              <a:t>degradaciones </a:t>
            </a:r>
            <a:r>
              <a:rPr sz="1400" spc="-5" dirty="0">
                <a:latin typeface="Garamond"/>
                <a:cs typeface="Garamond"/>
              </a:rPr>
              <a:t>microbianas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sus residuos </a:t>
            </a:r>
            <a:r>
              <a:rPr sz="1400" dirty="0">
                <a:latin typeface="Garamond"/>
                <a:cs typeface="Garamond"/>
              </a:rPr>
              <a:t>desaparecen </a:t>
            </a:r>
            <a:r>
              <a:rPr sz="1400" spc="-5" dirty="0">
                <a:latin typeface="Garamond"/>
                <a:cs typeface="Garamond"/>
              </a:rPr>
              <a:t>en  tiempo relativamente corto.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acumulación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residuos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plaguicidas </a:t>
            </a:r>
            <a:r>
              <a:rPr sz="1400" dirty="0">
                <a:latin typeface="Garamond"/>
                <a:cs typeface="Garamond"/>
              </a:rPr>
              <a:t>influye </a:t>
            </a:r>
            <a:r>
              <a:rPr sz="1400" spc="-5" dirty="0">
                <a:latin typeface="Garamond"/>
                <a:cs typeface="Garamond"/>
              </a:rPr>
              <a:t>el tipo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suelo;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arcillosos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orgánicos retienen más  residuos que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arenosos. Los mayores riesgos se presentan con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aplicación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algunos plaguicidas organoclorados, que son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eliminación  más </a:t>
            </a:r>
            <a:r>
              <a:rPr sz="1400" dirty="0">
                <a:latin typeface="Garamond"/>
                <a:cs typeface="Garamond"/>
              </a:rPr>
              <a:t>difícil, </a:t>
            </a:r>
            <a:r>
              <a:rPr sz="1400" spc="-5" dirty="0">
                <a:latin typeface="Garamond"/>
                <a:cs typeface="Garamond"/>
              </a:rPr>
              <a:t>persistiendo en el suelo más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tiempo.</a:t>
            </a:r>
            <a:endParaRPr sz="1400">
              <a:latin typeface="Garamond"/>
              <a:cs typeface="Garamond"/>
            </a:endParaRPr>
          </a:p>
          <a:p>
            <a:pPr marL="12700" marR="405130">
              <a:lnSpc>
                <a:spcPct val="116100"/>
              </a:lnSpc>
              <a:spcBef>
                <a:spcPts val="969"/>
              </a:spcBef>
            </a:pPr>
            <a:r>
              <a:rPr sz="1400" spc="-5" dirty="0">
                <a:latin typeface="Garamond"/>
                <a:cs typeface="Garamond"/>
              </a:rPr>
              <a:t>La evaluación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grado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contaminación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 por plaguicidas 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gran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transferencia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ellos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alimentos.  Algunos pueden permanecer </a:t>
            </a:r>
            <a:r>
              <a:rPr sz="1400" dirty="0">
                <a:latin typeface="Garamond"/>
                <a:cs typeface="Garamond"/>
              </a:rPr>
              <a:t>durante </a:t>
            </a:r>
            <a:r>
              <a:rPr sz="1400" spc="-5" dirty="0">
                <a:latin typeface="Garamond"/>
                <a:cs typeface="Garamond"/>
              </a:rPr>
              <a:t>períodos </a:t>
            </a:r>
            <a:r>
              <a:rPr sz="1400" dirty="0">
                <a:latin typeface="Garamond"/>
                <a:cs typeface="Garamond"/>
              </a:rPr>
              <a:t>de 5 a </a:t>
            </a:r>
            <a:r>
              <a:rPr sz="1400" spc="-5" dirty="0">
                <a:latin typeface="Garamond"/>
                <a:cs typeface="Garamond"/>
              </a:rPr>
              <a:t>30 años, como es el caso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DDT. En el caso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ganadería,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residuos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plaguicidas pasan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 al forraje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finalmente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animales, concentrándose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grasa,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por consiguiente, </a:t>
            </a:r>
            <a:r>
              <a:rPr sz="1400" dirty="0">
                <a:latin typeface="Garamond"/>
                <a:cs typeface="Garamond"/>
              </a:rPr>
              <a:t>incrementan la  </a:t>
            </a:r>
            <a:r>
              <a:rPr sz="1400" spc="-5" dirty="0">
                <a:latin typeface="Garamond"/>
                <a:cs typeface="Garamond"/>
              </a:rPr>
              <a:t>concentración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residuos persistentes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carne </a:t>
            </a:r>
            <a:r>
              <a:rPr sz="1400" dirty="0">
                <a:latin typeface="Garamond"/>
                <a:cs typeface="Garamond"/>
              </a:rPr>
              <a:t>y la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leche.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6525" y="822681"/>
            <a:ext cx="3940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Contaminación del </a:t>
            </a:r>
            <a:r>
              <a:rPr sz="1800" dirty="0">
                <a:solidFill>
                  <a:srgbClr val="000000"/>
                </a:solidFill>
              </a:rPr>
              <a:t>agua </a:t>
            </a:r>
            <a:r>
              <a:rPr sz="1800" spc="-5" dirty="0">
                <a:solidFill>
                  <a:srgbClr val="000000"/>
                </a:solidFill>
              </a:rPr>
              <a:t>por</a:t>
            </a:r>
            <a:r>
              <a:rPr sz="1800" spc="-8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856525" y="1234923"/>
            <a:ext cx="9568180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Los plaguicidas constituyen </a:t>
            </a:r>
            <a:r>
              <a:rPr sz="1400" dirty="0">
                <a:latin typeface="Garamond"/>
                <a:cs typeface="Garamond"/>
              </a:rPr>
              <a:t>impurezas </a:t>
            </a:r>
            <a:r>
              <a:rPr sz="1400" spc="-5" dirty="0">
                <a:latin typeface="Garamond"/>
                <a:cs typeface="Garamond"/>
              </a:rPr>
              <a:t>que pueden </a:t>
            </a:r>
            <a:r>
              <a:rPr sz="1400" dirty="0">
                <a:latin typeface="Garamond"/>
                <a:cs typeface="Garamond"/>
              </a:rPr>
              <a:t>llegar </a:t>
            </a:r>
            <a:r>
              <a:rPr sz="1400" spc="-5" dirty="0">
                <a:latin typeface="Garamond"/>
                <a:cs typeface="Garamond"/>
              </a:rPr>
              <a:t>al hombre </a:t>
            </a:r>
            <a:r>
              <a:rPr sz="1400" dirty="0">
                <a:latin typeface="Garamond"/>
                <a:cs typeface="Garamond"/>
              </a:rPr>
              <a:t>directamente 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agua potable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en forma </a:t>
            </a:r>
            <a:r>
              <a:rPr sz="1400" dirty="0">
                <a:latin typeface="Garamond"/>
                <a:cs typeface="Garamond"/>
              </a:rPr>
              <a:t>indirecta 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 la </a:t>
            </a:r>
            <a:r>
              <a:rPr sz="1400" spc="-5" dirty="0">
                <a:latin typeface="Garamond"/>
                <a:cs typeface="Garamond"/>
              </a:rPr>
              <a:t>cadena biológica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alimentos. Estas sustancias químicas pueden ser resistentes </a:t>
            </a:r>
            <a:r>
              <a:rPr sz="1400" dirty="0">
                <a:latin typeface="Garamond"/>
                <a:cs typeface="Garamond"/>
              </a:rPr>
              <a:t>a la degradación, y </a:t>
            </a:r>
            <a:r>
              <a:rPr sz="1400" spc="-5" dirty="0">
                <a:latin typeface="Garamond"/>
                <a:cs typeface="Garamond"/>
              </a:rPr>
              <a:t>en consecuencia, persistir por  </a:t>
            </a:r>
            <a:r>
              <a:rPr sz="1400" dirty="0">
                <a:latin typeface="Garamond"/>
                <a:cs typeface="Garamond"/>
              </a:rPr>
              <a:t>largos </a:t>
            </a:r>
            <a:r>
              <a:rPr sz="1400" spc="-5" dirty="0">
                <a:latin typeface="Garamond"/>
                <a:cs typeface="Garamond"/>
              </a:rPr>
              <a:t>períodos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tiempo 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aguas subterráneas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superficiales.</a:t>
            </a:r>
            <a:endParaRPr sz="1400">
              <a:latin typeface="Garamond"/>
              <a:cs typeface="Garamond"/>
            </a:endParaRPr>
          </a:p>
          <a:p>
            <a:pPr marL="12700" marR="635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Los plaguicidas </a:t>
            </a:r>
            <a:r>
              <a:rPr sz="1400" dirty="0">
                <a:latin typeface="Garamond"/>
                <a:cs typeface="Garamond"/>
              </a:rPr>
              <a:t>imparten </a:t>
            </a:r>
            <a:r>
              <a:rPr sz="1400" spc="-5" dirty="0">
                <a:latin typeface="Garamond"/>
                <a:cs typeface="Garamond"/>
              </a:rPr>
              <a:t>al agua potable olores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sabores </a:t>
            </a:r>
            <a:r>
              <a:rPr sz="1400" dirty="0">
                <a:latin typeface="Garamond"/>
                <a:cs typeface="Garamond"/>
              </a:rPr>
              <a:t>desagradables, </a:t>
            </a:r>
            <a:r>
              <a:rPr sz="1400" spc="-5" dirty="0">
                <a:latin typeface="Garamond"/>
                <a:cs typeface="Garamond"/>
              </a:rPr>
              <a:t>aún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bajas concentraciones. Como generalmente el hombre  rechaza el agua con sabor </a:t>
            </a:r>
            <a:r>
              <a:rPr sz="1400" dirty="0">
                <a:latin typeface="Garamond"/>
                <a:cs typeface="Garamond"/>
              </a:rPr>
              <a:t>u </a:t>
            </a:r>
            <a:r>
              <a:rPr sz="1400" spc="-5" dirty="0">
                <a:latin typeface="Garamond"/>
                <a:cs typeface="Garamond"/>
              </a:rPr>
              <a:t>olor extraños, bastan </a:t>
            </a:r>
            <a:r>
              <a:rPr sz="1400" dirty="0">
                <a:latin typeface="Garamond"/>
                <a:cs typeface="Garamond"/>
              </a:rPr>
              <a:t>ínfimas </a:t>
            </a:r>
            <a:r>
              <a:rPr sz="1400" spc="-5" dirty="0">
                <a:latin typeface="Garamond"/>
                <a:cs typeface="Garamond"/>
              </a:rPr>
              <a:t>cantidades para hacer que un agua sea </a:t>
            </a:r>
            <a:r>
              <a:rPr sz="1400" dirty="0">
                <a:latin typeface="Garamond"/>
                <a:cs typeface="Garamond"/>
              </a:rPr>
              <a:t>impropia </a:t>
            </a:r>
            <a:r>
              <a:rPr sz="1400" spc="-5" dirty="0">
                <a:latin typeface="Garamond"/>
                <a:cs typeface="Garamond"/>
              </a:rPr>
              <a:t>para el consumo </a:t>
            </a:r>
            <a:r>
              <a:rPr sz="1400" dirty="0">
                <a:latin typeface="Garamond"/>
                <a:cs typeface="Garamond"/>
              </a:rPr>
              <a:t>desde </a:t>
            </a:r>
            <a:r>
              <a:rPr sz="1400" spc="-5" dirty="0">
                <a:latin typeface="Garamond"/>
                <a:cs typeface="Garamond"/>
              </a:rPr>
              <a:t>el punto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vista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organoléptico.</a:t>
            </a:r>
            <a:endParaRPr sz="14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245"/>
              </a:spcBef>
            </a:pPr>
            <a:r>
              <a:rPr sz="1400" spc="-5" dirty="0">
                <a:latin typeface="Garamond"/>
                <a:cs typeface="Garamond"/>
              </a:rPr>
              <a:t>Los plaguicidas se </a:t>
            </a:r>
            <a:r>
              <a:rPr sz="1400" dirty="0">
                <a:latin typeface="Garamond"/>
                <a:cs typeface="Garamond"/>
              </a:rPr>
              <a:t>incorporan a las </a:t>
            </a:r>
            <a:r>
              <a:rPr sz="1400" spc="-5" dirty="0">
                <a:latin typeface="Garamond"/>
                <a:cs typeface="Garamond"/>
              </a:rPr>
              <a:t>aguas mediante </a:t>
            </a:r>
            <a:r>
              <a:rPr sz="1400" dirty="0">
                <a:latin typeface="Garamond"/>
                <a:cs typeface="Garamond"/>
              </a:rPr>
              <a:t>diferentes </a:t>
            </a:r>
            <a:r>
              <a:rPr sz="1400" spc="-5" dirty="0">
                <a:latin typeface="Garamond"/>
                <a:cs typeface="Garamond"/>
              </a:rPr>
              <a:t>mecanismos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contaminación, como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son:</a:t>
            </a:r>
            <a:endParaRPr sz="1400">
              <a:latin typeface="Garamond"/>
              <a:cs typeface="Garamond"/>
            </a:endParaRPr>
          </a:p>
          <a:p>
            <a:pPr marL="469900" indent="-336550">
              <a:lnSpc>
                <a:spcPct val="100000"/>
              </a:lnSpc>
              <a:spcBef>
                <a:spcPts val="12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aplicación </a:t>
            </a:r>
            <a:r>
              <a:rPr sz="1400" dirty="0">
                <a:latin typeface="Garamond"/>
                <a:cs typeface="Garamond"/>
              </a:rPr>
              <a:t>directa a los </a:t>
            </a:r>
            <a:r>
              <a:rPr sz="1400" spc="-5" dirty="0">
                <a:latin typeface="Garamond"/>
                <a:cs typeface="Garamond"/>
              </a:rPr>
              <a:t>cursos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agua, para el control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plantas acuáticas, </a:t>
            </a:r>
            <a:r>
              <a:rPr sz="1400" dirty="0">
                <a:latin typeface="Garamond"/>
                <a:cs typeface="Garamond"/>
              </a:rPr>
              <a:t>insectos o </a:t>
            </a:r>
            <a:r>
              <a:rPr sz="1400" spc="-5" dirty="0">
                <a:latin typeface="Garamond"/>
                <a:cs typeface="Garamond"/>
              </a:rPr>
              <a:t>peces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indeseables.</a:t>
            </a:r>
            <a:endParaRPr sz="1400">
              <a:latin typeface="Garamond"/>
              <a:cs typeface="Garamond"/>
            </a:endParaRPr>
          </a:p>
          <a:p>
            <a:pPr marL="469900" marR="10795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infiltración a los </a:t>
            </a:r>
            <a:r>
              <a:rPr sz="1400" spc="-5" dirty="0">
                <a:latin typeface="Garamond"/>
                <a:cs typeface="Garamond"/>
              </a:rPr>
              <a:t>mantos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agua subterráneos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escurrimiento superficial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ríos, arroyos, </a:t>
            </a:r>
            <a:r>
              <a:rPr sz="1400" dirty="0">
                <a:latin typeface="Garamond"/>
                <a:cs typeface="Garamond"/>
              </a:rPr>
              <a:t>lagos y </a:t>
            </a:r>
            <a:r>
              <a:rPr sz="1400" spc="-5" dirty="0">
                <a:latin typeface="Garamond"/>
                <a:cs typeface="Garamond"/>
              </a:rPr>
              <a:t>embalses </a:t>
            </a:r>
            <a:r>
              <a:rPr sz="1400" dirty="0">
                <a:latin typeface="Garamond"/>
                <a:cs typeface="Garamond"/>
              </a:rPr>
              <a:t>desde las </a:t>
            </a:r>
            <a:r>
              <a:rPr sz="1400" spc="-5" dirty="0">
                <a:latin typeface="Garamond"/>
                <a:cs typeface="Garamond"/>
              </a:rPr>
              <a:t>zonas  agrícolas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vecinas.</a:t>
            </a:r>
            <a:endParaRPr sz="1400">
              <a:latin typeface="Garamond"/>
              <a:cs typeface="Garamond"/>
            </a:endParaRPr>
          </a:p>
          <a:p>
            <a:pPr marL="469900" indent="-336550">
              <a:lnSpc>
                <a:spcPct val="100000"/>
              </a:lnSpc>
              <a:spcBef>
                <a:spcPts val="2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aplicación aérea sobre el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terreno.</a:t>
            </a:r>
            <a:endParaRPr sz="1400">
              <a:latin typeface="Garamond"/>
              <a:cs typeface="Garamond"/>
            </a:endParaRPr>
          </a:p>
          <a:p>
            <a:pPr marL="469900" indent="-336550">
              <a:lnSpc>
                <a:spcPct val="100000"/>
              </a:lnSpc>
              <a:spcBef>
                <a:spcPts val="27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descarga de </a:t>
            </a:r>
            <a:r>
              <a:rPr sz="1400" spc="-5" dirty="0">
                <a:latin typeface="Garamond"/>
                <a:cs typeface="Garamond"/>
              </a:rPr>
              <a:t>aguas residuales </a:t>
            </a:r>
            <a:r>
              <a:rPr sz="1400" dirty="0">
                <a:latin typeface="Garamond"/>
                <a:cs typeface="Garamond"/>
              </a:rPr>
              <a:t>de industrias </a:t>
            </a:r>
            <a:r>
              <a:rPr sz="1400" spc="-5" dirty="0">
                <a:latin typeface="Garamond"/>
                <a:cs typeface="Garamond"/>
              </a:rPr>
              <a:t>productoras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plaguicidas.</a:t>
            </a:r>
            <a:endParaRPr sz="1400">
              <a:latin typeface="Garamond"/>
              <a:cs typeface="Garamond"/>
            </a:endParaRPr>
          </a:p>
          <a:p>
            <a:pPr marL="469900" marR="5080" indent="-336550" algn="just">
              <a:lnSpc>
                <a:spcPct val="116100"/>
              </a:lnSpc>
              <a:buFont typeface="Arial"/>
              <a:buChar char="●"/>
              <a:tabLst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descargas </a:t>
            </a:r>
            <a:r>
              <a:rPr sz="1400" spc="-5" dirty="0">
                <a:latin typeface="Garamond"/>
                <a:cs typeface="Garamond"/>
              </a:rPr>
              <a:t>provenientes </a:t>
            </a:r>
            <a:r>
              <a:rPr sz="1400" dirty="0">
                <a:latin typeface="Garamond"/>
                <a:cs typeface="Garamond"/>
              </a:rPr>
              <a:t>del lavado de </a:t>
            </a:r>
            <a:r>
              <a:rPr sz="1400" spc="-5" dirty="0">
                <a:latin typeface="Garamond"/>
                <a:cs typeface="Garamond"/>
              </a:rPr>
              <a:t>equipos empleados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mezcla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aplicación </a:t>
            </a:r>
            <a:r>
              <a:rPr sz="1400" dirty="0">
                <a:latin typeface="Garamond"/>
                <a:cs typeface="Garamond"/>
              </a:rPr>
              <a:t>de dichos </a:t>
            </a:r>
            <a:r>
              <a:rPr sz="1400" spc="-5" dirty="0">
                <a:latin typeface="Garamond"/>
                <a:cs typeface="Garamond"/>
              </a:rPr>
              <a:t>productos, como puede ocurrir en 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aeropuertos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fumigación aérea al regreso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vuelos, en el proceso </a:t>
            </a:r>
            <a:r>
              <a:rPr sz="1400" dirty="0">
                <a:latin typeface="Garamond"/>
                <a:cs typeface="Garamond"/>
              </a:rPr>
              <a:t>de descontaminación de los </a:t>
            </a:r>
            <a:r>
              <a:rPr sz="1400" spc="-5" dirty="0">
                <a:latin typeface="Garamond"/>
                <a:cs typeface="Garamond"/>
              </a:rPr>
              <a:t>aviones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sus equipos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aplicación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5" dirty="0">
                <a:latin typeface="Garamond"/>
                <a:cs typeface="Garamond"/>
              </a:rPr>
              <a:t> plaguicidas.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9750" y="653114"/>
            <a:ext cx="37090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000000"/>
                </a:solidFill>
              </a:rPr>
              <a:t>Efectos de los plaguicidas sobre la</a:t>
            </a:r>
            <a:r>
              <a:rPr sz="1700" spc="-70" dirty="0">
                <a:solidFill>
                  <a:srgbClr val="000000"/>
                </a:solidFill>
              </a:rPr>
              <a:t> </a:t>
            </a:r>
            <a:r>
              <a:rPr sz="1700" spc="-5" dirty="0">
                <a:solidFill>
                  <a:srgbClr val="000000"/>
                </a:solidFill>
              </a:rPr>
              <a:t>salud</a:t>
            </a:r>
            <a:endParaRPr sz="1700"/>
          </a:p>
        </p:txBody>
      </p:sp>
      <p:sp>
        <p:nvSpPr>
          <p:cNvPr id="3" name="object 3"/>
          <p:cNvSpPr txBox="1"/>
          <p:nvPr/>
        </p:nvSpPr>
        <p:spPr>
          <a:xfrm>
            <a:off x="1739750" y="1050116"/>
            <a:ext cx="9824085" cy="509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15399"/>
              </a:lnSpc>
              <a:spcBef>
                <a:spcPts val="100"/>
              </a:spcBef>
            </a:pPr>
            <a:r>
              <a:rPr sz="1300" spc="-5" dirty="0">
                <a:latin typeface="Garamond"/>
                <a:cs typeface="Garamond"/>
              </a:rPr>
              <a:t>Los plaguicidas entran en contacto con el hombre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través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todas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vías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exposición posibles: respiratoria, </a:t>
            </a:r>
            <a:r>
              <a:rPr sz="1300" dirty="0">
                <a:latin typeface="Garamond"/>
                <a:cs typeface="Garamond"/>
              </a:rPr>
              <a:t>digestiva y dérmica, </a:t>
            </a:r>
            <a:r>
              <a:rPr sz="1300" spc="-5" dirty="0">
                <a:latin typeface="Garamond"/>
                <a:cs typeface="Garamond"/>
              </a:rPr>
              <a:t>pues estos pueden  encontrarse en función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sus características, en el aire </a:t>
            </a:r>
            <a:r>
              <a:rPr sz="1300" dirty="0">
                <a:latin typeface="Garamond"/>
                <a:cs typeface="Garamond"/>
              </a:rPr>
              <a:t>inhalado, </a:t>
            </a:r>
            <a:r>
              <a:rPr sz="1300" spc="-5" dirty="0">
                <a:latin typeface="Garamond"/>
                <a:cs typeface="Garamond"/>
              </a:rPr>
              <a:t>en el agua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alimentos, entre otros medios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ambientales.</a:t>
            </a:r>
            <a:endParaRPr sz="1300">
              <a:latin typeface="Garamond"/>
              <a:cs typeface="Garamond"/>
            </a:endParaRPr>
          </a:p>
          <a:p>
            <a:pPr marL="12700" marR="12065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Los plaguicidas tienen efectos agudos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crónicos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salud; se entiende por agudos aquellas </a:t>
            </a:r>
            <a:r>
              <a:rPr sz="1300" dirty="0">
                <a:latin typeface="Garamond"/>
                <a:cs typeface="Garamond"/>
              </a:rPr>
              <a:t>intoxicaciones </a:t>
            </a:r>
            <a:r>
              <a:rPr sz="1300" spc="-5" dirty="0">
                <a:latin typeface="Garamond"/>
                <a:cs typeface="Garamond"/>
              </a:rPr>
              <a:t>vinculadas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una exposición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corto tiempo  con efectos sistémicos </a:t>
            </a:r>
            <a:r>
              <a:rPr sz="1300" dirty="0">
                <a:latin typeface="Garamond"/>
                <a:cs typeface="Garamond"/>
              </a:rPr>
              <a:t>o localizados, y </a:t>
            </a:r>
            <a:r>
              <a:rPr sz="1300" spc="-5" dirty="0">
                <a:latin typeface="Garamond"/>
                <a:cs typeface="Garamond"/>
              </a:rPr>
              <a:t>por crónicos aquellas manifestaciones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patologías vinculadas </a:t>
            </a:r>
            <a:r>
              <a:rPr sz="1300" dirty="0">
                <a:latin typeface="Garamond"/>
                <a:cs typeface="Garamond"/>
              </a:rPr>
              <a:t>a la </a:t>
            </a:r>
            <a:r>
              <a:rPr sz="1300" spc="-5" dirty="0">
                <a:latin typeface="Garamond"/>
                <a:cs typeface="Garamond"/>
              </a:rPr>
              <a:t>exposición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bajas </a:t>
            </a:r>
            <a:r>
              <a:rPr sz="1300" dirty="0">
                <a:latin typeface="Garamond"/>
                <a:cs typeface="Garamond"/>
              </a:rPr>
              <a:t>dosis </a:t>
            </a:r>
            <a:r>
              <a:rPr sz="1300" spc="-5" dirty="0">
                <a:latin typeface="Garamond"/>
                <a:cs typeface="Garamond"/>
              </a:rPr>
              <a:t>por </a:t>
            </a:r>
            <a:r>
              <a:rPr sz="1300" dirty="0">
                <a:latin typeface="Garamond"/>
                <a:cs typeface="Garamond"/>
              </a:rPr>
              <a:t>largo</a:t>
            </a:r>
            <a:r>
              <a:rPr sz="1300" spc="-5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tiempo.</a:t>
            </a:r>
            <a:endParaRPr sz="1300">
              <a:latin typeface="Garamond"/>
              <a:cs typeface="Garamond"/>
            </a:endParaRPr>
          </a:p>
          <a:p>
            <a:pPr marL="12700" marR="508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Un plaguicida </a:t>
            </a:r>
            <a:r>
              <a:rPr sz="1300" dirty="0">
                <a:latin typeface="Garamond"/>
                <a:cs typeface="Garamond"/>
              </a:rPr>
              <a:t>dado </a:t>
            </a:r>
            <a:r>
              <a:rPr sz="1300" spc="-5" dirty="0">
                <a:latin typeface="Garamond"/>
                <a:cs typeface="Garamond"/>
              </a:rPr>
              <a:t>tendrá un efecto negativo sobre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salud humana cuando el grado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exposición supere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niveles considerados seguros. Puede </a:t>
            </a:r>
            <a:r>
              <a:rPr sz="1300" dirty="0">
                <a:latin typeface="Garamond"/>
                <a:cs typeface="Garamond"/>
              </a:rPr>
              <a:t>darse  </a:t>
            </a:r>
            <a:r>
              <a:rPr sz="1300" spc="-5" dirty="0">
                <a:latin typeface="Garamond"/>
                <a:cs typeface="Garamond"/>
              </a:rPr>
              <a:t>una </a:t>
            </a:r>
            <a:r>
              <a:rPr sz="1300" i="1" spc="-5" dirty="0">
                <a:latin typeface="Garamond"/>
                <a:cs typeface="Garamond"/>
              </a:rPr>
              <a:t>exposición directa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plaguicidas (en el caso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trabajadores </a:t>
            </a:r>
            <a:r>
              <a:rPr sz="1300" dirty="0">
                <a:latin typeface="Garamond"/>
                <a:cs typeface="Garamond"/>
              </a:rPr>
              <a:t>de la industria </a:t>
            </a:r>
            <a:r>
              <a:rPr sz="1300" spc="-5" dirty="0">
                <a:latin typeface="Garamond"/>
                <a:cs typeface="Garamond"/>
              </a:rPr>
              <a:t>que fabrican plaguicidas </a:t>
            </a:r>
            <a:r>
              <a:rPr sz="1300" dirty="0">
                <a:latin typeface="Garamond"/>
                <a:cs typeface="Garamond"/>
              </a:rPr>
              <a:t>y los </a:t>
            </a:r>
            <a:r>
              <a:rPr sz="1300" spc="-5" dirty="0">
                <a:latin typeface="Garamond"/>
                <a:cs typeface="Garamond"/>
              </a:rPr>
              <a:t>operarios, en particular, agricultores, que </a:t>
            </a:r>
            <a:r>
              <a:rPr sz="1300" dirty="0">
                <a:latin typeface="Garamond"/>
                <a:cs typeface="Garamond"/>
              </a:rPr>
              <a:t>los  </a:t>
            </a:r>
            <a:r>
              <a:rPr sz="1300" spc="-5" dirty="0">
                <a:latin typeface="Garamond"/>
                <a:cs typeface="Garamond"/>
              </a:rPr>
              <a:t>aplican),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una </a:t>
            </a:r>
            <a:r>
              <a:rPr sz="1300" i="1" spc="-5" dirty="0">
                <a:latin typeface="Garamond"/>
                <a:cs typeface="Garamond"/>
              </a:rPr>
              <a:t>exposición </a:t>
            </a:r>
            <a:r>
              <a:rPr sz="1300" i="1" dirty="0">
                <a:latin typeface="Garamond"/>
                <a:cs typeface="Garamond"/>
              </a:rPr>
              <a:t>indirecta </a:t>
            </a:r>
            <a:r>
              <a:rPr sz="1300" spc="-5" dirty="0">
                <a:latin typeface="Garamond"/>
                <a:cs typeface="Garamond"/>
              </a:rPr>
              <a:t>(en el caso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consumidores, residentes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transeúntes), en particular </a:t>
            </a:r>
            <a:r>
              <a:rPr sz="1300" dirty="0">
                <a:latin typeface="Garamond"/>
                <a:cs typeface="Garamond"/>
              </a:rPr>
              <a:t>durante o después de la </a:t>
            </a:r>
            <a:r>
              <a:rPr sz="1300" spc="-5" dirty="0">
                <a:latin typeface="Garamond"/>
                <a:cs typeface="Garamond"/>
              </a:rPr>
              <a:t>aplicación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plaguicidas en  agricultura, </a:t>
            </a:r>
            <a:r>
              <a:rPr sz="1300" dirty="0">
                <a:latin typeface="Garamond"/>
                <a:cs typeface="Garamond"/>
              </a:rPr>
              <a:t>jardinería o </a:t>
            </a:r>
            <a:r>
              <a:rPr sz="1300" spc="-5" dirty="0">
                <a:latin typeface="Garamond"/>
                <a:cs typeface="Garamond"/>
              </a:rPr>
              <a:t>terrenos </a:t>
            </a:r>
            <a:r>
              <a:rPr sz="1300" dirty="0">
                <a:latin typeface="Garamond"/>
                <a:cs typeface="Garamond"/>
              </a:rPr>
              <a:t>deportivos, o </a:t>
            </a:r>
            <a:r>
              <a:rPr sz="1300" spc="-5" dirty="0">
                <a:latin typeface="Garamond"/>
                <a:cs typeface="Garamond"/>
              </a:rPr>
              <a:t>por el mantenimiento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edificios públicos, </a:t>
            </a:r>
            <a:r>
              <a:rPr sz="1300" dirty="0">
                <a:latin typeface="Garamond"/>
                <a:cs typeface="Garamond"/>
              </a:rPr>
              <a:t>la lucha </a:t>
            </a:r>
            <a:r>
              <a:rPr sz="1300" spc="-5" dirty="0">
                <a:latin typeface="Garamond"/>
                <a:cs typeface="Garamond"/>
              </a:rPr>
              <a:t>contra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malas hierbas 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bordes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carreteras </a:t>
            </a:r>
            <a:r>
              <a:rPr sz="1300" dirty="0">
                <a:latin typeface="Garamond"/>
                <a:cs typeface="Garamond"/>
              </a:rPr>
              <a:t>y  </a:t>
            </a:r>
            <a:r>
              <a:rPr sz="1300" spc="-5" dirty="0">
                <a:latin typeface="Garamond"/>
                <a:cs typeface="Garamond"/>
              </a:rPr>
              <a:t>vías férreas,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otras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actividades.</a:t>
            </a:r>
            <a:endParaRPr sz="13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215"/>
              </a:spcBef>
            </a:pPr>
            <a:r>
              <a:rPr sz="1300" spc="-5" dirty="0">
                <a:latin typeface="Garamond"/>
                <a:cs typeface="Garamond"/>
              </a:rPr>
              <a:t>La toxicidad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plaguicidas se puede expresar en cuatro formas, </a:t>
            </a:r>
            <a:r>
              <a:rPr sz="1300" dirty="0">
                <a:latin typeface="Garamond"/>
                <a:cs typeface="Garamond"/>
              </a:rPr>
              <a:t>a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saber:</a:t>
            </a:r>
            <a:endParaRPr sz="1300">
              <a:latin typeface="Garamond"/>
              <a:cs typeface="Garamond"/>
            </a:endParaRPr>
          </a:p>
          <a:p>
            <a:pPr marL="469900" marR="11430" indent="-342265" algn="just">
              <a:lnSpc>
                <a:spcPct val="115399"/>
              </a:lnSpc>
              <a:spcBef>
                <a:spcPts val="975"/>
              </a:spcBef>
              <a:buAutoNum type="arabicPeriod"/>
              <a:tabLst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Toxicidad oral aguda: se refiere </a:t>
            </a:r>
            <a:r>
              <a:rPr sz="1300" dirty="0">
                <a:latin typeface="Garamond"/>
                <a:cs typeface="Garamond"/>
              </a:rPr>
              <a:t>a la ingestión </a:t>
            </a:r>
            <a:r>
              <a:rPr sz="1300" spc="-5" dirty="0">
                <a:latin typeface="Garamond"/>
                <a:cs typeface="Garamond"/>
              </a:rPr>
              <a:t>"de una sola vez"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un plaguicida, que causa efectos tóxicos en un ser vivo. Puede afectar tanto al  manipulador como al resto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población expuesta, aunque el riesgo </a:t>
            </a:r>
            <a:r>
              <a:rPr sz="1300" dirty="0">
                <a:latin typeface="Garamond"/>
                <a:cs typeface="Garamond"/>
              </a:rPr>
              <a:t>de ingerir </a:t>
            </a:r>
            <a:r>
              <a:rPr sz="1300" spc="-5" dirty="0">
                <a:latin typeface="Garamond"/>
                <a:cs typeface="Garamond"/>
              </a:rPr>
              <a:t>en una sola </a:t>
            </a:r>
            <a:r>
              <a:rPr sz="1300" dirty="0">
                <a:latin typeface="Garamond"/>
                <a:cs typeface="Garamond"/>
              </a:rPr>
              <a:t>dosis la </a:t>
            </a:r>
            <a:r>
              <a:rPr sz="1300" spc="-5" dirty="0">
                <a:latin typeface="Garamond"/>
                <a:cs typeface="Garamond"/>
              </a:rPr>
              <a:t>cantidad correspondiente </a:t>
            </a:r>
            <a:r>
              <a:rPr sz="1300" dirty="0">
                <a:latin typeface="Garamond"/>
                <a:cs typeface="Garamond"/>
              </a:rPr>
              <a:t>a la </a:t>
            </a:r>
            <a:r>
              <a:rPr sz="1300" spc="-5" dirty="0">
                <a:latin typeface="Garamond"/>
                <a:cs typeface="Garamond"/>
              </a:rPr>
              <a:t>DL oral aguda  sólo puede ocurrir por accidente, error, </a:t>
            </a:r>
            <a:r>
              <a:rPr sz="1300" dirty="0">
                <a:latin typeface="Garamond"/>
                <a:cs typeface="Garamond"/>
              </a:rPr>
              <a:t>ignorancia o intento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suicida.</a:t>
            </a:r>
            <a:endParaRPr sz="1300">
              <a:latin typeface="Garamond"/>
              <a:cs typeface="Garamond"/>
            </a:endParaRPr>
          </a:p>
          <a:p>
            <a:pPr marL="469900" marR="10795" indent="-342265" algn="just">
              <a:lnSpc>
                <a:spcPct val="115399"/>
              </a:lnSpc>
              <a:buAutoNum type="arabicPeriod"/>
              <a:tabLst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Toxicidad </a:t>
            </a:r>
            <a:r>
              <a:rPr sz="1300" dirty="0">
                <a:latin typeface="Garamond"/>
                <a:cs typeface="Garamond"/>
              </a:rPr>
              <a:t>dérmica: </a:t>
            </a:r>
            <a:r>
              <a:rPr sz="1300" spc="-5" dirty="0">
                <a:latin typeface="Garamond"/>
                <a:cs typeface="Garamond"/>
              </a:rPr>
              <a:t>se refiere </a:t>
            </a:r>
            <a:r>
              <a:rPr sz="1300" dirty="0">
                <a:latin typeface="Garamond"/>
                <a:cs typeface="Garamond"/>
              </a:rPr>
              <a:t>a los </a:t>
            </a:r>
            <a:r>
              <a:rPr sz="1300" spc="-5" dirty="0">
                <a:latin typeface="Garamond"/>
                <a:cs typeface="Garamond"/>
              </a:rPr>
              <a:t>riesgos tóxicos </a:t>
            </a:r>
            <a:r>
              <a:rPr sz="1300" dirty="0">
                <a:latin typeface="Garamond"/>
                <a:cs typeface="Garamond"/>
              </a:rPr>
              <a:t>debidos </a:t>
            </a:r>
            <a:r>
              <a:rPr sz="1300" spc="-5" dirty="0">
                <a:latin typeface="Garamond"/>
                <a:cs typeface="Garamond"/>
              </a:rPr>
              <a:t>al contacto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absorción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plaguicida 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piel, aunque es menos evidente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sus </a:t>
            </a:r>
            <a:r>
              <a:rPr sz="1300" dirty="0">
                <a:latin typeface="Garamond"/>
                <a:cs typeface="Garamond"/>
              </a:rPr>
              <a:t>dosis  letales </a:t>
            </a:r>
            <a:r>
              <a:rPr sz="1300" spc="-5" dirty="0">
                <a:latin typeface="Garamond"/>
                <a:cs typeface="Garamond"/>
              </a:rPr>
              <a:t>son siempre superiores </a:t>
            </a:r>
            <a:r>
              <a:rPr sz="1300" dirty="0">
                <a:latin typeface="Garamond"/>
                <a:cs typeface="Garamond"/>
              </a:rPr>
              <a:t>a las </a:t>
            </a:r>
            <a:r>
              <a:rPr sz="1300" spc="-5" dirty="0">
                <a:latin typeface="Garamond"/>
                <a:cs typeface="Garamond"/>
              </a:rPr>
              <a:t>orales, es por eso que presenta mayor riesgo para el manipulador que para el resto </a:t>
            </a:r>
            <a:r>
              <a:rPr sz="1300" dirty="0">
                <a:latin typeface="Garamond"/>
                <a:cs typeface="Garamond"/>
              </a:rPr>
              <a:t>de la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población.</a:t>
            </a:r>
            <a:endParaRPr sz="1300">
              <a:latin typeface="Garamond"/>
              <a:cs typeface="Garamond"/>
            </a:endParaRPr>
          </a:p>
          <a:p>
            <a:pPr marL="469900" marR="11430" indent="-342265" algn="just">
              <a:lnSpc>
                <a:spcPct val="115399"/>
              </a:lnSpc>
              <a:buAutoNum type="arabicPeriod"/>
              <a:tabLst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Toxicidad por </a:t>
            </a:r>
            <a:r>
              <a:rPr sz="1300" dirty="0">
                <a:latin typeface="Garamond"/>
                <a:cs typeface="Garamond"/>
              </a:rPr>
              <a:t>inhalación: </a:t>
            </a:r>
            <a:r>
              <a:rPr sz="1300" spc="-5" dirty="0">
                <a:latin typeface="Garamond"/>
                <a:cs typeface="Garamond"/>
              </a:rPr>
              <a:t>se produce al respirar una atmósfera contaminada por el plaguicida, como ocurre con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fumigantes,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cuando un ser  vivo está </a:t>
            </a:r>
            <a:r>
              <a:rPr sz="1300" dirty="0">
                <a:latin typeface="Garamond"/>
                <a:cs typeface="Garamond"/>
              </a:rPr>
              <a:t>inmerso </a:t>
            </a:r>
            <a:r>
              <a:rPr sz="1300" spc="-5" dirty="0">
                <a:latin typeface="Garamond"/>
                <a:cs typeface="Garamond"/>
              </a:rPr>
              <a:t>en una atmósfera cargada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un polvo </a:t>
            </a:r>
            <a:r>
              <a:rPr sz="1300" dirty="0">
                <a:latin typeface="Garamond"/>
                <a:cs typeface="Garamond"/>
              </a:rPr>
              <a:t>insecticida o </a:t>
            </a:r>
            <a:r>
              <a:rPr sz="1300" spc="-5" dirty="0">
                <a:latin typeface="Garamond"/>
                <a:cs typeface="Garamond"/>
              </a:rPr>
              <a:t>en pulverizaciones finas (nebulización, rociamiento </a:t>
            </a:r>
            <a:r>
              <a:rPr sz="1300" dirty="0">
                <a:latin typeface="Garamond"/>
                <a:cs typeface="Garamond"/>
              </a:rPr>
              <a:t>o</a:t>
            </a:r>
            <a:r>
              <a:rPr sz="1300" spc="-3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atomización).</a:t>
            </a:r>
            <a:endParaRPr sz="1300">
              <a:latin typeface="Garamond"/>
              <a:cs typeface="Garamond"/>
            </a:endParaRPr>
          </a:p>
          <a:p>
            <a:pPr marL="469900" marR="8255" indent="-342265" algn="just">
              <a:lnSpc>
                <a:spcPct val="115399"/>
              </a:lnSpc>
              <a:buAutoNum type="arabicPeriod"/>
              <a:tabLst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Toxicidad crónica: se refiere </a:t>
            </a:r>
            <a:r>
              <a:rPr sz="1300" dirty="0">
                <a:latin typeface="Garamond"/>
                <a:cs typeface="Garamond"/>
              </a:rPr>
              <a:t>a la </a:t>
            </a:r>
            <a:r>
              <a:rPr sz="1300" spc="-5" dirty="0">
                <a:latin typeface="Garamond"/>
                <a:cs typeface="Garamond"/>
              </a:rPr>
              <a:t>utilización </a:t>
            </a:r>
            <a:r>
              <a:rPr sz="1300" dirty="0">
                <a:latin typeface="Garamond"/>
                <a:cs typeface="Garamond"/>
              </a:rPr>
              <a:t>de dietas </a:t>
            </a:r>
            <a:r>
              <a:rPr sz="1300" spc="-5" dirty="0">
                <a:latin typeface="Garamond"/>
                <a:cs typeface="Garamond"/>
              </a:rPr>
              <a:t>alimenticias preparadas con </a:t>
            </a:r>
            <a:r>
              <a:rPr sz="1300" dirty="0">
                <a:latin typeface="Garamond"/>
                <a:cs typeface="Garamond"/>
              </a:rPr>
              <a:t>dosis </a:t>
            </a:r>
            <a:r>
              <a:rPr sz="1300" spc="-5" dirty="0">
                <a:latin typeface="Garamond"/>
                <a:cs typeface="Garamond"/>
              </a:rPr>
              <a:t>variadas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producto tóxico, para </a:t>
            </a:r>
            <a:r>
              <a:rPr sz="1300" dirty="0">
                <a:latin typeface="Garamond"/>
                <a:cs typeface="Garamond"/>
              </a:rPr>
              <a:t>investigar los </a:t>
            </a:r>
            <a:r>
              <a:rPr sz="1300" spc="-5" dirty="0">
                <a:latin typeface="Garamond"/>
                <a:cs typeface="Garamond"/>
              </a:rPr>
              <a:t>niveles </a:t>
            </a:r>
            <a:r>
              <a:rPr sz="1300" dirty="0">
                <a:latin typeface="Garamond"/>
                <a:cs typeface="Garamond"/>
              </a:rPr>
              <a:t>de  </a:t>
            </a:r>
            <a:r>
              <a:rPr sz="1300" spc="-5" dirty="0">
                <a:latin typeface="Garamond"/>
                <a:cs typeface="Garamond"/>
              </a:rPr>
              <a:t>riesgo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plaguicida, mediante su administración repetida </a:t>
            </a:r>
            <a:r>
              <a:rPr sz="1300" dirty="0">
                <a:latin typeface="Garamond"/>
                <a:cs typeface="Garamond"/>
              </a:rPr>
              <a:t>a lo largo del </a:t>
            </a:r>
            <a:r>
              <a:rPr sz="1300" spc="-5" dirty="0">
                <a:latin typeface="Garamond"/>
                <a:cs typeface="Garamond"/>
              </a:rPr>
              <a:t>tiempo. Las alteraciones más </a:t>
            </a:r>
            <a:r>
              <a:rPr sz="1300" dirty="0">
                <a:latin typeface="Garamond"/>
                <a:cs typeface="Garamond"/>
              </a:rPr>
              <a:t>importantes a </a:t>
            </a:r>
            <a:r>
              <a:rPr sz="1300" spc="-5" dirty="0">
                <a:latin typeface="Garamond"/>
                <a:cs typeface="Garamond"/>
              </a:rPr>
              <a:t>considerar son: problemas  reproductivos, cáncer, trastornos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sistema neurológico, efectos sobre el sistema </a:t>
            </a:r>
            <a:r>
              <a:rPr sz="1300" dirty="0">
                <a:latin typeface="Garamond"/>
                <a:cs typeface="Garamond"/>
              </a:rPr>
              <a:t>inmunológico, </a:t>
            </a:r>
            <a:r>
              <a:rPr sz="1300" spc="-5" dirty="0">
                <a:latin typeface="Garamond"/>
                <a:cs typeface="Garamond"/>
              </a:rPr>
              <a:t>alteraciones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sistema endocrino </a:t>
            </a:r>
            <a:r>
              <a:rPr sz="1300" dirty="0">
                <a:latin typeface="Garamond"/>
                <a:cs typeface="Garamond"/>
              </a:rPr>
              <a:t>y</a:t>
            </a:r>
            <a:r>
              <a:rPr sz="1300" spc="-2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suicidio.</a:t>
            </a:r>
            <a:endParaRPr sz="13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450" y="790831"/>
            <a:ext cx="3747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Alternativas del empleo de</a:t>
            </a:r>
            <a:r>
              <a:rPr sz="1800" spc="-8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941450" y="1207390"/>
            <a:ext cx="9481185" cy="430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15399"/>
              </a:lnSpc>
              <a:spcBef>
                <a:spcPts val="100"/>
              </a:spcBef>
            </a:pPr>
            <a:r>
              <a:rPr sz="1300" spc="-5" dirty="0">
                <a:latin typeface="Garamond"/>
                <a:cs typeface="Garamond"/>
              </a:rPr>
              <a:t>Los productos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sistemas naturales, utilizados antes </a:t>
            </a:r>
            <a:r>
              <a:rPr sz="1300" dirty="0">
                <a:latin typeface="Garamond"/>
                <a:cs typeface="Garamond"/>
              </a:rPr>
              <a:t>de la llegada de los </a:t>
            </a:r>
            <a:r>
              <a:rPr sz="1300" spc="-5" dirty="0">
                <a:latin typeface="Garamond"/>
                <a:cs typeface="Garamond"/>
              </a:rPr>
              <a:t>productos químicos, vuelven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ser </a:t>
            </a:r>
            <a:r>
              <a:rPr sz="1300" dirty="0">
                <a:latin typeface="Garamond"/>
                <a:cs typeface="Garamond"/>
              </a:rPr>
              <a:t>demandados </a:t>
            </a:r>
            <a:r>
              <a:rPr sz="1300" spc="-5" dirty="0">
                <a:latin typeface="Garamond"/>
                <a:cs typeface="Garamond"/>
              </a:rPr>
              <a:t>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agricultura ecológica,  que aunque no son 100 </a:t>
            </a:r>
            <a:r>
              <a:rPr sz="1300" dirty="0">
                <a:latin typeface="Garamond"/>
                <a:cs typeface="Garamond"/>
              </a:rPr>
              <a:t>% </a:t>
            </a:r>
            <a:r>
              <a:rPr sz="1300" spc="-5" dirty="0">
                <a:latin typeface="Garamond"/>
                <a:cs typeface="Garamond"/>
              </a:rPr>
              <a:t>efectivas, algunas plantas resisten </a:t>
            </a:r>
            <a:r>
              <a:rPr sz="1300" dirty="0">
                <a:latin typeface="Garamond"/>
                <a:cs typeface="Garamond"/>
              </a:rPr>
              <a:t>a las </a:t>
            </a:r>
            <a:r>
              <a:rPr sz="1300" spc="-5" dirty="0">
                <a:latin typeface="Garamond"/>
                <a:cs typeface="Garamond"/>
              </a:rPr>
              <a:t>plagas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modo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repelentes naturales, por ejemplo,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madreselva, plantada cerca 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rosales, actúa como repelente </a:t>
            </a:r>
            <a:r>
              <a:rPr sz="1300" dirty="0">
                <a:latin typeface="Garamond"/>
                <a:cs typeface="Garamond"/>
              </a:rPr>
              <a:t>de</a:t>
            </a:r>
            <a:r>
              <a:rPr sz="1300" spc="-5" dirty="0">
                <a:latin typeface="Garamond"/>
                <a:cs typeface="Garamond"/>
              </a:rPr>
              <a:t> pulgones.</a:t>
            </a:r>
            <a:endParaRPr sz="1300">
              <a:latin typeface="Garamond"/>
              <a:cs typeface="Garamond"/>
            </a:endParaRPr>
          </a:p>
          <a:p>
            <a:pPr marL="12700" marR="1143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actualidad se afirma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tendencia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volver </a:t>
            </a:r>
            <a:r>
              <a:rPr sz="1300" dirty="0">
                <a:latin typeface="Garamond"/>
                <a:cs typeface="Garamond"/>
              </a:rPr>
              <a:t>a las </a:t>
            </a:r>
            <a:r>
              <a:rPr sz="1300" spc="-5" dirty="0">
                <a:latin typeface="Garamond"/>
                <a:cs typeface="Garamond"/>
              </a:rPr>
              <a:t>fórmulas que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naturaleza brinda, es </a:t>
            </a:r>
            <a:r>
              <a:rPr sz="1300" dirty="0">
                <a:latin typeface="Garamond"/>
                <a:cs typeface="Garamond"/>
              </a:rPr>
              <a:t>decir, </a:t>
            </a:r>
            <a:r>
              <a:rPr sz="1300" spc="-5" dirty="0">
                <a:latin typeface="Garamond"/>
                <a:cs typeface="Garamond"/>
              </a:rPr>
              <a:t>el retorno </a:t>
            </a:r>
            <a:r>
              <a:rPr sz="1300" dirty="0">
                <a:latin typeface="Garamond"/>
                <a:cs typeface="Garamond"/>
              </a:rPr>
              <a:t>a las </a:t>
            </a:r>
            <a:r>
              <a:rPr sz="1300" spc="-5" dirty="0">
                <a:latin typeface="Garamond"/>
                <a:cs typeface="Garamond"/>
              </a:rPr>
              <a:t>fórmulas orgánicas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naturales, </a:t>
            </a:r>
            <a:r>
              <a:rPr sz="1300" dirty="0">
                <a:latin typeface="Garamond"/>
                <a:cs typeface="Garamond"/>
              </a:rPr>
              <a:t>y  </a:t>
            </a:r>
            <a:r>
              <a:rPr sz="1300" spc="-5" dirty="0">
                <a:latin typeface="Garamond"/>
                <a:cs typeface="Garamond"/>
              </a:rPr>
              <a:t>conseguir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partir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extractos vegetales </a:t>
            </a:r>
            <a:r>
              <a:rPr sz="1300" dirty="0">
                <a:latin typeface="Garamond"/>
                <a:cs typeface="Garamond"/>
              </a:rPr>
              <a:t>insecticidas </a:t>
            </a:r>
            <a:r>
              <a:rPr sz="1300" spc="-5" dirty="0">
                <a:latin typeface="Garamond"/>
                <a:cs typeface="Garamond"/>
              </a:rPr>
              <a:t>ecológicos con fórmulas que controlen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eliminen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manera eficaz </a:t>
            </a:r>
            <a:r>
              <a:rPr sz="1300" dirty="0">
                <a:latin typeface="Garamond"/>
                <a:cs typeface="Garamond"/>
              </a:rPr>
              <a:t>determinadas</a:t>
            </a:r>
            <a:r>
              <a:rPr sz="1300" spc="-3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plagas.</a:t>
            </a:r>
            <a:endParaRPr sz="1300">
              <a:latin typeface="Garamond"/>
              <a:cs typeface="Garamond"/>
            </a:endParaRPr>
          </a:p>
          <a:p>
            <a:pPr marL="12700" marR="1016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Tanto </a:t>
            </a:r>
            <a:r>
              <a:rPr sz="1300" dirty="0">
                <a:latin typeface="Garamond"/>
                <a:cs typeface="Garamond"/>
              </a:rPr>
              <a:t>los insecticidas, los </a:t>
            </a:r>
            <a:r>
              <a:rPr sz="1300" spc="-5" dirty="0">
                <a:latin typeface="Garamond"/>
                <a:cs typeface="Garamond"/>
              </a:rPr>
              <a:t>acaricidas, </a:t>
            </a:r>
            <a:r>
              <a:rPr sz="1300" dirty="0">
                <a:latin typeface="Garamond"/>
                <a:cs typeface="Garamond"/>
              </a:rPr>
              <a:t>y los </a:t>
            </a:r>
            <a:r>
              <a:rPr sz="1300" spc="-5" dirty="0">
                <a:latin typeface="Garamond"/>
                <a:cs typeface="Garamond"/>
              </a:rPr>
              <a:t>moluscidas, como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herbicidas biorraccionales son sustancias que se </a:t>
            </a:r>
            <a:r>
              <a:rPr sz="1300" dirty="0">
                <a:latin typeface="Garamond"/>
                <a:cs typeface="Garamond"/>
              </a:rPr>
              <a:t>derivan de </a:t>
            </a:r>
            <a:r>
              <a:rPr sz="1300" spc="-5" dirty="0">
                <a:latin typeface="Garamond"/>
                <a:cs typeface="Garamond"/>
              </a:rPr>
              <a:t>microorganismos,  plantas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minerales,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allí, su raíz orgánica </a:t>
            </a:r>
            <a:r>
              <a:rPr sz="1300" dirty="0">
                <a:latin typeface="Garamond"/>
                <a:cs typeface="Garamond"/>
              </a:rPr>
              <a:t>y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ecológica.</a:t>
            </a:r>
            <a:endParaRPr sz="1300">
              <a:latin typeface="Garamond"/>
              <a:cs typeface="Garamond"/>
            </a:endParaRPr>
          </a:p>
          <a:p>
            <a:pPr marL="12700" marR="508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Los estudios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nivel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campo </a:t>
            </a:r>
            <a:r>
              <a:rPr sz="1300" dirty="0">
                <a:latin typeface="Garamond"/>
                <a:cs typeface="Garamond"/>
              </a:rPr>
              <a:t>del impacto de los insecticidas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rendimientos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cultivos,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visitas </a:t>
            </a:r>
            <a:r>
              <a:rPr sz="1300" dirty="0">
                <a:latin typeface="Garamond"/>
                <a:cs typeface="Garamond"/>
              </a:rPr>
              <a:t>de intercambio del </a:t>
            </a:r>
            <a:r>
              <a:rPr sz="1300" spc="-5" dirty="0">
                <a:latin typeface="Garamond"/>
                <a:cs typeface="Garamond"/>
              </a:rPr>
              <a:t>personal técnico </a:t>
            </a:r>
            <a:r>
              <a:rPr sz="1300" dirty="0">
                <a:latin typeface="Garamond"/>
                <a:cs typeface="Garamond"/>
              </a:rPr>
              <a:t>y los  </a:t>
            </a:r>
            <a:r>
              <a:rPr sz="1300" spc="-5" dirty="0">
                <a:latin typeface="Garamond"/>
                <a:cs typeface="Garamond"/>
              </a:rPr>
              <a:t>responsables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políticas </a:t>
            </a:r>
            <a:r>
              <a:rPr sz="1300" dirty="0">
                <a:latin typeface="Garamond"/>
                <a:cs typeface="Garamond"/>
              </a:rPr>
              <a:t>a los </a:t>
            </a:r>
            <a:r>
              <a:rPr sz="1300" spc="-5" dirty="0">
                <a:latin typeface="Garamond"/>
                <a:cs typeface="Garamond"/>
              </a:rPr>
              <a:t>países vecinos,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simposios nacionales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regionales sobre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alternativas,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programas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manejo </a:t>
            </a:r>
            <a:r>
              <a:rPr sz="1300" dirty="0">
                <a:latin typeface="Garamond"/>
                <a:cs typeface="Garamond"/>
              </a:rPr>
              <a:t>integrado de  </a:t>
            </a:r>
            <a:r>
              <a:rPr sz="1300" spc="-5" dirty="0">
                <a:latin typeface="Garamond"/>
                <a:cs typeface="Garamond"/>
              </a:rPr>
              <a:t>plagas que enseñan </a:t>
            </a:r>
            <a:r>
              <a:rPr sz="1300" dirty="0">
                <a:latin typeface="Garamond"/>
                <a:cs typeface="Garamond"/>
              </a:rPr>
              <a:t>a los </a:t>
            </a:r>
            <a:r>
              <a:rPr sz="1300" spc="-5" dirty="0">
                <a:latin typeface="Garamond"/>
                <a:cs typeface="Garamond"/>
              </a:rPr>
              <a:t>agricultores,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científicos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 personal asesor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aplicar alternativas </a:t>
            </a:r>
            <a:r>
              <a:rPr sz="1300" dirty="0">
                <a:latin typeface="Garamond"/>
                <a:cs typeface="Garamond"/>
              </a:rPr>
              <a:t>a los </a:t>
            </a:r>
            <a:r>
              <a:rPr sz="1300" spc="-5" dirty="0">
                <a:latin typeface="Garamond"/>
                <a:cs typeface="Garamond"/>
              </a:rPr>
              <a:t>plaguicidas,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estudios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casos sobre </a:t>
            </a:r>
            <a:r>
              <a:rPr sz="1300" dirty="0">
                <a:latin typeface="Garamond"/>
                <a:cs typeface="Garamond"/>
              </a:rPr>
              <a:t>los  </a:t>
            </a:r>
            <a:r>
              <a:rPr sz="1300" spc="-5" dirty="0">
                <a:latin typeface="Garamond"/>
                <a:cs typeface="Garamond"/>
              </a:rPr>
              <a:t>obstáculos técnicos al comercio así como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rechazos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exportaciones por exceso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residuos </a:t>
            </a:r>
            <a:r>
              <a:rPr sz="1300" dirty="0">
                <a:latin typeface="Garamond"/>
                <a:cs typeface="Garamond"/>
              </a:rPr>
              <a:t>de insecticidas </a:t>
            </a:r>
            <a:r>
              <a:rPr sz="1300" spc="-5" dirty="0">
                <a:latin typeface="Garamond"/>
                <a:cs typeface="Garamond"/>
              </a:rPr>
              <a:t>han catalizado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reforma </a:t>
            </a:r>
            <a:r>
              <a:rPr sz="1300" dirty="0">
                <a:latin typeface="Garamond"/>
                <a:cs typeface="Garamond"/>
              </a:rPr>
              <a:t>de las  </a:t>
            </a:r>
            <a:r>
              <a:rPr sz="1300" spc="-5" dirty="0">
                <a:latin typeface="Garamond"/>
                <a:cs typeface="Garamond"/>
              </a:rPr>
              <a:t>políticas.</a:t>
            </a:r>
            <a:endParaRPr sz="1300">
              <a:latin typeface="Garamond"/>
              <a:cs typeface="Garamond"/>
            </a:endParaRPr>
          </a:p>
          <a:p>
            <a:pPr marL="12700" marR="7620" algn="just">
              <a:lnSpc>
                <a:spcPct val="115399"/>
              </a:lnSpc>
              <a:spcBef>
                <a:spcPts val="969"/>
              </a:spcBef>
            </a:pPr>
            <a:r>
              <a:rPr sz="1300" spc="-5" dirty="0">
                <a:latin typeface="Garamond"/>
                <a:cs typeface="Garamond"/>
              </a:rPr>
              <a:t>Como parte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manejo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riesgos ocasionados por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plaguicidas, se encuentra </a:t>
            </a:r>
            <a:r>
              <a:rPr sz="1300" dirty="0">
                <a:latin typeface="Garamond"/>
                <a:cs typeface="Garamond"/>
              </a:rPr>
              <a:t>la introducción de </a:t>
            </a:r>
            <a:r>
              <a:rPr sz="1300" spc="-5" dirty="0">
                <a:latin typeface="Garamond"/>
                <a:cs typeface="Garamond"/>
              </a:rPr>
              <a:t>alternativas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control químico que se  </a:t>
            </a:r>
            <a:r>
              <a:rPr sz="1300" dirty="0">
                <a:latin typeface="Garamond"/>
                <a:cs typeface="Garamond"/>
              </a:rPr>
              <a:t>implementa </a:t>
            </a:r>
            <a:r>
              <a:rPr sz="1300" spc="-5" dirty="0">
                <a:latin typeface="Garamond"/>
                <a:cs typeface="Garamond"/>
              </a:rPr>
              <a:t>bajo </a:t>
            </a:r>
            <a:r>
              <a:rPr sz="1300" dirty="0">
                <a:latin typeface="Garamond"/>
                <a:cs typeface="Garamond"/>
              </a:rPr>
              <a:t>dos</a:t>
            </a:r>
            <a:r>
              <a:rPr sz="1300" spc="-5" dirty="0">
                <a:latin typeface="Garamond"/>
                <a:cs typeface="Garamond"/>
              </a:rPr>
              <a:t> enfoques:</a:t>
            </a:r>
            <a:endParaRPr sz="1300">
              <a:latin typeface="Garamond"/>
              <a:cs typeface="Garamond"/>
            </a:endParaRPr>
          </a:p>
          <a:p>
            <a:pPr marL="469900" indent="-34226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Manejo </a:t>
            </a:r>
            <a:r>
              <a:rPr sz="1300" dirty="0">
                <a:latin typeface="Garamond"/>
                <a:cs typeface="Garamond"/>
              </a:rPr>
              <a:t>integrado de </a:t>
            </a:r>
            <a:r>
              <a:rPr sz="1300" spc="-5" dirty="0">
                <a:latin typeface="Garamond"/>
                <a:cs typeface="Garamond"/>
              </a:rPr>
              <a:t>plagas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(MIP).</a:t>
            </a:r>
            <a:endParaRPr sz="1300">
              <a:latin typeface="Garamond"/>
              <a:cs typeface="Garamond"/>
            </a:endParaRPr>
          </a:p>
          <a:p>
            <a:pPr marL="469900" indent="-34226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Manejo ecológico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plagas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(MEP).</a:t>
            </a:r>
            <a:endParaRPr sz="13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575" y="620710"/>
            <a:ext cx="28594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Fuentes de</a:t>
            </a:r>
            <a:r>
              <a:rPr sz="3000" spc="-90" dirty="0"/>
              <a:t> </a:t>
            </a:r>
            <a:r>
              <a:rPr sz="3000" dirty="0"/>
              <a:t>apoyo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77849" y="1305060"/>
            <a:ext cx="11113770" cy="45072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79095" indent="-367030" algn="just">
              <a:lnSpc>
                <a:spcPct val="100000"/>
              </a:lnSpc>
              <a:spcBef>
                <a:spcPts val="434"/>
              </a:spcBef>
              <a:buSzPct val="120000"/>
              <a:buFont typeface="Arial"/>
              <a:buChar char="●"/>
              <a:tabLst>
                <a:tab pos="379730" algn="l"/>
              </a:tabLst>
            </a:pPr>
            <a:r>
              <a:rPr sz="1500" spc="-5" dirty="0">
                <a:latin typeface="Garamond"/>
                <a:cs typeface="Garamond"/>
              </a:rPr>
              <a:t>W</a:t>
            </a:r>
            <a:r>
              <a:rPr sz="1300" spc="-5" dirty="0">
                <a:latin typeface="Garamond"/>
                <a:cs typeface="Garamond"/>
              </a:rPr>
              <a:t>eslwy, Addison. Química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comunidad, 2° Edición, Editorial Pearson, Estados Unidos, pag.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487-493.</a:t>
            </a:r>
            <a:endParaRPr sz="1300">
              <a:latin typeface="Garamond"/>
              <a:cs typeface="Garamond"/>
            </a:endParaRPr>
          </a:p>
          <a:p>
            <a:pPr marL="379095" indent="-359410" algn="just">
              <a:lnSpc>
                <a:spcPct val="100000"/>
              </a:lnSpc>
              <a:spcBef>
                <a:spcPts val="77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2"/>
              </a:rPr>
              <a:t>https://www.bbc.com/mundo/noticias/2011/10/111003_huertos_urbanos_mexico_pea</a:t>
            </a:r>
            <a:endParaRPr sz="1300">
              <a:latin typeface="Garamond"/>
              <a:cs typeface="Garamond"/>
            </a:endParaRPr>
          </a:p>
          <a:p>
            <a:pPr marL="379095" marR="19050" indent="-359410" algn="just">
              <a:lnSpc>
                <a:spcPct val="124400"/>
              </a:lnSpc>
              <a:spcBef>
                <a:spcPts val="38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Lara G. Plaguicidas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biodiversidad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suelo; su comportamiento como contaminantes [Internet]. España: Biociencias.org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Biociencias.com; c2001-2013 [citado 19  </a:t>
            </a:r>
            <a:r>
              <a:rPr sz="1300" dirty="0">
                <a:latin typeface="Garamond"/>
                <a:cs typeface="Garamond"/>
              </a:rPr>
              <a:t>junio </a:t>
            </a:r>
            <a:r>
              <a:rPr sz="1300" spc="-5" dirty="0">
                <a:latin typeface="Garamond"/>
                <a:cs typeface="Garamond"/>
              </a:rPr>
              <a:t>2013]. Disponible en:</a:t>
            </a:r>
            <a:r>
              <a:rPr sz="1300" spc="30" dirty="0"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3"/>
              </a:rPr>
              <a:t>http://www.biociencias.org/odisea/plaguicidas</a:t>
            </a:r>
            <a:endParaRPr sz="1300">
              <a:latin typeface="Garamond"/>
              <a:cs typeface="Garamond"/>
            </a:endParaRPr>
          </a:p>
          <a:p>
            <a:pPr marL="379095" indent="-359410" algn="just">
              <a:lnSpc>
                <a:spcPct val="100000"/>
              </a:lnSpc>
              <a:spcBef>
                <a:spcPts val="62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Cremlyn </a:t>
            </a:r>
            <a:r>
              <a:rPr sz="1300" dirty="0">
                <a:latin typeface="Garamond"/>
                <a:cs typeface="Garamond"/>
              </a:rPr>
              <a:t>R. </a:t>
            </a:r>
            <a:r>
              <a:rPr sz="1300" spc="-5" dirty="0">
                <a:latin typeface="Garamond"/>
                <a:cs typeface="Garamond"/>
              </a:rPr>
              <a:t>Pesticides. Preparation and Mode of Action. New York, EUA: John Wiley </a:t>
            </a:r>
            <a:r>
              <a:rPr sz="1300" dirty="0">
                <a:latin typeface="Garamond"/>
                <a:cs typeface="Garamond"/>
              </a:rPr>
              <a:t>&amp; Sons;</a:t>
            </a:r>
            <a:r>
              <a:rPr sz="1300" spc="-5" dirty="0">
                <a:latin typeface="Garamond"/>
                <a:cs typeface="Garamond"/>
              </a:rPr>
              <a:t> 1979.</a:t>
            </a:r>
            <a:endParaRPr sz="1300">
              <a:latin typeface="Garamond"/>
              <a:cs typeface="Garamond"/>
            </a:endParaRPr>
          </a:p>
          <a:p>
            <a:pPr marL="379095" marR="5080" indent="-359410" algn="just">
              <a:lnSpc>
                <a:spcPct val="119900"/>
              </a:lnSpc>
              <a:spcBef>
                <a:spcPts val="45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Weinberg J. Guía para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ONG sobre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plaguicidas peligrosos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 </a:t>
            </a:r>
            <a:r>
              <a:rPr sz="1300" dirty="0">
                <a:latin typeface="Garamond"/>
                <a:cs typeface="Garamond"/>
              </a:rPr>
              <a:t>SAICM. </a:t>
            </a:r>
            <a:r>
              <a:rPr sz="1300" spc="-5" dirty="0">
                <a:latin typeface="Garamond"/>
                <a:cs typeface="Garamond"/>
              </a:rPr>
              <a:t>Marco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acción para protegerla salud humana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 medio ambiente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plaguicidas  [Internet]. Filipinas: </a:t>
            </a:r>
            <a:r>
              <a:rPr sz="1300" dirty="0">
                <a:latin typeface="Garamond"/>
                <a:cs typeface="Garamond"/>
              </a:rPr>
              <a:t>IPEN/Red Internacional de </a:t>
            </a:r>
            <a:r>
              <a:rPr sz="1300" spc="-5" dirty="0">
                <a:latin typeface="Garamond"/>
                <a:cs typeface="Garamond"/>
              </a:rPr>
              <a:t>Eliminación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COP; 2009 [citado 18 oct 2013]. Disponible en: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4"/>
              </a:rPr>
              <a:t>http://www.ipen.org/sites/default/files/documents/ngo_guide_hazpest_saicm-es.pdf</a:t>
            </a:r>
            <a:endParaRPr sz="1300">
              <a:latin typeface="Garamond"/>
              <a:cs typeface="Garamond"/>
            </a:endParaRPr>
          </a:p>
          <a:p>
            <a:pPr marL="379095" marR="6985" indent="-359410" algn="just">
              <a:lnSpc>
                <a:spcPct val="124400"/>
              </a:lnSpc>
              <a:spcBef>
                <a:spcPts val="244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World Health Organizations. </a:t>
            </a:r>
            <a:r>
              <a:rPr sz="1300" dirty="0">
                <a:latin typeface="Garamond"/>
                <a:cs typeface="Garamond"/>
              </a:rPr>
              <a:t>International </a:t>
            </a:r>
            <a:r>
              <a:rPr sz="1300" spc="-5" dirty="0">
                <a:latin typeface="Garamond"/>
                <a:cs typeface="Garamond"/>
              </a:rPr>
              <a:t>Code of Conduct on the Distribution and Use of Pesticides. Guidelines on pesticide advertising. </a:t>
            </a:r>
            <a:r>
              <a:rPr sz="1300" dirty="0">
                <a:latin typeface="Garamond"/>
                <a:cs typeface="Garamond"/>
              </a:rPr>
              <a:t>Rome, Italy: </a:t>
            </a:r>
            <a:r>
              <a:rPr sz="1300" spc="-5" dirty="0">
                <a:latin typeface="Garamond"/>
                <a:cs typeface="Garamond"/>
              </a:rPr>
              <a:t>FAO/WHO;  2010. [citado 18 oct 2013]. Available from:</a:t>
            </a:r>
            <a:r>
              <a:rPr sz="1300" spc="35" dirty="0"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5"/>
              </a:rPr>
              <a:t>http://www.who.int/whopes/recommendations/FAO_WHO_Guidelines_Pesticide_Advertising.pdf</a:t>
            </a:r>
            <a:endParaRPr sz="1300">
              <a:latin typeface="Garamond"/>
              <a:cs typeface="Garamond"/>
            </a:endParaRPr>
          </a:p>
          <a:p>
            <a:pPr marL="379095" marR="17780" indent="-359410" algn="just">
              <a:lnSpc>
                <a:spcPct val="124400"/>
              </a:lnSpc>
              <a:spcBef>
                <a:spcPts val="240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Chelala C. Un reto constante: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plaguicidas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su efecto sobre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salud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 medio ambiente [Internet]. Washington, DC: OPS; 2004 [citado 18 oct 2013]. Disponible en: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6"/>
              </a:rPr>
              <a:t>http://www.cidbimena.desastres.hn/docum/ops/libros/RA_RetoConstante.pdf</a:t>
            </a:r>
            <a:endParaRPr sz="1300">
              <a:latin typeface="Garamond"/>
              <a:cs typeface="Garamond"/>
            </a:endParaRPr>
          </a:p>
          <a:p>
            <a:pPr marL="379095" marR="6985" indent="-359410" algn="just">
              <a:lnSpc>
                <a:spcPct val="119900"/>
              </a:lnSpc>
              <a:spcBef>
                <a:spcPts val="31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Arata AA. Perspectivas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uso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plaguicidas: Historia, situación actual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necesidades futuras [Internet]. En: </a:t>
            </a:r>
            <a:r>
              <a:rPr sz="1300" dirty="0">
                <a:latin typeface="Garamond"/>
                <a:cs typeface="Garamond"/>
              </a:rPr>
              <a:t>III </a:t>
            </a:r>
            <a:r>
              <a:rPr sz="1300" spc="-5" dirty="0">
                <a:latin typeface="Garamond"/>
                <a:cs typeface="Garamond"/>
              </a:rPr>
              <a:t>Taller Latinoamericano “Prevención </a:t>
            </a:r>
            <a:r>
              <a:rPr sz="1300" dirty="0">
                <a:latin typeface="Garamond"/>
                <a:cs typeface="Garamond"/>
              </a:rPr>
              <a:t>de Riesgos </a:t>
            </a:r>
            <a:r>
              <a:rPr sz="1300" spc="-5" dirty="0">
                <a:latin typeface="Garamond"/>
                <a:cs typeface="Garamond"/>
              </a:rPr>
              <a:t>en el  uso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Plaguicidas” Xalapa, Veracruz; Méjico, 1-6 </a:t>
            </a:r>
            <a:r>
              <a:rPr sz="1300" dirty="0">
                <a:latin typeface="Garamond"/>
                <a:cs typeface="Garamond"/>
              </a:rPr>
              <a:t>diciembre </a:t>
            </a:r>
            <a:r>
              <a:rPr sz="1300" spc="-5" dirty="0">
                <a:latin typeface="Garamond"/>
                <a:cs typeface="Garamond"/>
              </a:rPr>
              <a:t>1983. Veracruz, México: </a:t>
            </a:r>
            <a:r>
              <a:rPr sz="1300" dirty="0">
                <a:latin typeface="Garamond"/>
                <a:cs typeface="Garamond"/>
              </a:rPr>
              <a:t>INIREB; </a:t>
            </a:r>
            <a:r>
              <a:rPr sz="1300" spc="-5" dirty="0">
                <a:latin typeface="Garamond"/>
                <a:cs typeface="Garamond"/>
              </a:rPr>
              <a:t>1983 [citado 18 oct 2013]. Disponible en: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7"/>
              </a:rPr>
              <a:t>http://www.bvsde.paho.org/bvsacd/eco/003106/03106-02.pdf</a:t>
            </a:r>
            <a:endParaRPr sz="1300">
              <a:latin typeface="Garamond"/>
              <a:cs typeface="Garamond"/>
            </a:endParaRPr>
          </a:p>
          <a:p>
            <a:pPr marL="379095" marR="6985" indent="-359410" algn="just">
              <a:lnSpc>
                <a:spcPct val="124400"/>
              </a:lnSpc>
              <a:spcBef>
                <a:spcPts val="244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Ministerio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Justicia. </a:t>
            </a:r>
            <a:r>
              <a:rPr sz="1300" dirty="0">
                <a:latin typeface="Garamond"/>
                <a:cs typeface="Garamond"/>
              </a:rPr>
              <a:t>Resolución </a:t>
            </a:r>
            <a:r>
              <a:rPr sz="1300" spc="-5" dirty="0">
                <a:latin typeface="Garamond"/>
                <a:cs typeface="Garamond"/>
              </a:rPr>
              <a:t>conjunta Ministerio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Agricultura-Ministerio </a:t>
            </a:r>
            <a:r>
              <a:rPr sz="1300" dirty="0">
                <a:latin typeface="Garamond"/>
                <a:cs typeface="Garamond"/>
              </a:rPr>
              <a:t>de Salud </a:t>
            </a:r>
            <a:r>
              <a:rPr sz="1300" spc="-5" dirty="0">
                <a:latin typeface="Garamond"/>
                <a:cs typeface="Garamond"/>
              </a:rPr>
              <a:t>Pública. Gaceta Oficial </a:t>
            </a:r>
            <a:r>
              <a:rPr sz="1300" dirty="0">
                <a:latin typeface="Garamond"/>
                <a:cs typeface="Garamond"/>
              </a:rPr>
              <a:t>de la República de </a:t>
            </a:r>
            <a:r>
              <a:rPr sz="1300" spc="-5" dirty="0">
                <a:latin typeface="Garamond"/>
                <a:cs typeface="Garamond"/>
              </a:rPr>
              <a:t>Cuba [Internet]. Extraordinaria 16  abril 2007[citado 18 oct 2013];105(16):77-88. Disponible en:</a:t>
            </a:r>
            <a:r>
              <a:rPr sz="1300" spc="55" dirty="0"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8"/>
              </a:rPr>
              <a:t>http://www.minagri.gob.ar/site/desarrollo_rural/forobioinsumos/normativas/Res_Cubana_2007.pdf</a:t>
            </a:r>
            <a:endParaRPr sz="13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1924" y="997060"/>
            <a:ext cx="2141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Justificación: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121924" y="2166475"/>
            <a:ext cx="9297035" cy="30956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6985" algn="just">
              <a:lnSpc>
                <a:spcPct val="114199"/>
              </a:lnSpc>
              <a:spcBef>
                <a:spcPts val="80"/>
              </a:spcBef>
            </a:pPr>
            <a:r>
              <a:rPr sz="1800" spc="-5" dirty="0">
                <a:latin typeface="Garamond"/>
                <a:cs typeface="Garamond"/>
              </a:rPr>
              <a:t>Es </a:t>
            </a:r>
            <a:r>
              <a:rPr sz="1800" dirty="0">
                <a:latin typeface="Garamond"/>
                <a:cs typeface="Garamond"/>
              </a:rPr>
              <a:t>importante </a:t>
            </a:r>
            <a:r>
              <a:rPr sz="1800" spc="-5" dirty="0">
                <a:latin typeface="Garamond"/>
                <a:cs typeface="Garamond"/>
              </a:rPr>
              <a:t>el estudio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plaguicidas ya que son compuestos químicos que han aportado  beneficios al ser humano </a:t>
            </a:r>
            <a:r>
              <a:rPr sz="1800" dirty="0">
                <a:latin typeface="Garamond"/>
                <a:cs typeface="Garamond"/>
              </a:rPr>
              <a:t>a </a:t>
            </a:r>
            <a:r>
              <a:rPr sz="1800" spc="-5" dirty="0">
                <a:latin typeface="Garamond"/>
                <a:cs typeface="Garamond"/>
              </a:rPr>
              <a:t>través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tiempos, usados básicamente para el control </a:t>
            </a:r>
            <a:r>
              <a:rPr sz="1800" dirty="0">
                <a:latin typeface="Garamond"/>
                <a:cs typeface="Garamond"/>
              </a:rPr>
              <a:t>de las  </a:t>
            </a:r>
            <a:r>
              <a:rPr sz="1800" spc="-5" dirty="0">
                <a:latin typeface="Garamond"/>
                <a:cs typeface="Garamond"/>
              </a:rPr>
              <a:t>enfermedades en el hombre </a:t>
            </a:r>
            <a:r>
              <a:rPr sz="1800" dirty="0">
                <a:latin typeface="Garamond"/>
                <a:cs typeface="Garamond"/>
              </a:rPr>
              <a:t>y las </a:t>
            </a:r>
            <a:r>
              <a:rPr sz="1800" spc="-5" dirty="0">
                <a:latin typeface="Garamond"/>
                <a:cs typeface="Garamond"/>
              </a:rPr>
              <a:t>plagas en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agricultura,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que en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actualidad aún son prioritarios para  su utilización en áreas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específicas.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</a:pPr>
            <a:r>
              <a:rPr sz="1800" dirty="0">
                <a:latin typeface="Garamond"/>
                <a:cs typeface="Garamond"/>
              </a:rPr>
              <a:t>Sabemos los </a:t>
            </a:r>
            <a:r>
              <a:rPr sz="1800" spc="-5" dirty="0">
                <a:latin typeface="Garamond"/>
                <a:cs typeface="Garamond"/>
              </a:rPr>
              <a:t>riesgos que conlleva el uso excesivo </a:t>
            </a:r>
            <a:r>
              <a:rPr sz="1800" dirty="0">
                <a:latin typeface="Garamond"/>
                <a:cs typeface="Garamond"/>
              </a:rPr>
              <a:t>e indiscriminado de los </a:t>
            </a:r>
            <a:r>
              <a:rPr sz="1800" spc="-5" dirty="0">
                <a:latin typeface="Garamond"/>
                <a:cs typeface="Garamond"/>
              </a:rPr>
              <a:t>plaguicidas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salud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 ambiente, riesgos que además comprometen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sostenibilidad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sistemas agrícolas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huertos  urbanos, por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que corresponde el su uso racional, aplicar medidas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mitigación ante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efectos  causados </a:t>
            </a:r>
            <a:r>
              <a:rPr sz="1800" dirty="0">
                <a:latin typeface="Garamond"/>
                <a:cs typeface="Garamond"/>
              </a:rPr>
              <a:t>a la </a:t>
            </a:r>
            <a:r>
              <a:rPr sz="1800" spc="-5" dirty="0">
                <a:latin typeface="Garamond"/>
                <a:cs typeface="Garamond"/>
              </a:rPr>
              <a:t>salud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medio ambiente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encontrar alternativas para su</a:t>
            </a:r>
            <a:r>
              <a:rPr sz="1800" spc="-3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control.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4713" y="418017"/>
            <a:ext cx="39046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90" dirty="0"/>
              <a:t> </a:t>
            </a:r>
            <a:r>
              <a:rPr sz="3000" dirty="0"/>
              <a:t>apertura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71999" y="1442980"/>
            <a:ext cx="7797800" cy="32238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realizará una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investigación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con respecto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importancia de los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oligoelementos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huertos urbanos. Posteriormente esta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será utilizada  para realizar una práctica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laboratorio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aplicando el método científico con el formato  propuesto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dgire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elaboración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reportes.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3399"/>
              </a:lnSpc>
              <a:spcBef>
                <a:spcPts val="72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investigación documental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por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artículos, videos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documentos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relacionados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Importancia </a:t>
            </a:r>
            <a:r>
              <a:rPr sz="1800" spc="-5" dirty="0">
                <a:latin typeface="Garamond"/>
                <a:cs typeface="Garamond"/>
              </a:rPr>
              <a:t>que tienen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huertos urbanos ante una </a:t>
            </a:r>
            <a:r>
              <a:rPr sz="1800" dirty="0">
                <a:latin typeface="Garamond"/>
                <a:cs typeface="Garamond"/>
              </a:rPr>
              <a:t>inminente </a:t>
            </a:r>
            <a:r>
              <a:rPr sz="1800" spc="-5" dirty="0">
                <a:latin typeface="Garamond"/>
                <a:cs typeface="Garamond"/>
              </a:rPr>
              <a:t>crisis</a:t>
            </a:r>
            <a:r>
              <a:rPr sz="1800" spc="-5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alimentaria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29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Repercusiones </a:t>
            </a:r>
            <a:r>
              <a:rPr sz="1800" spc="-5" dirty="0">
                <a:latin typeface="Garamond"/>
                <a:cs typeface="Garamond"/>
              </a:rPr>
              <a:t>ambientales con el uso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pesticidas en huertos</a:t>
            </a:r>
            <a:r>
              <a:rPr sz="1800" spc="-3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urbanos.</a:t>
            </a:r>
            <a:endParaRPr sz="1800">
              <a:latin typeface="Garamond"/>
              <a:cs typeface="Garamond"/>
            </a:endParaRPr>
          </a:p>
          <a:p>
            <a:pPr marL="469900" marR="10795" indent="-367030">
              <a:lnSpc>
                <a:spcPct val="114599"/>
              </a:lnSpc>
              <a:buFont typeface="Arial"/>
              <a:buChar char="●"/>
              <a:tabLst>
                <a:tab pos="469265" algn="l"/>
                <a:tab pos="469900" algn="l"/>
                <a:tab pos="1167765" algn="l"/>
                <a:tab pos="1568450" algn="l"/>
                <a:tab pos="3094990" algn="l"/>
                <a:tab pos="4242435" algn="l"/>
                <a:tab pos="5339080" algn="l"/>
                <a:tab pos="5815330" algn="l"/>
                <a:tab pos="6153150" algn="l"/>
                <a:tab pos="7683500" algn="l"/>
              </a:tabLst>
            </a:pPr>
            <a:r>
              <a:rPr sz="1800" spc="-5" dirty="0">
                <a:latin typeface="Garamond"/>
                <a:cs typeface="Garamond"/>
              </a:rPr>
              <a:t>Tipo</a:t>
            </a:r>
            <a:r>
              <a:rPr sz="1800" dirty="0">
                <a:latin typeface="Garamond"/>
                <a:cs typeface="Garamond"/>
              </a:rPr>
              <a:t>s	de	</a:t>
            </a:r>
            <a:r>
              <a:rPr sz="1800" spc="-5" dirty="0">
                <a:latin typeface="Garamond"/>
                <a:cs typeface="Garamond"/>
              </a:rPr>
              <a:t>oligoelemento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específico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necesario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pa</a:t>
            </a:r>
            <a:r>
              <a:rPr sz="1800" dirty="0">
                <a:latin typeface="Garamond"/>
                <a:cs typeface="Garamond"/>
              </a:rPr>
              <a:t>r	</a:t>
            </a:r>
            <a:r>
              <a:rPr sz="1800" spc="-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fortalecimient</a:t>
            </a:r>
            <a:r>
              <a:rPr sz="1800" dirty="0">
                <a:latin typeface="Garamond"/>
                <a:cs typeface="Garamond"/>
              </a:rPr>
              <a:t>o	y  </a:t>
            </a:r>
            <a:r>
              <a:rPr sz="1800" spc="-5" dirty="0">
                <a:latin typeface="Garamond"/>
                <a:cs typeface="Garamond"/>
              </a:rPr>
              <a:t>crecimiento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hortalizas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vegetales en un huerto</a:t>
            </a:r>
            <a:r>
              <a:rPr sz="1800" spc="-2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urbano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9042" y="5354715"/>
            <a:ext cx="3945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Materiales: </a:t>
            </a:r>
            <a:r>
              <a:rPr sz="1800" dirty="0">
                <a:latin typeface="Garamond"/>
                <a:cs typeface="Garamond"/>
              </a:rPr>
              <a:t>Internet, </a:t>
            </a:r>
            <a:r>
              <a:rPr sz="1800" spc="-5" dirty="0">
                <a:latin typeface="Garamond"/>
                <a:cs typeface="Garamond"/>
              </a:rPr>
              <a:t>Google </a:t>
            </a:r>
            <a:r>
              <a:rPr sz="1800" dirty="0">
                <a:latin typeface="Garamond"/>
                <a:cs typeface="Garamond"/>
              </a:rPr>
              <a:t>drive, y</a:t>
            </a:r>
            <a:r>
              <a:rPr sz="1800" spc="-9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rúbrica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2875" y="280044"/>
            <a:ext cx="13093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Rúbrica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931450" y="1230374"/>
            <a:ext cx="10159450" cy="5057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4916" y="456710"/>
            <a:ext cx="75977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CC4125"/>
                </a:solidFill>
              </a:rPr>
              <a:t>ESTRUCTURA </a:t>
            </a:r>
            <a:r>
              <a:rPr sz="3000" spc="-10" dirty="0">
                <a:solidFill>
                  <a:srgbClr val="CC4125"/>
                </a:solidFill>
              </a:rPr>
              <a:t>INICIAL </a:t>
            </a:r>
            <a:r>
              <a:rPr sz="3000" spc="-5" dirty="0">
                <a:solidFill>
                  <a:srgbClr val="CC4125"/>
                </a:solidFill>
              </a:rPr>
              <a:t>DE</a:t>
            </a:r>
            <a:r>
              <a:rPr sz="3000" spc="-80" dirty="0">
                <a:solidFill>
                  <a:srgbClr val="CC4125"/>
                </a:solidFill>
              </a:rPr>
              <a:t> </a:t>
            </a:r>
            <a:r>
              <a:rPr sz="3000" spc="-5" dirty="0">
                <a:solidFill>
                  <a:srgbClr val="CC4125"/>
                </a:solidFill>
              </a:rPr>
              <a:t>PLANEACIÓN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62150" y="1132985"/>
            <a:ext cx="10724515" cy="4705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9390">
              <a:lnSpc>
                <a:spcPct val="100000"/>
              </a:lnSpc>
              <a:spcBef>
                <a:spcPts val="100"/>
              </a:spcBef>
              <a:tabLst>
                <a:tab pos="7910830" algn="l"/>
              </a:tabLst>
            </a:pPr>
            <a:r>
              <a:rPr sz="3000" b="1" spc="-5" dirty="0">
                <a:solidFill>
                  <a:srgbClr val="1B4587"/>
                </a:solidFill>
                <a:latin typeface="Garamond"/>
                <a:cs typeface="Garamond"/>
              </a:rPr>
              <a:t>Elaboración del</a:t>
            </a:r>
            <a:r>
              <a:rPr sz="3000" b="1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3000" b="1" spc="-5" dirty="0">
                <a:solidFill>
                  <a:srgbClr val="1B4587"/>
                </a:solidFill>
                <a:latin typeface="Garamond"/>
                <a:cs typeface="Garamond"/>
              </a:rPr>
              <a:t>Proyecto</a:t>
            </a:r>
            <a:r>
              <a:rPr sz="3000" b="1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3000" b="1" spc="-5" dirty="0">
                <a:solidFill>
                  <a:srgbClr val="1B4587"/>
                </a:solidFill>
                <a:latin typeface="Garamond"/>
                <a:cs typeface="Garamond"/>
              </a:rPr>
              <a:t>E.III	</a:t>
            </a:r>
            <a:r>
              <a:rPr sz="3000" b="1" dirty="0">
                <a:solidFill>
                  <a:srgbClr val="FF0000"/>
                </a:solidFill>
                <a:latin typeface="Garamond"/>
                <a:cs typeface="Garamond"/>
              </a:rPr>
              <a:t>(Producto</a:t>
            </a:r>
            <a:r>
              <a:rPr sz="3000" b="1" spc="-10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Garamond"/>
                <a:cs typeface="Garamond"/>
              </a:rPr>
              <a:t>8)</a:t>
            </a:r>
            <a:endParaRPr sz="3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 marL="2908300" marR="5080" indent="-2895600">
              <a:lnSpc>
                <a:spcPts val="2850"/>
              </a:lnSpc>
              <a:spcBef>
                <a:spcPts val="2330"/>
              </a:spcBef>
            </a:pPr>
            <a:r>
              <a:rPr sz="2400" b="1" spc="-5" dirty="0">
                <a:latin typeface="Garamond"/>
                <a:cs typeface="Garamond"/>
              </a:rPr>
              <a:t>Nombre del proyecto: Diseño </a:t>
            </a:r>
            <a:r>
              <a:rPr sz="2400" b="1" dirty="0">
                <a:latin typeface="Garamond"/>
                <a:cs typeface="Garamond"/>
              </a:rPr>
              <a:t>y </a:t>
            </a:r>
            <a:r>
              <a:rPr sz="2400" b="1" spc="-5" dirty="0">
                <a:latin typeface="Garamond"/>
                <a:cs typeface="Garamond"/>
              </a:rPr>
              <a:t>construcción de un huerto urbano escolar, como  herramienta para la concientización de los </a:t>
            </a:r>
            <a:r>
              <a:rPr sz="2400" b="1" dirty="0">
                <a:latin typeface="Garamond"/>
                <a:cs typeface="Garamond"/>
              </a:rPr>
              <a:t>alumnos ante </a:t>
            </a:r>
            <a:r>
              <a:rPr sz="2400" b="1" spc="-5" dirty="0">
                <a:latin typeface="Garamond"/>
                <a:cs typeface="Garamond"/>
              </a:rPr>
              <a:t>una  crisis</a:t>
            </a:r>
            <a:r>
              <a:rPr sz="2400" b="1" spc="-10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alimentaria</a:t>
            </a:r>
            <a:endParaRPr sz="2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Garamond"/>
                <a:cs typeface="Garamond"/>
              </a:rPr>
              <a:t>Nombre de las profesoras participantes </a:t>
            </a:r>
            <a:r>
              <a:rPr sz="2400" b="1" dirty="0">
                <a:latin typeface="Garamond"/>
                <a:cs typeface="Garamond"/>
              </a:rPr>
              <a:t>y</a:t>
            </a:r>
            <a:r>
              <a:rPr sz="2400" b="1" spc="-15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asignaturas:</a:t>
            </a:r>
            <a:endParaRPr sz="2400">
              <a:latin typeface="Garamond"/>
              <a:cs typeface="Garamond"/>
            </a:endParaRPr>
          </a:p>
          <a:p>
            <a:pPr marL="974725" indent="-733425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974090" algn="l"/>
                <a:tab pos="974725" algn="l"/>
              </a:tabLst>
            </a:pPr>
            <a:r>
              <a:rPr sz="2400" b="1" spc="-5" dirty="0">
                <a:latin typeface="Garamond"/>
                <a:cs typeface="Garamond"/>
              </a:rPr>
              <a:t>ROSA MARIA MENDOZA MACÍAS </a:t>
            </a:r>
            <a:r>
              <a:rPr sz="2400" b="1" dirty="0">
                <a:latin typeface="Garamond"/>
                <a:cs typeface="Garamond"/>
              </a:rPr>
              <a:t>( </a:t>
            </a:r>
            <a:r>
              <a:rPr sz="2400" b="1" spc="-5" dirty="0">
                <a:latin typeface="Garamond"/>
                <a:cs typeface="Garamond"/>
              </a:rPr>
              <a:t>Educación para la Salud</a:t>
            </a:r>
            <a:r>
              <a:rPr sz="2400" b="1" spc="-30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)</a:t>
            </a:r>
            <a:endParaRPr sz="2400">
              <a:latin typeface="Garamond"/>
              <a:cs typeface="Garamond"/>
            </a:endParaRPr>
          </a:p>
          <a:p>
            <a:pPr marL="996315" indent="-75565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996315" algn="l"/>
                <a:tab pos="996950" algn="l"/>
                <a:tab pos="6040755" algn="l"/>
              </a:tabLst>
            </a:pPr>
            <a:r>
              <a:rPr sz="2400" b="1" spc="-5" dirty="0">
                <a:latin typeface="Garamond"/>
                <a:cs typeface="Garamond"/>
              </a:rPr>
              <a:t>ELIZABETH CASTILLO </a:t>
            </a:r>
            <a:r>
              <a:rPr sz="2400" b="1" dirty="0">
                <a:latin typeface="Garamond"/>
                <a:cs typeface="Garamond"/>
              </a:rPr>
              <a:t>GUZMÁN	( </a:t>
            </a:r>
            <a:r>
              <a:rPr sz="2400" b="1" spc="-5" dirty="0">
                <a:latin typeface="Garamond"/>
                <a:cs typeface="Garamond"/>
              </a:rPr>
              <a:t>Matemáticas </a:t>
            </a:r>
            <a:r>
              <a:rPr sz="2400" b="1" dirty="0">
                <a:latin typeface="Garamond"/>
                <a:cs typeface="Garamond"/>
              </a:rPr>
              <a:t>V</a:t>
            </a:r>
            <a:r>
              <a:rPr sz="2400" b="1" spc="-10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)</a:t>
            </a:r>
            <a:endParaRPr sz="2400">
              <a:latin typeface="Garamond"/>
              <a:cs typeface="Garamond"/>
            </a:endParaRPr>
          </a:p>
          <a:p>
            <a:pPr marL="996315" indent="-75565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996315" algn="l"/>
                <a:tab pos="996950" algn="l"/>
                <a:tab pos="7244715" algn="l"/>
              </a:tabLst>
            </a:pPr>
            <a:r>
              <a:rPr sz="2400" b="1" spc="-5" dirty="0">
                <a:latin typeface="Garamond"/>
                <a:cs typeface="Garamond"/>
              </a:rPr>
              <a:t>BCA ESMERALDA</a:t>
            </a:r>
            <a:r>
              <a:rPr sz="2400" b="1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VELÁZQUEZ</a:t>
            </a:r>
            <a:r>
              <a:rPr sz="2400" b="1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RAMÍREZ	</a:t>
            </a:r>
            <a:r>
              <a:rPr sz="2400" b="1" dirty="0">
                <a:latin typeface="Garamond"/>
                <a:cs typeface="Garamond"/>
              </a:rPr>
              <a:t>( </a:t>
            </a:r>
            <a:r>
              <a:rPr sz="2400" b="1" spc="-5" dirty="0">
                <a:latin typeface="Garamond"/>
                <a:cs typeface="Garamond"/>
              </a:rPr>
              <a:t>Química III</a:t>
            </a:r>
            <a:r>
              <a:rPr sz="2400" b="1" spc="-15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)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5498" y="164084"/>
            <a:ext cx="41459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85" dirty="0"/>
              <a:t> </a:t>
            </a:r>
            <a:r>
              <a:rPr sz="3000" spc="-5" dirty="0"/>
              <a:t>desarrollo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652747" y="1447611"/>
            <a:ext cx="5263515" cy="95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60"/>
              </a:lnSpc>
              <a:tabLst>
                <a:tab pos="316865" algn="l"/>
              </a:tabLst>
            </a:pPr>
            <a:r>
              <a:rPr sz="1800" dirty="0">
                <a:solidFill>
                  <a:srgbClr val="434343"/>
                </a:solidFill>
                <a:latin typeface="Century Gothic"/>
                <a:cs typeface="Century Gothic"/>
              </a:rPr>
              <a:t>-	</a:t>
            </a:r>
            <a:r>
              <a:rPr sz="1500" b="1" spc="-5" dirty="0">
                <a:solidFill>
                  <a:srgbClr val="434343"/>
                </a:solidFill>
                <a:latin typeface="Garamond"/>
                <a:cs typeface="Garamond"/>
              </a:rPr>
              <a:t>Práctica de laboratorio que realizarán los</a:t>
            </a:r>
            <a:r>
              <a:rPr sz="1500" b="1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500" b="1" dirty="0">
                <a:solidFill>
                  <a:srgbClr val="434343"/>
                </a:solidFill>
                <a:latin typeface="Garamond"/>
                <a:cs typeface="Garamond"/>
              </a:rPr>
              <a:t>alumnos</a:t>
            </a:r>
            <a:endParaRPr sz="1500">
              <a:latin typeface="Garamond"/>
              <a:cs typeface="Garamond"/>
            </a:endParaRPr>
          </a:p>
          <a:p>
            <a:pPr marL="316865" marR="5080" algn="just">
              <a:lnSpc>
                <a:spcPct val="100000"/>
              </a:lnSpc>
              <a:spcBef>
                <a:spcPts val="25"/>
              </a:spcBef>
            </a:pPr>
            <a:r>
              <a:rPr sz="1500" spc="-5" dirty="0">
                <a:latin typeface="Garamond"/>
                <a:cs typeface="Garamond"/>
              </a:rPr>
              <a:t>Tipos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oligoelementos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marcadores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aniones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cationes en  una </a:t>
            </a:r>
            <a:r>
              <a:rPr sz="1500" dirty="0">
                <a:latin typeface="Garamond"/>
                <a:cs typeface="Garamond"/>
              </a:rPr>
              <a:t>disolución de </a:t>
            </a:r>
            <a:r>
              <a:rPr sz="1500" spc="-5" dirty="0">
                <a:latin typeface="Garamond"/>
                <a:cs typeface="Garamond"/>
              </a:rPr>
              <a:t>un fertilizante </a:t>
            </a:r>
            <a:r>
              <a:rPr sz="1500" dirty="0">
                <a:latin typeface="Garamond"/>
                <a:cs typeface="Garamond"/>
              </a:rPr>
              <a:t>desconocido, </a:t>
            </a:r>
            <a:r>
              <a:rPr sz="1500" spc="-5" dirty="0">
                <a:latin typeface="Garamond"/>
                <a:cs typeface="Garamond"/>
              </a:rPr>
              <a:t>para el crecimiento 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hortalizas en un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huerto.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5273" y="3030540"/>
            <a:ext cx="83781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Garamond"/>
                <a:cs typeface="Garamond"/>
              </a:rPr>
              <a:t>Materiales: Material </a:t>
            </a:r>
            <a:r>
              <a:rPr sz="2000" dirty="0">
                <a:latin typeface="Garamond"/>
                <a:cs typeface="Garamond"/>
              </a:rPr>
              <a:t>de laboratorio, investigación </a:t>
            </a:r>
            <a:r>
              <a:rPr sz="2000" spc="-5" dirty="0">
                <a:latin typeface="Garamond"/>
                <a:cs typeface="Garamond"/>
              </a:rPr>
              <a:t>bibliográfica </a:t>
            </a:r>
            <a:r>
              <a:rPr sz="2000" dirty="0">
                <a:latin typeface="Garamond"/>
                <a:cs typeface="Garamond"/>
              </a:rPr>
              <a:t>y lista de </a:t>
            </a:r>
            <a:r>
              <a:rPr sz="2000" spc="-5" dirty="0">
                <a:latin typeface="Garamond"/>
                <a:cs typeface="Garamond"/>
              </a:rPr>
              <a:t>cotejo con </a:t>
            </a:r>
            <a:r>
              <a:rPr sz="2000" dirty="0">
                <a:latin typeface="Garamond"/>
                <a:cs typeface="Garamond"/>
              </a:rPr>
              <a:t>las  </a:t>
            </a:r>
            <a:r>
              <a:rPr sz="2000" spc="-5" dirty="0">
                <a:latin typeface="Garamond"/>
                <a:cs typeface="Garamond"/>
              </a:rPr>
              <a:t>actividades </a:t>
            </a:r>
            <a:r>
              <a:rPr sz="2000" dirty="0">
                <a:latin typeface="Garamond"/>
                <a:cs typeface="Garamond"/>
              </a:rPr>
              <a:t>a </a:t>
            </a:r>
            <a:r>
              <a:rPr sz="2000" spc="-5" dirty="0">
                <a:latin typeface="Garamond"/>
                <a:cs typeface="Garamond"/>
              </a:rPr>
              <a:t>realizar para </a:t>
            </a:r>
            <a:r>
              <a:rPr sz="2000" dirty="0">
                <a:latin typeface="Garamond"/>
                <a:cs typeface="Garamond"/>
              </a:rPr>
              <a:t>de</a:t>
            </a:r>
            <a:r>
              <a:rPr sz="2000" spc="-15" dirty="0">
                <a:latin typeface="Garamond"/>
                <a:cs typeface="Garamond"/>
              </a:rPr>
              <a:t> </a:t>
            </a:r>
            <a:r>
              <a:rPr sz="2000" spc="-5" dirty="0">
                <a:latin typeface="Garamond"/>
                <a:cs typeface="Garamond"/>
              </a:rPr>
              <a:t>evaluación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22775" y="3759925"/>
            <a:ext cx="4446197" cy="2053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871363"/>
            <a:ext cx="10229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MATERIAL:</a:t>
            </a:r>
            <a:endParaRPr sz="1400">
              <a:latin typeface="Garamond"/>
              <a:cs typeface="Garamond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32662" y="1628537"/>
          <a:ext cx="10287000" cy="4145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52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</a:t>
                      </a:r>
                      <a:r>
                        <a:rPr sz="14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gradilla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10 tubos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4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ensayo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6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pipetas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Pasteur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6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tiras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papel</a:t>
                      </a:r>
                      <a:r>
                        <a:rPr sz="14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tornasol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mechero</a:t>
                      </a:r>
                      <a:r>
                        <a:rPr sz="14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bunsen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asa</a:t>
                      </a:r>
                      <a:r>
                        <a:rPr sz="14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bacteriológica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piceta con agua</a:t>
                      </a:r>
                      <a:r>
                        <a:rPr sz="14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destilada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vidrios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reloj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4445" marB="0">
                    <a:lnL w="9525">
                      <a:solidFill>
                        <a:srgbClr val="2A3890"/>
                      </a:solidFill>
                      <a:prstDash val="solid"/>
                    </a:lnL>
                    <a:lnR w="9525">
                      <a:solidFill>
                        <a:srgbClr val="2A3890"/>
                      </a:solidFill>
                      <a:prstDash val="solid"/>
                    </a:lnR>
                    <a:lnT w="9525">
                      <a:solidFill>
                        <a:srgbClr val="2A3890"/>
                      </a:solidFill>
                      <a:prstDash val="solid"/>
                    </a:lnT>
                    <a:lnB w="9525">
                      <a:solidFill>
                        <a:srgbClr val="2A38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90880" indent="-148590">
                        <a:lnSpc>
                          <a:spcPct val="100000"/>
                        </a:lnSpc>
                        <a:buChar char="·"/>
                        <a:tabLst>
                          <a:tab pos="69151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</a:t>
                      </a:r>
                      <a:r>
                        <a:rPr sz="14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tripie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rejilla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asbesto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vaso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dp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250ml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pinzas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moss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10</a:t>
                      </a:r>
                      <a:r>
                        <a:rPr sz="14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etiquetas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 marL="771525" marR="485775" indent="-228600">
                        <a:lnSpc>
                          <a:spcPct val="116100"/>
                        </a:lnSpc>
                        <a:spcBef>
                          <a:spcPts val="120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tapones para tubo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ensayo</a:t>
                      </a:r>
                      <a:r>
                        <a:rPr sz="14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corcho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hojas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acetato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fertilizante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4445" marB="0">
                    <a:lnL w="9525">
                      <a:solidFill>
                        <a:srgbClr val="2A3890"/>
                      </a:solidFill>
                      <a:prstDash val="solid"/>
                    </a:lnL>
                    <a:lnR w="9525">
                      <a:solidFill>
                        <a:srgbClr val="2A3890"/>
                      </a:solidFill>
                      <a:prstDash val="solid"/>
                    </a:lnR>
                    <a:lnT w="9525">
                      <a:solidFill>
                        <a:srgbClr val="2A3890"/>
                      </a:solidFill>
                      <a:prstDash val="solid"/>
                    </a:lnT>
                    <a:lnB w="9525">
                      <a:solidFill>
                        <a:srgbClr val="2A38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SUSTANCIAS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337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343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FeSO</a:t>
                      </a:r>
                      <a:r>
                        <a:rPr sz="1350" spc="-7" baseline="-33950" dirty="0">
                          <a:latin typeface="Garamond"/>
                          <a:cs typeface="Garamond"/>
                        </a:rPr>
                        <a:t>4</a:t>
                      </a:r>
                      <a:endParaRPr sz="1350" baseline="-33950">
                        <a:latin typeface="Garamond"/>
                        <a:cs typeface="Garamond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147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H</a:t>
                      </a:r>
                      <a:r>
                        <a:rPr sz="1350" baseline="-33950" dirty="0">
                          <a:latin typeface="Garamond"/>
                          <a:cs typeface="Garamond"/>
                        </a:rPr>
                        <a:t>2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SO</a:t>
                      </a:r>
                      <a:r>
                        <a:rPr sz="1350" baseline="-33950" dirty="0">
                          <a:latin typeface="Garamond"/>
                          <a:cs typeface="Garamond"/>
                        </a:rPr>
                        <a:t>4</a:t>
                      </a:r>
                      <a:endParaRPr sz="1350" baseline="-33950">
                        <a:latin typeface="Garamond"/>
                        <a:cs typeface="Garamond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147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NaOH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HCI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BaCL</a:t>
                      </a:r>
                      <a:r>
                        <a:rPr sz="1350" baseline="-30864" dirty="0">
                          <a:latin typeface="Garamond"/>
                          <a:cs typeface="Garamond"/>
                        </a:rPr>
                        <a:t>2</a:t>
                      </a:r>
                      <a:endParaRPr sz="1350" baseline="-30864">
                        <a:latin typeface="Garamond"/>
                        <a:cs typeface="Garamond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147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5" dirty="0">
                          <a:latin typeface="Garamond"/>
                          <a:cs typeface="Garamond"/>
                        </a:rPr>
                        <a:t>Fe</a:t>
                      </a:r>
                      <a:r>
                        <a:rPr sz="1350" spc="7" baseline="30864" dirty="0">
                          <a:latin typeface="Garamond"/>
                          <a:cs typeface="Garamond"/>
                        </a:rPr>
                        <a:t>2+</a:t>
                      </a:r>
                      <a:endParaRPr sz="1350" baseline="30864">
                        <a:latin typeface="Garamond"/>
                        <a:cs typeface="Garamond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147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K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NH</a:t>
                      </a:r>
                      <a:r>
                        <a:rPr sz="1350" baseline="-33950" dirty="0">
                          <a:latin typeface="Garamond"/>
                          <a:cs typeface="Garamond"/>
                        </a:rPr>
                        <a:t>4</a:t>
                      </a:r>
                      <a:endParaRPr sz="1350" baseline="-33950">
                        <a:latin typeface="Garamond"/>
                        <a:cs typeface="Garamond"/>
                      </a:endParaRPr>
                    </a:p>
                  </a:txBody>
                  <a:tcPr marL="0" marR="0" marT="4445" marB="0">
                    <a:lnL w="9525">
                      <a:solidFill>
                        <a:srgbClr val="2A3890"/>
                      </a:solidFill>
                      <a:prstDash val="solid"/>
                    </a:lnL>
                    <a:lnR w="9525">
                      <a:solidFill>
                        <a:srgbClr val="2A3890"/>
                      </a:solidFill>
                      <a:prstDash val="solid"/>
                    </a:lnR>
                    <a:lnT w="9525">
                      <a:solidFill>
                        <a:srgbClr val="2A3890"/>
                      </a:solidFill>
                      <a:prstDash val="solid"/>
                    </a:lnT>
                    <a:lnB w="9525">
                      <a:solidFill>
                        <a:srgbClr val="2A389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64"/>
            <a:ext cx="21761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Lista </a:t>
            </a:r>
            <a:r>
              <a:rPr sz="3000" b="0" dirty="0">
                <a:latin typeface="Garamond"/>
                <a:cs typeface="Garamond"/>
              </a:rPr>
              <a:t>de</a:t>
            </a:r>
            <a:r>
              <a:rPr sz="3000" b="0" spc="-90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cotejo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31362" y="1305687"/>
            <a:ext cx="7505699" cy="500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871692"/>
            <a:ext cx="35280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solidFill>
                  <a:srgbClr val="434343"/>
                </a:solidFill>
              </a:rPr>
              <a:t>B)Práctica de</a:t>
            </a:r>
            <a:r>
              <a:rPr sz="2600" spc="-85" dirty="0">
                <a:solidFill>
                  <a:srgbClr val="434343"/>
                </a:solidFill>
              </a:rPr>
              <a:t> </a:t>
            </a:r>
            <a:r>
              <a:rPr sz="2600" spc="-5" dirty="0">
                <a:solidFill>
                  <a:srgbClr val="434343"/>
                </a:solidFill>
              </a:rPr>
              <a:t>laboratorio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2662225" y="1330797"/>
            <a:ext cx="8755380" cy="3803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Nombre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actividad:</a:t>
            </a:r>
            <a:endParaRPr sz="1600">
              <a:latin typeface="Garamond"/>
              <a:cs typeface="Garamond"/>
            </a:endParaRPr>
          </a:p>
          <a:p>
            <a:pPr marL="12700" marR="115570">
              <a:lnSpc>
                <a:spcPct val="113300"/>
              </a:lnSpc>
              <a:spcBef>
                <a:spcPts val="975"/>
              </a:spcBef>
            </a:pPr>
            <a:r>
              <a:rPr sz="1600" spc="-5" dirty="0">
                <a:latin typeface="Garamond"/>
                <a:cs typeface="Garamond"/>
              </a:rPr>
              <a:t>Tipos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marcadores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aniones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cationes en una </a:t>
            </a:r>
            <a:r>
              <a:rPr sz="1600" dirty="0">
                <a:latin typeface="Garamond"/>
                <a:cs typeface="Garamond"/>
              </a:rPr>
              <a:t>disolución de </a:t>
            </a:r>
            <a:r>
              <a:rPr sz="1600" spc="-5" dirty="0">
                <a:latin typeface="Garamond"/>
                <a:cs typeface="Garamond"/>
              </a:rPr>
              <a:t>un fertilizante </a:t>
            </a:r>
            <a:r>
              <a:rPr sz="1600" dirty="0">
                <a:latin typeface="Garamond"/>
                <a:cs typeface="Garamond"/>
              </a:rPr>
              <a:t>desconocido,  </a:t>
            </a:r>
            <a:r>
              <a:rPr sz="1600" spc="-5" dirty="0">
                <a:latin typeface="Garamond"/>
                <a:cs typeface="Garamond"/>
              </a:rPr>
              <a:t>para el crecimiento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hortalizas en un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huerto.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Objetivo:</a:t>
            </a:r>
            <a:endParaRPr sz="1600">
              <a:latin typeface="Garamond"/>
              <a:cs typeface="Garamond"/>
            </a:endParaRPr>
          </a:p>
          <a:p>
            <a:pPr marL="12700" marR="226695">
              <a:lnSpc>
                <a:spcPct val="115900"/>
              </a:lnSpc>
              <a:spcBef>
                <a:spcPts val="72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el alumno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investigue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qué 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son necesarios para el crecimiento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 </a:t>
            </a:r>
            <a:r>
              <a:rPr sz="1600" spc="-5" dirty="0">
                <a:latin typeface="Garamond"/>
                <a:cs typeface="Garamond"/>
              </a:rPr>
              <a:t>analizar si estos tienen algún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repercusión en presencia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pesticidas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desconocidos.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Pregunta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Guía: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50"/>
              </a:spcBef>
            </a:pPr>
            <a:r>
              <a:rPr sz="1600" spc="-5" dirty="0">
                <a:latin typeface="Garamond"/>
                <a:cs typeface="Garamond"/>
              </a:rPr>
              <a:t>¿Qué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son necesarios para el crecimiento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qué repercusiones tendrán  con el uso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pesticidas?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935392"/>
            <a:ext cx="28041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0" spc="-5" dirty="0">
                <a:solidFill>
                  <a:srgbClr val="434343"/>
                </a:solidFill>
                <a:latin typeface="Garamond"/>
                <a:cs typeface="Garamond"/>
              </a:rPr>
              <a:t>Fecha </a:t>
            </a:r>
            <a:r>
              <a:rPr sz="2600" b="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2600" b="0" spc="-8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600" b="0" spc="-5" dirty="0">
                <a:solidFill>
                  <a:srgbClr val="434343"/>
                </a:solidFill>
                <a:latin typeface="Garamond"/>
                <a:cs typeface="Garamond"/>
              </a:rPr>
              <a:t>elaboración:</a:t>
            </a:r>
            <a:endParaRPr sz="2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522512"/>
            <a:ext cx="27133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Tipo </a:t>
            </a:r>
            <a:r>
              <a:rPr sz="1400" dirty="0">
                <a:latin typeface="Garamond"/>
                <a:cs typeface="Garamond"/>
              </a:rPr>
              <a:t>de investigación:</a:t>
            </a:r>
            <a:r>
              <a:rPr sz="1400" spc="-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teórico-práctico.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2225" y="1919387"/>
            <a:ext cx="2659380" cy="68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lugar: laboratorio de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química.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033905" algn="l"/>
              </a:tabLst>
            </a:pPr>
            <a:r>
              <a:rPr sz="1400" spc="-5" dirty="0">
                <a:latin typeface="Garamond"/>
                <a:cs typeface="Garamond"/>
              </a:rPr>
              <a:t>Program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-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actividades</a:t>
            </a:r>
            <a:r>
              <a:rPr sz="1400" dirty="0">
                <a:latin typeface="Garamond"/>
                <a:cs typeface="Garamond"/>
              </a:rPr>
              <a:t>:	</a:t>
            </a:r>
            <a:r>
              <a:rPr sz="1400" spc="-5" dirty="0">
                <a:latin typeface="Garamond"/>
                <a:cs typeface="Garamond"/>
              </a:rPr>
              <a:t>actividad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95925" y="2368206"/>
            <a:ext cx="2660015" cy="65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1590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fecha </a:t>
            </a:r>
            <a:r>
              <a:rPr sz="1300" spc="-5" dirty="0">
                <a:latin typeface="Garamond"/>
                <a:cs typeface="Garamond"/>
              </a:rPr>
              <a:t>Del 13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enero </a:t>
            </a:r>
            <a:r>
              <a:rPr sz="1300" dirty="0">
                <a:latin typeface="Garamond"/>
                <a:cs typeface="Garamond"/>
              </a:rPr>
              <a:t>- 7 de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febrero</a:t>
            </a:r>
            <a:endParaRPr sz="13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909319" algn="l"/>
                <a:tab pos="2082164" algn="l"/>
              </a:tabLst>
            </a:pPr>
            <a:r>
              <a:rPr sz="1400" spc="-5" dirty="0">
                <a:latin typeface="Garamond"/>
                <a:cs typeface="Garamond"/>
              </a:rPr>
              <a:t>Protocol</a:t>
            </a:r>
            <a:r>
              <a:rPr sz="1400" dirty="0">
                <a:latin typeface="Garamond"/>
                <a:cs typeface="Garamond"/>
              </a:rPr>
              <a:t>o	</a:t>
            </a:r>
            <a:r>
              <a:rPr sz="1400" spc="-5" dirty="0">
                <a:latin typeface="Garamond"/>
                <a:cs typeface="Garamond"/>
              </a:rPr>
              <a:t>Experiment</a:t>
            </a:r>
            <a:r>
              <a:rPr sz="1400" dirty="0">
                <a:latin typeface="Garamond"/>
                <a:cs typeface="Garamond"/>
              </a:rPr>
              <a:t>o	Reporte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2225" y="3585247"/>
            <a:ext cx="8157845" cy="91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Hipótesis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1190"/>
              </a:spcBef>
            </a:pPr>
            <a:r>
              <a:rPr sz="1400" spc="-5" dirty="0">
                <a:latin typeface="Garamond"/>
                <a:cs typeface="Garamond"/>
              </a:rPr>
              <a:t>Los aniones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cationes que contiene cada uno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marcadores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utilizar serán </a:t>
            </a:r>
            <a:r>
              <a:rPr sz="1400" dirty="0">
                <a:latin typeface="Garamond"/>
                <a:cs typeface="Garamond"/>
              </a:rPr>
              <a:t>directamente </a:t>
            </a:r>
            <a:r>
              <a:rPr sz="1400" spc="-5" dirty="0">
                <a:latin typeface="Garamond"/>
                <a:cs typeface="Garamond"/>
              </a:rPr>
              <a:t>proporcionales al tipo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fertilizante empático con el tipo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hortalizas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sembrar en un huerto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urbano.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9150" y="883332"/>
            <a:ext cx="4674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solidFill>
                  <a:srgbClr val="434343"/>
                </a:solidFill>
                <a:latin typeface="Garamond"/>
                <a:cs typeface="Garamond"/>
              </a:rPr>
              <a:t>Descripción </a:t>
            </a:r>
            <a:r>
              <a:rPr sz="24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400" b="0" spc="-5" dirty="0">
                <a:solidFill>
                  <a:srgbClr val="434343"/>
                </a:solidFill>
                <a:latin typeface="Garamond"/>
                <a:cs typeface="Garamond"/>
              </a:rPr>
              <a:t>apertura </a:t>
            </a:r>
            <a:r>
              <a:rPr sz="2400" b="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2400" b="0" spc="-8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400" b="0" spc="-5" dirty="0">
                <a:solidFill>
                  <a:srgbClr val="434343"/>
                </a:solidFill>
                <a:latin typeface="Garamond"/>
                <a:cs typeface="Garamond"/>
              </a:rPr>
              <a:t>actividad: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09150" y="1391586"/>
            <a:ext cx="8755380" cy="8667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25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Investigación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bibliográfica con respecto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la importancia 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oligoelementos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huertos urbanos.  Posteriormente esta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información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será utilizada para realizar una práctica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laboratorio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aplicando el método  científico con el formato propuesto por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dgire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elaboración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reportes.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09150" y="3237912"/>
            <a:ext cx="8750300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PLANTEAMIENTO DEL</a:t>
            </a:r>
            <a:r>
              <a:rPr sz="1400" b="1" spc="-10" dirty="0">
                <a:latin typeface="Garamond"/>
                <a:cs typeface="Garamond"/>
              </a:rPr>
              <a:t> </a:t>
            </a:r>
            <a:r>
              <a:rPr sz="1400" b="1" spc="-5" dirty="0">
                <a:latin typeface="Garamond"/>
                <a:cs typeface="Garamond"/>
              </a:rPr>
              <a:t>PROBLEMA: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05"/>
              </a:spcBef>
            </a:pPr>
            <a:r>
              <a:rPr sz="1600" spc="-5" dirty="0">
                <a:latin typeface="Garamond"/>
                <a:cs typeface="Garamond"/>
              </a:rPr>
              <a:t>Determinar experimentalmente marcadores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aniones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cationes en una </a:t>
            </a:r>
            <a:r>
              <a:rPr sz="1600" dirty="0">
                <a:latin typeface="Garamond"/>
                <a:cs typeface="Garamond"/>
              </a:rPr>
              <a:t>disolución de </a:t>
            </a:r>
            <a:r>
              <a:rPr sz="1600" spc="-5" dirty="0">
                <a:latin typeface="Garamond"/>
                <a:cs typeface="Garamond"/>
              </a:rPr>
              <a:t>un fertilizante  </a:t>
            </a:r>
            <a:r>
              <a:rPr sz="1600" dirty="0">
                <a:latin typeface="Garamond"/>
                <a:cs typeface="Garamond"/>
              </a:rPr>
              <a:t>desconocido.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449" y="700471"/>
            <a:ext cx="18522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00000"/>
                </a:solidFill>
              </a:rPr>
              <a:t>MARCO</a:t>
            </a:r>
            <a:r>
              <a:rPr sz="1600" spc="-75" dirty="0">
                <a:solidFill>
                  <a:srgbClr val="000000"/>
                </a:solidFill>
              </a:rPr>
              <a:t> </a:t>
            </a:r>
            <a:r>
              <a:rPr sz="1600" spc="-5" dirty="0">
                <a:solidFill>
                  <a:srgbClr val="000000"/>
                </a:solidFill>
              </a:rPr>
              <a:t>TEÓRICO:</a:t>
            </a:r>
            <a:endParaRPr sz="1600"/>
          </a:p>
        </p:txBody>
      </p:sp>
      <p:sp>
        <p:nvSpPr>
          <p:cNvPr id="3" name="object 3"/>
          <p:cNvSpPr txBox="1"/>
          <p:nvPr/>
        </p:nvSpPr>
        <p:spPr>
          <a:xfrm>
            <a:off x="1930849" y="1495873"/>
            <a:ext cx="9488170" cy="206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Todos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años se fabrican más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tres millones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toneladas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amoniaco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más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 millón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medio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toneladas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ácido nítrico. </a:t>
            </a:r>
            <a:r>
              <a:rPr sz="1400" dirty="0">
                <a:latin typeface="Garamond"/>
                <a:cs typeface="Garamond"/>
              </a:rPr>
              <a:t>la  </a:t>
            </a:r>
            <a:r>
              <a:rPr sz="1400" spc="-5" dirty="0">
                <a:latin typeface="Garamond"/>
                <a:cs typeface="Garamond"/>
              </a:rPr>
              <a:t>mayor parte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estos productos químicos sirven para producir fertilizantes que se venden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agricultores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jardineros.</a:t>
            </a:r>
            <a:endParaRPr sz="1400">
              <a:latin typeface="Garamond"/>
              <a:cs typeface="Garamond"/>
            </a:endParaRPr>
          </a:p>
          <a:p>
            <a:pPr marL="12700" marR="5715" algn="just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el empleo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agricultura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fertilizantes sintetizados químicamente es un buen ejemplo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sustitución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materiales; antes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que se  utilizara, el estiércol era el material primario para enriquecer el suelo en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cultivos.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agricultores añaden fertilizante al suelo para  aumentar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velocidad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crecimiento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rendimiento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sus cosechas. El propósito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todos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fertilizantes es </a:t>
            </a:r>
            <a:r>
              <a:rPr sz="1400" dirty="0">
                <a:latin typeface="Garamond"/>
                <a:cs typeface="Garamond"/>
              </a:rPr>
              <a:t>incorporar </a:t>
            </a:r>
            <a:r>
              <a:rPr sz="1400" spc="-5" dirty="0">
                <a:latin typeface="Garamond"/>
                <a:cs typeface="Garamond"/>
              </a:rPr>
              <a:t>suficientes  nutrientes al suelo para que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tengan todo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que necesitan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cada uno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ellos.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400" dirty="0">
                <a:latin typeface="Garamond"/>
                <a:cs typeface="Garamond"/>
              </a:rPr>
              <a:t>las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materias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primas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que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se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emplean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para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los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cultivos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son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principalmente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dióxido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carbono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atmósfera,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agua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minerales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del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suelo.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55278" y="3694454"/>
            <a:ext cx="812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4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5449" y="3568513"/>
            <a:ext cx="9547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nutrientes minerales como </a:t>
            </a:r>
            <a:r>
              <a:rPr sz="1400" dirty="0">
                <a:latin typeface="Garamond"/>
                <a:cs typeface="Garamond"/>
              </a:rPr>
              <a:t>los iones </a:t>
            </a:r>
            <a:r>
              <a:rPr sz="1400" spc="-5" dirty="0">
                <a:latin typeface="Garamond"/>
                <a:cs typeface="Garamond"/>
              </a:rPr>
              <a:t>nitrato </a:t>
            </a:r>
            <a:r>
              <a:rPr sz="1400" spc="5" dirty="0">
                <a:latin typeface="Garamond"/>
                <a:cs typeface="Garamond"/>
              </a:rPr>
              <a:t>(NO</a:t>
            </a:r>
            <a:r>
              <a:rPr sz="1350" spc="7" baseline="-33950" dirty="0">
                <a:latin typeface="Garamond"/>
                <a:cs typeface="Garamond"/>
              </a:rPr>
              <a:t>3 </a:t>
            </a:r>
            <a:r>
              <a:rPr sz="1350" spc="15" baseline="30864" dirty="0">
                <a:latin typeface="Garamond"/>
                <a:cs typeface="Garamond"/>
              </a:rPr>
              <a:t>- </a:t>
            </a:r>
            <a:r>
              <a:rPr sz="1400" spc="-5" dirty="0">
                <a:latin typeface="Garamond"/>
                <a:cs typeface="Garamond"/>
              </a:rPr>
              <a:t>), fosfato (PO </a:t>
            </a:r>
            <a:r>
              <a:rPr sz="1350" baseline="30864" dirty="0">
                <a:latin typeface="Garamond"/>
                <a:cs typeface="Garamond"/>
              </a:rPr>
              <a:t>3-</a:t>
            </a:r>
            <a:r>
              <a:rPr sz="1400" dirty="0">
                <a:latin typeface="Garamond"/>
                <a:cs typeface="Garamond"/>
              </a:rPr>
              <a:t>), </a:t>
            </a:r>
            <a:r>
              <a:rPr sz="1400" spc="-5" dirty="0">
                <a:latin typeface="Garamond"/>
                <a:cs typeface="Garamond"/>
              </a:rPr>
              <a:t>magnesio </a:t>
            </a:r>
            <a:r>
              <a:rPr sz="1400" spc="5" dirty="0">
                <a:latin typeface="Garamond"/>
                <a:cs typeface="Garamond"/>
              </a:rPr>
              <a:t>(Mg</a:t>
            </a:r>
            <a:r>
              <a:rPr sz="1350" spc="7" baseline="30864" dirty="0">
                <a:latin typeface="Garamond"/>
                <a:cs typeface="Garamond"/>
              </a:rPr>
              <a:t>2+</a:t>
            </a:r>
            <a:r>
              <a:rPr sz="1400" spc="5" dirty="0">
                <a:latin typeface="Garamond"/>
                <a:cs typeface="Garamond"/>
              </a:rPr>
              <a:t>)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potasio </a:t>
            </a:r>
            <a:r>
              <a:rPr sz="1400" dirty="0">
                <a:latin typeface="Garamond"/>
                <a:cs typeface="Garamond"/>
              </a:rPr>
              <a:t>(K</a:t>
            </a:r>
            <a:r>
              <a:rPr sz="1350" baseline="30864" dirty="0">
                <a:latin typeface="Garamond"/>
                <a:cs typeface="Garamond"/>
              </a:rPr>
              <a:t>+</a:t>
            </a:r>
            <a:r>
              <a:rPr sz="1400" dirty="0">
                <a:latin typeface="Garamond"/>
                <a:cs typeface="Garamond"/>
              </a:rPr>
              <a:t>) </a:t>
            </a:r>
            <a:r>
              <a:rPr sz="1400" spc="-5" dirty="0">
                <a:latin typeface="Garamond"/>
                <a:cs typeface="Garamond"/>
              </a:rPr>
              <a:t>son absorbidos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 por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las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2749" y="3781873"/>
            <a:ext cx="9566275" cy="181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2545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raíces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plantas. el fosfato se convierte en parte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molécula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almacenamiento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energía ATP (trifosfato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ADN, </a:t>
            </a:r>
            <a:r>
              <a:rPr sz="1400" dirty="0">
                <a:latin typeface="Garamond"/>
                <a:cs typeface="Garamond"/>
              </a:rPr>
              <a:t>y de </a:t>
            </a:r>
            <a:r>
              <a:rPr sz="1400" spc="-5" dirty="0">
                <a:latin typeface="Garamond"/>
                <a:cs typeface="Garamond"/>
              </a:rPr>
              <a:t>otros  compuestos que contienen fosfato. Los </a:t>
            </a:r>
            <a:r>
              <a:rPr sz="1400" dirty="0">
                <a:latin typeface="Garamond"/>
                <a:cs typeface="Garamond"/>
              </a:rPr>
              <a:t>iones </a:t>
            </a:r>
            <a:r>
              <a:rPr sz="1400" spc="-5" dirty="0">
                <a:latin typeface="Garamond"/>
                <a:cs typeface="Garamond"/>
              </a:rPr>
              <a:t>magnesio son un componente clave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clorofila, que es esencial para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fotosíntesis.</a:t>
            </a:r>
            <a:endParaRPr sz="1400">
              <a:latin typeface="Garamond"/>
              <a:cs typeface="Garamond"/>
            </a:endParaRPr>
          </a:p>
          <a:p>
            <a:pPr marL="50800" marR="43815">
              <a:lnSpc>
                <a:spcPct val="116100"/>
              </a:lnSpc>
              <a:spcBef>
                <a:spcPts val="1200"/>
              </a:spcBef>
            </a:pPr>
            <a:r>
              <a:rPr sz="1400" dirty="0">
                <a:latin typeface="Garamond"/>
                <a:cs typeface="Garamond"/>
              </a:rPr>
              <a:t>los iones </a:t>
            </a:r>
            <a:r>
              <a:rPr sz="1400" spc="-5" dirty="0">
                <a:latin typeface="Garamond"/>
                <a:cs typeface="Garamond"/>
              </a:rPr>
              <a:t>potasio están presentes en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fluidos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células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mayoría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seres vivos, sin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cantidad adecuada </a:t>
            </a:r>
            <a:r>
              <a:rPr sz="1400" dirty="0">
                <a:latin typeface="Garamond"/>
                <a:cs typeface="Garamond"/>
              </a:rPr>
              <a:t>de iones </a:t>
            </a:r>
            <a:r>
              <a:rPr sz="1400" spc="-5" dirty="0">
                <a:latin typeface="Garamond"/>
                <a:cs typeface="Garamond"/>
              </a:rPr>
              <a:t>potasio, </a:t>
            </a:r>
            <a:r>
              <a:rPr sz="1400" dirty="0">
                <a:latin typeface="Garamond"/>
                <a:cs typeface="Garamond"/>
              </a:rPr>
              <a:t>la  </a:t>
            </a:r>
            <a:r>
              <a:rPr sz="1400" spc="-5" dirty="0">
                <a:latin typeface="Garamond"/>
                <a:cs typeface="Garamond"/>
              </a:rPr>
              <a:t>capacidad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planta para convertir carbohidratos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forma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otra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para sintetizar proteínas se vería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disminuida.</a:t>
            </a:r>
            <a:endParaRPr sz="1400">
              <a:latin typeface="Garamond"/>
              <a:cs typeface="Garamond"/>
            </a:endParaRPr>
          </a:p>
          <a:p>
            <a:pPr marL="50800" marR="43180">
              <a:lnSpc>
                <a:spcPct val="116100"/>
              </a:lnSpc>
              <a:spcBef>
                <a:spcPts val="1195"/>
              </a:spcBef>
            </a:pPr>
            <a:r>
              <a:rPr sz="1400" spc="-5" dirty="0">
                <a:latin typeface="Garamond"/>
                <a:cs typeface="Garamond"/>
              </a:rPr>
              <a:t>el nitrógeno tiene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crucial para el crecimiento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plantas; constituye cerca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16%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masa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moléculas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proteínas,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atmósfera abunda el nitrógeno molecular </a:t>
            </a:r>
            <a:r>
              <a:rPr sz="1400" dirty="0">
                <a:latin typeface="Garamond"/>
                <a:cs typeface="Garamond"/>
              </a:rPr>
              <a:t>( </a:t>
            </a:r>
            <a:r>
              <a:rPr sz="1400" spc="10" dirty="0">
                <a:latin typeface="Garamond"/>
                <a:cs typeface="Garamond"/>
              </a:rPr>
              <a:t>N</a:t>
            </a:r>
            <a:r>
              <a:rPr sz="1350" spc="15" baseline="-33950" dirty="0">
                <a:latin typeface="Garamond"/>
                <a:cs typeface="Garamond"/>
              </a:rPr>
              <a:t>2</a:t>
            </a:r>
            <a:r>
              <a:rPr sz="1400" spc="10" dirty="0">
                <a:latin typeface="Garamond"/>
                <a:cs typeface="Garamond"/>
              </a:rPr>
              <a:t>), </a:t>
            </a:r>
            <a:r>
              <a:rPr sz="1400" spc="-5" dirty="0">
                <a:latin typeface="Garamond"/>
                <a:cs typeface="Garamond"/>
              </a:rPr>
              <a:t>pero es tan poco reactivo que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no pueden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utilizarlo.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5697" y="944204"/>
            <a:ext cx="57473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71955" algn="l"/>
                <a:tab pos="5678170" algn="l"/>
              </a:tabLst>
            </a:pPr>
            <a:r>
              <a:rPr sz="900" spc="15" dirty="0">
                <a:latin typeface="Garamond"/>
                <a:cs typeface="Garamond"/>
              </a:rPr>
              <a:t>3	4	2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99275" y="818263"/>
            <a:ext cx="9648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amoniaco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(NH</a:t>
            </a:r>
            <a:r>
              <a:rPr sz="1400" spc="9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)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amonio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(NH</a:t>
            </a:r>
            <a:r>
              <a:rPr sz="1400" spc="90" dirty="0">
                <a:latin typeface="Garamond"/>
                <a:cs typeface="Garamond"/>
              </a:rPr>
              <a:t> </a:t>
            </a:r>
            <a:r>
              <a:rPr sz="1350" spc="7" baseline="30864" dirty="0">
                <a:latin typeface="Garamond"/>
                <a:cs typeface="Garamond"/>
              </a:rPr>
              <a:t>+</a:t>
            </a:r>
            <a:r>
              <a:rPr sz="1400" spc="5" dirty="0">
                <a:latin typeface="Garamond"/>
                <a:cs typeface="Garamond"/>
              </a:rPr>
              <a:t>)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que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se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agregan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suelo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se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oxidan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iones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nitrato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(NO</a:t>
            </a:r>
            <a:r>
              <a:rPr sz="1400" spc="114" dirty="0">
                <a:latin typeface="Garamond"/>
                <a:cs typeface="Garamond"/>
              </a:rPr>
              <a:t> </a:t>
            </a:r>
            <a:r>
              <a:rPr sz="1350" baseline="30864" dirty="0">
                <a:latin typeface="Garamond"/>
                <a:cs typeface="Garamond"/>
              </a:rPr>
              <a:t>-</a:t>
            </a:r>
            <a:r>
              <a:rPr sz="1400" dirty="0">
                <a:latin typeface="Garamond"/>
                <a:cs typeface="Garamond"/>
              </a:rPr>
              <a:t>)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luego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amoníaco,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cual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utilizan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4675" y="1031623"/>
            <a:ext cx="9596120" cy="141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directamente </a:t>
            </a:r>
            <a:r>
              <a:rPr sz="1400" spc="-5" dirty="0">
                <a:latin typeface="Garamond"/>
                <a:cs typeface="Garamond"/>
              </a:rPr>
              <a:t>para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síntesis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aminoácidos. </a:t>
            </a:r>
            <a:r>
              <a:rPr sz="1400" dirty="0">
                <a:latin typeface="Garamond"/>
                <a:cs typeface="Garamond"/>
              </a:rPr>
              <a:t>a diferencia de los </a:t>
            </a:r>
            <a:r>
              <a:rPr sz="1400" spc="-5" dirty="0">
                <a:latin typeface="Garamond"/>
                <a:cs typeface="Garamond"/>
              </a:rPr>
              <a:t>animales,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superiores pueden sintetizar todos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amoniacos que  necesitan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partir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amoniaco </a:t>
            </a:r>
            <a:r>
              <a:rPr sz="1400" dirty="0">
                <a:latin typeface="Garamond"/>
                <a:cs typeface="Garamond"/>
              </a:rPr>
              <a:t>o de iones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nitrato.</a:t>
            </a:r>
            <a:endParaRPr sz="1400">
              <a:latin typeface="Garamond"/>
              <a:cs typeface="Garamond"/>
            </a:endParaRPr>
          </a:p>
          <a:p>
            <a:pPr marL="12700" marR="6985" algn="just">
              <a:lnSpc>
                <a:spcPct val="116100"/>
              </a:lnSpc>
              <a:spcBef>
                <a:spcPts val="1200"/>
              </a:spcBef>
            </a:pP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rayos </a:t>
            </a:r>
            <a:r>
              <a:rPr sz="1400" dirty="0">
                <a:latin typeface="Garamond"/>
                <a:cs typeface="Garamond"/>
              </a:rPr>
              <a:t>y la </a:t>
            </a:r>
            <a:r>
              <a:rPr sz="1400" spc="-5" dirty="0">
                <a:latin typeface="Garamond"/>
                <a:cs typeface="Garamond"/>
              </a:rPr>
              <a:t>combustión pueden “fijar” el nitrógeno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atmósfera: hacen que el nitrógeno gaseoso se combine con otros elementos,  formando compuestos que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pueden utilizar. además, ciertas plantas </a:t>
            </a:r>
            <a:r>
              <a:rPr sz="1400" dirty="0">
                <a:latin typeface="Garamond"/>
                <a:cs typeface="Garamond"/>
              </a:rPr>
              <a:t>llamadas leguminosas </a:t>
            </a:r>
            <a:r>
              <a:rPr sz="1400" spc="-5" dirty="0">
                <a:latin typeface="Garamond"/>
                <a:cs typeface="Garamond"/>
              </a:rPr>
              <a:t>alojan en sus raíces bacterias que fijan  el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nitrógeno.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24675" y="2974722"/>
            <a:ext cx="9600565" cy="141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ciencia </a:t>
            </a:r>
            <a:r>
              <a:rPr sz="1400" dirty="0">
                <a:latin typeface="Garamond"/>
                <a:cs typeface="Garamond"/>
              </a:rPr>
              <a:t>y la industria </a:t>
            </a:r>
            <a:r>
              <a:rPr sz="1400" spc="-5" dirty="0">
                <a:latin typeface="Garamond"/>
                <a:cs typeface="Garamond"/>
              </a:rPr>
              <a:t>exploran métodos biológicos para aumentar </a:t>
            </a:r>
            <a:r>
              <a:rPr sz="1400" dirty="0">
                <a:latin typeface="Garamond"/>
                <a:cs typeface="Garamond"/>
              </a:rPr>
              <a:t>la disponibilidad del </a:t>
            </a:r>
            <a:r>
              <a:rPr sz="1400" spc="-5" dirty="0">
                <a:latin typeface="Garamond"/>
                <a:cs typeface="Garamond"/>
              </a:rPr>
              <a:t>nitrógeno atmosférico para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plantas. entre ellos  está </a:t>
            </a:r>
            <a:r>
              <a:rPr sz="1400" dirty="0">
                <a:latin typeface="Garamond"/>
                <a:cs typeface="Garamond"/>
              </a:rPr>
              <a:t>la incorporación de </a:t>
            </a:r>
            <a:r>
              <a:rPr sz="1400" spc="-5" dirty="0">
                <a:latin typeface="Garamond"/>
                <a:cs typeface="Garamond"/>
              </a:rPr>
              <a:t>genes que producen enzimas fijadoras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nitrógeno en microorganismos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hasta en plantas superiores. esto haría  posible que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plantas,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sus bacterias, produjeran su propio fertilizante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nitrógeno, como hacen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bacterias </a:t>
            </a:r>
            <a:r>
              <a:rPr sz="1400" dirty="0">
                <a:latin typeface="Garamond"/>
                <a:cs typeface="Garamond"/>
              </a:rPr>
              <a:t>de las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leguminosas.</a:t>
            </a:r>
            <a:endParaRPr sz="1400">
              <a:latin typeface="Garamond"/>
              <a:cs typeface="Garamond"/>
            </a:endParaRPr>
          </a:p>
          <a:p>
            <a:pPr marL="12700" marR="8890" algn="just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cuando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materia orgánica se </a:t>
            </a:r>
            <a:r>
              <a:rPr sz="1400" dirty="0">
                <a:latin typeface="Garamond"/>
                <a:cs typeface="Garamond"/>
              </a:rPr>
              <a:t>descompone, </a:t>
            </a:r>
            <a:r>
              <a:rPr sz="1400" spc="-5" dirty="0">
                <a:latin typeface="Garamond"/>
                <a:cs typeface="Garamond"/>
              </a:rPr>
              <a:t>gran parte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nitrógeno </a:t>
            </a:r>
            <a:r>
              <a:rPr sz="1400" dirty="0">
                <a:latin typeface="Garamond"/>
                <a:cs typeface="Garamond"/>
              </a:rPr>
              <a:t>liberado </a:t>
            </a:r>
            <a:r>
              <a:rPr sz="1400" spc="-5" dirty="0">
                <a:latin typeface="Garamond"/>
                <a:cs typeface="Garamond"/>
              </a:rPr>
              <a:t>se recicla 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animales,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algo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él retorna </a:t>
            </a:r>
            <a:r>
              <a:rPr sz="1400" dirty="0">
                <a:latin typeface="Garamond"/>
                <a:cs typeface="Garamond"/>
              </a:rPr>
              <a:t>a la  </a:t>
            </a:r>
            <a:r>
              <a:rPr sz="1400" spc="-5" dirty="0">
                <a:latin typeface="Garamond"/>
                <a:cs typeface="Garamond"/>
              </a:rPr>
              <a:t>atmósfera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esta manera, un poco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nitrógeno gaseoso extraído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atmósfera por fijación regresa tarde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temprano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su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origen.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7149" y="786412"/>
            <a:ext cx="58889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La siguiente </a:t>
            </a:r>
            <a:r>
              <a:rPr sz="1400" dirty="0">
                <a:latin typeface="Garamond"/>
                <a:cs typeface="Garamond"/>
              </a:rPr>
              <a:t>imagen </a:t>
            </a:r>
            <a:r>
              <a:rPr sz="1400" spc="-5" dirty="0">
                <a:latin typeface="Garamond"/>
                <a:cs typeface="Garamond"/>
              </a:rPr>
              <a:t>representa el ciclo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nitrógeno, que se compone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estos</a:t>
            </a:r>
            <a:r>
              <a:rPr sz="1400" spc="-5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pasos: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41749" y="3186712"/>
            <a:ext cx="96139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1.-</a:t>
            </a:r>
            <a:r>
              <a:rPr sz="1400" b="1" spc="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Las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bacterias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fijadoras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nitrógeno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que</a:t>
            </a:r>
            <a:r>
              <a:rPr sz="1400" spc="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viven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en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los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nódulos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las</a:t>
            </a:r>
            <a:r>
              <a:rPr sz="1400" spc="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leguminosas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o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en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suelo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convierten</a:t>
            </a:r>
            <a:r>
              <a:rPr sz="1400" spc="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nitrógeno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atmosférico</a:t>
            </a:r>
            <a:r>
              <a:rPr sz="1400" spc="20" dirty="0">
                <a:latin typeface="Garamond"/>
                <a:cs typeface="Garamond"/>
              </a:rPr>
              <a:t> (N</a:t>
            </a:r>
            <a:r>
              <a:rPr sz="1350" spc="30" baseline="-33950" dirty="0">
                <a:latin typeface="Garamond"/>
                <a:cs typeface="Garamond"/>
              </a:rPr>
              <a:t>2</a:t>
            </a:r>
            <a:r>
              <a:rPr sz="1400" spc="20" dirty="0">
                <a:latin typeface="Garamond"/>
                <a:cs typeface="Garamond"/>
              </a:rPr>
              <a:t>)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56261" y="3560304"/>
            <a:ext cx="812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4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1749" y="3434362"/>
            <a:ext cx="29908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en amoniaco </a:t>
            </a:r>
            <a:r>
              <a:rPr sz="1400" dirty="0">
                <a:latin typeface="Garamond"/>
                <a:cs typeface="Garamond"/>
              </a:rPr>
              <a:t>(NH</a:t>
            </a:r>
            <a:r>
              <a:rPr sz="1350" baseline="-33950" dirty="0">
                <a:latin typeface="Garamond"/>
                <a:cs typeface="Garamond"/>
              </a:rPr>
              <a:t>3</a:t>
            </a:r>
            <a:r>
              <a:rPr sz="1400" dirty="0">
                <a:latin typeface="Garamond"/>
                <a:cs typeface="Garamond"/>
              </a:rPr>
              <a:t>) o ion </a:t>
            </a:r>
            <a:r>
              <a:rPr sz="1400" spc="-5" dirty="0">
                <a:latin typeface="Garamond"/>
                <a:cs typeface="Garamond"/>
              </a:rPr>
              <a:t>amonio (NH</a:t>
            </a:r>
            <a:r>
              <a:rPr sz="1400" spc="10" dirty="0">
                <a:latin typeface="Garamond"/>
                <a:cs typeface="Garamond"/>
              </a:rPr>
              <a:t> </a:t>
            </a:r>
            <a:r>
              <a:rPr sz="1350" baseline="30864" dirty="0">
                <a:latin typeface="Garamond"/>
                <a:cs typeface="Garamond"/>
              </a:rPr>
              <a:t>+</a:t>
            </a:r>
            <a:r>
              <a:rPr sz="1400" dirty="0">
                <a:latin typeface="Garamond"/>
                <a:cs typeface="Garamond"/>
              </a:rPr>
              <a:t>).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85131" y="3960354"/>
            <a:ext cx="812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2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1749" y="3834412"/>
            <a:ext cx="96126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2.-</a:t>
            </a:r>
            <a:r>
              <a:rPr sz="1400" b="1" spc="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amoniaco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los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iones</a:t>
            </a:r>
            <a:r>
              <a:rPr sz="1400" spc="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amonio,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vez,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son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oxidados</a:t>
            </a:r>
            <a:r>
              <a:rPr sz="1400" spc="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por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diversas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bacterias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del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suelo,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primero</a:t>
            </a:r>
            <a:r>
              <a:rPr sz="1400" spc="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iones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nitrito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(NO</a:t>
            </a:r>
            <a:r>
              <a:rPr sz="1400" spc="145" dirty="0">
                <a:latin typeface="Garamond"/>
                <a:cs typeface="Garamond"/>
              </a:rPr>
              <a:t> </a:t>
            </a:r>
            <a:r>
              <a:rPr sz="1350" baseline="30864" dirty="0">
                <a:latin typeface="Garamond"/>
                <a:cs typeface="Garamond"/>
              </a:rPr>
              <a:t>-</a:t>
            </a:r>
            <a:r>
              <a:rPr sz="1400" dirty="0">
                <a:latin typeface="Garamond"/>
                <a:cs typeface="Garamond"/>
              </a:rPr>
              <a:t>)</a:t>
            </a:r>
            <a:r>
              <a:rPr sz="1400" spc="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luego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iones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96304" y="4208004"/>
            <a:ext cx="812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3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41749" y="4082062"/>
            <a:ext cx="1089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nitrato (NO</a:t>
            </a:r>
            <a:r>
              <a:rPr sz="1400" spc="35" dirty="0">
                <a:latin typeface="Garamond"/>
                <a:cs typeface="Garamond"/>
              </a:rPr>
              <a:t> </a:t>
            </a:r>
            <a:r>
              <a:rPr sz="1350" spc="-7" baseline="30864" dirty="0">
                <a:latin typeface="Garamond"/>
                <a:cs typeface="Garamond"/>
              </a:rPr>
              <a:t>-</a:t>
            </a:r>
            <a:r>
              <a:rPr sz="1400" spc="-5" dirty="0">
                <a:latin typeface="Garamond"/>
                <a:cs typeface="Garamond"/>
              </a:rPr>
              <a:t>).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67149" y="4482112"/>
            <a:ext cx="9531985" cy="128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3.-</a:t>
            </a:r>
            <a:r>
              <a:rPr sz="1400" spc="-5" dirty="0">
                <a:latin typeface="Garamond"/>
                <a:cs typeface="Garamond"/>
              </a:rPr>
              <a:t>La mayor parte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nitrógeno que absorben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raíces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plantas superiores se hallan en forma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nitrato.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Garamond"/>
                <a:cs typeface="Garamond"/>
              </a:rPr>
              <a:t>4.- </a:t>
            </a:r>
            <a:r>
              <a:rPr sz="1400" spc="-5" dirty="0">
                <a:latin typeface="Garamond"/>
                <a:cs typeface="Garamond"/>
              </a:rPr>
              <a:t>El nitrógeno pasa </a:t>
            </a:r>
            <a:r>
              <a:rPr sz="1400" dirty="0">
                <a:latin typeface="Garamond"/>
                <a:cs typeface="Garamond"/>
              </a:rPr>
              <a:t>luego, 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cadena alimenticia,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animales que se alimentan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plantas </a:t>
            </a:r>
            <a:r>
              <a:rPr sz="1400" dirty="0">
                <a:latin typeface="Garamond"/>
                <a:cs typeface="Garamond"/>
              </a:rPr>
              <a:t>y a los </a:t>
            </a:r>
            <a:r>
              <a:rPr sz="1400" spc="-5" dirty="0">
                <a:latin typeface="Garamond"/>
                <a:cs typeface="Garamond"/>
              </a:rPr>
              <a:t>que comen otros</a:t>
            </a:r>
            <a:r>
              <a:rPr sz="1400" spc="-4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animales.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1200"/>
              </a:spcBef>
            </a:pPr>
            <a:r>
              <a:rPr sz="1400" b="1" spc="-5" dirty="0">
                <a:latin typeface="Garamond"/>
                <a:cs typeface="Garamond"/>
              </a:rPr>
              <a:t>5.- </a:t>
            </a:r>
            <a:r>
              <a:rPr sz="1400" spc="-5" dirty="0">
                <a:latin typeface="Garamond"/>
                <a:cs typeface="Garamond"/>
              </a:rPr>
              <a:t>Cuando estos organismos mueren, sus proteínas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otras moléculas que contienen nitrógeno son </a:t>
            </a:r>
            <a:r>
              <a:rPr sz="1400" dirty="0">
                <a:latin typeface="Garamond"/>
                <a:cs typeface="Garamond"/>
              </a:rPr>
              <a:t>desintegradas </a:t>
            </a:r>
            <a:r>
              <a:rPr sz="1400" spc="-5" dirty="0">
                <a:latin typeface="Garamond"/>
                <a:cs typeface="Garamond"/>
              </a:rPr>
              <a:t>por putrefactos  (principalmente bacterias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hongos).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01218" y="1245875"/>
            <a:ext cx="2284406" cy="1788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440563"/>
            <a:ext cx="8763635" cy="227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PROCEDIMIENTO:</a:t>
            </a:r>
            <a:endParaRPr sz="1400">
              <a:latin typeface="Garamond"/>
              <a:cs typeface="Garamond"/>
            </a:endParaRPr>
          </a:p>
          <a:p>
            <a:pPr marL="12700" marR="5080" algn="just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En esta actividad </a:t>
            </a:r>
            <a:r>
              <a:rPr sz="1400" dirty="0">
                <a:latin typeface="Garamond"/>
                <a:cs typeface="Garamond"/>
              </a:rPr>
              <a:t>de laboratorio desempeñarán </a:t>
            </a:r>
            <a:r>
              <a:rPr sz="1400" spc="-5" dirty="0">
                <a:latin typeface="Garamond"/>
                <a:cs typeface="Garamond"/>
              </a:rPr>
              <a:t>el papel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 técnico </a:t>
            </a:r>
            <a:r>
              <a:rPr sz="1400" dirty="0">
                <a:latin typeface="Garamond"/>
                <a:cs typeface="Garamond"/>
              </a:rPr>
              <a:t>del departamento </a:t>
            </a:r>
            <a:r>
              <a:rPr sz="1400" spc="-5" dirty="0">
                <a:latin typeface="Garamond"/>
                <a:cs typeface="Garamond"/>
              </a:rPr>
              <a:t>analítico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compañía EKS. se te  pedirá </a:t>
            </a:r>
            <a:r>
              <a:rPr sz="1400" dirty="0">
                <a:latin typeface="Garamond"/>
                <a:cs typeface="Garamond"/>
              </a:rPr>
              <a:t>identificar </a:t>
            </a:r>
            <a:r>
              <a:rPr sz="1400" spc="-5" dirty="0">
                <a:latin typeface="Garamond"/>
                <a:cs typeface="Garamond"/>
              </a:rPr>
              <a:t>algunos </a:t>
            </a:r>
            <a:r>
              <a:rPr sz="1400" dirty="0">
                <a:latin typeface="Garamond"/>
                <a:cs typeface="Garamond"/>
              </a:rPr>
              <a:t>iones y </a:t>
            </a:r>
            <a:r>
              <a:rPr sz="1400" spc="-5" dirty="0">
                <a:latin typeface="Garamond"/>
                <a:cs typeface="Garamond"/>
              </a:rPr>
              <a:t>cationes en una </a:t>
            </a:r>
            <a:r>
              <a:rPr sz="1400" dirty="0">
                <a:latin typeface="Garamond"/>
                <a:cs typeface="Garamond"/>
              </a:rPr>
              <a:t>disolución de </a:t>
            </a:r>
            <a:r>
              <a:rPr sz="1400" spc="-5" dirty="0">
                <a:latin typeface="Garamond"/>
                <a:cs typeface="Garamond"/>
              </a:rPr>
              <a:t>fertilizantes. primero realizamos ensayos sobre </a:t>
            </a:r>
            <a:r>
              <a:rPr sz="1400" dirty="0">
                <a:latin typeface="Garamond"/>
                <a:cs typeface="Garamond"/>
              </a:rPr>
              <a:t>disoluciones  </a:t>
            </a:r>
            <a:r>
              <a:rPr sz="1400" spc="-5" dirty="0">
                <a:latin typeface="Garamond"/>
                <a:cs typeface="Garamond"/>
              </a:rPr>
              <a:t>conocidas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tres aniones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cationes que se emplean en muchos fertilizantes. al </a:t>
            </a:r>
            <a:r>
              <a:rPr sz="1400" dirty="0">
                <a:latin typeface="Garamond"/>
                <a:cs typeface="Garamond"/>
              </a:rPr>
              <a:t>llevar a </a:t>
            </a:r>
            <a:r>
              <a:rPr sz="1400" spc="-5" dirty="0">
                <a:latin typeface="Garamond"/>
                <a:cs typeface="Garamond"/>
              </a:rPr>
              <a:t>cabo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mismos ensayos sobre </a:t>
            </a:r>
            <a:r>
              <a:rPr sz="1400" dirty="0">
                <a:latin typeface="Garamond"/>
                <a:cs typeface="Garamond"/>
              </a:rPr>
              <a:t>la  disolución del </a:t>
            </a:r>
            <a:r>
              <a:rPr sz="1400" spc="-5" dirty="0">
                <a:latin typeface="Garamond"/>
                <a:cs typeface="Garamond"/>
              </a:rPr>
              <a:t>fertilizante </a:t>
            </a:r>
            <a:r>
              <a:rPr sz="1400" dirty="0">
                <a:latin typeface="Garamond"/>
                <a:cs typeface="Garamond"/>
              </a:rPr>
              <a:t>desconocido y </a:t>
            </a:r>
            <a:r>
              <a:rPr sz="1400" spc="-5" dirty="0">
                <a:latin typeface="Garamond"/>
                <a:cs typeface="Garamond"/>
              </a:rPr>
              <a:t>comparar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resultados, podrás </a:t>
            </a:r>
            <a:r>
              <a:rPr sz="1400" dirty="0">
                <a:latin typeface="Garamond"/>
                <a:cs typeface="Garamond"/>
              </a:rPr>
              <a:t>identificar los iones </a:t>
            </a:r>
            <a:r>
              <a:rPr sz="1400" spc="-5" dirty="0">
                <a:latin typeface="Garamond"/>
                <a:cs typeface="Garamond"/>
              </a:rPr>
              <a:t>que están</a:t>
            </a:r>
            <a:r>
              <a:rPr sz="1400" spc="-4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presentes.</a:t>
            </a:r>
            <a:endParaRPr sz="1400">
              <a:latin typeface="Garamond"/>
              <a:cs typeface="Garamond"/>
            </a:endParaRPr>
          </a:p>
          <a:p>
            <a:pPr marL="12700" marR="5715" algn="just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prepara en tu </a:t>
            </a:r>
            <a:r>
              <a:rPr sz="1400" dirty="0">
                <a:latin typeface="Garamond"/>
                <a:cs typeface="Garamond"/>
              </a:rPr>
              <a:t>libreta de laboratorio la </a:t>
            </a:r>
            <a:r>
              <a:rPr sz="1400" spc="-5" dirty="0">
                <a:latin typeface="Garamond"/>
                <a:cs typeface="Garamond"/>
              </a:rPr>
              <a:t>tabla </a:t>
            </a:r>
            <a:r>
              <a:rPr sz="1400" dirty="0">
                <a:latin typeface="Garamond"/>
                <a:cs typeface="Garamond"/>
              </a:rPr>
              <a:t>de datos </a:t>
            </a:r>
            <a:r>
              <a:rPr sz="1400" spc="-5" dirty="0">
                <a:latin typeface="Garamond"/>
                <a:cs typeface="Garamond"/>
              </a:rPr>
              <a:t>que se muestran enseguida.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seis </a:t>
            </a:r>
            <a:r>
              <a:rPr sz="1400" dirty="0">
                <a:latin typeface="Garamond"/>
                <a:cs typeface="Garamond"/>
              </a:rPr>
              <a:t>iones </a:t>
            </a:r>
            <a:r>
              <a:rPr sz="1400" spc="-5" dirty="0">
                <a:latin typeface="Garamond"/>
                <a:cs typeface="Garamond"/>
              </a:rPr>
              <a:t>“conocidos” se </a:t>
            </a:r>
            <a:r>
              <a:rPr sz="1400" dirty="0">
                <a:latin typeface="Garamond"/>
                <a:cs typeface="Garamond"/>
              </a:rPr>
              <a:t>listan a lo largo  de la </a:t>
            </a:r>
            <a:r>
              <a:rPr sz="1400" spc="-5" dirty="0">
                <a:latin typeface="Garamond"/>
                <a:cs typeface="Garamond"/>
              </a:rPr>
              <a:t>parte superior.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ensayos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reactivos se </a:t>
            </a:r>
            <a:r>
              <a:rPr sz="1400" dirty="0">
                <a:latin typeface="Garamond"/>
                <a:cs typeface="Garamond"/>
              </a:rPr>
              <a:t>listan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columna </a:t>
            </a:r>
            <a:r>
              <a:rPr sz="1400" dirty="0">
                <a:latin typeface="Garamond"/>
                <a:cs typeface="Garamond"/>
              </a:rPr>
              <a:t>de la izquierda, </a:t>
            </a:r>
            <a:r>
              <a:rPr sz="1400" spc="-5" dirty="0">
                <a:latin typeface="Garamond"/>
                <a:cs typeface="Garamond"/>
              </a:rPr>
              <a:t>codificados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acuerdo con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números </a:t>
            </a:r>
            <a:r>
              <a:rPr sz="1400" dirty="0">
                <a:latin typeface="Garamond"/>
                <a:cs typeface="Garamond"/>
              </a:rPr>
              <a:t>de  los </a:t>
            </a:r>
            <a:r>
              <a:rPr sz="1400" spc="-5" dirty="0">
                <a:latin typeface="Garamond"/>
                <a:cs typeface="Garamond"/>
              </a:rPr>
              <a:t>pasos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procedimiento. </a:t>
            </a:r>
            <a:r>
              <a:rPr sz="1400" dirty="0">
                <a:latin typeface="Garamond"/>
                <a:cs typeface="Garamond"/>
              </a:rPr>
              <a:t>la x indica </a:t>
            </a:r>
            <a:r>
              <a:rPr sz="1400" spc="-5" dirty="0">
                <a:latin typeface="Garamond"/>
                <a:cs typeface="Garamond"/>
              </a:rPr>
              <a:t>ensayos no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necesarios.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5525" y="3795074"/>
            <a:ext cx="4533899" cy="1943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6550" y="685382"/>
            <a:ext cx="9885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17105" algn="l"/>
              </a:tabLst>
            </a:pPr>
            <a:r>
              <a:rPr sz="2400" spc="-5" dirty="0"/>
              <a:t>I.-Contexto. </a:t>
            </a:r>
            <a:r>
              <a:rPr sz="2400" b="0" i="1" spc="-5" dirty="0">
                <a:latin typeface="Garamond"/>
                <a:cs typeface="Garamond"/>
              </a:rPr>
              <a:t>Justifica las circunstancias </a:t>
            </a:r>
            <a:r>
              <a:rPr sz="2400" b="0" i="1" dirty="0">
                <a:latin typeface="Garamond"/>
                <a:cs typeface="Garamond"/>
              </a:rPr>
              <a:t>o </a:t>
            </a:r>
            <a:r>
              <a:rPr sz="2400" b="0" i="1" spc="-5" dirty="0">
                <a:latin typeface="Garamond"/>
                <a:cs typeface="Garamond"/>
              </a:rPr>
              <a:t>elementos de la</a:t>
            </a:r>
            <a:r>
              <a:rPr sz="2400" b="0" i="1" spc="80" dirty="0">
                <a:latin typeface="Garamond"/>
                <a:cs typeface="Garamond"/>
              </a:rPr>
              <a:t> </a:t>
            </a:r>
            <a:r>
              <a:rPr sz="2400" b="0" i="1" spc="-5" dirty="0">
                <a:latin typeface="Garamond"/>
                <a:cs typeface="Garamond"/>
              </a:rPr>
              <a:t>realidad</a:t>
            </a:r>
            <a:r>
              <a:rPr sz="2400" b="0" i="1" dirty="0">
                <a:latin typeface="Garamond"/>
                <a:cs typeface="Garamond"/>
              </a:rPr>
              <a:t> </a:t>
            </a:r>
            <a:r>
              <a:rPr sz="2400" b="0" i="1" spc="-5" dirty="0">
                <a:latin typeface="Garamond"/>
                <a:cs typeface="Garamond"/>
              </a:rPr>
              <a:t>en	los que se da el</a:t>
            </a:r>
            <a:r>
              <a:rPr sz="2400" b="0" i="1" spc="-75" dirty="0">
                <a:latin typeface="Garamond"/>
                <a:cs typeface="Garamond"/>
              </a:rPr>
              <a:t> </a:t>
            </a:r>
            <a:r>
              <a:rPr sz="2400" b="0" i="1" spc="-5" dirty="0">
                <a:latin typeface="Garamond"/>
                <a:cs typeface="Garamond"/>
              </a:rPr>
              <a:t>problema.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1575" y="1556746"/>
            <a:ext cx="10573385" cy="4555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Garamond"/>
                <a:cs typeface="Garamond"/>
              </a:rPr>
              <a:t>Introducción y/o justificación del</a:t>
            </a:r>
            <a:r>
              <a:rPr sz="1600" b="1" spc="-10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proyecto.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Para que el éxito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formación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educación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salud, matemáticas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química sea posible, hay </a:t>
            </a:r>
            <a:r>
              <a:rPr sz="1600" dirty="0">
                <a:latin typeface="Garamond"/>
                <a:cs typeface="Garamond"/>
              </a:rPr>
              <a:t>diferentes </a:t>
            </a:r>
            <a:r>
              <a:rPr sz="1600" spc="-5" dirty="0">
                <a:latin typeface="Garamond"/>
                <a:cs typeface="Garamond"/>
              </a:rPr>
              <a:t>formas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abordar el  contenido, se </a:t>
            </a:r>
            <a:r>
              <a:rPr sz="1600" dirty="0">
                <a:latin typeface="Garamond"/>
                <a:cs typeface="Garamond"/>
              </a:rPr>
              <a:t>debe </a:t>
            </a:r>
            <a:r>
              <a:rPr sz="1600" spc="-5" dirty="0">
                <a:latin typeface="Garamond"/>
                <a:cs typeface="Garamond"/>
              </a:rPr>
              <a:t>partir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conocimiento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cada uno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factores </a:t>
            </a:r>
            <a:r>
              <a:rPr sz="1600" dirty="0">
                <a:latin typeface="Garamond"/>
                <a:cs typeface="Garamond"/>
              </a:rPr>
              <a:t>implicados </a:t>
            </a:r>
            <a:r>
              <a:rPr sz="1600" spc="-5" dirty="0">
                <a:latin typeface="Garamond"/>
                <a:cs typeface="Garamond"/>
              </a:rPr>
              <a:t>en el aprendizaje, Ponte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otros (1997)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clasifican  en cuatro grandes bloques: a) el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tarea; b) el contexto escolar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social; c)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características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alumno </a:t>
            </a:r>
            <a:r>
              <a:rPr sz="1600" dirty="0">
                <a:latin typeface="Garamond"/>
                <a:cs typeface="Garamond"/>
              </a:rPr>
              <a:t>y d) </a:t>
            </a:r>
            <a:r>
              <a:rPr sz="1600" spc="-5" dirty="0">
                <a:latin typeface="Garamond"/>
                <a:cs typeface="Garamond"/>
              </a:rPr>
              <a:t>el profesor. Por  tanto, median en el aprendizaje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estudiante,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características personales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profesor, su método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enseñanza, su estilo </a:t>
            </a:r>
            <a:r>
              <a:rPr sz="1600" dirty="0">
                <a:latin typeface="Garamond"/>
                <a:cs typeface="Garamond"/>
              </a:rPr>
              <a:t>docente,  </a:t>
            </a:r>
            <a:r>
              <a:rPr sz="1600" spc="-5" dirty="0">
                <a:latin typeface="Garamond"/>
                <a:cs typeface="Garamond"/>
              </a:rPr>
              <a:t>su actitud hacia </a:t>
            </a:r>
            <a:r>
              <a:rPr sz="1600" dirty="0">
                <a:latin typeface="Garamond"/>
                <a:cs typeface="Garamond"/>
              </a:rPr>
              <a:t>la interdisciplinariedad diversidad y </a:t>
            </a:r>
            <a:r>
              <a:rPr sz="1600" spc="-5" dirty="0">
                <a:latin typeface="Garamond"/>
                <a:cs typeface="Garamond"/>
              </a:rPr>
              <a:t>su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experiencia.</a:t>
            </a:r>
            <a:endParaRPr sz="1600">
              <a:latin typeface="Garamond"/>
              <a:cs typeface="Garamond"/>
            </a:endParaRPr>
          </a:p>
          <a:p>
            <a:pPr marL="12700" marR="116839" algn="just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La educación, considera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atención, como una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habilidades básicas, supone un proceso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depende </a:t>
            </a:r>
            <a:r>
              <a:rPr sz="1600" spc="-5" dirty="0">
                <a:latin typeface="Garamond"/>
                <a:cs typeface="Garamond"/>
              </a:rPr>
              <a:t>el resto </a:t>
            </a:r>
            <a:r>
              <a:rPr sz="1600" dirty="0">
                <a:latin typeface="Garamond"/>
                <a:cs typeface="Garamond"/>
              </a:rPr>
              <a:t>de las  </a:t>
            </a:r>
            <a:r>
              <a:rPr sz="1600" spc="-5" dirty="0">
                <a:latin typeface="Garamond"/>
                <a:cs typeface="Garamond"/>
              </a:rPr>
              <a:t>actividades cognitivas, ya que </a:t>
            </a:r>
            <a:r>
              <a:rPr sz="1600" dirty="0">
                <a:latin typeface="Garamond"/>
                <a:cs typeface="Garamond"/>
              </a:rPr>
              <a:t>determinará </a:t>
            </a:r>
            <a:r>
              <a:rPr sz="1600" spc="-5" dirty="0">
                <a:latin typeface="Garamond"/>
                <a:cs typeface="Garamond"/>
              </a:rPr>
              <a:t>cuanta </a:t>
            </a:r>
            <a:r>
              <a:rPr sz="1600" dirty="0">
                <a:latin typeface="Garamond"/>
                <a:cs typeface="Garamond"/>
              </a:rPr>
              <a:t>información y de </a:t>
            </a:r>
            <a:r>
              <a:rPr sz="1600" spc="-5" dirty="0">
                <a:latin typeface="Garamond"/>
                <a:cs typeface="Garamond"/>
              </a:rPr>
              <a:t>qué clase se va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transferir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memoria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corto plazo. Atender,  exige un esfuerzo neurocognitivo, que precede </a:t>
            </a:r>
            <a:r>
              <a:rPr sz="1600" dirty="0">
                <a:latin typeface="Garamond"/>
                <a:cs typeface="Garamond"/>
              </a:rPr>
              <a:t>a la inquietud, la </a:t>
            </a:r>
            <a:r>
              <a:rPr sz="1600" spc="-5" dirty="0">
                <a:latin typeface="Garamond"/>
                <a:cs typeface="Garamond"/>
              </a:rPr>
              <a:t>percepción, </a:t>
            </a:r>
            <a:r>
              <a:rPr sz="1600" dirty="0">
                <a:latin typeface="Garamond"/>
                <a:cs typeface="Garamond"/>
              </a:rPr>
              <a:t>la intención y la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acción.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119380" algn="just">
              <a:lnSpc>
                <a:spcPct val="113900"/>
              </a:lnSpc>
            </a:pPr>
            <a:r>
              <a:rPr sz="1600" spc="-5" dirty="0">
                <a:latin typeface="Garamond"/>
                <a:cs typeface="Garamond"/>
              </a:rPr>
              <a:t>El estudiante presenta una atención efectiva cuando está motivado, </a:t>
            </a:r>
            <a:r>
              <a:rPr sz="1600" dirty="0">
                <a:latin typeface="Garamond"/>
                <a:cs typeface="Garamond"/>
              </a:rPr>
              <a:t>interesado y dispuesto; Sin </a:t>
            </a:r>
            <a:r>
              <a:rPr sz="1600" spc="-5" dirty="0">
                <a:latin typeface="Garamond"/>
                <a:cs typeface="Garamond"/>
              </a:rPr>
              <a:t>embargo,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atención motivada facilita 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concentración en el estudio permitiendo que se centre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consecución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objetivos que se ha propuesto, evitando </a:t>
            </a:r>
            <a:r>
              <a:rPr sz="1600" dirty="0">
                <a:latin typeface="Garamond"/>
                <a:cs typeface="Garamond"/>
              </a:rPr>
              <a:t>la  dispersión del </a:t>
            </a:r>
            <a:r>
              <a:rPr sz="1600" spc="-5" dirty="0">
                <a:latin typeface="Garamond"/>
                <a:cs typeface="Garamond"/>
              </a:rPr>
              <a:t>esfuerzo, facilitando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comprensión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asimilación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contenidos. Alonso Tapia (2005), afirma que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ausencia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motivación constituye un problema educativo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todos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niveles, sin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motivación </a:t>
            </a:r>
            <a:r>
              <a:rPr sz="1600" dirty="0">
                <a:latin typeface="Garamond"/>
                <a:cs typeface="Garamond"/>
              </a:rPr>
              <a:t>difícilmente </a:t>
            </a:r>
            <a:r>
              <a:rPr sz="1600" spc="-5" dirty="0">
                <a:latin typeface="Garamond"/>
                <a:cs typeface="Garamond"/>
              </a:rPr>
              <a:t>puede generarse aprendizaje  significativo.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1425" y="754562"/>
            <a:ext cx="8865870" cy="322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PARTE 1: Ensayo </a:t>
            </a:r>
            <a:r>
              <a:rPr sz="1400" dirty="0">
                <a:latin typeface="Garamond"/>
                <a:cs typeface="Garamond"/>
              </a:rPr>
              <a:t>de iones</a:t>
            </a:r>
            <a:r>
              <a:rPr sz="1400" spc="-5" dirty="0">
                <a:latin typeface="Garamond"/>
                <a:cs typeface="Garamond"/>
              </a:rPr>
              <a:t> conocidos: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</a:pPr>
            <a:r>
              <a:rPr sz="1400" spc="-5" dirty="0">
                <a:latin typeface="Garamond"/>
                <a:cs typeface="Garamond"/>
              </a:rPr>
              <a:t>1.-Observa el color </a:t>
            </a:r>
            <a:r>
              <a:rPr sz="1400" dirty="0">
                <a:latin typeface="Garamond"/>
                <a:cs typeface="Garamond"/>
              </a:rPr>
              <a:t>de la disolución y </a:t>
            </a:r>
            <a:r>
              <a:rPr sz="1400" spc="-5" dirty="0">
                <a:latin typeface="Garamond"/>
                <a:cs typeface="Garamond"/>
              </a:rPr>
              <a:t>anótalos en tu tabla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datos: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</a:pPr>
            <a:r>
              <a:rPr sz="1400" spc="-5" dirty="0">
                <a:latin typeface="Garamond"/>
                <a:cs typeface="Garamond"/>
              </a:rPr>
              <a:t>2.- Ensayos con NaOH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BaCL</a:t>
            </a:r>
            <a:r>
              <a:rPr sz="1350" baseline="-33950" dirty="0">
                <a:latin typeface="Garamond"/>
                <a:cs typeface="Garamond"/>
              </a:rPr>
              <a:t>2</a:t>
            </a:r>
            <a:endParaRPr sz="1350" baseline="-33950">
              <a:latin typeface="Garamond"/>
              <a:cs typeface="Garamond"/>
            </a:endParaRPr>
          </a:p>
          <a:p>
            <a:pPr marL="520700" marR="55880" indent="-228600" algn="just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464820" algn="l"/>
              </a:tabLst>
            </a:pPr>
            <a:r>
              <a:rPr sz="1400" spc="-5" dirty="0">
                <a:latin typeface="Garamond"/>
                <a:cs typeface="Garamond"/>
              </a:rPr>
              <a:t>Coloca </a:t>
            </a:r>
            <a:r>
              <a:rPr sz="1400" dirty="0">
                <a:latin typeface="Garamond"/>
                <a:cs typeface="Garamond"/>
              </a:rPr>
              <a:t>dos o </a:t>
            </a:r>
            <a:r>
              <a:rPr sz="1400" spc="-5" dirty="0">
                <a:latin typeface="Garamond"/>
                <a:cs typeface="Garamond"/>
              </a:rPr>
              <a:t>tres gotas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cada </a:t>
            </a:r>
            <a:r>
              <a:rPr sz="1400" dirty="0">
                <a:latin typeface="Garamond"/>
                <a:cs typeface="Garamond"/>
              </a:rPr>
              <a:t>disolución de ion </a:t>
            </a:r>
            <a:r>
              <a:rPr sz="1400" spc="-5" dirty="0">
                <a:latin typeface="Garamond"/>
                <a:cs typeface="Garamond"/>
              </a:rPr>
              <a:t>conocido en sentadas </a:t>
            </a:r>
            <a:r>
              <a:rPr sz="1400" dirty="0">
                <a:latin typeface="Garamond"/>
                <a:cs typeface="Garamond"/>
              </a:rPr>
              <a:t>depresiones de </a:t>
            </a:r>
            <a:r>
              <a:rPr sz="1400" spc="-5" dirty="0">
                <a:latin typeface="Garamond"/>
                <a:cs typeface="Garamond"/>
              </a:rPr>
              <a:t>una placa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toque. una por una,  ensaya cada </a:t>
            </a:r>
            <a:r>
              <a:rPr sz="1400" dirty="0">
                <a:latin typeface="Garamond"/>
                <a:cs typeface="Garamond"/>
              </a:rPr>
              <a:t>disolución </a:t>
            </a:r>
            <a:r>
              <a:rPr sz="1400" spc="-5" dirty="0">
                <a:latin typeface="Garamond"/>
                <a:cs typeface="Garamond"/>
              </a:rPr>
              <a:t>agregando una </a:t>
            </a:r>
            <a:r>
              <a:rPr sz="1400" dirty="0">
                <a:latin typeface="Garamond"/>
                <a:cs typeface="Garamond"/>
              </a:rPr>
              <a:t>o dos </a:t>
            </a:r>
            <a:r>
              <a:rPr sz="1400" spc="-5" dirty="0">
                <a:latin typeface="Garamond"/>
                <a:cs typeface="Garamond"/>
              </a:rPr>
              <a:t>gotas </a:t>
            </a:r>
            <a:r>
              <a:rPr sz="1400" dirty="0">
                <a:latin typeface="Garamond"/>
                <a:cs typeface="Garamond"/>
              </a:rPr>
              <a:t>de disolución </a:t>
            </a:r>
            <a:r>
              <a:rPr sz="1400" spc="-5" dirty="0">
                <a:latin typeface="Garamond"/>
                <a:cs typeface="Garamond"/>
              </a:rPr>
              <a:t>3M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hidróxido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sodio (NaOH). precaución: </a:t>
            </a:r>
            <a:r>
              <a:rPr sz="1400" dirty="0">
                <a:latin typeface="Garamond"/>
                <a:cs typeface="Garamond"/>
              </a:rPr>
              <a:t>las  disoluciones de </a:t>
            </a:r>
            <a:r>
              <a:rPr sz="1400" spc="-5" dirty="0">
                <a:latin typeface="Garamond"/>
                <a:cs typeface="Garamond"/>
              </a:rPr>
              <a:t>hidróxido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sodio pueden </a:t>
            </a:r>
            <a:r>
              <a:rPr sz="1400" dirty="0">
                <a:latin typeface="Garamond"/>
                <a:cs typeface="Garamond"/>
              </a:rPr>
              <a:t>dañar la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piel.</a:t>
            </a:r>
            <a:endParaRPr sz="1400">
              <a:latin typeface="Garamond"/>
              <a:cs typeface="Garamond"/>
            </a:endParaRPr>
          </a:p>
          <a:p>
            <a:pPr marL="520700" marR="60325" indent="-228600" algn="just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483234" algn="l"/>
              </a:tabLst>
            </a:pPr>
            <a:r>
              <a:rPr sz="1400" spc="-5" dirty="0">
                <a:latin typeface="Garamond"/>
                <a:cs typeface="Garamond"/>
              </a:rPr>
              <a:t>Coloca </a:t>
            </a:r>
            <a:r>
              <a:rPr sz="1400" dirty="0">
                <a:latin typeface="Garamond"/>
                <a:cs typeface="Garamond"/>
              </a:rPr>
              <a:t>dos o </a:t>
            </a:r>
            <a:r>
              <a:rPr sz="1400" spc="-5" dirty="0">
                <a:latin typeface="Garamond"/>
                <a:cs typeface="Garamond"/>
              </a:rPr>
              <a:t>tres gotas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cada </a:t>
            </a:r>
            <a:r>
              <a:rPr sz="1400" dirty="0">
                <a:latin typeface="Garamond"/>
                <a:cs typeface="Garamond"/>
              </a:rPr>
              <a:t>disolución de ion </a:t>
            </a:r>
            <a:r>
              <a:rPr sz="1400" spc="-5" dirty="0">
                <a:latin typeface="Garamond"/>
                <a:cs typeface="Garamond"/>
              </a:rPr>
              <a:t>conocido en sendas </a:t>
            </a:r>
            <a:r>
              <a:rPr sz="1400" dirty="0">
                <a:latin typeface="Garamond"/>
                <a:cs typeface="Garamond"/>
              </a:rPr>
              <a:t>depresiones </a:t>
            </a:r>
            <a:r>
              <a:rPr sz="1400" spc="-5" dirty="0">
                <a:latin typeface="Garamond"/>
                <a:cs typeface="Garamond"/>
              </a:rPr>
              <a:t>sin usar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placa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toque. una por  una, ensaya casa </a:t>
            </a:r>
            <a:r>
              <a:rPr sz="1400" dirty="0">
                <a:latin typeface="Garamond"/>
                <a:cs typeface="Garamond"/>
              </a:rPr>
              <a:t>disolución </a:t>
            </a:r>
            <a:r>
              <a:rPr sz="1400" spc="-5" dirty="0">
                <a:latin typeface="Garamond"/>
                <a:cs typeface="Garamond"/>
              </a:rPr>
              <a:t>agregando una </a:t>
            </a:r>
            <a:r>
              <a:rPr sz="1400" dirty="0">
                <a:latin typeface="Garamond"/>
                <a:cs typeface="Garamond"/>
              </a:rPr>
              <a:t>o dos </a:t>
            </a:r>
            <a:r>
              <a:rPr sz="1400" spc="-5" dirty="0">
                <a:latin typeface="Garamond"/>
                <a:cs typeface="Garamond"/>
              </a:rPr>
              <a:t>gotas </a:t>
            </a:r>
            <a:r>
              <a:rPr sz="1400" dirty="0">
                <a:latin typeface="Garamond"/>
                <a:cs typeface="Garamond"/>
              </a:rPr>
              <a:t>de disolución </a:t>
            </a:r>
            <a:r>
              <a:rPr sz="1400" spc="-5" dirty="0">
                <a:latin typeface="Garamond"/>
                <a:cs typeface="Garamond"/>
              </a:rPr>
              <a:t>0.1 </a:t>
            </a:r>
            <a:r>
              <a:rPr sz="1400" dirty="0">
                <a:latin typeface="Garamond"/>
                <a:cs typeface="Garamond"/>
              </a:rPr>
              <a:t>M de </a:t>
            </a:r>
            <a:r>
              <a:rPr sz="1400" spc="-5" dirty="0">
                <a:latin typeface="Garamond"/>
                <a:cs typeface="Garamond"/>
              </a:rPr>
              <a:t>Cloruro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bario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(BaCL</a:t>
            </a:r>
            <a:r>
              <a:rPr sz="1350" baseline="-33950" dirty="0">
                <a:latin typeface="Garamond"/>
                <a:cs typeface="Garamond"/>
              </a:rPr>
              <a:t>2</a:t>
            </a:r>
            <a:r>
              <a:rPr sz="1400" dirty="0">
                <a:latin typeface="Garamond"/>
                <a:cs typeface="Garamond"/>
              </a:rPr>
              <a:t>).</a:t>
            </a:r>
            <a:endParaRPr sz="1400">
              <a:latin typeface="Garamond"/>
              <a:cs typeface="Garamond"/>
            </a:endParaRPr>
          </a:p>
          <a:p>
            <a:pPr marL="520700" marR="76200" indent="-228600" algn="just">
              <a:lnSpc>
                <a:spcPct val="116100"/>
              </a:lnSpc>
              <a:spcBef>
                <a:spcPts val="1195"/>
              </a:spcBef>
              <a:buAutoNum type="alphaLcParenR"/>
              <a:tabLst>
                <a:tab pos="512445" algn="l"/>
              </a:tabLst>
            </a:pPr>
            <a:r>
              <a:rPr sz="1400" spc="-5" dirty="0">
                <a:latin typeface="Garamond"/>
                <a:cs typeface="Garamond"/>
              </a:rPr>
              <a:t>Agrega tres gotas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HCL 6M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cada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seis </a:t>
            </a:r>
            <a:r>
              <a:rPr sz="1400" dirty="0">
                <a:latin typeface="Garamond"/>
                <a:cs typeface="Garamond"/>
              </a:rPr>
              <a:t>depresiones </a:t>
            </a:r>
            <a:r>
              <a:rPr sz="1400" spc="-5" dirty="0">
                <a:latin typeface="Garamond"/>
                <a:cs typeface="Garamond"/>
              </a:rPr>
              <a:t>que contienen </a:t>
            </a:r>
            <a:r>
              <a:rPr sz="1400" dirty="0">
                <a:latin typeface="Garamond"/>
                <a:cs typeface="Garamond"/>
              </a:rPr>
              <a:t>disolución de </a:t>
            </a:r>
            <a:r>
              <a:rPr sz="1400" spc="5" dirty="0">
                <a:latin typeface="Garamond"/>
                <a:cs typeface="Garamond"/>
              </a:rPr>
              <a:t>BaCL</a:t>
            </a:r>
            <a:r>
              <a:rPr sz="1350" spc="7" baseline="-33950" dirty="0">
                <a:latin typeface="Garamond"/>
                <a:cs typeface="Garamond"/>
              </a:rPr>
              <a:t>2 </a:t>
            </a:r>
            <a:r>
              <a:rPr sz="1400" dirty="0">
                <a:latin typeface="Garamond"/>
                <a:cs typeface="Garamond"/>
              </a:rPr>
              <a:t>. </a:t>
            </a:r>
            <a:r>
              <a:rPr sz="1400" spc="-5" dirty="0">
                <a:latin typeface="Garamond"/>
                <a:cs typeface="Garamond"/>
              </a:rPr>
              <a:t>anota tus  observaciones, </a:t>
            </a:r>
            <a:r>
              <a:rPr sz="1400" dirty="0">
                <a:latin typeface="Garamond"/>
                <a:cs typeface="Garamond"/>
              </a:rPr>
              <a:t>limpia y </a:t>
            </a:r>
            <a:r>
              <a:rPr sz="1400" spc="-5" dirty="0">
                <a:latin typeface="Garamond"/>
                <a:cs typeface="Garamond"/>
              </a:rPr>
              <a:t>enjuaga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placa.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3075" y="4023500"/>
            <a:ext cx="4016449" cy="2080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3450" y="892845"/>
            <a:ext cx="9359265" cy="321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Garamond"/>
                <a:cs typeface="Garamond"/>
              </a:rPr>
              <a:t>3.-</a:t>
            </a:r>
            <a:endParaRPr sz="1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485775" indent="-168910">
              <a:lnSpc>
                <a:spcPct val="100000"/>
              </a:lnSpc>
              <a:buAutoNum type="alphaLcParenR"/>
              <a:tabLst>
                <a:tab pos="486409" algn="l"/>
              </a:tabLst>
            </a:pPr>
            <a:r>
              <a:rPr sz="1400" spc="-5" dirty="0">
                <a:latin typeface="Garamond"/>
                <a:cs typeface="Garamond"/>
              </a:rPr>
              <a:t>Coloca </a:t>
            </a:r>
            <a:r>
              <a:rPr sz="1400" dirty="0">
                <a:latin typeface="Garamond"/>
                <a:cs typeface="Garamond"/>
              </a:rPr>
              <a:t>dos </a:t>
            </a:r>
            <a:r>
              <a:rPr sz="1400" spc="-5" dirty="0">
                <a:latin typeface="Garamond"/>
                <a:cs typeface="Garamond"/>
              </a:rPr>
              <a:t>gotas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cada </a:t>
            </a:r>
            <a:r>
              <a:rPr sz="1400" dirty="0">
                <a:latin typeface="Garamond"/>
                <a:cs typeface="Garamond"/>
              </a:rPr>
              <a:t>disolución de </a:t>
            </a:r>
            <a:r>
              <a:rPr sz="1400" spc="-5" dirty="0">
                <a:latin typeface="Garamond"/>
                <a:cs typeface="Garamond"/>
              </a:rPr>
              <a:t>ensayo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cationes conocidos en sendos tubos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pequeños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limpios.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/>
            </a:pPr>
            <a:endParaRPr sz="1250">
              <a:latin typeface="Times New Roman"/>
              <a:cs typeface="Times New Roman"/>
            </a:endParaRPr>
          </a:p>
          <a:p>
            <a:pPr marL="504190" indent="-187325">
              <a:lnSpc>
                <a:spcPct val="100000"/>
              </a:lnSpc>
              <a:buAutoNum type="alphaLcParenR"/>
              <a:tabLst>
                <a:tab pos="504825" algn="l"/>
              </a:tabLst>
            </a:pPr>
            <a:r>
              <a:rPr sz="1400" spc="-5" dirty="0">
                <a:latin typeface="Garamond"/>
                <a:cs typeface="Garamond"/>
              </a:rPr>
              <a:t>Humedece </a:t>
            </a:r>
            <a:r>
              <a:rPr sz="1400" dirty="0">
                <a:latin typeface="Garamond"/>
                <a:cs typeface="Garamond"/>
              </a:rPr>
              <a:t>3 </a:t>
            </a:r>
            <a:r>
              <a:rPr sz="1400" spc="-5" dirty="0">
                <a:latin typeface="Garamond"/>
                <a:cs typeface="Garamond"/>
              </a:rPr>
              <a:t>trozos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papel tornasol con agua </a:t>
            </a:r>
            <a:r>
              <a:rPr sz="1400" dirty="0">
                <a:latin typeface="Garamond"/>
                <a:cs typeface="Garamond"/>
              </a:rPr>
              <a:t>destilada; </a:t>
            </a:r>
            <a:r>
              <a:rPr sz="1400" spc="-5" dirty="0">
                <a:latin typeface="Garamond"/>
                <a:cs typeface="Garamond"/>
              </a:rPr>
              <a:t>colocarlos sobre un vidrio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reloj.</a:t>
            </a:r>
            <a:endParaRPr sz="1400">
              <a:latin typeface="Garamond"/>
              <a:cs typeface="Garamond"/>
            </a:endParaRPr>
          </a:p>
          <a:p>
            <a:pPr marL="546100" marR="5080" indent="-228600" algn="just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516890" algn="l"/>
              </a:tabLst>
            </a:pPr>
            <a:r>
              <a:rPr sz="1400" spc="-5" dirty="0">
                <a:latin typeface="Garamond"/>
                <a:cs typeface="Garamond"/>
              </a:rPr>
              <a:t>Con una micropipeta, agrega alrededor </a:t>
            </a:r>
            <a:r>
              <a:rPr sz="1400" dirty="0">
                <a:latin typeface="Garamond"/>
                <a:cs typeface="Garamond"/>
              </a:rPr>
              <a:t>de 1 </a:t>
            </a:r>
            <a:r>
              <a:rPr sz="1400" spc="-5" dirty="0">
                <a:latin typeface="Garamond"/>
                <a:cs typeface="Garamond"/>
              </a:rPr>
              <a:t>ml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NaOH </a:t>
            </a:r>
            <a:r>
              <a:rPr sz="1400" dirty="0">
                <a:latin typeface="Garamond"/>
                <a:cs typeface="Garamond"/>
              </a:rPr>
              <a:t>3 M a la disolución de </a:t>
            </a:r>
            <a:r>
              <a:rPr sz="1400" spc="-5" dirty="0">
                <a:latin typeface="Garamond"/>
                <a:cs typeface="Garamond"/>
              </a:rPr>
              <a:t>un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ensayo. no permitas que </a:t>
            </a:r>
            <a:r>
              <a:rPr sz="1400" dirty="0">
                <a:latin typeface="Garamond"/>
                <a:cs typeface="Garamond"/>
              </a:rPr>
              <a:t>la  disolución de </a:t>
            </a:r>
            <a:r>
              <a:rPr sz="1400" spc="-5" dirty="0">
                <a:latin typeface="Garamond"/>
                <a:cs typeface="Garamond"/>
              </a:rPr>
              <a:t>sosa toque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boca </a:t>
            </a:r>
            <a:r>
              <a:rPr sz="1400" dirty="0">
                <a:latin typeface="Garamond"/>
                <a:cs typeface="Garamond"/>
              </a:rPr>
              <a:t>o las </a:t>
            </a:r>
            <a:r>
              <a:rPr sz="1400" spc="-5" dirty="0">
                <a:latin typeface="Garamond"/>
                <a:cs typeface="Garamond"/>
              </a:rPr>
              <a:t>paredes </a:t>
            </a:r>
            <a:r>
              <a:rPr sz="1400" dirty="0">
                <a:latin typeface="Garamond"/>
                <a:cs typeface="Garamond"/>
              </a:rPr>
              <a:t>interiores del </a:t>
            </a:r>
            <a:r>
              <a:rPr sz="1400" spc="-5" dirty="0">
                <a:latin typeface="Garamond"/>
                <a:cs typeface="Garamond"/>
              </a:rPr>
              <a:t>tubo. </a:t>
            </a:r>
            <a:r>
              <a:rPr sz="1400" dirty="0">
                <a:latin typeface="Garamond"/>
                <a:cs typeface="Garamond"/>
              </a:rPr>
              <a:t>inmediatamente después de </a:t>
            </a:r>
            <a:r>
              <a:rPr sz="1400" spc="-5" dirty="0">
                <a:latin typeface="Garamond"/>
                <a:cs typeface="Garamond"/>
              </a:rPr>
              <a:t>agregar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sosa, adhiere una tira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papel tornasol húmeda </a:t>
            </a:r>
            <a:r>
              <a:rPr sz="1400" dirty="0">
                <a:latin typeface="Garamond"/>
                <a:cs typeface="Garamond"/>
              </a:rPr>
              <a:t>a la </a:t>
            </a:r>
            <a:r>
              <a:rPr sz="1400" spc="-5" dirty="0">
                <a:latin typeface="Garamond"/>
                <a:cs typeface="Garamond"/>
              </a:rPr>
              <a:t>parte superior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pared </a:t>
            </a:r>
            <a:r>
              <a:rPr sz="1400" dirty="0">
                <a:latin typeface="Garamond"/>
                <a:cs typeface="Garamond"/>
              </a:rPr>
              <a:t>interior del </a:t>
            </a:r>
            <a:r>
              <a:rPr sz="1400" spc="-5" dirty="0">
                <a:latin typeface="Garamond"/>
                <a:cs typeface="Garamond"/>
              </a:rPr>
              <a:t>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ensayo.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tira no </a:t>
            </a:r>
            <a:r>
              <a:rPr sz="1400" dirty="0">
                <a:latin typeface="Garamond"/>
                <a:cs typeface="Garamond"/>
              </a:rPr>
              <a:t>deberá </a:t>
            </a:r>
            <a:r>
              <a:rPr sz="1400" spc="-5" dirty="0">
                <a:latin typeface="Garamond"/>
                <a:cs typeface="Garamond"/>
              </a:rPr>
              <a:t>hacer contacto con </a:t>
            </a:r>
            <a:r>
              <a:rPr sz="1400" dirty="0">
                <a:latin typeface="Garamond"/>
                <a:cs typeface="Garamond"/>
              </a:rPr>
              <a:t>la  disolución.</a:t>
            </a:r>
            <a:endParaRPr sz="1400">
              <a:latin typeface="Garamond"/>
              <a:cs typeface="Garamond"/>
            </a:endParaRPr>
          </a:p>
          <a:p>
            <a:pPr marL="546100" marR="16510" indent="-228600" algn="just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516890" algn="l"/>
              </a:tabLst>
            </a:pPr>
            <a:r>
              <a:rPr sz="1400" spc="-5" dirty="0">
                <a:latin typeface="Garamond"/>
                <a:cs typeface="Garamond"/>
              </a:rPr>
              <a:t>Caliente suavemente el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en un baño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agua caliente </a:t>
            </a:r>
            <a:r>
              <a:rPr sz="1400" dirty="0">
                <a:latin typeface="Garamond"/>
                <a:cs typeface="Garamond"/>
              </a:rPr>
              <a:t>durante u </a:t>
            </a:r>
            <a:r>
              <a:rPr sz="1400" spc="-5" dirty="0">
                <a:latin typeface="Garamond"/>
                <a:cs typeface="Garamond"/>
              </a:rPr>
              <a:t>minuto, sin que hierva el contenido. anota tus  observaciones al cabo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30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segundos.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Garamond"/>
              <a:buAutoNum type="alphaLcParenR"/>
            </a:pPr>
            <a:endParaRPr sz="1250">
              <a:latin typeface="Times New Roman"/>
              <a:cs typeface="Times New Roman"/>
            </a:endParaRPr>
          </a:p>
          <a:p>
            <a:pPr marL="487045" indent="-170180">
              <a:lnSpc>
                <a:spcPct val="100000"/>
              </a:lnSpc>
              <a:buAutoNum type="alphaLcParenR"/>
              <a:tabLst>
                <a:tab pos="487680" algn="l"/>
              </a:tabLst>
            </a:pPr>
            <a:r>
              <a:rPr sz="1400" dirty="0">
                <a:latin typeface="Garamond"/>
                <a:cs typeface="Garamond"/>
              </a:rPr>
              <a:t>Repite los </a:t>
            </a:r>
            <a:r>
              <a:rPr sz="1400" spc="-5" dirty="0">
                <a:latin typeface="Garamond"/>
                <a:cs typeface="Garamond"/>
              </a:rPr>
              <a:t>pasos 3c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3d con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tubos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restantes.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82700" y="4365025"/>
            <a:ext cx="4446197" cy="2053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6825" y="1331162"/>
            <a:ext cx="8816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4.-Una mezcla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10" dirty="0">
                <a:latin typeface="Garamond"/>
                <a:cs typeface="Garamond"/>
              </a:rPr>
              <a:t>Fe</a:t>
            </a:r>
            <a:r>
              <a:rPr sz="1350" spc="15" baseline="30864" dirty="0">
                <a:latin typeface="Garamond"/>
                <a:cs typeface="Garamond"/>
              </a:rPr>
              <a:t>2+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ácido sulfúrico produce una reacción característica en presencia </a:t>
            </a:r>
            <a:r>
              <a:rPr sz="1400" dirty="0">
                <a:latin typeface="Garamond"/>
                <a:cs typeface="Garamond"/>
              </a:rPr>
              <a:t>de ion </a:t>
            </a:r>
            <a:r>
              <a:rPr sz="1400" spc="-5" dirty="0">
                <a:latin typeface="Garamond"/>
                <a:cs typeface="Garamond"/>
              </a:rPr>
              <a:t>nitrato (NO </a:t>
            </a:r>
            <a:r>
              <a:rPr sz="1350" baseline="30864" dirty="0">
                <a:latin typeface="Garamond"/>
                <a:cs typeface="Garamond"/>
              </a:rPr>
              <a:t>-</a:t>
            </a:r>
            <a:r>
              <a:rPr sz="1400" dirty="0">
                <a:latin typeface="Garamond"/>
                <a:cs typeface="Garamond"/>
              </a:rPr>
              <a:t>) </a:t>
            </a:r>
            <a:r>
              <a:rPr sz="1400" spc="-5" dirty="0">
                <a:latin typeface="Garamond"/>
                <a:cs typeface="Garamond"/>
              </a:rPr>
              <a:t>este “ensayo</a:t>
            </a:r>
            <a:r>
              <a:rPr sz="1400" spc="229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del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6825" y="1457104"/>
            <a:ext cx="8676005" cy="7607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132205" algn="r">
              <a:lnSpc>
                <a:spcPts val="1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3</a:t>
            </a:r>
            <a:endParaRPr sz="900">
              <a:latin typeface="Garamond"/>
              <a:cs typeface="Garamond"/>
            </a:endParaRPr>
          </a:p>
          <a:p>
            <a:pPr marL="38100">
              <a:lnSpc>
                <a:spcPts val="1605"/>
              </a:lnSpc>
            </a:pPr>
            <a:r>
              <a:rPr sz="1400" spc="-5" dirty="0">
                <a:latin typeface="Garamond"/>
                <a:cs typeface="Garamond"/>
              </a:rPr>
              <a:t>anillo café” </a:t>
            </a:r>
            <a:r>
              <a:rPr sz="1400" dirty="0">
                <a:latin typeface="Garamond"/>
                <a:cs typeface="Garamond"/>
              </a:rPr>
              <a:t>(Fe</a:t>
            </a:r>
            <a:r>
              <a:rPr sz="1350" baseline="30864" dirty="0">
                <a:latin typeface="Garamond"/>
                <a:cs typeface="Garamond"/>
              </a:rPr>
              <a:t>2+</a:t>
            </a:r>
            <a:r>
              <a:rPr sz="1400" dirty="0">
                <a:latin typeface="Garamond"/>
                <a:cs typeface="Garamond"/>
              </a:rPr>
              <a:t>/H</a:t>
            </a:r>
            <a:r>
              <a:rPr sz="1350" baseline="-33950" dirty="0">
                <a:latin typeface="Garamond"/>
                <a:cs typeface="Garamond"/>
              </a:rPr>
              <a:t>2</a:t>
            </a:r>
            <a:r>
              <a:rPr sz="1400" dirty="0">
                <a:latin typeface="Garamond"/>
                <a:cs typeface="Garamond"/>
              </a:rPr>
              <a:t>SO</a:t>
            </a:r>
            <a:r>
              <a:rPr sz="1350" baseline="-33950" dirty="0">
                <a:latin typeface="Garamond"/>
                <a:cs typeface="Garamond"/>
              </a:rPr>
              <a:t>4</a:t>
            </a:r>
            <a:r>
              <a:rPr sz="1400" dirty="0">
                <a:latin typeface="Garamond"/>
                <a:cs typeface="Garamond"/>
              </a:rPr>
              <a:t>) </a:t>
            </a:r>
            <a:r>
              <a:rPr sz="1400" spc="-5" dirty="0">
                <a:latin typeface="Garamond"/>
                <a:cs typeface="Garamond"/>
              </a:rPr>
              <a:t>puede servir para </a:t>
            </a:r>
            <a:r>
              <a:rPr sz="1400" dirty="0">
                <a:latin typeface="Garamond"/>
                <a:cs typeface="Garamond"/>
              </a:rPr>
              <a:t>detectar la </a:t>
            </a:r>
            <a:r>
              <a:rPr sz="1400" spc="-5" dirty="0">
                <a:latin typeface="Garamond"/>
                <a:cs typeface="Garamond"/>
              </a:rPr>
              <a:t>presencia </a:t>
            </a:r>
            <a:r>
              <a:rPr sz="1400" dirty="0">
                <a:latin typeface="Garamond"/>
                <a:cs typeface="Garamond"/>
              </a:rPr>
              <a:t>de iones </a:t>
            </a:r>
            <a:r>
              <a:rPr sz="1400" spc="-5" dirty="0">
                <a:latin typeface="Garamond"/>
                <a:cs typeface="Garamond"/>
              </a:rPr>
              <a:t>nitrato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</a:t>
            </a:r>
            <a:r>
              <a:rPr sz="1400" dirty="0">
                <a:latin typeface="Garamond"/>
                <a:cs typeface="Garamond"/>
              </a:rPr>
              <a:t>disolución </a:t>
            </a:r>
            <a:r>
              <a:rPr sz="1400" spc="-5" dirty="0">
                <a:latin typeface="Garamond"/>
                <a:cs typeface="Garamond"/>
              </a:rPr>
              <a:t>sigue este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procedimiento:</a:t>
            </a:r>
            <a:endParaRPr sz="1400">
              <a:latin typeface="Garamond"/>
              <a:cs typeface="Garamond"/>
            </a:endParaRPr>
          </a:p>
          <a:p>
            <a:pPr marL="266700">
              <a:lnSpc>
                <a:spcPct val="100000"/>
              </a:lnSpc>
              <a:spcBef>
                <a:spcPts val="1470"/>
              </a:spcBef>
            </a:pPr>
            <a:r>
              <a:rPr sz="1400" spc="-5" dirty="0">
                <a:latin typeface="Garamond"/>
                <a:cs typeface="Garamond"/>
              </a:rPr>
              <a:t>a) Coloca ocho gotas </a:t>
            </a:r>
            <a:r>
              <a:rPr sz="1400" dirty="0">
                <a:latin typeface="Garamond"/>
                <a:cs typeface="Garamond"/>
              </a:rPr>
              <a:t>de disolución de ion </a:t>
            </a:r>
            <a:r>
              <a:rPr sz="1400" spc="-5" dirty="0">
                <a:latin typeface="Garamond"/>
                <a:cs typeface="Garamond"/>
              </a:rPr>
              <a:t>nitrato en un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pequeño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limpio.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0025" y="2378912"/>
            <a:ext cx="8634730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190" indent="-187325">
              <a:lnSpc>
                <a:spcPct val="100000"/>
              </a:lnSpc>
              <a:spcBef>
                <a:spcPts val="100"/>
              </a:spcBef>
              <a:buAutoNum type="alphaLcParenR" startAt="2"/>
              <a:tabLst>
                <a:tab pos="250825" algn="l"/>
              </a:tabLst>
            </a:pPr>
            <a:r>
              <a:rPr sz="1400" spc="-5" dirty="0">
                <a:latin typeface="Garamond"/>
                <a:cs typeface="Garamond"/>
              </a:rPr>
              <a:t>Agregar aproximadamente </a:t>
            </a:r>
            <a:r>
              <a:rPr sz="1400" dirty="0">
                <a:latin typeface="Garamond"/>
                <a:cs typeface="Garamond"/>
              </a:rPr>
              <a:t>1 </a:t>
            </a:r>
            <a:r>
              <a:rPr sz="1400" spc="-5" dirty="0">
                <a:latin typeface="Garamond"/>
                <a:cs typeface="Garamond"/>
              </a:rPr>
              <a:t>ml.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reactivo </a:t>
            </a:r>
            <a:r>
              <a:rPr sz="1400" dirty="0">
                <a:latin typeface="Garamond"/>
                <a:cs typeface="Garamond"/>
              </a:rPr>
              <a:t>de FeSO</a:t>
            </a:r>
            <a:r>
              <a:rPr sz="1350" baseline="-33950" dirty="0">
                <a:latin typeface="Garamond"/>
                <a:cs typeface="Garamond"/>
              </a:rPr>
              <a:t>4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mezcla con</a:t>
            </a:r>
            <a:r>
              <a:rPr sz="1400" spc="-1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cuidado.</a:t>
            </a:r>
            <a:endParaRPr sz="1400">
              <a:latin typeface="Garamond"/>
              <a:cs typeface="Garamond"/>
            </a:endParaRPr>
          </a:p>
          <a:p>
            <a:pPr marL="292100" marR="55880" indent="-228600">
              <a:lnSpc>
                <a:spcPct val="116100"/>
              </a:lnSpc>
              <a:spcBef>
                <a:spcPts val="1200"/>
              </a:spcBef>
              <a:buAutoNum type="alphaLcParenR" startAt="2"/>
              <a:tabLst>
                <a:tab pos="247015" algn="l"/>
              </a:tabLst>
            </a:pPr>
            <a:r>
              <a:rPr sz="1400" spc="-5" dirty="0">
                <a:latin typeface="Garamond"/>
                <a:cs typeface="Garamond"/>
              </a:rPr>
              <a:t>Con cuidado </a:t>
            </a:r>
            <a:r>
              <a:rPr sz="1400" dirty="0">
                <a:latin typeface="Garamond"/>
                <a:cs typeface="Garamond"/>
              </a:rPr>
              <a:t>y lentamente </a:t>
            </a:r>
            <a:r>
              <a:rPr sz="1400" spc="-5" dirty="0">
                <a:latin typeface="Garamond"/>
                <a:cs typeface="Garamond"/>
              </a:rPr>
              <a:t>vierte </a:t>
            </a:r>
            <a:r>
              <a:rPr sz="1400" dirty="0">
                <a:latin typeface="Garamond"/>
                <a:cs typeface="Garamond"/>
              </a:rPr>
              <a:t>1 </a:t>
            </a:r>
            <a:r>
              <a:rPr sz="1400" spc="-5" dirty="0">
                <a:latin typeface="Garamond"/>
                <a:cs typeface="Garamond"/>
              </a:rPr>
              <a:t>ml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ácido sulfúrico concentrado </a:t>
            </a:r>
            <a:r>
              <a:rPr sz="1400" spc="5" dirty="0">
                <a:latin typeface="Garamond"/>
                <a:cs typeface="Garamond"/>
              </a:rPr>
              <a:t>(H</a:t>
            </a:r>
            <a:r>
              <a:rPr sz="1350" spc="7" baseline="-33950" dirty="0">
                <a:latin typeface="Garamond"/>
                <a:cs typeface="Garamond"/>
              </a:rPr>
              <a:t>2</a:t>
            </a:r>
            <a:r>
              <a:rPr sz="1400" spc="5" dirty="0">
                <a:latin typeface="Garamond"/>
                <a:cs typeface="Garamond"/>
              </a:rPr>
              <a:t>SO</a:t>
            </a:r>
            <a:r>
              <a:rPr sz="1350" spc="7" baseline="-33950" dirty="0">
                <a:latin typeface="Garamond"/>
                <a:cs typeface="Garamond"/>
              </a:rPr>
              <a:t>4</a:t>
            </a:r>
            <a:r>
              <a:rPr sz="1400" spc="5" dirty="0">
                <a:latin typeface="Garamond"/>
                <a:cs typeface="Garamond"/>
              </a:rPr>
              <a:t>) </a:t>
            </a: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parte </a:t>
            </a:r>
            <a:r>
              <a:rPr sz="1400" dirty="0">
                <a:latin typeface="Garamond"/>
                <a:cs typeface="Garamond"/>
              </a:rPr>
              <a:t>interior del </a:t>
            </a:r>
            <a:r>
              <a:rPr sz="1400" spc="-5" dirty="0">
                <a:latin typeface="Garamond"/>
                <a:cs typeface="Garamond"/>
              </a:rPr>
              <a:t>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 </a:t>
            </a:r>
            <a:r>
              <a:rPr sz="1400" dirty="0">
                <a:latin typeface="Garamond"/>
                <a:cs typeface="Garamond"/>
              </a:rPr>
              <a:t>inclinado, de </a:t>
            </a:r>
            <a:r>
              <a:rPr sz="1400" spc="-5" dirty="0">
                <a:latin typeface="Garamond"/>
                <a:cs typeface="Garamond"/>
              </a:rPr>
              <a:t>manera que el ácido fluya </a:t>
            </a:r>
            <a:r>
              <a:rPr sz="1400" dirty="0">
                <a:latin typeface="Garamond"/>
                <a:cs typeface="Garamond"/>
              </a:rPr>
              <a:t>a lo largo de la </a:t>
            </a:r>
            <a:r>
              <a:rPr sz="1400" spc="-5" dirty="0">
                <a:latin typeface="Garamond"/>
                <a:cs typeface="Garamond"/>
              </a:rPr>
              <a:t>pared hacia </a:t>
            </a:r>
            <a:r>
              <a:rPr sz="1400" dirty="0">
                <a:latin typeface="Garamond"/>
                <a:cs typeface="Garamond"/>
              </a:rPr>
              <a:t>la disolución </a:t>
            </a:r>
            <a:r>
              <a:rPr sz="1400" spc="-5" dirty="0">
                <a:latin typeface="Garamond"/>
                <a:cs typeface="Garamond"/>
              </a:rPr>
              <a:t>que contiene el tubo sin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agitarla.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 startAt="2"/>
            </a:pPr>
            <a:endParaRPr sz="1250">
              <a:latin typeface="Times New Roman"/>
              <a:cs typeface="Times New Roman"/>
            </a:endParaRPr>
          </a:p>
          <a:p>
            <a:pPr marL="248285" indent="-185420">
              <a:lnSpc>
                <a:spcPct val="100000"/>
              </a:lnSpc>
              <a:buAutoNum type="alphaLcParenR" startAt="2"/>
              <a:tabLst>
                <a:tab pos="248920" algn="l"/>
              </a:tabLst>
            </a:pPr>
            <a:r>
              <a:rPr sz="1400" spc="-5" dirty="0">
                <a:latin typeface="Garamond"/>
                <a:cs typeface="Garamond"/>
              </a:rPr>
              <a:t>Deja reposar </a:t>
            </a:r>
            <a:r>
              <a:rPr sz="1400" dirty="0">
                <a:latin typeface="Garamond"/>
                <a:cs typeface="Garamond"/>
              </a:rPr>
              <a:t>durante 1 o 2 </a:t>
            </a:r>
            <a:r>
              <a:rPr sz="1400" spc="-5" dirty="0">
                <a:latin typeface="Garamond"/>
                <a:cs typeface="Garamond"/>
              </a:rPr>
              <a:t>minutos el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sin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agitarlo.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 startAt="2"/>
            </a:pPr>
            <a:endParaRPr sz="1250">
              <a:latin typeface="Times New Roman"/>
              <a:cs typeface="Times New Roman"/>
            </a:endParaRPr>
          </a:p>
          <a:p>
            <a:pPr marL="233045" indent="-170180">
              <a:lnSpc>
                <a:spcPct val="100000"/>
              </a:lnSpc>
              <a:spcBef>
                <a:spcPts val="5"/>
              </a:spcBef>
              <a:buAutoNum type="alphaLcParenR" startAt="2"/>
              <a:tabLst>
                <a:tab pos="233679" algn="l"/>
              </a:tabLst>
            </a:pPr>
            <a:r>
              <a:rPr sz="1400" spc="-5" dirty="0">
                <a:latin typeface="Garamond"/>
                <a:cs typeface="Garamond"/>
              </a:rPr>
              <a:t>Observa si ocurre algún cambio en </a:t>
            </a:r>
            <a:r>
              <a:rPr sz="1400" dirty="0">
                <a:latin typeface="Garamond"/>
                <a:cs typeface="Garamond"/>
              </a:rPr>
              <a:t>la interfase </a:t>
            </a:r>
            <a:r>
              <a:rPr sz="1400" spc="-5" dirty="0">
                <a:latin typeface="Garamond"/>
                <a:cs typeface="Garamond"/>
              </a:rPr>
              <a:t>entre </a:t>
            </a:r>
            <a:r>
              <a:rPr sz="1400" dirty="0">
                <a:latin typeface="Garamond"/>
                <a:cs typeface="Garamond"/>
              </a:rPr>
              <a:t>las dos </a:t>
            </a:r>
            <a:r>
              <a:rPr sz="1400" spc="-5" dirty="0">
                <a:latin typeface="Garamond"/>
                <a:cs typeface="Garamond"/>
              </a:rPr>
              <a:t>capas </a:t>
            </a:r>
            <a:r>
              <a:rPr sz="1400" dirty="0">
                <a:latin typeface="Garamond"/>
                <a:cs typeface="Garamond"/>
              </a:rPr>
              <a:t>líquidas. </a:t>
            </a:r>
            <a:r>
              <a:rPr sz="1400" spc="-5" dirty="0">
                <a:latin typeface="Garamond"/>
                <a:cs typeface="Garamond"/>
              </a:rPr>
              <a:t>anota tus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observaciones.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15300" y="935037"/>
            <a:ext cx="8760460" cy="322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ENSAYOS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LA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LLAMA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Garamond"/>
                <a:cs typeface="Garamond"/>
              </a:rPr>
              <a:t>5.-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409575" indent="-168910">
              <a:lnSpc>
                <a:spcPct val="100000"/>
              </a:lnSpc>
              <a:buAutoNum type="alphaLcParenR"/>
              <a:tabLst>
                <a:tab pos="410209" algn="l"/>
              </a:tabLst>
            </a:pPr>
            <a:r>
              <a:rPr sz="1400" spc="-5" dirty="0">
                <a:latin typeface="Garamond"/>
                <a:cs typeface="Garamond"/>
              </a:rPr>
              <a:t>Consigue un alambre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platino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nicromel </a:t>
            </a:r>
            <a:r>
              <a:rPr sz="1400" dirty="0">
                <a:latin typeface="Garamond"/>
                <a:cs typeface="Garamond"/>
              </a:rPr>
              <a:t>insertado </a:t>
            </a:r>
            <a:r>
              <a:rPr sz="1400" spc="-5" dirty="0">
                <a:latin typeface="Garamond"/>
                <a:cs typeface="Garamond"/>
              </a:rPr>
              <a:t>en un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vidrio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en un tapón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corcho.</a:t>
            </a:r>
            <a:endParaRPr sz="1400">
              <a:latin typeface="Garamond"/>
              <a:cs typeface="Garamond"/>
            </a:endParaRPr>
          </a:p>
          <a:p>
            <a:pPr marL="469900" marR="6985" indent="-175260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prepara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enciende un mechero bunsen. ajusta </a:t>
            </a:r>
            <a:r>
              <a:rPr sz="1400" dirty="0">
                <a:latin typeface="Garamond"/>
                <a:cs typeface="Garamond"/>
              </a:rPr>
              <a:t>la llama de </a:t>
            </a:r>
            <a:r>
              <a:rPr sz="1400" spc="-5" dirty="0">
                <a:latin typeface="Garamond"/>
                <a:cs typeface="Garamond"/>
              </a:rPr>
              <a:t>manera que produzca un cono </a:t>
            </a:r>
            <a:r>
              <a:rPr sz="1400" dirty="0">
                <a:latin typeface="Garamond"/>
                <a:cs typeface="Garamond"/>
              </a:rPr>
              <a:t>interior </a:t>
            </a:r>
            <a:r>
              <a:rPr sz="1400" spc="-5" dirty="0">
                <a:latin typeface="Garamond"/>
                <a:cs typeface="Garamond"/>
              </a:rPr>
              <a:t>estable,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color azul  claro,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un cono exterior azul pálido más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luminoso.</a:t>
            </a:r>
            <a:endParaRPr sz="1400">
              <a:latin typeface="Garamond"/>
              <a:cs typeface="Garamond"/>
            </a:endParaRPr>
          </a:p>
          <a:p>
            <a:pPr marL="469900" marR="5080" indent="-228600" algn="just">
              <a:lnSpc>
                <a:spcPct val="116100"/>
              </a:lnSpc>
              <a:spcBef>
                <a:spcPts val="1200"/>
              </a:spcBef>
              <a:buAutoNum type="alphaLcParenR" startAt="2"/>
              <a:tabLst>
                <a:tab pos="436880" algn="l"/>
              </a:tabLst>
            </a:pPr>
            <a:r>
              <a:rPr sz="1400" spc="-5" dirty="0">
                <a:latin typeface="Garamond"/>
                <a:cs typeface="Garamond"/>
              </a:rPr>
              <a:t>Coloca alrededor </a:t>
            </a:r>
            <a:r>
              <a:rPr sz="1400" dirty="0">
                <a:latin typeface="Garamond"/>
                <a:cs typeface="Garamond"/>
              </a:rPr>
              <a:t>de 2 </a:t>
            </a:r>
            <a:r>
              <a:rPr sz="1400" spc="-5" dirty="0">
                <a:latin typeface="Garamond"/>
                <a:cs typeface="Garamond"/>
              </a:rPr>
              <a:t>ml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HCL 12 </a:t>
            </a:r>
            <a:r>
              <a:rPr sz="1400" dirty="0">
                <a:latin typeface="Garamond"/>
                <a:cs typeface="Garamond"/>
              </a:rPr>
              <a:t>M </a:t>
            </a:r>
            <a:r>
              <a:rPr sz="1400" spc="-5" dirty="0">
                <a:latin typeface="Garamond"/>
                <a:cs typeface="Garamond"/>
              </a:rPr>
              <a:t>en un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ensayo. sumerge al alambre en HCL, </a:t>
            </a:r>
            <a:r>
              <a:rPr sz="1400" dirty="0">
                <a:latin typeface="Garamond"/>
                <a:cs typeface="Garamond"/>
              </a:rPr>
              <a:t>luego </a:t>
            </a:r>
            <a:r>
              <a:rPr sz="1400" spc="-5" dirty="0">
                <a:latin typeface="Garamond"/>
                <a:cs typeface="Garamond"/>
              </a:rPr>
              <a:t>coloca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su extremo  en </a:t>
            </a:r>
            <a:r>
              <a:rPr sz="1400" dirty="0">
                <a:latin typeface="Garamond"/>
                <a:cs typeface="Garamond"/>
              </a:rPr>
              <a:t>la llama. </a:t>
            </a:r>
            <a:r>
              <a:rPr sz="1400" spc="-5" dirty="0">
                <a:latin typeface="Garamond"/>
                <a:cs typeface="Garamond"/>
              </a:rPr>
              <a:t>sitúa el alambre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parte “luminosa” exterior </a:t>
            </a:r>
            <a:r>
              <a:rPr sz="1400" dirty="0">
                <a:latin typeface="Garamond"/>
                <a:cs typeface="Garamond"/>
              </a:rPr>
              <a:t>de la llama, </a:t>
            </a:r>
            <a:r>
              <a:rPr sz="1400" spc="-5" dirty="0">
                <a:latin typeface="Garamond"/>
                <a:cs typeface="Garamond"/>
              </a:rPr>
              <a:t>no en el cono central. al calentarse el alambre al  rojo vivo,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flama puede colorearse. el color se </a:t>
            </a:r>
            <a:r>
              <a:rPr sz="1400" dirty="0">
                <a:latin typeface="Garamond"/>
                <a:cs typeface="Garamond"/>
              </a:rPr>
              <a:t>debe a los </a:t>
            </a:r>
            <a:r>
              <a:rPr sz="1400" spc="-5" dirty="0">
                <a:latin typeface="Garamond"/>
                <a:cs typeface="Garamond"/>
              </a:rPr>
              <a:t>cationes metálicos que están sobre el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alambre.</a:t>
            </a:r>
            <a:endParaRPr sz="1400">
              <a:latin typeface="Garamond"/>
              <a:cs typeface="Garamond"/>
            </a:endParaRPr>
          </a:p>
          <a:p>
            <a:pPr marL="469900" marR="6985" indent="-228600" algn="just">
              <a:lnSpc>
                <a:spcPct val="116100"/>
              </a:lnSpc>
              <a:spcBef>
                <a:spcPts val="1195"/>
              </a:spcBef>
              <a:buAutoNum type="alphaLcParenR" startAt="2"/>
              <a:tabLst>
                <a:tab pos="415290" algn="l"/>
              </a:tabLst>
            </a:pPr>
            <a:r>
              <a:rPr sz="1400" spc="-5" dirty="0">
                <a:latin typeface="Garamond"/>
                <a:cs typeface="Garamond"/>
              </a:rPr>
              <a:t>Continúa sumergiendo el alambre en el HCL colocando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flama hasta que haya poco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ninguno en el color azul </a:t>
            </a:r>
            <a:r>
              <a:rPr sz="1400" dirty="0">
                <a:latin typeface="Garamond"/>
                <a:cs typeface="Garamond"/>
              </a:rPr>
              <a:t>de la  llama </a:t>
            </a:r>
            <a:r>
              <a:rPr sz="1400" spc="-5" dirty="0">
                <a:latin typeface="Garamond"/>
                <a:cs typeface="Garamond"/>
              </a:rPr>
              <a:t>cuando el alambre se calienta al rojo,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que </a:t>
            </a:r>
            <a:r>
              <a:rPr sz="1400" dirty="0">
                <a:latin typeface="Garamond"/>
                <a:cs typeface="Garamond"/>
              </a:rPr>
              <a:t>indicará </a:t>
            </a:r>
            <a:r>
              <a:rPr sz="1400" spc="-5" dirty="0">
                <a:latin typeface="Garamond"/>
                <a:cs typeface="Garamond"/>
              </a:rPr>
              <a:t>que el alambre está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limpio.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4250" y="1638649"/>
            <a:ext cx="2106294" cy="31516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4125" y="977513"/>
            <a:ext cx="8864600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6.-</a:t>
            </a:r>
            <a:endParaRPr sz="1400">
              <a:latin typeface="Garamond"/>
              <a:cs typeface="Garamond"/>
            </a:endParaRPr>
          </a:p>
          <a:p>
            <a:pPr marL="508000" marR="68580" indent="-228600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448945" algn="l"/>
              </a:tabLst>
            </a:pPr>
            <a:r>
              <a:rPr sz="1400" dirty="0">
                <a:latin typeface="Garamond"/>
                <a:cs typeface="Garamond"/>
              </a:rPr>
              <a:t>Sumerge </a:t>
            </a:r>
            <a:r>
              <a:rPr sz="1400" spc="-5" dirty="0">
                <a:latin typeface="Garamond"/>
                <a:cs typeface="Garamond"/>
              </a:rPr>
              <a:t>el alambre </a:t>
            </a:r>
            <a:r>
              <a:rPr sz="1400" dirty="0">
                <a:latin typeface="Garamond"/>
                <a:cs typeface="Garamond"/>
              </a:rPr>
              <a:t>limpio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disolución de </a:t>
            </a:r>
            <a:r>
              <a:rPr sz="1400" spc="5" dirty="0">
                <a:latin typeface="Garamond"/>
                <a:cs typeface="Garamond"/>
              </a:rPr>
              <a:t>Fe</a:t>
            </a:r>
            <a:r>
              <a:rPr sz="1350" spc="7" baseline="30864" dirty="0">
                <a:latin typeface="Garamond"/>
                <a:cs typeface="Garamond"/>
              </a:rPr>
              <a:t>3+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colócalo </a:t>
            </a:r>
            <a:r>
              <a:rPr sz="1400" dirty="0">
                <a:latin typeface="Garamond"/>
                <a:cs typeface="Garamond"/>
              </a:rPr>
              <a:t>luego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flama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forma ya </a:t>
            </a:r>
            <a:r>
              <a:rPr sz="1400" dirty="0">
                <a:latin typeface="Garamond"/>
                <a:cs typeface="Garamond"/>
              </a:rPr>
              <a:t>descrita. </a:t>
            </a:r>
            <a:r>
              <a:rPr sz="1400" spc="-5" dirty="0">
                <a:latin typeface="Garamond"/>
                <a:cs typeface="Garamond"/>
              </a:rPr>
              <a:t>observa cualquier  cambio en el color </a:t>
            </a:r>
            <a:r>
              <a:rPr sz="1400" dirty="0">
                <a:latin typeface="Garamond"/>
                <a:cs typeface="Garamond"/>
              </a:rPr>
              <a:t>de la llama, la intensidad del </a:t>
            </a:r>
            <a:r>
              <a:rPr sz="1400" spc="-5" dirty="0">
                <a:latin typeface="Garamond"/>
                <a:cs typeface="Garamond"/>
              </a:rPr>
              <a:t>color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tiempo total (en segundos) que permanece el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color.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/>
            </a:pPr>
            <a:endParaRPr sz="1250">
              <a:latin typeface="Times New Roman"/>
              <a:cs typeface="Times New Roman"/>
            </a:endParaRPr>
          </a:p>
          <a:p>
            <a:pPr marL="466090" indent="-187325">
              <a:lnSpc>
                <a:spcPct val="100000"/>
              </a:lnSpc>
              <a:buAutoNum type="alphaLcParenR"/>
              <a:tabLst>
                <a:tab pos="466725" algn="l"/>
              </a:tabLst>
            </a:pPr>
            <a:r>
              <a:rPr sz="1400" spc="-5" dirty="0">
                <a:latin typeface="Garamond"/>
                <a:cs typeface="Garamond"/>
              </a:rPr>
              <a:t>Limpia el alambre con HCL hasta que no produzca color en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llama.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/>
            </a:pPr>
            <a:endParaRPr sz="1250">
              <a:latin typeface="Times New Roman"/>
              <a:cs typeface="Times New Roman"/>
            </a:endParaRPr>
          </a:p>
          <a:p>
            <a:pPr marL="448945" indent="-17018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49580" algn="l"/>
              </a:tabLst>
            </a:pPr>
            <a:r>
              <a:rPr sz="1400" dirty="0">
                <a:latin typeface="Garamond"/>
                <a:cs typeface="Garamond"/>
              </a:rPr>
              <a:t>Repite los </a:t>
            </a:r>
            <a:r>
              <a:rPr sz="1400" spc="-5" dirty="0">
                <a:latin typeface="Garamond"/>
                <a:cs typeface="Garamond"/>
              </a:rPr>
              <a:t>pasos 6ª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6b con </a:t>
            </a:r>
            <a:r>
              <a:rPr sz="1400" dirty="0">
                <a:latin typeface="Garamond"/>
                <a:cs typeface="Garamond"/>
              </a:rPr>
              <a:t>las disoluciones de </a:t>
            </a:r>
            <a:r>
              <a:rPr sz="1400" spc="10" dirty="0">
                <a:latin typeface="Garamond"/>
                <a:cs typeface="Garamond"/>
              </a:rPr>
              <a:t>K</a:t>
            </a:r>
            <a:r>
              <a:rPr sz="1350" spc="15" baseline="30864" dirty="0">
                <a:latin typeface="Garamond"/>
                <a:cs typeface="Garamond"/>
              </a:rPr>
              <a:t>+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NH</a:t>
            </a:r>
            <a:r>
              <a:rPr sz="1350" baseline="-33950" dirty="0">
                <a:latin typeface="Garamond"/>
                <a:cs typeface="Garamond"/>
              </a:rPr>
              <a:t>4.</a:t>
            </a:r>
            <a:endParaRPr sz="1350" baseline="-3395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6825" y="3191122"/>
            <a:ext cx="881507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7.- Cuando hayas observado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colores </a:t>
            </a:r>
            <a:r>
              <a:rPr sz="1400" dirty="0">
                <a:latin typeface="Garamond"/>
                <a:cs typeface="Garamond"/>
              </a:rPr>
              <a:t>de la llama </a:t>
            </a:r>
            <a:r>
              <a:rPr sz="1400" spc="-5" dirty="0">
                <a:latin typeface="Garamond"/>
                <a:cs typeface="Garamond"/>
              </a:rPr>
              <a:t>con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tres cationes, observa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nuevo </a:t>
            </a:r>
            <a:r>
              <a:rPr sz="1400" dirty="0">
                <a:latin typeface="Garamond"/>
                <a:cs typeface="Garamond"/>
              </a:rPr>
              <a:t>la llama </a:t>
            </a:r>
            <a:r>
              <a:rPr sz="1400" spc="-5" dirty="0">
                <a:latin typeface="Garamond"/>
                <a:cs typeface="Garamond"/>
              </a:rPr>
              <a:t>con </a:t>
            </a:r>
            <a:r>
              <a:rPr sz="1400" spc="30" dirty="0">
                <a:latin typeface="Garamond"/>
                <a:cs typeface="Garamond"/>
              </a:rPr>
              <a:t>K</a:t>
            </a:r>
            <a:r>
              <a:rPr sz="1350" spc="44" baseline="30864" dirty="0">
                <a:latin typeface="Garamond"/>
                <a:cs typeface="Garamond"/>
              </a:rPr>
              <a:t>+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  vidrio azul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cobalto (o un vidrio </a:t>
            </a:r>
            <a:r>
              <a:rPr sz="1400" dirty="0">
                <a:latin typeface="Garamond"/>
                <a:cs typeface="Garamond"/>
              </a:rPr>
              <a:t>de didimio). </a:t>
            </a:r>
            <a:r>
              <a:rPr sz="1400" spc="-5" dirty="0">
                <a:latin typeface="Garamond"/>
                <a:cs typeface="Garamond"/>
              </a:rPr>
              <a:t>nuevamente toma nota el color, </a:t>
            </a:r>
            <a:r>
              <a:rPr sz="1400" dirty="0">
                <a:latin typeface="Garamond"/>
                <a:cs typeface="Garamond"/>
              </a:rPr>
              <a:t>intensidad y duración de la llama. </a:t>
            </a:r>
            <a:r>
              <a:rPr sz="1400" spc="-5" dirty="0">
                <a:latin typeface="Garamond"/>
                <a:cs typeface="Garamond"/>
              </a:rPr>
              <a:t>tu </a:t>
            </a:r>
            <a:r>
              <a:rPr sz="1400" spc="34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compañero puede sostener el alambre en </a:t>
            </a:r>
            <a:r>
              <a:rPr sz="1400" dirty="0">
                <a:latin typeface="Garamond"/>
                <a:cs typeface="Garamond"/>
              </a:rPr>
              <a:t>la llama </a:t>
            </a:r>
            <a:r>
              <a:rPr sz="1400" spc="-5" dirty="0">
                <a:latin typeface="Garamond"/>
                <a:cs typeface="Garamond"/>
              </a:rPr>
              <a:t>mientras observas; </a:t>
            </a:r>
            <a:r>
              <a:rPr sz="1400" dirty="0">
                <a:latin typeface="Garamond"/>
                <a:cs typeface="Garamond"/>
              </a:rPr>
              <a:t>luego intercambia lugares. </a:t>
            </a:r>
            <a:r>
              <a:rPr sz="1400" spc="-5" dirty="0">
                <a:latin typeface="Garamond"/>
                <a:cs typeface="Garamond"/>
              </a:rPr>
              <a:t>anota todas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observaciones 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tabla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datos.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998737"/>
            <a:ext cx="8564245" cy="88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PARTE 2: Ensayos con </a:t>
            </a:r>
            <a:r>
              <a:rPr sz="1400" dirty="0">
                <a:latin typeface="Garamond"/>
                <a:cs typeface="Garamond"/>
              </a:rPr>
              <a:t>la disolución de</a:t>
            </a:r>
            <a:r>
              <a:rPr sz="1400" spc="-5" dirty="0">
                <a:latin typeface="Garamond"/>
                <a:cs typeface="Garamond"/>
              </a:rPr>
              <a:t> fertilizante.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1.-Solicita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tu profesor aproximadamente </a:t>
            </a:r>
            <a:r>
              <a:rPr sz="1400" dirty="0">
                <a:latin typeface="Garamond"/>
                <a:cs typeface="Garamond"/>
              </a:rPr>
              <a:t>5 </a:t>
            </a:r>
            <a:r>
              <a:rPr sz="1400" spc="-5" dirty="0">
                <a:latin typeface="Garamond"/>
                <a:cs typeface="Garamond"/>
              </a:rPr>
              <a:t>mL </a:t>
            </a:r>
            <a:r>
              <a:rPr sz="1400" dirty="0">
                <a:latin typeface="Garamond"/>
                <a:cs typeface="Garamond"/>
              </a:rPr>
              <a:t>de disolución de </a:t>
            </a:r>
            <a:r>
              <a:rPr sz="1400" spc="-5" dirty="0">
                <a:latin typeface="Garamond"/>
                <a:cs typeface="Garamond"/>
              </a:rPr>
              <a:t>un fertilizante </a:t>
            </a:r>
            <a:r>
              <a:rPr sz="1400" dirty="0">
                <a:latin typeface="Garamond"/>
                <a:cs typeface="Garamond"/>
              </a:rPr>
              <a:t>desconocido. </a:t>
            </a:r>
            <a:r>
              <a:rPr sz="1400" spc="-5" dirty="0">
                <a:latin typeface="Garamond"/>
                <a:cs typeface="Garamond"/>
              </a:rPr>
              <a:t>esta </a:t>
            </a:r>
            <a:r>
              <a:rPr sz="1400" dirty="0">
                <a:latin typeface="Garamond"/>
                <a:cs typeface="Garamond"/>
              </a:rPr>
              <a:t>disolución </a:t>
            </a:r>
            <a:r>
              <a:rPr sz="1400" spc="-5" dirty="0">
                <a:latin typeface="Garamond"/>
                <a:cs typeface="Garamond"/>
              </a:rPr>
              <a:t>contiene uno </a:t>
            </a:r>
            <a:r>
              <a:rPr sz="1400" dirty="0">
                <a:latin typeface="Garamond"/>
                <a:cs typeface="Garamond"/>
              </a:rPr>
              <a:t>o  </a:t>
            </a:r>
            <a:r>
              <a:rPr sz="1400" spc="-5" dirty="0">
                <a:latin typeface="Garamond"/>
                <a:cs typeface="Garamond"/>
              </a:rPr>
              <a:t>más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aniones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cationes analizados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parte 1. observa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anota el color </a:t>
            </a:r>
            <a:r>
              <a:rPr sz="1400" dirty="0">
                <a:latin typeface="Garamond"/>
                <a:cs typeface="Garamond"/>
              </a:rPr>
              <a:t>de la disolución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desconocida.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2412247"/>
            <a:ext cx="8395335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2.-Siguiendo </a:t>
            </a:r>
            <a:r>
              <a:rPr sz="1400" dirty="0">
                <a:latin typeface="Garamond"/>
                <a:cs typeface="Garamond"/>
              </a:rPr>
              <a:t>las instrucciones </a:t>
            </a:r>
            <a:r>
              <a:rPr sz="1400" spc="-5" dirty="0">
                <a:latin typeface="Garamond"/>
                <a:cs typeface="Garamond"/>
              </a:rPr>
              <a:t>ya </a:t>
            </a:r>
            <a:r>
              <a:rPr sz="1400" dirty="0">
                <a:latin typeface="Garamond"/>
                <a:cs typeface="Garamond"/>
              </a:rPr>
              <a:t>indicadas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parte 1, efectúa todos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ensayos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tabla </a:t>
            </a:r>
            <a:r>
              <a:rPr sz="1400" dirty="0">
                <a:latin typeface="Garamond"/>
                <a:cs typeface="Garamond"/>
              </a:rPr>
              <a:t>de datos </a:t>
            </a:r>
            <a:r>
              <a:rPr sz="1400" spc="-5" dirty="0">
                <a:latin typeface="Garamond"/>
                <a:cs typeface="Garamond"/>
              </a:rPr>
              <a:t>con </a:t>
            </a:r>
            <a:r>
              <a:rPr sz="1400" dirty="0">
                <a:latin typeface="Garamond"/>
                <a:cs typeface="Garamond"/>
              </a:rPr>
              <a:t>la disolución de  </a:t>
            </a:r>
            <a:r>
              <a:rPr sz="1400" spc="-5" dirty="0">
                <a:latin typeface="Garamond"/>
                <a:cs typeface="Garamond"/>
              </a:rPr>
              <a:t>fertilizante. utiliza equipo </a:t>
            </a:r>
            <a:r>
              <a:rPr sz="1400" dirty="0">
                <a:latin typeface="Garamond"/>
                <a:cs typeface="Garamond"/>
              </a:rPr>
              <a:t>de laboratorio </a:t>
            </a:r>
            <a:r>
              <a:rPr sz="1400" spc="-5" dirty="0">
                <a:latin typeface="Garamond"/>
                <a:cs typeface="Garamond"/>
              </a:rPr>
              <a:t>perfecta, ente </a:t>
            </a:r>
            <a:r>
              <a:rPr sz="1400" dirty="0">
                <a:latin typeface="Garamond"/>
                <a:cs typeface="Garamond"/>
              </a:rPr>
              <a:t>limpio y </a:t>
            </a:r>
            <a:r>
              <a:rPr sz="1400" spc="-5" dirty="0">
                <a:latin typeface="Garamond"/>
                <a:cs typeface="Garamond"/>
              </a:rPr>
              <a:t>anota tus observaciones (repite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ensayos si </a:t>
            </a:r>
            <a:r>
              <a:rPr sz="1400" dirty="0">
                <a:latin typeface="Garamond"/>
                <a:cs typeface="Garamond"/>
              </a:rPr>
              <a:t>deseas  </a:t>
            </a:r>
            <a:r>
              <a:rPr sz="1400" spc="-5" dirty="0">
                <a:latin typeface="Garamond"/>
                <a:cs typeface="Garamond"/>
              </a:rPr>
              <a:t>confirmarlas)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2225" y="3707647"/>
            <a:ext cx="85902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3.- Compara tus resultados con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que obtuviste con </a:t>
            </a:r>
            <a:r>
              <a:rPr sz="1400" dirty="0">
                <a:latin typeface="Garamond"/>
                <a:cs typeface="Garamond"/>
              </a:rPr>
              <a:t>las disoluciones </a:t>
            </a:r>
            <a:r>
              <a:rPr sz="1400" spc="-5" dirty="0">
                <a:latin typeface="Garamond"/>
                <a:cs typeface="Garamond"/>
              </a:rPr>
              <a:t>conocidas, </a:t>
            </a:r>
            <a:r>
              <a:rPr sz="1400" dirty="0">
                <a:latin typeface="Garamond"/>
                <a:cs typeface="Garamond"/>
              </a:rPr>
              <a:t>identifica los </a:t>
            </a:r>
            <a:r>
              <a:rPr sz="1400" spc="-5" dirty="0">
                <a:latin typeface="Garamond"/>
                <a:cs typeface="Garamond"/>
              </a:rPr>
              <a:t>aniones cationes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tabla </a:t>
            </a:r>
            <a:r>
              <a:rPr sz="1400" dirty="0">
                <a:latin typeface="Garamond"/>
                <a:cs typeface="Garamond"/>
              </a:rPr>
              <a:t>de  datos </a:t>
            </a:r>
            <a:r>
              <a:rPr sz="1400" spc="-5" dirty="0">
                <a:latin typeface="Garamond"/>
                <a:cs typeface="Garamond"/>
              </a:rPr>
              <a:t>que están presentes en tu </a:t>
            </a:r>
            <a:r>
              <a:rPr sz="1400" dirty="0">
                <a:latin typeface="Garamond"/>
                <a:cs typeface="Garamond"/>
              </a:rPr>
              <a:t>disolución 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fertilizante.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2225" y="4789687"/>
            <a:ext cx="4363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4.- Lava tus manos perfectamente antes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salir </a:t>
            </a:r>
            <a:r>
              <a:rPr sz="1400" dirty="0">
                <a:latin typeface="Garamond"/>
                <a:cs typeface="Garamond"/>
              </a:rPr>
              <a:t>del</a:t>
            </a:r>
            <a:r>
              <a:rPr sz="1400" spc="-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laboratorio.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9425" y="1167089"/>
            <a:ext cx="4331335" cy="73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latin typeface="Garamond"/>
                <a:cs typeface="Garamond"/>
              </a:rPr>
              <a:t>MANEJO </a:t>
            </a:r>
            <a:r>
              <a:rPr sz="1700" b="1" dirty="0">
                <a:latin typeface="Garamond"/>
                <a:cs typeface="Garamond"/>
              </a:rPr>
              <a:t>Y </a:t>
            </a:r>
            <a:r>
              <a:rPr sz="1700" b="1" spc="-5" dirty="0">
                <a:latin typeface="Garamond"/>
                <a:cs typeface="Garamond"/>
              </a:rPr>
              <a:t>DISPOSICIÓN DE</a:t>
            </a:r>
            <a:r>
              <a:rPr sz="1700" b="1" spc="-90" dirty="0">
                <a:latin typeface="Garamond"/>
                <a:cs typeface="Garamond"/>
              </a:rPr>
              <a:t> </a:t>
            </a:r>
            <a:r>
              <a:rPr sz="1700" b="1" spc="-5" dirty="0">
                <a:latin typeface="Garamond"/>
                <a:cs typeface="Garamond"/>
              </a:rPr>
              <a:t>DESECHOS:</a:t>
            </a:r>
            <a:endParaRPr sz="17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1700" spc="-5" dirty="0">
                <a:latin typeface="Garamond"/>
                <a:cs typeface="Garamond"/>
              </a:rPr>
              <a:t>Tratamiento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metales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residuos</a:t>
            </a:r>
            <a:r>
              <a:rPr sz="1700" spc="-45" dirty="0">
                <a:latin typeface="Garamond"/>
                <a:cs typeface="Garamond"/>
              </a:rPr>
              <a:t> </a:t>
            </a:r>
            <a:r>
              <a:rPr sz="1700" dirty="0">
                <a:latin typeface="Garamond"/>
                <a:cs typeface="Garamond"/>
              </a:rPr>
              <a:t>inorgánicos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45725" y="2427650"/>
            <a:ext cx="4446197" cy="2053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600" y="458165"/>
            <a:ext cx="894778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realiza un análisis cualitativo </a:t>
            </a: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resultados con el </a:t>
            </a: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llenado de la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tabla </a:t>
            </a: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de de disoluciones y 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reacciones con respecto </a:t>
            </a: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matriz</a:t>
            </a:r>
            <a:r>
              <a:rPr sz="2000" b="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mostrada.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97836" y="2285150"/>
            <a:ext cx="6999386" cy="3536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8267" y="1910100"/>
            <a:ext cx="2757458" cy="3087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95710" y="1910100"/>
            <a:ext cx="4561944" cy="303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64950" y="1137932"/>
            <a:ext cx="11442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0" spc="-5" dirty="0">
                <a:solidFill>
                  <a:srgbClr val="000000"/>
                </a:solidFill>
                <a:latin typeface="Garamond"/>
                <a:cs typeface="Garamond"/>
              </a:rPr>
              <a:t>Evidencias</a:t>
            </a:r>
            <a:endParaRPr sz="21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223" y="159005"/>
            <a:ext cx="42138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76325" y="1633372"/>
            <a:ext cx="6565900" cy="357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Se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realiza un análisis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resultados obtenidos por parte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cada uno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equipos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 laboratorio.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300"/>
              </a:spcBef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De acuerdo al análisis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resultados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pesticidas químicos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inorgánicos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son altamente nocivos  para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salud, principalmente por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exposición ante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ellos.</a:t>
            </a:r>
            <a:endParaRPr sz="1400">
              <a:latin typeface="Garamond"/>
              <a:cs typeface="Garamond"/>
            </a:endParaRPr>
          </a:p>
          <a:p>
            <a:pPr marL="12700" marR="8255">
              <a:lnSpc>
                <a:spcPct val="116100"/>
              </a:lnSpc>
              <a:spcBef>
                <a:spcPts val="295"/>
              </a:spcBef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Los pesticidas matan tanto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los insectos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beneficiosos como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malos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contaminan el  ambiente ya que estos se filtran en el suelo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contaminan el agua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mantos</a:t>
            </a:r>
            <a:r>
              <a:rPr sz="1400" spc="4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acuíferos.</a:t>
            </a:r>
            <a:endParaRPr sz="14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Lo</a:t>
            </a:r>
            <a:r>
              <a:rPr sz="14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sucedido</a:t>
            </a:r>
            <a:endParaRPr sz="1400">
              <a:latin typeface="Garamond"/>
              <a:cs typeface="Garamond"/>
            </a:endParaRPr>
          </a:p>
          <a:p>
            <a:pPr marL="12700" marR="5080" algn="just">
              <a:lnSpc>
                <a:spcPct val="115300"/>
              </a:lnSpc>
              <a:spcBef>
                <a:spcPts val="99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Todos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pesticidas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inorgánicos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son nocivos para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salud, por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tanto se optará por usar  pesticidas orgánicos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fácil acceso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uso totalmente ecológico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que no es nocivo para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salud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comunidad</a:t>
            </a:r>
            <a:r>
              <a:rPr sz="14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estudiantil.</a:t>
            </a:r>
            <a:endParaRPr sz="14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Contrastación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lo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 esperado</a:t>
            </a:r>
            <a:endParaRPr sz="14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Usar pesticidas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inorgánicos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que no sean nocivos para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4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4585" y="331892"/>
            <a:ext cx="1776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B5394"/>
                </a:solidFill>
                <a:latin typeface="Garamond"/>
                <a:cs typeface="Garamond"/>
              </a:rPr>
              <a:t>Evidencia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6325" y="5381208"/>
            <a:ext cx="6686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Garamond"/>
                <a:cs typeface="Garamond"/>
              </a:rPr>
              <a:t>Materiales: Bitácora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resultados </a:t>
            </a:r>
            <a:r>
              <a:rPr sz="2400" dirty="0">
                <a:latin typeface="Garamond"/>
                <a:cs typeface="Garamond"/>
              </a:rPr>
              <a:t>y </a:t>
            </a:r>
            <a:r>
              <a:rPr sz="2400" spc="-5" dirty="0">
                <a:latin typeface="Garamond"/>
                <a:cs typeface="Garamond"/>
              </a:rPr>
              <a:t>calculadora</a:t>
            </a:r>
            <a:r>
              <a:rPr sz="2400" spc="-8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científica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07177" y="1318600"/>
            <a:ext cx="3245172" cy="3575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5850" y="488237"/>
            <a:ext cx="9712960" cy="54197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126364" algn="just">
              <a:lnSpc>
                <a:spcPct val="114100"/>
              </a:lnSpc>
              <a:spcBef>
                <a:spcPts val="135"/>
              </a:spcBef>
            </a:pPr>
            <a:r>
              <a:rPr sz="1600" spc="-5" dirty="0">
                <a:latin typeface="Garamond"/>
                <a:cs typeface="Garamond"/>
              </a:rPr>
              <a:t>Por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experiencia en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aulas,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profesores saben que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motivación con que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alumnos afrontan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actividades  académicas resulta </a:t>
            </a:r>
            <a:r>
              <a:rPr sz="1600" dirty="0">
                <a:latin typeface="Garamond"/>
                <a:cs typeface="Garamond"/>
              </a:rPr>
              <a:t>determinante </a:t>
            </a:r>
            <a:r>
              <a:rPr sz="1600" spc="-5" dirty="0">
                <a:latin typeface="Garamond"/>
                <a:cs typeface="Garamond"/>
              </a:rPr>
              <a:t>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calidad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 aprendizaje. Una forma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motivar, es cambiar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escenario,  saliendo al aire </a:t>
            </a:r>
            <a:r>
              <a:rPr sz="1600" dirty="0">
                <a:latin typeface="Garamond"/>
                <a:cs typeface="Garamond"/>
              </a:rPr>
              <a:t>libre, </a:t>
            </a:r>
            <a:r>
              <a:rPr sz="1600" spc="-5" dirty="0">
                <a:latin typeface="Garamond"/>
                <a:cs typeface="Garamond"/>
              </a:rPr>
              <a:t>alejados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cuatro paredes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salón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efectuando actividades que fortalecerán algunos conceptos  matemáticos, químicos </a:t>
            </a:r>
            <a:r>
              <a:rPr sz="1600" dirty="0">
                <a:latin typeface="Garamond"/>
                <a:cs typeface="Garamond"/>
              </a:rPr>
              <a:t>y de </a:t>
            </a:r>
            <a:r>
              <a:rPr sz="1600" spc="-5" dirty="0">
                <a:latin typeface="Garamond"/>
                <a:cs typeface="Garamond"/>
              </a:rPr>
              <a:t>salud, en el contexto que proporciona el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huerto.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300"/>
              </a:lnSpc>
            </a:pPr>
            <a:r>
              <a:rPr sz="1600" spc="-5" dirty="0">
                <a:latin typeface="Garamond"/>
                <a:cs typeface="Garamond"/>
              </a:rPr>
              <a:t>Clásicamente,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escuela ha sido vista como un contexto </a:t>
            </a:r>
            <a:r>
              <a:rPr sz="1600" dirty="0">
                <a:latin typeface="Garamond"/>
                <a:cs typeface="Garamond"/>
              </a:rPr>
              <a:t>donde </a:t>
            </a:r>
            <a:r>
              <a:rPr sz="1600" spc="-5" dirty="0">
                <a:latin typeface="Garamond"/>
                <a:cs typeface="Garamond"/>
              </a:rPr>
              <a:t>se ponen en marcha métodos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técnicas </a:t>
            </a:r>
            <a:r>
              <a:rPr sz="1600" dirty="0">
                <a:latin typeface="Garamond"/>
                <a:cs typeface="Garamond"/>
              </a:rPr>
              <a:t>instruccionales  </a:t>
            </a:r>
            <a:r>
              <a:rPr sz="1600" spc="-5" dirty="0">
                <a:latin typeface="Garamond"/>
                <a:cs typeface="Garamond"/>
              </a:rPr>
              <a:t>para alcanzar objetivos académicos </a:t>
            </a:r>
            <a:r>
              <a:rPr sz="1600" dirty="0">
                <a:latin typeface="Garamond"/>
                <a:cs typeface="Garamond"/>
              </a:rPr>
              <a:t>y desarrollar destrezas </a:t>
            </a:r>
            <a:r>
              <a:rPr sz="1600" spc="-5" dirty="0">
                <a:latin typeface="Garamond"/>
                <a:cs typeface="Garamond"/>
              </a:rPr>
              <a:t>cognitivas en el alumno. </a:t>
            </a:r>
            <a:r>
              <a:rPr sz="1600" dirty="0">
                <a:latin typeface="Garamond"/>
                <a:cs typeface="Garamond"/>
              </a:rPr>
              <a:t>Sin </a:t>
            </a:r>
            <a:r>
              <a:rPr sz="1600" spc="-5" dirty="0">
                <a:latin typeface="Garamond"/>
                <a:cs typeface="Garamond"/>
              </a:rPr>
              <a:t>embargo, actualmente se busca: a)  </a:t>
            </a:r>
            <a:r>
              <a:rPr sz="1600" dirty="0">
                <a:latin typeface="Garamond"/>
                <a:cs typeface="Garamond"/>
              </a:rPr>
              <a:t>Integrar los diferentes </a:t>
            </a:r>
            <a:r>
              <a:rPr sz="1600" spc="-5" dirty="0">
                <a:latin typeface="Garamond"/>
                <a:cs typeface="Garamond"/>
              </a:rPr>
              <a:t>ámbitos </a:t>
            </a:r>
            <a:r>
              <a:rPr sz="1600" dirty="0">
                <a:latin typeface="Garamond"/>
                <a:cs typeface="Garamond"/>
              </a:rPr>
              <a:t>de desarrollo </a:t>
            </a:r>
            <a:r>
              <a:rPr sz="1600" spc="-5" dirty="0">
                <a:latin typeface="Garamond"/>
                <a:cs typeface="Garamond"/>
              </a:rPr>
              <a:t>no solo el cognitivo, sino también el afectivo </a:t>
            </a:r>
            <a:r>
              <a:rPr sz="1600" dirty="0">
                <a:latin typeface="Garamond"/>
                <a:cs typeface="Garamond"/>
              </a:rPr>
              <a:t>y de la </a:t>
            </a:r>
            <a:r>
              <a:rPr sz="1600" spc="-5" dirty="0">
                <a:latin typeface="Garamond"/>
                <a:cs typeface="Garamond"/>
              </a:rPr>
              <a:t>acción,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b) </a:t>
            </a:r>
            <a:r>
              <a:rPr sz="1600" dirty="0">
                <a:latin typeface="Garamond"/>
                <a:cs typeface="Garamond"/>
              </a:rPr>
              <a:t>Replantear la  importancia de </a:t>
            </a:r>
            <a:r>
              <a:rPr sz="1600" spc="-5" dirty="0">
                <a:latin typeface="Garamond"/>
                <a:cs typeface="Garamond"/>
              </a:rPr>
              <a:t>buscar un equilibrio entre el conocimiento (lo que se enseña)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su aplicabilidad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sea entre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conceptual </a:t>
            </a:r>
            <a:r>
              <a:rPr sz="1600" dirty="0">
                <a:latin typeface="Garamond"/>
                <a:cs typeface="Garamond"/>
              </a:rPr>
              <a:t>y  lo </a:t>
            </a:r>
            <a:r>
              <a:rPr sz="1600" spc="-5" dirty="0">
                <a:latin typeface="Garamond"/>
                <a:cs typeface="Garamond"/>
              </a:rPr>
              <a:t>práctico. La novedad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este trabajo consiste, en ofrecer </a:t>
            </a:r>
            <a:r>
              <a:rPr sz="1600" dirty="0">
                <a:latin typeface="Garamond"/>
                <a:cs typeface="Garamond"/>
              </a:rPr>
              <a:t>a la institución </a:t>
            </a:r>
            <a:r>
              <a:rPr sz="1600" spc="-5" dirty="0">
                <a:latin typeface="Garamond"/>
                <a:cs typeface="Garamond"/>
              </a:rPr>
              <a:t>el modelo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huerto, </a:t>
            </a:r>
            <a:r>
              <a:rPr sz="1600" dirty="0">
                <a:latin typeface="Garamond"/>
                <a:cs typeface="Garamond"/>
              </a:rPr>
              <a:t>donde </a:t>
            </a:r>
            <a:r>
              <a:rPr sz="1600" spc="-5" dirty="0">
                <a:latin typeface="Garamond"/>
                <a:cs typeface="Garamond"/>
              </a:rPr>
              <a:t>el </a:t>
            </a:r>
            <a:r>
              <a:rPr sz="1600" dirty="0">
                <a:latin typeface="Garamond"/>
                <a:cs typeface="Garamond"/>
              </a:rPr>
              <a:t>desarrollo  </a:t>
            </a:r>
            <a:r>
              <a:rPr sz="1600" spc="-5" dirty="0">
                <a:latin typeface="Garamond"/>
                <a:cs typeface="Garamond"/>
              </a:rPr>
              <a:t>óptimo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plantas </a:t>
            </a:r>
            <a:r>
              <a:rPr sz="1600" dirty="0">
                <a:latin typeface="Garamond"/>
                <a:cs typeface="Garamond"/>
              </a:rPr>
              <a:t>depende </a:t>
            </a:r>
            <a:r>
              <a:rPr sz="1600" spc="-5" dirty="0">
                <a:latin typeface="Garamond"/>
                <a:cs typeface="Garamond"/>
              </a:rPr>
              <a:t>esencialmente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cuidado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afecto que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estudiantes expresen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en este proceso  </a:t>
            </a:r>
            <a:r>
              <a:rPr sz="1600" dirty="0">
                <a:latin typeface="Garamond"/>
                <a:cs typeface="Garamond"/>
              </a:rPr>
              <a:t>desarrollen </a:t>
            </a:r>
            <a:r>
              <a:rPr sz="1600" spc="-5" dirty="0">
                <a:latin typeface="Garamond"/>
                <a:cs typeface="Garamond"/>
              </a:rPr>
              <a:t>algunas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destrezas.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3799"/>
              </a:lnSpc>
              <a:spcBef>
                <a:spcPts val="1095"/>
              </a:spcBef>
            </a:pPr>
            <a:r>
              <a:rPr sz="1600" spc="-5" dirty="0">
                <a:latin typeface="Garamond"/>
                <a:cs typeface="Garamond"/>
              </a:rPr>
              <a:t>El éxito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aprendizaje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estudiantes </a:t>
            </a:r>
            <a:r>
              <a:rPr sz="1600" dirty="0">
                <a:latin typeface="Garamond"/>
                <a:cs typeface="Garamond"/>
              </a:rPr>
              <a:t>depende, </a:t>
            </a:r>
            <a:r>
              <a:rPr sz="1600" spc="-5" dirty="0">
                <a:latin typeface="Garamond"/>
                <a:cs typeface="Garamond"/>
              </a:rPr>
              <a:t>sobre todo,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adecuación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entorno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enseñanza más que </a:t>
            </a:r>
            <a:r>
              <a:rPr sz="1600" dirty="0">
                <a:latin typeface="Garamond"/>
                <a:cs typeface="Garamond"/>
              </a:rPr>
              <a:t>de las  diferencias de </a:t>
            </a:r>
            <a:r>
              <a:rPr sz="1600" spc="-5" dirty="0">
                <a:latin typeface="Garamond"/>
                <a:cs typeface="Garamond"/>
              </a:rPr>
              <a:t>capacidad </a:t>
            </a:r>
            <a:r>
              <a:rPr sz="1600" dirty="0">
                <a:latin typeface="Garamond"/>
                <a:cs typeface="Garamond"/>
              </a:rPr>
              <a:t>o de </a:t>
            </a:r>
            <a:r>
              <a:rPr sz="1600" spc="-5" dirty="0">
                <a:latin typeface="Garamond"/>
                <a:cs typeface="Garamond"/>
              </a:rPr>
              <a:t>estrategias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estudiante. Por esta razón, </a:t>
            </a:r>
            <a:r>
              <a:rPr sz="1600" dirty="0">
                <a:latin typeface="Garamond"/>
                <a:cs typeface="Garamond"/>
              </a:rPr>
              <a:t>las instituciones deben diseñar </a:t>
            </a:r>
            <a:r>
              <a:rPr sz="1600" spc="-5" dirty="0">
                <a:latin typeface="Garamond"/>
                <a:cs typeface="Garamond"/>
              </a:rPr>
              <a:t>entornos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aprendizaje que aumenten el éxito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todos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estudiantes,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pesar </a:t>
            </a:r>
            <a:r>
              <a:rPr sz="1600" dirty="0">
                <a:latin typeface="Garamond"/>
                <a:cs typeface="Garamond"/>
              </a:rPr>
              <a:t>de las diferencias </a:t>
            </a:r>
            <a:r>
              <a:rPr sz="1600" spc="-5" dirty="0">
                <a:latin typeface="Garamond"/>
                <a:cs typeface="Garamond"/>
              </a:rPr>
              <a:t>aptitudinales </a:t>
            </a:r>
            <a:r>
              <a:rPr sz="1600" dirty="0">
                <a:latin typeface="Garamond"/>
                <a:cs typeface="Garamond"/>
              </a:rPr>
              <a:t>iniciales. </a:t>
            </a:r>
            <a:r>
              <a:rPr sz="1600" spc="-5" dirty="0">
                <a:latin typeface="Garamond"/>
                <a:cs typeface="Garamond"/>
              </a:rPr>
              <a:t>Asimismo,  </a:t>
            </a:r>
            <a:r>
              <a:rPr sz="1600" dirty="0">
                <a:latin typeface="Garamond"/>
                <a:cs typeface="Garamond"/>
              </a:rPr>
              <a:t>debería incluir </a:t>
            </a:r>
            <a:r>
              <a:rPr sz="1600" spc="-5" dirty="0">
                <a:latin typeface="Garamond"/>
                <a:cs typeface="Garamond"/>
              </a:rPr>
              <a:t>experiencias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aprendizaje que requieran </a:t>
            </a:r>
            <a:r>
              <a:rPr sz="1600" dirty="0">
                <a:latin typeface="Garamond"/>
                <a:cs typeface="Garamond"/>
              </a:rPr>
              <a:t>la iniciativa y </a:t>
            </a:r>
            <a:r>
              <a:rPr sz="1600" spc="-5" dirty="0">
                <a:latin typeface="Garamond"/>
                <a:cs typeface="Garamond"/>
              </a:rPr>
              <a:t>exploración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alumno,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que permitan fomentar  algunas habilidades como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creatividad, el pensamiento crítico,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comunicación,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colaboración esenciales para adquirir el  conocimiento.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9850" y="634767"/>
            <a:ext cx="923163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0" spc="-10" dirty="0">
                <a:latin typeface="Garamond"/>
                <a:cs typeface="Garamond"/>
              </a:rPr>
              <a:t>Descripción </a:t>
            </a:r>
            <a:r>
              <a:rPr sz="2900" b="0" dirty="0">
                <a:latin typeface="Garamond"/>
                <a:cs typeface="Garamond"/>
              </a:rPr>
              <a:t>de lo </a:t>
            </a:r>
            <a:r>
              <a:rPr sz="2900" b="0" spc="-5" dirty="0">
                <a:latin typeface="Garamond"/>
                <a:cs typeface="Garamond"/>
              </a:rPr>
              <a:t>que sucederá con </a:t>
            </a:r>
            <a:r>
              <a:rPr sz="2900" b="0" dirty="0">
                <a:latin typeface="Garamond"/>
                <a:cs typeface="Garamond"/>
              </a:rPr>
              <a:t>los </a:t>
            </a:r>
            <a:r>
              <a:rPr sz="2900" b="0" spc="-5" dirty="0">
                <a:latin typeface="Garamond"/>
                <a:cs typeface="Garamond"/>
              </a:rPr>
              <a:t>resultados </a:t>
            </a:r>
            <a:r>
              <a:rPr sz="2900" b="0" dirty="0">
                <a:latin typeface="Garamond"/>
                <a:cs typeface="Garamond"/>
              </a:rPr>
              <a:t>de la</a:t>
            </a:r>
            <a:r>
              <a:rPr sz="2900" b="0" spc="-70" dirty="0">
                <a:latin typeface="Garamond"/>
                <a:cs typeface="Garamond"/>
              </a:rPr>
              <a:t> </a:t>
            </a:r>
            <a:r>
              <a:rPr sz="2900" b="0" spc="-5" dirty="0">
                <a:latin typeface="Garamond"/>
                <a:cs typeface="Garamond"/>
              </a:rPr>
              <a:t>actividad</a:t>
            </a:r>
            <a:endParaRPr sz="29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7058" y="1995602"/>
            <a:ext cx="8627745" cy="24022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42265" indent="-330200">
              <a:lnSpc>
                <a:spcPct val="100000"/>
              </a:lnSpc>
              <a:spcBef>
                <a:spcPts val="114"/>
              </a:spcBef>
              <a:buSzPct val="126315"/>
              <a:buFont typeface="Century Gothic"/>
              <a:buChar char="-"/>
              <a:tabLst>
                <a:tab pos="342265" algn="l"/>
                <a:tab pos="342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Los resultados obtenidos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práctica serán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gran utilidad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determinar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cuáles</a:t>
            </a:r>
            <a:r>
              <a:rPr sz="1900" spc="38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son</a:t>
            </a:r>
            <a:endParaRPr sz="1900">
              <a:latin typeface="Garamond"/>
              <a:cs typeface="Garamond"/>
            </a:endParaRPr>
          </a:p>
          <a:p>
            <a:pPr marL="342265" marR="5715">
              <a:lnSpc>
                <a:spcPct val="115100"/>
              </a:lnSpc>
              <a:spcBef>
                <a:spcPts val="7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mejores pesticidas para un huerto urbano escolar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no sean nocivos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salud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comunidad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estudiantil.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imes New Roman"/>
              <a:cs typeface="Times New Roman"/>
            </a:endParaRPr>
          </a:p>
          <a:p>
            <a:pPr marL="342265" marR="5080" indent="-330200">
              <a:lnSpc>
                <a:spcPct val="114399"/>
              </a:lnSpc>
              <a:buClr>
                <a:srgbClr val="434343"/>
              </a:buClr>
              <a:buSzPct val="126315"/>
              <a:buFont typeface="Century Gothic"/>
              <a:buChar char="-"/>
              <a:tabLst>
                <a:tab pos="342265" algn="l"/>
                <a:tab pos="342900" algn="l"/>
              </a:tabLst>
            </a:pP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usaran </a:t>
            </a: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que son orgánicos 100%, que ayudan </a:t>
            </a: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mantener </a:t>
            </a: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lejos los insectos y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plagas  no </a:t>
            </a: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deseadas,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con total respeto al medio</a:t>
            </a:r>
            <a:r>
              <a:rPr sz="1900" spc="-15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ambiente.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100" y="742208"/>
            <a:ext cx="1043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34343"/>
                </a:solidFill>
              </a:rPr>
              <a:t>Análisis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060100" y="1828058"/>
            <a:ext cx="1130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434343"/>
                </a:solidFill>
                <a:latin typeface="Garamond"/>
                <a:cs typeface="Garamond"/>
              </a:rPr>
              <a:t>Ventajas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66530" y="2214773"/>
            <a:ext cx="8074659" cy="7683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63220" indent="-351155">
              <a:lnSpc>
                <a:spcPct val="100000"/>
              </a:lnSpc>
              <a:spcBef>
                <a:spcPts val="370"/>
              </a:spcBef>
              <a:buAutoNum type="arabicPeriod"/>
              <a:tabLst>
                <a:tab pos="363220" algn="l"/>
                <a:tab pos="363855" algn="l"/>
              </a:tabLst>
            </a:pP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Son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encargados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controlar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malezas que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invaden a los</a:t>
            </a:r>
            <a:r>
              <a:rPr sz="1400" spc="-2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cultivos.</a:t>
            </a:r>
            <a:endParaRPr sz="1400">
              <a:latin typeface="Garamond"/>
              <a:cs typeface="Garamond"/>
            </a:endParaRPr>
          </a:p>
          <a:p>
            <a:pPr marL="363220" indent="-35115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363220" algn="l"/>
                <a:tab pos="363855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Controlan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los insectos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que perjudican al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cultivo.</a:t>
            </a:r>
            <a:endParaRPr sz="1400">
              <a:latin typeface="Garamond"/>
              <a:cs typeface="Garamond"/>
            </a:endParaRPr>
          </a:p>
          <a:p>
            <a:pPr marL="363220" indent="-35115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363220" algn="l"/>
                <a:tab pos="363855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Los Acaricidas, fungicidas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bactericidas combaten ácaros, hongos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enfermedades bacterianas,</a:t>
            </a:r>
            <a:r>
              <a:rPr sz="1400" spc="-65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respectivamente.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0100" y="3399683"/>
            <a:ext cx="1577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434343"/>
                </a:solidFill>
                <a:latin typeface="Garamond"/>
                <a:cs typeface="Garamond"/>
              </a:rPr>
              <a:t>Desventajas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66530" y="3786397"/>
            <a:ext cx="8189595" cy="12636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407670" indent="-395605">
              <a:lnSpc>
                <a:spcPct val="100000"/>
              </a:lnSpc>
              <a:spcBef>
                <a:spcPts val="370"/>
              </a:spcBef>
              <a:buClr>
                <a:srgbClr val="434343"/>
              </a:buClr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Principales grupos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plaguicidas sintéticos utilizados Carbamatos Piretroides Organoclorados</a:t>
            </a:r>
            <a:r>
              <a:rPr sz="1400" spc="-6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Organofosforados</a:t>
            </a:r>
            <a:endParaRPr sz="1400">
              <a:latin typeface="Garamond"/>
              <a:cs typeface="Garamond"/>
            </a:endParaRPr>
          </a:p>
          <a:p>
            <a:pPr marL="407670" indent="-3956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Las mayoría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estos plaguicidas tienen alta estabilidad química por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lo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que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dificulta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su</a:t>
            </a:r>
            <a:r>
              <a:rPr sz="1400" spc="-2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degradación</a:t>
            </a:r>
            <a:endParaRPr sz="1400">
              <a:latin typeface="Garamond"/>
              <a:cs typeface="Garamond"/>
            </a:endParaRPr>
          </a:p>
          <a:p>
            <a:pPr marL="407670" indent="-3956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Pueden acumularse en el organismo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causar</a:t>
            </a:r>
            <a:r>
              <a:rPr sz="1400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intoxicaciones</a:t>
            </a:r>
            <a:endParaRPr sz="1400">
              <a:latin typeface="Garamond"/>
              <a:cs typeface="Garamond"/>
            </a:endParaRPr>
          </a:p>
          <a:p>
            <a:pPr marL="407670" indent="-3956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El uso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un solo tipo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plaguicida puede generar resistencia en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las</a:t>
            </a:r>
            <a:r>
              <a:rPr sz="14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plagas</a:t>
            </a:r>
            <a:endParaRPr sz="1400">
              <a:latin typeface="Garamond"/>
              <a:cs typeface="Garamond"/>
            </a:endParaRPr>
          </a:p>
          <a:p>
            <a:pPr marL="407670" indent="-3956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Pueden eliminar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a los depredadores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naturales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las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plagas,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favorecer el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desarrollo 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plagas</a:t>
            </a:r>
            <a:r>
              <a:rPr sz="1400" spc="-5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secundaria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936407"/>
            <a:ext cx="2687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34343"/>
                </a:solidFill>
              </a:rPr>
              <a:t>Toma de</a:t>
            </a:r>
            <a:r>
              <a:rPr sz="2400" spc="-85" dirty="0">
                <a:solidFill>
                  <a:srgbClr val="434343"/>
                </a:solidFill>
              </a:rPr>
              <a:t> </a:t>
            </a:r>
            <a:r>
              <a:rPr sz="2400" spc="-5" dirty="0">
                <a:solidFill>
                  <a:srgbClr val="434343"/>
                </a:solidFill>
              </a:rPr>
              <a:t>decisiones: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062113" y="2209800"/>
            <a:ext cx="8360409" cy="15906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300"/>
              </a:lnSpc>
              <a:spcBef>
                <a:spcPts val="80"/>
              </a:spcBef>
            </a:pPr>
            <a:r>
              <a:rPr dirty="0">
                <a:latin typeface="Garamond" panose="02020404030301010803" pitchFamily="18" charset="0"/>
              </a:rPr>
              <a:t>Se toma la decisión de que se utilizarán pesticidas ecológicos con materia prima de uso  común y que no es nociva la pa salud de la comunidad estudiantil como por ejemplo </a:t>
            </a:r>
            <a:r>
              <a:rPr dirty="0">
                <a:latin typeface="Garamond" panose="02020404030301010803" pitchFamily="18" charset="0"/>
                <a:hlinkClick r:id="rId2"/>
              </a:rPr>
              <a:t>spray </a:t>
            </a:r>
            <a:r>
              <a:rPr dirty="0">
                <a:latin typeface="Garamond" panose="02020404030301010803" pitchFamily="18" charset="0"/>
              </a:rPr>
              <a:t> </a:t>
            </a:r>
            <a:r>
              <a:rPr dirty="0">
                <a:latin typeface="Garamond" panose="02020404030301010803" pitchFamily="18" charset="0"/>
                <a:hlinkClick r:id="rId2"/>
              </a:rPr>
              <a:t>insecticida de aj</a:t>
            </a:r>
            <a:r>
              <a:rPr dirty="0">
                <a:latin typeface="Garamond" panose="02020404030301010803" pitchFamily="18" charset="0"/>
              </a:rPr>
              <a:t>o, f</a:t>
            </a:r>
            <a:r>
              <a:rPr dirty="0">
                <a:latin typeface="Garamond" panose="02020404030301010803" pitchFamily="18" charset="0"/>
                <a:hlinkClick r:id="rId3"/>
              </a:rPr>
              <a:t>ungicida con leche</a:t>
            </a:r>
            <a:r>
              <a:rPr dirty="0">
                <a:latin typeface="Garamond" panose="02020404030301010803" pitchFamily="18" charset="0"/>
              </a:rPr>
              <a:t>, t</a:t>
            </a:r>
            <a:r>
              <a:rPr dirty="0">
                <a:latin typeface="Garamond" panose="02020404030301010803" pitchFamily="18" charset="0"/>
                <a:hlinkClick r:id="rId4"/>
              </a:rPr>
              <a:t>rampas cromáticas para combatir la mosca blanca</a:t>
            </a:r>
            <a:r>
              <a:rPr dirty="0">
                <a:latin typeface="Garamond" panose="02020404030301010803" pitchFamily="18" charset="0"/>
              </a:rPr>
              <a:t>,  r</a:t>
            </a:r>
            <a:r>
              <a:rPr dirty="0">
                <a:latin typeface="Garamond" panose="02020404030301010803" pitchFamily="18" charset="0"/>
                <a:hlinkClick r:id="rId5"/>
              </a:rPr>
              <a:t>emedios ecológicos para caracoles y babosas</a:t>
            </a:r>
            <a:r>
              <a:rPr dirty="0">
                <a:latin typeface="Garamond" panose="02020404030301010803" pitchFamily="18" charset="0"/>
              </a:rPr>
              <a:t>, t</a:t>
            </a:r>
            <a:r>
              <a:rPr dirty="0">
                <a:latin typeface="Garamond" panose="02020404030301010803" pitchFamily="18" charset="0"/>
                <a:hlinkClick r:id="rId6"/>
              </a:rPr>
              <a:t>é de ortiga </a:t>
            </a:r>
            <a:r>
              <a:rPr dirty="0">
                <a:latin typeface="Garamond" panose="02020404030301010803" pitchFamily="18" charset="0"/>
              </a:rPr>
              <a:t>o jengibre, i</a:t>
            </a:r>
            <a:r>
              <a:rPr dirty="0">
                <a:latin typeface="Garamond" panose="02020404030301010803" pitchFamily="18" charset="0"/>
                <a:hlinkClick r:id="rId7"/>
              </a:rPr>
              <a:t>nsecticida de tomate </a:t>
            </a:r>
            <a:r>
              <a:rPr dirty="0">
                <a:latin typeface="Garamond" panose="02020404030301010803" pitchFamily="18" charset="0"/>
              </a:rPr>
              <a:t>o  pimienta y tabaco macerado.</a:t>
            </a: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718820" marR="5080">
              <a:lnSpc>
                <a:spcPct val="100299"/>
              </a:lnSpc>
              <a:spcBef>
                <a:spcPts val="85"/>
              </a:spcBef>
            </a:pPr>
            <a:r>
              <a:rPr sz="3800" spc="-5" dirty="0"/>
              <a:t>A)Actividad interdisciplinaria de </a:t>
            </a:r>
            <a:r>
              <a:rPr sz="3800" dirty="0"/>
              <a:t>apertura:  </a:t>
            </a:r>
            <a:r>
              <a:rPr sz="3800" spc="-5" dirty="0"/>
              <a:t>Conferencia </a:t>
            </a:r>
            <a:r>
              <a:rPr sz="3800" spc="-10" dirty="0"/>
              <a:t>“Huertos</a:t>
            </a:r>
            <a:r>
              <a:rPr sz="3800" spc="-20" dirty="0"/>
              <a:t> </a:t>
            </a:r>
            <a:r>
              <a:rPr sz="3800" spc="-5" dirty="0"/>
              <a:t>urbanos”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1193342" y="1866294"/>
            <a:ext cx="9831070" cy="427291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81635" indent="-369570" algn="just">
              <a:lnSpc>
                <a:spcPct val="100000"/>
              </a:lnSpc>
              <a:spcBef>
                <a:spcPts val="525"/>
              </a:spcBef>
              <a:buClr>
                <a:srgbClr val="434343"/>
              </a:buClr>
              <a:buFont typeface="Arial"/>
              <a:buChar char="●"/>
              <a:tabLst>
                <a:tab pos="38227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Objetivo:</a:t>
            </a:r>
            <a:endParaRPr sz="2000">
              <a:latin typeface="Garamond"/>
              <a:cs typeface="Garamond"/>
            </a:endParaRPr>
          </a:p>
          <a:p>
            <a:pPr marL="495934" marR="5080" algn="just">
              <a:lnSpc>
                <a:spcPct val="114599"/>
              </a:lnSpc>
              <a:spcBef>
                <a:spcPts val="6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Concientizar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 estudiantil acerca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importancia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tienen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huertos urbanos en  nuestra sociedad,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punto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vista económico, </a:t>
            </a:r>
            <a:r>
              <a:rPr sz="1800" spc="-5" dirty="0">
                <a:latin typeface="Garamond"/>
                <a:cs typeface="Garamond"/>
              </a:rPr>
              <a:t>social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ético. Partiendo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cultivo,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producción 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alimentos, su transporte, </a:t>
            </a:r>
            <a:r>
              <a:rPr sz="1800" dirty="0">
                <a:latin typeface="Garamond"/>
                <a:cs typeface="Garamond"/>
              </a:rPr>
              <a:t>distribución y </a:t>
            </a:r>
            <a:r>
              <a:rPr sz="1800" spc="-5" dirty="0">
                <a:latin typeface="Garamond"/>
                <a:cs typeface="Garamond"/>
              </a:rPr>
              <a:t>venta que son temas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vital </a:t>
            </a:r>
            <a:r>
              <a:rPr sz="1800" dirty="0">
                <a:latin typeface="Garamond"/>
                <a:cs typeface="Garamond"/>
              </a:rPr>
              <a:t>importancia </a:t>
            </a:r>
            <a:r>
              <a:rPr sz="1800" spc="-5" dirty="0">
                <a:latin typeface="Garamond"/>
                <a:cs typeface="Garamond"/>
              </a:rPr>
              <a:t>para el presente </a:t>
            </a:r>
            <a:r>
              <a:rPr sz="1800" dirty="0">
                <a:latin typeface="Garamond"/>
                <a:cs typeface="Garamond"/>
              </a:rPr>
              <a:t>y  </a:t>
            </a:r>
            <a:r>
              <a:rPr sz="1800" spc="-5" dirty="0">
                <a:latin typeface="Garamond"/>
                <a:cs typeface="Garamond"/>
              </a:rPr>
              <a:t>futuro sostenible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grandes urbes </a:t>
            </a:r>
            <a:r>
              <a:rPr sz="1800" dirty="0">
                <a:latin typeface="Garamond"/>
                <a:cs typeface="Garamond"/>
              </a:rPr>
              <a:t>y la </a:t>
            </a:r>
            <a:r>
              <a:rPr sz="1800" spc="-5" dirty="0">
                <a:latin typeface="Garamond"/>
                <a:cs typeface="Garamond"/>
              </a:rPr>
              <a:t>estabilidad</a:t>
            </a:r>
            <a:r>
              <a:rPr sz="1800" spc="-2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social</a:t>
            </a:r>
            <a:endParaRPr sz="1800">
              <a:latin typeface="Garamond"/>
              <a:cs typeface="Garamond"/>
            </a:endParaRPr>
          </a:p>
          <a:p>
            <a:pPr marL="381635" indent="-344170" algn="just">
              <a:lnSpc>
                <a:spcPct val="100000"/>
              </a:lnSpc>
              <a:spcBef>
                <a:spcPts val="1310"/>
              </a:spcBef>
              <a:buClr>
                <a:srgbClr val="434343"/>
              </a:buClr>
              <a:buFont typeface="Arial"/>
              <a:buChar char="●"/>
              <a:tabLst>
                <a:tab pos="382270" algn="l"/>
              </a:tabLst>
            </a:pPr>
            <a:r>
              <a:rPr sz="20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endParaRPr sz="2000">
              <a:latin typeface="Garamond"/>
              <a:cs typeface="Garamond"/>
            </a:endParaRPr>
          </a:p>
          <a:p>
            <a:pPr marL="495934" marR="617855">
              <a:lnSpc>
                <a:spcPct val="113399"/>
              </a:lnSpc>
              <a:spcBef>
                <a:spcPts val="1065"/>
              </a:spcBef>
            </a:pPr>
            <a:r>
              <a:rPr sz="1800" spc="-5" dirty="0">
                <a:latin typeface="Garamond"/>
                <a:cs typeface="Garamond"/>
              </a:rPr>
              <a:t>Toda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comunidad estudiantil, académica, administrativa </a:t>
            </a:r>
            <a:r>
              <a:rPr sz="1800" dirty="0">
                <a:latin typeface="Garamond"/>
                <a:cs typeface="Garamond"/>
              </a:rPr>
              <a:t>y de </a:t>
            </a:r>
            <a:r>
              <a:rPr sz="1800" spc="-5" dirty="0">
                <a:latin typeface="Garamond"/>
                <a:cs typeface="Garamond"/>
              </a:rPr>
              <a:t>mantenimiento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Colegio Winston  Churchill</a:t>
            </a:r>
            <a:endParaRPr sz="1800">
              <a:latin typeface="Garamond"/>
              <a:cs typeface="Garamond"/>
            </a:endParaRPr>
          </a:p>
          <a:p>
            <a:pPr marL="381635" indent="-344170">
              <a:lnSpc>
                <a:spcPct val="100000"/>
              </a:lnSpc>
              <a:spcBef>
                <a:spcPts val="1310"/>
              </a:spcBef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1600" spc="-5" dirty="0">
                <a:latin typeface="Garamond"/>
                <a:cs typeface="Garamond"/>
              </a:rPr>
              <a:t>Del 17 al 21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Febrero.</a:t>
            </a:r>
            <a:endParaRPr sz="1600">
              <a:latin typeface="Garamond"/>
              <a:cs typeface="Garamond"/>
            </a:endParaRPr>
          </a:p>
          <a:p>
            <a:pPr marL="381635" indent="-344170">
              <a:lnSpc>
                <a:spcPct val="100000"/>
              </a:lnSpc>
              <a:spcBef>
                <a:spcPts val="1350"/>
              </a:spcBef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</a:t>
            </a:r>
            <a:endParaRPr sz="2000">
              <a:latin typeface="Garamond"/>
              <a:cs typeface="Garamond"/>
            </a:endParaRPr>
          </a:p>
          <a:p>
            <a:pPr marL="495934">
              <a:lnSpc>
                <a:spcPct val="100000"/>
              </a:lnSpc>
              <a:spcBef>
                <a:spcPts val="1355"/>
              </a:spcBef>
            </a:pPr>
            <a:r>
              <a:rPr sz="1800" spc="-5" dirty="0">
                <a:latin typeface="Garamond"/>
                <a:cs typeface="Garamond"/>
              </a:rPr>
              <a:t>Educación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salud, Matemáticas </a:t>
            </a:r>
            <a:r>
              <a:rPr sz="1800" dirty="0">
                <a:latin typeface="Garamond"/>
                <a:cs typeface="Garamond"/>
              </a:rPr>
              <a:t>V y </a:t>
            </a:r>
            <a:r>
              <a:rPr sz="1800" spc="-5" dirty="0">
                <a:latin typeface="Garamond"/>
                <a:cs typeface="Garamond"/>
              </a:rPr>
              <a:t>Química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III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3240"/>
            <a:ext cx="3330575" cy="9988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35"/>
              </a:spcBef>
            </a:pPr>
            <a:r>
              <a:rPr sz="3200" spc="-5" dirty="0"/>
              <a:t>Temas </a:t>
            </a:r>
            <a:r>
              <a:rPr sz="3200" dirty="0"/>
              <a:t>y</a:t>
            </a:r>
            <a:r>
              <a:rPr sz="3200" spc="-100" dirty="0"/>
              <a:t> </a:t>
            </a:r>
            <a:r>
              <a:rPr sz="3200" spc="-5" dirty="0"/>
              <a:t>conceptos  Huertos</a:t>
            </a:r>
            <a:r>
              <a:rPr sz="3200" spc="-25" dirty="0"/>
              <a:t> </a:t>
            </a:r>
            <a:r>
              <a:rPr sz="3200" spc="-5" dirty="0"/>
              <a:t>urbanos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290200" y="2463911"/>
            <a:ext cx="9742170" cy="25146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25"/>
              </a:spcBef>
            </a:pPr>
            <a:r>
              <a:rPr sz="1600" spc="-5" dirty="0">
                <a:latin typeface="Garamond"/>
                <a:cs typeface="Garamond"/>
              </a:rPr>
              <a:t>La Organización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Naciones Unidas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Alimentación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Agricultura (FAO) asegura que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huertos urbanos  pueden ser mucho más ecológicos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eficientes que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tradicionales, </a:t>
            </a:r>
            <a:r>
              <a:rPr sz="1600" dirty="0">
                <a:latin typeface="Garamond"/>
                <a:cs typeface="Garamond"/>
              </a:rPr>
              <a:t>llegando a </a:t>
            </a:r>
            <a:r>
              <a:rPr sz="1600" spc="-5" dirty="0">
                <a:latin typeface="Garamond"/>
                <a:cs typeface="Garamond"/>
              </a:rPr>
              <a:t>producir hasta 20 kg anuales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alimentos  por m2. Te explicamos qué son estos cultivos </a:t>
            </a:r>
            <a:r>
              <a:rPr sz="1600" dirty="0">
                <a:latin typeface="Garamond"/>
                <a:cs typeface="Garamond"/>
              </a:rPr>
              <a:t>domésticos y </a:t>
            </a:r>
            <a:r>
              <a:rPr sz="1600" spc="-5" dirty="0">
                <a:latin typeface="Garamond"/>
                <a:cs typeface="Garamond"/>
              </a:rPr>
              <a:t>cómo tener uno en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casa.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100"/>
              </a:lnSpc>
            </a:pPr>
            <a:r>
              <a:rPr sz="1600" spc="-5" dirty="0">
                <a:latin typeface="Garamond"/>
                <a:cs typeface="Garamond"/>
              </a:rPr>
              <a:t>La agricultura urbana está cambiando el paisaje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ciudades con miles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pequeñas explotaciones agropecuarias para  autoconsumo que proliferan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ras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suelo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terrazas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edificios. Este movimiento sostenible, que muchos países  aún no reconocen como una actividad formal, ocupa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800 millones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personas en el mundo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facilita el ahorro en </a:t>
            </a:r>
            <a:r>
              <a:rPr sz="1600" dirty="0">
                <a:latin typeface="Garamond"/>
                <a:cs typeface="Garamond"/>
              </a:rPr>
              <a:t>la  </a:t>
            </a:r>
            <a:r>
              <a:rPr sz="1600" spc="-5" dirty="0">
                <a:latin typeface="Garamond"/>
                <a:cs typeface="Garamond"/>
              </a:rPr>
              <a:t>compra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alimentos </a:t>
            </a:r>
            <a:r>
              <a:rPr sz="1600" dirty="0">
                <a:latin typeface="Garamond"/>
                <a:cs typeface="Garamond"/>
              </a:rPr>
              <a:t>a los </a:t>
            </a:r>
            <a:r>
              <a:rPr sz="1600" spc="-5" dirty="0">
                <a:latin typeface="Garamond"/>
                <a:cs typeface="Garamond"/>
              </a:rPr>
              <a:t>ciudadanos con menos </a:t>
            </a:r>
            <a:r>
              <a:rPr sz="1600" dirty="0">
                <a:latin typeface="Garamond"/>
                <a:cs typeface="Garamond"/>
              </a:rPr>
              <a:t>ingresos, </a:t>
            </a:r>
            <a:r>
              <a:rPr sz="1600" spc="-5" dirty="0">
                <a:latin typeface="Garamond"/>
                <a:cs typeface="Garamond"/>
              </a:rPr>
              <a:t>según </a:t>
            </a:r>
            <a:r>
              <a:rPr sz="1600" dirty="0">
                <a:latin typeface="Garamond"/>
                <a:cs typeface="Garamond"/>
              </a:rPr>
              <a:t>la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FAO.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6749" y="1060482"/>
            <a:ext cx="10099040" cy="391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1285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¿QUÉ ES UN HUERTO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URBANO?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60200"/>
              </a:lnSpc>
            </a:pPr>
            <a:r>
              <a:rPr sz="1600" spc="-5" dirty="0">
                <a:latin typeface="Garamond"/>
                <a:cs typeface="Garamond"/>
              </a:rPr>
              <a:t>Los huertos urbanos son espacios al aire </a:t>
            </a:r>
            <a:r>
              <a:rPr sz="1600" dirty="0">
                <a:latin typeface="Garamond"/>
                <a:cs typeface="Garamond"/>
              </a:rPr>
              <a:t>libre o de interior destinados </a:t>
            </a:r>
            <a:r>
              <a:rPr sz="1600" spc="-5" dirty="0">
                <a:latin typeface="Garamond"/>
                <a:cs typeface="Garamond"/>
              </a:rPr>
              <a:t>al cultivo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verduras, hortalizas, frutas, </a:t>
            </a:r>
            <a:r>
              <a:rPr sz="1600" dirty="0">
                <a:latin typeface="Garamond"/>
                <a:cs typeface="Garamond"/>
              </a:rPr>
              <a:t>legumbres,  </a:t>
            </a:r>
            <a:r>
              <a:rPr sz="1600" spc="-5" dirty="0">
                <a:latin typeface="Garamond"/>
                <a:cs typeface="Garamond"/>
              </a:rPr>
              <a:t>plantas aromáticas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hierbas medicinales, entre otras variedades,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escala </a:t>
            </a:r>
            <a:r>
              <a:rPr sz="1600" dirty="0">
                <a:latin typeface="Garamond"/>
                <a:cs typeface="Garamond"/>
              </a:rPr>
              <a:t>doméstica. </a:t>
            </a:r>
            <a:r>
              <a:rPr sz="1600" spc="-5" dirty="0">
                <a:latin typeface="Garamond"/>
                <a:cs typeface="Garamond"/>
              </a:rPr>
              <a:t>Esta práctica se </a:t>
            </a:r>
            <a:r>
              <a:rPr sz="1600" dirty="0">
                <a:latin typeface="Garamond"/>
                <a:cs typeface="Garamond"/>
              </a:rPr>
              <a:t>da </a:t>
            </a:r>
            <a:r>
              <a:rPr sz="1600" spc="-5" dirty="0">
                <a:latin typeface="Garamond"/>
                <a:cs typeface="Garamond"/>
              </a:rPr>
              <a:t>en el centro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la  </a:t>
            </a:r>
            <a:r>
              <a:rPr sz="1600" spc="-5" dirty="0">
                <a:latin typeface="Garamond"/>
                <a:cs typeface="Garamond"/>
              </a:rPr>
              <a:t>periferia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ciudades, al </a:t>
            </a:r>
            <a:r>
              <a:rPr sz="1600" dirty="0">
                <a:latin typeface="Garamond"/>
                <a:cs typeface="Garamond"/>
              </a:rPr>
              <a:t>igual </a:t>
            </a:r>
            <a:r>
              <a:rPr sz="1600" spc="-5" dirty="0">
                <a:latin typeface="Garamond"/>
                <a:cs typeface="Garamond"/>
              </a:rPr>
              <a:t>que otros ejemplos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agricultura urbana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periurbana (AUP) como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acuicultura,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ganadería </a:t>
            </a:r>
            <a:r>
              <a:rPr sz="1600" dirty="0">
                <a:latin typeface="Garamond"/>
                <a:cs typeface="Garamond"/>
              </a:rPr>
              <a:t>y  la </a:t>
            </a:r>
            <a:r>
              <a:rPr sz="1600" spc="-5" dirty="0">
                <a:latin typeface="Garamond"/>
                <a:cs typeface="Garamond"/>
              </a:rPr>
              <a:t>silvicultura que proporcionan pescado, carne, </a:t>
            </a:r>
            <a:r>
              <a:rPr sz="1600" dirty="0">
                <a:latin typeface="Garamond"/>
                <a:cs typeface="Garamond"/>
              </a:rPr>
              <a:t>lácteos y </a:t>
            </a:r>
            <a:r>
              <a:rPr sz="1600" spc="-5" dirty="0">
                <a:latin typeface="Garamond"/>
                <a:cs typeface="Garamond"/>
              </a:rPr>
              <a:t>madera </a:t>
            </a:r>
            <a:r>
              <a:rPr sz="1600" dirty="0">
                <a:latin typeface="Garamond"/>
                <a:cs typeface="Garamond"/>
              </a:rPr>
              <a:t>a la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comunidad.</a:t>
            </a:r>
            <a:endParaRPr sz="1600">
              <a:latin typeface="Garamond"/>
              <a:cs typeface="Garamond"/>
            </a:endParaRPr>
          </a:p>
          <a:p>
            <a:pPr marL="12700" marR="80010">
              <a:lnSpc>
                <a:spcPct val="1602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Los primeros huertos urbanos surgieron con </a:t>
            </a:r>
            <a:r>
              <a:rPr sz="1600" dirty="0">
                <a:latin typeface="Garamond"/>
                <a:cs typeface="Garamond"/>
              </a:rPr>
              <a:t>la Revolución Industrial y </a:t>
            </a:r>
            <a:r>
              <a:rPr sz="1600" spc="-5" dirty="0">
                <a:latin typeface="Garamond"/>
                <a:cs typeface="Garamond"/>
              </a:rPr>
              <a:t>se popularizaron varias </a:t>
            </a:r>
            <a:r>
              <a:rPr sz="1600" dirty="0">
                <a:latin typeface="Garamond"/>
                <a:cs typeface="Garamond"/>
              </a:rPr>
              <a:t>décadas después, durante la  </a:t>
            </a:r>
            <a:r>
              <a:rPr sz="1600" spc="-5" dirty="0">
                <a:latin typeface="Garamond"/>
                <a:cs typeface="Garamond"/>
              </a:rPr>
              <a:t>Primera </a:t>
            </a:r>
            <a:r>
              <a:rPr sz="1600" dirty="0">
                <a:latin typeface="Garamond"/>
                <a:cs typeface="Garamond"/>
              </a:rPr>
              <a:t>y la Segunda </a:t>
            </a:r>
            <a:r>
              <a:rPr sz="1600" spc="-5" dirty="0">
                <a:latin typeface="Garamond"/>
                <a:cs typeface="Garamond"/>
              </a:rPr>
              <a:t>Guerra Mundial, cuando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metrópolis británicas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norteamericanas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promovieron entre sus habitantes  con fines propagandísticos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para garantizar el suministro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alimentos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población sin </a:t>
            </a:r>
            <a:r>
              <a:rPr sz="1600" dirty="0">
                <a:latin typeface="Garamond"/>
                <a:cs typeface="Garamond"/>
              </a:rPr>
              <a:t>depender de las importaciones. </a:t>
            </a:r>
            <a:r>
              <a:rPr sz="1600" spc="-5" dirty="0">
                <a:latin typeface="Garamond"/>
                <a:cs typeface="Garamond"/>
              </a:rPr>
              <a:t>Estos  cultivos </a:t>
            </a:r>
            <a:r>
              <a:rPr sz="1600" dirty="0">
                <a:latin typeface="Garamond"/>
                <a:cs typeface="Garamond"/>
              </a:rPr>
              <a:t>—conocidos </a:t>
            </a:r>
            <a:r>
              <a:rPr sz="1600" spc="-5" dirty="0">
                <a:latin typeface="Garamond"/>
                <a:cs typeface="Garamond"/>
              </a:rPr>
              <a:t>como Jardines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victoria— </a:t>
            </a:r>
            <a:r>
              <a:rPr sz="1600" dirty="0">
                <a:latin typeface="Garamond"/>
                <a:cs typeface="Garamond"/>
              </a:rPr>
              <a:t>llegaron a </a:t>
            </a:r>
            <a:r>
              <a:rPr sz="1600" spc="-5" dirty="0">
                <a:latin typeface="Garamond"/>
                <a:cs typeface="Garamond"/>
              </a:rPr>
              <a:t>cubrir casi el 40%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consumo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verduras en Estados</a:t>
            </a:r>
            <a:r>
              <a:rPr sz="1600" spc="-5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Unidos.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6475" y="1265754"/>
            <a:ext cx="10107930" cy="483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BENEFICIOS DE LOS HUERTOS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URBANOS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La FAO sostiene que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huertos urbanos aportan numerosas ventajas </a:t>
            </a:r>
            <a:r>
              <a:rPr sz="1500" dirty="0">
                <a:latin typeface="Garamond"/>
                <a:cs typeface="Garamond"/>
              </a:rPr>
              <a:t>a las </a:t>
            </a:r>
            <a:r>
              <a:rPr sz="1500" spc="-5" dirty="0">
                <a:latin typeface="Garamond"/>
                <a:cs typeface="Garamond"/>
              </a:rPr>
              <a:t>ciudades </a:t>
            </a:r>
            <a:r>
              <a:rPr sz="1500" dirty="0">
                <a:latin typeface="Garamond"/>
                <a:cs typeface="Garamond"/>
              </a:rPr>
              <a:t>y destaca los</a:t>
            </a:r>
            <a:r>
              <a:rPr sz="1500" spc="-2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siguientes:</a:t>
            </a:r>
            <a:endParaRPr sz="1500">
              <a:latin typeface="Garamond"/>
              <a:cs typeface="Garamond"/>
            </a:endParaRPr>
          </a:p>
          <a:p>
            <a:pPr marL="10795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-Mayor rendimiento </a:t>
            </a:r>
            <a:r>
              <a:rPr sz="1500" dirty="0">
                <a:latin typeface="Garamond"/>
                <a:cs typeface="Garamond"/>
              </a:rPr>
              <a:t>de la</a:t>
            </a:r>
            <a:r>
              <a:rPr sz="1500" spc="-5" dirty="0">
                <a:latin typeface="Garamond"/>
                <a:cs typeface="Garamond"/>
              </a:rPr>
              <a:t> tierra</a:t>
            </a:r>
            <a:endParaRPr sz="1500">
              <a:latin typeface="Garamond"/>
              <a:cs typeface="Garamond"/>
            </a:endParaRPr>
          </a:p>
          <a:p>
            <a:pPr marL="12700" marR="5715">
              <a:lnSpc>
                <a:spcPct val="1167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Las plantaciones </a:t>
            </a:r>
            <a:r>
              <a:rPr sz="1500" dirty="0">
                <a:latin typeface="Garamond"/>
                <a:cs typeface="Garamond"/>
              </a:rPr>
              <a:t>domésticas </a:t>
            </a:r>
            <a:r>
              <a:rPr sz="1500" spc="-5" dirty="0">
                <a:latin typeface="Garamond"/>
                <a:cs typeface="Garamond"/>
              </a:rPr>
              <a:t>pueden producir hasta 15 veces más que una explotación rural </a:t>
            </a:r>
            <a:r>
              <a:rPr sz="1500" dirty="0">
                <a:latin typeface="Garamond"/>
                <a:cs typeface="Garamond"/>
              </a:rPr>
              <a:t>y llegar a los </a:t>
            </a:r>
            <a:r>
              <a:rPr sz="1500" spc="-5" dirty="0">
                <a:latin typeface="Garamond"/>
                <a:cs typeface="Garamond"/>
              </a:rPr>
              <a:t>20 kg anuales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alimento por  m2.</a:t>
            </a:r>
            <a:endParaRPr sz="1500">
              <a:latin typeface="Garamond"/>
              <a:cs typeface="Garamond"/>
            </a:endParaRPr>
          </a:p>
          <a:p>
            <a:pPr marL="10795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-Idóneos para cultivar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hortalizas</a:t>
            </a:r>
            <a:endParaRPr sz="15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Este tipo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vegetales son perfectos 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agricultura urbana porque tardan muy pocas semanas en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crecer.</a:t>
            </a:r>
            <a:endParaRPr sz="1500">
              <a:latin typeface="Garamond"/>
              <a:cs typeface="Garamond"/>
            </a:endParaRPr>
          </a:p>
          <a:p>
            <a:pPr marL="10795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-Más </a:t>
            </a:r>
            <a:r>
              <a:rPr sz="1500" dirty="0">
                <a:latin typeface="Garamond"/>
                <a:cs typeface="Garamond"/>
              </a:rPr>
              <a:t>justos y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sostenibles</a:t>
            </a:r>
            <a:endParaRPr sz="1500">
              <a:latin typeface="Garamond"/>
              <a:cs typeface="Garamond"/>
            </a:endParaRPr>
          </a:p>
          <a:p>
            <a:pPr marL="12700" marR="5080">
              <a:lnSpc>
                <a:spcPct val="1167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Los huertos urbanos reducen el número </a:t>
            </a:r>
            <a:r>
              <a:rPr sz="1500" dirty="0">
                <a:latin typeface="Garamond"/>
                <a:cs typeface="Garamond"/>
              </a:rPr>
              <a:t>de intermediarios y </a:t>
            </a:r>
            <a:r>
              <a:rPr sz="1500" spc="-5" dirty="0">
                <a:latin typeface="Garamond"/>
                <a:cs typeface="Garamond"/>
              </a:rPr>
              <a:t>favorecen el ahorro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transporte, envasado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almacenamiento. De esta  forma,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horticultores ganan más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se contamina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menos.</a:t>
            </a:r>
            <a:endParaRPr sz="1500">
              <a:latin typeface="Garamond"/>
              <a:cs typeface="Garamond"/>
            </a:endParaRPr>
          </a:p>
          <a:p>
            <a:pPr marL="10795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-Generan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empleo</a:t>
            </a:r>
            <a:endParaRPr sz="1500">
              <a:latin typeface="Garamond"/>
              <a:cs typeface="Garamond"/>
            </a:endParaRPr>
          </a:p>
          <a:p>
            <a:pPr marL="12700" marR="5080">
              <a:lnSpc>
                <a:spcPct val="116700"/>
              </a:lnSpc>
              <a:spcBef>
                <a:spcPts val="1200"/>
              </a:spcBef>
            </a:pPr>
            <a:r>
              <a:rPr sz="1500" dirty="0">
                <a:latin typeface="Garamond"/>
                <a:cs typeface="Garamond"/>
              </a:rPr>
              <a:t>Se </a:t>
            </a:r>
            <a:r>
              <a:rPr sz="1500" spc="-5" dirty="0">
                <a:latin typeface="Garamond"/>
                <a:cs typeface="Garamond"/>
              </a:rPr>
              <a:t>estima que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horticultura puede crear un empleo por cada 100 m2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cultivo. Estos puestos servirían además para ocupar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colectivos  </a:t>
            </a:r>
            <a:r>
              <a:rPr sz="1500" dirty="0">
                <a:latin typeface="Garamond"/>
                <a:cs typeface="Garamond"/>
              </a:rPr>
              <a:t>desfavorecidos o </a:t>
            </a:r>
            <a:r>
              <a:rPr sz="1500" spc="-5" dirty="0">
                <a:latin typeface="Garamond"/>
                <a:cs typeface="Garamond"/>
              </a:rPr>
              <a:t>en riesgo </a:t>
            </a:r>
            <a:r>
              <a:rPr sz="1500" dirty="0">
                <a:latin typeface="Garamond"/>
                <a:cs typeface="Garamond"/>
              </a:rPr>
              <a:t>de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exclusión.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979424"/>
            <a:ext cx="1736074" cy="878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47875" y="1162429"/>
            <a:ext cx="9416415" cy="478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-Aumentan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calidad alimentaria </a:t>
            </a:r>
            <a:r>
              <a:rPr sz="1500" dirty="0">
                <a:latin typeface="Garamond"/>
                <a:cs typeface="Garamond"/>
              </a:rPr>
              <a:t>y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medioambiental</a:t>
            </a:r>
            <a:endParaRPr sz="1500">
              <a:latin typeface="Garamond"/>
              <a:cs typeface="Garamond"/>
            </a:endParaRPr>
          </a:p>
          <a:p>
            <a:pPr marL="12700" marR="5080">
              <a:lnSpc>
                <a:spcPct val="1583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La agricultura urbana facilita alimentos frescos </a:t>
            </a:r>
            <a:r>
              <a:rPr sz="1500" dirty="0">
                <a:latin typeface="Garamond"/>
                <a:cs typeface="Garamond"/>
              </a:rPr>
              <a:t>a la </a:t>
            </a:r>
            <a:r>
              <a:rPr sz="1500" spc="-5" dirty="0">
                <a:latin typeface="Garamond"/>
                <a:cs typeface="Garamond"/>
              </a:rPr>
              <a:t>población, construye zonas verdes, recicla </a:t>
            </a:r>
            <a:r>
              <a:rPr sz="1500" dirty="0">
                <a:latin typeface="Garamond"/>
                <a:cs typeface="Garamond"/>
              </a:rPr>
              <a:t>desechos </a:t>
            </a:r>
            <a:r>
              <a:rPr sz="1500" spc="-5" dirty="0">
                <a:latin typeface="Garamond"/>
                <a:cs typeface="Garamond"/>
              </a:rPr>
              <a:t>municipales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fortalece </a:t>
            </a:r>
            <a:r>
              <a:rPr sz="1500" dirty="0">
                <a:latin typeface="Garamond"/>
                <a:cs typeface="Garamond"/>
              </a:rPr>
              <a:t>a  las </a:t>
            </a:r>
            <a:r>
              <a:rPr sz="1500" spc="-5" dirty="0">
                <a:latin typeface="Garamond"/>
                <a:cs typeface="Garamond"/>
              </a:rPr>
              <a:t>ciudades frente al </a:t>
            </a:r>
            <a:r>
              <a:rPr sz="1500" spc="-5" dirty="0">
                <a:latin typeface="Garamond"/>
                <a:cs typeface="Garamond"/>
                <a:hlinkClick r:id="rId2"/>
              </a:rPr>
              <a:t>cambio</a:t>
            </a:r>
            <a:r>
              <a:rPr sz="1500" spc="20" dirty="0">
                <a:latin typeface="Garamond"/>
                <a:cs typeface="Garamond"/>
                <a:hlinkClick r:id="rId2"/>
              </a:rPr>
              <a:t> </a:t>
            </a:r>
            <a:r>
              <a:rPr sz="1500" spc="-5" dirty="0">
                <a:latin typeface="Garamond"/>
                <a:cs typeface="Garamond"/>
                <a:hlinkClick r:id="rId2"/>
              </a:rPr>
              <a:t>climático</a:t>
            </a:r>
            <a:r>
              <a:rPr sz="1500" spc="-5" dirty="0">
                <a:latin typeface="Garamond"/>
                <a:cs typeface="Garamond"/>
              </a:rPr>
              <a:t>.</a:t>
            </a:r>
            <a:endParaRPr sz="1500">
              <a:latin typeface="Garamond"/>
              <a:cs typeface="Garamond"/>
            </a:endParaRPr>
          </a:p>
          <a:p>
            <a:pPr marL="12700" marR="286385">
              <a:lnSpc>
                <a:spcPct val="1583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No obstante,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agencia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Organización </a:t>
            </a:r>
            <a:r>
              <a:rPr sz="1500" dirty="0">
                <a:latin typeface="Garamond"/>
                <a:cs typeface="Garamond"/>
              </a:rPr>
              <a:t>de las </a:t>
            </a:r>
            <a:r>
              <a:rPr sz="1500" spc="-5" dirty="0">
                <a:latin typeface="Garamond"/>
                <a:cs typeface="Garamond"/>
              </a:rPr>
              <a:t>Naciones Unidas (ONU) también </a:t>
            </a:r>
            <a:r>
              <a:rPr sz="1500" dirty="0">
                <a:latin typeface="Garamond"/>
                <a:cs typeface="Garamond"/>
              </a:rPr>
              <a:t>identifica </a:t>
            </a:r>
            <a:r>
              <a:rPr sz="1500" spc="-5" dirty="0">
                <a:latin typeface="Garamond"/>
                <a:cs typeface="Garamond"/>
              </a:rPr>
              <a:t>algunos riesgos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huertos  urbanos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como: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-Falta </a:t>
            </a:r>
            <a:r>
              <a:rPr sz="1500" dirty="0">
                <a:latin typeface="Garamond"/>
                <a:cs typeface="Garamond"/>
              </a:rPr>
              <a:t>de</a:t>
            </a:r>
            <a:r>
              <a:rPr sz="1500" spc="-5" dirty="0">
                <a:latin typeface="Garamond"/>
                <a:cs typeface="Garamond"/>
              </a:rPr>
              <a:t> regulación</a:t>
            </a:r>
            <a:endParaRPr sz="1500">
              <a:latin typeface="Garamond"/>
              <a:cs typeface="Garamond"/>
            </a:endParaRPr>
          </a:p>
          <a:p>
            <a:pPr marL="12700" marR="590550">
              <a:lnSpc>
                <a:spcPct val="158300"/>
              </a:lnSpc>
              <a:spcBef>
                <a:spcPts val="1205"/>
              </a:spcBef>
            </a:pPr>
            <a:r>
              <a:rPr sz="1500" spc="-5" dirty="0">
                <a:latin typeface="Garamond"/>
                <a:cs typeface="Garamond"/>
              </a:rPr>
              <a:t>Es habitual que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horticultores </a:t>
            </a:r>
            <a:r>
              <a:rPr sz="1500" dirty="0">
                <a:latin typeface="Garamond"/>
                <a:cs typeface="Garamond"/>
              </a:rPr>
              <a:t>domésticos </a:t>
            </a:r>
            <a:r>
              <a:rPr sz="1500" spc="-5" dirty="0">
                <a:latin typeface="Garamond"/>
                <a:cs typeface="Garamond"/>
              </a:rPr>
              <a:t>operen sin </a:t>
            </a:r>
            <a:r>
              <a:rPr sz="1500" dirty="0">
                <a:latin typeface="Garamond"/>
                <a:cs typeface="Garamond"/>
              </a:rPr>
              <a:t>licencia </a:t>
            </a:r>
            <a:r>
              <a:rPr sz="1500" spc="-5" dirty="0">
                <a:latin typeface="Garamond"/>
                <a:cs typeface="Garamond"/>
              </a:rPr>
              <a:t>ni supervisión, ya que muchos países no reconocen esta  actividad en sus políticas agrícolas </a:t>
            </a:r>
            <a:r>
              <a:rPr sz="1500" dirty="0">
                <a:latin typeface="Garamond"/>
                <a:cs typeface="Garamond"/>
              </a:rPr>
              <a:t>y de </a:t>
            </a:r>
            <a:r>
              <a:rPr sz="1500" spc="-5" dirty="0">
                <a:latin typeface="Garamond"/>
                <a:cs typeface="Garamond"/>
              </a:rPr>
              <a:t>planificación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urbanística.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-Contaminación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involuntaria</a:t>
            </a:r>
            <a:endParaRPr sz="1500">
              <a:latin typeface="Garamond"/>
              <a:cs typeface="Garamond"/>
            </a:endParaRPr>
          </a:p>
          <a:p>
            <a:pPr marL="12700" marR="336550">
              <a:lnSpc>
                <a:spcPct val="1583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La agricultura urbana puede provocar ruidos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olores, además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poner en riesgo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salud humana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el medio ambiente si se  filtran pesticidas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abonos orgánicos </a:t>
            </a:r>
            <a:r>
              <a:rPr sz="1500" dirty="0">
                <a:latin typeface="Garamond"/>
                <a:cs typeface="Garamond"/>
              </a:rPr>
              <a:t>a las </a:t>
            </a:r>
            <a:r>
              <a:rPr sz="1500" spc="-5" dirty="0">
                <a:latin typeface="Garamond"/>
                <a:cs typeface="Garamond"/>
              </a:rPr>
              <a:t>fuentes </a:t>
            </a:r>
            <a:r>
              <a:rPr sz="1500" dirty="0">
                <a:latin typeface="Garamond"/>
                <a:cs typeface="Garamond"/>
              </a:rPr>
              <a:t>de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agua.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2025" y="1623005"/>
            <a:ext cx="8767445" cy="336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LOS HUERTOS URBANOS EN LAS NUEVAS CIUDADES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SOSTENIBLES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58300"/>
              </a:lnSpc>
              <a:spcBef>
                <a:spcPts val="525"/>
              </a:spcBef>
            </a:pPr>
            <a:r>
              <a:rPr sz="1500" spc="-5" dirty="0">
                <a:latin typeface="Garamond"/>
                <a:cs typeface="Garamond"/>
              </a:rPr>
              <a:t>Los huertos urbanos como ejemplos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sostenibilidad ciudadana nacieron en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años 60 vinculados al ecologismo </a:t>
            </a:r>
            <a:r>
              <a:rPr sz="1500" dirty="0">
                <a:latin typeface="Garamond"/>
                <a:cs typeface="Garamond"/>
              </a:rPr>
              <a:t>y  los </a:t>
            </a:r>
            <a:r>
              <a:rPr sz="1500" spc="-5" dirty="0">
                <a:latin typeface="Garamond"/>
                <a:cs typeface="Garamond"/>
              </a:rPr>
              <a:t>movimientos que reivindicaban un mundo más natural, </a:t>
            </a:r>
            <a:r>
              <a:rPr sz="1500" dirty="0">
                <a:latin typeface="Garamond"/>
                <a:cs typeface="Garamond"/>
              </a:rPr>
              <a:t>justo y </a:t>
            </a:r>
            <a:r>
              <a:rPr sz="1500" spc="-5" dirty="0">
                <a:latin typeface="Garamond"/>
                <a:cs typeface="Garamond"/>
              </a:rPr>
              <a:t>solidario. Grupos como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i="1" spc="-5" dirty="0">
                <a:latin typeface="Garamond"/>
                <a:cs typeface="Garamond"/>
              </a:rPr>
              <a:t>Green Guerrillas  </a:t>
            </a:r>
            <a:r>
              <a:rPr sz="1500" spc="-5" dirty="0">
                <a:latin typeface="Garamond"/>
                <a:cs typeface="Garamond"/>
              </a:rPr>
              <a:t>estadounidenses fueron pioneros en transformar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agricultura </a:t>
            </a:r>
            <a:r>
              <a:rPr sz="1500" dirty="0">
                <a:latin typeface="Garamond"/>
                <a:cs typeface="Garamond"/>
              </a:rPr>
              <a:t>doméstica </a:t>
            </a:r>
            <a:r>
              <a:rPr sz="1500" spc="-5" dirty="0">
                <a:latin typeface="Garamond"/>
                <a:cs typeface="Garamond"/>
              </a:rPr>
              <a:t>en una vía 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autogestión, </a:t>
            </a:r>
            <a:r>
              <a:rPr sz="1500" dirty="0">
                <a:latin typeface="Garamond"/>
                <a:cs typeface="Garamond"/>
              </a:rPr>
              <a:t>la inclusión  </a:t>
            </a:r>
            <a:r>
              <a:rPr sz="1500" spc="-5" dirty="0">
                <a:latin typeface="Garamond"/>
                <a:cs typeface="Garamond"/>
              </a:rPr>
              <a:t>social </a:t>
            </a:r>
            <a:r>
              <a:rPr sz="1500" dirty="0">
                <a:latin typeface="Garamond"/>
                <a:cs typeface="Garamond"/>
              </a:rPr>
              <a:t>y la </a:t>
            </a:r>
            <a:r>
              <a:rPr sz="1500" spc="-5" dirty="0">
                <a:latin typeface="Garamond"/>
                <a:cs typeface="Garamond"/>
              </a:rPr>
              <a:t>vida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comunitaria.</a:t>
            </a:r>
            <a:endParaRPr sz="1500">
              <a:latin typeface="Garamond"/>
              <a:cs typeface="Garamond"/>
            </a:endParaRPr>
          </a:p>
          <a:p>
            <a:pPr marL="12700" marR="7620" algn="just">
              <a:lnSpc>
                <a:spcPct val="1583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Desde entonces,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huertos urbanos son mucho más que cultivos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ciudad. Estas parcelas se han convertido en  </a:t>
            </a:r>
            <a:r>
              <a:rPr sz="1500" dirty="0">
                <a:latin typeface="Garamond"/>
                <a:cs typeface="Garamond"/>
              </a:rPr>
              <a:t>lugares </a:t>
            </a:r>
            <a:r>
              <a:rPr sz="1500" spc="-5" dirty="0">
                <a:latin typeface="Garamond"/>
                <a:cs typeface="Garamond"/>
              </a:rPr>
              <a:t>para el ocio, </a:t>
            </a:r>
            <a:r>
              <a:rPr sz="1500" dirty="0">
                <a:latin typeface="Garamond"/>
                <a:cs typeface="Garamond"/>
              </a:rPr>
              <a:t>la desconexión, la </a:t>
            </a:r>
            <a:r>
              <a:rPr sz="1500" spc="-5" dirty="0">
                <a:latin typeface="Garamond"/>
                <a:cs typeface="Garamond"/>
                <a:hlinkClick r:id="rId2"/>
              </a:rPr>
              <a:t>educación medioambiental</a:t>
            </a:r>
            <a:r>
              <a:rPr sz="1500" spc="-5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el </a:t>
            </a:r>
            <a:r>
              <a:rPr sz="1500" dirty="0">
                <a:latin typeface="Garamond"/>
                <a:cs typeface="Garamond"/>
              </a:rPr>
              <a:t>desarrollo de </a:t>
            </a:r>
            <a:r>
              <a:rPr sz="1500" spc="-5" dirty="0">
                <a:latin typeface="Garamond"/>
                <a:cs typeface="Garamond"/>
              </a:rPr>
              <a:t>terapias en entornos naturales.  Hoy es habitual que muchos ciudadanos participen activamente en huertos urbanos privados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comunitarios, </a:t>
            </a:r>
            <a:r>
              <a:rPr sz="1500" dirty="0">
                <a:latin typeface="Garamond"/>
                <a:cs typeface="Garamond"/>
              </a:rPr>
              <a:t>e incluso  </a:t>
            </a:r>
            <a:r>
              <a:rPr sz="1500" spc="-5" dirty="0">
                <a:latin typeface="Garamond"/>
                <a:cs typeface="Garamond"/>
              </a:rPr>
              <a:t>que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ayuntamientos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contemplen </a:t>
            </a:r>
            <a:r>
              <a:rPr sz="1500" dirty="0">
                <a:latin typeface="Garamond"/>
                <a:cs typeface="Garamond"/>
              </a:rPr>
              <a:t>dentro de </a:t>
            </a:r>
            <a:r>
              <a:rPr sz="1500" spc="-5" dirty="0">
                <a:latin typeface="Garamond"/>
                <a:cs typeface="Garamond"/>
              </a:rPr>
              <a:t>sus </a:t>
            </a:r>
            <a:r>
              <a:rPr sz="1500" spc="-5" dirty="0">
                <a:latin typeface="Garamond"/>
                <a:cs typeface="Garamond"/>
                <a:hlinkClick r:id="rId3"/>
              </a:rPr>
              <a:t>planes urbanísticos</a:t>
            </a:r>
            <a:r>
              <a:rPr sz="1500" spc="30" dirty="0">
                <a:latin typeface="Garamond"/>
                <a:cs typeface="Garamond"/>
                <a:hlinkClick r:id="rId3"/>
              </a:rPr>
              <a:t> </a:t>
            </a:r>
            <a:r>
              <a:rPr sz="1500" spc="-5" dirty="0">
                <a:latin typeface="Garamond"/>
                <a:cs typeface="Garamond"/>
                <a:hlinkClick r:id="rId3"/>
              </a:rPr>
              <a:t>sostenibles</a:t>
            </a:r>
            <a:r>
              <a:rPr sz="1500" spc="-5" dirty="0">
                <a:latin typeface="Garamond"/>
                <a:cs typeface="Garamond"/>
              </a:rPr>
              <a:t>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1270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Fuentes: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8174" y="1696101"/>
            <a:ext cx="9429115" cy="32512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424815" indent="-367030">
              <a:lnSpc>
                <a:spcPct val="100000"/>
              </a:lnSpc>
              <a:spcBef>
                <a:spcPts val="390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</a:rPr>
              <a:t>La Botiga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Tarpuna: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agricultura biológica en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casa.</a:t>
            </a:r>
            <a:endParaRPr sz="1800">
              <a:latin typeface="Garamond"/>
              <a:cs typeface="Garamond"/>
            </a:endParaRPr>
          </a:p>
          <a:p>
            <a:pPr marL="424815" marR="5080" indent="-367030">
              <a:lnSpc>
                <a:spcPts val="2480"/>
              </a:lnSpc>
              <a:spcBef>
                <a:spcPts val="10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dirty="0">
                <a:latin typeface="Garamond"/>
                <a:cs typeface="Garamond"/>
              </a:rPr>
              <a:t>Sobre </a:t>
            </a:r>
            <a:r>
              <a:rPr sz="1800" spc="-5" dirty="0">
                <a:latin typeface="Garamond"/>
                <a:cs typeface="Garamond"/>
              </a:rPr>
              <a:t>cultivos ecológicos, agenda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actividades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tienda virtual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compra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semillas ecológicas,  sustratos, accesorios para el huerto </a:t>
            </a:r>
            <a:r>
              <a:rPr sz="1800" dirty="0">
                <a:latin typeface="Garamond"/>
                <a:cs typeface="Garamond"/>
              </a:rPr>
              <a:t>y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libros.</a:t>
            </a:r>
            <a:endParaRPr sz="1800">
              <a:latin typeface="Garamond"/>
              <a:cs typeface="Garamond"/>
            </a:endParaRPr>
          </a:p>
          <a:p>
            <a:pPr marL="424815" indent="-367030">
              <a:lnSpc>
                <a:spcPct val="100000"/>
              </a:lnSpc>
              <a:spcBef>
                <a:spcPts val="17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  <a:hlinkClick r:id="rId2"/>
              </a:rPr>
              <a:t>http://www.ecotienda.net/</a:t>
            </a:r>
            <a:endParaRPr sz="1800">
              <a:latin typeface="Garamond"/>
              <a:cs typeface="Garamond"/>
            </a:endParaRPr>
          </a:p>
          <a:p>
            <a:pPr marL="424815" marR="255904" indent="-367030">
              <a:lnSpc>
                <a:spcPct val="114599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</a:rPr>
              <a:t>Ecotenda es una tienda online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productos ecológicos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agricultura </a:t>
            </a:r>
            <a:r>
              <a:rPr sz="1800" dirty="0">
                <a:latin typeface="Garamond"/>
                <a:cs typeface="Garamond"/>
              </a:rPr>
              <a:t>y jardinería y de </a:t>
            </a:r>
            <a:r>
              <a:rPr sz="1800" spc="-5" dirty="0">
                <a:latin typeface="Garamond"/>
                <a:cs typeface="Garamond"/>
              </a:rPr>
              <a:t>artículos  relacionados.</a:t>
            </a:r>
            <a:endParaRPr sz="1800">
              <a:latin typeface="Garamond"/>
              <a:cs typeface="Garamond"/>
            </a:endParaRPr>
          </a:p>
          <a:p>
            <a:pPr marL="424815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  <a:hlinkClick r:id="rId3"/>
              </a:rPr>
              <a:t>http://www.vidasana.org/</a:t>
            </a:r>
            <a:endParaRPr sz="1800">
              <a:latin typeface="Garamond"/>
              <a:cs typeface="Garamond"/>
            </a:endParaRPr>
          </a:p>
          <a:p>
            <a:pPr marL="424815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dirty="0">
                <a:latin typeface="Garamond"/>
                <a:cs typeface="Garamond"/>
              </a:rPr>
              <a:t>Sobre </a:t>
            </a:r>
            <a:r>
              <a:rPr sz="1800" spc="-5" dirty="0">
                <a:latin typeface="Garamond"/>
                <a:cs typeface="Garamond"/>
              </a:rPr>
              <a:t>agricultura ecológica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consumo responsable. Con </a:t>
            </a:r>
            <a:r>
              <a:rPr sz="1800" dirty="0">
                <a:latin typeface="Garamond"/>
                <a:cs typeface="Garamond"/>
              </a:rPr>
              <a:t>lista de </a:t>
            </a:r>
            <a:r>
              <a:rPr sz="1800" spc="-5" dirty="0">
                <a:latin typeface="Garamond"/>
                <a:cs typeface="Garamond"/>
              </a:rPr>
              <a:t>redes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semillas en</a:t>
            </a:r>
            <a:r>
              <a:rPr sz="1800" spc="-4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España.</a:t>
            </a:r>
            <a:endParaRPr sz="1800">
              <a:latin typeface="Garamond"/>
              <a:cs typeface="Garamond"/>
            </a:endParaRPr>
          </a:p>
          <a:p>
            <a:pPr marL="424815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  <a:hlinkClick r:id="rId4"/>
              </a:rPr>
              <a:t>http://www.tierrapermanente.com/huertos-urbanos-3/</a:t>
            </a:r>
            <a:endParaRPr sz="1800">
              <a:latin typeface="Garamond"/>
              <a:cs typeface="Garamond"/>
            </a:endParaRPr>
          </a:p>
          <a:p>
            <a:pPr marL="424815" indent="-412750">
              <a:lnSpc>
                <a:spcPct val="100000"/>
              </a:lnSpc>
              <a:spcBef>
                <a:spcPts val="990"/>
              </a:spcBef>
              <a:buSzPct val="141176"/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700" spc="-5" dirty="0">
                <a:latin typeface="Garamond"/>
                <a:cs typeface="Garamond"/>
                <a:hlinkClick r:id="rId5"/>
              </a:rPr>
              <a:t>https://www.iberdrola.com/compromiso-social/que-es-un-huerto-urbano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9025" y="465912"/>
            <a:ext cx="10906760" cy="567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2325" marR="5715">
              <a:lnSpc>
                <a:spcPct val="1159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El huerto, como </a:t>
            </a:r>
            <a:r>
              <a:rPr sz="1600" dirty="0">
                <a:latin typeface="Garamond"/>
                <a:cs typeface="Garamond"/>
              </a:rPr>
              <a:t>laboratorio </a:t>
            </a:r>
            <a:r>
              <a:rPr sz="1600" spc="-5" dirty="0">
                <a:latin typeface="Garamond"/>
                <a:cs typeface="Garamond"/>
              </a:rPr>
              <a:t>es un excelente recurso para convertir </a:t>
            </a:r>
            <a:r>
              <a:rPr sz="1600" dirty="0">
                <a:latin typeface="Garamond"/>
                <a:cs typeface="Garamond"/>
              </a:rPr>
              <a:t>las instituciones </a:t>
            </a: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lugares </a:t>
            </a:r>
            <a:r>
              <a:rPr sz="1600" spc="-5" dirty="0">
                <a:latin typeface="Garamond"/>
                <a:cs typeface="Garamond"/>
              </a:rPr>
              <a:t>que posibiliten al estudiantado  urbano, múltiples experiencias acerca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 entorno natural, entendiendo así,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relaciones </a:t>
            </a:r>
            <a:r>
              <a:rPr sz="1600" dirty="0">
                <a:latin typeface="Garamond"/>
                <a:cs typeface="Garamond"/>
              </a:rPr>
              <a:t>y dependencias </a:t>
            </a:r>
            <a:r>
              <a:rPr sz="1600" spc="-5" dirty="0">
                <a:latin typeface="Garamond"/>
                <a:cs typeface="Garamond"/>
              </a:rPr>
              <a:t>que tenemos con</a:t>
            </a:r>
            <a:r>
              <a:rPr sz="1600" spc="-4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él.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125730" algn="just">
              <a:lnSpc>
                <a:spcPct val="113700"/>
              </a:lnSpc>
            </a:pPr>
            <a:r>
              <a:rPr sz="1600" spc="-5" dirty="0">
                <a:latin typeface="Garamond"/>
                <a:cs typeface="Garamond"/>
              </a:rPr>
              <a:t>Teniendo presente que una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responsabilidades fundamentales </a:t>
            </a:r>
            <a:r>
              <a:rPr sz="1600" dirty="0">
                <a:latin typeface="Garamond"/>
                <a:cs typeface="Garamond"/>
              </a:rPr>
              <a:t>de los docentes, </a:t>
            </a:r>
            <a:r>
              <a:rPr sz="1600" spc="-5" dirty="0">
                <a:latin typeface="Garamond"/>
                <a:cs typeface="Garamond"/>
              </a:rPr>
              <a:t>es realizar procesos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reflexión permanente,  conducentes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mejorar </a:t>
            </a:r>
            <a:r>
              <a:rPr sz="1600" dirty="0">
                <a:latin typeface="Garamond"/>
                <a:cs typeface="Garamond"/>
              </a:rPr>
              <a:t>la labor </a:t>
            </a:r>
            <a:r>
              <a:rPr sz="1600" spc="-5" dirty="0">
                <a:latin typeface="Garamond"/>
                <a:cs typeface="Garamond"/>
              </a:rPr>
              <a:t>educativa, este trabajo busca contribuir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esta </a:t>
            </a:r>
            <a:r>
              <a:rPr sz="1600" dirty="0">
                <a:latin typeface="Garamond"/>
                <a:cs typeface="Garamond"/>
              </a:rPr>
              <a:t>labor, </a:t>
            </a:r>
            <a:r>
              <a:rPr sz="1600" spc="-5" dirty="0">
                <a:latin typeface="Garamond"/>
                <a:cs typeface="Garamond"/>
              </a:rPr>
              <a:t>así: a) </a:t>
            </a:r>
            <a:r>
              <a:rPr sz="1600" dirty="0">
                <a:latin typeface="Garamond"/>
                <a:cs typeface="Garamond"/>
              </a:rPr>
              <a:t>implementando </a:t>
            </a:r>
            <a:r>
              <a:rPr sz="1600" spc="-5" dirty="0">
                <a:latin typeface="Garamond"/>
                <a:cs typeface="Garamond"/>
              </a:rPr>
              <a:t>un huerto para utilizarlo como  </a:t>
            </a:r>
            <a:r>
              <a:rPr sz="1600" dirty="0">
                <a:latin typeface="Garamond"/>
                <a:cs typeface="Garamond"/>
              </a:rPr>
              <a:t>laboratorio </a:t>
            </a:r>
            <a:r>
              <a:rPr sz="1600" spc="-5" dirty="0">
                <a:latin typeface="Garamond"/>
                <a:cs typeface="Garamond"/>
              </a:rPr>
              <a:t>vivo, </a:t>
            </a:r>
            <a:r>
              <a:rPr sz="1600" dirty="0">
                <a:latin typeface="Garamond"/>
                <a:cs typeface="Garamond"/>
              </a:rPr>
              <a:t>donde los </a:t>
            </a:r>
            <a:r>
              <a:rPr sz="1600" spc="-5" dirty="0">
                <a:latin typeface="Garamond"/>
                <a:cs typeface="Garamond"/>
              </a:rPr>
              <a:t>estudiantes </a:t>
            </a:r>
            <a:r>
              <a:rPr sz="1600" dirty="0">
                <a:latin typeface="Garamond"/>
                <a:cs typeface="Garamond"/>
              </a:rPr>
              <a:t>inicien </a:t>
            </a:r>
            <a:r>
              <a:rPr sz="1600" spc="-5" dirty="0">
                <a:latin typeface="Garamond"/>
                <a:cs typeface="Garamond"/>
              </a:rPr>
              <a:t>su trabajo </a:t>
            </a:r>
            <a:r>
              <a:rPr sz="1600" dirty="0">
                <a:latin typeface="Garamond"/>
                <a:cs typeface="Garamond"/>
              </a:rPr>
              <a:t>investigativo </a:t>
            </a:r>
            <a:r>
              <a:rPr sz="1600" spc="-5" dirty="0">
                <a:latin typeface="Garamond"/>
                <a:cs typeface="Garamond"/>
              </a:rPr>
              <a:t>al participar en experiencias formativas significativas, como el  </a:t>
            </a:r>
            <a:r>
              <a:rPr sz="1600" dirty="0">
                <a:latin typeface="Garamond"/>
                <a:cs typeface="Garamond"/>
              </a:rPr>
              <a:t>desarrollo de </a:t>
            </a:r>
            <a:r>
              <a:rPr sz="1600" spc="-5" dirty="0">
                <a:latin typeface="Garamond"/>
                <a:cs typeface="Garamond"/>
              </a:rPr>
              <a:t>cada una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plantas, </a:t>
            </a:r>
            <a:r>
              <a:rPr sz="1600" dirty="0">
                <a:latin typeface="Garamond"/>
                <a:cs typeface="Garamond"/>
              </a:rPr>
              <a:t>desde la </a:t>
            </a:r>
            <a:r>
              <a:rPr sz="1600" spc="-5" dirty="0">
                <a:latin typeface="Garamond"/>
                <a:cs typeface="Garamond"/>
              </a:rPr>
              <a:t>germinación hasta el </a:t>
            </a:r>
            <a:r>
              <a:rPr sz="1600" dirty="0">
                <a:latin typeface="Garamond"/>
                <a:cs typeface="Garamond"/>
              </a:rPr>
              <a:t>desarrollo </a:t>
            </a:r>
            <a:r>
              <a:rPr sz="1600" spc="-5" dirty="0">
                <a:latin typeface="Garamond"/>
                <a:cs typeface="Garamond"/>
              </a:rPr>
              <a:t>medio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mismas, conociendo el cuidado que se </a:t>
            </a:r>
            <a:r>
              <a:rPr sz="1600" dirty="0">
                <a:latin typeface="Garamond"/>
                <a:cs typeface="Garamond"/>
              </a:rPr>
              <a:t>debe  </a:t>
            </a:r>
            <a:r>
              <a:rPr sz="1600" spc="-5" dirty="0">
                <a:latin typeface="Garamond"/>
                <a:cs typeface="Garamond"/>
              </a:rPr>
              <a:t>tener con ellas; b) experimenten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conceptos químicos, matemáticos </a:t>
            </a:r>
            <a:r>
              <a:rPr sz="1600" dirty="0">
                <a:latin typeface="Garamond"/>
                <a:cs typeface="Garamond"/>
              </a:rPr>
              <a:t>y de </a:t>
            </a:r>
            <a:r>
              <a:rPr sz="1600" spc="-5" dirty="0">
                <a:latin typeface="Garamond"/>
                <a:cs typeface="Garamond"/>
              </a:rPr>
              <a:t>salud aplicados al </a:t>
            </a:r>
            <a:r>
              <a:rPr sz="1600" dirty="0">
                <a:latin typeface="Garamond"/>
                <a:cs typeface="Garamond"/>
              </a:rPr>
              <a:t>descubrir </a:t>
            </a:r>
            <a:r>
              <a:rPr sz="1600" spc="-5" dirty="0">
                <a:latin typeface="Garamond"/>
                <a:cs typeface="Garamond"/>
              </a:rPr>
              <a:t>el conocimiento como un  conjunto </a:t>
            </a:r>
            <a:r>
              <a:rPr sz="1600" dirty="0">
                <a:latin typeface="Garamond"/>
                <a:cs typeface="Garamond"/>
              </a:rPr>
              <a:t>integrado de </a:t>
            </a:r>
            <a:r>
              <a:rPr sz="1600" spc="-5" dirty="0">
                <a:latin typeface="Garamond"/>
                <a:cs typeface="Garamond"/>
              </a:rPr>
              <a:t>conceptos químicos, matemáticos </a:t>
            </a:r>
            <a:r>
              <a:rPr sz="1600" dirty="0">
                <a:latin typeface="Garamond"/>
                <a:cs typeface="Garamond"/>
              </a:rPr>
              <a:t>y de </a:t>
            </a:r>
            <a:r>
              <a:rPr sz="1600" spc="-5" dirty="0">
                <a:latin typeface="Garamond"/>
                <a:cs typeface="Garamond"/>
              </a:rPr>
              <a:t>salud, así como biológicos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ambientales, que </a:t>
            </a:r>
            <a:r>
              <a:rPr sz="1600" dirty="0">
                <a:latin typeface="Garamond"/>
                <a:cs typeface="Garamond"/>
              </a:rPr>
              <a:t>les </a:t>
            </a:r>
            <a:r>
              <a:rPr sz="1600" spc="-5" dirty="0">
                <a:latin typeface="Garamond"/>
                <a:cs typeface="Garamond"/>
              </a:rPr>
              <a:t>permita apreciar </a:t>
            </a:r>
            <a:r>
              <a:rPr sz="1600" dirty="0">
                <a:latin typeface="Garamond"/>
                <a:cs typeface="Garamond"/>
              </a:rPr>
              <a:t>y  </a:t>
            </a:r>
            <a:r>
              <a:rPr sz="1600" spc="-5" dirty="0">
                <a:latin typeface="Garamond"/>
                <a:cs typeface="Garamond"/>
              </a:rPr>
              <a:t>resolver problemas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vida real;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c) Vivan </a:t>
            </a:r>
            <a:r>
              <a:rPr sz="1600" dirty="0">
                <a:latin typeface="Garamond"/>
                <a:cs typeface="Garamond"/>
              </a:rPr>
              <a:t>la dinámica </a:t>
            </a:r>
            <a:r>
              <a:rPr sz="1600" spc="-5" dirty="0">
                <a:latin typeface="Garamond"/>
                <a:cs typeface="Garamond"/>
              </a:rPr>
              <a:t>escalonada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un huerto escolar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vegetales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-4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hortalizas.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01600"/>
              </a:lnSpc>
            </a:pPr>
            <a:r>
              <a:rPr sz="1600" spc="-5" dirty="0">
                <a:latin typeface="Garamond"/>
                <a:cs typeface="Garamond"/>
              </a:rPr>
              <a:t>Por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tanto se </a:t>
            </a:r>
            <a:r>
              <a:rPr sz="1600" dirty="0">
                <a:latin typeface="Garamond"/>
                <a:cs typeface="Garamond"/>
              </a:rPr>
              <a:t>iniciara </a:t>
            </a:r>
            <a:r>
              <a:rPr sz="1600" spc="-5" dirty="0">
                <a:latin typeface="Garamond"/>
                <a:cs typeface="Garamond"/>
              </a:rPr>
              <a:t>con una </a:t>
            </a:r>
            <a:r>
              <a:rPr sz="1600" dirty="0">
                <a:latin typeface="Garamond"/>
                <a:cs typeface="Garamond"/>
              </a:rPr>
              <a:t>investigación documental </a:t>
            </a:r>
            <a:r>
              <a:rPr sz="1600" spc="-5" dirty="0">
                <a:latin typeface="Garamond"/>
                <a:cs typeface="Garamond"/>
              </a:rPr>
              <a:t>bibliográfica que tenga como propósito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adquisición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conocimientos  previos </a:t>
            </a:r>
            <a:r>
              <a:rPr sz="1600" dirty="0">
                <a:latin typeface="Garamond"/>
                <a:cs typeface="Garamond"/>
              </a:rPr>
              <a:t>a desarrollar </a:t>
            </a:r>
            <a:r>
              <a:rPr sz="1600" spc="-5" dirty="0">
                <a:latin typeface="Garamond"/>
                <a:cs typeface="Garamond"/>
              </a:rPr>
              <a:t>una actividad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esta magnitud, posterior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esto </a:t>
            </a:r>
            <a:r>
              <a:rPr sz="1600" dirty="0">
                <a:latin typeface="Garamond"/>
                <a:cs typeface="Garamond"/>
              </a:rPr>
              <a:t>debe de </a:t>
            </a:r>
            <a:r>
              <a:rPr sz="1600" spc="-5" dirty="0">
                <a:latin typeface="Garamond"/>
                <a:cs typeface="Garamond"/>
              </a:rPr>
              <a:t>realizar un recorrido por el centro educativo, para </a:t>
            </a:r>
            <a:r>
              <a:rPr sz="1600" dirty="0">
                <a:latin typeface="Garamond"/>
                <a:cs typeface="Garamond"/>
              </a:rPr>
              <a:t>determinar  </a:t>
            </a:r>
            <a:r>
              <a:rPr sz="1600" spc="-5" dirty="0">
                <a:latin typeface="Garamond"/>
                <a:cs typeface="Garamond"/>
              </a:rPr>
              <a:t>áreas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espacios </a:t>
            </a:r>
            <a:r>
              <a:rPr sz="1600" dirty="0">
                <a:latin typeface="Garamond"/>
                <a:cs typeface="Garamond"/>
              </a:rPr>
              <a:t>disponibles donde </a:t>
            </a:r>
            <a:r>
              <a:rPr sz="1600" spc="-5" dirty="0">
                <a:latin typeface="Garamond"/>
                <a:cs typeface="Garamond"/>
              </a:rPr>
              <a:t>se pueden establecer ciertos cultivos. Una vez </a:t>
            </a:r>
            <a:r>
              <a:rPr sz="1600" dirty="0">
                <a:latin typeface="Garamond"/>
                <a:cs typeface="Garamond"/>
              </a:rPr>
              <a:t>definidas las </a:t>
            </a:r>
            <a:r>
              <a:rPr sz="1600" spc="-5" dirty="0">
                <a:latin typeface="Garamond"/>
                <a:cs typeface="Garamond"/>
              </a:rPr>
              <a:t>misma se </a:t>
            </a:r>
            <a:r>
              <a:rPr sz="1600" dirty="0">
                <a:latin typeface="Garamond"/>
                <a:cs typeface="Garamond"/>
              </a:rPr>
              <a:t>llevará a </a:t>
            </a:r>
            <a:r>
              <a:rPr sz="1600" spc="-5" dirty="0">
                <a:latin typeface="Garamond"/>
                <a:cs typeface="Garamond"/>
              </a:rPr>
              <a:t>cabo una preparación 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suelo para posteriormente </a:t>
            </a:r>
            <a:r>
              <a:rPr sz="1600" dirty="0">
                <a:latin typeface="Garamond"/>
                <a:cs typeface="Garamond"/>
              </a:rPr>
              <a:t>llegar </a:t>
            </a:r>
            <a:r>
              <a:rPr sz="1600" spc="-5" dirty="0">
                <a:latin typeface="Garamond"/>
                <a:cs typeface="Garamond"/>
              </a:rPr>
              <a:t>al sembrado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condiciones más favorables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una eventual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cosecha.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100"/>
              </a:lnSpc>
            </a:pPr>
            <a:r>
              <a:rPr sz="1600" spc="-5" dirty="0">
                <a:latin typeface="Garamond"/>
                <a:cs typeface="Garamond"/>
              </a:rPr>
              <a:t>En consecuencia, el propósito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esta </a:t>
            </a:r>
            <a:r>
              <a:rPr sz="1600" dirty="0">
                <a:latin typeface="Garamond"/>
                <a:cs typeface="Garamond"/>
              </a:rPr>
              <a:t>investigación </a:t>
            </a:r>
            <a:r>
              <a:rPr sz="1600" spc="-5" dirty="0">
                <a:latin typeface="Garamond"/>
                <a:cs typeface="Garamond"/>
              </a:rPr>
              <a:t>es beneficiar </a:t>
            </a:r>
            <a:r>
              <a:rPr sz="1600" dirty="0">
                <a:latin typeface="Garamond"/>
                <a:cs typeface="Garamond"/>
              </a:rPr>
              <a:t>a los </a:t>
            </a:r>
            <a:r>
              <a:rPr sz="1600" spc="-5" dirty="0">
                <a:latin typeface="Garamond"/>
                <a:cs typeface="Garamond"/>
              </a:rPr>
              <a:t>estudiantes que participaron en el año </a:t>
            </a:r>
            <a:r>
              <a:rPr sz="1600" dirty="0">
                <a:latin typeface="Garamond"/>
                <a:cs typeface="Garamond"/>
              </a:rPr>
              <a:t>lectivo </a:t>
            </a:r>
            <a:r>
              <a:rPr sz="1600" spc="-5" dirty="0">
                <a:latin typeface="Garamond"/>
                <a:cs typeface="Garamond"/>
              </a:rPr>
              <a:t>2019-2020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el colegio  Winston Churchill, ubicado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colonia granjas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Guadalupe, Ecatepec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Morelos, estado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México. Al mismo tiempo, se espera que  contribuya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los docentes integren </a:t>
            </a:r>
            <a:r>
              <a:rPr sz="1600" spc="-5" dirty="0">
                <a:latin typeface="Garamond"/>
                <a:cs typeface="Garamond"/>
              </a:rPr>
              <a:t>esta estrategia </a:t>
            </a:r>
            <a:r>
              <a:rPr sz="1600" dirty="0">
                <a:latin typeface="Garamond"/>
                <a:cs typeface="Garamond"/>
              </a:rPr>
              <a:t>didáctica </a:t>
            </a:r>
            <a:r>
              <a:rPr sz="1600" spc="-5" dirty="0">
                <a:latin typeface="Garamond"/>
                <a:cs typeface="Garamond"/>
              </a:rPr>
              <a:t>en su </a:t>
            </a:r>
            <a:r>
              <a:rPr sz="1600" dirty="0">
                <a:latin typeface="Garamond"/>
                <a:cs typeface="Garamond"/>
              </a:rPr>
              <a:t>labor docente y </a:t>
            </a:r>
            <a:r>
              <a:rPr sz="1600" spc="-5" dirty="0">
                <a:latin typeface="Garamond"/>
                <a:cs typeface="Garamond"/>
              </a:rPr>
              <a:t>sirva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base para continuar con el </a:t>
            </a:r>
            <a:r>
              <a:rPr sz="1600" dirty="0">
                <a:latin typeface="Garamond"/>
                <a:cs typeface="Garamond"/>
              </a:rPr>
              <a:t>diseño y  </a:t>
            </a:r>
            <a:r>
              <a:rPr sz="1600" spc="-5" dirty="0">
                <a:latin typeface="Garamond"/>
                <a:cs typeface="Garamond"/>
              </a:rPr>
              <a:t>mantenimiento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escolar.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1681" y="512788"/>
            <a:ext cx="24352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Justificación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41201" y="1774551"/>
            <a:ext cx="9580245" cy="3435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" algn="just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Se </a:t>
            </a:r>
            <a:r>
              <a:rPr sz="1400" spc="-5" dirty="0">
                <a:latin typeface="Garamond"/>
                <a:cs typeface="Garamond"/>
              </a:rPr>
              <a:t>considera que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huerto urbanos van más allá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moda ya que el cultivo sustentable en huertos urbanos es un acto, algunos </a:t>
            </a:r>
            <a:r>
              <a:rPr sz="1400" dirty="0">
                <a:latin typeface="Garamond"/>
                <a:cs typeface="Garamond"/>
              </a:rPr>
              <a:t>dirían  </a:t>
            </a:r>
            <a:r>
              <a:rPr sz="1400" spc="-5" dirty="0">
                <a:latin typeface="Garamond"/>
                <a:cs typeface="Garamond"/>
              </a:rPr>
              <a:t>revolucionario, que arranca muchos males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raíz </a:t>
            </a:r>
            <a:r>
              <a:rPr sz="1400" dirty="0">
                <a:latin typeface="Garamond"/>
                <a:cs typeface="Garamond"/>
              </a:rPr>
              <a:t>e irremediablemente </a:t>
            </a:r>
            <a:r>
              <a:rPr sz="1400" spc="-5" dirty="0">
                <a:latin typeface="Garamond"/>
                <a:cs typeface="Garamond"/>
              </a:rPr>
              <a:t>termina por transformar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ciudades, </a:t>
            </a:r>
            <a:r>
              <a:rPr sz="1400" dirty="0">
                <a:latin typeface="Garamond"/>
                <a:cs typeface="Garamond"/>
              </a:rPr>
              <a:t>a la </a:t>
            </a:r>
            <a:r>
              <a:rPr sz="1400" spc="-5" dirty="0">
                <a:latin typeface="Garamond"/>
                <a:cs typeface="Garamond"/>
              </a:rPr>
              <a:t>persona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 entorno.  Pero más allá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cultivo,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producción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alimentos, su transporte, </a:t>
            </a:r>
            <a:r>
              <a:rPr sz="1400" dirty="0">
                <a:latin typeface="Garamond"/>
                <a:cs typeface="Garamond"/>
              </a:rPr>
              <a:t>distribución y </a:t>
            </a:r>
            <a:r>
              <a:rPr sz="1400" spc="-5" dirty="0">
                <a:latin typeface="Garamond"/>
                <a:cs typeface="Garamond"/>
              </a:rPr>
              <a:t>venta, son temas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vital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para el presente </a:t>
            </a:r>
            <a:r>
              <a:rPr sz="1400" dirty="0">
                <a:latin typeface="Garamond"/>
                <a:cs typeface="Garamond"/>
              </a:rPr>
              <a:t>y  </a:t>
            </a:r>
            <a:r>
              <a:rPr sz="1400" spc="-5" dirty="0">
                <a:latin typeface="Garamond"/>
                <a:cs typeface="Garamond"/>
              </a:rPr>
              <a:t>futuro sostenible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grandes urbes </a:t>
            </a:r>
            <a:r>
              <a:rPr sz="1400" dirty="0">
                <a:latin typeface="Garamond"/>
                <a:cs typeface="Garamond"/>
              </a:rPr>
              <a:t>y la </a:t>
            </a:r>
            <a:r>
              <a:rPr sz="1400" spc="-5" dirty="0">
                <a:latin typeface="Garamond"/>
                <a:cs typeface="Garamond"/>
              </a:rPr>
              <a:t>estabilidad social. No por nada en varias ciudades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mundo se está </a:t>
            </a:r>
            <a:r>
              <a:rPr sz="1400" dirty="0">
                <a:latin typeface="Garamond"/>
                <a:cs typeface="Garamond"/>
              </a:rPr>
              <a:t>impulsando </a:t>
            </a:r>
            <a:r>
              <a:rPr sz="1400" spc="-5" dirty="0">
                <a:latin typeface="Garamond"/>
                <a:cs typeface="Garamond"/>
              </a:rPr>
              <a:t>el cultivo  urbano, creando también fuentes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empleo cercanas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centros </a:t>
            </a:r>
            <a:r>
              <a:rPr sz="1400" dirty="0">
                <a:latin typeface="Garamond"/>
                <a:cs typeface="Garamond"/>
              </a:rPr>
              <a:t>de distribución y </a:t>
            </a:r>
            <a:r>
              <a:rPr sz="1400" spc="-5" dirty="0">
                <a:latin typeface="Garamond"/>
                <a:cs typeface="Garamond"/>
              </a:rPr>
              <a:t>grandes mercados. Además, si se combinan con  sistemas </a:t>
            </a:r>
            <a:r>
              <a:rPr sz="1400" dirty="0">
                <a:latin typeface="Garamond"/>
                <a:cs typeface="Garamond"/>
              </a:rPr>
              <a:t>de diseño integral </a:t>
            </a:r>
            <a:r>
              <a:rPr sz="1400" spc="-5" dirty="0">
                <a:latin typeface="Garamond"/>
                <a:cs typeface="Garamond"/>
              </a:rPr>
              <a:t>como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  <a:hlinkClick r:id="rId2"/>
              </a:rPr>
              <a:t>permacultura,</a:t>
            </a:r>
            <a:r>
              <a:rPr sz="1400" spc="-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huertos urbanos pueden trascender el ámbito alimenticio </a:t>
            </a:r>
            <a:r>
              <a:rPr sz="1400" dirty="0">
                <a:latin typeface="Garamond"/>
                <a:cs typeface="Garamond"/>
              </a:rPr>
              <a:t>e influir de </a:t>
            </a:r>
            <a:r>
              <a:rPr sz="1400" spc="-5" dirty="0">
                <a:latin typeface="Garamond"/>
                <a:cs typeface="Garamond"/>
              </a:rPr>
              <a:t>manera  </a:t>
            </a:r>
            <a:r>
              <a:rPr sz="1400" dirty="0">
                <a:latin typeface="Garamond"/>
                <a:cs typeface="Garamond"/>
              </a:rPr>
              <a:t>importante </a:t>
            </a:r>
            <a:r>
              <a:rPr sz="1400" spc="-5" dirty="0">
                <a:latin typeface="Garamond"/>
                <a:cs typeface="Garamond"/>
              </a:rPr>
              <a:t>en el futuro </a:t>
            </a:r>
            <a:r>
              <a:rPr sz="1400" dirty="0">
                <a:latin typeface="Garamond"/>
                <a:cs typeface="Garamond"/>
              </a:rPr>
              <a:t>desarrollo de </a:t>
            </a:r>
            <a:r>
              <a:rPr sz="1400" spc="-5" dirty="0">
                <a:latin typeface="Garamond"/>
                <a:cs typeface="Garamond"/>
              </a:rPr>
              <a:t>nuestras ciudades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sus habitantes. Por eso, más que una moda,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cultura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producción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alimentos  en regiones urbanas es una necesidad, que más temprano que tarde, </a:t>
            </a:r>
            <a:r>
              <a:rPr sz="1400" dirty="0">
                <a:latin typeface="Garamond"/>
                <a:cs typeface="Garamond"/>
              </a:rPr>
              <a:t>invadirá </a:t>
            </a:r>
            <a:r>
              <a:rPr sz="1400" spc="-5" dirty="0">
                <a:latin typeface="Garamond"/>
                <a:cs typeface="Garamond"/>
              </a:rPr>
              <a:t>el planeta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entero.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6100"/>
              </a:lnSpc>
              <a:spcBef>
                <a:spcPts val="5"/>
              </a:spcBef>
            </a:pPr>
            <a:r>
              <a:rPr sz="1400" spc="-5" dirty="0">
                <a:latin typeface="Garamond"/>
                <a:cs typeface="Garamond"/>
              </a:rPr>
              <a:t>La ciudad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México es una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capitales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mundo que parece haber </a:t>
            </a:r>
            <a:r>
              <a:rPr sz="1400" dirty="0">
                <a:latin typeface="Garamond"/>
                <a:cs typeface="Garamond"/>
              </a:rPr>
              <a:t>demostrado </a:t>
            </a:r>
            <a:r>
              <a:rPr sz="1400" spc="-5" dirty="0">
                <a:latin typeface="Garamond"/>
                <a:cs typeface="Garamond"/>
              </a:rPr>
              <a:t>especial </a:t>
            </a:r>
            <a:r>
              <a:rPr sz="1400" dirty="0">
                <a:latin typeface="Garamond"/>
                <a:cs typeface="Garamond"/>
              </a:rPr>
              <a:t>interés </a:t>
            </a: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agricultura urbana. Herederos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</a:t>
            </a:r>
            <a:r>
              <a:rPr sz="1400" dirty="0">
                <a:latin typeface="Garamond"/>
                <a:cs typeface="Garamond"/>
              </a:rPr>
              <a:t>larga </a:t>
            </a:r>
            <a:r>
              <a:rPr sz="1400" spc="-5" dirty="0">
                <a:latin typeface="Garamond"/>
                <a:cs typeface="Garamond"/>
              </a:rPr>
              <a:t>tradición, </a:t>
            </a:r>
            <a:r>
              <a:rPr sz="1400" dirty="0">
                <a:latin typeface="Garamond"/>
                <a:cs typeface="Garamond"/>
              </a:rPr>
              <a:t>latente </a:t>
            </a:r>
            <a:r>
              <a:rPr sz="1400" spc="-5" dirty="0">
                <a:latin typeface="Garamond"/>
                <a:cs typeface="Garamond"/>
              </a:rPr>
              <a:t>pero en peligro 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chinampas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Xochimilco,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ciudad poco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poco re </a:t>
            </a:r>
            <a:r>
              <a:rPr sz="1400" dirty="0">
                <a:latin typeface="Garamond"/>
                <a:cs typeface="Garamond"/>
              </a:rPr>
              <a:t>descubre y </a:t>
            </a:r>
            <a:r>
              <a:rPr sz="1400" spc="-5" dirty="0">
                <a:latin typeface="Garamond"/>
                <a:cs typeface="Garamond"/>
                <a:hlinkClick r:id="rId3"/>
              </a:rPr>
              <a:t>aprende cómo sembrar </a:t>
            </a:r>
            <a:r>
              <a:rPr sz="1400" spc="-5" dirty="0">
                <a:latin typeface="Garamond"/>
                <a:cs typeface="Garamond"/>
              </a:rPr>
              <a:t> en cualquier espacio. En forma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huertos medicinales, macetas </a:t>
            </a:r>
            <a:r>
              <a:rPr sz="1400" dirty="0">
                <a:latin typeface="Garamond"/>
                <a:cs typeface="Garamond"/>
              </a:rPr>
              <a:t>de llantas, </a:t>
            </a:r>
            <a:r>
              <a:rPr sz="1400" spc="-5" dirty="0">
                <a:latin typeface="Garamond"/>
                <a:cs typeface="Garamond"/>
              </a:rPr>
              <a:t>botellas, contenedores, </a:t>
            </a:r>
            <a:r>
              <a:rPr sz="1400" spc="-5" dirty="0">
                <a:latin typeface="Garamond"/>
                <a:cs typeface="Garamond"/>
                <a:hlinkClick r:id="rId4"/>
              </a:rPr>
              <a:t>huertos modulares</a:t>
            </a:r>
            <a:r>
              <a:rPr sz="1400" spc="-5" dirty="0">
                <a:latin typeface="Garamond"/>
                <a:cs typeface="Garamond"/>
              </a:rPr>
              <a:t>, camas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cultivo en  camellones, </a:t>
            </a:r>
            <a:r>
              <a:rPr sz="1400" spc="-5" dirty="0">
                <a:latin typeface="Garamond"/>
                <a:cs typeface="Garamond"/>
                <a:hlinkClick r:id="rId5"/>
              </a:rPr>
              <a:t>huertos escolares</a:t>
            </a:r>
            <a:r>
              <a:rPr sz="1400" spc="-5" dirty="0">
                <a:latin typeface="Garamond"/>
                <a:cs typeface="Garamond"/>
              </a:rPr>
              <a:t>,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como </a:t>
            </a:r>
            <a:r>
              <a:rPr sz="1400" dirty="0">
                <a:latin typeface="Garamond"/>
                <a:cs typeface="Garamond"/>
              </a:rPr>
              <a:t>jardines </a:t>
            </a:r>
            <a:r>
              <a:rPr sz="1400" spc="-5" dirty="0">
                <a:latin typeface="Garamond"/>
                <a:cs typeface="Garamond"/>
              </a:rPr>
              <a:t>verticales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azoteas verdes en comercios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oficinas,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naturación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ciudades, tiene una  </a:t>
            </a:r>
            <a:r>
              <a:rPr sz="1400" dirty="0">
                <a:latin typeface="Garamond"/>
                <a:cs typeface="Garamond"/>
              </a:rPr>
              <a:t>larga lista de </a:t>
            </a:r>
            <a:r>
              <a:rPr sz="1400" spc="-5" dirty="0">
                <a:latin typeface="Garamond"/>
                <a:cs typeface="Garamond"/>
              </a:rPr>
              <a:t>beneficios que </a:t>
            </a:r>
            <a:r>
              <a:rPr sz="1400" dirty="0">
                <a:latin typeface="Garamond"/>
                <a:cs typeface="Garamond"/>
              </a:rPr>
              <a:t>impactan a la </a:t>
            </a:r>
            <a:r>
              <a:rPr sz="1400" spc="-5" dirty="0">
                <a:latin typeface="Garamond"/>
                <a:cs typeface="Garamond"/>
              </a:rPr>
              <a:t>sociedad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tantas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tan </a:t>
            </a:r>
            <a:r>
              <a:rPr sz="1400" dirty="0">
                <a:latin typeface="Garamond"/>
                <a:cs typeface="Garamond"/>
              </a:rPr>
              <a:t>importantes </a:t>
            </a:r>
            <a:r>
              <a:rPr sz="1400" spc="-5" dirty="0">
                <a:latin typeface="Garamond"/>
                <a:cs typeface="Garamond"/>
              </a:rPr>
              <a:t>formas que no podemos seguir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ignorando.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8923" y="714198"/>
            <a:ext cx="9553575" cy="461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La agricultura natural urbana nos pone en contacto con nuestros alimentos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manera </a:t>
            </a:r>
            <a:r>
              <a:rPr sz="1400" dirty="0">
                <a:latin typeface="Garamond"/>
                <a:cs typeface="Garamond"/>
              </a:rPr>
              <a:t>directa y </a:t>
            </a:r>
            <a:r>
              <a:rPr sz="1400" spc="-5" dirty="0">
                <a:latin typeface="Garamond"/>
                <a:cs typeface="Garamond"/>
              </a:rPr>
              <a:t>nos acerca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nuestras raíces culturales,  abriéndonos un abanico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alimentos </a:t>
            </a:r>
            <a:r>
              <a:rPr sz="1400" dirty="0">
                <a:latin typeface="Garamond"/>
                <a:cs typeface="Garamond"/>
              </a:rPr>
              <a:t>deliciosos y </a:t>
            </a:r>
            <a:r>
              <a:rPr sz="1400" spc="-5" dirty="0">
                <a:latin typeface="Garamond"/>
                <a:cs typeface="Garamond"/>
              </a:rPr>
              <a:t>saludables que nos proporcionan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minerales que el cuerpo necesita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que muchas  veces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agricultura </a:t>
            </a:r>
            <a:r>
              <a:rPr sz="1400" dirty="0">
                <a:latin typeface="Garamond"/>
                <a:cs typeface="Garamond"/>
              </a:rPr>
              <a:t>industrial </a:t>
            </a:r>
            <a:r>
              <a:rPr sz="1400" spc="-5" dirty="0">
                <a:latin typeface="Garamond"/>
                <a:cs typeface="Garamond"/>
              </a:rPr>
              <a:t>no contiene. Con acciones como huertos comunitarios, medicinales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escolares, se ayuda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combatir </a:t>
            </a:r>
            <a:r>
              <a:rPr sz="1400" dirty="0">
                <a:latin typeface="Garamond"/>
                <a:cs typeface="Garamond"/>
              </a:rPr>
              <a:t>los  </a:t>
            </a:r>
            <a:r>
              <a:rPr sz="1400" spc="-5" dirty="0">
                <a:latin typeface="Garamond"/>
                <a:cs typeface="Garamond"/>
              </a:rPr>
              <a:t>problemas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salud, obesidad </a:t>
            </a:r>
            <a:r>
              <a:rPr sz="1400" dirty="0">
                <a:latin typeface="Garamond"/>
                <a:cs typeface="Garamond"/>
              </a:rPr>
              <a:t>y desnutrición, </a:t>
            </a:r>
            <a:r>
              <a:rPr sz="1400" spc="-5" dirty="0">
                <a:latin typeface="Garamond"/>
                <a:cs typeface="Garamond"/>
              </a:rPr>
              <a:t>que tanto cuestan </a:t>
            </a:r>
            <a:r>
              <a:rPr sz="1400" dirty="0">
                <a:latin typeface="Garamond"/>
                <a:cs typeface="Garamond"/>
              </a:rPr>
              <a:t>a las instituciones y </a:t>
            </a:r>
            <a:r>
              <a:rPr sz="1400" spc="-5" dirty="0">
                <a:latin typeface="Garamond"/>
                <a:cs typeface="Garamond"/>
              </a:rPr>
              <a:t>familias. Ayudan además,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reformar </a:t>
            </a:r>
            <a:r>
              <a:rPr sz="1400" dirty="0">
                <a:latin typeface="Garamond"/>
                <a:cs typeface="Garamond"/>
              </a:rPr>
              <a:t>los lazos </a:t>
            </a:r>
            <a:r>
              <a:rPr sz="1400" spc="-5" dirty="0">
                <a:latin typeface="Garamond"/>
                <a:cs typeface="Garamond"/>
              </a:rPr>
              <a:t>sociales  perdidos en el estresante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aislado estilo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vida típico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ciudades modernas. Todo esto, mientras repercute positivamente en </a:t>
            </a:r>
            <a:r>
              <a:rPr sz="1400" dirty="0">
                <a:latin typeface="Garamond"/>
                <a:cs typeface="Garamond"/>
              </a:rPr>
              <a:t>la  </a:t>
            </a:r>
            <a:r>
              <a:rPr sz="1400" spc="-5" dirty="0">
                <a:latin typeface="Garamond"/>
                <a:cs typeface="Garamond"/>
              </a:rPr>
              <a:t>estética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ciudad,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microclimas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calles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viviendas,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salud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estado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ánimo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ciudadanos, reduciendo el </a:t>
            </a:r>
            <a:r>
              <a:rPr sz="1400" dirty="0">
                <a:latin typeface="Garamond"/>
                <a:cs typeface="Garamond"/>
              </a:rPr>
              <a:t>desperdicio  </a:t>
            </a:r>
            <a:r>
              <a:rPr sz="1400" spc="-5" dirty="0">
                <a:latin typeface="Garamond"/>
                <a:cs typeface="Garamond"/>
              </a:rPr>
              <a:t>energético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ayudando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reducir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contaminantes en el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aire.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6100"/>
              </a:lnSpc>
              <a:spcBef>
                <a:spcPts val="5"/>
              </a:spcBef>
            </a:pPr>
            <a:r>
              <a:rPr sz="1400" spc="-5" dirty="0">
                <a:latin typeface="Garamond"/>
                <a:cs typeface="Garamond"/>
              </a:rPr>
              <a:t>En esta sociedad moderna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globalizada,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que en un solo plato encontramos comida que viene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todas partes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mundo,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cultivos  urbanos son una solución para producir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consumir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manera </a:t>
            </a:r>
            <a:r>
              <a:rPr sz="1400" dirty="0">
                <a:latin typeface="Garamond"/>
                <a:cs typeface="Garamond"/>
              </a:rPr>
              <a:t>local, </a:t>
            </a:r>
            <a:r>
              <a:rPr sz="1400" spc="-5" dirty="0">
                <a:latin typeface="Garamond"/>
                <a:cs typeface="Garamond"/>
              </a:rPr>
              <a:t>fresca, saludable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además ecológica. Cegados por </a:t>
            </a:r>
            <a:r>
              <a:rPr sz="1400" dirty="0">
                <a:latin typeface="Garamond"/>
                <a:cs typeface="Garamond"/>
              </a:rPr>
              <a:t>la diversidad y  </a:t>
            </a:r>
            <a:r>
              <a:rPr sz="1400" spc="-5" dirty="0">
                <a:latin typeface="Garamond"/>
                <a:cs typeface="Garamond"/>
              </a:rPr>
              <a:t>aparente perfección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alimentos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grandes supermercados, no pensamos en su huella ecológica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efectos </a:t>
            </a:r>
            <a:r>
              <a:rPr sz="1400" dirty="0">
                <a:latin typeface="Garamond"/>
                <a:cs typeface="Garamond"/>
              </a:rPr>
              <a:t>a la </a:t>
            </a:r>
            <a:r>
              <a:rPr sz="1400" spc="-5" dirty="0">
                <a:latin typeface="Garamond"/>
                <a:cs typeface="Garamond"/>
              </a:rPr>
              <a:t>salud. Cultivados  con fertilizantes </a:t>
            </a:r>
            <a:r>
              <a:rPr sz="1400" dirty="0">
                <a:latin typeface="Garamond"/>
                <a:cs typeface="Garamond"/>
              </a:rPr>
              <a:t>derivados del </a:t>
            </a:r>
            <a:r>
              <a:rPr sz="1400" spc="-5" dirty="0">
                <a:latin typeface="Garamond"/>
                <a:cs typeface="Garamond"/>
              </a:rPr>
              <a:t>petróleo, cosechados con ayuda </a:t>
            </a:r>
            <a:r>
              <a:rPr sz="1400" dirty="0">
                <a:latin typeface="Garamond"/>
                <a:cs typeface="Garamond"/>
              </a:rPr>
              <a:t>de impresionantes </a:t>
            </a:r>
            <a:r>
              <a:rPr sz="1400" spc="-5" dirty="0">
                <a:latin typeface="Garamond"/>
                <a:cs typeface="Garamond"/>
              </a:rPr>
              <a:t>máquinas, rociados con </a:t>
            </a:r>
            <a:r>
              <a:rPr sz="1400" dirty="0">
                <a:latin typeface="Garamond"/>
                <a:cs typeface="Garamond"/>
              </a:rPr>
              <a:t>dudosos </a:t>
            </a:r>
            <a:r>
              <a:rPr sz="1400" spc="-5" dirty="0">
                <a:latin typeface="Garamond"/>
                <a:cs typeface="Garamond"/>
              </a:rPr>
              <a:t>químicos,  empaquetados en plástico, encerados para su exportación al extranjero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transportados miles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kilómetros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centros </a:t>
            </a:r>
            <a:r>
              <a:rPr sz="1400" dirty="0">
                <a:latin typeface="Garamond"/>
                <a:cs typeface="Garamond"/>
              </a:rPr>
              <a:t>de distribución  </a:t>
            </a:r>
            <a:r>
              <a:rPr sz="1400" spc="-5" dirty="0">
                <a:latin typeface="Garamond"/>
                <a:cs typeface="Garamond"/>
              </a:rPr>
              <a:t>urbanos para </a:t>
            </a:r>
            <a:r>
              <a:rPr sz="1400" dirty="0">
                <a:latin typeface="Garamond"/>
                <a:cs typeface="Garamond"/>
              </a:rPr>
              <a:t>luego llegar a </a:t>
            </a:r>
            <a:r>
              <a:rPr sz="1400" spc="-5" dirty="0">
                <a:latin typeface="Garamond"/>
                <a:cs typeface="Garamond"/>
              </a:rPr>
              <a:t>tu mesa, cuesta </a:t>
            </a:r>
            <a:r>
              <a:rPr sz="1400" dirty="0">
                <a:latin typeface="Garamond"/>
                <a:cs typeface="Garamond"/>
              </a:rPr>
              <a:t>imaginar la </a:t>
            </a:r>
            <a:r>
              <a:rPr sz="1400" spc="-5" dirty="0">
                <a:latin typeface="Garamond"/>
                <a:cs typeface="Garamond"/>
              </a:rPr>
              <a:t>cantidad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energía </a:t>
            </a:r>
            <a:r>
              <a:rPr sz="1400" dirty="0">
                <a:latin typeface="Garamond"/>
                <a:cs typeface="Garamond"/>
              </a:rPr>
              <a:t>desperdiciada </a:t>
            </a:r>
            <a:r>
              <a:rPr sz="1400" spc="-5" dirty="0">
                <a:latin typeface="Garamond"/>
                <a:cs typeface="Garamond"/>
              </a:rPr>
              <a:t>para mantener este obsoleto paradigma  alimentario.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16100"/>
              </a:lnSpc>
            </a:pPr>
            <a:r>
              <a:rPr sz="1400" spc="-5" dirty="0">
                <a:latin typeface="Garamond"/>
                <a:cs typeface="Garamond"/>
              </a:rPr>
              <a:t>En México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Latinoamérica tenemos mucho que avanzar pero también mucho qué ofrecer. Nuestras culturas son ricas en tradiciones que  sobreviven hasta hoy </a:t>
            </a:r>
            <a:r>
              <a:rPr sz="1400" dirty="0">
                <a:latin typeface="Garamond"/>
                <a:cs typeface="Garamond"/>
              </a:rPr>
              <a:t>día y </a:t>
            </a:r>
            <a:r>
              <a:rPr sz="1400" spc="-5" dirty="0">
                <a:latin typeface="Garamond"/>
                <a:cs typeface="Garamond"/>
              </a:rPr>
              <a:t>que están al alcance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todos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nuestros antepasados,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campesinos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una nueva generación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gente  </a:t>
            </a:r>
            <a:r>
              <a:rPr sz="1400" dirty="0">
                <a:latin typeface="Garamond"/>
                <a:cs typeface="Garamond"/>
              </a:rPr>
              <a:t>interesada </a:t>
            </a:r>
            <a:r>
              <a:rPr sz="1400" spc="-5" dirty="0">
                <a:latin typeface="Garamond"/>
                <a:cs typeface="Garamond"/>
              </a:rPr>
              <a:t>en el cultivo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sustentable.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0018" y="602882"/>
            <a:ext cx="3129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Descripción de</a:t>
            </a:r>
            <a:r>
              <a:rPr sz="2400" spc="-85" dirty="0"/>
              <a:t> </a:t>
            </a:r>
            <a:r>
              <a:rPr sz="2400" dirty="0"/>
              <a:t>apertura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06412" y="1430504"/>
            <a:ext cx="7542530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marR="5080" indent="-344170">
              <a:lnSpc>
                <a:spcPct val="116700"/>
              </a:lnSpc>
              <a:spcBef>
                <a:spcPts val="100"/>
              </a:spcBef>
              <a:buFont typeface="Arial"/>
              <a:buChar char="●"/>
              <a:tabLst>
                <a:tab pos="356235" algn="l"/>
                <a:tab pos="356870" algn="l"/>
              </a:tabLst>
            </a:pPr>
            <a:r>
              <a:rPr sz="1500" dirty="0">
                <a:latin typeface="Garamond"/>
                <a:cs typeface="Garamond"/>
              </a:rPr>
              <a:t>Se </a:t>
            </a:r>
            <a:r>
              <a:rPr sz="1500" spc="-5" dirty="0">
                <a:latin typeface="Garamond"/>
                <a:cs typeface="Garamond"/>
              </a:rPr>
              <a:t>realizó una primera reunión con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profesores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cargo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proyecto.Se explicó el proyecto </a:t>
            </a:r>
            <a:r>
              <a:rPr sz="1500" dirty="0">
                <a:latin typeface="Garamond"/>
                <a:cs typeface="Garamond"/>
              </a:rPr>
              <a:t>y la  intención de la </a:t>
            </a:r>
            <a:r>
              <a:rPr sz="1500" spc="-5" dirty="0">
                <a:latin typeface="Garamond"/>
                <a:cs typeface="Garamond"/>
              </a:rPr>
              <a:t>primera actividad. </a:t>
            </a:r>
            <a:r>
              <a:rPr sz="1500" dirty="0">
                <a:latin typeface="Garamond"/>
                <a:cs typeface="Garamond"/>
              </a:rPr>
              <a:t>Se </a:t>
            </a:r>
            <a:r>
              <a:rPr sz="1500" spc="-5" dirty="0">
                <a:latin typeface="Garamond"/>
                <a:cs typeface="Garamond"/>
              </a:rPr>
              <a:t>organizaron tres equipo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trabajo para </a:t>
            </a:r>
            <a:r>
              <a:rPr sz="1500" dirty="0">
                <a:latin typeface="Garamond"/>
                <a:cs typeface="Garamond"/>
              </a:rPr>
              <a:t>la</a:t>
            </a:r>
            <a:r>
              <a:rPr sz="1500" spc="-40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investigación: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●"/>
            </a:pPr>
            <a:endParaRPr sz="2050">
              <a:latin typeface="Times New Roman"/>
              <a:cs typeface="Times New Roman"/>
            </a:endParaRPr>
          </a:p>
          <a:p>
            <a:pPr marL="470534" lvl="1" indent="-354330">
              <a:lnSpc>
                <a:spcPct val="100000"/>
              </a:lnSpc>
              <a:buAutoNum type="arabicPeriod"/>
              <a:tabLst>
                <a:tab pos="470534" algn="l"/>
                <a:tab pos="471170" algn="l"/>
              </a:tabLst>
            </a:pPr>
            <a:r>
              <a:rPr sz="1500" b="1" spc="-5" dirty="0">
                <a:latin typeface="Garamond"/>
                <a:cs typeface="Garamond"/>
              </a:rPr>
              <a:t>Educación para la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spc="-5" dirty="0">
                <a:latin typeface="Garamond"/>
                <a:cs typeface="Garamond"/>
              </a:rPr>
              <a:t>Salud</a:t>
            </a:r>
            <a:endParaRPr sz="1500">
              <a:latin typeface="Garamond"/>
              <a:cs typeface="Garamond"/>
            </a:endParaRPr>
          </a:p>
          <a:p>
            <a:pPr marL="470534" marR="300355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Función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nutrientes en el cuerpo humano  Enfermedades que se </a:t>
            </a:r>
            <a:r>
              <a:rPr sz="1500" dirty="0">
                <a:latin typeface="Garamond"/>
                <a:cs typeface="Garamond"/>
              </a:rPr>
              <a:t>derivan </a:t>
            </a:r>
            <a:r>
              <a:rPr sz="1500" spc="-5" dirty="0">
                <a:latin typeface="Garamond"/>
                <a:cs typeface="Garamond"/>
              </a:rPr>
              <a:t>por una mala nutrición  Contaminantes endógenos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exógenos </a:t>
            </a:r>
            <a:r>
              <a:rPr sz="1500" dirty="0">
                <a:latin typeface="Garamond"/>
                <a:cs typeface="Garamond"/>
              </a:rPr>
              <a:t>de los</a:t>
            </a:r>
            <a:r>
              <a:rPr sz="1500" spc="-8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alimentos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6300" y="3992729"/>
            <a:ext cx="89979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que se</a:t>
            </a:r>
            <a:r>
              <a:rPr sz="1500" spc="25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debe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6899" y="3538704"/>
            <a:ext cx="6410960" cy="116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89"/>
              </a:lnSpc>
              <a:spcBef>
                <a:spcPts val="100"/>
              </a:spcBef>
              <a:tabLst>
                <a:tab pos="379730" algn="l"/>
              </a:tabLst>
            </a:pPr>
            <a:r>
              <a:rPr sz="1500" b="1" spc="-5" dirty="0">
                <a:latin typeface="Garamond"/>
                <a:cs typeface="Garamond"/>
              </a:rPr>
              <a:t>2.	Matemáticas</a:t>
            </a:r>
            <a:r>
              <a:rPr sz="1500" b="1" spc="-100" dirty="0">
                <a:latin typeface="Garamond"/>
                <a:cs typeface="Garamond"/>
              </a:rPr>
              <a:t> </a:t>
            </a:r>
            <a:r>
              <a:rPr sz="1500" b="1" dirty="0">
                <a:latin typeface="Garamond"/>
                <a:cs typeface="Garamond"/>
              </a:rPr>
              <a:t>V</a:t>
            </a:r>
            <a:endParaRPr sz="1500">
              <a:latin typeface="Garamond"/>
              <a:cs typeface="Garamond"/>
            </a:endParaRPr>
          </a:p>
          <a:p>
            <a:pPr marL="372745" marR="5080">
              <a:lnSpc>
                <a:spcPts val="1800"/>
              </a:lnSpc>
              <a:spcBef>
                <a:spcPts val="45"/>
              </a:spcBef>
            </a:pPr>
            <a:r>
              <a:rPr sz="1500" spc="-5" dirty="0">
                <a:latin typeface="Garamond"/>
                <a:cs typeface="Garamond"/>
              </a:rPr>
              <a:t>Variables cualitativas que </a:t>
            </a:r>
            <a:r>
              <a:rPr sz="1500" dirty="0">
                <a:latin typeface="Garamond"/>
                <a:cs typeface="Garamond"/>
              </a:rPr>
              <a:t>determinan </a:t>
            </a:r>
            <a:r>
              <a:rPr sz="1500" spc="-5" dirty="0">
                <a:latin typeface="Garamond"/>
                <a:cs typeface="Garamond"/>
              </a:rPr>
              <a:t>qué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cuándo plantar en un huerto urbano  Medidas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tendencia central que </a:t>
            </a:r>
            <a:r>
              <a:rPr sz="1500" dirty="0">
                <a:latin typeface="Garamond"/>
                <a:cs typeface="Garamond"/>
              </a:rPr>
              <a:t>indique </a:t>
            </a:r>
            <a:r>
              <a:rPr sz="1500" spc="-5" dirty="0">
                <a:latin typeface="Garamond"/>
                <a:cs typeface="Garamond"/>
              </a:rPr>
              <a:t>el tipo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hortalizas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vegetales con </a:t>
            </a:r>
            <a:r>
              <a:rPr sz="1500" dirty="0">
                <a:latin typeface="Garamond"/>
                <a:cs typeface="Garamond"/>
              </a:rPr>
              <a:t>los  iniciar </a:t>
            </a:r>
            <a:r>
              <a:rPr sz="1500" spc="-5" dirty="0">
                <a:latin typeface="Garamond"/>
                <a:cs typeface="Garamond"/>
              </a:rPr>
              <a:t>un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huerto</a:t>
            </a:r>
            <a:endParaRPr sz="1500">
              <a:latin typeface="Garamond"/>
              <a:cs typeface="Garamond"/>
            </a:endParaRPr>
          </a:p>
          <a:p>
            <a:pPr marL="351155">
              <a:lnSpc>
                <a:spcPts val="1739"/>
              </a:lnSpc>
            </a:pPr>
            <a:r>
              <a:rPr sz="1500" spc="-5" dirty="0">
                <a:latin typeface="Garamond"/>
                <a:cs typeface="Garamond"/>
              </a:rPr>
              <a:t>Tipos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gráficos para </a:t>
            </a:r>
            <a:r>
              <a:rPr sz="1500" dirty="0">
                <a:latin typeface="Garamond"/>
                <a:cs typeface="Garamond"/>
              </a:rPr>
              <a:t>interpretación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estadística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050" y="4983329"/>
            <a:ext cx="739584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8620" algn="l"/>
              </a:tabLst>
            </a:pPr>
            <a:r>
              <a:rPr sz="1500" b="1" spc="-5" dirty="0">
                <a:latin typeface="Garamond"/>
                <a:cs typeface="Garamond"/>
              </a:rPr>
              <a:t>3.	Química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spc="-5" dirty="0">
                <a:latin typeface="Garamond"/>
                <a:cs typeface="Garamond"/>
              </a:rPr>
              <a:t>III</a:t>
            </a:r>
            <a:endParaRPr sz="1500">
              <a:latin typeface="Garamond"/>
              <a:cs typeface="Garamond"/>
            </a:endParaRPr>
          </a:p>
          <a:p>
            <a:pPr marL="319405" marR="1083310">
              <a:lnSpc>
                <a:spcPct val="100000"/>
              </a:lnSpc>
            </a:pPr>
            <a:r>
              <a:rPr sz="1500" dirty="0">
                <a:latin typeface="Garamond"/>
                <a:cs typeface="Garamond"/>
              </a:rPr>
              <a:t>Importancia </a:t>
            </a:r>
            <a:r>
              <a:rPr sz="1500" spc="-5" dirty="0">
                <a:latin typeface="Garamond"/>
                <a:cs typeface="Garamond"/>
              </a:rPr>
              <a:t>que tienen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huertos urbanos ante una </a:t>
            </a:r>
            <a:r>
              <a:rPr sz="1500" dirty="0">
                <a:latin typeface="Garamond"/>
                <a:cs typeface="Garamond"/>
              </a:rPr>
              <a:t>inminente </a:t>
            </a:r>
            <a:r>
              <a:rPr sz="1500" spc="-5" dirty="0">
                <a:latin typeface="Garamond"/>
                <a:cs typeface="Garamond"/>
              </a:rPr>
              <a:t>crisis alimentaria.  </a:t>
            </a:r>
            <a:r>
              <a:rPr sz="1500" dirty="0">
                <a:latin typeface="Garamond"/>
                <a:cs typeface="Garamond"/>
              </a:rPr>
              <a:t>Repercusiones </a:t>
            </a:r>
            <a:r>
              <a:rPr sz="1500" spc="-5" dirty="0">
                <a:latin typeface="Garamond"/>
                <a:cs typeface="Garamond"/>
              </a:rPr>
              <a:t>ambientales con el uso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pesticidas en huertos</a:t>
            </a:r>
            <a:r>
              <a:rPr sz="1500" spc="-3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urbanos</a:t>
            </a:r>
            <a:endParaRPr sz="1500">
              <a:latin typeface="Garamond"/>
              <a:cs typeface="Garamond"/>
            </a:endParaRPr>
          </a:p>
          <a:p>
            <a:pPr marL="319405" marR="508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Tipos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oligoelementos específicos necesarios par el fortalecimiento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crecimiento </a:t>
            </a:r>
            <a:r>
              <a:rPr sz="1500" dirty="0">
                <a:latin typeface="Garamond"/>
                <a:cs typeface="Garamond"/>
              </a:rPr>
              <a:t>de  </a:t>
            </a:r>
            <a:r>
              <a:rPr sz="1500" spc="-5" dirty="0">
                <a:latin typeface="Garamond"/>
                <a:cs typeface="Garamond"/>
              </a:rPr>
              <a:t>hortalizas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vegetales en un huerto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urbano.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00225" y="2049125"/>
            <a:ext cx="3727523" cy="4072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84300" y="0"/>
            <a:ext cx="1607699" cy="1003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9600" y="415580"/>
            <a:ext cx="5073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5422" y="1378137"/>
            <a:ext cx="6557645" cy="42849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08610">
              <a:lnSpc>
                <a:spcPct val="100000"/>
              </a:lnSpc>
              <a:spcBef>
                <a:spcPts val="35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Conferencia:</a:t>
            </a:r>
            <a:endParaRPr sz="1600">
              <a:latin typeface="Garamond"/>
              <a:cs typeface="Garamond"/>
            </a:endParaRPr>
          </a:p>
          <a:p>
            <a:pPr marL="308610" marR="4733290">
              <a:lnSpc>
                <a:spcPct val="113300"/>
              </a:lnSpc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“Huertos</a:t>
            </a:r>
            <a:r>
              <a:rPr sz="1600" spc="-9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urbanos”  Ponentes:</a:t>
            </a:r>
            <a:endParaRPr sz="1600">
              <a:latin typeface="Garamond"/>
              <a:cs typeface="Garamond"/>
            </a:endParaRPr>
          </a:p>
          <a:p>
            <a:pPr marL="308610" marR="2437765" algn="just">
              <a:lnSpc>
                <a:spcPct val="113300"/>
              </a:lnSpc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Ing.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Agrónomo Eduardo Javier Gómez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Ramírez  Ing.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Agrónomo Hamed Yamil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Roldán Robledo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Duración: 60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min</a:t>
            </a:r>
            <a:endParaRPr sz="1600">
              <a:latin typeface="Garamond"/>
              <a:cs typeface="Garamond"/>
            </a:endParaRPr>
          </a:p>
          <a:p>
            <a:pPr marL="308610" marR="5080" indent="-296545" algn="just">
              <a:lnSpc>
                <a:spcPct val="113300"/>
              </a:lnSpc>
              <a:buFont typeface="Century Gothic"/>
              <a:buChar char="-"/>
              <a:tabLst>
                <a:tab pos="309245" algn="l"/>
              </a:tabLst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lleva desarrolla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ponencia con toda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comunidad CEWIN con el objetivo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concientizar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comunidad estudiantil acerca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importancia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 tienen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huertos urbanos en nuestra sociedad,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punto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vista  económico, </a:t>
            </a:r>
            <a:r>
              <a:rPr sz="1600" spc="-5" dirty="0">
                <a:latin typeface="Garamond"/>
                <a:cs typeface="Garamond"/>
              </a:rPr>
              <a:t>social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ético.</a:t>
            </a:r>
            <a:endParaRPr sz="1600">
              <a:latin typeface="Garamond"/>
              <a:cs typeface="Garamond"/>
            </a:endParaRPr>
          </a:p>
          <a:p>
            <a:pPr marL="308610" marR="7620" indent="-296545" algn="just">
              <a:lnSpc>
                <a:spcPct val="113300"/>
              </a:lnSpc>
              <a:buClr>
                <a:srgbClr val="434343"/>
              </a:buClr>
              <a:buFont typeface="Century Gothic"/>
              <a:buChar char="-"/>
              <a:tabLst>
                <a:tab pos="309245" algn="l"/>
              </a:tabLst>
            </a:pPr>
            <a:r>
              <a:rPr sz="1600" spc="-5" dirty="0">
                <a:latin typeface="Garamond"/>
                <a:cs typeface="Garamond"/>
              </a:rPr>
              <a:t>Los ponentes exponen sus conocimientos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experiencias con respecto al  cultivo,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producción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alimentos, su transporte, </a:t>
            </a:r>
            <a:r>
              <a:rPr sz="1600" dirty="0">
                <a:latin typeface="Garamond"/>
                <a:cs typeface="Garamond"/>
              </a:rPr>
              <a:t>distribución y </a:t>
            </a:r>
            <a:r>
              <a:rPr sz="1600" spc="-5" dirty="0">
                <a:latin typeface="Garamond"/>
                <a:cs typeface="Garamond"/>
              </a:rPr>
              <a:t>venta que  son temas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vital </a:t>
            </a:r>
            <a:r>
              <a:rPr sz="1600" dirty="0">
                <a:latin typeface="Garamond"/>
                <a:cs typeface="Garamond"/>
              </a:rPr>
              <a:t>importancia </a:t>
            </a:r>
            <a:r>
              <a:rPr sz="1600" spc="-5" dirty="0">
                <a:latin typeface="Garamond"/>
                <a:cs typeface="Garamond"/>
              </a:rPr>
              <a:t>para el presente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futuro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nuestra</a:t>
            </a:r>
            <a:r>
              <a:rPr sz="1600" spc="-5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sociedad.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  <a:spcBef>
                <a:spcPts val="1265"/>
              </a:spcBef>
            </a:pPr>
            <a:r>
              <a:rPr sz="1600" spc="-5" dirty="0">
                <a:latin typeface="Garamond"/>
                <a:cs typeface="Garamond"/>
              </a:rPr>
              <a:t>Materiales: Proyector, PC, youtube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guión </a:t>
            </a:r>
            <a:r>
              <a:rPr sz="1600" dirty="0">
                <a:latin typeface="Garamond"/>
                <a:cs typeface="Garamond"/>
              </a:rPr>
              <a:t>de la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representación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21500" y="1304174"/>
            <a:ext cx="3478325" cy="4320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223" y="159005"/>
            <a:ext cx="42138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2619" y="1751483"/>
            <a:ext cx="5884545" cy="3197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87655" marR="215900" indent="-275590" algn="just">
              <a:lnSpc>
                <a:spcPct val="114900"/>
              </a:lnSpc>
              <a:spcBef>
                <a:spcPts val="80"/>
              </a:spcBef>
            </a:pPr>
            <a:r>
              <a:rPr sz="1500" dirty="0">
                <a:solidFill>
                  <a:srgbClr val="434343"/>
                </a:solidFill>
                <a:latin typeface="Garamond"/>
                <a:cs typeface="Garamond"/>
              </a:rPr>
              <a:t>-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el cierre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conferencia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realiza una sesión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preguntas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respuestas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finalidad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escuchar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dudas e inquietudes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surgieron. Afortunadamente se  tuvo una gran respuesta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participación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comunidad  CEWIN,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logrando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gran motivación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iniciar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 el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diseño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construcción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huerto</a:t>
            </a:r>
            <a:r>
              <a:rPr sz="19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escolar.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Times New Roman"/>
              <a:cs typeface="Times New Roman"/>
            </a:endParaRPr>
          </a:p>
          <a:p>
            <a:pPr marL="450850" marR="5080">
              <a:lnSpc>
                <a:spcPts val="2250"/>
              </a:lnSpc>
            </a:pPr>
            <a:r>
              <a:rPr sz="1900" spc="-5" dirty="0">
                <a:latin typeface="Garamond"/>
                <a:cs typeface="Garamond"/>
              </a:rPr>
              <a:t>Materiales: Aula magna, </a:t>
            </a:r>
            <a:r>
              <a:rPr sz="1900" dirty="0">
                <a:latin typeface="Garamond"/>
                <a:cs typeface="Garamond"/>
              </a:rPr>
              <a:t>luces, </a:t>
            </a:r>
            <a:r>
              <a:rPr sz="1900" spc="-5" dirty="0">
                <a:latin typeface="Garamond"/>
                <a:cs typeface="Garamond"/>
              </a:rPr>
              <a:t>tapanco, cortinas, bocinas </a:t>
            </a:r>
            <a:r>
              <a:rPr sz="1900" dirty="0">
                <a:latin typeface="Garamond"/>
                <a:cs typeface="Garamond"/>
              </a:rPr>
              <a:t>y  </a:t>
            </a:r>
            <a:r>
              <a:rPr sz="1900" spc="-5" dirty="0">
                <a:latin typeface="Garamond"/>
                <a:cs typeface="Garamond"/>
              </a:rPr>
              <a:t>PC,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20188" y="1219075"/>
            <a:ext cx="3590924" cy="4772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35661" y="625514"/>
            <a:ext cx="998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Garamond"/>
                <a:cs typeface="Garamond"/>
              </a:rPr>
              <a:t>Evidencia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5824" y="634260"/>
            <a:ext cx="47548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 los</a:t>
            </a:r>
            <a:r>
              <a:rPr sz="3000" spc="-85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86125" y="1586205"/>
            <a:ext cx="10734675" cy="4735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conferencia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aportó: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>
              <a:latin typeface="Times New Roman"/>
              <a:cs typeface="Times New Roman"/>
            </a:endParaRPr>
          </a:p>
          <a:p>
            <a:pPr marL="469900" marR="8255" indent="-367030">
              <a:lnSpc>
                <a:spcPct val="151600"/>
              </a:lnSpc>
              <a:buFont typeface="Arial"/>
              <a:buChar char="●"/>
              <a:tabLst>
                <a:tab pos="469265" algn="l"/>
                <a:tab pos="469900" algn="l"/>
                <a:tab pos="973455" algn="l"/>
                <a:tab pos="1939925" algn="l"/>
                <a:tab pos="2559050" algn="l"/>
                <a:tab pos="2944495" algn="l"/>
                <a:tab pos="3827145" algn="l"/>
                <a:tab pos="4446270" algn="l"/>
                <a:tab pos="4724400" algn="l"/>
                <a:tab pos="5912485" algn="l"/>
                <a:tab pos="6307455" algn="l"/>
                <a:tab pos="7136130" algn="l"/>
                <a:tab pos="7479030" algn="l"/>
                <a:tab pos="8051800" algn="l"/>
                <a:tab pos="8754745" algn="l"/>
                <a:tab pos="9075420" algn="l"/>
                <a:tab pos="9526270" algn="l"/>
                <a:tab pos="9911715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	inquietud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e	los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e	la	importancia	del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cuidad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	de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área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verde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e	los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ponentes  mencionaron cifras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datos importantes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demanda de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estos.</a:t>
            </a:r>
            <a:endParaRPr sz="1800">
              <a:latin typeface="Garamond"/>
              <a:cs typeface="Garamond"/>
            </a:endParaRPr>
          </a:p>
          <a:p>
            <a:pPr marL="469900" marR="12065" indent="-367030">
              <a:lnSpc>
                <a:spcPct val="1493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alumnos se motivaron al ver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presentación tan apasionada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Ing.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Agrónomos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experiencias vividas 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sierra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empresa tan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trabajan.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teórica que mencionaron se tomó como referencia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inicial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presentar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cierre.</a:t>
            </a:r>
            <a:endParaRPr sz="1800">
              <a:latin typeface="Garamond"/>
              <a:cs typeface="Garamond"/>
            </a:endParaRPr>
          </a:p>
          <a:p>
            <a:pPr marL="469900" marR="6985" indent="-367030">
              <a:lnSpc>
                <a:spcPct val="1493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participación bilingüe que tuvo uno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ponentes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como una asignatura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importancia impartida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institución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pudieron poner en prácticas este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idioma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forma muy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fluida.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comprobó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tienen una gran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inquietud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 poner en práctica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conocimientos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teóricos.</a:t>
            </a:r>
            <a:endParaRPr sz="1800">
              <a:latin typeface="Garamond"/>
              <a:cs typeface="Garamond"/>
            </a:endParaRPr>
          </a:p>
          <a:p>
            <a:pPr marL="469900" marR="5080" indent="-367030">
              <a:lnSpc>
                <a:spcPct val="1493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estar presentes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autoridades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CEWIN se convencieron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importancia 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trascendencia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desarrollar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proyecto.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1375" y="431835"/>
            <a:ext cx="56654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Evaluación </a:t>
            </a:r>
            <a:r>
              <a:rPr b="0" dirty="0">
                <a:latin typeface="Garamond"/>
                <a:cs typeface="Garamond"/>
              </a:rPr>
              <a:t>de la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conferencia</a:t>
            </a:r>
          </a:p>
        </p:txBody>
      </p:sp>
      <p:sp>
        <p:nvSpPr>
          <p:cNvPr id="3" name="object 3"/>
          <p:cNvSpPr/>
          <p:nvPr/>
        </p:nvSpPr>
        <p:spPr>
          <a:xfrm>
            <a:off x="3310025" y="998855"/>
            <a:ext cx="4793963" cy="5554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8000" y="422975"/>
            <a:ext cx="53232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-5" dirty="0">
                <a:latin typeface="Garamond"/>
                <a:cs typeface="Garamond"/>
              </a:rPr>
              <a:t>Evidencias </a:t>
            </a:r>
            <a:r>
              <a:rPr sz="3800" b="0" dirty="0">
                <a:latin typeface="Garamond"/>
                <a:cs typeface="Garamond"/>
              </a:rPr>
              <a:t>de la</a:t>
            </a:r>
            <a:r>
              <a:rPr sz="3800" b="0" spc="-90" dirty="0">
                <a:latin typeface="Garamond"/>
                <a:cs typeface="Garamond"/>
              </a:rPr>
              <a:t> </a:t>
            </a:r>
            <a:r>
              <a:rPr sz="3800" b="0" spc="-5" dirty="0">
                <a:latin typeface="Garamond"/>
                <a:cs typeface="Garamond"/>
              </a:rPr>
              <a:t>conferencia</a:t>
            </a:r>
            <a:endParaRPr sz="3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0750" y="2098724"/>
            <a:ext cx="3112572" cy="374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77175" y="2115250"/>
            <a:ext cx="3649322" cy="373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70350" y="2115250"/>
            <a:ext cx="3735294" cy="3732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8426" y="74355"/>
            <a:ext cx="4254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Análisis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53776" y="936931"/>
            <a:ext cx="14554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latin typeface="Garamond"/>
                <a:cs typeface="Garamond"/>
              </a:rPr>
              <a:t>VENTAJAS:</a:t>
            </a:r>
            <a:endParaRPr sz="21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5993" y="1820597"/>
            <a:ext cx="3863975" cy="274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545" marR="5080" indent="-284480" algn="just">
              <a:lnSpc>
                <a:spcPct val="116100"/>
              </a:lnSpc>
              <a:spcBef>
                <a:spcPts val="100"/>
              </a:spcBef>
              <a:buChar char="-"/>
              <a:tabLst>
                <a:tab pos="297180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Permite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toda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comunidad CEWIN adquirir 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información importante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 respecto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la  importancia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que tienen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huertos urbanos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forma rápida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</a:t>
            </a:r>
            <a:r>
              <a:rPr sz="1400" spc="-15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sencilla.</a:t>
            </a:r>
            <a:endParaRPr sz="1400">
              <a:latin typeface="Garamond"/>
              <a:cs typeface="Garamond"/>
            </a:endParaRPr>
          </a:p>
          <a:p>
            <a:pPr marL="296545" indent="-284480" algn="just">
              <a:lnSpc>
                <a:spcPct val="100000"/>
              </a:lnSpc>
              <a:spcBef>
                <a:spcPts val="270"/>
              </a:spcBef>
              <a:buChar char="-"/>
              <a:tabLst>
                <a:tab pos="297180" algn="l"/>
              </a:tabLst>
            </a:pP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Se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obtiene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información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actualizada.</a:t>
            </a:r>
            <a:endParaRPr sz="1400">
              <a:latin typeface="Garamond"/>
              <a:cs typeface="Garamond"/>
            </a:endParaRPr>
          </a:p>
          <a:p>
            <a:pPr marL="296545" marR="7620" indent="-284480" algn="just">
              <a:lnSpc>
                <a:spcPct val="116100"/>
              </a:lnSpc>
              <a:buChar char="-"/>
              <a:tabLst>
                <a:tab pos="297180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Ofrece asesoramiento confiable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parte expertos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profesionales en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materia.</a:t>
            </a:r>
            <a:endParaRPr sz="1400">
              <a:latin typeface="Garamond"/>
              <a:cs typeface="Garamond"/>
            </a:endParaRPr>
          </a:p>
          <a:p>
            <a:pPr marL="296545" indent="-284480" algn="just">
              <a:lnSpc>
                <a:spcPct val="100000"/>
              </a:lnSpc>
              <a:spcBef>
                <a:spcPts val="270"/>
              </a:spcBef>
              <a:buChar char="-"/>
              <a:tabLst>
                <a:tab pos="297180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Genera aprendizaje</a:t>
            </a:r>
            <a:r>
              <a:rPr sz="1400" spc="-15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significativo.</a:t>
            </a:r>
            <a:endParaRPr sz="1400">
              <a:latin typeface="Garamond"/>
              <a:cs typeface="Garamond"/>
            </a:endParaRPr>
          </a:p>
          <a:p>
            <a:pPr marL="296545" marR="6350" indent="-284480" algn="just">
              <a:lnSpc>
                <a:spcPct val="116100"/>
              </a:lnSpc>
              <a:buChar char="-"/>
              <a:tabLst>
                <a:tab pos="297180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Motiva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la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comunidad CEWIN para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iniciar de 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forma concientizada el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diseño 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construcción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del 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huerto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escolar.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20493" y="938455"/>
            <a:ext cx="4023360" cy="219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2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ramond"/>
                <a:cs typeface="Garamond"/>
              </a:rPr>
              <a:t>DESVENTAJAS: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/>
              <a:cs typeface="Times New Roman"/>
            </a:endParaRPr>
          </a:p>
          <a:p>
            <a:pPr marL="298450" marR="5080" indent="-286385" algn="just">
              <a:lnSpc>
                <a:spcPct val="100600"/>
              </a:lnSpc>
              <a:buChar char="-"/>
              <a:tabLst>
                <a:tab pos="299085" algn="l"/>
              </a:tabLst>
            </a:pPr>
            <a:r>
              <a:rPr sz="1450" dirty="0">
                <a:latin typeface="Garamond"/>
                <a:cs typeface="Garamond"/>
              </a:rPr>
              <a:t>Requieren de </a:t>
            </a:r>
            <a:r>
              <a:rPr sz="1450" spc="-5" dirty="0">
                <a:latin typeface="Garamond"/>
                <a:cs typeface="Garamond"/>
              </a:rPr>
              <a:t>un período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tiempo prolongado  para profundizar en algunos temas </a:t>
            </a:r>
            <a:r>
              <a:rPr sz="1450" dirty="0">
                <a:latin typeface="Garamond"/>
                <a:cs typeface="Garamond"/>
              </a:rPr>
              <a:t>importantes de  interés.</a:t>
            </a:r>
            <a:endParaRPr sz="14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Font typeface="Garamond"/>
              <a:buChar char="-"/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Garamond"/>
              <a:buChar char="-"/>
            </a:pPr>
            <a:endParaRPr sz="1650">
              <a:latin typeface="Times New Roman"/>
              <a:cs typeface="Times New Roman"/>
            </a:endParaRPr>
          </a:p>
          <a:p>
            <a:pPr marL="298450" indent="-286385">
              <a:lnSpc>
                <a:spcPct val="100000"/>
              </a:lnSpc>
              <a:buChar char="-"/>
              <a:tabLst>
                <a:tab pos="298450" algn="l"/>
                <a:tab pos="299085" algn="l"/>
              </a:tabLst>
            </a:pPr>
            <a:r>
              <a:rPr sz="1450" spc="-5" dirty="0">
                <a:latin typeface="Garamond"/>
                <a:cs typeface="Garamond"/>
              </a:rPr>
              <a:t>En ocasiones </a:t>
            </a:r>
            <a:r>
              <a:rPr sz="1450" dirty="0">
                <a:latin typeface="Garamond"/>
                <a:cs typeface="Garamond"/>
              </a:rPr>
              <a:t>la información </a:t>
            </a:r>
            <a:r>
              <a:rPr sz="1450" spc="-5" dirty="0">
                <a:latin typeface="Garamond"/>
                <a:cs typeface="Garamond"/>
              </a:rPr>
              <a:t>es muy</a:t>
            </a:r>
            <a:r>
              <a:rPr sz="1450" spc="-40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específica.</a:t>
            </a:r>
            <a:endParaRPr sz="145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4175" y="2244387"/>
            <a:ext cx="2787049" cy="2792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2850" y="644888"/>
            <a:ext cx="32524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Toma de</a:t>
            </a:r>
            <a:r>
              <a:rPr sz="3000" spc="-90" dirty="0"/>
              <a:t> </a:t>
            </a:r>
            <a:r>
              <a:rPr sz="3000" spc="-5" dirty="0"/>
              <a:t>decisiones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025349" y="1907976"/>
            <a:ext cx="10024110" cy="3549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9525" indent="-367030" algn="just">
              <a:lnSpc>
                <a:spcPct val="128499"/>
              </a:lnSpc>
              <a:spcBef>
                <a:spcPts val="100"/>
              </a:spcBef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observar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impacto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tuvo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este tipo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conferencias tan enriquecedoras se propone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 institución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lleven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cabo más conferencias como esta con personas expertas en el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434343"/>
              </a:buClr>
              <a:buFont typeface="Arial"/>
              <a:buChar char="●"/>
            </a:pPr>
            <a:endParaRPr sz="2400">
              <a:latin typeface="Times New Roman"/>
              <a:cs typeface="Times New Roman"/>
            </a:endParaRPr>
          </a:p>
          <a:p>
            <a:pPr marL="379095" marR="5080" indent="-367030" algn="just">
              <a:lnSpc>
                <a:spcPct val="128499"/>
              </a:lnSpc>
              <a:spcBef>
                <a:spcPts val="5"/>
              </a:spcBef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aportaciones que realizaron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ponentes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despertaron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una gran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inquietud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  conocer 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tema, pero sobre todo por motivarse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convencerse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beneficios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crear un  huerto urbano, sobre todo en este mundo globalizado que están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viviendo.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434343"/>
              </a:buClr>
              <a:buFont typeface="Arial"/>
              <a:buChar char="●"/>
            </a:pPr>
            <a:endParaRPr sz="2400">
              <a:latin typeface="Times New Roman"/>
              <a:cs typeface="Times New Roman"/>
            </a:endParaRPr>
          </a:p>
          <a:p>
            <a:pPr marL="379095" marR="7620" indent="-367030" algn="just">
              <a:lnSpc>
                <a:spcPct val="128499"/>
              </a:lnSpc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Además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profesoras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lideramos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proyecto nos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dieron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grandes recomendaciones para cuidar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que sembraremos para que estos puedan crecer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forma óptima, que por supuesto  tendremos en cuenta para poder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proyecto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forma mucho más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eficiente.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7850" y="331108"/>
            <a:ext cx="7119620" cy="7531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870710" marR="5080" indent="-1858645">
              <a:lnSpc>
                <a:spcPts val="2850"/>
              </a:lnSpc>
              <a:spcBef>
                <a:spcPts val="220"/>
              </a:spcBef>
              <a:tabLst>
                <a:tab pos="1892300" algn="l"/>
                <a:tab pos="2924810" algn="l"/>
              </a:tabLst>
            </a:pPr>
            <a:r>
              <a:rPr sz="2400" spc="-5" dirty="0"/>
              <a:t>II. Intención.		</a:t>
            </a:r>
            <a:r>
              <a:rPr sz="2400" b="0" i="1" dirty="0">
                <a:latin typeface="Garamond"/>
                <a:cs typeface="Garamond"/>
              </a:rPr>
              <a:t>Sólo </a:t>
            </a:r>
            <a:r>
              <a:rPr sz="2400" b="0" i="1" spc="-5" dirty="0">
                <a:latin typeface="Garamond"/>
                <a:cs typeface="Garamond"/>
              </a:rPr>
              <a:t>una de las propuestas da nombre al proyecto.  </a:t>
            </a:r>
            <a:r>
              <a:rPr sz="2400" b="0" i="1" dirty="0">
                <a:latin typeface="Garamond"/>
                <a:cs typeface="Garamond"/>
              </a:rPr>
              <a:t>Redactar	</a:t>
            </a:r>
            <a:r>
              <a:rPr sz="2400" b="0" i="1" spc="-5" dirty="0">
                <a:latin typeface="Garamond"/>
                <a:cs typeface="Garamond"/>
              </a:rPr>
              <a:t>como pregunta premisa</a:t>
            </a:r>
            <a:r>
              <a:rPr sz="2400" b="0" i="1" spc="-85" dirty="0">
                <a:latin typeface="Garamond"/>
                <a:cs typeface="Garamond"/>
              </a:rPr>
              <a:t> </a:t>
            </a:r>
            <a:r>
              <a:rPr sz="2400" b="0" i="1" spc="-5" dirty="0">
                <a:latin typeface="Garamond"/>
                <a:cs typeface="Garamond"/>
              </a:rPr>
              <a:t>problematizadora.</a:t>
            </a:r>
            <a:endParaRPr sz="2400">
              <a:latin typeface="Garamond"/>
              <a:cs typeface="Garamond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32874" y="1297975"/>
          <a:ext cx="11430000" cy="47579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65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Dar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explicación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63500" marR="60325" indent="635" algn="ctr">
                        <a:lnSpc>
                          <a:spcPct val="1016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¿Por qué algo es cómo es?  Determinar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razones que  generan el problema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o la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situación.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44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97180" marR="292735" algn="ctr">
                        <a:lnSpc>
                          <a:spcPct val="101600"/>
                        </a:lnSpc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Resolver un problema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Explicar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manera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detallada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cómo se puede abordar y/o  solucionar el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problema.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63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0220" marR="487045" algn="ctr">
                        <a:lnSpc>
                          <a:spcPct val="101600"/>
                        </a:lnSpc>
                        <a:spcBef>
                          <a:spcPts val="3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Hacer más eficiente</a:t>
                      </a:r>
                      <a:r>
                        <a:rPr sz="1600" b="1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o 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mejorar</a:t>
                      </a:r>
                      <a:r>
                        <a:rPr sz="16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algo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09550" marR="203835" indent="-3175" algn="ctr">
                        <a:lnSpc>
                          <a:spcPct val="1016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¿De qué manera se pueden  optimizar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procesos para  alcanzar el objetivo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propuesto?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508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 marR="243204" algn="ctr">
                        <a:lnSpc>
                          <a:spcPct val="101600"/>
                        </a:lnSpc>
                        <a:spcBef>
                          <a:spcPts val="3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Inventar, innovar, diseñar</a:t>
                      </a:r>
                      <a:r>
                        <a:rPr sz="1600" b="1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o 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crear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algo</a:t>
                      </a:r>
                      <a:r>
                        <a:rPr sz="16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nuevo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¿Cómo podría ser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diferente?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3025" marR="68580" algn="ctr">
                        <a:lnSpc>
                          <a:spcPct val="1016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¿Qué nuevo producto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o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propuesta  puedo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hacer?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508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424">
                <a:tc>
                  <a:txBody>
                    <a:bodyPr/>
                    <a:lstStyle/>
                    <a:p>
                      <a:pPr marL="57150" marR="48895" algn="just">
                        <a:lnSpc>
                          <a:spcPct val="1161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Después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la investigación  documental de los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alumnos,  considerando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encuestas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test  aplicados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a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comunidad estudiantil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utilizando como referencia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resultados así como gráficos.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Se  determina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el principal problemas que  generaría una crisis</a:t>
                      </a:r>
                      <a:r>
                        <a:rPr sz="14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alimentaria.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0800" algn="just">
                        <a:lnSpc>
                          <a:spcPct val="1161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Estamos conscientes que es un  problema que posee una gran cantidad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poblaciones en el México,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que por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lo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tanto, será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gran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dificultad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su  erradicación, sin embargo,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alumnos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las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maestras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decidieron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utilizar algún  medio accesible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actualidad para  generar cierta conciencia en nuestra  comunidad escolar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e inducirla a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zona,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que pueda generar cambios en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  dinámica interna de las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familias  partiendo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una aplicación</a:t>
                      </a:r>
                      <a:r>
                        <a:rPr sz="14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exacta.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marR="50800" algn="just">
                        <a:lnSpc>
                          <a:spcPct val="1161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Se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pretende que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partir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la  investigación,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crítica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aplicación,  sea posible sensibilizar sobre el  aumento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hambruna. Promover  cambios en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compra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vegetales que  partan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sembrarlos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cosecharlos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una forma natural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económica que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le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permita resolver una crisis alimentaria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forma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eficiente.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49530" algn="just">
                        <a:lnSpc>
                          <a:spcPct val="1161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Es así que,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 intención de</a:t>
                      </a:r>
                      <a:r>
                        <a:rPr sz="1400" spc="2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construcción cae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dentro del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rubro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 innovación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pues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invita 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reinventar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cuestionar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formas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adquirir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vegetales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nuestro entorno.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plantear que vivan una nueva formas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dinámica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escalonada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construcción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un huerto escolar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vegetales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hortalizas.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9786800" y="5271276"/>
            <a:ext cx="2000975" cy="1003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1535">
              <a:lnSpc>
                <a:spcPct val="100000"/>
              </a:lnSpc>
              <a:spcBef>
                <a:spcPts val="100"/>
              </a:spcBef>
            </a:pPr>
            <a:r>
              <a:rPr sz="3800" spc="-5" dirty="0"/>
              <a:t>B)Actividad interdisciplinaria de desarrollo</a:t>
            </a:r>
            <a:r>
              <a:rPr sz="3800" spc="-85" dirty="0"/>
              <a:t> </a:t>
            </a:r>
            <a:r>
              <a:rPr sz="3800" spc="-5" dirty="0"/>
              <a:t>A:</a:t>
            </a:r>
            <a:endParaRPr sz="3800"/>
          </a:p>
          <a:p>
            <a:pPr marL="851535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Garamond"/>
                <a:cs typeface="Garamond"/>
              </a:rPr>
              <a:t>Preparación </a:t>
            </a:r>
            <a:r>
              <a:rPr b="0" dirty="0">
                <a:latin typeface="Garamond"/>
                <a:cs typeface="Garamond"/>
              </a:rPr>
              <a:t>del </a:t>
            </a:r>
            <a:r>
              <a:rPr b="0" spc="-10" dirty="0">
                <a:latin typeface="Garamond"/>
                <a:cs typeface="Garamond"/>
              </a:rPr>
              <a:t>suelo </a:t>
            </a:r>
            <a:r>
              <a:rPr b="0" dirty="0">
                <a:latin typeface="Garamond"/>
                <a:cs typeface="Garamond"/>
              </a:rPr>
              <a:t>y</a:t>
            </a:r>
            <a:r>
              <a:rPr b="0" spc="-2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composta.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28321" y="2832239"/>
            <a:ext cx="8743950" cy="306006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73660" algn="just">
              <a:lnSpc>
                <a:spcPct val="100000"/>
              </a:lnSpc>
              <a:spcBef>
                <a:spcPts val="740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1. </a:t>
            </a: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Preparación del suelo </a:t>
            </a:r>
            <a:r>
              <a:rPr sz="2400" b="1" dirty="0">
                <a:solidFill>
                  <a:srgbClr val="2A3890"/>
                </a:solidFill>
                <a:latin typeface="Garamond"/>
                <a:cs typeface="Garamond"/>
              </a:rPr>
              <a:t>y</a:t>
            </a:r>
            <a:r>
              <a:rPr sz="2400" b="1" spc="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composta</a:t>
            </a:r>
            <a:endParaRPr sz="2400">
              <a:latin typeface="Garamond"/>
              <a:cs typeface="Garamond"/>
            </a:endParaRPr>
          </a:p>
          <a:p>
            <a:pPr marL="338455" indent="-339090" algn="just">
              <a:lnSpc>
                <a:spcPct val="100000"/>
              </a:lnSpc>
              <a:spcBef>
                <a:spcPts val="425"/>
              </a:spcBef>
              <a:buClr>
                <a:srgbClr val="434343"/>
              </a:buClr>
              <a:buFont typeface="Arial"/>
              <a:buChar char="●"/>
              <a:tabLst>
                <a:tab pos="3390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Objetivo:</a:t>
            </a:r>
            <a:endParaRPr sz="1600">
              <a:latin typeface="Garamond"/>
              <a:cs typeface="Garamond"/>
            </a:endParaRPr>
          </a:p>
          <a:p>
            <a:pPr marL="452755" marR="5080" algn="just">
              <a:lnSpc>
                <a:spcPts val="2100"/>
              </a:lnSpc>
              <a:spcBef>
                <a:spcPts val="80"/>
              </a:spcBef>
            </a:pP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La preparación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del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suelo permite brindar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las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condiciones óptimas para el crecimiento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y desarrollo de la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planta,  formando una estructura granular que permite el almacenamiento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absorción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agua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una rápida 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descomposición de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materia orgánica, aumentando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porosidad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del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suelo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así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lograr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un buen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desarrollo de las 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hortalizas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o</a:t>
            </a:r>
            <a:r>
              <a:rPr sz="15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frutos.</a:t>
            </a:r>
            <a:endParaRPr sz="1500">
              <a:latin typeface="Garamond"/>
              <a:cs typeface="Garamond"/>
            </a:endParaRPr>
          </a:p>
          <a:p>
            <a:pPr marL="338455" indent="-313690" algn="just">
              <a:lnSpc>
                <a:spcPct val="100000"/>
              </a:lnSpc>
              <a:spcBef>
                <a:spcPts val="1175"/>
              </a:spcBef>
              <a:buClr>
                <a:srgbClr val="434343"/>
              </a:buClr>
              <a:buFont typeface="Arial"/>
              <a:buChar char="●"/>
              <a:tabLst>
                <a:tab pos="339090" algn="l"/>
              </a:tabLst>
            </a:pPr>
            <a:r>
              <a:rPr sz="16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6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5to</a:t>
            </a:r>
            <a:endParaRPr sz="1600">
              <a:latin typeface="Garamond"/>
              <a:cs typeface="Garamond"/>
            </a:endParaRPr>
          </a:p>
          <a:p>
            <a:pPr marL="338455" indent="-313690" algn="just">
              <a:lnSpc>
                <a:spcPct val="100000"/>
              </a:lnSpc>
              <a:spcBef>
                <a:spcPts val="1305"/>
              </a:spcBef>
              <a:buClr>
                <a:srgbClr val="434343"/>
              </a:buClr>
              <a:buFont typeface="Arial"/>
              <a:buChar char="●"/>
              <a:tabLst>
                <a:tab pos="3390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1600" spc="-5" dirty="0">
                <a:latin typeface="Garamond"/>
                <a:cs typeface="Garamond"/>
              </a:rPr>
              <a:t>Del 24 al 28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Febrero.</a:t>
            </a:r>
            <a:endParaRPr sz="1600">
              <a:latin typeface="Garamond"/>
              <a:cs typeface="Garamond"/>
            </a:endParaRPr>
          </a:p>
          <a:p>
            <a:pPr marL="338455" indent="-313690">
              <a:lnSpc>
                <a:spcPct val="100000"/>
              </a:lnSpc>
              <a:spcBef>
                <a:spcPts val="1305"/>
              </a:spcBef>
              <a:buClr>
                <a:srgbClr val="434343"/>
              </a:buClr>
              <a:buFont typeface="Arial"/>
              <a:buChar char="●"/>
              <a:tabLst>
                <a:tab pos="338455" algn="l"/>
                <a:tab pos="3390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</a:t>
            </a:r>
            <a:r>
              <a:rPr sz="1600" spc="-5" dirty="0">
                <a:latin typeface="Garamond"/>
                <a:cs typeface="Garamond"/>
              </a:rPr>
              <a:t>Educación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salud, Matemáticas </a:t>
            </a:r>
            <a:r>
              <a:rPr sz="1600" dirty="0">
                <a:latin typeface="Garamond"/>
                <a:cs typeface="Garamond"/>
              </a:rPr>
              <a:t>V y </a:t>
            </a:r>
            <a:r>
              <a:rPr sz="1600" spc="-5" dirty="0">
                <a:latin typeface="Garamond"/>
                <a:cs typeface="Garamond"/>
              </a:rPr>
              <a:t>Química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III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3253"/>
            <a:ext cx="5294630" cy="998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9"/>
              </a:lnSpc>
              <a:spcBef>
                <a:spcPts val="100"/>
              </a:spcBef>
            </a:pPr>
            <a:r>
              <a:rPr sz="3200" b="0" spc="-5" dirty="0">
                <a:latin typeface="Garamond"/>
                <a:cs typeface="Garamond"/>
              </a:rPr>
              <a:t>Temas </a:t>
            </a:r>
            <a:r>
              <a:rPr sz="3200" b="0" dirty="0">
                <a:latin typeface="Garamond"/>
                <a:cs typeface="Garamond"/>
              </a:rPr>
              <a:t>y</a:t>
            </a:r>
            <a:r>
              <a:rPr sz="3200" b="0" spc="-15" dirty="0">
                <a:latin typeface="Garamond"/>
                <a:cs typeface="Garamond"/>
              </a:rPr>
              <a:t> </a:t>
            </a:r>
            <a:r>
              <a:rPr sz="3200" b="0" spc="-5" dirty="0">
                <a:latin typeface="Garamond"/>
                <a:cs typeface="Garamond"/>
              </a:rPr>
              <a:t>conceptos</a:t>
            </a:r>
            <a:endParaRPr sz="3200">
              <a:latin typeface="Garamond"/>
              <a:cs typeface="Garamond"/>
            </a:endParaRPr>
          </a:p>
          <a:p>
            <a:pPr marL="12700">
              <a:lnSpc>
                <a:spcPts val="3829"/>
              </a:lnSpc>
            </a:pPr>
            <a:r>
              <a:rPr sz="3200" b="0" spc="-5" dirty="0">
                <a:latin typeface="Garamond"/>
                <a:cs typeface="Garamond"/>
              </a:rPr>
              <a:t>Preparación </a:t>
            </a:r>
            <a:r>
              <a:rPr sz="3200" b="0" dirty="0">
                <a:latin typeface="Garamond"/>
                <a:cs typeface="Garamond"/>
              </a:rPr>
              <a:t>del </a:t>
            </a:r>
            <a:r>
              <a:rPr sz="3200" b="0" spc="-5" dirty="0">
                <a:latin typeface="Garamond"/>
                <a:cs typeface="Garamond"/>
              </a:rPr>
              <a:t>suelo </a:t>
            </a:r>
            <a:r>
              <a:rPr sz="3200" b="0" dirty="0">
                <a:latin typeface="Garamond"/>
                <a:cs typeface="Garamond"/>
              </a:rPr>
              <a:t>y</a:t>
            </a:r>
            <a:r>
              <a:rPr sz="3200" b="0" spc="-95" dirty="0">
                <a:latin typeface="Garamond"/>
                <a:cs typeface="Garamond"/>
              </a:rPr>
              <a:t> </a:t>
            </a:r>
            <a:r>
              <a:rPr sz="3200" b="0" spc="-5" dirty="0">
                <a:latin typeface="Garamond"/>
                <a:cs typeface="Garamond"/>
              </a:rPr>
              <a:t>composta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37" y="2239137"/>
            <a:ext cx="8761730" cy="1143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114100"/>
              </a:lnSpc>
              <a:spcBef>
                <a:spcPts val="135"/>
              </a:spcBef>
            </a:pP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La preparación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suelo permite brindar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condiciones óptimas para el crecimiento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y desarrollo de la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planta,  formando una estructura granular que permite el almacenamiento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absorción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agua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una rápida 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descomposición de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materia orgánica, aumentando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porosidad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suelo para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lograr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un buen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desarrollo del 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sistema radical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plantas, esto hace que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plantas tengan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facilidad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profundizar sus</a:t>
            </a:r>
            <a:r>
              <a:rPr sz="1600" spc="-25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raíces.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2237" y="3929379"/>
            <a:ext cx="8755380" cy="1181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Garamond"/>
                <a:cs typeface="Garamond"/>
              </a:rPr>
              <a:t>PREPARACIÓN DE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spc="-5" dirty="0">
                <a:latin typeface="Garamond"/>
                <a:cs typeface="Garamond"/>
              </a:rPr>
              <a:t>SUELO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15300"/>
              </a:lnSpc>
              <a:spcBef>
                <a:spcPts val="1075"/>
              </a:spcBef>
            </a:pPr>
            <a:r>
              <a:rPr sz="1500" spc="-5" dirty="0">
                <a:latin typeface="Garamond"/>
                <a:cs typeface="Garamond"/>
              </a:rPr>
              <a:t>La preparación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suelo </a:t>
            </a:r>
            <a:r>
              <a:rPr sz="1500" dirty="0">
                <a:latin typeface="Garamond"/>
                <a:cs typeface="Garamond"/>
              </a:rPr>
              <a:t>inicia </a:t>
            </a:r>
            <a:r>
              <a:rPr sz="1500" spc="-5" dirty="0">
                <a:latin typeface="Garamond"/>
                <a:cs typeface="Garamond"/>
              </a:rPr>
              <a:t>con el retirado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maleza, ques es cualquier cosa que aparezca entre nuestras  hortalizas es una mala hierba. El paso básico para prevenir su aparición es </a:t>
            </a:r>
            <a:r>
              <a:rPr sz="1500" dirty="0">
                <a:latin typeface="Garamond"/>
                <a:cs typeface="Garamond"/>
              </a:rPr>
              <a:t>despejar </a:t>
            </a:r>
            <a:r>
              <a:rPr sz="1500" spc="-5" dirty="0">
                <a:latin typeface="Garamond"/>
                <a:cs typeface="Garamond"/>
              </a:rPr>
              <a:t>el suelo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mejor posible antes </a:t>
            </a:r>
            <a:r>
              <a:rPr sz="1500" dirty="0">
                <a:latin typeface="Garamond"/>
                <a:cs typeface="Garamond"/>
              </a:rPr>
              <a:t>de  </a:t>
            </a:r>
            <a:r>
              <a:rPr sz="1500" spc="-5" dirty="0">
                <a:latin typeface="Garamond"/>
                <a:cs typeface="Garamond"/>
              </a:rPr>
              <a:t>comenzar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plantar. Cuanto más </a:t>
            </a:r>
            <a:r>
              <a:rPr sz="1500" dirty="0">
                <a:latin typeface="Garamond"/>
                <a:cs typeface="Garamond"/>
              </a:rPr>
              <a:t>limpio </a:t>
            </a:r>
            <a:r>
              <a:rPr sz="1500" spc="-5" dirty="0">
                <a:latin typeface="Garamond"/>
                <a:cs typeface="Garamond"/>
              </a:rPr>
              <a:t>esté el suelo menor es el riego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su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aparición.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349" y="1803129"/>
            <a:ext cx="9949815" cy="307975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60"/>
              </a:spcBef>
            </a:pPr>
            <a:r>
              <a:rPr sz="1500" spc="-5" dirty="0">
                <a:latin typeface="Garamond"/>
                <a:cs typeface="Garamond"/>
              </a:rPr>
              <a:t>Aun así, es </a:t>
            </a:r>
            <a:r>
              <a:rPr sz="1500" dirty="0">
                <a:latin typeface="Garamond"/>
                <a:cs typeface="Garamond"/>
              </a:rPr>
              <a:t>inevitable </a:t>
            </a:r>
            <a:r>
              <a:rPr sz="1500" spc="-5" dirty="0">
                <a:latin typeface="Garamond"/>
                <a:cs typeface="Garamond"/>
              </a:rPr>
              <a:t>que salgan, por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que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uno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tres </a:t>
            </a:r>
            <a:r>
              <a:rPr sz="1500" dirty="0">
                <a:latin typeface="Garamond"/>
                <a:cs typeface="Garamond"/>
              </a:rPr>
              <a:t>días después de </a:t>
            </a:r>
            <a:r>
              <a:rPr sz="1500" spc="-5" dirty="0">
                <a:latin typeface="Garamond"/>
                <a:cs typeface="Garamond"/>
              </a:rPr>
              <a:t>cada riego (dependiendo </a:t>
            </a:r>
            <a:r>
              <a:rPr sz="1500" dirty="0">
                <a:latin typeface="Garamond"/>
                <a:cs typeface="Garamond"/>
              </a:rPr>
              <a:t>de las </a:t>
            </a:r>
            <a:r>
              <a:rPr sz="1500" spc="-5" dirty="0">
                <a:latin typeface="Garamond"/>
                <a:cs typeface="Garamond"/>
              </a:rPr>
              <a:t>condiciones meteorológicas),  conviene perder unos minutos en eliminar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que van saliendo entre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hortalizas que hemos plantado,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que aprovecharemos  también para soltar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tierra que se queda apelmazada por el efecto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riego, sobre todo si regamos por </a:t>
            </a:r>
            <a:r>
              <a:rPr sz="1500" dirty="0">
                <a:latin typeface="Garamond"/>
                <a:cs typeface="Garamond"/>
              </a:rPr>
              <a:t>inundación. </a:t>
            </a:r>
            <a:r>
              <a:rPr sz="1500" spc="-5" dirty="0">
                <a:latin typeface="Garamond"/>
                <a:cs typeface="Garamond"/>
              </a:rPr>
              <a:t>Conviene que </a:t>
            </a:r>
            <a:r>
              <a:rPr sz="1500" dirty="0">
                <a:latin typeface="Garamond"/>
                <a:cs typeface="Garamond"/>
              </a:rPr>
              <a:t>la  </a:t>
            </a:r>
            <a:r>
              <a:rPr sz="1500" spc="-5" dirty="0">
                <a:latin typeface="Garamond"/>
                <a:cs typeface="Garamond"/>
              </a:rPr>
              <a:t>primera capa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tierra esté siempre suelta. Para soltar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tierra basta con rascar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superficie con cuidado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no </a:t>
            </a:r>
            <a:r>
              <a:rPr sz="1500" dirty="0">
                <a:latin typeface="Garamond"/>
                <a:cs typeface="Garamond"/>
              </a:rPr>
              <a:t>dañar </a:t>
            </a:r>
            <a:r>
              <a:rPr sz="1500" spc="-5" dirty="0">
                <a:latin typeface="Garamond"/>
                <a:cs typeface="Garamond"/>
              </a:rPr>
              <a:t>nuestras hortalizas 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es muy </a:t>
            </a:r>
            <a:r>
              <a:rPr sz="1500" dirty="0">
                <a:latin typeface="Garamond"/>
                <a:cs typeface="Garamond"/>
              </a:rPr>
              <a:t>importante </a:t>
            </a:r>
            <a:r>
              <a:rPr sz="1500" spc="-5" dirty="0">
                <a:latin typeface="Garamond"/>
                <a:cs typeface="Garamond"/>
              </a:rPr>
              <a:t>que esta tarea se realice con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tierra un poco húmeda (con tempero)en otro caso </a:t>
            </a:r>
            <a:r>
              <a:rPr sz="1500" dirty="0">
                <a:latin typeface="Garamond"/>
                <a:cs typeface="Garamond"/>
              </a:rPr>
              <a:t>–si </a:t>
            </a:r>
            <a:r>
              <a:rPr sz="1500" spc="-5" dirty="0">
                <a:latin typeface="Garamond"/>
                <a:cs typeface="Garamond"/>
              </a:rPr>
              <a:t>está muy húmeda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seca- no  quedará bien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será más </a:t>
            </a:r>
            <a:r>
              <a:rPr sz="1500" dirty="0">
                <a:latin typeface="Garamond"/>
                <a:cs typeface="Garamond"/>
              </a:rPr>
              <a:t>difícil </a:t>
            </a:r>
            <a:r>
              <a:rPr sz="1500" spc="-5" dirty="0">
                <a:latin typeface="Garamond"/>
                <a:cs typeface="Garamond"/>
              </a:rPr>
              <a:t>hacerlo sin </a:t>
            </a:r>
            <a:r>
              <a:rPr sz="1500" dirty="0">
                <a:latin typeface="Garamond"/>
                <a:cs typeface="Garamond"/>
              </a:rPr>
              <a:t>dañar a </a:t>
            </a:r>
            <a:r>
              <a:rPr sz="1500" spc="-5" dirty="0">
                <a:latin typeface="Garamond"/>
                <a:cs typeface="Garamond"/>
              </a:rPr>
              <a:t>nuestras</a:t>
            </a:r>
            <a:r>
              <a:rPr sz="1500" spc="-2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hortalizas.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15999"/>
              </a:lnSpc>
              <a:spcBef>
                <a:spcPts val="1110"/>
              </a:spcBef>
            </a:pPr>
            <a:r>
              <a:rPr sz="1500" spc="-5" dirty="0">
                <a:latin typeface="Garamond"/>
                <a:cs typeface="Garamond"/>
              </a:rPr>
              <a:t>Volviendo </a:t>
            </a:r>
            <a:r>
              <a:rPr sz="1500" dirty="0">
                <a:latin typeface="Garamond"/>
                <a:cs typeface="Garamond"/>
              </a:rPr>
              <a:t>a la </a:t>
            </a:r>
            <a:r>
              <a:rPr sz="1500" spc="-5" dirty="0">
                <a:latin typeface="Garamond"/>
                <a:cs typeface="Garamond"/>
              </a:rPr>
              <a:t>preparación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suelo,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eliminación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malas hierbas es el primer paso que </a:t>
            </a:r>
            <a:r>
              <a:rPr sz="1500" dirty="0">
                <a:latin typeface="Garamond"/>
                <a:cs typeface="Garamond"/>
              </a:rPr>
              <a:t>debemos dar. </a:t>
            </a:r>
            <a:r>
              <a:rPr sz="1500" spc="-5" dirty="0">
                <a:latin typeface="Garamond"/>
                <a:cs typeface="Garamond"/>
              </a:rPr>
              <a:t>Podemos hacerlo con </a:t>
            </a:r>
            <a:r>
              <a:rPr sz="1500" dirty="0">
                <a:latin typeface="Garamond"/>
                <a:cs typeface="Garamond"/>
              </a:rPr>
              <a:t>la  </a:t>
            </a:r>
            <a:r>
              <a:rPr sz="1500" spc="-5" dirty="0">
                <a:latin typeface="Garamond"/>
                <a:cs typeface="Garamond"/>
              </a:rPr>
              <a:t>azada,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mejor, regando abundantemente el suelo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al </a:t>
            </a:r>
            <a:r>
              <a:rPr sz="1500" dirty="0">
                <a:latin typeface="Garamond"/>
                <a:cs typeface="Garamond"/>
              </a:rPr>
              <a:t>día </a:t>
            </a:r>
            <a:r>
              <a:rPr sz="1500" spc="-5" dirty="0">
                <a:latin typeface="Garamond"/>
                <a:cs typeface="Garamond"/>
              </a:rPr>
              <a:t>siguiente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mejor al otro, con el suelo húmedo,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arrancamos con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mano  tiendo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ellas. Este método es más eficiente puesto que eliminará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raíces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será más </a:t>
            </a:r>
            <a:r>
              <a:rPr sz="1500" dirty="0">
                <a:latin typeface="Garamond"/>
                <a:cs typeface="Garamond"/>
              </a:rPr>
              <a:t>difícil </a:t>
            </a:r>
            <a:r>
              <a:rPr sz="1500" spc="-5" dirty="0">
                <a:latin typeface="Garamond"/>
                <a:cs typeface="Garamond"/>
              </a:rPr>
              <a:t>que vuelvan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proliferar. El tiempo que  nos va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costar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operación es aproximadamente el mismo hacerlo con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mano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hacerlo con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herramienta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más </a:t>
            </a:r>
            <a:r>
              <a:rPr sz="1500" dirty="0">
                <a:latin typeface="Garamond"/>
                <a:cs typeface="Garamond"/>
              </a:rPr>
              <a:t>descansado </a:t>
            </a:r>
            <a:r>
              <a:rPr sz="1500" spc="-5" dirty="0">
                <a:latin typeface="Garamond"/>
                <a:cs typeface="Garamond"/>
              </a:rPr>
              <a:t>hacerlo 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mano. </a:t>
            </a:r>
            <a:r>
              <a:rPr sz="1500" dirty="0">
                <a:latin typeface="Garamond"/>
                <a:cs typeface="Garamond"/>
              </a:rPr>
              <a:t>Si </a:t>
            </a:r>
            <a:r>
              <a:rPr sz="1500" spc="-5" dirty="0">
                <a:latin typeface="Garamond"/>
                <a:cs typeface="Garamond"/>
              </a:rPr>
              <a:t>alguna hierba se resiste podemos utilizar </a:t>
            </a:r>
            <a:r>
              <a:rPr sz="1500" dirty="0">
                <a:latin typeface="Garamond"/>
                <a:cs typeface="Garamond"/>
              </a:rPr>
              <a:t>la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azada.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7787" y="1520897"/>
            <a:ext cx="8758555" cy="360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Garamond"/>
                <a:cs typeface="Garamond"/>
              </a:rPr>
              <a:t>AIREAR </a:t>
            </a:r>
            <a:r>
              <a:rPr sz="1600" b="1" dirty="0">
                <a:latin typeface="Garamond"/>
                <a:cs typeface="Garamond"/>
              </a:rPr>
              <a:t>Y</a:t>
            </a:r>
            <a:r>
              <a:rPr sz="1600" b="1" spc="-10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MULLIR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1100"/>
              </a:spcBef>
            </a:pPr>
            <a:r>
              <a:rPr sz="1600" spc="-5" dirty="0">
                <a:latin typeface="Garamond"/>
                <a:cs typeface="Garamond"/>
              </a:rPr>
              <a:t>Existen </a:t>
            </a:r>
            <a:r>
              <a:rPr sz="1600" dirty="0">
                <a:latin typeface="Garamond"/>
                <a:cs typeface="Garamond"/>
              </a:rPr>
              <a:t>diversos instrumentos </a:t>
            </a:r>
            <a:r>
              <a:rPr sz="1600" spc="-5" dirty="0">
                <a:latin typeface="Garamond"/>
                <a:cs typeface="Garamond"/>
              </a:rPr>
              <a:t>para realizar esta tarea: Laya </a:t>
            </a:r>
            <a:r>
              <a:rPr sz="1600" dirty="0">
                <a:latin typeface="Garamond"/>
                <a:cs typeface="Garamond"/>
              </a:rPr>
              <a:t>u </a:t>
            </a:r>
            <a:r>
              <a:rPr sz="1600" spc="-5" dirty="0">
                <a:latin typeface="Garamond"/>
                <a:cs typeface="Garamond"/>
              </a:rPr>
              <a:t>horca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cuatro </a:t>
            </a:r>
            <a:r>
              <a:rPr sz="1600" dirty="0">
                <a:latin typeface="Garamond"/>
                <a:cs typeface="Garamond"/>
              </a:rPr>
              <a:t>dientes, </a:t>
            </a:r>
            <a:r>
              <a:rPr sz="1600" spc="-5" dirty="0">
                <a:latin typeface="Garamond"/>
                <a:cs typeface="Garamond"/>
              </a:rPr>
              <a:t>pala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cavar, azadas </a:t>
            </a:r>
            <a:r>
              <a:rPr sz="1600" dirty="0">
                <a:latin typeface="Garamond"/>
                <a:cs typeface="Garamond"/>
              </a:rPr>
              <a:t>o  </a:t>
            </a:r>
            <a:r>
              <a:rPr sz="1600" spc="-5" dirty="0">
                <a:latin typeface="Garamond"/>
                <a:cs typeface="Garamond"/>
              </a:rPr>
              <a:t>utilizar un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motocultor.</a:t>
            </a:r>
            <a:endParaRPr sz="1600">
              <a:latin typeface="Garamond"/>
              <a:cs typeface="Garamond"/>
            </a:endParaRPr>
          </a:p>
          <a:p>
            <a:pPr marL="12700" marR="5715" algn="just">
              <a:lnSpc>
                <a:spcPct val="113900"/>
              </a:lnSpc>
              <a:spcBef>
                <a:spcPts val="1085"/>
              </a:spcBef>
            </a:pPr>
            <a:r>
              <a:rPr sz="1600" spc="-5" dirty="0">
                <a:latin typeface="Garamond"/>
                <a:cs typeface="Garamond"/>
              </a:rPr>
              <a:t>Para hacer esta </a:t>
            </a:r>
            <a:r>
              <a:rPr sz="1600" dirty="0">
                <a:latin typeface="Garamond"/>
                <a:cs typeface="Garamond"/>
              </a:rPr>
              <a:t>labor </a:t>
            </a:r>
            <a:r>
              <a:rPr sz="1600" spc="-5" dirty="0">
                <a:latin typeface="Garamond"/>
                <a:cs typeface="Garamond"/>
              </a:rPr>
              <a:t>hay que considerar que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tiene que tener tempero. No </a:t>
            </a:r>
            <a:r>
              <a:rPr sz="1600" dirty="0">
                <a:latin typeface="Garamond"/>
                <a:cs typeface="Garamond"/>
              </a:rPr>
              <a:t>debe </a:t>
            </a:r>
            <a:r>
              <a:rPr sz="1600" spc="-5" dirty="0">
                <a:latin typeface="Garamond"/>
                <a:cs typeface="Garamond"/>
              </a:rPr>
              <a:t>estar seca,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 hace  muy </a:t>
            </a:r>
            <a:r>
              <a:rPr sz="1600" dirty="0">
                <a:latin typeface="Garamond"/>
                <a:cs typeface="Garamond"/>
              </a:rPr>
              <a:t>difícil </a:t>
            </a:r>
            <a:r>
              <a:rPr sz="1600" spc="-5" dirty="0">
                <a:latin typeface="Garamond"/>
                <a:cs typeface="Garamond"/>
              </a:rPr>
              <a:t>el </a:t>
            </a:r>
            <a:r>
              <a:rPr sz="1600" dirty="0">
                <a:latin typeface="Garamond"/>
                <a:cs typeface="Garamond"/>
              </a:rPr>
              <a:t>labrado del </a:t>
            </a:r>
            <a:r>
              <a:rPr sz="1600" spc="-5" dirty="0">
                <a:latin typeface="Garamond"/>
                <a:cs typeface="Garamond"/>
              </a:rPr>
              <a:t>terreno ya que hará polvo </a:t>
            </a:r>
            <a:r>
              <a:rPr sz="1600" dirty="0">
                <a:latin typeface="Garamond"/>
                <a:cs typeface="Garamond"/>
              </a:rPr>
              <a:t>y dejará los </a:t>
            </a:r>
            <a:r>
              <a:rPr sz="1600" spc="-5" dirty="0">
                <a:latin typeface="Garamond"/>
                <a:cs typeface="Garamond"/>
              </a:rPr>
              <a:t>consabidos terrones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tierra apelmazada. Por  el contrario, si está </a:t>
            </a:r>
            <a:r>
              <a:rPr sz="1600" dirty="0">
                <a:latin typeface="Garamond"/>
                <a:cs typeface="Garamond"/>
              </a:rPr>
              <a:t>demasiado </a:t>
            </a:r>
            <a:r>
              <a:rPr sz="1600" spc="-5" dirty="0">
                <a:latin typeface="Garamond"/>
                <a:cs typeface="Garamond"/>
              </a:rPr>
              <a:t>húmeda se apelmazará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se pegará </a:t>
            </a:r>
            <a:r>
              <a:rPr sz="1600" dirty="0">
                <a:latin typeface="Garamond"/>
                <a:cs typeface="Garamond"/>
              </a:rPr>
              <a:t>a la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herramienta.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900"/>
              </a:lnSpc>
              <a:spcBef>
                <a:spcPts val="1090"/>
              </a:spcBef>
            </a:pPr>
            <a:r>
              <a:rPr sz="1600" spc="-5" dirty="0">
                <a:latin typeface="Garamond"/>
                <a:cs typeface="Garamond"/>
              </a:rPr>
              <a:t>Para conseguir tempero hay que regar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abundantemente </a:t>
            </a:r>
            <a:r>
              <a:rPr sz="1600" dirty="0">
                <a:latin typeface="Garamond"/>
                <a:cs typeface="Garamond"/>
              </a:rPr>
              <a:t>y de dos a </a:t>
            </a:r>
            <a:r>
              <a:rPr sz="1600" spc="-5" dirty="0">
                <a:latin typeface="Garamond"/>
                <a:cs typeface="Garamond"/>
              </a:rPr>
              <a:t>cuatro </a:t>
            </a:r>
            <a:r>
              <a:rPr sz="1600" dirty="0">
                <a:latin typeface="Garamond"/>
                <a:cs typeface="Garamond"/>
              </a:rPr>
              <a:t>días después, dependiendo  del </a:t>
            </a:r>
            <a:r>
              <a:rPr sz="1600" spc="-5" dirty="0">
                <a:latin typeface="Garamond"/>
                <a:cs typeface="Garamond"/>
              </a:rPr>
              <a:t>calor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humedad ambiental,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se podrá trabajar para airearla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mullirla. Para que haya tempero </a:t>
            </a:r>
            <a:r>
              <a:rPr sz="1600" dirty="0">
                <a:latin typeface="Garamond"/>
                <a:cs typeface="Garamond"/>
              </a:rPr>
              <a:t>la  </a:t>
            </a:r>
            <a:r>
              <a:rPr sz="1600" spc="-5" dirty="0">
                <a:latin typeface="Garamond"/>
                <a:cs typeface="Garamond"/>
              </a:rPr>
              <a:t>tierra tiene que estar húmeda sin que se pegue </a:t>
            </a:r>
            <a:r>
              <a:rPr sz="1600" dirty="0">
                <a:latin typeface="Garamond"/>
                <a:cs typeface="Garamond"/>
              </a:rPr>
              <a:t>a los dedos </a:t>
            </a:r>
            <a:r>
              <a:rPr sz="1600" spc="-5" dirty="0">
                <a:latin typeface="Garamond"/>
                <a:cs typeface="Garamond"/>
              </a:rPr>
              <a:t>al pellizcarla, es </a:t>
            </a:r>
            <a:r>
              <a:rPr sz="1600" dirty="0">
                <a:latin typeface="Garamond"/>
                <a:cs typeface="Garamond"/>
              </a:rPr>
              <a:t>decir, </a:t>
            </a:r>
            <a:r>
              <a:rPr sz="1600" spc="-5" dirty="0">
                <a:latin typeface="Garamond"/>
                <a:cs typeface="Garamond"/>
              </a:rPr>
              <a:t>que se haga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polvo.</a:t>
            </a:r>
            <a:endParaRPr sz="1600">
              <a:latin typeface="Garamond"/>
              <a:cs typeface="Garamond"/>
            </a:endParaRPr>
          </a:p>
          <a:p>
            <a:pPr marL="12700" marR="10160" algn="just">
              <a:lnSpc>
                <a:spcPct val="114599"/>
              </a:lnSpc>
              <a:spcBef>
                <a:spcPts val="1075"/>
              </a:spcBef>
            </a:pPr>
            <a:r>
              <a:rPr sz="1600" spc="-5" dirty="0">
                <a:latin typeface="Garamond"/>
                <a:cs typeface="Garamond"/>
              </a:rPr>
              <a:t>Hay una técnica que consiste en remover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con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pala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cavar </a:t>
            </a:r>
            <a:r>
              <a:rPr sz="1600" dirty="0">
                <a:latin typeface="Garamond"/>
                <a:cs typeface="Garamond"/>
              </a:rPr>
              <a:t>o la laya </a:t>
            </a:r>
            <a:r>
              <a:rPr sz="1600" spc="-5" dirty="0">
                <a:latin typeface="Garamond"/>
                <a:cs typeface="Garamond"/>
              </a:rPr>
              <a:t>(horqueta) sin voltearla, esta  técnica es más respetuosa con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naturaleza porque mantiene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estructura </a:t>
            </a:r>
            <a:r>
              <a:rPr sz="1600" dirty="0">
                <a:latin typeface="Garamond"/>
                <a:cs typeface="Garamond"/>
              </a:rPr>
              <a:t>del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suelo.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1261" y="1697171"/>
            <a:ext cx="8757285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Garamond"/>
                <a:cs typeface="Garamond"/>
              </a:rPr>
              <a:t>ALLANAR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599"/>
              </a:lnSpc>
              <a:spcBef>
                <a:spcPts val="5"/>
              </a:spcBef>
            </a:pPr>
            <a:r>
              <a:rPr sz="1600" spc="-5" dirty="0">
                <a:latin typeface="Garamond"/>
                <a:cs typeface="Garamond"/>
              </a:rPr>
              <a:t>Consiste en </a:t>
            </a:r>
            <a:r>
              <a:rPr sz="1600" dirty="0">
                <a:latin typeface="Garamond"/>
                <a:cs typeface="Garamond"/>
              </a:rPr>
              <a:t>dejar la </a:t>
            </a:r>
            <a:r>
              <a:rPr sz="1600" spc="-5" dirty="0">
                <a:latin typeface="Garamond"/>
                <a:cs typeface="Garamond"/>
              </a:rPr>
              <a:t>tierra </a:t>
            </a:r>
            <a:r>
              <a:rPr sz="1600" dirty="0">
                <a:latin typeface="Garamond"/>
                <a:cs typeface="Garamond"/>
              </a:rPr>
              <a:t>llana </a:t>
            </a:r>
            <a:r>
              <a:rPr sz="1600" spc="-5" dirty="0">
                <a:latin typeface="Garamond"/>
                <a:cs typeface="Garamond"/>
              </a:rPr>
              <a:t>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uno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aspectos relevantes es eliminar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terrones </a:t>
            </a:r>
            <a:r>
              <a:rPr sz="1600" dirty="0">
                <a:latin typeface="Garamond"/>
                <a:cs typeface="Garamond"/>
              </a:rPr>
              <a:t>o  </a:t>
            </a:r>
            <a:r>
              <a:rPr sz="1600" spc="-5" dirty="0">
                <a:latin typeface="Garamond"/>
                <a:cs typeface="Garamond"/>
              </a:rPr>
              <a:t>conglomerados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tierra compactada que se forman </a:t>
            </a:r>
            <a:r>
              <a:rPr sz="1600" dirty="0">
                <a:latin typeface="Garamond"/>
                <a:cs typeface="Garamond"/>
              </a:rPr>
              <a:t>debido a labrar la </a:t>
            </a:r>
            <a:r>
              <a:rPr sz="1600" spc="-5" dirty="0">
                <a:latin typeface="Garamond"/>
                <a:cs typeface="Garamond"/>
              </a:rPr>
              <a:t>tierra fuera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punto adecuado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tempero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seca. Estos terrones se quedan muy </a:t>
            </a:r>
            <a:r>
              <a:rPr sz="1600" dirty="0">
                <a:latin typeface="Garamond"/>
                <a:cs typeface="Garamond"/>
              </a:rPr>
              <a:t>duros </a:t>
            </a:r>
            <a:r>
              <a:rPr sz="1600" spc="-5" dirty="0">
                <a:latin typeface="Garamond"/>
                <a:cs typeface="Garamond"/>
              </a:rPr>
              <a:t>cuando se secan. Para </a:t>
            </a:r>
            <a:r>
              <a:rPr sz="1600" dirty="0">
                <a:latin typeface="Garamond"/>
                <a:cs typeface="Garamond"/>
              </a:rPr>
              <a:t>deshacerlos </a:t>
            </a:r>
            <a:r>
              <a:rPr sz="1600" spc="-5" dirty="0">
                <a:latin typeface="Garamond"/>
                <a:cs typeface="Garamond"/>
              </a:rPr>
              <a:t>hay que  mojar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abundantemente </a:t>
            </a:r>
            <a:r>
              <a:rPr sz="1600" dirty="0">
                <a:latin typeface="Garamond"/>
                <a:cs typeface="Garamond"/>
              </a:rPr>
              <a:t>y dejarlos </a:t>
            </a:r>
            <a:r>
              <a:rPr sz="1600" spc="-5" dirty="0">
                <a:latin typeface="Garamond"/>
                <a:cs typeface="Garamond"/>
              </a:rPr>
              <a:t>con humedad hasta el </a:t>
            </a:r>
            <a:r>
              <a:rPr sz="1600" dirty="0">
                <a:latin typeface="Garamond"/>
                <a:cs typeface="Garamond"/>
              </a:rPr>
              <a:t>día </a:t>
            </a:r>
            <a:r>
              <a:rPr sz="1600" spc="-5" dirty="0">
                <a:latin typeface="Garamond"/>
                <a:cs typeface="Garamond"/>
              </a:rPr>
              <a:t>siguiente, momento en que se </a:t>
            </a:r>
            <a:r>
              <a:rPr sz="1600" dirty="0">
                <a:latin typeface="Garamond"/>
                <a:cs typeface="Garamond"/>
              </a:rPr>
              <a:t>desharán </a:t>
            </a:r>
            <a:r>
              <a:rPr sz="1600" spc="-5" dirty="0">
                <a:latin typeface="Garamond"/>
                <a:cs typeface="Garamond"/>
              </a:rPr>
              <a:t>con  facilidad pasando el reverso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rastrillo. </a:t>
            </a:r>
            <a:r>
              <a:rPr sz="1600" dirty="0">
                <a:latin typeface="Garamond"/>
                <a:cs typeface="Garamond"/>
              </a:rPr>
              <a:t>Si </a:t>
            </a:r>
            <a:r>
              <a:rPr sz="1600" spc="-5" dirty="0">
                <a:latin typeface="Garamond"/>
                <a:cs typeface="Garamond"/>
              </a:rPr>
              <a:t>hay que golpear, mejor hacerlo con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parte posterior </a:t>
            </a:r>
            <a:r>
              <a:rPr sz="1600" dirty="0">
                <a:latin typeface="Garamond"/>
                <a:cs typeface="Garamond"/>
              </a:rPr>
              <a:t>de la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azada.</a:t>
            </a:r>
            <a:endParaRPr sz="16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355"/>
              </a:spcBef>
            </a:pPr>
            <a:r>
              <a:rPr sz="1600" spc="-5" dirty="0">
                <a:latin typeface="Garamond"/>
                <a:cs typeface="Garamond"/>
              </a:rPr>
              <a:t>La zona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cultivo </a:t>
            </a:r>
            <a:r>
              <a:rPr sz="1600" dirty="0">
                <a:latin typeface="Garamond"/>
                <a:cs typeface="Garamond"/>
              </a:rPr>
              <a:t>debe </a:t>
            </a:r>
            <a:r>
              <a:rPr sz="1600" spc="-5" dirty="0">
                <a:latin typeface="Garamond"/>
                <a:cs typeface="Garamond"/>
              </a:rPr>
              <a:t>quedar </a:t>
            </a:r>
            <a:r>
              <a:rPr sz="1600" dirty="0">
                <a:latin typeface="Garamond"/>
                <a:cs typeface="Garamond"/>
              </a:rPr>
              <a:t>llana y la </a:t>
            </a:r>
            <a:r>
              <a:rPr sz="1600" spc="-5" dirty="0">
                <a:latin typeface="Garamond"/>
                <a:cs typeface="Garamond"/>
              </a:rPr>
              <a:t>tierra con una textura suave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con el granulado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tierra</a:t>
            </a:r>
            <a:r>
              <a:rPr sz="1600" spc="-4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fino.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976505"/>
            <a:ext cx="8756650" cy="424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Garamond"/>
                <a:cs typeface="Garamond"/>
              </a:rPr>
              <a:t>ABONADO DEL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spc="-5" dirty="0">
                <a:latin typeface="Garamond"/>
                <a:cs typeface="Garamond"/>
              </a:rPr>
              <a:t>TERRENO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9525" algn="just">
              <a:lnSpc>
                <a:spcPct val="113900"/>
              </a:lnSpc>
            </a:pPr>
            <a:r>
              <a:rPr sz="1500" spc="-5" dirty="0">
                <a:latin typeface="Garamond"/>
                <a:cs typeface="Garamond"/>
              </a:rPr>
              <a:t>La fertilización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tierra es esencial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consiste en </a:t>
            </a:r>
            <a:r>
              <a:rPr sz="1500" dirty="0">
                <a:latin typeface="Garamond"/>
                <a:cs typeface="Garamond"/>
              </a:rPr>
              <a:t>incorporar </a:t>
            </a:r>
            <a:r>
              <a:rPr sz="1500" spc="-5" dirty="0">
                <a:latin typeface="Garamond"/>
                <a:cs typeface="Garamond"/>
              </a:rPr>
              <a:t>materia orgánica suficiente 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nutrición </a:t>
            </a:r>
            <a:r>
              <a:rPr sz="1500" dirty="0">
                <a:latin typeface="Garamond"/>
                <a:cs typeface="Garamond"/>
              </a:rPr>
              <a:t>de las  </a:t>
            </a:r>
            <a:r>
              <a:rPr sz="1500" spc="-5" dirty="0">
                <a:latin typeface="Garamond"/>
                <a:cs typeface="Garamond"/>
              </a:rPr>
              <a:t>plantas. También se pueden utilizar fertilizantes químicos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comerciales.</a:t>
            </a:r>
            <a:endParaRPr sz="1500">
              <a:latin typeface="Garamond"/>
              <a:cs typeface="Garamond"/>
            </a:endParaRPr>
          </a:p>
          <a:p>
            <a:pPr marL="12700" marR="12065" algn="just">
              <a:lnSpc>
                <a:spcPct val="115300"/>
              </a:lnSpc>
              <a:spcBef>
                <a:spcPts val="1125"/>
              </a:spcBef>
            </a:pPr>
            <a:r>
              <a:rPr sz="1500" spc="-5" dirty="0">
                <a:latin typeface="Garamond"/>
                <a:cs typeface="Garamond"/>
              </a:rPr>
              <a:t>Los fertilizantes orgánicos son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origen animal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vegetal, aunque también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hay sintetizados, entre ellos citaremos el  estiércol, el humus </a:t>
            </a:r>
            <a:r>
              <a:rPr sz="1500" dirty="0">
                <a:latin typeface="Garamond"/>
                <a:cs typeface="Garamond"/>
              </a:rPr>
              <a:t>de lombriz, </a:t>
            </a:r>
            <a:r>
              <a:rPr sz="1500" spc="-5" dirty="0">
                <a:latin typeface="Garamond"/>
                <a:cs typeface="Garamond"/>
              </a:rPr>
              <a:t>compost, mantillo, etc. Los abonos químicos son sustancias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origen mineral que  proceden en su mayoría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yacimiento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minerales.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15300"/>
              </a:lnSpc>
              <a:spcBef>
                <a:spcPts val="1125"/>
              </a:spcBef>
            </a:pPr>
            <a:r>
              <a:rPr sz="1500" spc="-5" dirty="0">
                <a:latin typeface="Garamond"/>
                <a:cs typeface="Garamond"/>
              </a:rPr>
              <a:t>Los abonos orgánicos son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acción más </a:t>
            </a:r>
            <a:r>
              <a:rPr sz="1500" dirty="0">
                <a:latin typeface="Garamond"/>
                <a:cs typeface="Garamond"/>
              </a:rPr>
              <a:t>lenta, </a:t>
            </a:r>
            <a:r>
              <a:rPr sz="1500" spc="-5" dirty="0">
                <a:latin typeface="Garamond"/>
                <a:cs typeface="Garamond"/>
              </a:rPr>
              <a:t>ya que el nitrógeno se </a:t>
            </a:r>
            <a:r>
              <a:rPr sz="1500" dirty="0">
                <a:latin typeface="Garamond"/>
                <a:cs typeface="Garamond"/>
              </a:rPr>
              <a:t>libera </a:t>
            </a:r>
            <a:r>
              <a:rPr sz="1500" spc="-5" dirty="0">
                <a:latin typeface="Garamond"/>
                <a:cs typeface="Garamond"/>
              </a:rPr>
              <a:t>más </a:t>
            </a:r>
            <a:r>
              <a:rPr sz="1500" dirty="0">
                <a:latin typeface="Garamond"/>
                <a:cs typeface="Garamond"/>
              </a:rPr>
              <a:t>despacio </a:t>
            </a:r>
            <a:r>
              <a:rPr sz="1500" spc="-5" dirty="0">
                <a:latin typeface="Garamond"/>
                <a:cs typeface="Garamond"/>
              </a:rPr>
              <a:t>porque se produce por  </a:t>
            </a:r>
            <a:r>
              <a:rPr sz="1500" dirty="0">
                <a:latin typeface="Garamond"/>
                <a:cs typeface="Garamond"/>
              </a:rPr>
              <a:t>descomposición </a:t>
            </a:r>
            <a:r>
              <a:rPr sz="1500" spc="-5" dirty="0">
                <a:latin typeface="Garamond"/>
                <a:cs typeface="Garamond"/>
              </a:rPr>
              <a:t>bacteriana, por el contrario son beneficiosos para esponjar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tierra, sobre todo el compost. En el caso 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estiércol, su asimilación por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planta no se </a:t>
            </a:r>
            <a:r>
              <a:rPr sz="1500" dirty="0">
                <a:latin typeface="Garamond"/>
                <a:cs typeface="Garamond"/>
              </a:rPr>
              <a:t>iniciará </a:t>
            </a:r>
            <a:r>
              <a:rPr sz="1500" spc="-5" dirty="0">
                <a:latin typeface="Garamond"/>
                <a:cs typeface="Garamond"/>
              </a:rPr>
              <a:t>hasta transcurridos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14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18 meses </a:t>
            </a:r>
            <a:r>
              <a:rPr sz="1500" dirty="0">
                <a:latin typeface="Garamond"/>
                <a:cs typeface="Garamond"/>
              </a:rPr>
              <a:t>desde </a:t>
            </a:r>
            <a:r>
              <a:rPr sz="1500" spc="-5" dirty="0">
                <a:latin typeface="Garamond"/>
                <a:cs typeface="Garamond"/>
              </a:rPr>
              <a:t>su</a:t>
            </a:r>
            <a:r>
              <a:rPr sz="1500" spc="-3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utilización.</a:t>
            </a:r>
            <a:endParaRPr sz="15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400"/>
              </a:spcBef>
            </a:pPr>
            <a:r>
              <a:rPr sz="1500" spc="-5" dirty="0">
                <a:latin typeface="Garamond"/>
                <a:cs typeface="Garamond"/>
              </a:rPr>
              <a:t>Los abonos minerales son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acción rápida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proporcionan </a:t>
            </a:r>
            <a:r>
              <a:rPr sz="1500" dirty="0">
                <a:latin typeface="Garamond"/>
                <a:cs typeface="Garamond"/>
              </a:rPr>
              <a:t>a la </a:t>
            </a:r>
            <a:r>
              <a:rPr sz="1500" spc="-5" dirty="0">
                <a:latin typeface="Garamond"/>
                <a:cs typeface="Garamond"/>
              </a:rPr>
              <a:t>planta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nutrientes para su completo</a:t>
            </a:r>
            <a:r>
              <a:rPr sz="1500" spc="-40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desarrollo.</a:t>
            </a:r>
            <a:endParaRPr sz="1500">
              <a:latin typeface="Garamond"/>
              <a:cs typeface="Garamond"/>
            </a:endParaRPr>
          </a:p>
          <a:p>
            <a:pPr marL="12700" marR="7620" algn="just">
              <a:lnSpc>
                <a:spcPct val="113900"/>
              </a:lnSpc>
              <a:spcBef>
                <a:spcPts val="1100"/>
              </a:spcBef>
            </a:pPr>
            <a:r>
              <a:rPr sz="1500" spc="-5" dirty="0">
                <a:latin typeface="Garamond"/>
                <a:cs typeface="Garamond"/>
              </a:rPr>
              <a:t>Ambos pueden usarse combinados </a:t>
            </a:r>
            <a:r>
              <a:rPr sz="1500" dirty="0">
                <a:latin typeface="Garamond"/>
                <a:cs typeface="Garamond"/>
              </a:rPr>
              <a:t>e incluso, </a:t>
            </a:r>
            <a:r>
              <a:rPr sz="1500" spc="-5" dirty="0">
                <a:latin typeface="Garamond"/>
                <a:cs typeface="Garamond"/>
              </a:rPr>
              <a:t>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mayoría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expertos ambas clases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abono son vitales para </a:t>
            </a:r>
            <a:r>
              <a:rPr sz="1500" dirty="0">
                <a:latin typeface="Garamond"/>
                <a:cs typeface="Garamond"/>
              </a:rPr>
              <a:t>la  </a:t>
            </a:r>
            <a:r>
              <a:rPr sz="1500" spc="-5" dirty="0">
                <a:latin typeface="Garamond"/>
                <a:cs typeface="Garamond"/>
              </a:rPr>
              <a:t>planta.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7475" y="1212831"/>
            <a:ext cx="1315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273044"/>
                </a:solidFill>
              </a:rPr>
              <a:t>COMPOSTA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977475" y="1791062"/>
            <a:ext cx="9448165" cy="394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La composta es un abono natural obtenido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proceso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descomposición de los desperdicios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orgánicos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los 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vegetales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animales. Este puede ser obtenido ya sea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hojas secas, restos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comida, estiércol, plumas, yerba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pasto,  etc.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1397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Diariamente podemos ver un ejemplo claro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composta, el cual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realiza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misma naturaleza para su beneficio.  Cuando vemos caer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hojas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árboles,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flores,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frutos maduros, gradualmente se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descomponen 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convirtiéndose en</a:t>
            </a:r>
            <a:r>
              <a:rPr sz="1600" spc="-10" dirty="0">
                <a:solidFill>
                  <a:srgbClr val="273044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abono.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1778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Todo esto se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logra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gracias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a los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microorganismos que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llevan 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cabo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la descomposición o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mineralización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los 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materiales.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así gracias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ellos se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origen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materia orgánica que es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gran utilidad para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suelos</a:t>
            </a:r>
            <a:r>
              <a:rPr sz="1600" spc="-40" dirty="0">
                <a:solidFill>
                  <a:srgbClr val="273044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agrícolas.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1143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latin typeface="Garamond"/>
                <a:cs typeface="Garamond"/>
              </a:rPr>
              <a:t>Cuando observamos que nuestras plantas sufren por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aparición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enfermedades </a:t>
            </a:r>
            <a:r>
              <a:rPr sz="1600" dirty="0">
                <a:latin typeface="Garamond"/>
                <a:cs typeface="Garamond"/>
              </a:rPr>
              <a:t>o insectos, </a:t>
            </a:r>
            <a:r>
              <a:rPr sz="1600" spc="-5" dirty="0">
                <a:latin typeface="Garamond"/>
                <a:cs typeface="Garamond"/>
              </a:rPr>
              <a:t>nos encontramos frente </a:t>
            </a:r>
            <a:r>
              <a:rPr sz="1600" dirty="0">
                <a:latin typeface="Garamond"/>
                <a:cs typeface="Garamond"/>
              </a:rPr>
              <a:t>a  </a:t>
            </a:r>
            <a:r>
              <a:rPr sz="1600" spc="-5" dirty="0">
                <a:latin typeface="Garamond"/>
                <a:cs typeface="Garamond"/>
              </a:rPr>
              <a:t>problemas que están </a:t>
            </a:r>
            <a:r>
              <a:rPr sz="1600" dirty="0">
                <a:latin typeface="Garamond"/>
                <a:cs typeface="Garamond"/>
              </a:rPr>
              <a:t>ligados a la </a:t>
            </a:r>
            <a:r>
              <a:rPr sz="1600" spc="-5" dirty="0">
                <a:latin typeface="Garamond"/>
                <a:cs typeface="Garamond"/>
              </a:rPr>
              <a:t>falta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nutrientes en el suelo. La manera más amigable con el ambiente </a:t>
            </a:r>
            <a:r>
              <a:rPr sz="1600" dirty="0">
                <a:latin typeface="Garamond"/>
                <a:cs typeface="Garamond"/>
              </a:rPr>
              <a:t>de devolverle  </a:t>
            </a:r>
            <a:r>
              <a:rPr sz="1600" spc="-5" dirty="0">
                <a:latin typeface="Garamond"/>
                <a:cs typeface="Garamond"/>
              </a:rPr>
              <a:t>esos nutrientes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tierra es </a:t>
            </a:r>
            <a:r>
              <a:rPr sz="1600" dirty="0">
                <a:latin typeface="Garamond"/>
                <a:cs typeface="Garamond"/>
              </a:rPr>
              <a:t>incorporando </a:t>
            </a:r>
            <a:r>
              <a:rPr sz="1600" spc="-5" dirty="0">
                <a:latin typeface="Garamond"/>
                <a:cs typeface="Garamond"/>
              </a:rPr>
              <a:t>abonos orgánicos que enriquecerán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microorganismos </a:t>
            </a:r>
            <a:r>
              <a:rPr sz="1600" dirty="0">
                <a:latin typeface="Garamond"/>
                <a:cs typeface="Garamond"/>
              </a:rPr>
              <a:t>la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tierra.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8150" y="673987"/>
            <a:ext cx="9492615" cy="4756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6350" algn="just">
              <a:lnSpc>
                <a:spcPct val="113900"/>
              </a:lnSpc>
              <a:spcBef>
                <a:spcPts val="110"/>
              </a:spcBef>
            </a:pPr>
            <a:r>
              <a:rPr sz="1600" spc="-5" dirty="0">
                <a:latin typeface="Garamond"/>
                <a:cs typeface="Garamond"/>
              </a:rPr>
              <a:t>Para preparar compost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abono compuesto necesitamos realizar una abonera. La misma </a:t>
            </a:r>
            <a:r>
              <a:rPr sz="1600" dirty="0">
                <a:latin typeface="Garamond"/>
                <a:cs typeface="Garamond"/>
              </a:rPr>
              <a:t>deberá </a:t>
            </a:r>
            <a:r>
              <a:rPr sz="1600" spc="-5" dirty="0">
                <a:latin typeface="Garamond"/>
                <a:cs typeface="Garamond"/>
              </a:rPr>
              <a:t>estar en un </a:t>
            </a:r>
            <a:r>
              <a:rPr sz="1600" dirty="0">
                <a:latin typeface="Garamond"/>
                <a:cs typeface="Garamond"/>
              </a:rPr>
              <a:t>lugar  </a:t>
            </a:r>
            <a:r>
              <a:rPr sz="1600" spc="-5" dirty="0">
                <a:latin typeface="Garamond"/>
                <a:cs typeface="Garamond"/>
              </a:rPr>
              <a:t>protegido, por ejemplo bajo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sombra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un árbol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hojas caedizas, así garantizamos sombra en verano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sol en  </a:t>
            </a:r>
            <a:r>
              <a:rPr sz="1600" dirty="0">
                <a:latin typeface="Garamond"/>
                <a:cs typeface="Garamond"/>
              </a:rPr>
              <a:t>invierno. </a:t>
            </a:r>
            <a:r>
              <a:rPr sz="1600" spc="-5" dirty="0">
                <a:latin typeface="Garamond"/>
                <a:cs typeface="Garamond"/>
              </a:rPr>
              <a:t>Los microorganismos responsables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proceso </a:t>
            </a:r>
            <a:r>
              <a:rPr sz="1600" dirty="0">
                <a:latin typeface="Garamond"/>
                <a:cs typeface="Garamond"/>
              </a:rPr>
              <a:t>de descomposición </a:t>
            </a:r>
            <a:r>
              <a:rPr sz="1600" spc="-5" dirty="0">
                <a:latin typeface="Garamond"/>
                <a:cs typeface="Garamond"/>
              </a:rPr>
              <a:t>requieren </a:t>
            </a:r>
            <a:r>
              <a:rPr sz="1600" dirty="0">
                <a:latin typeface="Garamond"/>
                <a:cs typeface="Garamond"/>
              </a:rPr>
              <a:t>determinadas</a:t>
            </a:r>
            <a:r>
              <a:rPr sz="1600" spc="-4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condiciones:</a:t>
            </a:r>
            <a:endParaRPr sz="1600">
              <a:latin typeface="Garamond"/>
              <a:cs typeface="Garamond"/>
            </a:endParaRPr>
          </a:p>
          <a:p>
            <a:pPr marL="126364" indent="-114300">
              <a:lnSpc>
                <a:spcPct val="100000"/>
              </a:lnSpc>
              <a:spcBef>
                <a:spcPts val="1380"/>
              </a:spcBef>
              <a:buChar char="-"/>
              <a:tabLst>
                <a:tab pos="127000" algn="l"/>
              </a:tabLst>
            </a:pPr>
            <a:r>
              <a:rPr sz="1600" spc="-5" dirty="0">
                <a:latin typeface="Garamond"/>
                <a:cs typeface="Garamond"/>
              </a:rPr>
              <a:t>Humedad adecuada, evitar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anegamiento.</a:t>
            </a:r>
            <a:endParaRPr sz="1600">
              <a:latin typeface="Garamond"/>
              <a:cs typeface="Garamond"/>
            </a:endParaRPr>
          </a:p>
          <a:p>
            <a:pPr marL="126364" indent="-114300">
              <a:lnSpc>
                <a:spcPct val="100000"/>
              </a:lnSpc>
              <a:spcBef>
                <a:spcPts val="1380"/>
              </a:spcBef>
              <a:buChar char="-"/>
              <a:tabLst>
                <a:tab pos="127000" algn="l"/>
              </a:tabLst>
            </a:pPr>
            <a:r>
              <a:rPr sz="1600" spc="-5" dirty="0">
                <a:latin typeface="Garamond"/>
                <a:cs typeface="Garamond"/>
              </a:rPr>
              <a:t>Aire para vivir, por ello es </a:t>
            </a:r>
            <a:r>
              <a:rPr sz="1600" dirty="0">
                <a:latin typeface="Garamond"/>
                <a:cs typeface="Garamond"/>
              </a:rPr>
              <a:t>importante </a:t>
            </a:r>
            <a:r>
              <a:rPr sz="1600" spc="-5" dirty="0">
                <a:latin typeface="Garamond"/>
                <a:cs typeface="Garamond"/>
              </a:rPr>
              <a:t>no anegar el compost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airear si es necesario mezclando </a:t>
            </a:r>
            <a:r>
              <a:rPr sz="1600" dirty="0">
                <a:latin typeface="Garamond"/>
                <a:cs typeface="Garamond"/>
              </a:rPr>
              <a:t>las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capas.</a:t>
            </a:r>
            <a:endParaRPr sz="1600">
              <a:latin typeface="Garamond"/>
              <a:cs typeface="Garamond"/>
            </a:endParaRPr>
          </a:p>
          <a:p>
            <a:pPr marL="126364" indent="-114300">
              <a:lnSpc>
                <a:spcPct val="100000"/>
              </a:lnSpc>
              <a:spcBef>
                <a:spcPts val="1380"/>
              </a:spcBef>
              <a:buChar char="-"/>
              <a:tabLst>
                <a:tab pos="127000" algn="l"/>
              </a:tabLst>
            </a:pPr>
            <a:r>
              <a:rPr sz="1600" spc="-5" dirty="0">
                <a:latin typeface="Garamond"/>
                <a:cs typeface="Garamond"/>
              </a:rPr>
              <a:t>Temperatura adecuada, </a:t>
            </a:r>
            <a:r>
              <a:rPr sz="1600" dirty="0">
                <a:latin typeface="Garamond"/>
                <a:cs typeface="Garamond"/>
              </a:rPr>
              <a:t>ideal </a:t>
            </a:r>
            <a:r>
              <a:rPr sz="1600" spc="-5" dirty="0">
                <a:latin typeface="Garamond"/>
                <a:cs typeface="Garamond"/>
              </a:rPr>
              <a:t>para realizar su trabajo: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25°C.</a:t>
            </a:r>
            <a:endParaRPr sz="1600">
              <a:latin typeface="Garamond"/>
              <a:cs typeface="Garamond"/>
            </a:endParaRPr>
          </a:p>
          <a:p>
            <a:pPr marL="12700" marR="10795" algn="just">
              <a:lnSpc>
                <a:spcPct val="113300"/>
              </a:lnSpc>
              <a:spcBef>
                <a:spcPts val="1125"/>
              </a:spcBef>
              <a:buChar char="-"/>
              <a:tabLst>
                <a:tab pos="133985" algn="l"/>
              </a:tabLst>
            </a:pPr>
            <a:r>
              <a:rPr sz="1600" spc="-5" dirty="0">
                <a:latin typeface="Garamond"/>
                <a:cs typeface="Garamond"/>
              </a:rPr>
              <a:t>Alimentación, como cáscaras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fruta, restos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verduras, yerba, té, café, pasto seco, papel, bosta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caballo, guano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gallina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hojas. Es </a:t>
            </a:r>
            <a:r>
              <a:rPr sz="1600" dirty="0">
                <a:latin typeface="Garamond"/>
                <a:cs typeface="Garamond"/>
              </a:rPr>
              <a:t>importante </a:t>
            </a:r>
            <a:r>
              <a:rPr sz="1600" spc="-5" dirty="0">
                <a:latin typeface="Garamond"/>
                <a:cs typeface="Garamond"/>
              </a:rPr>
              <a:t>saber que no </a:t>
            </a:r>
            <a:r>
              <a:rPr sz="1600" dirty="0">
                <a:latin typeface="Garamond"/>
                <a:cs typeface="Garamond"/>
              </a:rPr>
              <a:t>deben </a:t>
            </a:r>
            <a:r>
              <a:rPr sz="1600" spc="-5" dirty="0">
                <a:latin typeface="Garamond"/>
                <a:cs typeface="Garamond"/>
              </a:rPr>
              <a:t>usarse carnes, grasas, excrementos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perros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gatos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huesos</a:t>
            </a:r>
            <a:r>
              <a:rPr sz="1600" spc="-5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enteros.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125"/>
              </a:spcBef>
            </a:pPr>
            <a:r>
              <a:rPr sz="1600" spc="-5" dirty="0">
                <a:latin typeface="Garamond"/>
                <a:cs typeface="Garamond"/>
              </a:rPr>
              <a:t>Apilamos </a:t>
            </a:r>
            <a:r>
              <a:rPr sz="1600" dirty="0">
                <a:latin typeface="Garamond"/>
                <a:cs typeface="Garamond"/>
              </a:rPr>
              <a:t>los distintos </a:t>
            </a:r>
            <a:r>
              <a:rPr sz="1600" spc="-5" dirty="0">
                <a:latin typeface="Garamond"/>
                <a:cs typeface="Garamond"/>
              </a:rPr>
              <a:t>materiales en capas, </a:t>
            </a:r>
            <a:r>
              <a:rPr sz="1600" dirty="0">
                <a:latin typeface="Garamond"/>
                <a:cs typeface="Garamond"/>
              </a:rPr>
              <a:t>intercalando </a:t>
            </a:r>
            <a:r>
              <a:rPr sz="1600" spc="-5" dirty="0">
                <a:latin typeface="Garamond"/>
                <a:cs typeface="Garamond"/>
              </a:rPr>
              <a:t>restos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vegetales, paja, estiércol, tierra negra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hojas. </a:t>
            </a:r>
            <a:r>
              <a:rPr sz="1600" dirty="0">
                <a:latin typeface="Garamond"/>
                <a:cs typeface="Garamond"/>
              </a:rPr>
              <a:t>Regamos  la </a:t>
            </a:r>
            <a:r>
              <a:rPr sz="1600" spc="-5" dirty="0">
                <a:latin typeface="Garamond"/>
                <a:cs typeface="Garamond"/>
              </a:rPr>
              <a:t>pila para asegurarnos una humedad uniforme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protegemos con plástico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chapa para evitar que </a:t>
            </a:r>
            <a:r>
              <a:rPr sz="1600" dirty="0">
                <a:latin typeface="Garamond"/>
                <a:cs typeface="Garamond"/>
              </a:rPr>
              <a:t>las lluvias la  inunden y </a:t>
            </a:r>
            <a:r>
              <a:rPr sz="1600" spc="-5" dirty="0">
                <a:latin typeface="Garamond"/>
                <a:cs typeface="Garamond"/>
              </a:rPr>
              <a:t>perjudiquen el proceso </a:t>
            </a:r>
            <a:r>
              <a:rPr sz="1600" dirty="0">
                <a:latin typeface="Garamond"/>
                <a:cs typeface="Garamond"/>
              </a:rPr>
              <a:t>de descomposición. </a:t>
            </a:r>
            <a:r>
              <a:rPr sz="1600" spc="-5" dirty="0">
                <a:latin typeface="Garamond"/>
                <a:cs typeface="Garamond"/>
              </a:rPr>
              <a:t>Algunas variantes para realizar el abono son utilizar tachos,  cajoneras </a:t>
            </a:r>
            <a:r>
              <a:rPr sz="1600" dirty="0">
                <a:latin typeface="Garamond"/>
                <a:cs typeface="Garamond"/>
              </a:rPr>
              <a:t>o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pozos.</a:t>
            </a:r>
            <a:endParaRPr sz="1600">
              <a:latin typeface="Garamond"/>
              <a:cs typeface="Garamond"/>
            </a:endParaRPr>
          </a:p>
          <a:p>
            <a:pPr marL="12700" marR="8890" algn="just">
              <a:lnSpc>
                <a:spcPct val="113300"/>
              </a:lnSpc>
              <a:spcBef>
                <a:spcPts val="1125"/>
              </a:spcBef>
            </a:pPr>
            <a:r>
              <a:rPr sz="1600" spc="-5" dirty="0">
                <a:latin typeface="Garamond"/>
                <a:cs typeface="Garamond"/>
              </a:rPr>
              <a:t>El abono estará </a:t>
            </a:r>
            <a:r>
              <a:rPr sz="1600" dirty="0">
                <a:latin typeface="Garamond"/>
                <a:cs typeface="Garamond"/>
              </a:rPr>
              <a:t>listo </a:t>
            </a:r>
            <a:r>
              <a:rPr sz="1600" spc="-5" dirty="0">
                <a:latin typeface="Garamond"/>
                <a:cs typeface="Garamond"/>
              </a:rPr>
              <a:t>en tres meses en verano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invierno </a:t>
            </a:r>
            <a:r>
              <a:rPr sz="1600" spc="-5" dirty="0">
                <a:latin typeface="Garamond"/>
                <a:cs typeface="Garamond"/>
              </a:rPr>
              <a:t>en cinco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seis meses. Nos </a:t>
            </a:r>
            <a:r>
              <a:rPr sz="1600" dirty="0">
                <a:latin typeface="Garamond"/>
                <a:cs typeface="Garamond"/>
              </a:rPr>
              <a:t>daremos </a:t>
            </a:r>
            <a:r>
              <a:rPr sz="1600" spc="-5" dirty="0">
                <a:latin typeface="Garamond"/>
                <a:cs typeface="Garamond"/>
              </a:rPr>
              <a:t>cuenta cuando al  revisarlo no podamos </a:t>
            </a:r>
            <a:r>
              <a:rPr sz="1600" dirty="0">
                <a:latin typeface="Garamond"/>
                <a:cs typeface="Garamond"/>
              </a:rPr>
              <a:t>distinguir los </a:t>
            </a:r>
            <a:r>
              <a:rPr sz="1600" spc="-5" dirty="0">
                <a:latin typeface="Garamond"/>
                <a:cs typeface="Garamond"/>
              </a:rPr>
              <a:t>residuos </a:t>
            </a:r>
            <a:r>
              <a:rPr sz="1600" dirty="0">
                <a:latin typeface="Garamond"/>
                <a:cs typeface="Garamond"/>
              </a:rPr>
              <a:t>incorporados y </a:t>
            </a:r>
            <a:r>
              <a:rPr sz="1600" spc="-5" dirty="0">
                <a:latin typeface="Garamond"/>
                <a:cs typeface="Garamond"/>
              </a:rPr>
              <a:t>tenga un aspecto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tierra negra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-3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esponjosa.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9674" y="365455"/>
            <a:ext cx="168528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Fuentes: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69974" y="1378734"/>
            <a:ext cx="9747885" cy="459549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332740" indent="-320675">
              <a:lnSpc>
                <a:spcPct val="100000"/>
              </a:lnSpc>
              <a:spcBef>
                <a:spcPts val="284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Berdonces, Josep Lluís. Gran enciclopedia </a:t>
            </a:r>
            <a:r>
              <a:rPr sz="1200" dirty="0">
                <a:latin typeface="Garamond"/>
                <a:cs typeface="Garamond"/>
              </a:rPr>
              <a:t>de las </a:t>
            </a:r>
            <a:r>
              <a:rPr sz="1200" spc="-5" dirty="0">
                <a:latin typeface="Garamond"/>
                <a:cs typeface="Garamond"/>
              </a:rPr>
              <a:t>plantas medicinales </a:t>
            </a:r>
            <a:r>
              <a:rPr sz="1200" dirty="0">
                <a:latin typeface="Garamond"/>
                <a:cs typeface="Garamond"/>
              </a:rPr>
              <a:t>: </a:t>
            </a:r>
            <a:r>
              <a:rPr sz="1200" spc="-5" dirty="0">
                <a:latin typeface="Garamond"/>
                <a:cs typeface="Garamond"/>
              </a:rPr>
              <a:t>El Dioscórides </a:t>
            </a:r>
            <a:r>
              <a:rPr sz="1200" dirty="0">
                <a:latin typeface="Garamond"/>
                <a:cs typeface="Garamond"/>
              </a:rPr>
              <a:t>del </a:t>
            </a:r>
            <a:r>
              <a:rPr sz="1200" spc="-5" dirty="0">
                <a:latin typeface="Garamond"/>
                <a:cs typeface="Garamond"/>
              </a:rPr>
              <a:t>tercer milenio </a:t>
            </a:r>
            <a:r>
              <a:rPr sz="1200" dirty="0">
                <a:latin typeface="Garamond"/>
                <a:cs typeface="Garamond"/>
              </a:rPr>
              <a:t>/ </a:t>
            </a:r>
            <a:r>
              <a:rPr sz="1200" spc="-5" dirty="0">
                <a:latin typeface="Garamond"/>
                <a:cs typeface="Garamond"/>
              </a:rPr>
              <a:t>Josep Lluís Berdonces </a:t>
            </a:r>
            <a:r>
              <a:rPr sz="1200" dirty="0">
                <a:latin typeface="Garamond"/>
                <a:cs typeface="Garamond"/>
              </a:rPr>
              <a:t>i Serra. </a:t>
            </a:r>
            <a:r>
              <a:rPr sz="1200" spc="-5" dirty="0">
                <a:latin typeface="Garamond"/>
                <a:cs typeface="Garamond"/>
              </a:rPr>
              <a:t>Barcelona </a:t>
            </a:r>
            <a:r>
              <a:rPr sz="1200" dirty="0">
                <a:latin typeface="Garamond"/>
                <a:cs typeface="Garamond"/>
              </a:rPr>
              <a:t>:</a:t>
            </a:r>
            <a:r>
              <a:rPr sz="1200" spc="-3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Tikal,</a:t>
            </a:r>
            <a:endParaRPr sz="1200">
              <a:latin typeface="Garamond"/>
              <a:cs typeface="Garamond"/>
            </a:endParaRPr>
          </a:p>
          <a:p>
            <a:pPr marL="332740">
              <a:lnSpc>
                <a:spcPct val="100000"/>
              </a:lnSpc>
              <a:spcBef>
                <a:spcPts val="185"/>
              </a:spcBef>
            </a:pPr>
            <a:r>
              <a:rPr sz="1200" spc="-5" dirty="0">
                <a:latin typeface="Garamond"/>
                <a:cs typeface="Garamond"/>
              </a:rPr>
              <a:t>D.L.</a:t>
            </a:r>
            <a:r>
              <a:rPr sz="1200" spc="-1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2001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Chessi, Edmund. Pozas Hermosilla, B. Hierbas que curan </a:t>
            </a:r>
            <a:r>
              <a:rPr sz="1200" dirty="0">
                <a:latin typeface="Garamond"/>
                <a:cs typeface="Garamond"/>
              </a:rPr>
              <a:t>/ </a:t>
            </a:r>
            <a:r>
              <a:rPr sz="1200" spc="-5" dirty="0">
                <a:latin typeface="Garamond"/>
                <a:cs typeface="Garamond"/>
              </a:rPr>
              <a:t>Edmund Chessi; B. Pozas Hermosilla. Barcelona </a:t>
            </a:r>
            <a:r>
              <a:rPr sz="1200" dirty="0">
                <a:latin typeface="Garamond"/>
                <a:cs typeface="Garamond"/>
              </a:rPr>
              <a:t>: </a:t>
            </a:r>
            <a:r>
              <a:rPr sz="1200" spc="-5" dirty="0">
                <a:latin typeface="Garamond"/>
                <a:cs typeface="Garamond"/>
              </a:rPr>
              <a:t>Editors,</a:t>
            </a:r>
            <a:r>
              <a:rPr sz="1200" spc="-2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1992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dirty="0">
                <a:latin typeface="Garamond"/>
                <a:cs typeface="Garamond"/>
              </a:rPr>
              <a:t>Romón Salinas, </a:t>
            </a:r>
            <a:r>
              <a:rPr sz="1200" spc="-5" dirty="0">
                <a:latin typeface="Garamond"/>
                <a:cs typeface="Garamond"/>
              </a:rPr>
              <a:t>Carlos. Guía </a:t>
            </a:r>
            <a:r>
              <a:rPr sz="1200" dirty="0">
                <a:latin typeface="Garamond"/>
                <a:cs typeface="Garamond"/>
              </a:rPr>
              <a:t>del </a:t>
            </a:r>
            <a:r>
              <a:rPr sz="1200" spc="-5" dirty="0">
                <a:latin typeface="Garamond"/>
                <a:cs typeface="Garamond"/>
              </a:rPr>
              <a:t>huerto escolar </a:t>
            </a:r>
            <a:r>
              <a:rPr sz="1200" dirty="0">
                <a:latin typeface="Garamond"/>
                <a:cs typeface="Garamond"/>
              </a:rPr>
              <a:t>/ </a:t>
            </a:r>
            <a:r>
              <a:rPr sz="1200" spc="-5" dirty="0">
                <a:latin typeface="Garamond"/>
                <a:cs typeface="Garamond"/>
              </a:rPr>
              <a:t>Carlos </a:t>
            </a:r>
            <a:r>
              <a:rPr sz="1200" dirty="0">
                <a:latin typeface="Garamond"/>
                <a:cs typeface="Garamond"/>
              </a:rPr>
              <a:t>Romón Salinas </a:t>
            </a:r>
            <a:r>
              <a:rPr sz="1200" spc="-5" dirty="0">
                <a:latin typeface="Garamond"/>
                <a:cs typeface="Garamond"/>
              </a:rPr>
              <a:t>Madrid </a:t>
            </a:r>
            <a:r>
              <a:rPr sz="1200" dirty="0">
                <a:latin typeface="Garamond"/>
                <a:cs typeface="Garamond"/>
              </a:rPr>
              <a:t>: </a:t>
            </a:r>
            <a:r>
              <a:rPr sz="1200" spc="-5" dirty="0">
                <a:latin typeface="Garamond"/>
                <a:cs typeface="Garamond"/>
              </a:rPr>
              <a:t>Editorial Popular,</a:t>
            </a:r>
            <a:r>
              <a:rPr sz="1200" spc="-2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[1997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Enlaces WEB sobre agricultura ecológica, huerto, semillas, compostaje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consumo</a:t>
            </a:r>
            <a:r>
              <a:rPr sz="1200" spc="-15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responsable: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2"/>
              </a:rPr>
              <a:t>www.semillasmadretierra.com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Consejos sobre plantas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semillas, </a:t>
            </a:r>
            <a:r>
              <a:rPr sz="1200" dirty="0">
                <a:latin typeface="Garamond"/>
                <a:cs typeface="Garamond"/>
              </a:rPr>
              <a:t>días de </a:t>
            </a:r>
            <a:r>
              <a:rPr sz="1200" spc="-5" dirty="0">
                <a:latin typeface="Garamond"/>
                <a:cs typeface="Garamond"/>
              </a:rPr>
              <a:t>germinación </a:t>
            </a:r>
            <a:r>
              <a:rPr sz="1200" dirty="0">
                <a:latin typeface="Garamond"/>
                <a:cs typeface="Garamond"/>
              </a:rPr>
              <a:t>y días de </a:t>
            </a:r>
            <a:r>
              <a:rPr sz="1200" spc="-5" dirty="0">
                <a:latin typeface="Garamond"/>
                <a:cs typeface="Garamond"/>
              </a:rPr>
              <a:t>maduración. Tienda virtual para </a:t>
            </a:r>
            <a:r>
              <a:rPr sz="1200" dirty="0">
                <a:latin typeface="Garamond"/>
                <a:cs typeface="Garamond"/>
              </a:rPr>
              <a:t>la </a:t>
            </a:r>
            <a:r>
              <a:rPr sz="1200" spc="-5" dirty="0">
                <a:latin typeface="Garamond"/>
                <a:cs typeface="Garamond"/>
              </a:rPr>
              <a:t>compra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semillas </a:t>
            </a:r>
            <a:r>
              <a:rPr sz="1200" dirty="0">
                <a:latin typeface="Garamond"/>
                <a:cs typeface="Garamond"/>
              </a:rPr>
              <a:t>y</a:t>
            </a:r>
            <a:r>
              <a:rPr sz="1200" spc="-30" dirty="0">
                <a:latin typeface="Garamond"/>
                <a:cs typeface="Garamond"/>
              </a:rPr>
              <a:t> </a:t>
            </a:r>
            <a:r>
              <a:rPr sz="1200" dirty="0">
                <a:latin typeface="Garamond"/>
                <a:cs typeface="Garamond"/>
              </a:rPr>
              <a:t>libros.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3"/>
              </a:rPr>
              <a:t>http://www.semillassilvestres.com/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Empresa que cultiva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vende semillas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plantas</a:t>
            </a:r>
            <a:r>
              <a:rPr sz="1200" spc="-15" dirty="0">
                <a:latin typeface="Garamond"/>
                <a:cs typeface="Garamond"/>
              </a:rPr>
              <a:t> </a:t>
            </a:r>
            <a:r>
              <a:rPr sz="1200" dirty="0">
                <a:latin typeface="Garamond"/>
                <a:cs typeface="Garamond"/>
              </a:rPr>
              <a:t>ibéricas.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4"/>
              </a:rPr>
              <a:t>http://www.horturba.com/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La Botiga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Tarpuna: </a:t>
            </a:r>
            <a:r>
              <a:rPr sz="1200" dirty="0">
                <a:latin typeface="Garamond"/>
                <a:cs typeface="Garamond"/>
              </a:rPr>
              <a:t>la </a:t>
            </a:r>
            <a:r>
              <a:rPr sz="1200" spc="-5" dirty="0">
                <a:latin typeface="Garamond"/>
                <a:cs typeface="Garamond"/>
              </a:rPr>
              <a:t>agricultura biológica en</a:t>
            </a:r>
            <a:r>
              <a:rPr sz="1200" spc="-1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casa.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dirty="0">
                <a:latin typeface="Garamond"/>
                <a:cs typeface="Garamond"/>
              </a:rPr>
              <a:t>Sobre </a:t>
            </a:r>
            <a:r>
              <a:rPr sz="1200" spc="-5" dirty="0">
                <a:latin typeface="Garamond"/>
                <a:cs typeface="Garamond"/>
              </a:rPr>
              <a:t>cultivos ecológicos, agenda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actividades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tienda virtual para </a:t>
            </a:r>
            <a:r>
              <a:rPr sz="1200" dirty="0">
                <a:latin typeface="Garamond"/>
                <a:cs typeface="Garamond"/>
              </a:rPr>
              <a:t>la </a:t>
            </a:r>
            <a:r>
              <a:rPr sz="1200" spc="-5" dirty="0">
                <a:latin typeface="Garamond"/>
                <a:cs typeface="Garamond"/>
              </a:rPr>
              <a:t>compra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semillas ecológicas, sustratos, accesorios para el huerto </a:t>
            </a:r>
            <a:r>
              <a:rPr sz="1200" dirty="0">
                <a:latin typeface="Garamond"/>
                <a:cs typeface="Garamond"/>
              </a:rPr>
              <a:t>y</a:t>
            </a:r>
            <a:r>
              <a:rPr sz="1200" spc="-25" dirty="0">
                <a:latin typeface="Garamond"/>
                <a:cs typeface="Garamond"/>
              </a:rPr>
              <a:t> </a:t>
            </a:r>
            <a:r>
              <a:rPr sz="1200" dirty="0">
                <a:latin typeface="Garamond"/>
                <a:cs typeface="Garamond"/>
              </a:rPr>
              <a:t>libros.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5"/>
              </a:rPr>
              <a:t>http://www.ecotienda.net/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Ecotenda es una tienda online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productos ecológicos para </a:t>
            </a:r>
            <a:r>
              <a:rPr sz="1200" dirty="0">
                <a:latin typeface="Garamond"/>
                <a:cs typeface="Garamond"/>
              </a:rPr>
              <a:t>la </a:t>
            </a:r>
            <a:r>
              <a:rPr sz="1200" spc="-5" dirty="0">
                <a:latin typeface="Garamond"/>
                <a:cs typeface="Garamond"/>
              </a:rPr>
              <a:t>agricultura </a:t>
            </a:r>
            <a:r>
              <a:rPr sz="1200" dirty="0">
                <a:latin typeface="Garamond"/>
                <a:cs typeface="Garamond"/>
              </a:rPr>
              <a:t>y jardinería y de </a:t>
            </a:r>
            <a:r>
              <a:rPr sz="1200" spc="-5" dirty="0">
                <a:latin typeface="Garamond"/>
                <a:cs typeface="Garamond"/>
              </a:rPr>
              <a:t>artículos</a:t>
            </a:r>
            <a:r>
              <a:rPr sz="1200" spc="-25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relacionados.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6"/>
              </a:rPr>
              <a:t>http://www.vidasana.org/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dirty="0">
                <a:latin typeface="Garamond"/>
                <a:cs typeface="Garamond"/>
              </a:rPr>
              <a:t>Sobre </a:t>
            </a:r>
            <a:r>
              <a:rPr sz="1200" spc="-5" dirty="0">
                <a:latin typeface="Garamond"/>
                <a:cs typeface="Garamond"/>
              </a:rPr>
              <a:t>agricultura ecológica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consumo responsable. Con </a:t>
            </a:r>
            <a:r>
              <a:rPr sz="1200" dirty="0">
                <a:latin typeface="Garamond"/>
                <a:cs typeface="Garamond"/>
              </a:rPr>
              <a:t>lista de </a:t>
            </a:r>
            <a:r>
              <a:rPr sz="1200" spc="-5" dirty="0">
                <a:latin typeface="Garamond"/>
                <a:cs typeface="Garamond"/>
              </a:rPr>
              <a:t>redes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semillas en</a:t>
            </a:r>
            <a:r>
              <a:rPr sz="1200" spc="-2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España.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7"/>
              </a:rPr>
              <a:t>http://www.compostadores.com/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Diferentes formas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compostaje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tienda virtual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productos. Descarga gratuita </a:t>
            </a:r>
            <a:r>
              <a:rPr sz="1200" dirty="0">
                <a:latin typeface="Garamond"/>
                <a:cs typeface="Garamond"/>
              </a:rPr>
              <a:t>de diversos documentos </a:t>
            </a:r>
            <a:r>
              <a:rPr sz="1200" spc="-5" dirty="0">
                <a:latin typeface="Garamond"/>
                <a:cs typeface="Garamond"/>
              </a:rPr>
              <a:t>sobre compostaje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consumo</a:t>
            </a:r>
            <a:r>
              <a:rPr sz="1200" spc="-4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sostenible.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8"/>
              </a:rPr>
              <a:t>www.tusplantas.com/jardin/huerto/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409"/>
              </a:spcBef>
              <a:buSzPct val="120000"/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000" spc="-5" dirty="0">
                <a:latin typeface="Garamond"/>
                <a:cs typeface="Garamond"/>
                <a:hlinkClick r:id="rId9"/>
              </a:rPr>
              <a:t>http://www.plantasyhogar.com/jardin/huerto/</a:t>
            </a:r>
            <a:endParaRPr sz="1000">
              <a:latin typeface="Garamond"/>
              <a:cs typeface="Garamond"/>
            </a:endParaRPr>
          </a:p>
          <a:p>
            <a:pPr marL="332740" indent="-305435">
              <a:lnSpc>
                <a:spcPct val="100000"/>
              </a:lnSpc>
              <a:spcBef>
                <a:spcPts val="254"/>
              </a:spcBef>
              <a:buSzPct val="90909"/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100" spc="-5" dirty="0">
                <a:latin typeface="Garamond"/>
                <a:cs typeface="Garamond"/>
                <a:hlinkClick r:id="rId10"/>
              </a:rPr>
              <a:t>https://parquesalegres.org/biblioteca/blog/que-es-la-composta-para-huertos/#:~:text=La%20composta%20es%20un%20abono,%2C%20yerba%20o%20pasto%2C%20etc</a:t>
            </a:r>
            <a:endParaRPr sz="1100">
              <a:latin typeface="Garamond"/>
              <a:cs typeface="Garamond"/>
            </a:endParaRPr>
          </a:p>
          <a:p>
            <a:pPr marL="33274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latin typeface="Garamond"/>
                <a:cs typeface="Garamond"/>
                <a:hlinkClick r:id="rId10"/>
              </a:rPr>
              <a:t>.</a:t>
            </a:r>
            <a:endParaRPr sz="11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911325"/>
            <a:ext cx="1736074" cy="9466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3732" y="311413"/>
            <a:ext cx="24352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Justificación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74509" y="1261438"/>
            <a:ext cx="10024745" cy="42252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43535" marR="5080" indent="-331470" algn="just">
              <a:lnSpc>
                <a:spcPct val="116300"/>
              </a:lnSpc>
              <a:spcBef>
                <a:spcPts val="275"/>
              </a:spcBef>
              <a:buClr>
                <a:srgbClr val="434343"/>
              </a:buClr>
              <a:buSzPct val="128205"/>
              <a:buFont typeface="Arial"/>
              <a:buChar char="●"/>
              <a:tabLst>
                <a:tab pos="344170" algn="l"/>
              </a:tabLst>
            </a:pP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Debido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características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suelo salino sódico con el que cuenta el colegio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que se encuentra  ubicado en Ecatepec Estado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México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es necesario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determinar 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relación planta-suelo-agua-aire,  que afectarán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plantas. Para asegurarnos el óptimo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desarrollo de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plantas,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lo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primero, antes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comenzar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sembrar, es revisar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condiciones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suelo. Este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debe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tener surcos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lineales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 permitan el paso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aire, formando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lo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se conoce como macroporos, esto facilita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raíces 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dentro 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suelo recibir oxígeno;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Sin embargo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,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se considera también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a la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par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esta actividad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la 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elaboración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una composta para el huerto ya que esta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devuelve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nutrientes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a la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tierra, controla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la 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erosión, actúa como esponja que retiene agua, que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libera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poco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poco en beneficio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las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plantas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y 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evita el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desgaste del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suelo causado por el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lavado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por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lluvia,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además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corregir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estructura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del 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suelo, </a:t>
            </a:r>
            <a:r>
              <a:rPr sz="1850" spc="-5" dirty="0">
                <a:latin typeface="Garamond"/>
                <a:cs typeface="Garamond"/>
              </a:rPr>
              <a:t>retiene </a:t>
            </a:r>
            <a:r>
              <a:rPr sz="1850" dirty="0">
                <a:latin typeface="Garamond"/>
                <a:cs typeface="Garamond"/>
              </a:rPr>
              <a:t>la </a:t>
            </a:r>
            <a:r>
              <a:rPr sz="1850" spc="-5" dirty="0">
                <a:latin typeface="Garamond"/>
                <a:cs typeface="Garamond"/>
              </a:rPr>
              <a:t>humedad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permite el paso </a:t>
            </a:r>
            <a:r>
              <a:rPr sz="1850" dirty="0">
                <a:latin typeface="Garamond"/>
                <a:cs typeface="Garamond"/>
              </a:rPr>
              <a:t>del </a:t>
            </a:r>
            <a:r>
              <a:rPr sz="1850" spc="-5" dirty="0">
                <a:latin typeface="Garamond"/>
                <a:cs typeface="Garamond"/>
              </a:rPr>
              <a:t>aire, recicla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reduce el volumen </a:t>
            </a:r>
            <a:r>
              <a:rPr sz="1850" dirty="0">
                <a:latin typeface="Garamond"/>
                <a:cs typeface="Garamond"/>
              </a:rPr>
              <a:t>de desechos </a:t>
            </a:r>
            <a:r>
              <a:rPr sz="1850" spc="-5" dirty="0">
                <a:latin typeface="Garamond"/>
                <a:cs typeface="Garamond"/>
              </a:rPr>
              <a:t>orgánicos,  para convertirlos en abono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sirve como antibiótico en contra </a:t>
            </a:r>
            <a:r>
              <a:rPr sz="1850" dirty="0">
                <a:latin typeface="Garamond"/>
                <a:cs typeface="Garamond"/>
              </a:rPr>
              <a:t>de </a:t>
            </a:r>
            <a:r>
              <a:rPr sz="1850" spc="-5" dirty="0">
                <a:latin typeface="Garamond"/>
                <a:cs typeface="Garamond"/>
              </a:rPr>
              <a:t>microorganismos patógeno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no  patógenos.</a:t>
            </a:r>
            <a:endParaRPr sz="185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9912" y="789707"/>
            <a:ext cx="9742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III. Objetivo general del proyecto. </a:t>
            </a:r>
            <a:r>
              <a:rPr sz="2400" b="0" i="1" spc="-5" dirty="0">
                <a:solidFill>
                  <a:srgbClr val="1B4587"/>
                </a:solidFill>
                <a:latin typeface="Garamond"/>
                <a:cs typeface="Garamond"/>
              </a:rPr>
              <a:t>Tomar en cuenta </a:t>
            </a:r>
            <a:r>
              <a:rPr sz="2400" b="0" i="1" dirty="0">
                <a:solidFill>
                  <a:srgbClr val="1B4587"/>
                </a:solidFill>
                <a:latin typeface="Garamond"/>
                <a:cs typeface="Garamond"/>
              </a:rPr>
              <a:t>todas </a:t>
            </a:r>
            <a:r>
              <a:rPr sz="2400" b="0" i="1" spc="-5" dirty="0">
                <a:solidFill>
                  <a:srgbClr val="1B4587"/>
                </a:solidFill>
                <a:latin typeface="Garamond"/>
                <a:cs typeface="Garamond"/>
              </a:rPr>
              <a:t>las asignaturas</a:t>
            </a:r>
            <a:r>
              <a:rPr sz="2400" b="0" i="1" spc="1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2400" b="0" i="1" dirty="0">
                <a:solidFill>
                  <a:srgbClr val="1B4587"/>
                </a:solidFill>
                <a:latin typeface="Garamond"/>
                <a:cs typeface="Garamond"/>
              </a:rPr>
              <a:t>involucradas.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1975" y="2199843"/>
            <a:ext cx="9874250" cy="254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2400" dirty="0">
                <a:latin typeface="Garamond"/>
                <a:cs typeface="Garamond"/>
              </a:rPr>
              <a:t>Incorporar </a:t>
            </a:r>
            <a:r>
              <a:rPr sz="2400" spc="-5" dirty="0">
                <a:latin typeface="Garamond"/>
                <a:cs typeface="Garamond"/>
              </a:rPr>
              <a:t>al trabajo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aula, el huerto como </a:t>
            </a:r>
            <a:r>
              <a:rPr sz="2400" dirty="0">
                <a:latin typeface="Garamond"/>
                <a:cs typeface="Garamond"/>
              </a:rPr>
              <a:t>laboratorio </a:t>
            </a:r>
            <a:r>
              <a:rPr sz="2400" spc="-5" dirty="0">
                <a:latin typeface="Garamond"/>
                <a:cs typeface="Garamond"/>
              </a:rPr>
              <a:t>vivo, que permita  experiencias formativas significativas, utilizando conceptos químicos </a:t>
            </a:r>
            <a:r>
              <a:rPr sz="2400" dirty="0">
                <a:latin typeface="Garamond"/>
                <a:cs typeface="Garamond"/>
              </a:rPr>
              <a:t>y </a:t>
            </a:r>
            <a:r>
              <a:rPr sz="2400" spc="-5" dirty="0">
                <a:latin typeface="Garamond"/>
                <a:cs typeface="Garamond"/>
              </a:rPr>
              <a:t>estadísticos  </a:t>
            </a:r>
            <a:r>
              <a:rPr sz="2400" dirty="0">
                <a:latin typeface="Garamond"/>
                <a:cs typeface="Garamond"/>
              </a:rPr>
              <a:t>integrados a las </a:t>
            </a:r>
            <a:r>
              <a:rPr sz="2400" spc="-5" dirty="0">
                <a:latin typeface="Garamond"/>
                <a:cs typeface="Garamond"/>
              </a:rPr>
              <a:t>ciencias exactas </a:t>
            </a:r>
            <a:r>
              <a:rPr sz="2400" dirty="0">
                <a:latin typeface="Garamond"/>
                <a:cs typeface="Garamond"/>
              </a:rPr>
              <a:t>y </a:t>
            </a:r>
            <a:r>
              <a:rPr sz="2400" spc="-5" dirty="0">
                <a:latin typeface="Garamond"/>
                <a:cs typeface="Garamond"/>
              </a:rPr>
              <a:t>educación para </a:t>
            </a:r>
            <a:r>
              <a:rPr sz="2400" dirty="0">
                <a:latin typeface="Garamond"/>
                <a:cs typeface="Garamond"/>
              </a:rPr>
              <a:t>la </a:t>
            </a:r>
            <a:r>
              <a:rPr sz="2400" spc="-5" dirty="0">
                <a:latin typeface="Garamond"/>
                <a:cs typeface="Garamond"/>
              </a:rPr>
              <a:t>salud, contribuyendo así </a:t>
            </a:r>
            <a:r>
              <a:rPr sz="2400" dirty="0">
                <a:latin typeface="Garamond"/>
                <a:cs typeface="Garamond"/>
              </a:rPr>
              <a:t>a la  importancia de </a:t>
            </a:r>
            <a:r>
              <a:rPr sz="2400" spc="-5" dirty="0">
                <a:latin typeface="Garamond"/>
                <a:cs typeface="Garamond"/>
              </a:rPr>
              <a:t>tener una buena alimentación para una mejor calidad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vida en </a:t>
            </a:r>
            <a:r>
              <a:rPr sz="2400" dirty="0">
                <a:latin typeface="Garamond"/>
                <a:cs typeface="Garamond"/>
              </a:rPr>
              <a:t>los  </a:t>
            </a:r>
            <a:r>
              <a:rPr sz="2400" spc="-5" dirty="0">
                <a:latin typeface="Garamond"/>
                <a:cs typeface="Garamond"/>
              </a:rPr>
              <a:t>estudiantes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quinto grado </a:t>
            </a:r>
            <a:r>
              <a:rPr sz="2400" dirty="0">
                <a:latin typeface="Garamond"/>
                <a:cs typeface="Garamond"/>
              </a:rPr>
              <a:t>del </a:t>
            </a:r>
            <a:r>
              <a:rPr sz="2400" spc="-5" dirty="0">
                <a:latin typeface="Garamond"/>
                <a:cs typeface="Garamond"/>
              </a:rPr>
              <a:t>colegio Winston Churchill, ubicado en </a:t>
            </a:r>
            <a:r>
              <a:rPr sz="2400" dirty="0">
                <a:latin typeface="Garamond"/>
                <a:cs typeface="Garamond"/>
              </a:rPr>
              <a:t>la </a:t>
            </a:r>
            <a:r>
              <a:rPr sz="2400" spc="-5" dirty="0">
                <a:latin typeface="Garamond"/>
                <a:cs typeface="Garamond"/>
              </a:rPr>
              <a:t>colonia  Granjas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Guadalupe, Ecatepec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Morelos, Estado </a:t>
            </a:r>
            <a:r>
              <a:rPr sz="2400" dirty="0">
                <a:latin typeface="Garamond"/>
                <a:cs typeface="Garamond"/>
              </a:rPr>
              <a:t>de</a:t>
            </a:r>
            <a:r>
              <a:rPr sz="2400" spc="-20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México.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3513" y="159013"/>
            <a:ext cx="4744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apertura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9042" y="1029201"/>
            <a:ext cx="6390640" cy="467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925" marR="5080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Se inicia 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actividad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preparación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suelo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elaboración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composta con ayuda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dos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comités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quinto grado que se  organizan para trabajar en equipo. El primer equipo preparará el  terreno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el segundo equipo elaborará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composta. Ambos equipos 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inician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su trabajo con una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investigación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bibliográfica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documentada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basada en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antecedentes que tiene el suelo salino sódico con el  que cuenta el colegio, sobre todo para asegurarnos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óptimo 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desarrollo de 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hortalizas que se quieren</a:t>
            </a:r>
            <a:r>
              <a:rPr sz="1800" spc="-45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sembrar.</a:t>
            </a:r>
            <a:endParaRPr sz="1800">
              <a:latin typeface="Garamond"/>
              <a:cs typeface="Garamond"/>
            </a:endParaRPr>
          </a:p>
          <a:p>
            <a:pPr marL="288925" algn="just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Por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 tanto:</a:t>
            </a:r>
            <a:endParaRPr sz="1800">
              <a:latin typeface="Garamond"/>
              <a:cs typeface="Garamond"/>
            </a:endParaRPr>
          </a:p>
          <a:p>
            <a:pPr marL="288925" marR="13335" algn="just">
              <a:lnSpc>
                <a:spcPct val="114599"/>
              </a:lnSpc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Equipo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1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será encargado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trasplantar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plantas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del jardín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hacia  otra zona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la limpieza del</a:t>
            </a:r>
            <a:r>
              <a:rPr sz="1800" spc="-15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terreno.</a:t>
            </a:r>
            <a:endParaRPr sz="1800">
              <a:latin typeface="Garamond"/>
              <a:cs typeface="Garamond"/>
            </a:endParaRPr>
          </a:p>
          <a:p>
            <a:pPr marL="288925" algn="just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Equipo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2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elaborará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composta para el huerto</a:t>
            </a:r>
            <a:r>
              <a:rPr sz="1800" spc="-3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escolar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Garamond"/>
                <a:cs typeface="Garamond"/>
              </a:rPr>
              <a:t>Materiales: Fuentes</a:t>
            </a:r>
            <a:r>
              <a:rPr sz="2000" spc="-10" dirty="0">
                <a:latin typeface="Garamond"/>
                <a:cs typeface="Garamond"/>
              </a:rPr>
              <a:t> </a:t>
            </a:r>
            <a:r>
              <a:rPr sz="2000" spc="-5" dirty="0">
                <a:latin typeface="Garamond"/>
                <a:cs typeface="Garamond"/>
              </a:rPr>
              <a:t>bibliográficas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18350" y="316320"/>
            <a:ext cx="3242097" cy="5758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2973" y="538029"/>
            <a:ext cx="65925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 desarrollo.  </a:t>
            </a:r>
            <a:r>
              <a:rPr b="0" spc="-5" dirty="0">
                <a:latin typeface="Garamond"/>
                <a:cs typeface="Garamond"/>
              </a:rPr>
              <a:t>Equipo </a:t>
            </a:r>
            <a:r>
              <a:rPr b="0" dirty="0">
                <a:latin typeface="Garamond"/>
                <a:cs typeface="Garamond"/>
              </a:rPr>
              <a:t>1 </a:t>
            </a:r>
            <a:r>
              <a:rPr b="0" spc="-5" dirty="0">
                <a:latin typeface="Garamond"/>
                <a:cs typeface="Garamond"/>
              </a:rPr>
              <a:t>Preparaciòn </a:t>
            </a:r>
            <a:r>
              <a:rPr b="0" dirty="0">
                <a:latin typeface="Garamond"/>
                <a:cs typeface="Garamond"/>
              </a:rPr>
              <a:t>del</a:t>
            </a:r>
            <a:r>
              <a:rPr b="0" spc="-10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terreno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64427" y="2549558"/>
            <a:ext cx="8808720" cy="24904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16865" indent="-304800">
              <a:lnSpc>
                <a:spcPct val="100000"/>
              </a:lnSpc>
              <a:spcBef>
                <a:spcPts val="110"/>
              </a:spcBef>
              <a:buClr>
                <a:srgbClr val="434343"/>
              </a:buClr>
              <a:buSzPct val="128571"/>
              <a:buFont typeface="Century Gothic"/>
              <a:buChar char="-"/>
              <a:tabLst>
                <a:tab pos="316865" algn="l"/>
                <a:tab pos="317500" algn="l"/>
              </a:tabLst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terreno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elegido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para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huerto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son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jardineras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y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macetones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del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colegio.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terreno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principal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tiene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una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</a:t>
            </a:r>
            <a:endParaRPr sz="1400">
              <a:latin typeface="Garamond"/>
              <a:cs typeface="Garamond"/>
            </a:endParaRPr>
          </a:p>
          <a:p>
            <a:pPr marL="316865" marR="6985">
              <a:lnSpc>
                <a:spcPct val="116100"/>
              </a:lnSpc>
              <a:spcBef>
                <a:spcPts val="60"/>
              </a:spcBef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horizontal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uniforme orientada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tal forma que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cultivos reciban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máxima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iluminación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posible. Una vez aplanada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 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cultivo se procede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dar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una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labor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profunda, 45-50 cm.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1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mes antes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efectuar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</a:t>
            </a:r>
            <a:r>
              <a:rPr sz="1400" spc="-2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plantación.</a:t>
            </a:r>
            <a:endParaRPr sz="1400">
              <a:latin typeface="Garamond"/>
              <a:cs typeface="Garamond"/>
            </a:endParaRPr>
          </a:p>
          <a:p>
            <a:pPr marL="316865" marR="5080" indent="-304800">
              <a:lnSpc>
                <a:spcPts val="2090"/>
              </a:lnSpc>
              <a:spcBef>
                <a:spcPts val="380"/>
              </a:spcBef>
              <a:buClr>
                <a:srgbClr val="434343"/>
              </a:buClr>
              <a:buSzPct val="128571"/>
              <a:buFont typeface="Century Gothic"/>
              <a:buChar char="-"/>
              <a:tabLst>
                <a:tab pos="316865" algn="l"/>
                <a:tab pos="317500" algn="l"/>
              </a:tabLst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Posteriormente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esta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labor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en profundidad se procede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eliminar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piedras, raíces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plantas, así como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nivelar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 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 para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cual se utilizó un</a:t>
            </a:r>
            <a:r>
              <a:rPr sz="14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rastrillo.</a:t>
            </a:r>
            <a:endParaRPr sz="1400">
              <a:latin typeface="Garamond"/>
              <a:cs typeface="Garamond"/>
            </a:endParaRPr>
          </a:p>
          <a:p>
            <a:pPr marL="316865" marR="7620" indent="-304800">
              <a:lnSpc>
                <a:spcPts val="2090"/>
              </a:lnSpc>
              <a:spcBef>
                <a:spcPts val="245"/>
              </a:spcBef>
              <a:buClr>
                <a:srgbClr val="434343"/>
              </a:buClr>
              <a:buSzPct val="128571"/>
              <a:buFont typeface="Century Gothic"/>
              <a:buChar char="-"/>
              <a:tabLst>
                <a:tab pos="316865" algn="l"/>
                <a:tab pos="317500" algn="l"/>
              </a:tabLst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Una vez preparada el terreno mediante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 labores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precedentes, se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divide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en pequeñas parcelas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o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eras, cuya superficie sea  proporcional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cantidad que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cada hortaliza queremos</a:t>
            </a:r>
            <a:r>
              <a:rPr sz="1400" spc="-2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cultivar.</a:t>
            </a:r>
            <a:endParaRPr sz="1400">
              <a:latin typeface="Garamond"/>
              <a:cs typeface="Garamond"/>
            </a:endParaRPr>
          </a:p>
          <a:p>
            <a:pPr marL="316865" marR="7620" indent="-304800">
              <a:lnSpc>
                <a:spcPts val="2090"/>
              </a:lnSpc>
              <a:spcBef>
                <a:spcPts val="245"/>
              </a:spcBef>
              <a:buClr>
                <a:srgbClr val="434343"/>
              </a:buClr>
              <a:buSzPct val="128571"/>
              <a:buFont typeface="Century Gothic"/>
              <a:buChar char="-"/>
              <a:tabLst>
                <a:tab pos="316865" algn="l"/>
                <a:tab pos="317500" algn="l"/>
              </a:tabLst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Estas parcelas se trazaron en surcos que posteriormente nos pueden servir para el riego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o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bien como pasillos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acceso.  Estas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divisiones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son con surcos que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limitan 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cada eras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y 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</a:t>
            </a:r>
            <a:r>
              <a:rPr sz="14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cultivo</a:t>
            </a:r>
            <a:r>
              <a:rPr sz="1400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875747"/>
            <a:ext cx="8757920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Cada parcela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debe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tiene como máximo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5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m2 (5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x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1) ya que así se facilitan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operaciones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plantación, recolección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y de 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cultivo en</a:t>
            </a:r>
            <a:r>
              <a:rPr sz="14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general.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1050"/>
              </a:spcBef>
            </a:pP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Se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calcula que para suministrar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verduras que una persona necesita en un año, son necesarios 10 m.2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huerta; si  consideramos una familia formada por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4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personas, se necesitan 400 m2,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lo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que supone una mayor</a:t>
            </a:r>
            <a:r>
              <a:rPr sz="1400" spc="-2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dedicación.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0575" y="2180750"/>
            <a:ext cx="3755174" cy="37891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523875"/>
            <a:ext cx="8754745" cy="9620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3999"/>
              </a:lnSpc>
              <a:spcBef>
                <a:spcPts val="85"/>
              </a:spcBef>
            </a:pP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Posteriormente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cada equipo se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entregó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rúbrica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evaluación ademàs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que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los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profesores  realizaron una presentación con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diapositivas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sobre un panorama general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del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anàlisis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del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suelo,  terreno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y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macetones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donde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se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llevarìa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cabo el huerto</a:t>
            </a:r>
            <a:r>
              <a:rPr sz="1800" b="0" spc="-25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urbano.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3376297"/>
            <a:ext cx="8160384" cy="60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65"/>
              </a:lnSpc>
              <a:spcBef>
                <a:spcPts val="100"/>
              </a:spcBef>
            </a:pPr>
            <a:r>
              <a:rPr sz="1900" spc="-5" dirty="0">
                <a:latin typeface="Garamond"/>
                <a:cs typeface="Garamond"/>
              </a:rPr>
              <a:t>Materiales: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ts val="2265"/>
              </a:lnSpc>
            </a:pPr>
            <a:r>
              <a:rPr sz="1900" spc="-5" dirty="0">
                <a:latin typeface="Garamond"/>
                <a:cs typeface="Garamond"/>
              </a:rPr>
              <a:t>Flexometro, pala, pico, mazo, palitos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madera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bandera, armellas, alambre </a:t>
            </a:r>
            <a:r>
              <a:rPr sz="1900" dirty="0">
                <a:latin typeface="Garamond"/>
                <a:cs typeface="Garamond"/>
              </a:rPr>
              <a:t>de</a:t>
            </a:r>
            <a:r>
              <a:rPr sz="1900" spc="-55" dirty="0">
                <a:latin typeface="Garamond"/>
                <a:cs typeface="Garamond"/>
              </a:rPr>
              <a:t> </a:t>
            </a:r>
            <a:r>
              <a:rPr sz="1900" spc="-5" dirty="0">
                <a:latin typeface="Garamond"/>
                <a:cs typeface="Garamond"/>
              </a:rPr>
              <a:t>cobre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3600" y="470444"/>
            <a:ext cx="771525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0" spc="-5" dirty="0">
                <a:latin typeface="Garamond"/>
                <a:cs typeface="Garamond"/>
              </a:rPr>
              <a:t>Evidencias </a:t>
            </a:r>
            <a:r>
              <a:rPr sz="3900" b="0" dirty="0">
                <a:latin typeface="Garamond"/>
                <a:cs typeface="Garamond"/>
              </a:rPr>
              <a:t>de la </a:t>
            </a:r>
            <a:r>
              <a:rPr sz="3900" b="0" spc="-5" dirty="0">
                <a:latin typeface="Garamond"/>
                <a:cs typeface="Garamond"/>
              </a:rPr>
              <a:t>preparaciòn </a:t>
            </a:r>
            <a:r>
              <a:rPr sz="3900" b="0" dirty="0">
                <a:latin typeface="Garamond"/>
                <a:cs typeface="Garamond"/>
              </a:rPr>
              <a:t>del</a:t>
            </a:r>
            <a:r>
              <a:rPr sz="3900" b="0" spc="-90" dirty="0">
                <a:latin typeface="Garamond"/>
                <a:cs typeface="Garamond"/>
              </a:rPr>
              <a:t> </a:t>
            </a:r>
            <a:r>
              <a:rPr sz="3900" b="0" spc="-5" dirty="0">
                <a:latin typeface="Garamond"/>
                <a:cs typeface="Garamond"/>
              </a:rPr>
              <a:t>terreno</a:t>
            </a:r>
            <a:endParaRPr sz="3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0299" y="1628150"/>
            <a:ext cx="4613673" cy="4134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7123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Equipo 2. Elaboración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9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composta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33425" y="1724366"/>
            <a:ext cx="9391650" cy="82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Garamond"/>
                <a:cs typeface="Garamond"/>
              </a:rPr>
              <a:t>Consideraciones</a:t>
            </a:r>
            <a:r>
              <a:rPr sz="1350" spc="-10" dirty="0">
                <a:latin typeface="Garamond"/>
                <a:cs typeface="Garamond"/>
              </a:rPr>
              <a:t> </a:t>
            </a:r>
            <a:r>
              <a:rPr sz="1350" dirty="0">
                <a:latin typeface="Garamond"/>
                <a:cs typeface="Garamond"/>
              </a:rPr>
              <a:t>iniciales:</a:t>
            </a:r>
            <a:endParaRPr sz="1350">
              <a:latin typeface="Garamond"/>
              <a:cs typeface="Garamond"/>
            </a:endParaRPr>
          </a:p>
          <a:p>
            <a:pPr marL="12700" marR="5080">
              <a:lnSpc>
                <a:spcPct val="114199"/>
              </a:lnSpc>
              <a:spcBef>
                <a:spcPts val="1000"/>
              </a:spcBef>
            </a:pPr>
            <a:r>
              <a:rPr sz="1350" spc="-5" dirty="0">
                <a:latin typeface="Garamond"/>
                <a:cs typeface="Garamond"/>
              </a:rPr>
              <a:t>Diseño </a:t>
            </a:r>
            <a:r>
              <a:rPr sz="1350" dirty="0">
                <a:latin typeface="Garamond"/>
                <a:cs typeface="Garamond"/>
              </a:rPr>
              <a:t>y </a:t>
            </a:r>
            <a:r>
              <a:rPr sz="1350" spc="-5" dirty="0">
                <a:latin typeface="Garamond"/>
                <a:cs typeface="Garamond"/>
              </a:rPr>
              <a:t>construcción </a:t>
            </a:r>
            <a:r>
              <a:rPr sz="1350" dirty="0">
                <a:latin typeface="Garamond"/>
                <a:cs typeface="Garamond"/>
              </a:rPr>
              <a:t>de </a:t>
            </a:r>
            <a:r>
              <a:rPr sz="1350" spc="-5" dirty="0">
                <a:latin typeface="Garamond"/>
                <a:cs typeface="Garamond"/>
              </a:rPr>
              <a:t>un recipiente especial para composta que ayudan </a:t>
            </a:r>
            <a:r>
              <a:rPr sz="1350" dirty="0">
                <a:latin typeface="Garamond"/>
                <a:cs typeface="Garamond"/>
              </a:rPr>
              <a:t>a </a:t>
            </a:r>
            <a:r>
              <a:rPr sz="1350" spc="-5" dirty="0">
                <a:latin typeface="Garamond"/>
                <a:cs typeface="Garamond"/>
              </a:rPr>
              <a:t>que el proceso sea más rápido </a:t>
            </a:r>
            <a:r>
              <a:rPr sz="1350" dirty="0">
                <a:latin typeface="Garamond"/>
                <a:cs typeface="Garamond"/>
              </a:rPr>
              <a:t>y </a:t>
            </a:r>
            <a:r>
              <a:rPr sz="1350" spc="-5" dirty="0">
                <a:latin typeface="Garamond"/>
                <a:cs typeface="Garamond"/>
              </a:rPr>
              <a:t>eficaz. Para que </a:t>
            </a:r>
            <a:r>
              <a:rPr sz="1350" dirty="0">
                <a:latin typeface="Garamond"/>
                <a:cs typeface="Garamond"/>
              </a:rPr>
              <a:t>la </a:t>
            </a:r>
            <a:r>
              <a:rPr sz="1350" spc="-5" dirty="0">
                <a:latin typeface="Garamond"/>
                <a:cs typeface="Garamond"/>
              </a:rPr>
              <a:t>composta sea  exitosa, se </a:t>
            </a:r>
            <a:r>
              <a:rPr sz="1350" dirty="0">
                <a:latin typeface="Garamond"/>
                <a:cs typeface="Garamond"/>
              </a:rPr>
              <a:t>deben </a:t>
            </a:r>
            <a:r>
              <a:rPr sz="1350" spc="-5" dirty="0">
                <a:latin typeface="Garamond"/>
                <a:cs typeface="Garamond"/>
              </a:rPr>
              <a:t>combinar correctamente </a:t>
            </a:r>
            <a:r>
              <a:rPr sz="1350" dirty="0">
                <a:latin typeface="Garamond"/>
                <a:cs typeface="Garamond"/>
              </a:rPr>
              <a:t>los</a:t>
            </a:r>
            <a:r>
              <a:rPr sz="1350" spc="-5" dirty="0">
                <a:latin typeface="Garamond"/>
                <a:cs typeface="Garamond"/>
              </a:rPr>
              <a:t> materiales.</a:t>
            </a:r>
            <a:endParaRPr sz="135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3425" y="5190832"/>
            <a:ext cx="9556750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199"/>
              </a:lnSpc>
              <a:spcBef>
                <a:spcPts val="100"/>
              </a:spcBef>
            </a:pPr>
            <a:r>
              <a:rPr sz="1350" spc="-5" dirty="0">
                <a:latin typeface="Garamond"/>
                <a:cs typeface="Garamond"/>
              </a:rPr>
              <a:t>Usaremos tierra neutra: </a:t>
            </a:r>
            <a:r>
              <a:rPr sz="1350" dirty="0">
                <a:latin typeface="Garamond"/>
                <a:cs typeface="Garamond"/>
              </a:rPr>
              <a:t>la </a:t>
            </a:r>
            <a:r>
              <a:rPr sz="1350" spc="-5" dirty="0">
                <a:latin typeface="Garamond"/>
                <a:cs typeface="Garamond"/>
              </a:rPr>
              <a:t>cantidad </a:t>
            </a:r>
            <a:r>
              <a:rPr sz="1350" dirty="0">
                <a:latin typeface="Garamond"/>
                <a:cs typeface="Garamond"/>
              </a:rPr>
              <a:t>de </a:t>
            </a:r>
            <a:r>
              <a:rPr sz="1350" spc="-5" dirty="0">
                <a:latin typeface="Garamond"/>
                <a:cs typeface="Garamond"/>
              </a:rPr>
              <a:t>tierra para hacer composta </a:t>
            </a:r>
            <a:r>
              <a:rPr sz="1350" dirty="0">
                <a:latin typeface="Garamond"/>
                <a:cs typeface="Garamond"/>
              </a:rPr>
              <a:t>dependerá del </a:t>
            </a:r>
            <a:r>
              <a:rPr sz="1350" spc="-5" dirty="0">
                <a:latin typeface="Garamond"/>
                <a:cs typeface="Garamond"/>
              </a:rPr>
              <a:t>tamaño </a:t>
            </a:r>
            <a:r>
              <a:rPr sz="1350" dirty="0">
                <a:latin typeface="Garamond"/>
                <a:cs typeface="Garamond"/>
              </a:rPr>
              <a:t>del </a:t>
            </a:r>
            <a:r>
              <a:rPr sz="1350" spc="-5" dirty="0">
                <a:latin typeface="Garamond"/>
                <a:cs typeface="Garamond"/>
              </a:rPr>
              <a:t>contenedor, que puede ser </a:t>
            </a:r>
            <a:r>
              <a:rPr sz="1350" dirty="0">
                <a:latin typeface="Garamond"/>
                <a:cs typeface="Garamond"/>
              </a:rPr>
              <a:t>desde </a:t>
            </a:r>
            <a:r>
              <a:rPr sz="1350" spc="-5" dirty="0">
                <a:latin typeface="Garamond"/>
                <a:cs typeface="Garamond"/>
              </a:rPr>
              <a:t>un puño hasta una  pala. Esta tierra neutra aportará </a:t>
            </a:r>
            <a:r>
              <a:rPr sz="1350" dirty="0">
                <a:latin typeface="Garamond"/>
                <a:cs typeface="Garamond"/>
              </a:rPr>
              <a:t>a la </a:t>
            </a:r>
            <a:r>
              <a:rPr sz="1350" spc="-5" dirty="0">
                <a:latin typeface="Garamond"/>
                <a:cs typeface="Garamond"/>
              </a:rPr>
              <a:t>composta, microorganismos necesarios para su</a:t>
            </a:r>
            <a:r>
              <a:rPr sz="1350" spc="-20" dirty="0">
                <a:latin typeface="Garamond"/>
                <a:cs typeface="Garamond"/>
              </a:rPr>
              <a:t> </a:t>
            </a:r>
            <a:r>
              <a:rPr sz="1350" dirty="0">
                <a:latin typeface="Garamond"/>
                <a:cs typeface="Garamond"/>
              </a:rPr>
              <a:t>descomposición.</a:t>
            </a:r>
            <a:endParaRPr sz="135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2625" y="2773650"/>
            <a:ext cx="3103904" cy="2327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59324" y="2654400"/>
            <a:ext cx="2368222" cy="2528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4150" y="641594"/>
            <a:ext cx="17691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spc="-5" dirty="0">
                <a:latin typeface="Garamond"/>
                <a:cs typeface="Garamond"/>
              </a:rPr>
              <a:t>Materiales</a:t>
            </a:r>
            <a:endParaRPr sz="3500">
              <a:latin typeface="Garamond"/>
              <a:cs typeface="Garamond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39787" y="1247337"/>
          <a:ext cx="9052559" cy="5524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6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Materia verde (alta en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nitrógeno)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Materia marrón (alta en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carbono)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Materia que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debe</a:t>
                      </a:r>
                      <a:r>
                        <a:rPr sz="1200" spc="-1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evitar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Esquejes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césped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Hojarasca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Carne, pescado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huesos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Maleza (</a:t>
                      </a:r>
                      <a:r>
                        <a:rPr sz="1200" i="1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antes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producir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semillas)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Ramas,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aserrín, cama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animales/virutas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Plástico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fibras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sintéticas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7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Estiércol proveniente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animales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 marR="177800">
                        <a:lnSpc>
                          <a:spcPct val="114599"/>
                        </a:lnSpc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pastoreo/herbívoros (pollos, conejos, caballos,  pero NO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gatos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perros)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Tubos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cartón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papel higiénico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</a:t>
                      </a:r>
                      <a:r>
                        <a:rPr sz="1200" spc="-4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toallas,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platos, vasos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bolsas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papel,</a:t>
                      </a:r>
                      <a:r>
                        <a:rPr sz="1200" spc="-3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etc.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Estiércol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animales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carnívoros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Frutas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</a:t>
                      </a:r>
                      <a:r>
                        <a:rPr sz="1200" spc="-1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vegetales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Flores</a:t>
                      </a:r>
                      <a:r>
                        <a:rPr sz="1200" spc="-1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secas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Malas hierbas con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semillas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22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Posos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café, hojas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té, bolsitas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2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té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Heno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</a:t>
                      </a:r>
                      <a:r>
                        <a:rPr sz="1200" spc="-1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paja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Cualquier planta enferma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con</a:t>
                      </a:r>
                      <a:r>
                        <a:rPr sz="1200" spc="-3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residuos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químicos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Ropa 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algodón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desgarrada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(cantidad</a:t>
                      </a:r>
                      <a:r>
                        <a:rPr sz="1200" spc="-5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limitada)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Grasas, aceites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frutos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secos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Piel/pelo humano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animal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Pan, pasta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u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otros alimentos hechos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base</a:t>
                      </a:r>
                      <a:r>
                        <a:rPr sz="1200" spc="-5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granos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Cascarón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huevo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Frutos secos, cítricos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descomposición</a:t>
                      </a:r>
                      <a:r>
                        <a:rPr sz="1200" spc="-4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muy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lenta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Tallos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u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hojas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maíz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0700" y="865339"/>
            <a:ext cx="8757920" cy="482600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60"/>
              </a:spcBef>
            </a:pPr>
            <a:r>
              <a:rPr sz="1450" b="1" spc="-5" dirty="0">
                <a:latin typeface="Garamond"/>
                <a:cs typeface="Garamond"/>
              </a:rPr>
              <a:t>Procedimiento para hacer</a:t>
            </a:r>
            <a:r>
              <a:rPr sz="1450" b="1" spc="-10" dirty="0">
                <a:latin typeface="Garamond"/>
                <a:cs typeface="Garamond"/>
              </a:rPr>
              <a:t> </a:t>
            </a:r>
            <a:r>
              <a:rPr sz="1450" b="1" spc="-5" dirty="0">
                <a:latin typeface="Garamond"/>
                <a:cs typeface="Garamond"/>
              </a:rPr>
              <a:t>composta:</a:t>
            </a:r>
            <a:endParaRPr sz="1450">
              <a:latin typeface="Garamond"/>
              <a:cs typeface="Garamond"/>
            </a:endParaRPr>
          </a:p>
          <a:p>
            <a:pPr marL="12700" marR="5080" algn="just">
              <a:lnSpc>
                <a:spcPct val="155200"/>
              </a:lnSpc>
            </a:pPr>
            <a:r>
              <a:rPr sz="1450" b="1" spc="-5" dirty="0">
                <a:latin typeface="Garamond"/>
                <a:cs typeface="Garamond"/>
              </a:rPr>
              <a:t>Paso 1. </a:t>
            </a:r>
            <a:r>
              <a:rPr sz="1450" spc="-5" dirty="0">
                <a:latin typeface="Garamond"/>
                <a:cs typeface="Garamond"/>
              </a:rPr>
              <a:t>Lo primero será ubicar el </a:t>
            </a:r>
            <a:r>
              <a:rPr sz="1450" dirty="0">
                <a:latin typeface="Garamond"/>
                <a:cs typeface="Garamond"/>
              </a:rPr>
              <a:t>depósito de la </a:t>
            </a:r>
            <a:r>
              <a:rPr sz="1450" spc="-5" dirty="0">
                <a:latin typeface="Garamond"/>
                <a:cs typeface="Garamond"/>
              </a:rPr>
              <a:t>composta, en un </a:t>
            </a:r>
            <a:r>
              <a:rPr sz="1450" dirty="0">
                <a:latin typeface="Garamond"/>
                <a:cs typeface="Garamond"/>
              </a:rPr>
              <a:t>lugar de </a:t>
            </a:r>
            <a:r>
              <a:rPr sz="1450" spc="-5" dirty="0">
                <a:latin typeface="Garamond"/>
                <a:cs typeface="Garamond"/>
              </a:rPr>
              <a:t>fácil acceso. </a:t>
            </a:r>
            <a:r>
              <a:rPr sz="1450" dirty="0">
                <a:latin typeface="Garamond"/>
                <a:cs typeface="Garamond"/>
              </a:rPr>
              <a:t>Se debe </a:t>
            </a:r>
            <a:r>
              <a:rPr sz="1450" spc="-5" dirty="0">
                <a:latin typeface="Garamond"/>
                <a:cs typeface="Garamond"/>
              </a:rPr>
              <a:t>considerar una ubicación  en </a:t>
            </a:r>
            <a:r>
              <a:rPr sz="1450" dirty="0">
                <a:latin typeface="Garamond"/>
                <a:cs typeface="Garamond"/>
              </a:rPr>
              <a:t>donde </a:t>
            </a:r>
            <a:r>
              <a:rPr sz="1450" spc="-5" dirty="0">
                <a:latin typeface="Garamond"/>
                <a:cs typeface="Garamond"/>
              </a:rPr>
              <a:t>no </a:t>
            </a:r>
            <a:r>
              <a:rPr sz="1450" dirty="0">
                <a:latin typeface="Garamond"/>
                <a:cs typeface="Garamond"/>
              </a:rPr>
              <a:t>le </a:t>
            </a:r>
            <a:r>
              <a:rPr sz="1450" spc="-5" dirty="0">
                <a:latin typeface="Garamond"/>
                <a:cs typeface="Garamond"/>
              </a:rPr>
              <a:t>falte </a:t>
            </a:r>
            <a:r>
              <a:rPr sz="1450" dirty="0">
                <a:latin typeface="Garamond"/>
                <a:cs typeface="Garamond"/>
              </a:rPr>
              <a:t>luz </a:t>
            </a:r>
            <a:r>
              <a:rPr sz="1450" spc="-5" dirty="0">
                <a:latin typeface="Garamond"/>
                <a:cs typeface="Garamond"/>
              </a:rPr>
              <a:t>ni sombra, pues si </a:t>
            </a:r>
            <a:r>
              <a:rPr sz="1450" dirty="0">
                <a:latin typeface="Garamond"/>
                <a:cs typeface="Garamond"/>
              </a:rPr>
              <a:t>le da </a:t>
            </a:r>
            <a:r>
              <a:rPr sz="1450" spc="-5" dirty="0">
                <a:latin typeface="Garamond"/>
                <a:cs typeface="Garamond"/>
              </a:rPr>
              <a:t>sol todo el tiempo, se tiene que regar frecuentemente, si siempre está bajo  </a:t>
            </a:r>
            <a:r>
              <a:rPr sz="1450" dirty="0">
                <a:latin typeface="Garamond"/>
                <a:cs typeface="Garamond"/>
              </a:rPr>
              <a:t>la </a:t>
            </a:r>
            <a:r>
              <a:rPr sz="1450" spc="-5" dirty="0">
                <a:latin typeface="Garamond"/>
                <a:cs typeface="Garamond"/>
              </a:rPr>
              <a:t>sombra, </a:t>
            </a:r>
            <a:r>
              <a:rPr sz="1450" dirty="0">
                <a:latin typeface="Garamond"/>
                <a:cs typeface="Garamond"/>
              </a:rPr>
              <a:t>la descomposición </a:t>
            </a:r>
            <a:r>
              <a:rPr sz="1450" spc="-5" dirty="0">
                <a:latin typeface="Garamond"/>
                <a:cs typeface="Garamond"/>
              </a:rPr>
              <a:t>será mucho más</a:t>
            </a:r>
            <a:r>
              <a:rPr sz="1450" spc="-10" dirty="0">
                <a:latin typeface="Garamond"/>
                <a:cs typeface="Garamond"/>
              </a:rPr>
              <a:t> </a:t>
            </a:r>
            <a:r>
              <a:rPr sz="1450" dirty="0">
                <a:latin typeface="Garamond"/>
                <a:cs typeface="Garamond"/>
              </a:rPr>
              <a:t>lenta.</a:t>
            </a:r>
            <a:endParaRPr sz="145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960"/>
              </a:spcBef>
            </a:pPr>
            <a:r>
              <a:rPr sz="1450" b="1" spc="-5" dirty="0">
                <a:latin typeface="Garamond"/>
                <a:cs typeface="Garamond"/>
              </a:rPr>
              <a:t>Paso 2. </a:t>
            </a:r>
            <a:r>
              <a:rPr sz="1450" spc="-5" dirty="0">
                <a:latin typeface="Garamond"/>
                <a:cs typeface="Garamond"/>
              </a:rPr>
              <a:t>La composta se hace </a:t>
            </a:r>
            <a:r>
              <a:rPr sz="1450" dirty="0">
                <a:latin typeface="Garamond"/>
                <a:cs typeface="Garamond"/>
              </a:rPr>
              <a:t>a </a:t>
            </a:r>
            <a:r>
              <a:rPr sz="1450" spc="-5" dirty="0">
                <a:latin typeface="Garamond"/>
                <a:cs typeface="Garamond"/>
              </a:rPr>
              <a:t>partir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capas:</a:t>
            </a:r>
            <a:endParaRPr sz="1450">
              <a:latin typeface="Garamond"/>
              <a:cs typeface="Garamond"/>
            </a:endParaRPr>
          </a:p>
          <a:p>
            <a:pPr marL="115570" indent="-103505">
              <a:lnSpc>
                <a:spcPct val="100000"/>
              </a:lnSpc>
              <a:spcBef>
                <a:spcPts val="960"/>
              </a:spcBef>
              <a:buChar char="-"/>
              <a:tabLst>
                <a:tab pos="116205" algn="l"/>
              </a:tabLst>
            </a:pPr>
            <a:r>
              <a:rPr sz="1450" spc="-5" dirty="0">
                <a:latin typeface="Garamond"/>
                <a:cs typeface="Garamond"/>
              </a:rPr>
              <a:t>La primer capa será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materiales cafés, como por ejemplo una capa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hojas</a:t>
            </a:r>
            <a:r>
              <a:rPr sz="1450" spc="-15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secas.</a:t>
            </a:r>
            <a:endParaRPr sz="1450">
              <a:latin typeface="Garamond"/>
              <a:cs typeface="Garamond"/>
            </a:endParaRPr>
          </a:p>
          <a:p>
            <a:pPr marL="12700" marR="13970">
              <a:lnSpc>
                <a:spcPct val="155200"/>
              </a:lnSpc>
              <a:buChar char="-"/>
              <a:tabLst>
                <a:tab pos="127000" algn="l"/>
              </a:tabLst>
            </a:pPr>
            <a:r>
              <a:rPr sz="1450" spc="-5" dirty="0">
                <a:latin typeface="Garamond"/>
                <a:cs typeface="Garamond"/>
              </a:rPr>
              <a:t>La segunda capa es verde. </a:t>
            </a:r>
            <a:r>
              <a:rPr sz="1450" dirty="0">
                <a:latin typeface="Garamond"/>
                <a:cs typeface="Garamond"/>
              </a:rPr>
              <a:t>Se debe </a:t>
            </a:r>
            <a:r>
              <a:rPr sz="1450" spc="-5" dirty="0">
                <a:latin typeface="Garamond"/>
                <a:cs typeface="Garamond"/>
              </a:rPr>
              <a:t>calcular una parte verde por </a:t>
            </a:r>
            <a:r>
              <a:rPr sz="1450" dirty="0">
                <a:latin typeface="Garamond"/>
                <a:cs typeface="Garamond"/>
              </a:rPr>
              <a:t>dos </a:t>
            </a:r>
            <a:r>
              <a:rPr sz="1450" spc="-5" dirty="0">
                <a:latin typeface="Garamond"/>
                <a:cs typeface="Garamond"/>
              </a:rPr>
              <a:t>cafés. </a:t>
            </a:r>
            <a:r>
              <a:rPr sz="1450" dirty="0">
                <a:latin typeface="Garamond"/>
                <a:cs typeface="Garamond"/>
              </a:rPr>
              <a:t>Si </a:t>
            </a:r>
            <a:r>
              <a:rPr sz="1450" spc="-5" dirty="0">
                <a:latin typeface="Garamond"/>
                <a:cs typeface="Garamond"/>
              </a:rPr>
              <a:t>se colocan en exceso materiales verdes, se  puede producir mal</a:t>
            </a:r>
            <a:r>
              <a:rPr sz="1450" spc="-10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olor.</a:t>
            </a:r>
            <a:endParaRPr sz="1450">
              <a:latin typeface="Garamond"/>
              <a:cs typeface="Garamond"/>
            </a:endParaRPr>
          </a:p>
          <a:p>
            <a:pPr marL="12700" marR="5080">
              <a:lnSpc>
                <a:spcPct val="155200"/>
              </a:lnSpc>
            </a:pPr>
            <a:r>
              <a:rPr sz="1450" b="1" spc="-5" dirty="0">
                <a:latin typeface="Garamond"/>
                <a:cs typeface="Garamond"/>
              </a:rPr>
              <a:t>Paso 3. </a:t>
            </a:r>
            <a:r>
              <a:rPr sz="1450" spc="-5" dirty="0">
                <a:latin typeface="Garamond"/>
                <a:cs typeface="Garamond"/>
              </a:rPr>
              <a:t>Posteriormente se añade un poco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tierra neutra </a:t>
            </a:r>
            <a:r>
              <a:rPr sz="1450" dirty="0">
                <a:latin typeface="Garamond"/>
                <a:cs typeface="Garamond"/>
              </a:rPr>
              <a:t>y </a:t>
            </a:r>
            <a:r>
              <a:rPr sz="1450" spc="-5" dirty="0">
                <a:latin typeface="Garamond"/>
                <a:cs typeface="Garamond"/>
              </a:rPr>
              <a:t>se riega un poco. Este proceso ayudará </a:t>
            </a:r>
            <a:r>
              <a:rPr sz="1450" dirty="0">
                <a:latin typeface="Garamond"/>
                <a:cs typeface="Garamond"/>
              </a:rPr>
              <a:t>a </a:t>
            </a:r>
            <a:r>
              <a:rPr sz="1450" spc="-5" dirty="0">
                <a:latin typeface="Garamond"/>
                <a:cs typeface="Garamond"/>
              </a:rPr>
              <a:t>promover </a:t>
            </a:r>
            <a:r>
              <a:rPr sz="1450" dirty="0">
                <a:latin typeface="Garamond"/>
                <a:cs typeface="Garamond"/>
              </a:rPr>
              <a:t>la  </a:t>
            </a:r>
            <a:r>
              <a:rPr sz="1450" spc="-5" dirty="0">
                <a:latin typeface="Garamond"/>
                <a:cs typeface="Garamond"/>
              </a:rPr>
              <a:t>aparición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microorganismos necesarios para </a:t>
            </a:r>
            <a:r>
              <a:rPr sz="1450" dirty="0">
                <a:latin typeface="Garamond"/>
                <a:cs typeface="Garamond"/>
              </a:rPr>
              <a:t>la</a:t>
            </a:r>
            <a:r>
              <a:rPr sz="1450" spc="-5" dirty="0">
                <a:latin typeface="Garamond"/>
                <a:cs typeface="Garamond"/>
              </a:rPr>
              <a:t> </a:t>
            </a:r>
            <a:r>
              <a:rPr sz="1450" dirty="0">
                <a:latin typeface="Garamond"/>
                <a:cs typeface="Garamond"/>
              </a:rPr>
              <a:t>descomposición.</a:t>
            </a:r>
            <a:endParaRPr sz="145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450" b="1" spc="-5" dirty="0">
                <a:latin typeface="Garamond"/>
                <a:cs typeface="Garamond"/>
              </a:rPr>
              <a:t>Paso </a:t>
            </a:r>
            <a:r>
              <a:rPr sz="1450" b="1" dirty="0">
                <a:latin typeface="Garamond"/>
                <a:cs typeface="Garamond"/>
              </a:rPr>
              <a:t>4</a:t>
            </a:r>
            <a:r>
              <a:rPr sz="1450" dirty="0">
                <a:latin typeface="Garamond"/>
                <a:cs typeface="Garamond"/>
              </a:rPr>
              <a:t>. Se </a:t>
            </a:r>
            <a:r>
              <a:rPr sz="1450" spc="-5" dirty="0">
                <a:latin typeface="Garamond"/>
                <a:cs typeface="Garamond"/>
              </a:rPr>
              <a:t>repiten </a:t>
            </a:r>
            <a:r>
              <a:rPr sz="1450" dirty="0">
                <a:latin typeface="Garamond"/>
                <a:cs typeface="Garamond"/>
              </a:rPr>
              <a:t>los </a:t>
            </a:r>
            <a:r>
              <a:rPr sz="1450" spc="-5" dirty="0">
                <a:latin typeface="Garamond"/>
                <a:cs typeface="Garamond"/>
              </a:rPr>
              <a:t>pasos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añadir </a:t>
            </a:r>
            <a:r>
              <a:rPr sz="1450" dirty="0">
                <a:latin typeface="Garamond"/>
                <a:cs typeface="Garamond"/>
              </a:rPr>
              <a:t>las </a:t>
            </a:r>
            <a:r>
              <a:rPr sz="1450" spc="-5" dirty="0">
                <a:latin typeface="Garamond"/>
                <a:cs typeface="Garamond"/>
              </a:rPr>
              <a:t>capas cafés </a:t>
            </a:r>
            <a:r>
              <a:rPr sz="1450" dirty="0">
                <a:latin typeface="Garamond"/>
                <a:cs typeface="Garamond"/>
              </a:rPr>
              <a:t>y </a:t>
            </a:r>
            <a:r>
              <a:rPr sz="1450" spc="-5" dirty="0">
                <a:latin typeface="Garamond"/>
                <a:cs typeface="Garamond"/>
              </a:rPr>
              <a:t>verdes, en relación </a:t>
            </a:r>
            <a:r>
              <a:rPr sz="1450" dirty="0">
                <a:latin typeface="Garamond"/>
                <a:cs typeface="Garamond"/>
              </a:rPr>
              <a:t>de 2 a </a:t>
            </a:r>
            <a:r>
              <a:rPr sz="1450" spc="-5" dirty="0">
                <a:latin typeface="Garamond"/>
                <a:cs typeface="Garamond"/>
              </a:rPr>
              <a:t>1, para finalizar con una capa</a:t>
            </a:r>
            <a:r>
              <a:rPr sz="1450" spc="-40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café.</a:t>
            </a:r>
            <a:endParaRPr sz="14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350">
              <a:latin typeface="Times New Roman"/>
              <a:cs typeface="Times New Roman"/>
            </a:endParaRPr>
          </a:p>
          <a:p>
            <a:pPr marL="12700" marR="6985">
              <a:lnSpc>
                <a:spcPct val="155200"/>
              </a:lnSpc>
            </a:pPr>
            <a:r>
              <a:rPr sz="1450" b="1" spc="-5" dirty="0">
                <a:latin typeface="Garamond"/>
                <a:cs typeface="Garamond"/>
              </a:rPr>
              <a:t>Nota: </a:t>
            </a:r>
            <a:r>
              <a:rPr sz="1450" spc="-5" dirty="0">
                <a:latin typeface="Garamond"/>
                <a:cs typeface="Garamond"/>
              </a:rPr>
              <a:t>Es </a:t>
            </a:r>
            <a:r>
              <a:rPr sz="1450" dirty="0">
                <a:latin typeface="Garamond"/>
                <a:cs typeface="Garamond"/>
              </a:rPr>
              <a:t>importante </a:t>
            </a:r>
            <a:r>
              <a:rPr sz="1450" spc="-5" dirty="0">
                <a:latin typeface="Garamond"/>
                <a:cs typeface="Garamond"/>
              </a:rPr>
              <a:t>mantener </a:t>
            </a:r>
            <a:r>
              <a:rPr sz="1450" dirty="0">
                <a:latin typeface="Garamond"/>
                <a:cs typeface="Garamond"/>
              </a:rPr>
              <a:t>la </a:t>
            </a:r>
            <a:r>
              <a:rPr sz="1450" spc="-5" dirty="0">
                <a:latin typeface="Garamond"/>
                <a:cs typeface="Garamond"/>
              </a:rPr>
              <a:t>humedad,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tal forma que parezca una esponja mojada pero exprimida. La composta,  se </a:t>
            </a:r>
            <a:r>
              <a:rPr sz="1450" dirty="0">
                <a:latin typeface="Garamond"/>
                <a:cs typeface="Garamond"/>
              </a:rPr>
              <a:t>debe </a:t>
            </a:r>
            <a:r>
              <a:rPr sz="1450" spc="-5" dirty="0">
                <a:latin typeface="Garamond"/>
                <a:cs typeface="Garamond"/>
              </a:rPr>
              <a:t>observar frecuentemente para evitar que se seque </a:t>
            </a:r>
            <a:r>
              <a:rPr sz="1450" dirty="0">
                <a:latin typeface="Garamond"/>
                <a:cs typeface="Garamond"/>
              </a:rPr>
              <a:t>y </a:t>
            </a:r>
            <a:r>
              <a:rPr sz="1450" spc="-5" dirty="0">
                <a:latin typeface="Garamond"/>
                <a:cs typeface="Garamond"/>
              </a:rPr>
              <a:t>cuando sea necesario, se </a:t>
            </a:r>
            <a:r>
              <a:rPr sz="1450" dirty="0">
                <a:latin typeface="Garamond"/>
                <a:cs typeface="Garamond"/>
              </a:rPr>
              <a:t>debe</a:t>
            </a:r>
            <a:r>
              <a:rPr sz="1450" spc="-20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regar.</a:t>
            </a:r>
            <a:endParaRPr sz="145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952296"/>
            <a:ext cx="8369934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4515">
              <a:lnSpc>
                <a:spcPct val="157300"/>
              </a:lnSpc>
              <a:spcBef>
                <a:spcPts val="100"/>
              </a:spcBef>
            </a:pPr>
            <a:r>
              <a:rPr sz="1350" spc="-5" dirty="0">
                <a:latin typeface="Garamond"/>
                <a:cs typeface="Garamond"/>
              </a:rPr>
              <a:t>-</a:t>
            </a:r>
            <a:r>
              <a:rPr sz="1550" spc="-5" dirty="0">
                <a:latin typeface="Garamond"/>
                <a:cs typeface="Garamond"/>
              </a:rPr>
              <a:t>Después </a:t>
            </a:r>
            <a:r>
              <a:rPr sz="1550" dirty="0">
                <a:latin typeface="Garamond"/>
                <a:cs typeface="Garamond"/>
              </a:rPr>
              <a:t>de </a:t>
            </a:r>
            <a:r>
              <a:rPr sz="1550" spc="-5" dirty="0">
                <a:latin typeface="Garamond"/>
                <a:cs typeface="Garamond"/>
              </a:rPr>
              <a:t>una semana, </a:t>
            </a:r>
            <a:r>
              <a:rPr sz="1550" dirty="0">
                <a:latin typeface="Garamond"/>
                <a:cs typeface="Garamond"/>
              </a:rPr>
              <a:t>la </a:t>
            </a:r>
            <a:r>
              <a:rPr sz="1550" spc="-5" dirty="0">
                <a:latin typeface="Garamond"/>
                <a:cs typeface="Garamond"/>
              </a:rPr>
              <a:t>composta se sentirá caliente </a:t>
            </a:r>
            <a:r>
              <a:rPr sz="1550" dirty="0">
                <a:latin typeface="Garamond"/>
                <a:cs typeface="Garamond"/>
              </a:rPr>
              <a:t>y </a:t>
            </a:r>
            <a:r>
              <a:rPr sz="1550" spc="-5" dirty="0">
                <a:latin typeface="Garamond"/>
                <a:cs typeface="Garamond"/>
              </a:rPr>
              <a:t>es el momento para para mezclar </a:t>
            </a:r>
            <a:r>
              <a:rPr sz="1550" dirty="0">
                <a:latin typeface="Garamond"/>
                <a:cs typeface="Garamond"/>
              </a:rPr>
              <a:t>las </a:t>
            </a:r>
            <a:r>
              <a:rPr sz="1550" spc="-5" dirty="0">
                <a:latin typeface="Garamond"/>
                <a:cs typeface="Garamond"/>
              </a:rPr>
              <a:t>capas </a:t>
            </a:r>
            <a:r>
              <a:rPr sz="1550" dirty="0">
                <a:latin typeface="Garamond"/>
                <a:cs typeface="Garamond"/>
              </a:rPr>
              <a:t>y  </a:t>
            </a:r>
            <a:r>
              <a:rPr sz="1550" spc="-5" dirty="0">
                <a:latin typeface="Garamond"/>
                <a:cs typeface="Garamond"/>
              </a:rPr>
              <a:t>posteriormente voltear </a:t>
            </a:r>
            <a:r>
              <a:rPr sz="1550" dirty="0">
                <a:latin typeface="Garamond"/>
                <a:cs typeface="Garamond"/>
              </a:rPr>
              <a:t>la</a:t>
            </a:r>
            <a:r>
              <a:rPr sz="1550" spc="-5" dirty="0">
                <a:latin typeface="Garamond"/>
                <a:cs typeface="Garamond"/>
              </a:rPr>
              <a:t> mezcla.</a:t>
            </a:r>
            <a:endParaRPr sz="1550">
              <a:latin typeface="Garamond"/>
              <a:cs typeface="Garamond"/>
            </a:endParaRPr>
          </a:p>
          <a:p>
            <a:pPr marL="12700" marR="5080">
              <a:lnSpc>
                <a:spcPct val="157300"/>
              </a:lnSpc>
            </a:pPr>
            <a:r>
              <a:rPr sz="1550" dirty="0">
                <a:latin typeface="Garamond"/>
                <a:cs typeface="Garamond"/>
              </a:rPr>
              <a:t>- </a:t>
            </a:r>
            <a:r>
              <a:rPr sz="1550" spc="-5" dirty="0">
                <a:latin typeface="Garamond"/>
                <a:cs typeface="Garamond"/>
              </a:rPr>
              <a:t>Este proceso se </a:t>
            </a:r>
            <a:r>
              <a:rPr sz="1550" dirty="0">
                <a:latin typeface="Garamond"/>
                <a:cs typeface="Garamond"/>
              </a:rPr>
              <a:t>debe </a:t>
            </a:r>
            <a:r>
              <a:rPr sz="1550" spc="-5" dirty="0">
                <a:latin typeface="Garamond"/>
                <a:cs typeface="Garamond"/>
              </a:rPr>
              <a:t>realizar cada semana. Dependiendo </a:t>
            </a:r>
            <a:r>
              <a:rPr sz="1550" dirty="0">
                <a:latin typeface="Garamond"/>
                <a:cs typeface="Garamond"/>
              </a:rPr>
              <a:t>de la </a:t>
            </a:r>
            <a:r>
              <a:rPr sz="1550" spc="-5" dirty="0">
                <a:latin typeface="Garamond"/>
                <a:cs typeface="Garamond"/>
              </a:rPr>
              <a:t>cantidad </a:t>
            </a:r>
            <a:r>
              <a:rPr sz="1550" dirty="0">
                <a:latin typeface="Garamond"/>
                <a:cs typeface="Garamond"/>
              </a:rPr>
              <a:t>de ingredientes y las </a:t>
            </a:r>
            <a:r>
              <a:rPr sz="1550" spc="-5" dirty="0">
                <a:latin typeface="Garamond"/>
                <a:cs typeface="Garamond"/>
              </a:rPr>
              <a:t>condiciones </a:t>
            </a:r>
            <a:r>
              <a:rPr sz="1550" dirty="0">
                <a:latin typeface="Garamond"/>
                <a:cs typeface="Garamond"/>
              </a:rPr>
              <a:t>de  </a:t>
            </a:r>
            <a:r>
              <a:rPr sz="1550" spc="-5" dirty="0">
                <a:latin typeface="Garamond"/>
                <a:cs typeface="Garamond"/>
              </a:rPr>
              <a:t>clima </a:t>
            </a:r>
            <a:r>
              <a:rPr sz="1550" dirty="0">
                <a:latin typeface="Garamond"/>
                <a:cs typeface="Garamond"/>
              </a:rPr>
              <a:t>y </a:t>
            </a:r>
            <a:r>
              <a:rPr sz="1550" spc="-5" dirty="0">
                <a:latin typeface="Garamond"/>
                <a:cs typeface="Garamond"/>
              </a:rPr>
              <a:t>humedad, </a:t>
            </a:r>
            <a:r>
              <a:rPr sz="1550" dirty="0">
                <a:latin typeface="Garamond"/>
                <a:cs typeface="Garamond"/>
              </a:rPr>
              <a:t>la </a:t>
            </a:r>
            <a:r>
              <a:rPr sz="1550" spc="-5" dirty="0">
                <a:latin typeface="Garamond"/>
                <a:cs typeface="Garamond"/>
              </a:rPr>
              <a:t>composta estará </a:t>
            </a:r>
            <a:r>
              <a:rPr sz="1550" dirty="0">
                <a:latin typeface="Garamond"/>
                <a:cs typeface="Garamond"/>
              </a:rPr>
              <a:t>lista </a:t>
            </a:r>
            <a:r>
              <a:rPr sz="1550" spc="-5" dirty="0">
                <a:latin typeface="Garamond"/>
                <a:cs typeface="Garamond"/>
              </a:rPr>
              <a:t>alrededor </a:t>
            </a:r>
            <a:r>
              <a:rPr sz="1550" dirty="0">
                <a:latin typeface="Garamond"/>
                <a:cs typeface="Garamond"/>
              </a:rPr>
              <a:t>de dos</a:t>
            </a:r>
            <a:r>
              <a:rPr sz="1550" spc="-15" dirty="0">
                <a:latin typeface="Garamond"/>
                <a:cs typeface="Garamond"/>
              </a:rPr>
              <a:t> </a:t>
            </a:r>
            <a:r>
              <a:rPr sz="1550" spc="-5" dirty="0">
                <a:latin typeface="Garamond"/>
                <a:cs typeface="Garamond"/>
              </a:rPr>
              <a:t>semanas.</a:t>
            </a:r>
            <a:endParaRPr sz="155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57375" y="2622450"/>
            <a:ext cx="3123024" cy="3607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3925" y="2622450"/>
            <a:ext cx="3702372" cy="3607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2230"/>
            <a:ext cx="73831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5" dirty="0">
                <a:latin typeface="Garamond"/>
                <a:cs typeface="Garamond"/>
              </a:rPr>
              <a:t>Evidencias </a:t>
            </a:r>
            <a:r>
              <a:rPr sz="3400" b="0" dirty="0">
                <a:latin typeface="Garamond"/>
                <a:cs typeface="Garamond"/>
              </a:rPr>
              <a:t>de la </a:t>
            </a:r>
            <a:r>
              <a:rPr sz="3400" b="0" spc="-5" dirty="0">
                <a:latin typeface="Garamond"/>
                <a:cs typeface="Garamond"/>
              </a:rPr>
              <a:t>elaboración </a:t>
            </a:r>
            <a:r>
              <a:rPr sz="3400" b="0" dirty="0">
                <a:latin typeface="Garamond"/>
                <a:cs typeface="Garamond"/>
              </a:rPr>
              <a:t>de la</a:t>
            </a:r>
            <a:r>
              <a:rPr sz="3400" b="0" spc="-90" dirty="0">
                <a:latin typeface="Garamond"/>
                <a:cs typeface="Garamond"/>
              </a:rPr>
              <a:t> </a:t>
            </a:r>
            <a:r>
              <a:rPr sz="3400" b="0" spc="-5" dirty="0">
                <a:latin typeface="Garamond"/>
                <a:cs typeface="Garamond"/>
              </a:rPr>
              <a:t>composta</a:t>
            </a:r>
            <a:endParaRPr sz="3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60400" y="2305974"/>
            <a:ext cx="3051450" cy="3605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77250" y="2338625"/>
            <a:ext cx="3335249" cy="3605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02200" y="2452075"/>
            <a:ext cx="2946224" cy="3451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5224" y="683657"/>
            <a:ext cx="7755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88180" algn="l"/>
              </a:tabLst>
            </a:pPr>
            <a:r>
              <a:rPr sz="2400" spc="-5" dirty="0">
                <a:solidFill>
                  <a:srgbClr val="1B4587"/>
                </a:solidFill>
              </a:rPr>
              <a:t>IV. Disciplinas involucradas</a:t>
            </a:r>
            <a:r>
              <a:rPr sz="2400" spc="5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en</a:t>
            </a:r>
            <a:r>
              <a:rPr sz="2400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el	trabajo</a:t>
            </a:r>
            <a:r>
              <a:rPr sz="2400" spc="-75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interdisciplinario.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88025" y="1373899"/>
          <a:ext cx="10586084" cy="4867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9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2949"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Disciplinas: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EDUCACIÓN PARA LA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SALUD.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MATEMÁTICAS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QUÍMICA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474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1.</a:t>
                      </a:r>
                      <a:r>
                        <a:rPr sz="16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Contenidos/Temas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4950" marR="688340" indent="25400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Involucrados</a:t>
                      </a:r>
                      <a:r>
                        <a:rPr sz="1600" spc="-10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programa, que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  consideran.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2069" algn="just">
                        <a:lnSpc>
                          <a:spcPct val="1016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Estilos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vida como medida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prevención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principales causas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mortalidad morbilidad en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México.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9530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 2.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2069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Alimentación saludable como medida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prevención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trastornos  nutricionales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enfermedades  crónico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degenerativas.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2.1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Procesamiento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datos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838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127635" indent="508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Control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emisiones  atmosféricas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grandes</a:t>
                      </a:r>
                      <a:r>
                        <a:rPr sz="1600" spc="-8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urbes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00838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2.1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419734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Relación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entre producción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CO2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estilo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vida.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026160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2.2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Calidad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aire que</a:t>
                      </a:r>
                      <a:r>
                        <a:rPr sz="1600" spc="-4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respiramos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715800" y="5100551"/>
            <a:ext cx="2000975" cy="1003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223" y="159005"/>
            <a:ext cx="42138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44314" y="1750598"/>
            <a:ext cx="5267325" cy="21050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87020" marR="5080" indent="-274955" algn="just">
              <a:lnSpc>
                <a:spcPct val="114399"/>
              </a:lnSpc>
              <a:spcBef>
                <a:spcPts val="140"/>
              </a:spcBef>
            </a:pPr>
            <a:r>
              <a:rPr sz="1400" dirty="0">
                <a:latin typeface="Century Gothic"/>
                <a:cs typeface="Century Gothic"/>
              </a:rPr>
              <a:t>- </a:t>
            </a:r>
            <a:r>
              <a:rPr sz="1700" spc="-5" dirty="0">
                <a:latin typeface="Garamond"/>
                <a:cs typeface="Garamond"/>
              </a:rPr>
              <a:t>Finalmente </a:t>
            </a:r>
            <a:r>
              <a:rPr sz="1700" spc="5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composta </a:t>
            </a:r>
            <a:r>
              <a:rPr sz="1700" dirty="0">
                <a:latin typeface="Garamond"/>
                <a:cs typeface="Garamond"/>
              </a:rPr>
              <a:t>debe </a:t>
            </a:r>
            <a:r>
              <a:rPr sz="1700" spc="-5" dirty="0">
                <a:latin typeface="Garamond"/>
                <a:cs typeface="Garamond"/>
              </a:rPr>
              <a:t>ser aplicada </a:t>
            </a:r>
            <a:r>
              <a:rPr sz="1700" dirty="0">
                <a:latin typeface="Garamond"/>
                <a:cs typeface="Garamond"/>
              </a:rPr>
              <a:t>a la </a:t>
            </a:r>
            <a:r>
              <a:rPr sz="1700" spc="-5" dirty="0">
                <a:latin typeface="Garamond"/>
                <a:cs typeface="Garamond"/>
              </a:rPr>
              <a:t>superficie </a:t>
            </a:r>
            <a:r>
              <a:rPr sz="1700" dirty="0">
                <a:latin typeface="Garamond"/>
                <a:cs typeface="Garamond"/>
              </a:rPr>
              <a:t>del  </a:t>
            </a:r>
            <a:r>
              <a:rPr sz="1700" spc="-5" dirty="0">
                <a:latin typeface="Garamond"/>
                <a:cs typeface="Garamond"/>
              </a:rPr>
              <a:t>suelo </a:t>
            </a:r>
            <a:r>
              <a:rPr sz="1700" dirty="0">
                <a:latin typeface="Garamond"/>
                <a:cs typeface="Garamond"/>
              </a:rPr>
              <a:t>directamente, </a:t>
            </a:r>
            <a:r>
              <a:rPr sz="1700" spc="-5" dirty="0">
                <a:latin typeface="Garamond"/>
                <a:cs typeface="Garamond"/>
              </a:rPr>
              <a:t>ya que puede </a:t>
            </a:r>
            <a:r>
              <a:rPr sz="1700" dirty="0">
                <a:latin typeface="Garamond"/>
                <a:cs typeface="Garamond"/>
              </a:rPr>
              <a:t>dañar las </a:t>
            </a:r>
            <a:r>
              <a:rPr sz="1700" spc="-5" dirty="0">
                <a:latin typeface="Garamond"/>
                <a:cs typeface="Garamond"/>
              </a:rPr>
              <a:t>raíces </a:t>
            </a:r>
            <a:r>
              <a:rPr sz="1700" dirty="0">
                <a:latin typeface="Garamond"/>
                <a:cs typeface="Garamond"/>
              </a:rPr>
              <a:t>de las  </a:t>
            </a:r>
            <a:r>
              <a:rPr sz="1700" spc="-5" dirty="0">
                <a:latin typeface="Garamond"/>
                <a:cs typeface="Garamond"/>
              </a:rPr>
              <a:t>plantas, si se aplica </a:t>
            </a:r>
            <a:r>
              <a:rPr sz="1700" dirty="0">
                <a:latin typeface="Garamond"/>
                <a:cs typeface="Garamond"/>
              </a:rPr>
              <a:t>directamente a </a:t>
            </a:r>
            <a:r>
              <a:rPr sz="1700" spc="-5" dirty="0">
                <a:latin typeface="Garamond"/>
                <a:cs typeface="Garamond"/>
              </a:rPr>
              <a:t>esta, por </a:t>
            </a:r>
            <a:r>
              <a:rPr sz="1700" dirty="0">
                <a:latin typeface="Garamond"/>
                <a:cs typeface="Garamond"/>
              </a:rPr>
              <a:t>lo </a:t>
            </a:r>
            <a:r>
              <a:rPr sz="1700" spc="-5" dirty="0">
                <a:latin typeface="Garamond"/>
                <a:cs typeface="Garamond"/>
              </a:rPr>
              <a:t>que tendrá  que ser mezclado con tierra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posteriormente se </a:t>
            </a:r>
            <a:r>
              <a:rPr sz="1700" dirty="0">
                <a:latin typeface="Garamond"/>
                <a:cs typeface="Garamond"/>
              </a:rPr>
              <a:t>llevará a  </a:t>
            </a:r>
            <a:r>
              <a:rPr sz="1700" spc="-5" dirty="0">
                <a:latin typeface="Garamond"/>
                <a:cs typeface="Garamond"/>
              </a:rPr>
              <a:t>cabo el sembrado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semillas </a:t>
            </a:r>
            <a:r>
              <a:rPr sz="1700" dirty="0">
                <a:latin typeface="Garamond"/>
                <a:cs typeface="Garamond"/>
              </a:rPr>
              <a:t>de las </a:t>
            </a:r>
            <a:r>
              <a:rPr sz="1700" spc="-5" dirty="0">
                <a:latin typeface="Garamond"/>
                <a:cs typeface="Garamond"/>
              </a:rPr>
              <a:t>hortalizas, en </a:t>
            </a:r>
            <a:r>
              <a:rPr sz="1700" dirty="0">
                <a:latin typeface="Garamond"/>
                <a:cs typeface="Garamond"/>
              </a:rPr>
              <a:t>donde </a:t>
            </a:r>
            <a:r>
              <a:rPr sz="1700" spc="-5" dirty="0">
                <a:latin typeface="Garamond"/>
                <a:cs typeface="Garamond"/>
              </a:rPr>
              <a:t>se  hará una mezcla en un recipiente,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una parte </a:t>
            </a:r>
            <a:r>
              <a:rPr sz="1700" dirty="0">
                <a:latin typeface="Garamond"/>
                <a:cs typeface="Garamond"/>
              </a:rPr>
              <a:t>de  </a:t>
            </a:r>
            <a:r>
              <a:rPr sz="1700" spc="-5" dirty="0">
                <a:latin typeface="Garamond"/>
                <a:cs typeface="Garamond"/>
              </a:rPr>
              <a:t>composta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tres partes </a:t>
            </a:r>
            <a:r>
              <a:rPr sz="1700" dirty="0">
                <a:latin typeface="Garamond"/>
                <a:cs typeface="Garamond"/>
              </a:rPr>
              <a:t>iguales de</a:t>
            </a:r>
            <a:r>
              <a:rPr sz="1700" spc="-20" dirty="0">
                <a:latin typeface="Garamond"/>
                <a:cs typeface="Garamond"/>
              </a:rPr>
              <a:t> </a:t>
            </a:r>
            <a:r>
              <a:rPr sz="1700" spc="-5" dirty="0">
                <a:latin typeface="Garamond"/>
                <a:cs typeface="Garamond"/>
              </a:rPr>
              <a:t>tierra.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4585" y="331892"/>
            <a:ext cx="1776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849AB"/>
                </a:solidFill>
                <a:latin typeface="Garamond"/>
                <a:cs typeface="Garamond"/>
              </a:rPr>
              <a:t>Evidencia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2775" y="5036563"/>
            <a:ext cx="57251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Garamond"/>
                <a:cs typeface="Garamond"/>
              </a:rPr>
              <a:t>Materiales: Composta, palas </a:t>
            </a:r>
            <a:r>
              <a:rPr sz="1700" dirty="0">
                <a:latin typeface="Garamond"/>
                <a:cs typeface="Garamond"/>
              </a:rPr>
              <a:t>de diferentes </a:t>
            </a:r>
            <a:r>
              <a:rPr sz="1700" spc="-5" dirty="0">
                <a:latin typeface="Garamond"/>
                <a:cs typeface="Garamond"/>
              </a:rPr>
              <a:t>tamaños, regaderas </a:t>
            </a:r>
            <a:r>
              <a:rPr sz="1700" dirty="0">
                <a:latin typeface="Garamond"/>
                <a:cs typeface="Garamond"/>
              </a:rPr>
              <a:t>y</a:t>
            </a:r>
            <a:r>
              <a:rPr sz="1700" spc="-70" dirty="0">
                <a:latin typeface="Garamond"/>
                <a:cs typeface="Garamond"/>
              </a:rPr>
              <a:t> </a:t>
            </a:r>
            <a:r>
              <a:rPr sz="1700" spc="-5" dirty="0">
                <a:latin typeface="Garamond"/>
                <a:cs typeface="Garamond"/>
              </a:rPr>
              <a:t>pico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53875" y="918324"/>
            <a:ext cx="3497127" cy="4662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55962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Descripción de</a:t>
            </a:r>
            <a:r>
              <a:rPr spc="-90" dirty="0"/>
              <a:t> </a:t>
            </a:r>
            <a:r>
              <a:rPr spc="-5" dirty="0"/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59256" y="1837204"/>
            <a:ext cx="10055225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6985" indent="-360045">
              <a:lnSpc>
                <a:spcPct val="116700"/>
              </a:lnSpc>
              <a:spcBef>
                <a:spcPts val="1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La composta </a:t>
            </a:r>
            <a:r>
              <a:rPr sz="1500" dirty="0">
                <a:latin typeface="Garamond"/>
                <a:cs typeface="Garamond"/>
              </a:rPr>
              <a:t>doméstica </a:t>
            </a:r>
            <a:r>
              <a:rPr sz="1500" spc="-5" dirty="0">
                <a:latin typeface="Garamond"/>
                <a:cs typeface="Garamond"/>
              </a:rPr>
              <a:t>no es un estercolero ya que no se tienen que compostar todos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residuos orgánicos que generan por  ejemplo en </a:t>
            </a:r>
            <a:r>
              <a:rPr sz="1500" dirty="0">
                <a:latin typeface="Garamond"/>
                <a:cs typeface="Garamond"/>
              </a:rPr>
              <a:t>la</a:t>
            </a:r>
            <a:r>
              <a:rPr sz="1500" spc="-5" dirty="0">
                <a:latin typeface="Garamond"/>
                <a:cs typeface="Garamond"/>
              </a:rPr>
              <a:t> cocina.</a:t>
            </a:r>
            <a:endParaRPr sz="1500">
              <a:latin typeface="Garamond"/>
              <a:cs typeface="Garamond"/>
            </a:endParaRPr>
          </a:p>
          <a:p>
            <a:pPr marL="372110" indent="-360045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El compostaje </a:t>
            </a:r>
            <a:r>
              <a:rPr sz="1500" dirty="0">
                <a:latin typeface="Garamond"/>
                <a:cs typeface="Garamond"/>
              </a:rPr>
              <a:t>doméstico </a:t>
            </a:r>
            <a:r>
              <a:rPr sz="1500" spc="-5" dirty="0">
                <a:latin typeface="Garamond"/>
                <a:cs typeface="Garamond"/>
              </a:rPr>
              <a:t>es un proceso </a:t>
            </a:r>
            <a:r>
              <a:rPr sz="1500" dirty="0">
                <a:latin typeface="Garamond"/>
                <a:cs typeface="Garamond"/>
              </a:rPr>
              <a:t>lento </a:t>
            </a:r>
            <a:r>
              <a:rPr sz="1500" spc="-5" dirty="0">
                <a:latin typeface="Garamond"/>
                <a:cs typeface="Garamond"/>
              </a:rPr>
              <a:t>por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que se </a:t>
            </a:r>
            <a:r>
              <a:rPr sz="1500" dirty="0">
                <a:latin typeface="Garamond"/>
                <a:cs typeface="Garamond"/>
              </a:rPr>
              <a:t>debe </a:t>
            </a:r>
            <a:r>
              <a:rPr sz="1500" spc="-5" dirty="0">
                <a:latin typeface="Garamond"/>
                <a:cs typeface="Garamond"/>
              </a:rPr>
              <a:t>tener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paciencia.</a:t>
            </a:r>
            <a:endParaRPr sz="1500">
              <a:latin typeface="Garamond"/>
              <a:cs typeface="Garamond"/>
            </a:endParaRPr>
          </a:p>
          <a:p>
            <a:pPr marL="372110" marR="5080" indent="-360045">
              <a:lnSpc>
                <a:spcPct val="116700"/>
              </a:lnSpc>
              <a:buAutoNum type="arabicPeriod"/>
              <a:tabLst>
                <a:tab pos="372110" algn="l"/>
                <a:tab pos="372745" algn="l"/>
              </a:tabLst>
            </a:pPr>
            <a:r>
              <a:rPr sz="1500" dirty="0">
                <a:latin typeface="Garamond"/>
                <a:cs typeface="Garamond"/>
              </a:rPr>
              <a:t>Se debe </a:t>
            </a:r>
            <a:r>
              <a:rPr sz="1500" spc="-5" dirty="0">
                <a:latin typeface="Garamond"/>
                <a:cs typeface="Garamond"/>
              </a:rPr>
              <a:t>planificar el compostaje: Añadir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forma continuada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restos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comida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compostar </a:t>
            </a:r>
            <a:r>
              <a:rPr sz="1500" dirty="0">
                <a:latin typeface="Garamond"/>
                <a:cs typeface="Garamond"/>
              </a:rPr>
              <a:t>durante </a:t>
            </a:r>
            <a:r>
              <a:rPr sz="1500" spc="-5" dirty="0">
                <a:latin typeface="Garamond"/>
                <a:cs typeface="Garamond"/>
              </a:rPr>
              <a:t>el periodo más caliente </a:t>
            </a:r>
            <a:r>
              <a:rPr sz="1500" dirty="0">
                <a:latin typeface="Garamond"/>
                <a:cs typeface="Garamond"/>
              </a:rPr>
              <a:t>y  dejar la </a:t>
            </a:r>
            <a:r>
              <a:rPr sz="1500" spc="-5" dirty="0">
                <a:latin typeface="Garamond"/>
                <a:cs typeface="Garamond"/>
              </a:rPr>
              <a:t>maduración para el más</a:t>
            </a:r>
            <a:r>
              <a:rPr sz="1500" spc="3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frío.</a:t>
            </a:r>
            <a:endParaRPr sz="1500">
              <a:latin typeface="Garamond"/>
              <a:cs typeface="Garamond"/>
            </a:endParaRPr>
          </a:p>
          <a:p>
            <a:pPr marL="372110" indent="-360045">
              <a:lnSpc>
                <a:spcPct val="100000"/>
              </a:lnSpc>
              <a:spcBef>
                <a:spcPts val="295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Conocer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cantidad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residuos orgánicos que se generan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adaptarlo al compostaje que se quiere preparar para el</a:t>
            </a:r>
            <a:r>
              <a:rPr sz="1500" spc="-2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huerto.</a:t>
            </a:r>
            <a:endParaRPr sz="1500">
              <a:latin typeface="Garamond"/>
              <a:cs typeface="Garamond"/>
            </a:endParaRPr>
          </a:p>
          <a:p>
            <a:pPr marL="372110" marR="7620" indent="-360045">
              <a:lnSpc>
                <a:spcPct val="116700"/>
              </a:lnSpc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Trabajar siempre al 50%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capacidad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caja </a:t>
            </a:r>
            <a:r>
              <a:rPr sz="1500" dirty="0">
                <a:latin typeface="Garamond"/>
                <a:cs typeface="Garamond"/>
              </a:rPr>
              <a:t>donde </a:t>
            </a:r>
            <a:r>
              <a:rPr sz="1500" spc="-5" dirty="0">
                <a:latin typeface="Garamond"/>
                <a:cs typeface="Garamond"/>
              </a:rPr>
              <a:t>vamos </a:t>
            </a:r>
            <a:r>
              <a:rPr sz="1500" dirty="0">
                <a:latin typeface="Garamond"/>
                <a:cs typeface="Garamond"/>
              </a:rPr>
              <a:t>a llevar a </a:t>
            </a:r>
            <a:r>
              <a:rPr sz="1500" spc="-5" dirty="0">
                <a:latin typeface="Garamond"/>
                <a:cs typeface="Garamond"/>
              </a:rPr>
              <a:t>cabo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producción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composta. Un volumen que se  pueda manejar con facilidad ya que hay que voltearlo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vez en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cuando.</a:t>
            </a:r>
            <a:endParaRPr sz="1500">
              <a:latin typeface="Garamond"/>
              <a:cs typeface="Garamond"/>
            </a:endParaRPr>
          </a:p>
          <a:p>
            <a:pPr marL="372110" marR="8255" indent="-360045">
              <a:lnSpc>
                <a:spcPct val="116700"/>
              </a:lnSpc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La materia prima para compostar siempre </a:t>
            </a:r>
            <a:r>
              <a:rPr sz="1500" dirty="0">
                <a:latin typeface="Garamond"/>
                <a:cs typeface="Garamond"/>
              </a:rPr>
              <a:t>debe </a:t>
            </a:r>
            <a:r>
              <a:rPr sz="1500" spc="-5" dirty="0">
                <a:latin typeface="Garamond"/>
                <a:cs typeface="Garamond"/>
              </a:rPr>
              <a:t>ser orgánica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que esté en un tamaño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más pequeño posible </a:t>
            </a:r>
            <a:r>
              <a:rPr sz="1500" dirty="0">
                <a:latin typeface="Garamond"/>
                <a:cs typeface="Garamond"/>
              </a:rPr>
              <a:t>, </a:t>
            </a:r>
            <a:r>
              <a:rPr sz="1500" spc="-5" dirty="0">
                <a:latin typeface="Garamond"/>
                <a:cs typeface="Garamond"/>
              </a:rPr>
              <a:t>para que cuando se  agregue se mezcle bien con el material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base.</a:t>
            </a:r>
            <a:endParaRPr sz="1500">
              <a:latin typeface="Garamond"/>
              <a:cs typeface="Garamond"/>
            </a:endParaRPr>
          </a:p>
          <a:p>
            <a:pPr marL="372110" indent="-360045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Mantener un buen nivel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humedad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aireación, por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que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vez en cuando observar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caja con </a:t>
            </a:r>
            <a:r>
              <a:rPr sz="1500" dirty="0">
                <a:latin typeface="Garamond"/>
                <a:cs typeface="Garamond"/>
              </a:rPr>
              <a:t>la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composta.</a:t>
            </a:r>
            <a:endParaRPr sz="1500">
              <a:latin typeface="Garamond"/>
              <a:cs typeface="Garamond"/>
            </a:endParaRPr>
          </a:p>
          <a:p>
            <a:pPr marL="372110" indent="-360045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La composta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aplica por niveles, airando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regando cada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capa.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2875" y="524454"/>
            <a:ext cx="4254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Análisis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27651" y="1544206"/>
            <a:ext cx="14554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latin typeface="Garamond"/>
                <a:cs typeface="Garamond"/>
              </a:rPr>
              <a:t>VENTAJAS:</a:t>
            </a:r>
            <a:endParaRPr sz="210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indent="-280670" algn="just">
              <a:lnSpc>
                <a:spcPct val="115399"/>
              </a:lnSpc>
              <a:spcBef>
                <a:spcPts val="100"/>
              </a:spcBef>
              <a:buClr>
                <a:srgbClr val="434343"/>
              </a:buClr>
              <a:buChar char="-"/>
              <a:tabLst>
                <a:tab pos="293370" algn="l"/>
              </a:tabLst>
            </a:pPr>
            <a:r>
              <a:rPr dirty="0"/>
              <a:t>Reduce de </a:t>
            </a:r>
            <a:r>
              <a:rPr spc="-5" dirty="0"/>
              <a:t>forma considerable el volumen </a:t>
            </a:r>
            <a:r>
              <a:rPr dirty="0"/>
              <a:t>y </a:t>
            </a:r>
            <a:r>
              <a:rPr spc="-5" dirty="0"/>
              <a:t>peso </a:t>
            </a:r>
            <a:r>
              <a:rPr dirty="0"/>
              <a:t>de los </a:t>
            </a:r>
            <a:r>
              <a:rPr spc="-5" dirty="0"/>
              <a:t>residuos  que se </a:t>
            </a:r>
            <a:r>
              <a:rPr dirty="0"/>
              <a:t>llevan a los </a:t>
            </a:r>
            <a:r>
              <a:rPr spc="-5" dirty="0"/>
              <a:t>vertederos </a:t>
            </a:r>
            <a:r>
              <a:rPr dirty="0"/>
              <a:t>e incineradoras </a:t>
            </a:r>
            <a:r>
              <a:rPr spc="-5" dirty="0"/>
              <a:t>porque un 40% </a:t>
            </a:r>
            <a:r>
              <a:rPr dirty="0"/>
              <a:t>de los  </a:t>
            </a:r>
            <a:r>
              <a:rPr spc="-5" dirty="0"/>
              <a:t>residuos </a:t>
            </a:r>
            <a:r>
              <a:rPr dirty="0"/>
              <a:t>domésticos </a:t>
            </a:r>
            <a:r>
              <a:rPr spc="-5" dirty="0"/>
              <a:t>son </a:t>
            </a:r>
            <a:r>
              <a:rPr dirty="0"/>
              <a:t>de </a:t>
            </a:r>
            <a:r>
              <a:rPr spc="-5" dirty="0"/>
              <a:t>materia</a:t>
            </a:r>
            <a:r>
              <a:rPr spc="-20" dirty="0"/>
              <a:t> </a:t>
            </a:r>
            <a:r>
              <a:rPr spc="-5" dirty="0"/>
              <a:t>orgánica.</a:t>
            </a:r>
          </a:p>
          <a:p>
            <a:pPr marL="292735" marR="5715" indent="-280670" algn="just">
              <a:lnSpc>
                <a:spcPct val="115399"/>
              </a:lnSpc>
              <a:buClr>
                <a:srgbClr val="434343"/>
              </a:buClr>
              <a:buChar char="-"/>
              <a:tabLst>
                <a:tab pos="293370" algn="l"/>
              </a:tabLst>
            </a:pPr>
            <a:r>
              <a:rPr dirty="0"/>
              <a:t>Reduce </a:t>
            </a:r>
            <a:r>
              <a:rPr spc="-5" dirty="0"/>
              <a:t>el consumo </a:t>
            </a:r>
            <a:r>
              <a:rPr dirty="0"/>
              <a:t>de </a:t>
            </a:r>
            <a:r>
              <a:rPr spc="-5" dirty="0"/>
              <a:t>abonos químicos que queman </a:t>
            </a:r>
            <a:r>
              <a:rPr dirty="0"/>
              <a:t>las </a:t>
            </a:r>
            <a:r>
              <a:rPr spc="-5" dirty="0"/>
              <a:t>plantas </a:t>
            </a:r>
            <a:r>
              <a:rPr dirty="0"/>
              <a:t>y  </a:t>
            </a:r>
            <a:r>
              <a:rPr spc="-5" dirty="0"/>
              <a:t>contaminan </a:t>
            </a:r>
            <a:r>
              <a:rPr dirty="0"/>
              <a:t>los </a:t>
            </a:r>
            <a:r>
              <a:rPr spc="-5" dirty="0"/>
              <a:t>pozos </a:t>
            </a:r>
            <a:r>
              <a:rPr dirty="0"/>
              <a:t>y</a:t>
            </a:r>
            <a:r>
              <a:rPr spc="-15" dirty="0"/>
              <a:t> </a:t>
            </a:r>
            <a:r>
              <a:rPr spc="-5" dirty="0"/>
              <a:t>acuíferos.</a:t>
            </a:r>
          </a:p>
          <a:p>
            <a:pPr marL="292735" indent="-280670" algn="just">
              <a:lnSpc>
                <a:spcPct val="100000"/>
              </a:lnSpc>
              <a:spcBef>
                <a:spcPts val="240"/>
              </a:spcBef>
              <a:buClr>
                <a:srgbClr val="434343"/>
              </a:buClr>
              <a:buChar char="-"/>
              <a:tabLst>
                <a:tab pos="293370" algn="l"/>
              </a:tabLst>
            </a:pPr>
            <a:r>
              <a:rPr spc="-5" dirty="0"/>
              <a:t>Produce un abono orgánico gratis para el</a:t>
            </a:r>
            <a:r>
              <a:rPr spc="-20" dirty="0"/>
              <a:t> </a:t>
            </a:r>
            <a:r>
              <a:rPr spc="-5" dirty="0"/>
              <a:t>huerto.</a:t>
            </a:r>
          </a:p>
          <a:p>
            <a:pPr marL="292735" marR="5080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pc="-5" dirty="0"/>
              <a:t>Una capa </a:t>
            </a:r>
            <a:r>
              <a:rPr dirty="0"/>
              <a:t>de 5 a </a:t>
            </a:r>
            <a:r>
              <a:rPr spc="-5" dirty="0"/>
              <a:t>10 cm </a:t>
            </a:r>
            <a:r>
              <a:rPr dirty="0"/>
              <a:t>de </a:t>
            </a:r>
            <a:r>
              <a:rPr spc="-5" dirty="0"/>
              <a:t>composta conserva </a:t>
            </a:r>
            <a:r>
              <a:rPr dirty="0"/>
              <a:t>la </a:t>
            </a:r>
            <a:r>
              <a:rPr spc="-5" dirty="0"/>
              <a:t>humedad </a:t>
            </a:r>
            <a:r>
              <a:rPr dirty="0"/>
              <a:t>de la  </a:t>
            </a:r>
            <a:r>
              <a:rPr spc="-5" dirty="0"/>
              <a:t>tierra </a:t>
            </a:r>
            <a:r>
              <a:rPr dirty="0"/>
              <a:t>y </a:t>
            </a:r>
            <a:r>
              <a:rPr spc="-5" dirty="0"/>
              <a:t>puede reducir el consumo </a:t>
            </a:r>
            <a:r>
              <a:rPr dirty="0"/>
              <a:t>de </a:t>
            </a:r>
            <a:r>
              <a:rPr spc="-5" dirty="0"/>
              <a:t>agua entre un 30% </a:t>
            </a:r>
            <a:r>
              <a:rPr dirty="0"/>
              <a:t>y </a:t>
            </a:r>
            <a:r>
              <a:rPr spc="-5" dirty="0"/>
              <a:t>un</a:t>
            </a:r>
            <a:r>
              <a:rPr spc="-55" dirty="0"/>
              <a:t> </a:t>
            </a:r>
            <a:r>
              <a:rPr spc="-5" dirty="0"/>
              <a:t>70%</a:t>
            </a:r>
          </a:p>
          <a:p>
            <a:pPr marL="292735" marR="6985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pc="-5" dirty="0"/>
              <a:t>El compostaje casero evita </a:t>
            </a:r>
            <a:r>
              <a:rPr dirty="0"/>
              <a:t>la </a:t>
            </a:r>
            <a:r>
              <a:rPr spc="-5" dirty="0"/>
              <a:t>recogida </a:t>
            </a:r>
            <a:r>
              <a:rPr dirty="0"/>
              <a:t>y </a:t>
            </a:r>
            <a:r>
              <a:rPr spc="-5" dirty="0"/>
              <a:t>transporte </a:t>
            </a:r>
            <a:r>
              <a:rPr dirty="0"/>
              <a:t>de </a:t>
            </a:r>
            <a:r>
              <a:rPr spc="-5" dirty="0"/>
              <a:t>toneladas </a:t>
            </a:r>
            <a:r>
              <a:rPr dirty="0"/>
              <a:t>de  </a:t>
            </a:r>
            <a:r>
              <a:rPr spc="-5" dirty="0"/>
              <a:t>materia orgánica </a:t>
            </a:r>
            <a:r>
              <a:rPr dirty="0"/>
              <a:t>a la </a:t>
            </a:r>
            <a:r>
              <a:rPr spc="-5" dirty="0"/>
              <a:t>planta</a:t>
            </a:r>
            <a:r>
              <a:rPr spc="-20" dirty="0"/>
              <a:t> </a:t>
            </a:r>
            <a:r>
              <a:rPr dirty="0"/>
              <a:t>industrial.</a:t>
            </a:r>
          </a:p>
          <a:p>
            <a:pPr marL="292735" indent="-280670">
              <a:lnSpc>
                <a:spcPct val="100000"/>
              </a:lnSpc>
              <a:spcBef>
                <a:spcPts val="240"/>
              </a:spcBef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pc="-5" dirty="0"/>
              <a:t>No causa malos olores </a:t>
            </a:r>
            <a:r>
              <a:rPr dirty="0"/>
              <a:t>e incluso </a:t>
            </a:r>
            <a:r>
              <a:rPr spc="-5" dirty="0"/>
              <a:t>se puede compostar en </a:t>
            </a:r>
            <a:r>
              <a:rPr dirty="0"/>
              <a:t>las</a:t>
            </a:r>
            <a:r>
              <a:rPr spc="-60" dirty="0"/>
              <a:t> </a:t>
            </a:r>
            <a:r>
              <a:rPr spc="-5" dirty="0"/>
              <a:t>terrazas.</a:t>
            </a:r>
          </a:p>
          <a:p>
            <a:pPr marL="292735" marR="5080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pc="-5" dirty="0"/>
              <a:t>El compostaje </a:t>
            </a:r>
            <a:r>
              <a:rPr dirty="0"/>
              <a:t>doméstico </a:t>
            </a:r>
            <a:r>
              <a:rPr spc="-5" dirty="0"/>
              <a:t>no necesita energía para funcionar, ni  tiene gastos </a:t>
            </a:r>
            <a:r>
              <a:rPr dirty="0"/>
              <a:t>de</a:t>
            </a:r>
            <a:r>
              <a:rPr spc="-5" dirty="0"/>
              <a:t> mantenimiento.</a:t>
            </a:r>
          </a:p>
          <a:p>
            <a:pPr marL="292735" marR="5080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dirty="0"/>
              <a:t>Resulta </a:t>
            </a:r>
            <a:r>
              <a:rPr spc="-5" dirty="0"/>
              <a:t>cómodo no tener que tirar </a:t>
            </a:r>
            <a:r>
              <a:rPr dirty="0"/>
              <a:t>los </a:t>
            </a:r>
            <a:r>
              <a:rPr spc="-5" dirty="0"/>
              <a:t>restos fuera </a:t>
            </a:r>
            <a:r>
              <a:rPr dirty="0"/>
              <a:t>de </a:t>
            </a:r>
            <a:r>
              <a:rPr spc="-5" dirty="0"/>
              <a:t>casa </a:t>
            </a:r>
            <a:r>
              <a:rPr dirty="0"/>
              <a:t>o </a:t>
            </a:r>
            <a:r>
              <a:rPr spc="-5" dirty="0"/>
              <a:t>escuela  </a:t>
            </a:r>
            <a:r>
              <a:rPr dirty="0"/>
              <a:t>y </a:t>
            </a:r>
            <a:r>
              <a:rPr spc="-5" dirty="0"/>
              <a:t>no tener que comprar</a:t>
            </a:r>
            <a:r>
              <a:rPr spc="-20" dirty="0"/>
              <a:t> </a:t>
            </a:r>
            <a:r>
              <a:rPr spc="-5" dirty="0"/>
              <a:t>bolsas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87447" y="2131506"/>
            <a:ext cx="4355465" cy="181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90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ramond"/>
                <a:cs typeface="Garamond"/>
              </a:rPr>
              <a:t>DESVENTAJAS: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>
              <a:latin typeface="Times New Roman"/>
              <a:cs typeface="Times New Roman"/>
            </a:endParaRPr>
          </a:p>
          <a:p>
            <a:pPr marL="292735" marR="5080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Inversión inicial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para el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diseño y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construcción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de las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cajas  contenedoras para el</a:t>
            </a:r>
            <a:r>
              <a:rPr sz="1300" spc="-1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compostaje.</a:t>
            </a:r>
            <a:endParaRPr sz="1300">
              <a:latin typeface="Garamond"/>
              <a:cs typeface="Garamond"/>
            </a:endParaRPr>
          </a:p>
          <a:p>
            <a:pPr marL="292735" indent="-280670">
              <a:lnSpc>
                <a:spcPct val="100000"/>
              </a:lnSpc>
              <a:spcBef>
                <a:spcPts val="240"/>
              </a:spcBef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Un clima adecuado templado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no</a:t>
            </a:r>
            <a:r>
              <a:rPr sz="1300" spc="-2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frío</a:t>
            </a:r>
            <a:endParaRPr sz="1300">
              <a:latin typeface="Garamond"/>
              <a:cs typeface="Garamond"/>
            </a:endParaRPr>
          </a:p>
          <a:p>
            <a:pPr marL="292735" marR="9525" indent="-280670">
              <a:lnSpc>
                <a:spcPct val="115399"/>
              </a:lnSpc>
              <a:buChar char="-"/>
              <a:tabLst>
                <a:tab pos="292735" algn="l"/>
                <a:tab pos="293370" algn="l"/>
              </a:tabLst>
            </a:pP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Disponibilidad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espacio para colocar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cajas con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la 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composta</a:t>
            </a:r>
            <a:endParaRPr sz="13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6449" y="437906"/>
            <a:ext cx="43281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Toma de</a:t>
            </a:r>
            <a:r>
              <a:rPr spc="-90" dirty="0"/>
              <a:t> </a:t>
            </a:r>
            <a:r>
              <a:rPr spc="-5" dirty="0"/>
              <a:t>decisiones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76408" y="1981359"/>
            <a:ext cx="9716770" cy="212471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43535" marR="5080" indent="-331470" algn="just">
              <a:lnSpc>
                <a:spcPct val="117300"/>
              </a:lnSpc>
              <a:spcBef>
                <a:spcPts val="275"/>
              </a:spcBef>
              <a:buClr>
                <a:srgbClr val="434343"/>
              </a:buClr>
              <a:buSzPct val="128205"/>
              <a:buFont typeface="Arial"/>
              <a:buChar char="●"/>
              <a:tabLst>
                <a:tab pos="344170" algn="l"/>
              </a:tabLst>
            </a:pP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Se determina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finalmente que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mejor opción para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preparación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terreno 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elaboración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 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composta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base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compuestos orgánicos que serán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importantes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para el óptimo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desarrollo de 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hortalizas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será aplicado antes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comenzar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sembrar entre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surcos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lineales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se  trazaron previamente para que permitan el paso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aire que oxigenará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raíces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hortalizas,  además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</a:t>
            </a:r>
            <a:r>
              <a:rPr sz="1850" spc="-5" dirty="0">
                <a:latin typeface="Garamond"/>
                <a:cs typeface="Garamond"/>
              </a:rPr>
              <a:t>contendrán </a:t>
            </a:r>
            <a:r>
              <a:rPr sz="1850" dirty="0">
                <a:latin typeface="Garamond"/>
                <a:cs typeface="Garamond"/>
              </a:rPr>
              <a:t>la </a:t>
            </a:r>
            <a:r>
              <a:rPr sz="1850" spc="-5" dirty="0">
                <a:latin typeface="Garamond"/>
                <a:cs typeface="Garamond"/>
              </a:rPr>
              <a:t>humedad, reducirán el volumen </a:t>
            </a:r>
            <a:r>
              <a:rPr sz="1850" dirty="0">
                <a:latin typeface="Garamond"/>
                <a:cs typeface="Garamond"/>
              </a:rPr>
              <a:t>de desechos </a:t>
            </a:r>
            <a:r>
              <a:rPr sz="1850" spc="-5" dirty="0">
                <a:latin typeface="Garamond"/>
                <a:cs typeface="Garamond"/>
              </a:rPr>
              <a:t>orgánicos para convertirlos  en abono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antibiótico en contra </a:t>
            </a:r>
            <a:r>
              <a:rPr sz="1850" dirty="0">
                <a:latin typeface="Garamond"/>
                <a:cs typeface="Garamond"/>
              </a:rPr>
              <a:t>de</a:t>
            </a:r>
            <a:r>
              <a:rPr sz="1850" spc="-15" dirty="0">
                <a:latin typeface="Garamond"/>
                <a:cs typeface="Garamond"/>
              </a:rPr>
              <a:t> </a:t>
            </a:r>
            <a:r>
              <a:rPr sz="1850" spc="-5" dirty="0">
                <a:latin typeface="Garamond"/>
                <a:cs typeface="Garamond"/>
              </a:rPr>
              <a:t>microorganismos.</a:t>
            </a:r>
            <a:endParaRPr sz="185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0125" y="654580"/>
            <a:ext cx="9371330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5" dirty="0"/>
              <a:t>B)Actividad interdisciplinaria de desarrollo</a:t>
            </a:r>
            <a:r>
              <a:rPr sz="3800" spc="-85" dirty="0"/>
              <a:t> </a:t>
            </a:r>
            <a:r>
              <a:rPr sz="3800" spc="-5" dirty="0"/>
              <a:t>B:</a:t>
            </a:r>
            <a:endParaRPr sz="3800"/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dirty="0">
                <a:latin typeface="Garamond"/>
                <a:cs typeface="Garamond"/>
              </a:rPr>
              <a:t>Siembra.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4421" y="2656862"/>
            <a:ext cx="9467215" cy="31623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1155" indent="-339090">
              <a:lnSpc>
                <a:spcPct val="100000"/>
              </a:lnSpc>
              <a:spcBef>
                <a:spcPts val="355"/>
              </a:spcBef>
              <a:buClr>
                <a:srgbClr val="434343"/>
              </a:buClr>
              <a:buFont typeface="Arial"/>
              <a:buChar char="●"/>
              <a:tabLst>
                <a:tab pos="351155" algn="l"/>
                <a:tab pos="3517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Objetivo:</a:t>
            </a:r>
            <a:endParaRPr sz="1600">
              <a:latin typeface="Garamond"/>
              <a:cs typeface="Garamond"/>
            </a:endParaRPr>
          </a:p>
          <a:p>
            <a:pPr marL="465455" marR="5080">
              <a:lnSpc>
                <a:spcPct val="113300"/>
              </a:lnSpc>
              <a:tabLst>
                <a:tab pos="3357879" algn="l"/>
              </a:tabLst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Sembrar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hortalizas</a:t>
            </a:r>
            <a:r>
              <a:rPr sz="1600" spc="26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600" spc="3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transplantar	àrboles frutales en el terreno ya preparado previamente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sustratos  adecuados, en equipos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tres alumnos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quinto grado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preparatoria.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51155" indent="-313690">
              <a:lnSpc>
                <a:spcPct val="100000"/>
              </a:lnSpc>
              <a:spcBef>
                <a:spcPts val="1285"/>
              </a:spcBef>
              <a:buClr>
                <a:srgbClr val="434343"/>
              </a:buClr>
              <a:buFont typeface="Arial"/>
              <a:buChar char="●"/>
              <a:tabLst>
                <a:tab pos="351155" algn="l"/>
                <a:tab pos="351790" algn="l"/>
              </a:tabLst>
            </a:pPr>
            <a:r>
              <a:rPr sz="16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6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5to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 marL="351155" indent="-313690">
              <a:lnSpc>
                <a:spcPct val="100000"/>
              </a:lnSpc>
              <a:buClr>
                <a:srgbClr val="434343"/>
              </a:buClr>
              <a:buFont typeface="Arial"/>
              <a:buChar char="●"/>
              <a:tabLst>
                <a:tab pos="351155" algn="l"/>
                <a:tab pos="3517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1600" b="1" spc="-5" dirty="0">
                <a:latin typeface="Garamond"/>
                <a:cs typeface="Garamond"/>
              </a:rPr>
              <a:t>02 </a:t>
            </a:r>
            <a:r>
              <a:rPr sz="1600" b="1" dirty="0">
                <a:latin typeface="Garamond"/>
                <a:cs typeface="Garamond"/>
              </a:rPr>
              <a:t>al </a:t>
            </a:r>
            <a:r>
              <a:rPr sz="1600" b="1" spc="-5" dirty="0">
                <a:latin typeface="Garamond"/>
                <a:cs typeface="Garamond"/>
              </a:rPr>
              <a:t>06 de</a:t>
            </a:r>
            <a:r>
              <a:rPr sz="1600" b="1" spc="5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Marzo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 marL="351155" indent="-313690">
              <a:lnSpc>
                <a:spcPct val="100000"/>
              </a:lnSpc>
              <a:buClr>
                <a:srgbClr val="434343"/>
              </a:buClr>
              <a:buFont typeface="Arial"/>
              <a:buChar char="●"/>
              <a:tabLst>
                <a:tab pos="351155" algn="l"/>
                <a:tab pos="3517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</a:t>
            </a:r>
            <a:r>
              <a:rPr sz="1600" b="1" spc="-5" dirty="0">
                <a:latin typeface="Garamond"/>
                <a:cs typeface="Garamond"/>
              </a:rPr>
              <a:t>Educación para la salud, Matemáticas </a:t>
            </a:r>
            <a:r>
              <a:rPr sz="1600" b="1" dirty="0">
                <a:latin typeface="Garamond"/>
                <a:cs typeface="Garamond"/>
              </a:rPr>
              <a:t>V y </a:t>
            </a:r>
            <a:r>
              <a:rPr sz="1600" b="1" spc="-5" dirty="0">
                <a:latin typeface="Garamond"/>
                <a:cs typeface="Garamond"/>
              </a:rPr>
              <a:t>Química</a:t>
            </a:r>
            <a:r>
              <a:rPr sz="1600" b="1" spc="-25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III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12966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Teoría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87225" y="1455912"/>
            <a:ext cx="8768715" cy="1828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9525" algn="just">
              <a:lnSpc>
                <a:spcPct val="114599"/>
              </a:lnSpc>
              <a:spcBef>
                <a:spcPts val="125"/>
              </a:spcBef>
            </a:pPr>
            <a:r>
              <a:rPr sz="1600" dirty="0">
                <a:latin typeface="Garamond"/>
                <a:cs typeface="Garamond"/>
              </a:rPr>
              <a:t>Recordemos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es una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principales tareas agrícolas. Consiste en situar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 sobre el  </a:t>
            </a:r>
            <a:r>
              <a:rPr sz="1600" spc="-5" dirty="0">
                <a:latin typeface="Garamond"/>
                <a:cs typeface="Garamond"/>
                <a:hlinkClick r:id="rId2"/>
              </a:rPr>
              <a:t>suelo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  <a:hlinkClick r:id="rId3"/>
              </a:rPr>
              <a:t>subsuelo </a:t>
            </a:r>
            <a:r>
              <a:rPr sz="1600" spc="-5" dirty="0">
                <a:latin typeface="Garamond"/>
                <a:cs typeface="Garamond"/>
              </a:rPr>
              <a:t>para que,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partir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ellas, se </a:t>
            </a:r>
            <a:r>
              <a:rPr sz="1600" dirty="0">
                <a:latin typeface="Garamond"/>
                <a:cs typeface="Garamond"/>
              </a:rPr>
              <a:t>desarrollen las </a:t>
            </a:r>
            <a:r>
              <a:rPr sz="1600" spc="-5" dirty="0">
                <a:latin typeface="Garamond"/>
                <a:cs typeface="Garamond"/>
              </a:rPr>
              <a:t>nuevas </a:t>
            </a:r>
            <a:r>
              <a:rPr sz="1600" spc="-5" dirty="0">
                <a:latin typeface="Garamond"/>
                <a:cs typeface="Garamond"/>
                <a:hlinkClick r:id="rId4"/>
              </a:rPr>
              <a:t>plantas</a:t>
            </a:r>
            <a:r>
              <a:rPr sz="1600" spc="-5" dirty="0">
                <a:latin typeface="Garamond"/>
                <a:cs typeface="Garamond"/>
              </a:rPr>
              <a:t>. Hay que saber sembrar bien, si  queremos que nuestras plantas crezcan en el </a:t>
            </a:r>
            <a:r>
              <a:rPr sz="1600" dirty="0">
                <a:latin typeface="Garamond"/>
                <a:cs typeface="Garamond"/>
              </a:rPr>
              <a:t>lugar </a:t>
            </a:r>
            <a:r>
              <a:rPr sz="1600" spc="-5" dirty="0">
                <a:latin typeface="Garamond"/>
                <a:cs typeface="Garamond"/>
              </a:rPr>
              <a:t>adecuado y, con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condiciones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adecuadas.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75"/>
              </a:spcBef>
            </a:pPr>
            <a:r>
              <a:rPr sz="1600" spc="-5" dirty="0">
                <a:latin typeface="Garamond"/>
                <a:cs typeface="Garamond"/>
              </a:rPr>
              <a:t>Un error puede ser el plantar hortalizas </a:t>
            </a:r>
            <a:r>
              <a:rPr sz="1600" dirty="0">
                <a:latin typeface="Garamond"/>
                <a:cs typeface="Garamond"/>
              </a:rPr>
              <a:t>juntas </a:t>
            </a:r>
            <a:r>
              <a:rPr sz="1600" spc="-5" dirty="0">
                <a:latin typeface="Garamond"/>
                <a:cs typeface="Garamond"/>
              </a:rPr>
              <a:t>sin tener en cuenta que cada una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ellas necesita su espacio,  minimo para que crezcan correctamente, </a:t>
            </a:r>
            <a:r>
              <a:rPr sz="1600" dirty="0">
                <a:latin typeface="Garamond"/>
                <a:cs typeface="Garamond"/>
              </a:rPr>
              <a:t>lo ideal </a:t>
            </a:r>
            <a:r>
              <a:rPr sz="1600" spc="-5" dirty="0">
                <a:latin typeface="Garamond"/>
                <a:cs typeface="Garamond"/>
              </a:rPr>
              <a:t>es plantar en cuadros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parcelas rectangulares según sea el  tamaño </a:t>
            </a:r>
            <a:r>
              <a:rPr sz="1600" dirty="0">
                <a:latin typeface="Garamond"/>
                <a:cs typeface="Garamond"/>
              </a:rPr>
              <a:t>del</a:t>
            </a:r>
            <a:r>
              <a:rPr sz="1600" spc="-5" dirty="0">
                <a:latin typeface="Garamond"/>
                <a:cs typeface="Garamond"/>
              </a:rPr>
              <a:t> terreno.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7324" y="3900975"/>
            <a:ext cx="2184227" cy="228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070831"/>
            <a:ext cx="154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Tipos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</a:t>
            </a:r>
            <a:r>
              <a:rPr sz="1800" b="0" spc="-85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siembra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582006"/>
            <a:ext cx="8769350" cy="3362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Existen fundamentalmente </a:t>
            </a:r>
            <a:r>
              <a:rPr sz="1800" dirty="0">
                <a:latin typeface="Garamond"/>
                <a:cs typeface="Garamond"/>
              </a:rPr>
              <a:t>dos </a:t>
            </a:r>
            <a:r>
              <a:rPr sz="1800" spc="-5" dirty="0">
                <a:latin typeface="Garamond"/>
                <a:cs typeface="Garamond"/>
              </a:rPr>
              <a:t>tipos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5" dirty="0">
                <a:latin typeface="Garamond"/>
                <a:cs typeface="Garamond"/>
              </a:rPr>
              <a:t> siembra</a:t>
            </a:r>
            <a:endParaRPr sz="1800">
              <a:latin typeface="Garamond"/>
              <a:cs typeface="Garamond"/>
            </a:endParaRPr>
          </a:p>
          <a:p>
            <a:pPr marL="12700" marR="14604" algn="just">
              <a:lnSpc>
                <a:spcPct val="113300"/>
              </a:lnSpc>
              <a:spcBef>
                <a:spcPts val="1315"/>
              </a:spcBef>
              <a:buChar char="-"/>
              <a:tabLst>
                <a:tab pos="141605" algn="l"/>
              </a:tabLst>
            </a:pPr>
            <a:r>
              <a:rPr sz="1600" dirty="0">
                <a:latin typeface="Garamond"/>
                <a:cs typeface="Garamond"/>
              </a:rPr>
              <a:t>Siembra directa: </a:t>
            </a:r>
            <a:r>
              <a:rPr sz="1600" spc="-5" dirty="0">
                <a:latin typeface="Garamond"/>
                <a:cs typeface="Garamond"/>
              </a:rPr>
              <a:t>Es aquella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 se sitúan </a:t>
            </a:r>
            <a:r>
              <a:rPr sz="1600" dirty="0">
                <a:latin typeface="Garamond"/>
                <a:cs typeface="Garamond"/>
              </a:rPr>
              <a:t>directamente </a:t>
            </a:r>
            <a:r>
              <a:rPr sz="1600" spc="-5" dirty="0">
                <a:latin typeface="Garamond"/>
                <a:cs typeface="Garamond"/>
              </a:rPr>
              <a:t>en su emplazamiento </a:t>
            </a:r>
            <a:r>
              <a:rPr sz="1600" dirty="0">
                <a:latin typeface="Garamond"/>
                <a:cs typeface="Garamond"/>
              </a:rPr>
              <a:t>definitivo. </a:t>
            </a:r>
            <a:r>
              <a:rPr sz="1600" spc="-5" dirty="0">
                <a:latin typeface="Garamond"/>
                <a:cs typeface="Garamond"/>
              </a:rPr>
              <a:t>La  siembra </a:t>
            </a:r>
            <a:r>
              <a:rPr sz="1600" dirty="0">
                <a:latin typeface="Garamond"/>
                <a:cs typeface="Garamond"/>
              </a:rPr>
              <a:t>directa </a:t>
            </a:r>
            <a:r>
              <a:rPr sz="1600" spc="-5" dirty="0">
                <a:latin typeface="Garamond"/>
                <a:cs typeface="Garamond"/>
              </a:rPr>
              <a:t>requiere que el suelo tenga unas </a:t>
            </a:r>
            <a:r>
              <a:rPr sz="1600" dirty="0">
                <a:latin typeface="Garamond"/>
                <a:cs typeface="Garamond"/>
              </a:rPr>
              <a:t>determinadas </a:t>
            </a:r>
            <a:r>
              <a:rPr sz="1600" spc="-5" dirty="0">
                <a:latin typeface="Garamond"/>
                <a:cs typeface="Garamond"/>
              </a:rPr>
              <a:t>condiciones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humedad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temperatura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que  haya sido preparado adecuadamente para recibir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semillas. </a:t>
            </a:r>
            <a:r>
              <a:rPr sz="1600" dirty="0">
                <a:latin typeface="Garamond"/>
                <a:cs typeface="Garamond"/>
              </a:rPr>
              <a:t>Igualmente debemos </a:t>
            </a:r>
            <a:r>
              <a:rPr sz="1600" spc="-5" dirty="0">
                <a:latin typeface="Garamond"/>
                <a:cs typeface="Garamond"/>
              </a:rPr>
              <a:t>tener en cuenta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 se  conoce como marco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plantación que </a:t>
            </a:r>
            <a:r>
              <a:rPr sz="1600" dirty="0">
                <a:latin typeface="Garamond"/>
                <a:cs typeface="Garamond"/>
              </a:rPr>
              <a:t>incluye la </a:t>
            </a:r>
            <a:r>
              <a:rPr sz="1600" spc="-5" dirty="0">
                <a:latin typeface="Garamond"/>
                <a:cs typeface="Garamond"/>
              </a:rPr>
              <a:t>profundidad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sembrado </a:t>
            </a:r>
            <a:r>
              <a:rPr sz="1600" dirty="0">
                <a:latin typeface="Garamond"/>
                <a:cs typeface="Garamond"/>
              </a:rPr>
              <a:t>o la distancia de </a:t>
            </a:r>
            <a:r>
              <a:rPr sz="1600" spc="-5" dirty="0">
                <a:latin typeface="Garamond"/>
                <a:cs typeface="Garamond"/>
              </a:rPr>
              <a:t>plantación entre  semillas.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900"/>
              </a:lnSpc>
              <a:spcBef>
                <a:spcPts val="990"/>
              </a:spcBef>
              <a:buChar char="-"/>
              <a:tabLst>
                <a:tab pos="140335" algn="l"/>
              </a:tabLst>
            </a:pPr>
            <a:r>
              <a:rPr sz="1600" dirty="0">
                <a:latin typeface="Garamond"/>
                <a:cs typeface="Garamond"/>
              </a:rPr>
              <a:t>Siembra indirecta: </a:t>
            </a:r>
            <a:r>
              <a:rPr sz="1600" spc="-5" dirty="0">
                <a:latin typeface="Garamond"/>
                <a:cs typeface="Garamond"/>
              </a:rPr>
              <a:t>Es cuando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semillas no se siembran </a:t>
            </a:r>
            <a:r>
              <a:rPr sz="1600" dirty="0">
                <a:latin typeface="Garamond"/>
                <a:cs typeface="Garamond"/>
              </a:rPr>
              <a:t>directamente </a:t>
            </a:r>
            <a:r>
              <a:rPr sz="1600" spc="-5" dirty="0">
                <a:latin typeface="Garamond"/>
                <a:cs typeface="Garamond"/>
              </a:rPr>
              <a:t>sobre el suelo sino que se siembran </a:t>
            </a:r>
            <a:r>
              <a:rPr sz="1600" dirty="0">
                <a:latin typeface="Garamond"/>
                <a:cs typeface="Garamond"/>
              </a:rPr>
              <a:t>a  </a:t>
            </a:r>
            <a:r>
              <a:rPr sz="1600" spc="-5" dirty="0">
                <a:latin typeface="Garamond"/>
                <a:cs typeface="Garamond"/>
              </a:rPr>
              <a:t>cubierto para que puedan resistir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condiciones ambientales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cuando se prefiera </a:t>
            </a:r>
            <a:r>
              <a:rPr sz="1600" dirty="0">
                <a:latin typeface="Garamond"/>
                <a:cs typeface="Garamond"/>
              </a:rPr>
              <a:t>disminuir las </a:t>
            </a:r>
            <a:r>
              <a:rPr sz="1600" spc="-5" dirty="0">
                <a:latin typeface="Garamond"/>
                <a:cs typeface="Garamond"/>
              </a:rPr>
              <a:t>pérdidas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semillas si se utiliza el método </a:t>
            </a:r>
            <a:r>
              <a:rPr sz="1600" dirty="0">
                <a:latin typeface="Garamond"/>
                <a:cs typeface="Garamond"/>
              </a:rPr>
              <a:t>directo. </a:t>
            </a:r>
            <a:r>
              <a:rPr sz="1600" spc="-5" dirty="0">
                <a:latin typeface="Garamond"/>
                <a:cs typeface="Garamond"/>
              </a:rPr>
              <a:t>En este caso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se efectúa en un semillero. Este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siembra  garantiza un uso más eficaz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semilla. En el semillero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 no guardan </a:t>
            </a:r>
            <a:r>
              <a:rPr sz="1600" dirty="0">
                <a:latin typeface="Garamond"/>
                <a:cs typeface="Garamond"/>
              </a:rPr>
              <a:t>las distancias </a:t>
            </a:r>
            <a:r>
              <a:rPr sz="1600" spc="-5" dirty="0">
                <a:latin typeface="Garamond"/>
                <a:cs typeface="Garamond"/>
              </a:rPr>
              <a:t>reales porque  </a:t>
            </a:r>
            <a:r>
              <a:rPr sz="1600" dirty="0">
                <a:latin typeface="Garamond"/>
                <a:cs typeface="Garamond"/>
              </a:rPr>
              <a:t>después deben </a:t>
            </a:r>
            <a:r>
              <a:rPr sz="1600" spc="-5" dirty="0">
                <a:latin typeface="Garamond"/>
                <a:cs typeface="Garamond"/>
              </a:rPr>
              <a:t>trasplantarse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su </a:t>
            </a:r>
            <a:r>
              <a:rPr sz="1600" dirty="0">
                <a:latin typeface="Garamond"/>
                <a:cs typeface="Garamond"/>
              </a:rPr>
              <a:t>lugar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definitivo.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130555"/>
            <a:ext cx="2276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Obtención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las</a:t>
            </a:r>
            <a:r>
              <a:rPr sz="1800" b="0" spc="-80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semillas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530986"/>
            <a:ext cx="8755380" cy="16954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113799"/>
              </a:lnSpc>
              <a:spcBef>
                <a:spcPts val="140"/>
              </a:spcBef>
            </a:pPr>
            <a:r>
              <a:rPr sz="1600" spc="-5" dirty="0">
                <a:latin typeface="Garamond"/>
                <a:cs typeface="Garamond"/>
              </a:rPr>
              <a:t>La mejor manera </a:t>
            </a:r>
            <a:r>
              <a:rPr sz="1600" dirty="0">
                <a:latin typeface="Garamond"/>
                <a:cs typeface="Garamond"/>
              </a:rPr>
              <a:t>de disponer de </a:t>
            </a:r>
            <a:r>
              <a:rPr sz="1600" spc="-5" dirty="0">
                <a:latin typeface="Garamond"/>
                <a:cs typeface="Garamond"/>
              </a:rPr>
              <a:t>semillas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calidad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confianza es obtenerlas </a:t>
            </a:r>
            <a:r>
              <a:rPr sz="1600" dirty="0">
                <a:latin typeface="Garamond"/>
                <a:cs typeface="Garamond"/>
              </a:rPr>
              <a:t>directamente de </a:t>
            </a:r>
            <a:r>
              <a:rPr sz="1600" spc="-5" dirty="0">
                <a:latin typeface="Garamond"/>
                <a:cs typeface="Garamond"/>
              </a:rPr>
              <a:t>nuestras propias  plantas. No obstante, si pretendemos conseguir variedades nuevas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no tenemos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voluntad </a:t>
            </a:r>
            <a:r>
              <a:rPr sz="1600" dirty="0">
                <a:latin typeface="Garamond"/>
                <a:cs typeface="Garamond"/>
              </a:rPr>
              <a:t>o la </a:t>
            </a:r>
            <a:r>
              <a:rPr sz="1600" spc="-5" dirty="0">
                <a:latin typeface="Garamond"/>
                <a:cs typeface="Garamond"/>
              </a:rPr>
              <a:t>confianza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producir nuestras propias semillas, podemos recurrir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semillas producidas en viveros especializados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centros  </a:t>
            </a:r>
            <a:r>
              <a:rPr sz="1600" dirty="0">
                <a:latin typeface="Garamond"/>
                <a:cs typeface="Garamond"/>
              </a:rPr>
              <a:t>de jardinería. Si </a:t>
            </a:r>
            <a:r>
              <a:rPr sz="1600" spc="-5" dirty="0">
                <a:latin typeface="Garamond"/>
                <a:cs typeface="Garamond"/>
              </a:rPr>
              <a:t>vamos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un centro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calidad, podemos estar seguros que compraremos semillas con garantía 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éxito. </a:t>
            </a:r>
            <a:r>
              <a:rPr sz="1600" dirty="0">
                <a:latin typeface="Garamond"/>
                <a:cs typeface="Garamond"/>
              </a:rPr>
              <a:t>Sin </a:t>
            </a:r>
            <a:r>
              <a:rPr sz="1600" spc="-5" dirty="0">
                <a:latin typeface="Garamond"/>
                <a:cs typeface="Garamond"/>
              </a:rPr>
              <a:t>embargo, hay que admitir que comprar buenas semillas resulta más caro que producirlas en casa  por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que, al menos, resulta muy </a:t>
            </a:r>
            <a:r>
              <a:rPr sz="1600" dirty="0">
                <a:latin typeface="Garamond"/>
                <a:cs typeface="Garamond"/>
              </a:rPr>
              <a:t>interesante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intentarlo.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2225" y="3857881"/>
            <a:ext cx="8754745" cy="130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Técnicas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5" dirty="0">
                <a:latin typeface="Garamond"/>
                <a:cs typeface="Garamond"/>
              </a:rPr>
              <a:t> siembra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1290"/>
              </a:spcBef>
            </a:pPr>
            <a:r>
              <a:rPr sz="1600" spc="-5" dirty="0">
                <a:latin typeface="Garamond"/>
                <a:cs typeface="Garamond"/>
              </a:rPr>
              <a:t>Las plantas silvestres comestibles crecen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manera espontánea cuando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semillas caen en el suelo </a:t>
            </a:r>
            <a:r>
              <a:rPr sz="1600" dirty="0">
                <a:latin typeface="Garamond"/>
                <a:cs typeface="Garamond"/>
              </a:rPr>
              <a:t>después de  </a:t>
            </a:r>
            <a:r>
              <a:rPr sz="1600" spc="-5" dirty="0">
                <a:latin typeface="Garamond"/>
                <a:cs typeface="Garamond"/>
              </a:rPr>
              <a:t>ser </a:t>
            </a:r>
            <a:r>
              <a:rPr sz="1600" dirty="0">
                <a:latin typeface="Garamond"/>
                <a:cs typeface="Garamond"/>
              </a:rPr>
              <a:t>dispersadas </a:t>
            </a:r>
            <a:r>
              <a:rPr sz="1600" spc="-5" dirty="0">
                <a:latin typeface="Garamond"/>
                <a:cs typeface="Garamond"/>
              </a:rPr>
              <a:t>fundamentalmente por el viento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por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animales. </a:t>
            </a:r>
            <a:r>
              <a:rPr sz="1600" dirty="0">
                <a:latin typeface="Garamond"/>
                <a:cs typeface="Garamond"/>
              </a:rPr>
              <a:t>Sin </a:t>
            </a:r>
            <a:r>
              <a:rPr sz="1600" spc="-5" dirty="0">
                <a:latin typeface="Garamond"/>
                <a:cs typeface="Garamond"/>
              </a:rPr>
              <a:t>embargo en horticultura es conveniente  conocer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técnicas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siembra para obtener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resultados más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satisfactorios.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918231"/>
            <a:ext cx="4786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Las principales maneras </a:t>
            </a:r>
            <a:r>
              <a:rPr sz="1800" b="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sembrar son </a:t>
            </a:r>
            <a:r>
              <a:rPr sz="1800" b="0" dirty="0">
                <a:solidFill>
                  <a:srgbClr val="001133"/>
                </a:solidFill>
                <a:latin typeface="Garamond"/>
                <a:cs typeface="Garamond"/>
              </a:rPr>
              <a:t>las</a:t>
            </a:r>
            <a:r>
              <a:rPr sz="1800" b="0" spc="-70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siguientes: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356381"/>
            <a:ext cx="8756015" cy="3753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133"/>
                </a:solidFill>
                <a:latin typeface="Garamond"/>
                <a:cs typeface="Garamond"/>
              </a:rPr>
              <a:t>- Siembra a</a:t>
            </a:r>
            <a:r>
              <a:rPr sz="1800" spc="-15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001133"/>
                </a:solidFill>
                <a:latin typeface="Garamond"/>
                <a:cs typeface="Garamond"/>
              </a:rPr>
              <a:t>voleo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3500"/>
              </a:lnSpc>
              <a:spcBef>
                <a:spcPts val="1035"/>
              </a:spcBef>
            </a:pP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trata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un método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directo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en el que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intenta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distribuyan lo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más  uniformemente posible sobre todo el terreno. Este tipo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se utiliza especialmente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viveros para  sembrar semilleros.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trata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un tipo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realizada al azar que requiere gran cantidad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no  resulta rentable para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mayoría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cultivos.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utiliza fundamentalmente con cultivos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intensivos,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sobre todo  para cereales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legumbres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como el arroz,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soja, el trigo, el heno, etc. La 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voleo puede realizarse  mecánicamente mediante máquinas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llamadas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sembradoras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manualmente. Las primeras garantizan una mayor  rapidez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precisión aunque resultan mucho más caras.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mano, el agricultor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dispone 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un  contenedor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 encuentran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las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manualmente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medida que avanza por el campo. 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Si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 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mano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cuando se siembran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voleo semillas muy poco pesadas, es conveniente mezclarlas con  otros materiales más pesado como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arena para que caigan con mayor facilidad en el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lugar deseado.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Además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arena suele tener un color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diferente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al suelo por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que visualmente puede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distinguirse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 se ha realizado una  siembra bastante uniforme. La 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voleo no garantiza una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distribución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uniforme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las</a:t>
            </a:r>
            <a:r>
              <a:rPr sz="1600" spc="-30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342881"/>
            <a:ext cx="2665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001133"/>
                </a:solidFill>
                <a:latin typeface="Garamond"/>
                <a:cs typeface="Garamond"/>
              </a:rPr>
              <a:t>- Siembra </a:t>
            </a: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en surco </a:t>
            </a:r>
            <a:r>
              <a:rPr sz="1800" b="0" dirty="0">
                <a:solidFill>
                  <a:srgbClr val="001133"/>
                </a:solidFill>
                <a:latin typeface="Garamond"/>
                <a:cs typeface="Garamond"/>
              </a:rPr>
              <a:t>o</a:t>
            </a:r>
            <a:r>
              <a:rPr sz="1800" b="0" spc="-95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chorrillo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2181462"/>
            <a:ext cx="8759825" cy="197167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113700"/>
              </a:lnSpc>
              <a:spcBef>
                <a:spcPts val="140"/>
              </a:spcBef>
            </a:pP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En este caso se 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directamente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en el surco una cantidad constante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semillas, que posteriormente en  algunos cultivos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deberá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aclararse para que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plantas puedan crecer bien. En otros casos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dejan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crecer  espontáneamente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no hace falta aclarar. Muchas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leguminosas 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cereales se siembran utilizando esta técnica.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Si 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 utiliza esta técnica se puede sembrar en el fondo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surco, tal como se hace con el maíz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el sorgo,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los  laterales 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taludes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surco, tal como se realiza con el tomate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calabaza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parte superior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surco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camellón, método que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lleva 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cabo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mayoría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verduras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hortalizas.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chorrillo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las 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distribuyen a lo largo del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fondo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del</a:t>
            </a:r>
            <a:r>
              <a:rPr sz="1600" spc="-15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surco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3277" y="1625897"/>
          <a:ext cx="10707369" cy="4151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3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0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8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2400" spc="-5" dirty="0">
                          <a:solidFill>
                            <a:srgbClr val="D9D9D9"/>
                          </a:solidFill>
                          <a:latin typeface="Garamond"/>
                          <a:cs typeface="Garamond"/>
                        </a:rPr>
                        <a:t>PROFESORES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51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2A38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2400" b="1" spc="-5" dirty="0">
                          <a:solidFill>
                            <a:srgbClr val="D9D9D9"/>
                          </a:solidFill>
                          <a:latin typeface="Garamond"/>
                          <a:cs typeface="Garamond"/>
                        </a:rPr>
                        <a:t>ASIGNATURA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51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2A38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974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I.Q. Elizabeth Castillo</a:t>
                      </a:r>
                      <a:r>
                        <a:rPr sz="24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dirty="0">
                          <a:latin typeface="Garamond"/>
                          <a:cs typeface="Garamond"/>
                        </a:rPr>
                        <a:t>Guzmán</a:t>
                      </a:r>
                      <a:endParaRPr sz="2400" dirty="0">
                        <a:latin typeface="Garamond"/>
                        <a:cs typeface="Garamond"/>
                      </a:endParaRPr>
                    </a:p>
                  </a:txBody>
                  <a:tcPr marL="0" marR="0" marT="199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Matemáticas</a:t>
                      </a:r>
                      <a:r>
                        <a:rPr sz="24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dirty="0">
                          <a:latin typeface="Garamond"/>
                          <a:cs typeface="Garamond"/>
                        </a:rPr>
                        <a:t>V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99390" marB="0">
                    <a:lnL w="12700">
                      <a:solidFill>
                        <a:srgbClr val="2A389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425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C.D. Rosa María Mendoza</a:t>
                      </a:r>
                      <a:r>
                        <a:rPr sz="24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Macías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Educación para la</a:t>
                      </a:r>
                      <a:r>
                        <a:rPr sz="2400" b="1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Salud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574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I.B.Q. Blanca Esmeralda Velázquez</a:t>
                      </a:r>
                      <a:r>
                        <a:rPr sz="2400" b="1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Ramírez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Química</a:t>
                      </a:r>
                      <a:r>
                        <a:rPr sz="24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III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324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Lic. Víctor Hugo Escalera</a:t>
                      </a:r>
                      <a:r>
                        <a:rPr sz="24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Salgado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Coordinación del</a:t>
                      </a:r>
                      <a:r>
                        <a:rPr sz="2400" b="1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proyecto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22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A38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0696" y="370534"/>
            <a:ext cx="92449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PROFESORES PARTICIPANTES POR</a:t>
            </a:r>
            <a:r>
              <a:rPr sz="3000" spc="-90" dirty="0"/>
              <a:t> </a:t>
            </a:r>
            <a:r>
              <a:rPr sz="3000" spc="-5" dirty="0"/>
              <a:t>ASIGNATURA</a:t>
            </a:r>
            <a:endParaRPr sz="3000" dirty="0"/>
          </a:p>
          <a:p>
            <a:pPr marL="13335" algn="ctr">
              <a:lnSpc>
                <a:spcPct val="100000"/>
              </a:lnSpc>
            </a:pPr>
            <a:r>
              <a:rPr sz="3000" spc="-5" dirty="0">
                <a:solidFill>
                  <a:srgbClr val="0070C0"/>
                </a:solidFill>
              </a:rPr>
              <a:t>Equipo</a:t>
            </a:r>
            <a:r>
              <a:rPr sz="3000" spc="-10" dirty="0">
                <a:solidFill>
                  <a:srgbClr val="0070C0"/>
                </a:solidFill>
              </a:rPr>
              <a:t> </a:t>
            </a:r>
            <a:r>
              <a:rPr sz="30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36537" y="1740799"/>
          <a:ext cx="10002520" cy="3811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1874">
                <a:tc>
                  <a:txBody>
                    <a:bodyPr/>
                    <a:lstStyle/>
                    <a:p>
                      <a:pPr marL="342900" marR="156845" indent="-285750">
                        <a:lnSpc>
                          <a:spcPct val="100699"/>
                        </a:lnSpc>
                        <a:spcBef>
                          <a:spcPts val="360"/>
                        </a:spcBef>
                      </a:pPr>
                      <a:r>
                        <a:rPr sz="18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Conceptos clave,  Trascendentales.</a:t>
                      </a:r>
                      <a:endParaRPr sz="18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234950" marR="50165" algn="just">
                        <a:lnSpc>
                          <a:spcPct val="113300"/>
                        </a:lnSpc>
                        <a:tabLst>
                          <a:tab pos="1961514" algn="l"/>
                        </a:tabLst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Conceptos básicos que  surgen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proyecto,  permite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n	la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4950" marR="51435" algn="just">
                        <a:lnSpc>
                          <a:spcPct val="113300"/>
                        </a:lnSpc>
                        <a:tabLst>
                          <a:tab pos="1856105" algn="l"/>
                        </a:tabLst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comprensió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n	del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mismo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pueden ser  transferibles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otros  ámbitos.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4950" marR="51435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Se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consideran parte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un</a:t>
                      </a:r>
                      <a:r>
                        <a:rPr sz="1600" spc="38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Glosario.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854" marR="170815" indent="-180340">
                        <a:lnSpc>
                          <a:spcPct val="101600"/>
                        </a:lnSpc>
                        <a:spcBef>
                          <a:spcPts val="355"/>
                        </a:spcBef>
                        <a:buFont typeface="Garamond"/>
                        <a:buChar char="·"/>
                        <a:tabLst>
                          <a:tab pos="513715" algn="l"/>
                          <a:tab pos="514350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Importancia de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alimentación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Garamond"/>
                        <a:buChar char="·"/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Garamond"/>
                        <a:buChar char="·"/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514350" indent="-444500">
                        <a:lnSpc>
                          <a:spcPct val="100000"/>
                        </a:lnSpc>
                        <a:buChar char="·"/>
                        <a:tabLst>
                          <a:tab pos="513715" algn="l"/>
                          <a:tab pos="51435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Dieta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saludable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Garamond"/>
                        <a:buChar char="·"/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Garamond"/>
                        <a:buChar char="·"/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247650" marR="138430" indent="-177800">
                        <a:lnSpc>
                          <a:spcPct val="101600"/>
                        </a:lnSpc>
                        <a:buFont typeface="Garamond"/>
                        <a:buChar char="·"/>
                        <a:tabLst>
                          <a:tab pos="441959" algn="l"/>
                          <a:tab pos="442595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Medidas para  prevenir un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desorden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alimenticio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adolescentes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508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0" indent="-367665">
                        <a:lnSpc>
                          <a:spcPct val="100000"/>
                        </a:lnSpc>
                        <a:spcBef>
                          <a:spcPts val="385"/>
                        </a:spcBef>
                        <a:buChar char="·"/>
                        <a:tabLst>
                          <a:tab pos="513715" algn="l"/>
                          <a:tab pos="51435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Medidas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tendencia</a:t>
                      </a:r>
                      <a:r>
                        <a:rPr sz="1600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central.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Mediana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Moda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Media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Geométrica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038860" lvl="1" indent="-6229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1038860" algn="l"/>
                          <a:tab pos="10394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Media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Armónica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Centro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Amplitud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89305" indent="-37338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89305" algn="l"/>
                          <a:tab pos="78994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Variables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cuantitativas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40105" lvl="1" indent="-37338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840105" algn="l"/>
                          <a:tab pos="84074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Gráficos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Circular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Ojiva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Histograma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0059" indent="-423545" algn="just">
                        <a:lnSpc>
                          <a:spcPct val="100000"/>
                        </a:lnSpc>
                        <a:spcBef>
                          <a:spcPts val="385"/>
                        </a:spcBef>
                        <a:buChar char="·"/>
                        <a:tabLst>
                          <a:tab pos="48069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Huertos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Química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alimentos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327025" marR="430530" indent="-270510" algn="just">
                        <a:lnSpc>
                          <a:spcPct val="101600"/>
                        </a:lnSpc>
                        <a:buFont typeface="Garamond"/>
                        <a:buChar char="·"/>
                        <a:tabLst>
                          <a:tab pos="429895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Crisis alimentaria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nivel  mundial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327025" marR="351790" indent="-270510" algn="just">
                        <a:lnSpc>
                          <a:spcPct val="101600"/>
                        </a:lnSpc>
                        <a:buFont typeface="Garamond"/>
                        <a:buChar char="·"/>
                        <a:tabLst>
                          <a:tab pos="429895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Impacto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ambiental por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el  uso excesivo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  generadores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GEI.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CO</a:t>
                      </a:r>
                      <a:r>
                        <a:rPr sz="1575" baseline="-31746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estilo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vida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ppm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IMECA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GEI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636549" y="289824"/>
          <a:ext cx="10002520" cy="1298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8574">
                <a:tc>
                  <a:txBody>
                    <a:bodyPr/>
                    <a:lstStyle/>
                    <a:p>
                      <a:pPr marL="5632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Disciplinas: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04775" marR="99695" algn="ctr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EDUCACIÓN</a:t>
                      </a:r>
                      <a:r>
                        <a:rPr sz="1600" b="1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PARA  LA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SALUD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MATEMÁTICAS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518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2011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QUÍMICA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3300" y="833306"/>
            <a:ext cx="5306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- Siembra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espaciada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o 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golpes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o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siembra mateada en</a:t>
            </a:r>
            <a:r>
              <a:rPr sz="1800" b="0" spc="-100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surcos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73300" y="1233736"/>
            <a:ext cx="9446895" cy="37814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11430" algn="just">
              <a:lnSpc>
                <a:spcPct val="113900"/>
              </a:lnSpc>
              <a:spcBef>
                <a:spcPts val="135"/>
              </a:spcBef>
            </a:pPr>
            <a:r>
              <a:rPr sz="1600" spc="-5" dirty="0">
                <a:latin typeface="Garamond"/>
                <a:cs typeface="Garamond"/>
              </a:rPr>
              <a:t>Es una manera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sembrar en surcos pero </a:t>
            </a:r>
            <a:r>
              <a:rPr sz="1600" dirty="0">
                <a:latin typeface="Garamond"/>
                <a:cs typeface="Garamond"/>
              </a:rPr>
              <a:t>dejando </a:t>
            </a:r>
            <a:r>
              <a:rPr sz="1600" spc="-5" dirty="0">
                <a:latin typeface="Garamond"/>
                <a:cs typeface="Garamond"/>
              </a:rPr>
              <a:t>una </a:t>
            </a:r>
            <a:r>
              <a:rPr sz="1600" dirty="0">
                <a:latin typeface="Garamond"/>
                <a:cs typeface="Garamond"/>
              </a:rPr>
              <a:t>distancia </a:t>
            </a:r>
            <a:r>
              <a:rPr sz="1600" spc="-5" dirty="0">
                <a:latin typeface="Garamond"/>
                <a:cs typeface="Garamond"/>
              </a:rPr>
              <a:t>considerable entre una semilla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otra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entre </a:t>
            </a:r>
            <a:r>
              <a:rPr sz="1600" dirty="0">
                <a:latin typeface="Garamond"/>
                <a:cs typeface="Garamond"/>
              </a:rPr>
              <a:t>dos  </a:t>
            </a:r>
            <a:r>
              <a:rPr sz="1600" spc="-5" dirty="0">
                <a:latin typeface="Garamond"/>
                <a:cs typeface="Garamond"/>
              </a:rPr>
              <a:t>grupos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semillas. La </a:t>
            </a:r>
            <a:r>
              <a:rPr sz="1600" dirty="0">
                <a:latin typeface="Garamond"/>
                <a:cs typeface="Garamond"/>
              </a:rPr>
              <a:t>distancia </a:t>
            </a:r>
            <a:r>
              <a:rPr sz="1600" spc="-5" dirty="0">
                <a:latin typeface="Garamond"/>
                <a:cs typeface="Garamond"/>
              </a:rPr>
              <a:t>puede oscilar entre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30 </a:t>
            </a:r>
            <a:r>
              <a:rPr sz="1600" dirty="0">
                <a:latin typeface="Garamond"/>
                <a:cs typeface="Garamond"/>
              </a:rPr>
              <a:t>y los </a:t>
            </a:r>
            <a:r>
              <a:rPr sz="1600" spc="-5" dirty="0">
                <a:latin typeface="Garamond"/>
                <a:cs typeface="Garamond"/>
              </a:rPr>
              <a:t>80 cm. Es una técnica que garantiza un uso más eficaz 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semillas y, al mismo tiempo, evita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restringe el aclarado posterior. En este caso tenemos cultivos como el maíz </a:t>
            </a:r>
            <a:r>
              <a:rPr sz="1600" dirty="0">
                <a:latin typeface="Garamond"/>
                <a:cs typeface="Garamond"/>
              </a:rPr>
              <a:t>y  los </a:t>
            </a:r>
            <a:r>
              <a:rPr sz="1600" spc="-5" dirty="0">
                <a:latin typeface="Garamond"/>
                <a:cs typeface="Garamond"/>
              </a:rPr>
              <a:t>cacahuetes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espaciada se siembran grupos separados </a:t>
            </a:r>
            <a:r>
              <a:rPr sz="1600" dirty="0">
                <a:latin typeface="Garamond"/>
                <a:cs typeface="Garamond"/>
              </a:rPr>
              <a:t>de 2 o 3 </a:t>
            </a:r>
            <a:r>
              <a:rPr sz="1600" spc="-5" dirty="0">
                <a:latin typeface="Garamond"/>
                <a:cs typeface="Garamond"/>
              </a:rPr>
              <a:t>semillas si se trata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semillas grandes </a:t>
            </a:r>
            <a:r>
              <a:rPr sz="1600" dirty="0">
                <a:latin typeface="Garamond"/>
                <a:cs typeface="Garamond"/>
              </a:rPr>
              <a:t>o  </a:t>
            </a:r>
            <a:r>
              <a:rPr sz="1600" spc="-5" dirty="0">
                <a:latin typeface="Garamond"/>
                <a:cs typeface="Garamond"/>
              </a:rPr>
              <a:t>un grupos separados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varias semillas si se trata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semillas más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pequeñas.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Garamond"/>
                <a:cs typeface="Garamond"/>
              </a:rPr>
              <a:t>- Siembra de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precisión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3900"/>
              </a:lnSpc>
              <a:spcBef>
                <a:spcPts val="1035"/>
              </a:spcBef>
            </a:pPr>
            <a:r>
              <a:rPr sz="1600" spc="-5" dirty="0">
                <a:latin typeface="Garamond"/>
                <a:cs typeface="Garamond"/>
              </a:rPr>
              <a:t>En este caso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se realiza mediante máquinas especialmente </a:t>
            </a:r>
            <a:r>
              <a:rPr sz="1600" dirty="0">
                <a:latin typeface="Garamond"/>
                <a:cs typeface="Garamond"/>
              </a:rPr>
              <a:t>diseñadas </a:t>
            </a:r>
            <a:r>
              <a:rPr sz="1600" spc="-5" dirty="0">
                <a:latin typeface="Garamond"/>
                <a:cs typeface="Garamond"/>
              </a:rPr>
              <a:t>para sembrar semillas que se han  </a:t>
            </a:r>
            <a:r>
              <a:rPr sz="1600" dirty="0">
                <a:latin typeface="Garamond"/>
                <a:cs typeface="Garamond"/>
              </a:rPr>
              <a:t>distribuido </a:t>
            </a:r>
            <a:r>
              <a:rPr sz="1600" spc="-5" dirty="0">
                <a:latin typeface="Garamond"/>
                <a:cs typeface="Garamond"/>
              </a:rPr>
              <a:t>previamente en paquetes adecuados para cada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cultivo. La máquina, una vez se </a:t>
            </a:r>
            <a:r>
              <a:rPr sz="1600" dirty="0">
                <a:latin typeface="Garamond"/>
                <a:cs typeface="Garamond"/>
              </a:rPr>
              <a:t>le </a:t>
            </a:r>
            <a:r>
              <a:rPr sz="1600" spc="-5" dirty="0">
                <a:latin typeface="Garamond"/>
                <a:cs typeface="Garamond"/>
              </a:rPr>
              <a:t>ha calibrado </a:t>
            </a:r>
            <a:r>
              <a:rPr sz="1600" dirty="0">
                <a:latin typeface="Garamond"/>
                <a:cs typeface="Garamond"/>
              </a:rPr>
              <a:t>la  distancia y la </a:t>
            </a:r>
            <a:r>
              <a:rPr sz="1600" spc="-5" dirty="0">
                <a:latin typeface="Garamond"/>
                <a:cs typeface="Garamond"/>
              </a:rPr>
              <a:t>profundidad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siembra, </a:t>
            </a:r>
            <a:r>
              <a:rPr sz="1600" dirty="0">
                <a:latin typeface="Garamond"/>
                <a:cs typeface="Garamond"/>
              </a:rPr>
              <a:t>introduce </a:t>
            </a:r>
            <a:r>
              <a:rPr sz="1600" spc="-5" dirty="0">
                <a:latin typeface="Garamond"/>
                <a:cs typeface="Garamond"/>
              </a:rPr>
              <a:t>el paquete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píldora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semillas en el terreno. Cada paquete contiene  un envoltorio que se </a:t>
            </a:r>
            <a:r>
              <a:rPr sz="1600" dirty="0">
                <a:latin typeface="Garamond"/>
                <a:cs typeface="Garamond"/>
              </a:rPr>
              <a:t>deshace </a:t>
            </a:r>
            <a:r>
              <a:rPr sz="1600" spc="-5" dirty="0">
                <a:latin typeface="Garamond"/>
                <a:cs typeface="Garamond"/>
              </a:rPr>
              <a:t>al cabo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poco tiempo para </a:t>
            </a:r>
            <a:r>
              <a:rPr sz="1600" dirty="0">
                <a:latin typeface="Garamond"/>
                <a:cs typeface="Garamond"/>
              </a:rPr>
              <a:t>dejar las </a:t>
            </a:r>
            <a:r>
              <a:rPr sz="1600" spc="-5" dirty="0">
                <a:latin typeface="Garamond"/>
                <a:cs typeface="Garamond"/>
              </a:rPr>
              <a:t>semillas en contacto con el suelo. Este tipo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siembra solamente se realiza en cultivos </a:t>
            </a:r>
            <a:r>
              <a:rPr sz="1600" dirty="0">
                <a:latin typeface="Garamond"/>
                <a:cs typeface="Garamond"/>
              </a:rPr>
              <a:t>intensivos </a:t>
            </a:r>
            <a:r>
              <a:rPr sz="1600" spc="-5" dirty="0">
                <a:latin typeface="Garamond"/>
                <a:cs typeface="Garamond"/>
              </a:rPr>
              <a:t>porque permite ahorrar una cantidad muy elevada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semillas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017756"/>
            <a:ext cx="2912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Condiciones para poder</a:t>
            </a:r>
            <a:r>
              <a:rPr sz="1800" b="0" spc="-80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sembrar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2015086"/>
            <a:ext cx="8759825" cy="293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" algn="just">
              <a:lnSpc>
                <a:spcPct val="1159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Para conseguir un germinado adecuado, se </a:t>
            </a:r>
            <a:r>
              <a:rPr sz="1600" dirty="0">
                <a:latin typeface="Garamond"/>
                <a:cs typeface="Garamond"/>
              </a:rPr>
              <a:t>deben </a:t>
            </a:r>
            <a:r>
              <a:rPr sz="1600" spc="-5" dirty="0">
                <a:latin typeface="Garamond"/>
                <a:cs typeface="Garamond"/>
              </a:rPr>
              <a:t>reunir una serie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condiciones tanto en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 se refiere al  estado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semillas como </a:t>
            </a:r>
            <a:r>
              <a:rPr sz="1600" dirty="0">
                <a:latin typeface="Garamond"/>
                <a:cs typeface="Garamond"/>
              </a:rPr>
              <a:t>a las </a:t>
            </a:r>
            <a:r>
              <a:rPr sz="1600" spc="-5" dirty="0">
                <a:latin typeface="Garamond"/>
                <a:cs typeface="Garamond"/>
              </a:rPr>
              <a:t>condiciones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suelo </a:t>
            </a:r>
            <a:r>
              <a:rPr sz="1600" dirty="0">
                <a:latin typeface="Garamond"/>
                <a:cs typeface="Garamond"/>
              </a:rPr>
              <a:t>y a la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climatología.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700"/>
              </a:lnSpc>
              <a:spcBef>
                <a:spcPts val="990"/>
              </a:spcBef>
            </a:pPr>
            <a:r>
              <a:rPr sz="1600" spc="-5" dirty="0">
                <a:latin typeface="Garamond"/>
                <a:cs typeface="Garamond"/>
              </a:rPr>
              <a:t>Las semillas </a:t>
            </a:r>
            <a:r>
              <a:rPr sz="1600" dirty="0">
                <a:latin typeface="Garamond"/>
                <a:cs typeface="Garamond"/>
              </a:rPr>
              <a:t>deben </a:t>
            </a:r>
            <a:r>
              <a:rPr sz="1600" spc="-5" dirty="0">
                <a:latin typeface="Garamond"/>
                <a:cs typeface="Garamond"/>
              </a:rPr>
              <a:t>ser frescas,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implica </a:t>
            </a:r>
            <a:r>
              <a:rPr sz="1600" spc="-5" dirty="0">
                <a:latin typeface="Garamond"/>
                <a:cs typeface="Garamond"/>
              </a:rPr>
              <a:t>que no </a:t>
            </a:r>
            <a:r>
              <a:rPr sz="1600" dirty="0">
                <a:latin typeface="Garamond"/>
                <a:cs typeface="Garamond"/>
              </a:rPr>
              <a:t>deben </a:t>
            </a:r>
            <a:r>
              <a:rPr sz="1600" spc="-5" dirty="0">
                <a:latin typeface="Garamond"/>
                <a:cs typeface="Garamond"/>
              </a:rPr>
              <a:t>haber superado el periodo habitual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germinación.  Cuando compramos semillas, </a:t>
            </a:r>
            <a:r>
              <a:rPr sz="1600" dirty="0">
                <a:latin typeface="Garamond"/>
                <a:cs typeface="Garamond"/>
              </a:rPr>
              <a:t>debemos </a:t>
            </a:r>
            <a:r>
              <a:rPr sz="1600" spc="-5" dirty="0">
                <a:latin typeface="Garamond"/>
                <a:cs typeface="Garamond"/>
              </a:rPr>
              <a:t>mirar en el envase cuando termina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fecha garantizada para poder  plantarse. Muchas semillas pueden germinar bastante tiempo </a:t>
            </a:r>
            <a:r>
              <a:rPr sz="1600" dirty="0">
                <a:latin typeface="Garamond"/>
                <a:cs typeface="Garamond"/>
              </a:rPr>
              <a:t>después de </a:t>
            </a:r>
            <a:r>
              <a:rPr sz="1600" spc="-5" dirty="0">
                <a:latin typeface="Garamond"/>
                <a:cs typeface="Garamond"/>
              </a:rPr>
              <a:t>esta fecha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caducidad, sin embargo,  para asegurar un germinado </a:t>
            </a:r>
            <a:r>
              <a:rPr sz="1600" dirty="0">
                <a:latin typeface="Garamond"/>
                <a:cs typeface="Garamond"/>
              </a:rPr>
              <a:t>ideal </a:t>
            </a:r>
            <a:r>
              <a:rPr sz="1600" spc="-5" dirty="0">
                <a:latin typeface="Garamond"/>
                <a:cs typeface="Garamond"/>
              </a:rPr>
              <a:t>no </a:t>
            </a:r>
            <a:r>
              <a:rPr sz="1600" dirty="0">
                <a:latin typeface="Garamond"/>
                <a:cs typeface="Garamond"/>
              </a:rPr>
              <a:t>debería </a:t>
            </a:r>
            <a:r>
              <a:rPr sz="1600" spc="-5" dirty="0">
                <a:latin typeface="Garamond"/>
                <a:cs typeface="Garamond"/>
              </a:rPr>
              <a:t>guardarse más tiempo que el aconsejado por el vendedor. El  poder germinativo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semillas </a:t>
            </a:r>
            <a:r>
              <a:rPr sz="1600" dirty="0">
                <a:latin typeface="Garamond"/>
                <a:cs typeface="Garamond"/>
              </a:rPr>
              <a:t>depende </a:t>
            </a:r>
            <a:r>
              <a:rPr sz="1600" spc="-5" dirty="0">
                <a:latin typeface="Garamond"/>
                <a:cs typeface="Garamond"/>
              </a:rPr>
              <a:t>mucho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estado en que estas se encuentran antes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sembrarse.  En caso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producir nuestras propias semillas, </a:t>
            </a:r>
            <a:r>
              <a:rPr sz="1600" dirty="0">
                <a:latin typeface="Garamond"/>
                <a:cs typeface="Garamond"/>
              </a:rPr>
              <a:t>deberíamos </a:t>
            </a:r>
            <a:r>
              <a:rPr sz="1600" spc="-5" dirty="0">
                <a:latin typeface="Garamond"/>
                <a:cs typeface="Garamond"/>
              </a:rPr>
              <a:t>consultar estos </a:t>
            </a:r>
            <a:r>
              <a:rPr sz="1600" dirty="0">
                <a:latin typeface="Garamond"/>
                <a:cs typeface="Garamond"/>
              </a:rPr>
              <a:t>datos </a:t>
            </a:r>
            <a:r>
              <a:rPr sz="1600" spc="-5" dirty="0">
                <a:latin typeface="Garamond"/>
                <a:cs typeface="Garamond"/>
              </a:rPr>
              <a:t>previamente. Además </a:t>
            </a:r>
            <a:r>
              <a:rPr sz="1600" dirty="0">
                <a:latin typeface="Garamond"/>
                <a:cs typeface="Garamond"/>
              </a:rPr>
              <a:t>de  disponer de las </a:t>
            </a:r>
            <a:r>
              <a:rPr sz="1600" spc="-5" dirty="0">
                <a:latin typeface="Garamond"/>
                <a:cs typeface="Garamond"/>
              </a:rPr>
              <a:t>semillas adecuadas, convenientemente tratadas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guardadas, </a:t>
            </a:r>
            <a:r>
              <a:rPr sz="1600" dirty="0">
                <a:latin typeface="Garamond"/>
                <a:cs typeface="Garamond"/>
              </a:rPr>
              <a:t>debemos </a:t>
            </a:r>
            <a:r>
              <a:rPr sz="1600" spc="-5" dirty="0">
                <a:latin typeface="Garamond"/>
                <a:cs typeface="Garamond"/>
              </a:rPr>
              <a:t>reunir unas condiciones  </a:t>
            </a:r>
            <a:r>
              <a:rPr sz="1600" dirty="0">
                <a:latin typeface="Garamond"/>
                <a:cs typeface="Garamond"/>
              </a:rPr>
              <a:t>ideales de </a:t>
            </a:r>
            <a:r>
              <a:rPr sz="1600" spc="-5" dirty="0">
                <a:latin typeface="Garamond"/>
                <a:cs typeface="Garamond"/>
              </a:rPr>
              <a:t>temperatura, humedad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oxigenación para que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 germinen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adecuadamente.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1313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Fuentes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506946" y="1532112"/>
            <a:ext cx="6419215" cy="211137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95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Ligas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855"/>
              </a:spcBef>
              <a:buClr>
                <a:srgbClr val="001133"/>
              </a:buClr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latin typeface="Garamond"/>
                <a:cs typeface="Garamond"/>
                <a:hlinkClick r:id="rId2"/>
              </a:rPr>
              <a:t>dad.uncu.edu.ar</a:t>
            </a:r>
            <a:r>
              <a:rPr sz="1600" spc="-15" dirty="0">
                <a:latin typeface="Garamond"/>
                <a:cs typeface="Garamond"/>
                <a:hlinkClick r:id="rId2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http://www.dad.uncu.edu.ar/upload/vegetales.pdf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Clr>
                <a:srgbClr val="001133"/>
              </a:buClr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  <a:hlinkClick r:id="rId3"/>
              </a:rPr>
              <a:t>Catalogue of Life</a:t>
            </a:r>
            <a:r>
              <a:rPr sz="1600" spc="-5" dirty="0">
                <a:solidFill>
                  <a:srgbClr val="F06292"/>
                </a:solidFill>
                <a:latin typeface="Garamond"/>
                <a:cs typeface="Garamond"/>
                <a:hlinkClick r:id="rId3"/>
              </a:rPr>
              <a:t> </a:t>
            </a:r>
            <a:r>
              <a:rPr sz="1600" u="heavy" spc="-5" dirty="0">
                <a:solidFill>
                  <a:srgbClr val="F06292"/>
                </a:solidFill>
                <a:uFill>
                  <a:solidFill>
                    <a:srgbClr val="F06292"/>
                  </a:solidFill>
                </a:uFill>
                <a:latin typeface="Garamond"/>
                <a:cs typeface="Garamond"/>
                <a:hlinkClick r:id="rId3"/>
              </a:rPr>
              <a:t>http://www.catalogueoflife.org/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Ecoagricultor https://. egoagricultor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.com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ECO agricultor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https//ecosfron.org.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¿Còmo cultivar?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https//</a:t>
            </a:r>
            <a:r>
              <a:rPr sz="1600" u="heavy" spc="-5" dirty="0">
                <a:solidFill>
                  <a:srgbClr val="F06292"/>
                </a:solidFill>
                <a:uFill>
                  <a:solidFill>
                    <a:srgbClr val="F06292"/>
                  </a:solidFill>
                </a:uFill>
                <a:latin typeface="Garamond"/>
                <a:cs typeface="Garamond"/>
                <a:hlinkClick r:id="rId4"/>
              </a:rPr>
              <a:t>www.planetaenverde.es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latin typeface="Garamond"/>
                <a:cs typeface="Garamond"/>
              </a:rPr>
              <a:t>Romòn S. </a:t>
            </a:r>
            <a:r>
              <a:rPr sz="1600" spc="-5" dirty="0">
                <a:latin typeface="Garamond"/>
                <a:cs typeface="Garamond"/>
              </a:rPr>
              <a:t>Carlos (1997) Guía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 Escolar, España, Editorial</a:t>
            </a:r>
            <a:r>
              <a:rPr sz="1600" spc="-5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Popular.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2141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Justificación: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752125" y="1521382"/>
            <a:ext cx="9662795" cy="18097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85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decide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sembrar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áreas verdes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macetones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colegio para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alumnos conozcan el  proceso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vean que en un futuro no muy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lejano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ellos pueden producir sus 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,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sus  gustos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costumbres, ya que son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innumerables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vegetales que se pueden</a:t>
            </a:r>
            <a:r>
              <a:rPr sz="19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sembrar.</a:t>
            </a:r>
            <a:endParaRPr sz="1900">
              <a:latin typeface="Garamond"/>
              <a:cs typeface="Garamond"/>
            </a:endParaRPr>
          </a:p>
          <a:p>
            <a:pPr marL="12700" marR="8255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Además que pueden economizar gastos, están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libres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sustancias tòxicas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sirven como una terapia  para relajarse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ajetreo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citadino.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21399" y="3453674"/>
            <a:ext cx="2908925" cy="2793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3025" y="274958"/>
            <a:ext cx="4744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apertura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5050" y="1343708"/>
            <a:ext cx="10703560" cy="2727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315">
              <a:lnSpc>
                <a:spcPct val="113999"/>
              </a:lnSpc>
              <a:spcBef>
                <a:spcPts val="10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inicia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siembra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selecciòn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àrboles frutales que se utilizaran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encuestas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realizadas.</a:t>
            </a:r>
            <a:endParaRPr sz="1900">
              <a:latin typeface="Garamond"/>
              <a:cs typeface="Garamond"/>
            </a:endParaRPr>
          </a:p>
          <a:p>
            <a:pPr marL="12700" marR="5080">
              <a:lnSpc>
                <a:spcPct val="113999"/>
              </a:lnSpc>
              <a:spcBef>
                <a:spcPts val="1025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forman equipos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integrantes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que realicen el trabajo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preparen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 necesarios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llevar 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actividad.</a:t>
            </a:r>
            <a:endParaRPr sz="1900">
              <a:latin typeface="Garamond"/>
              <a:cs typeface="Garamond"/>
            </a:endParaRPr>
          </a:p>
          <a:p>
            <a:pPr marL="12700" marR="223520" indent="60325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finalidad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desarrollen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habilidades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competencias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travès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trabajo colaborativo para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  integren a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vida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cotidiana.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Materiales, pala, pico, semillas, àboles frutales,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regadera.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53525" y="4179050"/>
            <a:ext cx="2890127" cy="2365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74425" y="4179049"/>
            <a:ext cx="3228073" cy="228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9200" y="4179049"/>
            <a:ext cx="2667425" cy="2365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0225" y="629180"/>
            <a:ext cx="51892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del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20225" y="1726383"/>
            <a:ext cx="8662670" cy="40576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890" algn="just">
              <a:lnSpc>
                <a:spcPct val="114799"/>
              </a:lnSpc>
              <a:spcBef>
                <a:spcPts val="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Las semillas seleccionadas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logran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germinar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manera ràpida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sencilla, obviamente con  el sustrato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cantidad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 adecuada,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dejar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tomar en cuenta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temporada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año.  Casi el 80%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plantas mueren por exceso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 que por sequía, esto por el mecanismo  biológico,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tal manera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ser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dosis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bajas pero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frecuente.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4799"/>
              </a:lnSpc>
              <a:spcBef>
                <a:spcPts val="101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decidió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realizar el cultivo por proximidad para aprovechar al màximo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recursos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conseguir mejores resultados. La siembra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hortalizas fue por 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árboles frutales  por trasplante adecuando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actividades al calendario escolar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a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programas operativos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asignaturas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involucradas.</a:t>
            </a:r>
            <a:endParaRPr sz="19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 siembra se realizó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siguiente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manera:</a:t>
            </a:r>
            <a:endParaRPr sz="1900">
              <a:latin typeface="Garamond"/>
              <a:cs typeface="Garamond"/>
            </a:endParaRPr>
          </a:p>
          <a:p>
            <a:pPr marL="12700" marR="8890" algn="just">
              <a:lnSpc>
                <a:spcPct val="113999"/>
              </a:lnSpc>
              <a:spcBef>
                <a:spcPts val="10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TOMATE, 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poca profundidad 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doble 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triple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 tamaño, para  que germine correctamente, en cuadros pequeños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3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por</a:t>
            </a:r>
            <a:r>
              <a:rPr sz="19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5925" y="1391083"/>
            <a:ext cx="10412730" cy="3641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">
              <a:lnSpc>
                <a:spcPct val="113999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CALABAZA, 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1.5 centìmetros, cada 35 centìmetros por tres  semillas.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CHILE,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introducir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unas cuantas 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.5 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5</a:t>
            </a:r>
            <a:r>
              <a:rPr sz="19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centímetros</a:t>
            </a:r>
            <a:endParaRPr sz="1900">
              <a:latin typeface="Garamond"/>
              <a:cs typeface="Garamond"/>
            </a:endParaRPr>
          </a:p>
          <a:p>
            <a:pPr marL="12700" marR="5080">
              <a:lnSpc>
                <a:spcPct val="113999"/>
              </a:lnSpc>
              <a:spcBef>
                <a:spcPts val="100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RÁBANOS,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plantan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dos 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tres 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centìmetro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cubrirlos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ligeramente,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  una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distancia de 2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centìmetros.</a:t>
            </a:r>
            <a:endParaRPr sz="1900">
              <a:latin typeface="Garamond"/>
              <a:cs typeface="Garamond"/>
            </a:endParaRPr>
          </a:p>
          <a:p>
            <a:pPr marL="12700" marR="7620">
              <a:lnSpc>
                <a:spcPct val="113999"/>
              </a:lnSpc>
              <a:spcBef>
                <a:spcPts val="1025"/>
              </a:spcBef>
              <a:tabLst>
                <a:tab pos="1509395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CILANTRO,	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no mayor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1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tres </a:t>
            </a:r>
            <a:r>
              <a:rPr sz="1900" spc="4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cada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uno.</a:t>
            </a:r>
            <a:endParaRPr sz="1900">
              <a:latin typeface="Garamond"/>
              <a:cs typeface="Garamond"/>
            </a:endParaRPr>
          </a:p>
          <a:p>
            <a:pPr marL="12700" marR="768985">
              <a:lnSpc>
                <a:spcPct val="157900"/>
              </a:lnSpc>
              <a:spcBef>
                <a:spcPts val="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PEREJIL, 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2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tres centímetros.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ROMERO,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introducen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2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5</a:t>
            </a:r>
            <a:r>
              <a:rPr sz="1900" spc="-8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5350" y="1363233"/>
            <a:ext cx="10675620" cy="3641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7430">
              <a:lnSpc>
                <a:spcPct val="157900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ORÉGANO,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introduce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5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3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centímetros.  ALBAHACA, 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2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5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centímetros.  ÀRBOLES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FRUTALES: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4799"/>
              </a:lnSpc>
              <a:spcBef>
                <a:spcPts val="98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trasplantaron plantas pequeñas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menos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metro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altura,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hicieron orificios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50 centìmetros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profundidad por 30 centímetros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diámetro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aproximadamente,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estudios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suelo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encuestas se plantaron; naranjo,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limòn,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guayabo, ciruelo, granada, mandarina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aguacate que consideramos son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màs resistentes al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proceso.</a:t>
            </a:r>
            <a:endParaRPr sz="1900">
              <a:latin typeface="Garamond"/>
              <a:cs typeface="Garamond"/>
            </a:endParaRPr>
          </a:p>
          <a:p>
            <a:pPr marL="12700" marR="15240" algn="just">
              <a:lnSpc>
                <a:spcPct val="113999"/>
              </a:lnSpc>
              <a:spcBef>
                <a:spcPts val="1025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considera también el clima con una temperatura constante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20 grados centigrados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dias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luz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superior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10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12 horas, tanto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como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pequeños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àrboles.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0525" y="510730"/>
            <a:ext cx="21564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Evidencias</a:t>
            </a:r>
          </a:p>
        </p:txBody>
      </p:sp>
      <p:sp>
        <p:nvSpPr>
          <p:cNvPr id="3" name="object 3"/>
          <p:cNvSpPr/>
          <p:nvPr/>
        </p:nvSpPr>
        <p:spPr>
          <a:xfrm>
            <a:off x="1116699" y="1423501"/>
            <a:ext cx="4885672" cy="2511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6700" y="4016100"/>
            <a:ext cx="4879975" cy="2448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0"/>
            <a:ext cx="1736074" cy="1072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3149" y="1423500"/>
            <a:ext cx="4879980" cy="2448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64300" y="4031853"/>
            <a:ext cx="4879971" cy="2492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3"/>
            <a:ext cx="55962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Descripción de</a:t>
            </a:r>
            <a:r>
              <a:rPr spc="-90" dirty="0"/>
              <a:t> </a:t>
            </a:r>
            <a:r>
              <a:rPr spc="-5" dirty="0"/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63400" y="2030708"/>
            <a:ext cx="5176520" cy="27273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69900" marR="5080" indent="-374650">
              <a:lnSpc>
                <a:spcPct val="114599"/>
              </a:lnSpc>
              <a:spcBef>
                <a:spcPts val="8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debe llevar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estricto control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 para  evitar charcos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evitar que se pudran para obtener  mejores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resultados.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marR="119380" indent="-374650">
              <a:lnSpc>
                <a:spcPct val="11399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Vigilar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controlar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plagas para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frutos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hojas tengan un buen aroma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sabor.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Material: Herramientas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jardinería,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regaderas.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31900" y="2195395"/>
            <a:ext cx="2772826" cy="35708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424" y="2195405"/>
            <a:ext cx="2513952" cy="3351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36549" y="1740799"/>
          <a:ext cx="10152379" cy="3317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7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1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7874">
                <a:tc>
                  <a:txBody>
                    <a:bodyPr/>
                    <a:lstStyle/>
                    <a:p>
                      <a:pPr marL="234950" marR="784225" indent="-177800">
                        <a:lnSpc>
                          <a:spcPct val="113300"/>
                        </a:lnSpc>
                        <a:spcBef>
                          <a:spcPts val="130"/>
                        </a:spcBef>
                        <a:tabLst>
                          <a:tab pos="408305" algn="l"/>
                        </a:tabLst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		Objetivos</a:t>
                      </a:r>
                      <a:r>
                        <a:rPr sz="1600" b="1" spc="-9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o 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propósitos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495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</a:t>
                      </a:r>
                      <a:r>
                        <a:rPr sz="1600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alcanzar.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0800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Construirá conocimientos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 desarrollará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habilidades, hábitos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valores para el cuidado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integral  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 salud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través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 investigación y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reflexión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principales problemas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salud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debidos 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una mala  alimentación.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0165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Aplicará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enseñanza  transversal, que permita que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estadísticos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representación  gráfica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mismos, sean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integrados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 algunos  conceptos biológicos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educación ambiental,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donde 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estudiantes aprecien problemas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vida real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 generen en  ellos procesos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resolución.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algn="just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775335" algn="l"/>
                          <a:tab pos="190627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El	alumno	aplicará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0165" algn="just">
                        <a:lnSpc>
                          <a:spcPct val="113300"/>
                        </a:lnSpc>
                        <a:tabLst>
                          <a:tab pos="852805" algn="l"/>
                          <a:tab pos="1551305" algn="l"/>
                          <a:tab pos="1790064" algn="l"/>
                          <a:tab pos="2278380" algn="l"/>
                          <a:tab pos="241808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conocimiento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s	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químicos  relacionados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propiedade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s	de		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oligoelementos necesarios para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producció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n			y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fortalecimiento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 cultivados en huertos</a:t>
                      </a:r>
                      <a:r>
                        <a:rPr sz="1600" spc="-7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36549" y="289824"/>
          <a:ext cx="10152379" cy="1298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7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1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8574">
                <a:tc>
                  <a:txBody>
                    <a:bodyPr/>
                    <a:lstStyle/>
                    <a:p>
                      <a:pPr marL="5791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Disciplinas: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1640" marR="416559" algn="ctr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EDUCACIÓN</a:t>
                      </a:r>
                      <a:r>
                        <a:rPr sz="1600" b="1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PARA  LA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SALUD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MATEMÁTICAS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850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14069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QUÍMICA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46863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Análisis de</a:t>
            </a:r>
            <a:r>
              <a:rPr spc="-90" dirty="0"/>
              <a:t> </a:t>
            </a:r>
            <a:r>
              <a:rPr spc="-5" dirty="0"/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81225" y="1989533"/>
            <a:ext cx="109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Ventajas: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64108" y="2494358"/>
            <a:ext cx="3733800" cy="235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marR="359410" indent="-374650">
              <a:lnSpc>
                <a:spcPct val="113999"/>
              </a:lnSpc>
              <a:spcBef>
                <a:spcPts val="100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Aprovechamiento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espacio al  màximo.</a:t>
            </a:r>
            <a:endParaRPr sz="19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Mayor rendimiento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tierra.</a:t>
            </a:r>
            <a:endParaRPr sz="19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Idóneo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el cultivo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8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hortalizas.</a:t>
            </a:r>
            <a:endParaRPr sz="19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Sustentable</a:t>
            </a:r>
            <a:endParaRPr sz="1900">
              <a:latin typeface="Garamond"/>
              <a:cs typeface="Garamond"/>
            </a:endParaRPr>
          </a:p>
          <a:p>
            <a:pPr marL="386715" marR="196215" indent="-374650">
              <a:lnSpc>
                <a:spcPct val="115100"/>
              </a:lnSpc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Aumentan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calidad alimentaria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ambiental.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3699" y="2047847"/>
            <a:ext cx="11963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Desventajas: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6583" y="2464408"/>
            <a:ext cx="3828415" cy="235267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420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Inversiòn</a:t>
            </a:r>
            <a:endParaRPr sz="1900">
              <a:latin typeface="Garamond"/>
              <a:cs typeface="Garamond"/>
            </a:endParaRPr>
          </a:p>
          <a:p>
            <a:pPr marL="386715" marR="5080" indent="-374650">
              <a:lnSpc>
                <a:spcPts val="2630"/>
              </a:lnSpc>
              <a:spcBef>
                <a:spcPts val="114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tiempo que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un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inicio</a:t>
            </a:r>
            <a:r>
              <a:rPr sz="19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preparaciòn.</a:t>
            </a:r>
            <a:endParaRPr sz="19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195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No se puede sembrar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todo.</a:t>
            </a:r>
            <a:endParaRPr sz="1900">
              <a:latin typeface="Garamond"/>
              <a:cs typeface="Garamond"/>
            </a:endParaRPr>
          </a:p>
          <a:p>
            <a:pPr marL="386715" marR="85725" indent="-374650">
              <a:lnSpc>
                <a:spcPct val="115100"/>
              </a:lnSpc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Contaminaciòn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involuntaria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  filtrarse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pesticidas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abonos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fuentes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4329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Toma de</a:t>
            </a:r>
            <a:r>
              <a:rPr spc="-90" dirty="0"/>
              <a:t> </a:t>
            </a:r>
            <a:r>
              <a:rPr spc="-5" dirty="0"/>
              <a:t>decisiones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2227" y="2235707"/>
            <a:ext cx="6868795" cy="18097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 ser un proyecto escolar se tiene como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limitante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tiempo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ciclo  escolar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darle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seguimiento adecuado, ya que se pretende que sea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 largo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plazo.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 acuerdo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anterior cada nuevo ciclo escolar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deben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entrenar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nuevos grupos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alumnos para que el huerto siga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dando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frutos.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4094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C) Actividad interdisciplinaria de </a:t>
            </a:r>
            <a:r>
              <a:rPr spc="-10" dirty="0"/>
              <a:t>cierre:  </a:t>
            </a:r>
            <a:r>
              <a:rPr spc="-5" dirty="0"/>
              <a:t>cosecha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8317" y="2180619"/>
            <a:ext cx="10733405" cy="396811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81635" indent="-369570">
              <a:lnSpc>
                <a:spcPct val="100000"/>
              </a:lnSpc>
              <a:spcBef>
                <a:spcPts val="525"/>
              </a:spcBef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OBJETIVO:</a:t>
            </a:r>
            <a:endParaRPr sz="2000">
              <a:latin typeface="Garamond"/>
              <a:cs typeface="Garamond"/>
            </a:endParaRPr>
          </a:p>
          <a:p>
            <a:pPr marL="495934" marR="5080" algn="just">
              <a:lnSpc>
                <a:spcPct val="114599"/>
              </a:lnSpc>
              <a:spcBef>
                <a:spcPts val="6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Estudiar el proceso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crecimiento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desarrollo 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seres vivos (las plantas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huerto escolar). así como  reconectarse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naturaleza en un medio urbano. Enseñar responsabilidad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respeto al medio ambiente para que  puedan generarse hábitos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alimentación sana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autosustentable.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81635" indent="-328930">
              <a:lnSpc>
                <a:spcPct val="100000"/>
              </a:lnSpc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18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5to.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●"/>
            </a:pPr>
            <a:endParaRPr sz="2000">
              <a:latin typeface="Times New Roman"/>
              <a:cs typeface="Times New Roman"/>
            </a:endParaRPr>
          </a:p>
          <a:p>
            <a:pPr marL="381635" indent="-328930">
              <a:lnSpc>
                <a:spcPct val="100000"/>
              </a:lnSpc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9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20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Marzo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●"/>
            </a:pPr>
            <a:endParaRPr sz="2000">
              <a:latin typeface="Times New Roman"/>
              <a:cs typeface="Times New Roman"/>
            </a:endParaRPr>
          </a:p>
          <a:p>
            <a:pPr marL="381635" indent="-328930"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Educación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salud, Matemáticas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V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Química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III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525" y="875531"/>
            <a:ext cx="10611485" cy="5516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715" indent="1038225" algn="just">
              <a:lnSpc>
                <a:spcPct val="100400"/>
              </a:lnSpc>
              <a:spcBef>
                <a:spcPts val="9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cosecha 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separación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 madre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porción vegetal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interés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comercial, que pueden ser  frutos como tomate, pimiento, manzana, kiwis, etc.; raíces como remolacha, zanahoria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otras; hojas, como espinaca,  acelga; bulbos como cebolla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ajo; tubérculos como papa; tallos como el espárrago; pecíolos como el apio;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inflorescencias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como el brócoli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coliflor, etc. La cosecha es el fin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etapa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inicio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preparación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acondicionamiento para 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mercado.</a:t>
            </a:r>
            <a:endParaRPr sz="1800">
              <a:latin typeface="Garamond"/>
              <a:cs typeface="Garamond"/>
            </a:endParaRPr>
          </a:p>
          <a:p>
            <a:pPr marL="12700" marR="7620" algn="just">
              <a:lnSpc>
                <a:spcPct val="1006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Existen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sistemas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cosecha: manual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mecanizada aunque en algunos cultivos se utilizan combinaciones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ambos,  como por ejemplo cebolla, papa, zanahoria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otras especies,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donde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remoción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suelo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manual es  facilitada por medios mecánicos. La elección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sistema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u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depende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fundamentalmente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cultivo considerado,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destino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muy especialmente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tamaño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predio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cosechado. La cosecha manual es el sistema predominante 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recolección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para el consumo en fresco, mientras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mecánica es preferida en hortalizas  con fines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industriales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algunas otras cultivadas normalmente en grandes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extensiones.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006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cosecha mecanizada tiene como ventaja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rapidez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menor costo por tonelada recolectada, pero al ser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destructiva,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sólo puede ser utilizada en cultivos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maduración concentrada. 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inversión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necesaria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adquisición,  el costo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mantenimiento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ociosidad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durante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gran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año hace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decisión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 cuidadosamente analizada.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desventajas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adicionales se pueden mencionar que toda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operación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estar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diseñada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mecánica, empezando por el cultivo,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distancia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entre hileras, nivelación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terreno,  pulverizaciones,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labores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culturales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muy especialmente variedades que se adapten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manipuleo más rudo. La  preparación para el mercado (clasificación,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limpieza,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empaque)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venta también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estar adaptado para manejar  grandes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volúmenes.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0"/>
            <a:ext cx="1736074" cy="827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2825" y="875531"/>
            <a:ext cx="11069320" cy="536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71550" algn="just">
              <a:lnSpc>
                <a:spcPct val="100499"/>
              </a:lnSpc>
              <a:spcBef>
                <a:spcPts val="9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Además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no requerir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inversiones iniciales,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recolección manual se adapta perfectamente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aquellos cultivos con  un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largo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período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ventaja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demanda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obra producida por picos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maduración  vinculados al clima, puede ser satisfecha mediante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contratación adicional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personal. La principal ventaja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sistema  manual se basa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capacidad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humano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seleccionar el producto en su adecuado estado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manipularlo con mucha mayor suavidad garantizando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 manera una mayor calidad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menor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daño.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Esto es  particularmente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delicados.</a:t>
            </a:r>
            <a:endParaRPr sz="1800">
              <a:latin typeface="Garamond"/>
              <a:cs typeface="Garamond"/>
            </a:endParaRPr>
          </a:p>
          <a:p>
            <a:pPr marL="12700" marR="8890" algn="just">
              <a:lnSpc>
                <a:spcPct val="1006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necesario, sin embargo, un adecuado entrenamiento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personal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estricta supervisión.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Figura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1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 observa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manzanas cosechadas por personal no adecuadamente supervisado presentan un elevado número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lesiones,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particularmente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leves,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comparación con el que ha sido supervisado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estrechamente.</a:t>
            </a:r>
            <a:endParaRPr sz="1800">
              <a:latin typeface="Garamond"/>
              <a:cs typeface="Garamond"/>
            </a:endParaRPr>
          </a:p>
          <a:p>
            <a:pPr marL="12700" marR="7620" algn="just">
              <a:lnSpc>
                <a:spcPct val="100699"/>
              </a:lnSpc>
              <a:spcBef>
                <a:spcPts val="969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arreglo contractual que se haga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cosecheros también tiene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influencia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producto. Cuando el pago  es por semana, quincena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mes,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se realiza mucho 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lentamente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pero con mayor cuidado que si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remuneración  es por cajón, metros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hilera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número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plantas cosechadas,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trabajo se realiza rápidamente pero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 trato más rudo. La formación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división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trabajo también tiene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influencia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  cosechado. Los turnos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laborales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excesivamente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largos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sin un adecuado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descanso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así como condiciones extremadamente  adversas (excesivo calor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frío), conducen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el cansancio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la incomodidad induzca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cosechero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tirar,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dejar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maltratar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innecesariamente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producto.</a:t>
            </a:r>
            <a:endParaRPr sz="1800">
              <a:latin typeface="Garamond"/>
              <a:cs typeface="Garamond"/>
            </a:endParaRPr>
          </a:p>
          <a:p>
            <a:pPr marL="12700" marR="11430" algn="just">
              <a:lnSpc>
                <a:spcPct val="1006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muy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importante,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además, el adecuado entrenamiento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personal particularmente para seleccionar el grado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 desarrollo deseado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así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técnicas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separación necesarias para 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dañar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producto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</a:t>
            </a:r>
            <a:r>
              <a:rPr sz="18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madre.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0"/>
            <a:ext cx="1736074" cy="92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375" y="716555"/>
            <a:ext cx="11089640" cy="6014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9815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Momento </a:t>
            </a:r>
            <a:r>
              <a:rPr sz="1800" b="1" dirty="0">
                <a:solidFill>
                  <a:srgbClr val="2A3890"/>
                </a:solidFill>
                <a:latin typeface="Garamond"/>
                <a:cs typeface="Garamond"/>
              </a:rPr>
              <a:t>o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madurez de</a:t>
            </a:r>
            <a:r>
              <a:rPr sz="1800" b="1" spc="-1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cosecha</a:t>
            </a:r>
            <a:endParaRPr sz="1800">
              <a:latin typeface="Garamond"/>
              <a:cs typeface="Garamond"/>
            </a:endParaRPr>
          </a:p>
          <a:p>
            <a:pPr marL="12700" marR="5715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momento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son usados en muchos casos como sinónimos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cierta manera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son.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Sin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embargo, para  ser más precisos en términos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idiomáticos,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más correcto hablar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«madurez» en aquellos frutos como el tomate,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durazno,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pimiento, etc.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punto adecuado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consumo se alcanza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ciertos cambios en el color, textura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sabor. En  cambio, en especies que no sufren esta transformación como el espárrago,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lechuga,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remolacha, etc., es más correcto hablar</a:t>
            </a:r>
            <a:r>
              <a:rPr sz="1800" spc="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endParaRPr sz="18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«momento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cosecha».</a:t>
            </a:r>
            <a:endParaRPr sz="1800">
              <a:latin typeface="Garamond"/>
              <a:cs typeface="Garamond"/>
            </a:endParaRPr>
          </a:p>
          <a:p>
            <a:pPr marL="12700" marR="9525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grado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es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índice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más usado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pero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 diferenciarse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fisiológica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comercial. La primera es aquella que se alcanza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se ha completado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mientras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segunda se  refiere al estado en el cual es requerido por el mercado. Cada fruto presenta uno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más síntomas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inequívocos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cuando ha  alcanzado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fisiológica. En tomate, por ejemplo, es cuando ha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desarrollado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masa gelatinosa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llena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interior  de los lóculos y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semillas no son cortadas cuando el fruto es seccionado con un cuchillo filoso. En pimiento, cuando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semillas se endurecen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comienza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colorearse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interna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 (Figura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2).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69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sobremadurez es el estado que sigue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comercial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preferencia por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consumidores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disminuye,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fundamentalmente porque el fruto se ablanda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pierde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sabor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aroma característicos.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Sin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embargo, es el punto  adecuado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elaboración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dulces 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salsas (Figura 3). La madurez comercial puede coincidir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no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 fisiológica.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mayor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el máximo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alcanza antes que el producto alcance el estado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preferencia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consumidores pero en aquellos que son consumidos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inmaduros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tales como pepino, zuchinis, chauchas,  arvejas, hortalizas baby, etc.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comercial se alcanza mucho antes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fisiológica.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975" y="767651"/>
            <a:ext cx="10845165" cy="54864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8890" indent="869315" algn="just">
              <a:lnSpc>
                <a:spcPct val="114500"/>
              </a:lnSpc>
              <a:spcBef>
                <a:spcPts val="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Aquí es necesario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diferenciar dos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fruto: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climatéricos, como el tomate,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durazno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otros, capaces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generar etileno,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hormona necesaria para que el proceso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maduración continúe, aún separado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planta. Además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autónomos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punto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vista madurativo, en este tipo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cambios en el sabor, aroma, color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textura  están asociados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transitorio pico respiratorio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vinculados estrechamente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producción autocatalítica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etileno. En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no climatéricos como pimiento, cítricos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otros, en cambio,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comercial solamente se alcanza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  (Tabla 1). Las figuras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4 y 5 ilustran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este aspecto: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tomate por ser climatéricos alcanzan el color rojo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intenso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cosechados aún cuando el color verde es predominante (Figura 4,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izquierda).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el pimiento, por otro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lado,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 ser no  climatérico, el color evoluciona muy poco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cosechados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el rojo total sólo se obtiene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 (Figura  5). Como regla general, cuanto más avanzada 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menor 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vida postcosecha,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para mercados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distantes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climatéricos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cosechados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inmaduros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posible, pero siempre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han alcanzado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fisiológica.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cambio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color es el síntoma externo más evidente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primera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instancia, a la degradación 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clorofila (desaparición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color verde)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síntesis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pigmentos específicos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especie. En algunas frutas  como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limón, la desaparición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clorofila permite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expresión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pigmentos amarillos presentes, pero  enmascarados por el color verde. Otros frutos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duraznos,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nectarinas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algunas variedades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manzana presentan  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color,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fondo, cuyos cambios están asociados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cubrimiento que en muchos casos es un  aspecto varietal (Figura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6).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932049"/>
            <a:ext cx="1736074" cy="925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8750" y="3859263"/>
            <a:ext cx="10978515" cy="23914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8890" algn="just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determinación 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madurez sobre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base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color, se utilizan escalas visuales que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ilustran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desarrollo 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porcentaje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cubrimiento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superficie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del 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fruto con el color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deseado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(Figuras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4 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5)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mediante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medición objetiva mediante colorímetros (Figura</a:t>
            </a:r>
            <a:r>
              <a:rPr sz="14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7).</a:t>
            </a:r>
            <a:endParaRPr sz="1400">
              <a:latin typeface="Garamond"/>
              <a:cs typeface="Garamond"/>
            </a:endParaRPr>
          </a:p>
          <a:p>
            <a:pPr marL="12700" marR="8255" algn="just">
              <a:lnSpc>
                <a:spcPts val="1650"/>
              </a:lnSpc>
              <a:spcBef>
                <a:spcPts val="105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El grado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desarrollo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es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índice 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cosecha más ampliamente usado en hortalizas aunque también en algunos frutos, particularmente cuando son cosechados 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inmaduros.</a:t>
            </a:r>
            <a:endParaRPr sz="1400">
              <a:latin typeface="Garamond"/>
              <a:cs typeface="Garamond"/>
            </a:endParaRPr>
          </a:p>
          <a:p>
            <a:pPr marL="12700" marR="5080" algn="just">
              <a:lnSpc>
                <a:spcPts val="1650"/>
              </a:lnSpc>
              <a:spcBef>
                <a:spcPts val="105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En brotes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soja, alfalfa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u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leguminosas,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el punto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cosecha se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logra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antes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expansión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cotiledones; en espárrago, cuando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tallos que  emergen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suelo alcanzan una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determinada longitud;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en chauchas francesas cuando alcanzan un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determinado diámetro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(Figura 8); en arveja china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  chauchas, antes que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desarrollo 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semilla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interior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sea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demasiado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evidente (Figura 9). En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lechuga,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repollo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 hortalizas que forman «cabeza»; el  momento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cosecha está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determinado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compacidad, mientras que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diámetro 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raíz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altura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«hombro» es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indicador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en remolacha, zanahoria 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 raíces. El tamaño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planta se utiliza en muchas especies como por ejemplo espinaca, mientras que el porcentaje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órganos subterráneos que han  alcanzado el tamaño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deseado,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es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indicador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en papa (Figura 10), batata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</a:t>
            </a:r>
            <a:r>
              <a:rPr sz="14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especies.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52563" y="269875"/>
            <a:ext cx="3366825" cy="34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5475" y="287701"/>
            <a:ext cx="9430048" cy="3511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2249" y="3847424"/>
            <a:ext cx="9487498" cy="2629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1124" y="495374"/>
            <a:ext cx="6969819" cy="3328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2678" y="4238275"/>
            <a:ext cx="9720019" cy="2274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7462" y="1639424"/>
            <a:ext cx="0" cy="3136900"/>
          </a:xfrm>
          <a:custGeom>
            <a:avLst/>
            <a:gdLst/>
            <a:ahLst/>
            <a:cxnLst/>
            <a:rect l="l" t="t" r="r" b="b"/>
            <a:pathLst>
              <a:path h="3136900">
                <a:moveTo>
                  <a:pt x="0" y="0"/>
                </a:moveTo>
                <a:lnTo>
                  <a:pt x="0" y="31368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64187" y="1639424"/>
            <a:ext cx="0" cy="3136900"/>
          </a:xfrm>
          <a:custGeom>
            <a:avLst/>
            <a:gdLst/>
            <a:ahLst/>
            <a:cxnLst/>
            <a:rect l="l" t="t" r="r" b="b"/>
            <a:pathLst>
              <a:path h="3136900">
                <a:moveTo>
                  <a:pt x="0" y="0"/>
                </a:moveTo>
                <a:lnTo>
                  <a:pt x="0" y="31368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4538" y="1639424"/>
            <a:ext cx="0" cy="3136900"/>
          </a:xfrm>
          <a:custGeom>
            <a:avLst/>
            <a:gdLst/>
            <a:ahLst/>
            <a:cxnLst/>
            <a:rect l="l" t="t" r="r" b="b"/>
            <a:pathLst>
              <a:path h="3136900">
                <a:moveTo>
                  <a:pt x="0" y="0"/>
                </a:moveTo>
                <a:lnTo>
                  <a:pt x="0" y="31368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8412" y="1658474"/>
            <a:ext cx="10315575" cy="0"/>
          </a:xfrm>
          <a:custGeom>
            <a:avLst/>
            <a:gdLst/>
            <a:ahLst/>
            <a:cxnLst/>
            <a:rect l="l" t="t" r="r" b="b"/>
            <a:pathLst>
              <a:path w="10315575">
                <a:moveTo>
                  <a:pt x="0" y="0"/>
                </a:moveTo>
                <a:lnTo>
                  <a:pt x="10315175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8412" y="4757275"/>
            <a:ext cx="10315575" cy="0"/>
          </a:xfrm>
          <a:custGeom>
            <a:avLst/>
            <a:gdLst/>
            <a:ahLst/>
            <a:cxnLst/>
            <a:rect l="l" t="t" r="r" b="b"/>
            <a:pathLst>
              <a:path w="10315575">
                <a:moveTo>
                  <a:pt x="0" y="0"/>
                </a:moveTo>
                <a:lnTo>
                  <a:pt x="10315175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01913" y="1694796"/>
            <a:ext cx="2516505" cy="144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4.</a:t>
            </a:r>
            <a:r>
              <a:rPr sz="1600" b="1" spc="-1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Evaluación.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01600"/>
              </a:lnSpc>
              <a:spcBef>
                <a:spcPts val="1425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Productos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/evidencias de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aprendizaje para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demostrar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el  avance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proceso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el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logro  del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objetivo</a:t>
            </a:r>
            <a:r>
              <a:rPr sz="1600" spc="-2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propuesto.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08637" y="1653776"/>
            <a:ext cx="714502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6600" marR="5080" indent="-723900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Producto: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Construcción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un huerto urbano escolar (como herramienta para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la 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concientización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los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alumnos ante una crisis</a:t>
            </a:r>
            <a:r>
              <a:rPr sz="1800" b="0" spc="-25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alimentaria)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08637" y="2941556"/>
            <a:ext cx="6640830" cy="170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ramond"/>
                <a:cs typeface="Garamond"/>
              </a:rPr>
              <a:t>Evidencias: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Revisión </a:t>
            </a:r>
            <a:r>
              <a:rPr sz="1800" spc="-5" dirty="0">
                <a:latin typeface="Garamond"/>
                <a:cs typeface="Garamond"/>
              </a:rPr>
              <a:t>General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Unidad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Indagación.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Rúbrica del </a:t>
            </a:r>
            <a:r>
              <a:rPr sz="1800" spc="-5" dirty="0">
                <a:latin typeface="Garamond"/>
                <a:cs typeface="Garamond"/>
              </a:rPr>
              <a:t>proyecto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interdisciplinario.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Formato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análisis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actividades en proyectos</a:t>
            </a:r>
            <a:r>
              <a:rPr sz="1800" spc="-5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interdisciplinarios.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Formato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planeación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Procesos </a:t>
            </a:r>
            <a:r>
              <a:rPr sz="1800" dirty="0">
                <a:latin typeface="Garamond"/>
                <a:cs typeface="Garamond"/>
              </a:rPr>
              <a:t>de Indagación</a:t>
            </a:r>
            <a:r>
              <a:rPr sz="1800" spc="-7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Disciplinarios.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625" y="507224"/>
            <a:ext cx="6428966" cy="2837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784" y="3662600"/>
            <a:ext cx="8804629" cy="2837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5077" y="269875"/>
            <a:ext cx="4329198" cy="323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19675" y="278522"/>
            <a:ext cx="4240323" cy="3225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3859" y="3622349"/>
            <a:ext cx="4224395" cy="2984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50059" y="3622349"/>
            <a:ext cx="4696536" cy="29848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5193" y="542775"/>
            <a:ext cx="7156357" cy="3079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8349" y="4100806"/>
            <a:ext cx="984758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latin typeface="Garamond"/>
                <a:cs typeface="Garamond"/>
              </a:rPr>
              <a:t>Muchos cultivos manifiestan síntomas externos evidentes tales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caída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follaje en cebolla (Figura 11),  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capas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absición en algunos melones, </a:t>
            </a:r>
            <a:r>
              <a:rPr sz="1800" dirty="0">
                <a:latin typeface="Garamond"/>
                <a:cs typeface="Garamond"/>
              </a:rPr>
              <a:t>dureza de la </a:t>
            </a:r>
            <a:r>
              <a:rPr sz="1800" spc="-5" dirty="0">
                <a:latin typeface="Garamond"/>
                <a:cs typeface="Garamond"/>
              </a:rPr>
              <a:t>epidermis en zapallos </a:t>
            </a:r>
            <a:r>
              <a:rPr sz="1800" dirty="0">
                <a:latin typeface="Garamond"/>
                <a:cs typeface="Garamond"/>
              </a:rPr>
              <a:t>o la </a:t>
            </a:r>
            <a:r>
              <a:rPr sz="1800" spc="-5" dirty="0">
                <a:latin typeface="Garamond"/>
                <a:cs typeface="Garamond"/>
              </a:rPr>
              <a:t>fragilidad </a:t>
            </a:r>
            <a:r>
              <a:rPr sz="1800" dirty="0">
                <a:latin typeface="Garamond"/>
                <a:cs typeface="Garamond"/>
              </a:rPr>
              <a:t>de la  </a:t>
            </a:r>
            <a:r>
              <a:rPr sz="1800" spc="-5" dirty="0">
                <a:latin typeface="Garamond"/>
                <a:cs typeface="Garamond"/>
              </a:rPr>
              <a:t>cáscara en algunas frutas secas. El grado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«llenado»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fruto es un </a:t>
            </a:r>
            <a:r>
              <a:rPr sz="1800" dirty="0">
                <a:latin typeface="Garamond"/>
                <a:cs typeface="Garamond"/>
              </a:rPr>
              <a:t>índice </a:t>
            </a:r>
            <a:r>
              <a:rPr sz="1800" spc="-5" dirty="0">
                <a:latin typeface="Garamond"/>
                <a:cs typeface="Garamond"/>
              </a:rPr>
              <a:t>utilizado en bananas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mangos  mientras que el maíz </a:t>
            </a:r>
            <a:r>
              <a:rPr sz="1800" dirty="0">
                <a:latin typeface="Garamond"/>
                <a:cs typeface="Garamond"/>
              </a:rPr>
              <a:t>dulce debe </a:t>
            </a:r>
            <a:r>
              <a:rPr sz="1800" spc="-5" dirty="0">
                <a:latin typeface="Garamond"/>
                <a:cs typeface="Garamond"/>
              </a:rPr>
              <a:t>ser cosechado cuando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granos alcanzan el estado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«pastoso».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8550" y="4084151"/>
            <a:ext cx="10492740" cy="25336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14399"/>
              </a:lnSpc>
              <a:spcBef>
                <a:spcPts val="75"/>
              </a:spcBef>
            </a:pPr>
            <a:r>
              <a:rPr sz="1800" spc="-5" dirty="0">
                <a:latin typeface="Garamond"/>
                <a:cs typeface="Garamond"/>
              </a:rPr>
              <a:t>En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mayoría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frutas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hortalizas el color, el grado </a:t>
            </a:r>
            <a:r>
              <a:rPr sz="1800" dirty="0">
                <a:latin typeface="Garamond"/>
                <a:cs typeface="Garamond"/>
              </a:rPr>
              <a:t>de desarrollo, o </a:t>
            </a:r>
            <a:r>
              <a:rPr sz="1800" spc="-5" dirty="0">
                <a:latin typeface="Garamond"/>
                <a:cs typeface="Garamond"/>
              </a:rPr>
              <a:t>ambos, son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criterios predominantes para  </a:t>
            </a:r>
            <a:r>
              <a:rPr sz="1800" dirty="0">
                <a:latin typeface="Garamond"/>
                <a:cs typeface="Garamond"/>
              </a:rPr>
              <a:t>determinar </a:t>
            </a:r>
            <a:r>
              <a:rPr sz="1800" spc="-5" dirty="0">
                <a:latin typeface="Garamond"/>
                <a:cs typeface="Garamond"/>
              </a:rPr>
              <a:t>el momento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aunque es muy frecuente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combinación con otros </a:t>
            </a:r>
            <a:r>
              <a:rPr sz="1800" dirty="0">
                <a:latin typeface="Garamond"/>
                <a:cs typeface="Garamond"/>
              </a:rPr>
              <a:t>índices </a:t>
            </a:r>
            <a:r>
              <a:rPr sz="1800" spc="-5" dirty="0">
                <a:latin typeface="Garamond"/>
                <a:cs typeface="Garamond"/>
              </a:rPr>
              <a:t>objetivos como </a:t>
            </a:r>
            <a:r>
              <a:rPr sz="1800" dirty="0">
                <a:latin typeface="Garamond"/>
                <a:cs typeface="Garamond"/>
              </a:rPr>
              <a:t>la  </a:t>
            </a:r>
            <a:r>
              <a:rPr sz="1800" spc="-5" dirty="0">
                <a:latin typeface="Garamond"/>
                <a:cs typeface="Garamond"/>
              </a:rPr>
              <a:t>firmeza (manzanas, peras, frutas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carozo) (Figura 12), terneza (arvejas), contenido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almidón (manzanas, peras)  (Figura 13), sólidos solubles (melones, kiwi),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aceite (paltas), </a:t>
            </a:r>
            <a:r>
              <a:rPr sz="1800" dirty="0">
                <a:latin typeface="Garamond"/>
                <a:cs typeface="Garamond"/>
              </a:rPr>
              <a:t>jugosidad </a:t>
            </a:r>
            <a:r>
              <a:rPr sz="1800" spc="-5" dirty="0">
                <a:latin typeface="Garamond"/>
                <a:cs typeface="Garamond"/>
              </a:rPr>
              <a:t>(cítricos), relación contenido </a:t>
            </a:r>
            <a:r>
              <a:rPr sz="1800" dirty="0">
                <a:latin typeface="Garamond"/>
                <a:cs typeface="Garamond"/>
              </a:rPr>
              <a:t>de  </a:t>
            </a:r>
            <a:r>
              <a:rPr sz="1800" spc="-5" dirty="0">
                <a:latin typeface="Garamond"/>
                <a:cs typeface="Garamond"/>
              </a:rPr>
              <a:t>azúcares/acidez (cítricos), aroma (algunos melones), etc. En cultivos </a:t>
            </a:r>
            <a:r>
              <a:rPr sz="1800" dirty="0">
                <a:latin typeface="Garamond"/>
                <a:cs typeface="Garamond"/>
              </a:rPr>
              <a:t>destinados a la industria </a:t>
            </a:r>
            <a:r>
              <a:rPr sz="1800" spc="-5" dirty="0">
                <a:latin typeface="Garamond"/>
                <a:cs typeface="Garamond"/>
              </a:rPr>
              <a:t>en </a:t>
            </a:r>
            <a:r>
              <a:rPr sz="1800" dirty="0">
                <a:latin typeface="Garamond"/>
                <a:cs typeface="Garamond"/>
              </a:rPr>
              <a:t>donde la  </a:t>
            </a:r>
            <a:r>
              <a:rPr sz="1800" spc="-5" dirty="0">
                <a:latin typeface="Garamond"/>
                <a:cs typeface="Garamond"/>
              </a:rPr>
              <a:t>programación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cosechas es un aspecto </a:t>
            </a:r>
            <a:r>
              <a:rPr sz="1800" dirty="0">
                <a:latin typeface="Garamond"/>
                <a:cs typeface="Garamond"/>
              </a:rPr>
              <a:t>importante </a:t>
            </a:r>
            <a:r>
              <a:rPr sz="1800" spc="-5" dirty="0">
                <a:latin typeface="Garamond"/>
                <a:cs typeface="Garamond"/>
              </a:rPr>
              <a:t>para asegurar un flujo uniforme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producto </a:t>
            </a:r>
            <a:r>
              <a:rPr sz="1800" dirty="0">
                <a:latin typeface="Garamond"/>
                <a:cs typeface="Garamond"/>
              </a:rPr>
              <a:t>a las </a:t>
            </a:r>
            <a:r>
              <a:rPr sz="1800" spc="-5" dirty="0">
                <a:latin typeface="Garamond"/>
                <a:cs typeface="Garamond"/>
              </a:rPr>
              <a:t>plantas </a:t>
            </a:r>
            <a:r>
              <a:rPr sz="1800" dirty="0">
                <a:latin typeface="Garamond"/>
                <a:cs typeface="Garamond"/>
              </a:rPr>
              <a:t>de  </a:t>
            </a:r>
            <a:r>
              <a:rPr sz="1800" spc="-5" dirty="0">
                <a:latin typeface="Garamond"/>
                <a:cs typeface="Garamond"/>
              </a:rPr>
              <a:t>procesado, es muy frecuente el cálculo </a:t>
            </a:r>
            <a:r>
              <a:rPr sz="1800" dirty="0">
                <a:latin typeface="Garamond"/>
                <a:cs typeface="Garamond"/>
              </a:rPr>
              <a:t>de los días </a:t>
            </a:r>
            <a:r>
              <a:rPr sz="1800" spc="-5" dirty="0">
                <a:latin typeface="Garamond"/>
                <a:cs typeface="Garamond"/>
              </a:rPr>
              <a:t>transcurridos </a:t>
            </a:r>
            <a:r>
              <a:rPr sz="1800" dirty="0">
                <a:latin typeface="Garamond"/>
                <a:cs typeface="Garamond"/>
              </a:rPr>
              <a:t>desde </a:t>
            </a:r>
            <a:r>
              <a:rPr sz="1800" spc="-5" dirty="0">
                <a:latin typeface="Garamond"/>
                <a:cs typeface="Garamond"/>
              </a:rPr>
              <a:t>plena floración y/o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acumulación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unidades 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5" dirty="0">
                <a:latin typeface="Garamond"/>
                <a:cs typeface="Garamond"/>
              </a:rPr>
              <a:t> calor.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3523" y="360374"/>
            <a:ext cx="4225823" cy="3546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22913" y="360374"/>
            <a:ext cx="5009538" cy="3617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800" y="728405"/>
            <a:ext cx="10880725" cy="5262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B5394"/>
                </a:solidFill>
                <a:latin typeface="Garamond"/>
                <a:cs typeface="Garamond"/>
              </a:rPr>
              <a:t>Manipuleo durante la</a:t>
            </a:r>
            <a:r>
              <a:rPr sz="1800" b="1" spc="-10" dirty="0">
                <a:solidFill>
                  <a:srgbClr val="0B5394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0B5394"/>
                </a:solidFill>
                <a:latin typeface="Garamond"/>
                <a:cs typeface="Garamond"/>
              </a:rPr>
              <a:t>cosecha</a:t>
            </a:r>
            <a:endParaRPr sz="1800">
              <a:latin typeface="Garamond"/>
              <a:cs typeface="Garamond"/>
            </a:endParaRPr>
          </a:p>
          <a:p>
            <a:pPr marL="12700" marR="9525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latin typeface="Garamond"/>
                <a:cs typeface="Garamond"/>
              </a:rPr>
              <a:t>La cosecha </a:t>
            </a:r>
            <a:r>
              <a:rPr sz="1800" dirty="0">
                <a:latin typeface="Garamond"/>
                <a:cs typeface="Garamond"/>
              </a:rPr>
              <a:t>involucra </a:t>
            </a:r>
            <a:r>
              <a:rPr sz="1800" spc="-5" dirty="0">
                <a:latin typeface="Garamond"/>
                <a:cs typeface="Garamond"/>
              </a:rPr>
              <a:t>una serie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operaciones adicionales </a:t>
            </a:r>
            <a:r>
              <a:rPr sz="1800" dirty="0">
                <a:latin typeface="Garamond"/>
                <a:cs typeface="Garamond"/>
              </a:rPr>
              <a:t>a la </a:t>
            </a:r>
            <a:r>
              <a:rPr sz="1800" spc="-5" dirty="0">
                <a:latin typeface="Garamond"/>
                <a:cs typeface="Garamond"/>
              </a:rPr>
              <a:t>simple separación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planta madre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órgano </a:t>
            </a:r>
            <a:r>
              <a:rPr sz="1800" dirty="0">
                <a:latin typeface="Garamond"/>
                <a:cs typeface="Garamond"/>
              </a:rPr>
              <a:t>de interés  </a:t>
            </a:r>
            <a:r>
              <a:rPr sz="1800" spc="-5" dirty="0">
                <a:latin typeface="Garamond"/>
                <a:cs typeface="Garamond"/>
              </a:rPr>
              <a:t>comercial tales como una preselección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una preparación tal como recorte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follaje, eliminación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partes no comestibles,  etc. que se realizan en el mismo predio </a:t>
            </a:r>
            <a:r>
              <a:rPr sz="1800" dirty="0">
                <a:latin typeface="Garamond"/>
                <a:cs typeface="Garamond"/>
              </a:rPr>
              <a:t>y a los </a:t>
            </a:r>
            <a:r>
              <a:rPr sz="1800" spc="-5" dirty="0">
                <a:latin typeface="Garamond"/>
                <a:cs typeface="Garamond"/>
              </a:rPr>
              <a:t>efectos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facilitar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posterior preparación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venta. En algunos casos,  el producto es </a:t>
            </a:r>
            <a:r>
              <a:rPr sz="1800" dirty="0">
                <a:latin typeface="Garamond"/>
                <a:cs typeface="Garamond"/>
              </a:rPr>
              <a:t>íntegramente </a:t>
            </a:r>
            <a:r>
              <a:rPr sz="1800" spc="-5" dirty="0">
                <a:latin typeface="Garamond"/>
                <a:cs typeface="Garamond"/>
              </a:rPr>
              <a:t>preparado para el mercado en el campo, aunque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normal es 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recipientes cosecheros  sean vaciados en otros más grandes para su traslado al galpón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empaque (Figura 14) para ser </a:t>
            </a:r>
            <a:r>
              <a:rPr sz="1800" dirty="0">
                <a:latin typeface="Garamond"/>
                <a:cs typeface="Garamond"/>
              </a:rPr>
              <a:t>descargados </a:t>
            </a:r>
            <a:r>
              <a:rPr sz="1800" spc="-5" dirty="0">
                <a:latin typeface="Garamond"/>
                <a:cs typeface="Garamond"/>
              </a:rPr>
              <a:t>en forma seca 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húmeda en </a:t>
            </a:r>
            <a:r>
              <a:rPr sz="1800" dirty="0">
                <a:latin typeface="Garamond"/>
                <a:cs typeface="Garamond"/>
              </a:rPr>
              <a:t>las líneas de </a:t>
            </a:r>
            <a:r>
              <a:rPr sz="1800" spc="-5" dirty="0">
                <a:latin typeface="Garamond"/>
                <a:cs typeface="Garamond"/>
              </a:rPr>
              <a:t>clasificación. En esta serie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pasos que necesariamente </a:t>
            </a:r>
            <a:r>
              <a:rPr sz="1800" dirty="0">
                <a:latin typeface="Garamond"/>
                <a:cs typeface="Garamond"/>
              </a:rPr>
              <a:t>debe </a:t>
            </a:r>
            <a:r>
              <a:rPr sz="1800" spc="-5" dirty="0">
                <a:latin typeface="Garamond"/>
                <a:cs typeface="Garamond"/>
              </a:rPr>
              <a:t>cumplir, es </a:t>
            </a:r>
            <a:r>
              <a:rPr sz="1800" dirty="0">
                <a:latin typeface="Garamond"/>
                <a:cs typeface="Garamond"/>
              </a:rPr>
              <a:t>donde </a:t>
            </a:r>
            <a:r>
              <a:rPr sz="1800" spc="-5" dirty="0">
                <a:latin typeface="Garamond"/>
                <a:cs typeface="Garamond"/>
              </a:rPr>
              <a:t>se produce </a:t>
            </a:r>
            <a:r>
              <a:rPr sz="1800" dirty="0">
                <a:latin typeface="Garamond"/>
                <a:cs typeface="Garamond"/>
              </a:rPr>
              <a:t>la  </a:t>
            </a:r>
            <a:r>
              <a:rPr sz="1800" spc="-5" dirty="0">
                <a:latin typeface="Garamond"/>
                <a:cs typeface="Garamond"/>
              </a:rPr>
              <a:t>mayor parte </a:t>
            </a:r>
            <a:r>
              <a:rPr sz="1800" dirty="0">
                <a:latin typeface="Garamond"/>
                <a:cs typeface="Garamond"/>
              </a:rPr>
              <a:t>de las lesiones </a:t>
            </a:r>
            <a:r>
              <a:rPr sz="1800" spc="-5" dirty="0">
                <a:latin typeface="Garamond"/>
                <a:cs typeface="Garamond"/>
              </a:rPr>
              <a:t>que se van acumulando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afectando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calidad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producto (Figura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15).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latin typeface="Garamond"/>
                <a:cs typeface="Garamond"/>
              </a:rPr>
              <a:t>Existen </a:t>
            </a:r>
            <a:r>
              <a:rPr sz="1800" dirty="0">
                <a:latin typeface="Garamond"/>
                <a:cs typeface="Garamond"/>
              </a:rPr>
              <a:t>distintos </a:t>
            </a:r>
            <a:r>
              <a:rPr sz="1800" spc="-5" dirty="0">
                <a:latin typeface="Garamond"/>
                <a:cs typeface="Garamond"/>
              </a:rPr>
              <a:t>tipos </a:t>
            </a:r>
            <a:r>
              <a:rPr sz="1800" dirty="0">
                <a:latin typeface="Garamond"/>
                <a:cs typeface="Garamond"/>
              </a:rPr>
              <a:t>de lesiones, </a:t>
            </a:r>
            <a:r>
              <a:rPr sz="1800" spc="-5" dirty="0">
                <a:latin typeface="Garamond"/>
                <a:cs typeface="Garamond"/>
              </a:rPr>
              <a:t>por un </a:t>
            </a:r>
            <a:r>
              <a:rPr sz="1800" dirty="0">
                <a:latin typeface="Garamond"/>
                <a:cs typeface="Garamond"/>
              </a:rPr>
              <a:t>lado </a:t>
            </a:r>
            <a:r>
              <a:rPr sz="1800" spc="-5" dirty="0">
                <a:latin typeface="Garamond"/>
                <a:cs typeface="Garamond"/>
              </a:rPr>
              <a:t>están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heridas, cortes </a:t>
            </a:r>
            <a:r>
              <a:rPr sz="1800" dirty="0">
                <a:latin typeface="Garamond"/>
                <a:cs typeface="Garamond"/>
              </a:rPr>
              <a:t>o laceraciones </a:t>
            </a:r>
            <a:r>
              <a:rPr sz="1800" spc="-5" dirty="0">
                <a:latin typeface="Garamond"/>
                <a:cs typeface="Garamond"/>
              </a:rPr>
              <a:t>en </a:t>
            </a:r>
            <a:r>
              <a:rPr sz="1800" dirty="0">
                <a:latin typeface="Garamond"/>
                <a:cs typeface="Garamond"/>
              </a:rPr>
              <a:t>donde </a:t>
            </a:r>
            <a:r>
              <a:rPr sz="1800" spc="-5" dirty="0">
                <a:latin typeface="Garamond"/>
                <a:cs typeface="Garamond"/>
              </a:rPr>
              <a:t>existe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pérdida </a:t>
            </a:r>
            <a:r>
              <a:rPr sz="1800" dirty="0">
                <a:latin typeface="Garamond"/>
                <a:cs typeface="Garamond"/>
              </a:rPr>
              <a:t>de  integridad de los </a:t>
            </a:r>
            <a:r>
              <a:rPr sz="1800" spc="-5" dirty="0">
                <a:latin typeface="Garamond"/>
                <a:cs typeface="Garamond"/>
              </a:rPr>
              <a:t>tejidos por acciones cortantes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punzantes. Este tipo </a:t>
            </a:r>
            <a:r>
              <a:rPr sz="1800" dirty="0">
                <a:latin typeface="Garamond"/>
                <a:cs typeface="Garamond"/>
              </a:rPr>
              <a:t>de lesión </a:t>
            </a:r>
            <a:r>
              <a:rPr sz="1800" spc="-5" dirty="0">
                <a:latin typeface="Garamond"/>
                <a:cs typeface="Garamond"/>
              </a:rPr>
              <a:t>es muy frecuente </a:t>
            </a:r>
            <a:r>
              <a:rPr sz="1800" dirty="0">
                <a:latin typeface="Garamond"/>
                <a:cs typeface="Garamond"/>
              </a:rPr>
              <a:t>durante la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y  </a:t>
            </a:r>
            <a:r>
              <a:rPr sz="1800" spc="-5" dirty="0">
                <a:latin typeface="Garamond"/>
                <a:cs typeface="Garamond"/>
              </a:rPr>
              <a:t>producidas por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herramientas con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que se realiza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separación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planta madre, pero también ocurren heridas  producidas por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uñas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operario,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el mismo pedúnculo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 fruto que </a:t>
            </a:r>
            <a:r>
              <a:rPr sz="1800" dirty="0">
                <a:latin typeface="Garamond"/>
                <a:cs typeface="Garamond"/>
              </a:rPr>
              <a:t>lesiona a </a:t>
            </a:r>
            <a:r>
              <a:rPr sz="1800" spc="-5" dirty="0">
                <a:latin typeface="Garamond"/>
                <a:cs typeface="Garamond"/>
              </a:rPr>
              <a:t>otros (Figura 16). Estas heridas son  vías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penetración para hongos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bacterias que producen pudriciones. Este tipo </a:t>
            </a:r>
            <a:r>
              <a:rPr sz="1800" dirty="0">
                <a:latin typeface="Garamond"/>
                <a:cs typeface="Garamond"/>
              </a:rPr>
              <a:t>de daño </a:t>
            </a:r>
            <a:r>
              <a:rPr sz="1800" spc="-5" dirty="0">
                <a:latin typeface="Garamond"/>
                <a:cs typeface="Garamond"/>
              </a:rPr>
              <a:t>es fácilmente </a:t>
            </a:r>
            <a:r>
              <a:rPr sz="1800" dirty="0">
                <a:latin typeface="Garamond"/>
                <a:cs typeface="Garamond"/>
              </a:rPr>
              <a:t>detectable y </a:t>
            </a:r>
            <a:r>
              <a:rPr sz="1800" spc="-5" dirty="0">
                <a:latin typeface="Garamond"/>
                <a:cs typeface="Garamond"/>
              </a:rPr>
              <a:t>es  normalmente eliminado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operaciones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clasificación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empaque. Los golpes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machucones por </a:t>
            </a:r>
            <a:r>
              <a:rPr sz="1800" dirty="0">
                <a:latin typeface="Garamond"/>
                <a:cs typeface="Garamond"/>
              </a:rPr>
              <a:t>diversas </a:t>
            </a:r>
            <a:r>
              <a:rPr sz="1800" spc="-5" dirty="0">
                <a:latin typeface="Garamond"/>
                <a:cs typeface="Garamond"/>
              </a:rPr>
              <a:t>causas son  mucho más frecuentes, no son fácilmente visibles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sus síntomas se manifiestan varios </a:t>
            </a:r>
            <a:r>
              <a:rPr sz="1800" dirty="0">
                <a:latin typeface="Garamond"/>
                <a:cs typeface="Garamond"/>
              </a:rPr>
              <a:t>días después, </a:t>
            </a:r>
            <a:r>
              <a:rPr sz="1800" spc="-5" dirty="0">
                <a:latin typeface="Garamond"/>
                <a:cs typeface="Garamond"/>
              </a:rPr>
              <a:t>cuando ya el producto  se encuentra en manos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consumidor. </a:t>
            </a:r>
            <a:r>
              <a:rPr sz="1800" dirty="0">
                <a:latin typeface="Garamond"/>
                <a:cs typeface="Garamond"/>
              </a:rPr>
              <a:t>Se identifican </a:t>
            </a:r>
            <a:r>
              <a:rPr sz="1800" spc="-5" dirty="0">
                <a:latin typeface="Garamond"/>
                <a:cs typeface="Garamond"/>
              </a:rPr>
              <a:t>tres causas principales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lesiones: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4937" y="1315575"/>
            <a:ext cx="11020425" cy="2854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 marR="12065" indent="-386080" algn="just">
              <a:lnSpc>
                <a:spcPct val="114599"/>
              </a:lnSpc>
              <a:spcBef>
                <a:spcPts val="100"/>
              </a:spcBef>
              <a:buFont typeface="Garamond"/>
              <a:buAutoNum type="arabicPeriod"/>
              <a:tabLst>
                <a:tab pos="398780" algn="l"/>
              </a:tabLst>
            </a:pPr>
            <a:r>
              <a:rPr sz="1800" i="1" spc="-5" dirty="0">
                <a:latin typeface="Garamond"/>
                <a:cs typeface="Garamond"/>
              </a:rPr>
              <a:t>Impacto</a:t>
            </a:r>
            <a:r>
              <a:rPr sz="1800" spc="-5" dirty="0">
                <a:latin typeface="Garamond"/>
                <a:cs typeface="Garamond"/>
              </a:rPr>
              <a:t>: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fruto contra una superficie </a:t>
            </a:r>
            <a:r>
              <a:rPr sz="1800" dirty="0">
                <a:latin typeface="Garamond"/>
                <a:cs typeface="Garamond"/>
              </a:rPr>
              <a:t>dura </a:t>
            </a:r>
            <a:r>
              <a:rPr sz="1800" spc="-5" dirty="0">
                <a:latin typeface="Garamond"/>
                <a:cs typeface="Garamond"/>
              </a:rPr>
              <a:t>en forma </a:t>
            </a:r>
            <a:r>
              <a:rPr sz="1800" dirty="0">
                <a:latin typeface="Garamond"/>
                <a:cs typeface="Garamond"/>
              </a:rPr>
              <a:t>individual o luego de </a:t>
            </a:r>
            <a:r>
              <a:rPr sz="1800" spc="-5" dirty="0">
                <a:latin typeface="Garamond"/>
                <a:cs typeface="Garamond"/>
              </a:rPr>
              <a:t>ser empacado, además </a:t>
            </a:r>
            <a:r>
              <a:rPr sz="1800" dirty="0">
                <a:latin typeface="Garamond"/>
                <a:cs typeface="Garamond"/>
              </a:rPr>
              <a:t>de los impactos de  los </a:t>
            </a:r>
            <a:r>
              <a:rPr sz="1800" spc="-5" dirty="0">
                <a:latin typeface="Garamond"/>
                <a:cs typeface="Garamond"/>
              </a:rPr>
              <a:t>frutos entre sí. Este tipo </a:t>
            </a:r>
            <a:r>
              <a:rPr sz="1800" dirty="0">
                <a:latin typeface="Garamond"/>
                <a:cs typeface="Garamond"/>
              </a:rPr>
              <a:t>de lesión </a:t>
            </a:r>
            <a:r>
              <a:rPr sz="1800" spc="-5" dirty="0">
                <a:latin typeface="Garamond"/>
                <a:cs typeface="Garamond"/>
              </a:rPr>
              <a:t>es muy frecuente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operaciones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empaque (Figura</a:t>
            </a:r>
            <a:r>
              <a:rPr sz="1800" spc="-3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17).</a:t>
            </a:r>
            <a:endParaRPr sz="1800">
              <a:latin typeface="Garamond"/>
              <a:cs typeface="Garamond"/>
            </a:endParaRPr>
          </a:p>
          <a:p>
            <a:pPr marL="398145" marR="6350" indent="-386080" algn="just">
              <a:lnSpc>
                <a:spcPct val="114599"/>
              </a:lnSpc>
              <a:buFont typeface="Garamond"/>
              <a:buAutoNum type="arabicPeriod"/>
              <a:tabLst>
                <a:tab pos="398780" algn="l"/>
              </a:tabLst>
            </a:pPr>
            <a:r>
              <a:rPr sz="1800" i="1" dirty="0">
                <a:latin typeface="Garamond"/>
                <a:cs typeface="Garamond"/>
              </a:rPr>
              <a:t>Compresión</a:t>
            </a:r>
            <a:r>
              <a:rPr sz="1800" dirty="0">
                <a:latin typeface="Garamond"/>
                <a:cs typeface="Garamond"/>
              </a:rPr>
              <a:t>: debido a la deformación </a:t>
            </a:r>
            <a:r>
              <a:rPr sz="1800" spc="-5" dirty="0">
                <a:latin typeface="Garamond"/>
                <a:cs typeface="Garamond"/>
              </a:rPr>
              <a:t>por presión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aplastamiento. Frecuente </a:t>
            </a:r>
            <a:r>
              <a:rPr sz="1800" dirty="0">
                <a:latin typeface="Garamond"/>
                <a:cs typeface="Garamond"/>
              </a:rPr>
              <a:t>durante </a:t>
            </a:r>
            <a:r>
              <a:rPr sz="1800" spc="-5" dirty="0">
                <a:latin typeface="Garamond"/>
                <a:cs typeface="Garamond"/>
              </a:rPr>
              <a:t>el almacenaje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transporte </a:t>
            </a:r>
            <a:r>
              <a:rPr sz="1800" dirty="0">
                <a:latin typeface="Garamond"/>
                <a:cs typeface="Garamond"/>
              </a:rPr>
              <a:t>a </a:t>
            </a:r>
            <a:r>
              <a:rPr sz="1800" spc="-5" dirty="0">
                <a:latin typeface="Garamond"/>
                <a:cs typeface="Garamond"/>
              </a:rPr>
              <a:t>granel  </a:t>
            </a:r>
            <a:r>
              <a:rPr sz="1800" dirty="0">
                <a:latin typeface="Garamond"/>
                <a:cs typeface="Garamond"/>
              </a:rPr>
              <a:t>y debido </a:t>
            </a:r>
            <a:r>
              <a:rPr sz="1800" spc="-5" dirty="0">
                <a:latin typeface="Garamond"/>
                <a:cs typeface="Garamond"/>
              </a:rPr>
              <a:t>al peso que ejerce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masa transportada sobre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capas </a:t>
            </a:r>
            <a:r>
              <a:rPr sz="1800" dirty="0">
                <a:latin typeface="Garamond"/>
                <a:cs typeface="Garamond"/>
              </a:rPr>
              <a:t>inferiores. </a:t>
            </a:r>
            <a:r>
              <a:rPr sz="1800" spc="-5" dirty="0">
                <a:latin typeface="Garamond"/>
                <a:cs typeface="Garamond"/>
              </a:rPr>
              <a:t>También ocurre cuando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masa empacada  excede el volumen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envase (Figura 18)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por el colapso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envases que no son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suficientemente fuertes como  para soportar el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peso.</a:t>
            </a:r>
            <a:endParaRPr sz="1800">
              <a:latin typeface="Garamond"/>
              <a:cs typeface="Garamond"/>
            </a:endParaRPr>
          </a:p>
          <a:p>
            <a:pPr marL="398145" marR="5080" indent="-386080" algn="just">
              <a:lnSpc>
                <a:spcPct val="114599"/>
              </a:lnSpc>
              <a:buFont typeface="Garamond"/>
              <a:buAutoNum type="arabicPeriod"/>
              <a:tabLst>
                <a:tab pos="398780" algn="l"/>
              </a:tabLst>
            </a:pPr>
            <a:r>
              <a:rPr sz="1800" i="1" spc="-5" dirty="0">
                <a:latin typeface="Garamond"/>
                <a:cs typeface="Garamond"/>
              </a:rPr>
              <a:t>Abrasión</a:t>
            </a:r>
            <a:r>
              <a:rPr sz="1800" spc="-5" dirty="0">
                <a:latin typeface="Garamond"/>
                <a:cs typeface="Garamond"/>
              </a:rPr>
              <a:t>: </a:t>
            </a:r>
            <a:r>
              <a:rPr sz="1800" dirty="0">
                <a:latin typeface="Garamond"/>
                <a:cs typeface="Garamond"/>
              </a:rPr>
              <a:t>Se </a:t>
            </a:r>
            <a:r>
              <a:rPr sz="1800" spc="-5" dirty="0">
                <a:latin typeface="Garamond"/>
                <a:cs typeface="Garamond"/>
              </a:rPr>
              <a:t>produce por el roce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frutos entre sí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contra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paredes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envase. Es muy </a:t>
            </a:r>
            <a:r>
              <a:rPr sz="1800" dirty="0">
                <a:latin typeface="Garamond"/>
                <a:cs typeface="Garamond"/>
              </a:rPr>
              <a:t>importante </a:t>
            </a:r>
            <a:r>
              <a:rPr sz="1800" spc="-5" dirty="0">
                <a:latin typeface="Garamond"/>
                <a:cs typeface="Garamond"/>
              </a:rPr>
              <a:t>en aquellos  productos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piel muy </a:t>
            </a:r>
            <a:r>
              <a:rPr sz="1800" dirty="0">
                <a:latin typeface="Garamond"/>
                <a:cs typeface="Garamond"/>
              </a:rPr>
              <a:t>delicada </a:t>
            </a:r>
            <a:r>
              <a:rPr sz="1800" spc="-5" dirty="0">
                <a:latin typeface="Garamond"/>
                <a:cs typeface="Garamond"/>
              </a:rPr>
              <a:t>como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peras. Este tipo </a:t>
            </a:r>
            <a:r>
              <a:rPr sz="1800" dirty="0">
                <a:latin typeface="Garamond"/>
                <a:cs typeface="Garamond"/>
              </a:rPr>
              <a:t>de lesión </a:t>
            </a:r>
            <a:r>
              <a:rPr sz="1800" spc="-5" dirty="0">
                <a:latin typeface="Garamond"/>
                <a:cs typeface="Garamond"/>
              </a:rPr>
              <a:t>se </a:t>
            </a:r>
            <a:r>
              <a:rPr sz="1800" dirty="0">
                <a:latin typeface="Garamond"/>
                <a:cs typeface="Garamond"/>
              </a:rPr>
              <a:t>limita </a:t>
            </a:r>
            <a:r>
              <a:rPr sz="1800" spc="-5" dirty="0">
                <a:latin typeface="Garamond"/>
                <a:cs typeface="Garamond"/>
              </a:rPr>
              <a:t>casi con exclusividad </a:t>
            </a:r>
            <a:r>
              <a:rPr sz="1800" dirty="0">
                <a:latin typeface="Garamond"/>
                <a:cs typeface="Garamond"/>
              </a:rPr>
              <a:t>a la </a:t>
            </a:r>
            <a:r>
              <a:rPr sz="1800" spc="-5" dirty="0">
                <a:latin typeface="Garamond"/>
                <a:cs typeface="Garamond"/>
              </a:rPr>
              <a:t>cáscara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piel. En  cebollas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ajos se manifiesta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pérdida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catáfilas protectoras (Figura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19).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3816" y="4253050"/>
            <a:ext cx="3099149" cy="2259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56080" y="4228424"/>
            <a:ext cx="4538868" cy="2259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54159" y="4228424"/>
            <a:ext cx="3247855" cy="228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5325" y="765453"/>
            <a:ext cx="10868660" cy="3281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470025" algn="just">
              <a:lnSpc>
                <a:spcPct val="114100"/>
              </a:lnSpc>
              <a:spcBef>
                <a:spcPts val="125"/>
              </a:spcBef>
            </a:pPr>
            <a:r>
              <a:rPr sz="1700" spc="-5" dirty="0">
                <a:latin typeface="Garamond"/>
                <a:cs typeface="Garamond"/>
              </a:rPr>
              <a:t>La manifestación </a:t>
            </a:r>
            <a:r>
              <a:rPr sz="1700" dirty="0">
                <a:latin typeface="Garamond"/>
                <a:cs typeface="Garamond"/>
              </a:rPr>
              <a:t>del daño depende del </a:t>
            </a:r>
            <a:r>
              <a:rPr sz="1700" spc="-5" dirty="0">
                <a:latin typeface="Garamond"/>
                <a:cs typeface="Garamond"/>
              </a:rPr>
              <a:t>tejido afectado, estado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madurez, severidad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tipo </a:t>
            </a:r>
            <a:r>
              <a:rPr sz="1700" dirty="0">
                <a:latin typeface="Garamond"/>
                <a:cs typeface="Garamond"/>
              </a:rPr>
              <a:t>de lesión. Son  </a:t>
            </a:r>
            <a:r>
              <a:rPr sz="1700" spc="-5" dirty="0">
                <a:latin typeface="Garamond"/>
                <a:cs typeface="Garamond"/>
              </a:rPr>
              <a:t>acumulativos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además </a:t>
            </a:r>
            <a:r>
              <a:rPr sz="1700" dirty="0">
                <a:latin typeface="Garamond"/>
                <a:cs typeface="Garamond"/>
              </a:rPr>
              <a:t>del </a:t>
            </a:r>
            <a:r>
              <a:rPr sz="1700" spc="-5" dirty="0">
                <a:latin typeface="Garamond"/>
                <a:cs typeface="Garamond"/>
              </a:rPr>
              <a:t>efecto traumático </a:t>
            </a:r>
            <a:r>
              <a:rPr sz="1700" dirty="0">
                <a:latin typeface="Garamond"/>
                <a:cs typeface="Garamond"/>
              </a:rPr>
              <a:t>desencadenan </a:t>
            </a:r>
            <a:r>
              <a:rPr sz="1700" spc="-5" dirty="0">
                <a:latin typeface="Garamond"/>
                <a:cs typeface="Garamond"/>
              </a:rPr>
              <a:t>una serie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respuestas al estrés así como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puesta en funcionamiento  </a:t>
            </a:r>
            <a:r>
              <a:rPr sz="1700" dirty="0">
                <a:latin typeface="Garamond"/>
                <a:cs typeface="Garamond"/>
              </a:rPr>
              <a:t>de los </a:t>
            </a:r>
            <a:r>
              <a:rPr sz="1700" spc="-5" dirty="0">
                <a:latin typeface="Garamond"/>
                <a:cs typeface="Garamond"/>
              </a:rPr>
              <a:t>mecanismos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cicatrización. Esta reacción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tipo fisiológico se caracteriza, por un </a:t>
            </a:r>
            <a:r>
              <a:rPr sz="1700" dirty="0">
                <a:latin typeface="Garamond"/>
                <a:cs typeface="Garamond"/>
              </a:rPr>
              <a:t>lado, </a:t>
            </a:r>
            <a:r>
              <a:rPr sz="1700" spc="-5" dirty="0">
                <a:latin typeface="Garamond"/>
                <a:cs typeface="Garamond"/>
              </a:rPr>
              <a:t>por un </a:t>
            </a:r>
            <a:r>
              <a:rPr sz="1700" dirty="0">
                <a:latin typeface="Garamond"/>
                <a:cs typeface="Garamond"/>
              </a:rPr>
              <a:t>incremento </a:t>
            </a:r>
            <a:r>
              <a:rPr sz="1700" spc="-5" dirty="0">
                <a:latin typeface="Garamond"/>
                <a:cs typeface="Garamond"/>
              </a:rPr>
              <a:t>transitorio </a:t>
            </a:r>
            <a:r>
              <a:rPr sz="1700" dirty="0">
                <a:latin typeface="Garamond"/>
                <a:cs typeface="Garamond"/>
              </a:rPr>
              <a:t>de  la </a:t>
            </a:r>
            <a:r>
              <a:rPr sz="1700" spc="-5" dirty="0">
                <a:latin typeface="Garamond"/>
                <a:cs typeface="Garamond"/>
              </a:rPr>
              <a:t>respiración, con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consiguiente </a:t>
            </a:r>
            <a:r>
              <a:rPr sz="1700" dirty="0">
                <a:latin typeface="Garamond"/>
                <a:cs typeface="Garamond"/>
              </a:rPr>
              <a:t>degradación </a:t>
            </a:r>
            <a:r>
              <a:rPr sz="1700" spc="-5" dirty="0">
                <a:latin typeface="Garamond"/>
                <a:cs typeface="Garamond"/>
              </a:rPr>
              <a:t>y/o consumo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parte </a:t>
            </a:r>
            <a:r>
              <a:rPr sz="1700" dirty="0">
                <a:latin typeface="Garamond"/>
                <a:cs typeface="Garamond"/>
              </a:rPr>
              <a:t>de las </a:t>
            </a:r>
            <a:r>
              <a:rPr sz="1700" spc="-5" dirty="0">
                <a:latin typeface="Garamond"/>
                <a:cs typeface="Garamond"/>
              </a:rPr>
              <a:t>reservas así como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producción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etileno, </a:t>
            </a:r>
            <a:r>
              <a:rPr sz="1700" dirty="0">
                <a:latin typeface="Garamond"/>
                <a:cs typeface="Garamond"/>
              </a:rPr>
              <a:t>lo </a:t>
            </a:r>
            <a:r>
              <a:rPr sz="1700" spc="-5" dirty="0">
                <a:latin typeface="Garamond"/>
                <a:cs typeface="Garamond"/>
              </a:rPr>
              <a:t>que  acelera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procesos madurativos contribuyendo al ablandamiento. La alteración mecánica </a:t>
            </a:r>
            <a:r>
              <a:rPr sz="1700" dirty="0">
                <a:latin typeface="Garamond"/>
                <a:cs typeface="Garamond"/>
              </a:rPr>
              <a:t>de las </a:t>
            </a:r>
            <a:r>
              <a:rPr sz="1700" spc="-5" dirty="0">
                <a:latin typeface="Garamond"/>
                <a:cs typeface="Garamond"/>
              </a:rPr>
              <a:t>membranas, en algunos casos,  pone en contacto enzimas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substratos con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síntesis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compuestos secundarios que pueden afectar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textura, sabor, apariencia,  aroma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calidad nutritiva. La firmeza en el sitio </a:t>
            </a:r>
            <a:r>
              <a:rPr sz="1700" dirty="0">
                <a:latin typeface="Garamond"/>
                <a:cs typeface="Garamond"/>
              </a:rPr>
              <a:t>de impacto disminuye </a:t>
            </a:r>
            <a:r>
              <a:rPr sz="1700" spc="-5" dirty="0">
                <a:latin typeface="Garamond"/>
                <a:cs typeface="Garamond"/>
              </a:rPr>
              <a:t>rápidamente por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rotura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muerte celular así como por </a:t>
            </a:r>
            <a:r>
              <a:rPr sz="1700" dirty="0">
                <a:latin typeface="Garamond"/>
                <a:cs typeface="Garamond"/>
              </a:rPr>
              <a:t>la  </a:t>
            </a:r>
            <a:r>
              <a:rPr sz="1700" spc="-5" dirty="0">
                <a:latin typeface="Garamond"/>
                <a:cs typeface="Garamond"/>
              </a:rPr>
              <a:t>pérdida </a:t>
            </a:r>
            <a:r>
              <a:rPr sz="1700" dirty="0">
                <a:latin typeface="Garamond"/>
                <a:cs typeface="Garamond"/>
              </a:rPr>
              <a:t>de integridad de los </a:t>
            </a:r>
            <a:r>
              <a:rPr sz="1700" spc="-5" dirty="0">
                <a:latin typeface="Garamond"/>
                <a:cs typeface="Garamond"/>
              </a:rPr>
              <a:t>tejidos. El </a:t>
            </a:r>
            <a:r>
              <a:rPr sz="1700" dirty="0">
                <a:latin typeface="Garamond"/>
                <a:cs typeface="Garamond"/>
              </a:rPr>
              <a:t>daño </a:t>
            </a:r>
            <a:r>
              <a:rPr sz="1700" spc="-5" dirty="0">
                <a:latin typeface="Garamond"/>
                <a:cs typeface="Garamond"/>
              </a:rPr>
              <a:t>es más severo cuando más maduro está el fruto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sus efectos se favorecen </a:t>
            </a:r>
            <a:r>
              <a:rPr sz="1700" dirty="0">
                <a:latin typeface="Garamond"/>
                <a:cs typeface="Garamond"/>
              </a:rPr>
              <a:t>a </a:t>
            </a:r>
            <a:r>
              <a:rPr sz="1700" spc="-5" dirty="0">
                <a:latin typeface="Garamond"/>
                <a:cs typeface="Garamond"/>
              </a:rPr>
              <a:t>mayores  temperaturas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en almacenamientos prolongados. La eliminación </a:t>
            </a:r>
            <a:r>
              <a:rPr sz="1700" dirty="0">
                <a:latin typeface="Garamond"/>
                <a:cs typeface="Garamond"/>
              </a:rPr>
              <a:t>o </a:t>
            </a:r>
            <a:r>
              <a:rPr sz="1700" spc="-5" dirty="0">
                <a:latin typeface="Garamond"/>
                <a:cs typeface="Garamond"/>
              </a:rPr>
              <a:t>neutralización </a:t>
            </a:r>
            <a:r>
              <a:rPr sz="1700" dirty="0">
                <a:latin typeface="Garamond"/>
                <a:cs typeface="Garamond"/>
              </a:rPr>
              <a:t>del </a:t>
            </a:r>
            <a:r>
              <a:rPr sz="1700" spc="-5" dirty="0">
                <a:latin typeface="Garamond"/>
                <a:cs typeface="Garamond"/>
              </a:rPr>
              <a:t>etileno bajo condiciones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atmósferas  modificadas </a:t>
            </a:r>
            <a:r>
              <a:rPr sz="1700" dirty="0">
                <a:latin typeface="Garamond"/>
                <a:cs typeface="Garamond"/>
              </a:rPr>
              <a:t>o </a:t>
            </a:r>
            <a:r>
              <a:rPr sz="1700" spc="-5" dirty="0">
                <a:latin typeface="Garamond"/>
                <a:cs typeface="Garamond"/>
              </a:rPr>
              <a:t>controladas </a:t>
            </a:r>
            <a:r>
              <a:rPr sz="1700" dirty="0">
                <a:latin typeface="Garamond"/>
                <a:cs typeface="Garamond"/>
              </a:rPr>
              <a:t>disminuye la </a:t>
            </a:r>
            <a:r>
              <a:rPr sz="1700" spc="-5" dirty="0">
                <a:latin typeface="Garamond"/>
                <a:cs typeface="Garamond"/>
              </a:rPr>
              <a:t>velocidad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cicatrización pero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composición atmosférica también reduce el ritmo </a:t>
            </a:r>
            <a:r>
              <a:rPr sz="1700" dirty="0">
                <a:latin typeface="Garamond"/>
                <a:cs typeface="Garamond"/>
              </a:rPr>
              <a:t>de  </a:t>
            </a:r>
            <a:r>
              <a:rPr sz="1700" spc="-5" dirty="0">
                <a:latin typeface="Garamond"/>
                <a:cs typeface="Garamond"/>
              </a:rPr>
              <a:t>puesta en marcha </a:t>
            </a:r>
            <a:r>
              <a:rPr sz="1700" dirty="0">
                <a:latin typeface="Garamond"/>
                <a:cs typeface="Garamond"/>
              </a:rPr>
              <a:t>de los </a:t>
            </a:r>
            <a:r>
              <a:rPr sz="1700" spc="-5" dirty="0">
                <a:latin typeface="Garamond"/>
                <a:cs typeface="Garamond"/>
              </a:rPr>
              <a:t>mecanismos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respuesta al</a:t>
            </a:r>
            <a:r>
              <a:rPr sz="1700" spc="-15" dirty="0">
                <a:latin typeface="Garamond"/>
                <a:cs typeface="Garamond"/>
              </a:rPr>
              <a:t> </a:t>
            </a:r>
            <a:r>
              <a:rPr sz="1700" spc="-5" dirty="0">
                <a:latin typeface="Garamond"/>
                <a:cs typeface="Garamond"/>
              </a:rPr>
              <a:t>estrés.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6000" y="4025074"/>
            <a:ext cx="2866400" cy="2522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51900" y="4078399"/>
            <a:ext cx="3257250" cy="2459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03925" y="4107974"/>
            <a:ext cx="4672033" cy="243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5925" y="0"/>
            <a:ext cx="1736074" cy="854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8199" y="775780"/>
            <a:ext cx="10938510" cy="3061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4895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Recomendaciones para la</a:t>
            </a:r>
            <a:r>
              <a:rPr sz="18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cosecha</a:t>
            </a:r>
            <a:endParaRPr sz="1800">
              <a:latin typeface="Garamond"/>
              <a:cs typeface="Garamond"/>
            </a:endParaRPr>
          </a:p>
          <a:p>
            <a:pPr marL="379095" marR="5080" indent="-367030" algn="just">
              <a:lnSpc>
                <a:spcPct val="114599"/>
              </a:lnSpc>
              <a:spcBef>
                <a:spcPts val="975"/>
              </a:spcBef>
              <a:buFont typeface="Arial"/>
              <a:buChar char="●"/>
              <a:tabLst>
                <a:tab pos="379730" algn="l"/>
                <a:tab pos="1691639" algn="l"/>
                <a:tab pos="2539365" algn="l"/>
                <a:tab pos="3902710" algn="l"/>
                <a:tab pos="4867910" algn="l"/>
                <a:tab pos="5901690" algn="l"/>
                <a:tab pos="6720840" algn="l"/>
                <a:tab pos="8197850" algn="l"/>
                <a:tab pos="8993505" algn="l"/>
                <a:tab pos="9949815" algn="l"/>
              </a:tabLst>
            </a:pPr>
            <a:r>
              <a:rPr sz="1800" dirty="0">
                <a:latin typeface="Garamond"/>
                <a:cs typeface="Garamond"/>
              </a:rPr>
              <a:t>Si </a:t>
            </a:r>
            <a:r>
              <a:rPr sz="1800" spc="-5" dirty="0">
                <a:latin typeface="Garamond"/>
                <a:cs typeface="Garamond"/>
              </a:rPr>
              <a:t>fuera posible elegir un momento </a:t>
            </a:r>
            <a:r>
              <a:rPr sz="1800" dirty="0">
                <a:latin typeface="Garamond"/>
                <a:cs typeface="Garamond"/>
              </a:rPr>
              <a:t>del día </a:t>
            </a:r>
            <a:r>
              <a:rPr sz="1800" spc="-5" dirty="0">
                <a:latin typeface="Garamond"/>
                <a:cs typeface="Garamond"/>
              </a:rPr>
              <a:t>se recomienda hacerlo </a:t>
            </a:r>
            <a:r>
              <a:rPr sz="1800" dirty="0">
                <a:latin typeface="Garamond"/>
                <a:cs typeface="Garamond"/>
              </a:rPr>
              <a:t>durante las </a:t>
            </a:r>
            <a:r>
              <a:rPr sz="1800" spc="-5" dirty="0">
                <a:latin typeface="Garamond"/>
                <a:cs typeface="Garamond"/>
              </a:rPr>
              <a:t>horas frescas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mañana, ya que </a:t>
            </a:r>
            <a:r>
              <a:rPr sz="1800" dirty="0">
                <a:latin typeface="Garamond"/>
                <a:cs typeface="Garamond"/>
              </a:rPr>
              <a:t>los  </a:t>
            </a:r>
            <a:r>
              <a:rPr sz="1800" spc="-5" dirty="0">
                <a:latin typeface="Garamond"/>
                <a:cs typeface="Garamond"/>
              </a:rPr>
              <a:t>productos se encuentran más turgentes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se necesita menos energía para refrigerarlos. Esto no siempre es factible  </a:t>
            </a:r>
            <a:r>
              <a:rPr sz="1800" dirty="0">
                <a:latin typeface="Garamond"/>
                <a:cs typeface="Garamond"/>
              </a:rPr>
              <a:t>debido	</a:t>
            </a:r>
            <a:r>
              <a:rPr sz="1800" spc="-5" dirty="0">
                <a:latin typeface="Garamond"/>
                <a:cs typeface="Garamond"/>
              </a:rPr>
              <a:t>a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tamañ</a:t>
            </a:r>
            <a:r>
              <a:rPr sz="1800" dirty="0">
                <a:latin typeface="Garamond"/>
                <a:cs typeface="Garamond"/>
              </a:rPr>
              <a:t>o	del	lote	o	</a:t>
            </a:r>
            <a:r>
              <a:rPr sz="1800" spc="-5" dirty="0">
                <a:latin typeface="Garamond"/>
                <a:cs typeface="Garamond"/>
              </a:rPr>
              <a:t>volume</a:t>
            </a:r>
            <a:r>
              <a:rPr sz="1800" dirty="0">
                <a:latin typeface="Garamond"/>
                <a:cs typeface="Garamond"/>
              </a:rPr>
              <a:t>n	a	</a:t>
            </a:r>
            <a:r>
              <a:rPr sz="1800" spc="-5" dirty="0">
                <a:latin typeface="Garamond"/>
                <a:cs typeface="Garamond"/>
              </a:rPr>
              <a:t>se</a:t>
            </a:r>
            <a:r>
              <a:rPr sz="1800" dirty="0">
                <a:latin typeface="Garamond"/>
                <a:cs typeface="Garamond"/>
              </a:rPr>
              <a:t>r	</a:t>
            </a:r>
            <a:r>
              <a:rPr sz="1800" spc="-5" dirty="0">
                <a:latin typeface="Garamond"/>
                <a:cs typeface="Garamond"/>
              </a:rPr>
              <a:t>cosechado.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Font typeface="Arial"/>
              <a:buChar char="●"/>
            </a:pPr>
            <a:endParaRPr sz="2150">
              <a:latin typeface="Times New Roman"/>
              <a:cs typeface="Times New Roman"/>
            </a:endParaRPr>
          </a:p>
          <a:p>
            <a:pPr marL="379095" marR="19685" indent="-367030" algn="just">
              <a:lnSpc>
                <a:spcPct val="114599"/>
              </a:lnSpc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latin typeface="Garamond"/>
                <a:cs typeface="Garamond"/>
              </a:rPr>
              <a:t>La madurez con que un fruto ha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ser cosechado es función </a:t>
            </a:r>
            <a:r>
              <a:rPr sz="1800" dirty="0">
                <a:latin typeface="Garamond"/>
                <a:cs typeface="Garamond"/>
              </a:rPr>
              <a:t>de la distancia </a:t>
            </a:r>
            <a:r>
              <a:rPr sz="1800" spc="-5" dirty="0">
                <a:latin typeface="Garamond"/>
                <a:cs typeface="Garamond"/>
              </a:rPr>
              <a:t>al mercado. </a:t>
            </a:r>
            <a:r>
              <a:rPr sz="1800" dirty="0">
                <a:latin typeface="Garamond"/>
                <a:cs typeface="Garamond"/>
              </a:rPr>
              <a:t>Si </a:t>
            </a:r>
            <a:r>
              <a:rPr sz="1800" spc="-5" dirty="0">
                <a:latin typeface="Garamond"/>
                <a:cs typeface="Garamond"/>
              </a:rPr>
              <a:t>están </a:t>
            </a:r>
            <a:r>
              <a:rPr sz="1800" dirty="0">
                <a:latin typeface="Garamond"/>
                <a:cs typeface="Garamond"/>
              </a:rPr>
              <a:t>destinados a </a:t>
            </a:r>
            <a:r>
              <a:rPr sz="1800" spc="-5" dirty="0">
                <a:latin typeface="Garamond"/>
                <a:cs typeface="Garamond"/>
              </a:rPr>
              <a:t>mercados  </a:t>
            </a:r>
            <a:r>
              <a:rPr sz="1800" dirty="0">
                <a:latin typeface="Garamond"/>
                <a:cs typeface="Garamond"/>
              </a:rPr>
              <a:t>distantes, </a:t>
            </a:r>
            <a:r>
              <a:rPr sz="1800" spc="-5" dirty="0">
                <a:latin typeface="Garamond"/>
                <a:cs typeface="Garamond"/>
              </a:rPr>
              <a:t>se </a:t>
            </a:r>
            <a:r>
              <a:rPr sz="1800" dirty="0">
                <a:latin typeface="Garamond"/>
                <a:cs typeface="Garamond"/>
              </a:rPr>
              <a:t>deben </a:t>
            </a:r>
            <a:r>
              <a:rPr sz="1800" spc="-5" dirty="0">
                <a:latin typeface="Garamond"/>
                <a:cs typeface="Garamond"/>
              </a:rPr>
              <a:t>cosechar más </a:t>
            </a:r>
            <a:r>
              <a:rPr sz="1800" dirty="0">
                <a:latin typeface="Garamond"/>
                <a:cs typeface="Garamond"/>
              </a:rPr>
              <a:t>inmaduros, </a:t>
            </a:r>
            <a:r>
              <a:rPr sz="1800" spc="-5" dirty="0">
                <a:latin typeface="Garamond"/>
                <a:cs typeface="Garamond"/>
              </a:rPr>
              <a:t>pero siempre que hayan alcanzado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madurez fisiológica. En cambio para 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cercanos, se </a:t>
            </a:r>
            <a:r>
              <a:rPr sz="1800" dirty="0">
                <a:latin typeface="Garamond"/>
                <a:cs typeface="Garamond"/>
              </a:rPr>
              <a:t>deben </a:t>
            </a:r>
            <a:r>
              <a:rPr sz="1800" spc="-5" dirty="0">
                <a:latin typeface="Garamond"/>
                <a:cs typeface="Garamond"/>
              </a:rPr>
              <a:t>cosechar con un grado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madurez más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avanzado.</a:t>
            </a:r>
            <a:endParaRPr sz="1800">
              <a:latin typeface="Garamond"/>
              <a:cs typeface="Garamond"/>
            </a:endParaRPr>
          </a:p>
          <a:p>
            <a:pPr marL="321945">
              <a:lnSpc>
                <a:spcPct val="100000"/>
              </a:lnSpc>
              <a:spcBef>
                <a:spcPts val="1290"/>
              </a:spcBef>
            </a:pPr>
            <a:r>
              <a:rPr sz="1800" spc="-5" dirty="0">
                <a:latin typeface="Garamond"/>
                <a:cs typeface="Garamond"/>
              </a:rPr>
              <a:t>Tabla 2: </a:t>
            </a:r>
            <a:r>
              <a:rPr sz="1800" b="1" spc="-5" dirty="0">
                <a:latin typeface="Garamond"/>
                <a:cs typeface="Garamond"/>
              </a:rPr>
              <a:t>Condiciones de temperatura </a:t>
            </a:r>
            <a:r>
              <a:rPr sz="1800" b="1" dirty="0">
                <a:latin typeface="Garamond"/>
                <a:cs typeface="Garamond"/>
              </a:rPr>
              <a:t>y </a:t>
            </a:r>
            <a:r>
              <a:rPr sz="1800" b="1" spc="-5" dirty="0">
                <a:latin typeface="Garamond"/>
                <a:cs typeface="Garamond"/>
              </a:rPr>
              <a:t>humedad relativa para un óptimo curado </a:t>
            </a:r>
            <a:r>
              <a:rPr sz="1800" b="1" dirty="0">
                <a:latin typeface="Garamond"/>
                <a:cs typeface="Garamond"/>
              </a:rPr>
              <a:t>(Adaptado </a:t>
            </a:r>
            <a:r>
              <a:rPr sz="1800" b="1" spc="-5" dirty="0">
                <a:latin typeface="Garamond"/>
                <a:cs typeface="Garamond"/>
              </a:rPr>
              <a:t>de Kasmire,</a:t>
            </a:r>
            <a:r>
              <a:rPr sz="1800" b="1" spc="-25" dirty="0">
                <a:latin typeface="Garamond"/>
                <a:cs typeface="Garamond"/>
              </a:rPr>
              <a:t> </a:t>
            </a:r>
            <a:r>
              <a:rPr sz="1800" b="1" spc="-5" dirty="0">
                <a:latin typeface="Garamond"/>
                <a:cs typeface="Garamond"/>
              </a:rPr>
              <a:t>1985).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21427" y="4036900"/>
            <a:ext cx="6315671" cy="2333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325" y="271525"/>
            <a:ext cx="10861040" cy="602932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003300" indent="-139700" algn="just">
              <a:lnSpc>
                <a:spcPct val="100000"/>
              </a:lnSpc>
              <a:spcBef>
                <a:spcPts val="1215"/>
              </a:spcBef>
              <a:buSzPct val="94444"/>
              <a:buFont typeface="Arial"/>
              <a:buChar char="●"/>
              <a:tabLst>
                <a:tab pos="1003935" algn="l"/>
                <a:tab pos="2569210" algn="l"/>
                <a:tab pos="3434715" algn="l"/>
                <a:tab pos="4966335" algn="l"/>
                <a:tab pos="5777865" algn="l"/>
                <a:tab pos="6641465" algn="l"/>
                <a:tab pos="8020050" algn="l"/>
                <a:tab pos="9190355" algn="l"/>
                <a:tab pos="10103485" algn="l"/>
              </a:tabLst>
            </a:pPr>
            <a:r>
              <a:rPr sz="1800" spc="-5" dirty="0">
                <a:latin typeface="Garamond"/>
                <a:cs typeface="Garamond"/>
              </a:rPr>
              <a:t>Mantene</a:t>
            </a:r>
            <a:r>
              <a:rPr sz="1800" dirty="0">
                <a:latin typeface="Garamond"/>
                <a:cs typeface="Garamond"/>
              </a:rPr>
              <a:t>r	</a:t>
            </a:r>
            <a:r>
              <a:rPr sz="1800" spc="-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product</a:t>
            </a:r>
            <a:r>
              <a:rPr sz="1800" dirty="0">
                <a:latin typeface="Garamond"/>
                <a:cs typeface="Garamond"/>
              </a:rPr>
              <a:t>o	a	la	</a:t>
            </a:r>
            <a:r>
              <a:rPr sz="1800" spc="-5" dirty="0">
                <a:latin typeface="Garamond"/>
                <a:cs typeface="Garamond"/>
              </a:rPr>
              <a:t>sombr</a:t>
            </a:r>
            <a:r>
              <a:rPr sz="1800" dirty="0">
                <a:latin typeface="Garamond"/>
                <a:cs typeface="Garamond"/>
              </a:rPr>
              <a:t>a	</a:t>
            </a:r>
            <a:r>
              <a:rPr sz="1800" spc="-5" dirty="0">
                <a:latin typeface="Garamond"/>
                <a:cs typeface="Garamond"/>
              </a:rPr>
              <a:t>hast</a:t>
            </a:r>
            <a:r>
              <a:rPr sz="1800" dirty="0">
                <a:latin typeface="Garamond"/>
                <a:cs typeface="Garamond"/>
              </a:rPr>
              <a:t>a	</a:t>
            </a:r>
            <a:r>
              <a:rPr sz="1800" spc="-5" dirty="0">
                <a:latin typeface="Garamond"/>
                <a:cs typeface="Garamond"/>
              </a:rPr>
              <a:t>s</a:t>
            </a:r>
            <a:r>
              <a:rPr sz="1800" dirty="0">
                <a:latin typeface="Garamond"/>
                <a:cs typeface="Garamond"/>
              </a:rPr>
              <a:t>u	</a:t>
            </a:r>
            <a:r>
              <a:rPr sz="1800" spc="-5" dirty="0">
                <a:latin typeface="Garamond"/>
                <a:cs typeface="Garamond"/>
              </a:rPr>
              <a:t>traslado.</a:t>
            </a:r>
            <a:endParaRPr sz="1800">
              <a:latin typeface="Garamond"/>
              <a:cs typeface="Garamond"/>
            </a:endParaRPr>
          </a:p>
          <a:p>
            <a:pPr marL="469900" marR="8255" indent="304165" algn="just">
              <a:lnSpc>
                <a:spcPct val="114599"/>
              </a:lnSpc>
              <a:spcBef>
                <a:spcPts val="800"/>
              </a:spcBef>
              <a:buSzPct val="94444"/>
              <a:buFont typeface="Arial"/>
              <a:buChar char="●"/>
              <a:tabLst>
                <a:tab pos="913765" algn="l"/>
              </a:tabLst>
            </a:pPr>
            <a:r>
              <a:rPr sz="1800" spc="-5" dirty="0">
                <a:latin typeface="Garamond"/>
                <a:cs typeface="Garamond"/>
              </a:rPr>
              <a:t>Evitar ocasionar heridas al producto,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tijeras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elementos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deben </a:t>
            </a:r>
            <a:r>
              <a:rPr sz="1800" spc="-5" dirty="0">
                <a:latin typeface="Garamond"/>
                <a:cs typeface="Garamond"/>
              </a:rPr>
              <a:t>tener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punta roma pero estar  bien afilados para evitar </a:t>
            </a:r>
            <a:r>
              <a:rPr sz="1800" dirty="0">
                <a:latin typeface="Garamond"/>
                <a:cs typeface="Garamond"/>
              </a:rPr>
              <a:t>desgarros. </a:t>
            </a:r>
            <a:r>
              <a:rPr sz="1800" spc="-5" dirty="0">
                <a:latin typeface="Garamond"/>
                <a:cs typeface="Garamond"/>
              </a:rPr>
              <a:t>Los recipientes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no </a:t>
            </a:r>
            <a:r>
              <a:rPr sz="1800" dirty="0">
                <a:latin typeface="Garamond"/>
                <a:cs typeface="Garamond"/>
              </a:rPr>
              <a:t>deberían </a:t>
            </a:r>
            <a:r>
              <a:rPr sz="1800" spc="-5" dirty="0">
                <a:latin typeface="Garamond"/>
                <a:cs typeface="Garamond"/>
              </a:rPr>
              <a:t>tener bordes filosos ni superficies ásperas.  Es conveniente que estén acolchados. No sobrellenar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recipientes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traslado, transportarlos cuidadosamente  (Figura 20). Minimizar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altura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caída en el traspaso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33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recipientes.</a:t>
            </a:r>
            <a:endParaRPr sz="1800">
              <a:latin typeface="Garamond"/>
              <a:cs typeface="Garamond"/>
            </a:endParaRPr>
          </a:p>
          <a:p>
            <a:pPr marL="469900" marR="15240" indent="304165" algn="just">
              <a:lnSpc>
                <a:spcPct val="114599"/>
              </a:lnSpc>
              <a:spcBef>
                <a:spcPts val="825"/>
              </a:spcBef>
              <a:buSzPct val="94444"/>
              <a:buFont typeface="Arial"/>
              <a:buChar char="●"/>
              <a:tabLst>
                <a:tab pos="913765" algn="l"/>
              </a:tabLst>
            </a:pPr>
            <a:r>
              <a:rPr sz="1800" spc="-5" dirty="0">
                <a:latin typeface="Garamond"/>
                <a:cs typeface="Garamond"/>
              </a:rPr>
              <a:t>Entrenar al personal para reconocer el estado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madurez adecuado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para manejar el producto con  suavidad. Usar guantes para evitar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heridas.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Curado</a:t>
            </a:r>
            <a:endParaRPr sz="1800">
              <a:latin typeface="Garamond"/>
              <a:cs typeface="Garamond"/>
            </a:endParaRPr>
          </a:p>
          <a:p>
            <a:pPr marL="12700" marR="11430" algn="just">
              <a:lnSpc>
                <a:spcPct val="114599"/>
              </a:lnSpc>
              <a:spcBef>
                <a:spcPts val="1000"/>
              </a:spcBef>
            </a:pPr>
            <a:r>
              <a:rPr sz="1800" spc="-5" dirty="0">
                <a:latin typeface="Garamond"/>
                <a:cs typeface="Garamond"/>
              </a:rPr>
              <a:t>El curado es una operación complementaria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cosecha pero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vital </a:t>
            </a:r>
            <a:r>
              <a:rPr sz="1800" dirty="0">
                <a:latin typeface="Garamond"/>
                <a:cs typeface="Garamond"/>
              </a:rPr>
              <a:t>importancia </a:t>
            </a:r>
            <a:r>
              <a:rPr sz="1800" spc="-5" dirty="0">
                <a:latin typeface="Garamond"/>
                <a:cs typeface="Garamond"/>
              </a:rPr>
              <a:t>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calidad en </a:t>
            </a:r>
            <a:r>
              <a:rPr sz="1800" dirty="0">
                <a:latin typeface="Garamond"/>
                <a:cs typeface="Garamond"/>
              </a:rPr>
              <a:t>determinadas  </a:t>
            </a:r>
            <a:r>
              <a:rPr sz="1800" spc="-5" dirty="0">
                <a:latin typeface="Garamond"/>
                <a:cs typeface="Garamond"/>
              </a:rPr>
              <a:t>especies. Es un proceso que </a:t>
            </a:r>
            <a:r>
              <a:rPr sz="1800" dirty="0">
                <a:latin typeface="Garamond"/>
                <a:cs typeface="Garamond"/>
              </a:rPr>
              <a:t>involucra </a:t>
            </a:r>
            <a:r>
              <a:rPr sz="1800" spc="-5" dirty="0">
                <a:latin typeface="Garamond"/>
                <a:cs typeface="Garamond"/>
              </a:rPr>
              <a:t>fundamentalmente una rápida pérdida superficial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humedad con el </a:t>
            </a:r>
            <a:r>
              <a:rPr sz="1800" dirty="0">
                <a:latin typeface="Garamond"/>
                <a:cs typeface="Garamond"/>
              </a:rPr>
              <a:t>desarrollo de  </a:t>
            </a:r>
            <a:r>
              <a:rPr sz="1800" spc="-5" dirty="0">
                <a:latin typeface="Garamond"/>
                <a:cs typeface="Garamond"/>
              </a:rPr>
              <a:t>estructuras que </a:t>
            </a:r>
            <a:r>
              <a:rPr sz="1800" dirty="0">
                <a:latin typeface="Garamond"/>
                <a:cs typeface="Garamond"/>
              </a:rPr>
              <a:t>impiden </a:t>
            </a:r>
            <a:r>
              <a:rPr sz="1800" spc="-5" dirty="0">
                <a:latin typeface="Garamond"/>
                <a:cs typeface="Garamond"/>
              </a:rPr>
              <a:t>una ulterior </a:t>
            </a:r>
            <a:r>
              <a:rPr sz="1800" dirty="0">
                <a:latin typeface="Garamond"/>
                <a:cs typeface="Garamond"/>
              </a:rPr>
              <a:t>desecación, </a:t>
            </a:r>
            <a:r>
              <a:rPr sz="1800" spc="-5" dirty="0">
                <a:latin typeface="Garamond"/>
                <a:cs typeface="Garamond"/>
              </a:rPr>
              <a:t>constituyendo una eficaz barrera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colonización por parte </a:t>
            </a:r>
            <a:r>
              <a:rPr sz="1800" dirty="0">
                <a:latin typeface="Garamond"/>
                <a:cs typeface="Garamond"/>
              </a:rPr>
              <a:t>de los  </a:t>
            </a:r>
            <a:r>
              <a:rPr sz="1800" spc="-5" dirty="0">
                <a:latin typeface="Garamond"/>
                <a:cs typeface="Garamond"/>
              </a:rPr>
              <a:t>patógenos. El secado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catáfilas externas protectoras </a:t>
            </a:r>
            <a:r>
              <a:rPr sz="1800" dirty="0">
                <a:latin typeface="Garamond"/>
                <a:cs typeface="Garamond"/>
              </a:rPr>
              <a:t>impedir, </a:t>
            </a:r>
            <a:r>
              <a:rPr sz="1800" spc="-5" dirty="0">
                <a:latin typeface="Garamond"/>
                <a:cs typeface="Garamond"/>
              </a:rPr>
              <a:t>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color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cerrado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cuello son </a:t>
            </a:r>
            <a:r>
              <a:rPr sz="1800" dirty="0">
                <a:latin typeface="Garamond"/>
                <a:cs typeface="Garamond"/>
              </a:rPr>
              <a:t>los  </a:t>
            </a:r>
            <a:r>
              <a:rPr sz="1800" spc="-5" dirty="0">
                <a:latin typeface="Garamond"/>
                <a:cs typeface="Garamond"/>
              </a:rPr>
              <a:t>procesos que tienen </a:t>
            </a:r>
            <a:r>
              <a:rPr sz="1800" dirty="0">
                <a:latin typeface="Garamond"/>
                <a:cs typeface="Garamond"/>
              </a:rPr>
              <a:t>lugar </a:t>
            </a:r>
            <a:r>
              <a:rPr sz="1800" spc="-5" dirty="0">
                <a:latin typeface="Garamond"/>
                <a:cs typeface="Garamond"/>
              </a:rPr>
              <a:t>en bulbos como ajo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cebolla. En raíces como batata, ñame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yuca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tubérculos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papa, el  curado se caracteriza por el endurecimiento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cáscara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un periderma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cicatrización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zonas no  cubiertas,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que evita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peladuras </a:t>
            </a:r>
            <a:r>
              <a:rPr sz="1800" dirty="0">
                <a:latin typeface="Garamond"/>
                <a:cs typeface="Garamond"/>
              </a:rPr>
              <a:t>durante </a:t>
            </a:r>
            <a:r>
              <a:rPr sz="1800" spc="-5" dirty="0">
                <a:latin typeface="Garamond"/>
                <a:cs typeface="Garamond"/>
              </a:rPr>
              <a:t>el manipuleo. En zapallo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otras cucurbitáceas que se cosechan maduras, es el  endurecimiento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cáscara mientras que en cítricos es el </a:t>
            </a:r>
            <a:r>
              <a:rPr sz="1800" dirty="0">
                <a:latin typeface="Garamond"/>
                <a:cs typeface="Garamond"/>
              </a:rPr>
              <a:t>desarrollo </a:t>
            </a:r>
            <a:r>
              <a:rPr sz="1800" spc="-5" dirty="0">
                <a:latin typeface="Garamond"/>
                <a:cs typeface="Garamond"/>
              </a:rPr>
              <a:t>natural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una capa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células </a:t>
            </a:r>
            <a:r>
              <a:rPr sz="1800" dirty="0">
                <a:latin typeface="Garamond"/>
                <a:cs typeface="Garamond"/>
              </a:rPr>
              <a:t>lignificadas </a:t>
            </a:r>
            <a:r>
              <a:rPr sz="1800" spc="-5" dirty="0">
                <a:latin typeface="Garamond"/>
                <a:cs typeface="Garamond"/>
              </a:rPr>
              <a:t>que </a:t>
            </a:r>
            <a:r>
              <a:rPr sz="1800" dirty="0">
                <a:latin typeface="Garamond"/>
                <a:cs typeface="Garamond"/>
              </a:rPr>
              <a:t>inhibe  </a:t>
            </a:r>
            <a:r>
              <a:rPr sz="1800" spc="-5" dirty="0">
                <a:latin typeface="Garamond"/>
                <a:cs typeface="Garamond"/>
              </a:rPr>
              <a:t>el establecimiento </a:t>
            </a:r>
            <a:r>
              <a:rPr sz="1800" dirty="0">
                <a:latin typeface="Garamond"/>
                <a:cs typeface="Garamond"/>
              </a:rPr>
              <a:t>y desarrollo de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patógenos.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6121550"/>
            <a:ext cx="1736074" cy="736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325" y="271525"/>
            <a:ext cx="10861040" cy="602932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003300" indent="-139700" algn="just">
              <a:lnSpc>
                <a:spcPct val="100000"/>
              </a:lnSpc>
              <a:spcBef>
                <a:spcPts val="1215"/>
              </a:spcBef>
              <a:buSzPct val="94444"/>
              <a:buFont typeface="Arial"/>
              <a:buChar char="●"/>
              <a:tabLst>
                <a:tab pos="1003935" algn="l"/>
                <a:tab pos="2569210" algn="l"/>
                <a:tab pos="3434715" algn="l"/>
                <a:tab pos="4966335" algn="l"/>
                <a:tab pos="5777865" algn="l"/>
                <a:tab pos="6641465" algn="l"/>
                <a:tab pos="8020050" algn="l"/>
                <a:tab pos="9190355" algn="l"/>
                <a:tab pos="10103485" algn="l"/>
              </a:tabLst>
            </a:pPr>
            <a:r>
              <a:rPr sz="1800" spc="-5" dirty="0">
                <a:latin typeface="Garamond"/>
                <a:cs typeface="Garamond"/>
              </a:rPr>
              <a:t>Mantene</a:t>
            </a:r>
            <a:r>
              <a:rPr sz="1800" dirty="0">
                <a:latin typeface="Garamond"/>
                <a:cs typeface="Garamond"/>
              </a:rPr>
              <a:t>r	</a:t>
            </a:r>
            <a:r>
              <a:rPr sz="1800" spc="-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product</a:t>
            </a:r>
            <a:r>
              <a:rPr sz="1800" dirty="0">
                <a:latin typeface="Garamond"/>
                <a:cs typeface="Garamond"/>
              </a:rPr>
              <a:t>o	a	la	</a:t>
            </a:r>
            <a:r>
              <a:rPr sz="1800" spc="-5" dirty="0">
                <a:latin typeface="Garamond"/>
                <a:cs typeface="Garamond"/>
              </a:rPr>
              <a:t>sombr</a:t>
            </a:r>
            <a:r>
              <a:rPr sz="1800" dirty="0">
                <a:latin typeface="Garamond"/>
                <a:cs typeface="Garamond"/>
              </a:rPr>
              <a:t>a	</a:t>
            </a:r>
            <a:r>
              <a:rPr sz="1800" spc="-5" dirty="0">
                <a:latin typeface="Garamond"/>
                <a:cs typeface="Garamond"/>
              </a:rPr>
              <a:t>hast</a:t>
            </a:r>
            <a:r>
              <a:rPr sz="1800" dirty="0">
                <a:latin typeface="Garamond"/>
                <a:cs typeface="Garamond"/>
              </a:rPr>
              <a:t>a	</a:t>
            </a:r>
            <a:r>
              <a:rPr sz="1800" spc="-5" dirty="0">
                <a:latin typeface="Garamond"/>
                <a:cs typeface="Garamond"/>
              </a:rPr>
              <a:t>s</a:t>
            </a:r>
            <a:r>
              <a:rPr sz="1800" dirty="0">
                <a:latin typeface="Garamond"/>
                <a:cs typeface="Garamond"/>
              </a:rPr>
              <a:t>u	</a:t>
            </a:r>
            <a:r>
              <a:rPr sz="1800" spc="-5" dirty="0">
                <a:latin typeface="Garamond"/>
                <a:cs typeface="Garamond"/>
              </a:rPr>
              <a:t>traslado.</a:t>
            </a:r>
            <a:endParaRPr sz="1800">
              <a:latin typeface="Garamond"/>
              <a:cs typeface="Garamond"/>
            </a:endParaRPr>
          </a:p>
          <a:p>
            <a:pPr marL="469900" marR="8255" indent="304165" algn="just">
              <a:lnSpc>
                <a:spcPct val="114599"/>
              </a:lnSpc>
              <a:spcBef>
                <a:spcPts val="800"/>
              </a:spcBef>
              <a:buSzPct val="94444"/>
              <a:buFont typeface="Arial"/>
              <a:buChar char="●"/>
              <a:tabLst>
                <a:tab pos="913765" algn="l"/>
              </a:tabLst>
            </a:pPr>
            <a:r>
              <a:rPr sz="1800" spc="-5" dirty="0">
                <a:latin typeface="Garamond"/>
                <a:cs typeface="Garamond"/>
              </a:rPr>
              <a:t>Evitar ocasionar heridas al producto,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tijeras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elementos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deben </a:t>
            </a:r>
            <a:r>
              <a:rPr sz="1800" spc="-5" dirty="0">
                <a:latin typeface="Garamond"/>
                <a:cs typeface="Garamond"/>
              </a:rPr>
              <a:t>tener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punta roma pero estar  bien afilados para evitar </a:t>
            </a:r>
            <a:r>
              <a:rPr sz="1800" dirty="0">
                <a:latin typeface="Garamond"/>
                <a:cs typeface="Garamond"/>
              </a:rPr>
              <a:t>desgarros. </a:t>
            </a:r>
            <a:r>
              <a:rPr sz="1800" spc="-5" dirty="0">
                <a:latin typeface="Garamond"/>
                <a:cs typeface="Garamond"/>
              </a:rPr>
              <a:t>Los recipientes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no </a:t>
            </a:r>
            <a:r>
              <a:rPr sz="1800" dirty="0">
                <a:latin typeface="Garamond"/>
                <a:cs typeface="Garamond"/>
              </a:rPr>
              <a:t>deberían </a:t>
            </a:r>
            <a:r>
              <a:rPr sz="1800" spc="-5" dirty="0">
                <a:latin typeface="Garamond"/>
                <a:cs typeface="Garamond"/>
              </a:rPr>
              <a:t>tener bordes filosos ni superficies ásperas.  Es conveniente que estén acolchados. No sobrellenar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recipientes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traslado, transportarlos cuidadosamente  (Figura 20). Minimizar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altura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caída en el traspaso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33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recipientes.</a:t>
            </a:r>
            <a:endParaRPr sz="1800">
              <a:latin typeface="Garamond"/>
              <a:cs typeface="Garamond"/>
            </a:endParaRPr>
          </a:p>
          <a:p>
            <a:pPr marL="469900" marR="15240" indent="304165" algn="just">
              <a:lnSpc>
                <a:spcPct val="114599"/>
              </a:lnSpc>
              <a:spcBef>
                <a:spcPts val="825"/>
              </a:spcBef>
              <a:buSzPct val="94444"/>
              <a:buFont typeface="Arial"/>
              <a:buChar char="●"/>
              <a:tabLst>
                <a:tab pos="913765" algn="l"/>
              </a:tabLst>
            </a:pPr>
            <a:r>
              <a:rPr sz="1800" spc="-5" dirty="0">
                <a:latin typeface="Garamond"/>
                <a:cs typeface="Garamond"/>
              </a:rPr>
              <a:t>Entrenar al personal para reconocer el estado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madurez adecuado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para manejar el producto con  suavidad. Usar guantes para evitar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heridas.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Curado</a:t>
            </a:r>
            <a:endParaRPr sz="1800">
              <a:latin typeface="Garamond"/>
              <a:cs typeface="Garamond"/>
            </a:endParaRPr>
          </a:p>
          <a:p>
            <a:pPr marL="12700" marR="11430" algn="just">
              <a:lnSpc>
                <a:spcPct val="114599"/>
              </a:lnSpc>
              <a:spcBef>
                <a:spcPts val="1000"/>
              </a:spcBef>
            </a:pPr>
            <a:r>
              <a:rPr sz="1800" spc="-5" dirty="0">
                <a:latin typeface="Garamond"/>
                <a:cs typeface="Garamond"/>
              </a:rPr>
              <a:t>El curado es una operación complementaria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cosecha pero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vital </a:t>
            </a:r>
            <a:r>
              <a:rPr sz="1800" dirty="0">
                <a:latin typeface="Garamond"/>
                <a:cs typeface="Garamond"/>
              </a:rPr>
              <a:t>importancia </a:t>
            </a:r>
            <a:r>
              <a:rPr sz="1800" spc="-5" dirty="0">
                <a:latin typeface="Garamond"/>
                <a:cs typeface="Garamond"/>
              </a:rPr>
              <a:t>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calidad en </a:t>
            </a:r>
            <a:r>
              <a:rPr sz="1800" dirty="0">
                <a:latin typeface="Garamond"/>
                <a:cs typeface="Garamond"/>
              </a:rPr>
              <a:t>determinadas  </a:t>
            </a:r>
            <a:r>
              <a:rPr sz="1800" spc="-5" dirty="0">
                <a:latin typeface="Garamond"/>
                <a:cs typeface="Garamond"/>
              </a:rPr>
              <a:t>especies. Es un proceso que </a:t>
            </a:r>
            <a:r>
              <a:rPr sz="1800" dirty="0">
                <a:latin typeface="Garamond"/>
                <a:cs typeface="Garamond"/>
              </a:rPr>
              <a:t>involucra </a:t>
            </a:r>
            <a:r>
              <a:rPr sz="1800" spc="-5" dirty="0">
                <a:latin typeface="Garamond"/>
                <a:cs typeface="Garamond"/>
              </a:rPr>
              <a:t>fundamentalmente una rápida pérdida superficial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humedad con el </a:t>
            </a:r>
            <a:r>
              <a:rPr sz="1800" dirty="0">
                <a:latin typeface="Garamond"/>
                <a:cs typeface="Garamond"/>
              </a:rPr>
              <a:t>desarrollo de  </a:t>
            </a:r>
            <a:r>
              <a:rPr sz="1800" spc="-5" dirty="0">
                <a:latin typeface="Garamond"/>
                <a:cs typeface="Garamond"/>
              </a:rPr>
              <a:t>estructuras que </a:t>
            </a:r>
            <a:r>
              <a:rPr sz="1800" dirty="0">
                <a:latin typeface="Garamond"/>
                <a:cs typeface="Garamond"/>
              </a:rPr>
              <a:t>impiden </a:t>
            </a:r>
            <a:r>
              <a:rPr sz="1800" spc="-5" dirty="0">
                <a:latin typeface="Garamond"/>
                <a:cs typeface="Garamond"/>
              </a:rPr>
              <a:t>una ulterior </a:t>
            </a:r>
            <a:r>
              <a:rPr sz="1800" dirty="0">
                <a:latin typeface="Garamond"/>
                <a:cs typeface="Garamond"/>
              </a:rPr>
              <a:t>desecación, </a:t>
            </a:r>
            <a:r>
              <a:rPr sz="1800" spc="-5" dirty="0">
                <a:latin typeface="Garamond"/>
                <a:cs typeface="Garamond"/>
              </a:rPr>
              <a:t>constituyendo una eficaz barrera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colonización por parte </a:t>
            </a:r>
            <a:r>
              <a:rPr sz="1800" dirty="0">
                <a:latin typeface="Garamond"/>
                <a:cs typeface="Garamond"/>
              </a:rPr>
              <a:t>de los  </a:t>
            </a:r>
            <a:r>
              <a:rPr sz="1800" spc="-5" dirty="0">
                <a:latin typeface="Garamond"/>
                <a:cs typeface="Garamond"/>
              </a:rPr>
              <a:t>patógenos. El secado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catáfilas externas protectoras </a:t>
            </a:r>
            <a:r>
              <a:rPr sz="1800" dirty="0">
                <a:latin typeface="Garamond"/>
                <a:cs typeface="Garamond"/>
              </a:rPr>
              <a:t>impedir, </a:t>
            </a:r>
            <a:r>
              <a:rPr sz="1800" spc="-5" dirty="0">
                <a:latin typeface="Garamond"/>
                <a:cs typeface="Garamond"/>
              </a:rPr>
              <a:t>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color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cerrado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cuello son </a:t>
            </a:r>
            <a:r>
              <a:rPr sz="1800" dirty="0">
                <a:latin typeface="Garamond"/>
                <a:cs typeface="Garamond"/>
              </a:rPr>
              <a:t>los  </a:t>
            </a:r>
            <a:r>
              <a:rPr sz="1800" spc="-5" dirty="0">
                <a:latin typeface="Garamond"/>
                <a:cs typeface="Garamond"/>
              </a:rPr>
              <a:t>procesos que tienen </a:t>
            </a:r>
            <a:r>
              <a:rPr sz="1800" dirty="0">
                <a:latin typeface="Garamond"/>
                <a:cs typeface="Garamond"/>
              </a:rPr>
              <a:t>lugar </a:t>
            </a:r>
            <a:r>
              <a:rPr sz="1800" spc="-5" dirty="0">
                <a:latin typeface="Garamond"/>
                <a:cs typeface="Garamond"/>
              </a:rPr>
              <a:t>en bulbos como ajo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cebolla. En raíces como batata, ñame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yuca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tubérculos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papa, el  curado se caracteriza por el endurecimiento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cáscara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un periderma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cicatrización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zonas no  cubiertas,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que evita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peladuras </a:t>
            </a:r>
            <a:r>
              <a:rPr sz="1800" dirty="0">
                <a:latin typeface="Garamond"/>
                <a:cs typeface="Garamond"/>
              </a:rPr>
              <a:t>durante </a:t>
            </a:r>
            <a:r>
              <a:rPr sz="1800" spc="-5" dirty="0">
                <a:latin typeface="Garamond"/>
                <a:cs typeface="Garamond"/>
              </a:rPr>
              <a:t>el manipuleo. En zapallo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otras cucurbitáceas que se cosechan maduras, es el  endurecimiento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cáscara mientras que en cítricos es el </a:t>
            </a:r>
            <a:r>
              <a:rPr sz="1800" dirty="0">
                <a:latin typeface="Garamond"/>
                <a:cs typeface="Garamond"/>
              </a:rPr>
              <a:t>desarrollo </a:t>
            </a:r>
            <a:r>
              <a:rPr sz="1800" spc="-5" dirty="0">
                <a:latin typeface="Garamond"/>
                <a:cs typeface="Garamond"/>
              </a:rPr>
              <a:t>natural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una capa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células </a:t>
            </a:r>
            <a:r>
              <a:rPr sz="1800" dirty="0">
                <a:latin typeface="Garamond"/>
                <a:cs typeface="Garamond"/>
              </a:rPr>
              <a:t>lignificadas </a:t>
            </a:r>
            <a:r>
              <a:rPr sz="1800" spc="-5" dirty="0">
                <a:latin typeface="Garamond"/>
                <a:cs typeface="Garamond"/>
              </a:rPr>
              <a:t>que </a:t>
            </a:r>
            <a:r>
              <a:rPr sz="1800" dirty="0">
                <a:latin typeface="Garamond"/>
                <a:cs typeface="Garamond"/>
              </a:rPr>
              <a:t>inhibe  </a:t>
            </a:r>
            <a:r>
              <a:rPr sz="1800" spc="-5" dirty="0">
                <a:latin typeface="Garamond"/>
                <a:cs typeface="Garamond"/>
              </a:rPr>
              <a:t>el establecimiento </a:t>
            </a:r>
            <a:r>
              <a:rPr sz="1800" dirty="0">
                <a:latin typeface="Garamond"/>
                <a:cs typeface="Garamond"/>
              </a:rPr>
              <a:t>y desarrollo de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patógenos.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6062325"/>
            <a:ext cx="1736074" cy="795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9849" y="327000"/>
            <a:ext cx="0" cy="5405755"/>
          </a:xfrm>
          <a:custGeom>
            <a:avLst/>
            <a:gdLst/>
            <a:ahLst/>
            <a:cxnLst/>
            <a:rect l="l" t="t" r="r" b="b"/>
            <a:pathLst>
              <a:path h="5405755">
                <a:moveTo>
                  <a:pt x="0" y="0"/>
                </a:moveTo>
                <a:lnTo>
                  <a:pt x="0" y="5405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89775" y="327000"/>
            <a:ext cx="0" cy="5405755"/>
          </a:xfrm>
          <a:custGeom>
            <a:avLst/>
            <a:gdLst/>
            <a:ahLst/>
            <a:cxnLst/>
            <a:rect l="l" t="t" r="r" b="b"/>
            <a:pathLst>
              <a:path h="5405755">
                <a:moveTo>
                  <a:pt x="0" y="0"/>
                </a:moveTo>
                <a:lnTo>
                  <a:pt x="0" y="5405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89725" y="327000"/>
            <a:ext cx="0" cy="5405755"/>
          </a:xfrm>
          <a:custGeom>
            <a:avLst/>
            <a:gdLst/>
            <a:ahLst/>
            <a:cxnLst/>
            <a:rect l="l" t="t" r="r" b="b"/>
            <a:pathLst>
              <a:path h="5405755">
                <a:moveTo>
                  <a:pt x="0" y="0"/>
                </a:moveTo>
                <a:lnTo>
                  <a:pt x="0" y="5405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0799" y="346050"/>
            <a:ext cx="9888220" cy="0"/>
          </a:xfrm>
          <a:custGeom>
            <a:avLst/>
            <a:gdLst/>
            <a:ahLst/>
            <a:cxnLst/>
            <a:rect l="l" t="t" r="r" b="b"/>
            <a:pathLst>
              <a:path w="9888220">
                <a:moveTo>
                  <a:pt x="0" y="0"/>
                </a:moveTo>
                <a:lnTo>
                  <a:pt x="9887974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0799" y="5713274"/>
            <a:ext cx="9888220" cy="0"/>
          </a:xfrm>
          <a:custGeom>
            <a:avLst/>
            <a:gdLst/>
            <a:ahLst/>
            <a:cxnLst/>
            <a:rect l="l" t="t" r="r" b="b"/>
            <a:pathLst>
              <a:path w="9888220">
                <a:moveTo>
                  <a:pt x="0" y="0"/>
                </a:moveTo>
                <a:lnTo>
                  <a:pt x="9887974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84300" y="382371"/>
            <a:ext cx="1253490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5. Tipos </a:t>
            </a:r>
            <a:r>
              <a:rPr sz="1600" b="1" dirty="0">
                <a:solidFill>
                  <a:srgbClr val="1B4587"/>
                </a:solidFill>
                <a:latin typeface="Garamond"/>
                <a:cs typeface="Garamond"/>
              </a:rPr>
              <a:t>y 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herramientas  de</a:t>
            </a:r>
            <a:r>
              <a:rPr sz="1600" b="1" spc="-9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evaluación.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2800" y="349987"/>
            <a:ext cx="827024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Cada profesora evaluarà conforme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su programa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existencia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elementos concretos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cada asignatura  que </a:t>
            </a:r>
            <a:r>
              <a:rPr sz="1600" dirty="0">
                <a:latin typeface="Garamond"/>
                <a:cs typeface="Garamond"/>
              </a:rPr>
              <a:t>deben</a:t>
            </a:r>
            <a:r>
              <a:rPr sz="1600" spc="-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dominarse.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2800" y="1087222"/>
            <a:ext cx="8274050" cy="4364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relativo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huerto, se establecieron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criterios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de: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1455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Plan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trabajo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Contribución al trabajo en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equipo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Actitud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Motivación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dirty="0">
                <a:latin typeface="Garamond"/>
                <a:cs typeface="Garamond"/>
              </a:rPr>
              <a:t>Implicación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dirty="0">
                <a:latin typeface="Garamond"/>
                <a:cs typeface="Garamond"/>
              </a:rPr>
              <a:t>Resolución de</a:t>
            </a:r>
            <a:r>
              <a:rPr sz="1600" spc="-5" dirty="0">
                <a:latin typeface="Garamond"/>
                <a:cs typeface="Garamond"/>
              </a:rPr>
              <a:t> problemas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Calidad </a:t>
            </a:r>
            <a:r>
              <a:rPr sz="1600" dirty="0">
                <a:latin typeface="Garamond"/>
                <a:cs typeface="Garamond"/>
              </a:rPr>
              <a:t>del</a:t>
            </a:r>
            <a:r>
              <a:rPr sz="1600" spc="-5" dirty="0">
                <a:latin typeface="Garamond"/>
                <a:cs typeface="Garamond"/>
              </a:rPr>
              <a:t> trabajo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latin typeface="Garamond"/>
                <a:cs typeface="Garamond"/>
              </a:rPr>
              <a:t>De acuerdo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estos criterios,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profesoras, </a:t>
            </a:r>
            <a:r>
              <a:rPr sz="1600" dirty="0">
                <a:latin typeface="Garamond"/>
                <a:cs typeface="Garamond"/>
              </a:rPr>
              <a:t>junto </a:t>
            </a:r>
            <a:r>
              <a:rPr sz="1600" spc="-5" dirty="0">
                <a:latin typeface="Garamond"/>
                <a:cs typeface="Garamond"/>
              </a:rPr>
              <a:t>con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alumnos tomaràn rúbricas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WEB </a:t>
            </a:r>
            <a:r>
              <a:rPr sz="1600" dirty="0">
                <a:latin typeface="Garamond"/>
                <a:cs typeface="Garamond"/>
              </a:rPr>
              <a:t>y  diseñaràn las </a:t>
            </a:r>
            <a:r>
              <a:rPr sz="1600" spc="-5" dirty="0">
                <a:latin typeface="Garamond"/>
                <a:cs typeface="Garamond"/>
              </a:rPr>
              <a:t>rúbricas con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que serían evaluadas </a:t>
            </a:r>
            <a:r>
              <a:rPr sz="1600" dirty="0">
                <a:latin typeface="Garamond"/>
                <a:cs typeface="Garamond"/>
              </a:rPr>
              <a:t>durante </a:t>
            </a:r>
            <a:r>
              <a:rPr sz="1600" spc="-5" dirty="0">
                <a:latin typeface="Garamond"/>
                <a:cs typeface="Garamond"/>
              </a:rPr>
              <a:t>el </a:t>
            </a:r>
            <a:r>
              <a:rPr sz="1600" dirty="0">
                <a:latin typeface="Garamond"/>
                <a:cs typeface="Garamond"/>
              </a:rPr>
              <a:t>diseño y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huerto, tanto por  sus pares, compañeros, alumnos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otros grados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maestros.</a:t>
            </a:r>
            <a:endParaRPr sz="16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455"/>
              </a:spcBef>
            </a:pPr>
            <a:r>
              <a:rPr sz="1600" dirty="0">
                <a:latin typeface="Garamond"/>
                <a:cs typeface="Garamond"/>
              </a:rPr>
              <a:t>Se </a:t>
            </a:r>
            <a:r>
              <a:rPr sz="1600" spc="-5" dirty="0">
                <a:latin typeface="Garamond"/>
                <a:cs typeface="Garamond"/>
              </a:rPr>
              <a:t>usan </a:t>
            </a:r>
            <a:r>
              <a:rPr sz="1600" dirty="0">
                <a:latin typeface="Garamond"/>
                <a:cs typeface="Garamond"/>
              </a:rPr>
              <a:t>listas de</a:t>
            </a:r>
            <a:r>
              <a:rPr sz="1600" spc="-5" dirty="0">
                <a:latin typeface="Garamond"/>
                <a:cs typeface="Garamond"/>
              </a:rPr>
              <a:t> cotejo.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91025" y="5963550"/>
            <a:ext cx="2000974" cy="89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9525" y="779475"/>
            <a:ext cx="11006455" cy="234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1880" algn="just">
              <a:lnSpc>
                <a:spcPct val="113399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curado es un proceso que se realiza normalmente en el campo. En el caso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ajo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cebolla mediante el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desarraigado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plantas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acordonado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mismas</a:t>
            </a:r>
            <a:r>
              <a:rPr sz="1800" spc="10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protegerlas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sol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pilas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bolsas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campo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(Figura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21) por una semana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más. En papa,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tubérculos permanecen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10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15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días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el suelo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de la destrucción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follaje  con herbicidas. En batata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otras raíces es muy similar, pero normalmente se hace en galpón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estructuras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sombra.</a:t>
            </a:r>
            <a:endParaRPr sz="1800">
              <a:latin typeface="Garamond"/>
              <a:cs typeface="Garamond"/>
            </a:endParaRPr>
          </a:p>
          <a:p>
            <a:pPr marL="12700" marR="6350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caso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necesario, el curado puede ser realizado en forma artificial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estructuras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almacenamiento que son  adaptadas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circulación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aire caliente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húmedo (Tabla 2). Una vez que se ha completado el curado, en el ambiente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interno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establecen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condiciones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humedad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temperatura adecuadas para el almacenamiento</a:t>
            </a:r>
            <a:r>
              <a:rPr sz="18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prolongado.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6499" y="3586824"/>
            <a:ext cx="5226916" cy="3035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58875" y="3586824"/>
            <a:ext cx="5922275" cy="3044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0"/>
            <a:ext cx="1736074" cy="7915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0525" y="548185"/>
            <a:ext cx="39579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FUENTES DE</a:t>
            </a:r>
            <a:r>
              <a:rPr sz="3000" spc="-90" dirty="0"/>
              <a:t> </a:t>
            </a:r>
            <a:r>
              <a:rPr sz="3000" spc="-5" dirty="0"/>
              <a:t>APOYO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51968" y="1379357"/>
            <a:ext cx="10881360" cy="47117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344805" indent="-332740">
              <a:lnSpc>
                <a:spcPct val="100000"/>
              </a:lnSpc>
              <a:spcBef>
                <a:spcPts val="880"/>
              </a:spcBef>
              <a:buFont typeface="Arial"/>
              <a:buChar char="●"/>
              <a:tabLst>
                <a:tab pos="344170" algn="l"/>
                <a:tab pos="345440" algn="l"/>
              </a:tabLst>
            </a:pP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Aldabe Dini, L. 2000. Producción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hortalizas en Uruguay. Ed. Epsilon. Montevideo. 269</a:t>
            </a:r>
            <a:r>
              <a:rPr sz="135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p</a:t>
            </a:r>
            <a:endParaRPr sz="1350">
              <a:latin typeface="Garamond"/>
              <a:cs typeface="Garamond"/>
            </a:endParaRPr>
          </a:p>
          <a:p>
            <a:pPr marL="344805" marR="8890" indent="-332740">
              <a:lnSpc>
                <a:spcPct val="148100"/>
              </a:lnSpc>
              <a:buFont typeface="Arial"/>
              <a:buChar char="●"/>
              <a:tabLst>
                <a:tab pos="344170" algn="l"/>
                <a:tab pos="345440" algn="l"/>
              </a:tabLst>
            </a:pP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Álvarez, J; Bellenda, B; Beltrán, M; García, M. 2006-2007.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Serie de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Videos: Desarrollo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Medios Audiovisuales para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la implementación de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Huertas familiares.  Universidad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de la República -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Asistencia Oficial para el Desarrollo, Gobierno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35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Japón.</a:t>
            </a:r>
            <a:endParaRPr sz="1350">
              <a:latin typeface="Garamond"/>
              <a:cs typeface="Garamond"/>
            </a:endParaRPr>
          </a:p>
          <a:p>
            <a:pPr marL="344805" indent="-332740">
              <a:lnSpc>
                <a:spcPct val="100000"/>
              </a:lnSpc>
              <a:spcBef>
                <a:spcPts val="780"/>
              </a:spcBef>
              <a:buFont typeface="Arial"/>
              <a:buChar char="●"/>
              <a:tabLst>
                <a:tab pos="344170" algn="l"/>
                <a:tab pos="345440" algn="l"/>
              </a:tabLst>
            </a:pP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Aranceta Bartrina, J.; Pérez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Rodrigo,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C. 2006. Frutas, Verduras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y Salud.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Ed. Masson,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S.A..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Barcelona,</a:t>
            </a:r>
            <a:r>
              <a:rPr sz="135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España.</a:t>
            </a:r>
            <a:endParaRPr sz="1350">
              <a:latin typeface="Garamond"/>
              <a:cs typeface="Garamond"/>
            </a:endParaRPr>
          </a:p>
          <a:p>
            <a:pPr marL="344805" indent="-332740">
              <a:lnSpc>
                <a:spcPct val="100000"/>
              </a:lnSpc>
              <a:spcBef>
                <a:spcPts val="780"/>
              </a:spcBef>
              <a:buFont typeface="Arial"/>
              <a:buChar char="●"/>
              <a:tabLst>
                <a:tab pos="344170" algn="l"/>
                <a:tab pos="345440" algn="l"/>
              </a:tabLst>
            </a:pP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Barg,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R. y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F. Queirós. 2007. Agricultura agroecológica-orgánica en el Uruguay. Ed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RAP-AL</a:t>
            </a:r>
            <a:r>
              <a:rPr sz="135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Uruguay.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780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Agriculture Western Australia. 1988. </a:t>
            </a:r>
            <a:r>
              <a:rPr sz="1350" dirty="0">
                <a:latin typeface="Garamond"/>
                <a:cs typeface="Garamond"/>
              </a:rPr>
              <a:t>Storage </a:t>
            </a:r>
            <a:r>
              <a:rPr sz="1350" spc="-5" dirty="0">
                <a:latin typeface="Garamond"/>
                <a:cs typeface="Garamond"/>
              </a:rPr>
              <a:t>conditions for fruits.</a:t>
            </a:r>
            <a:r>
              <a:rPr sz="1350" spc="40" dirty="0">
                <a:solidFill>
                  <a:srgbClr val="004080"/>
                </a:solidFill>
                <a:latin typeface="Garamond"/>
                <a:cs typeface="Garamond"/>
              </a:rPr>
              <a:t> </a:t>
            </a:r>
            <a:r>
              <a:rPr sz="1350" u="heavy" spc="-5" dirty="0">
                <a:solidFill>
                  <a:srgbClr val="004080"/>
                </a:solidFill>
                <a:uFill>
                  <a:solidFill>
                    <a:srgbClr val="004080"/>
                  </a:solidFill>
                </a:uFill>
                <a:latin typeface="Garamond"/>
                <a:cs typeface="Garamond"/>
                <a:hlinkClick r:id="rId2"/>
              </a:rPr>
              <a:t>http://www.agric.wa.gov.au./agency/Pubns/farmnote/1988/f02888fruit.htm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Agriculture Western Australia. 1988. </a:t>
            </a:r>
            <a:r>
              <a:rPr sz="1350" dirty="0">
                <a:latin typeface="Garamond"/>
                <a:cs typeface="Garamond"/>
              </a:rPr>
              <a:t>Storage </a:t>
            </a:r>
            <a:r>
              <a:rPr sz="1350" spc="-5" dirty="0">
                <a:latin typeface="Garamond"/>
                <a:cs typeface="Garamond"/>
              </a:rPr>
              <a:t>conditions for vegetables.</a:t>
            </a:r>
            <a:r>
              <a:rPr sz="1350" spc="40" dirty="0">
                <a:solidFill>
                  <a:srgbClr val="004080"/>
                </a:solidFill>
                <a:latin typeface="Garamond"/>
                <a:cs typeface="Garamond"/>
              </a:rPr>
              <a:t> </a:t>
            </a:r>
            <a:r>
              <a:rPr sz="1350" u="heavy" spc="-5" dirty="0">
                <a:solidFill>
                  <a:srgbClr val="004080"/>
                </a:solidFill>
                <a:uFill>
                  <a:solidFill>
                    <a:srgbClr val="004080"/>
                  </a:solidFill>
                </a:uFill>
                <a:latin typeface="Garamond"/>
                <a:cs typeface="Garamond"/>
                <a:hlinkClick r:id="rId3"/>
              </a:rPr>
              <a:t>http://www.agric.wa.gov.au./agency/Pubns/farmnote/1988/f02888veg.htm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Artés Calero, F. 2000. Apuntes </a:t>
            </a:r>
            <a:r>
              <a:rPr sz="1350" dirty="0">
                <a:latin typeface="Garamond"/>
                <a:cs typeface="Garamond"/>
              </a:rPr>
              <a:t>del </a:t>
            </a:r>
            <a:r>
              <a:rPr sz="1350" spc="-5" dirty="0">
                <a:latin typeface="Garamond"/>
                <a:cs typeface="Garamond"/>
              </a:rPr>
              <a:t>VI Curso superior </a:t>
            </a:r>
            <a:r>
              <a:rPr sz="1350" dirty="0">
                <a:latin typeface="Garamond"/>
                <a:cs typeface="Garamond"/>
              </a:rPr>
              <a:t>de ingeniería y </a:t>
            </a:r>
            <a:r>
              <a:rPr sz="1350" spc="-5" dirty="0">
                <a:latin typeface="Garamond"/>
                <a:cs typeface="Garamond"/>
              </a:rPr>
              <a:t>aplicaciones </a:t>
            </a:r>
            <a:r>
              <a:rPr sz="1350" dirty="0">
                <a:latin typeface="Garamond"/>
                <a:cs typeface="Garamond"/>
              </a:rPr>
              <a:t>del </a:t>
            </a:r>
            <a:r>
              <a:rPr sz="1350" spc="-5" dirty="0">
                <a:latin typeface="Garamond"/>
                <a:cs typeface="Garamond"/>
              </a:rPr>
              <a:t>frío </a:t>
            </a:r>
            <a:r>
              <a:rPr sz="1350" dirty="0">
                <a:latin typeface="Garamond"/>
                <a:cs typeface="Garamond"/>
              </a:rPr>
              <a:t>a las </a:t>
            </a:r>
            <a:r>
              <a:rPr sz="1350" spc="-5" dirty="0">
                <a:latin typeface="Garamond"/>
                <a:cs typeface="Garamond"/>
              </a:rPr>
              <a:t>conservas vegetales. Murcia,</a:t>
            </a:r>
            <a:r>
              <a:rPr sz="1350" spc="-3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España.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Bartsch, J. A. and G. D. Blampied. 1984. </a:t>
            </a:r>
            <a:r>
              <a:rPr sz="1350" dirty="0">
                <a:latin typeface="Garamond"/>
                <a:cs typeface="Garamond"/>
              </a:rPr>
              <a:t>Refrigeration </a:t>
            </a:r>
            <a:r>
              <a:rPr sz="1350" spc="-5" dirty="0">
                <a:latin typeface="Garamond"/>
                <a:cs typeface="Garamond"/>
              </a:rPr>
              <a:t>and controlled atmosphere storage for horticultural crops. Cooperative Extension NRAES-22. 42</a:t>
            </a:r>
            <a:r>
              <a:rPr sz="1350" spc="-1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pp.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Beuchat, L.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1996. Pathogenic microorganisms associated with fresh produce. Journal of Food Protection, Vol.</a:t>
            </a:r>
            <a:r>
              <a:rPr sz="1350" spc="-15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59(2):204-216.</a:t>
            </a:r>
            <a:endParaRPr sz="1350">
              <a:latin typeface="Garamond"/>
              <a:cs typeface="Garamond"/>
            </a:endParaRPr>
          </a:p>
          <a:p>
            <a:pPr marL="361950" marR="5715" indent="-332740">
              <a:lnSpc>
                <a:spcPct val="115700"/>
              </a:lnSpc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Boyette, M. D.; D. F. </a:t>
            </a:r>
            <a:r>
              <a:rPr sz="1350" dirty="0">
                <a:latin typeface="Garamond"/>
                <a:cs typeface="Garamond"/>
              </a:rPr>
              <a:t>Ritchie; S. </a:t>
            </a:r>
            <a:r>
              <a:rPr sz="1350" spc="-5" dirty="0">
                <a:latin typeface="Garamond"/>
                <a:cs typeface="Garamond"/>
              </a:rPr>
              <a:t>J. Carballo; </a:t>
            </a:r>
            <a:r>
              <a:rPr sz="1350" dirty="0">
                <a:latin typeface="Garamond"/>
                <a:cs typeface="Garamond"/>
              </a:rPr>
              <a:t>S. M </a:t>
            </a:r>
            <a:r>
              <a:rPr sz="1350" spc="-5" dirty="0">
                <a:latin typeface="Garamond"/>
                <a:cs typeface="Garamond"/>
              </a:rPr>
              <a:t>Blankenship and D. C. </a:t>
            </a:r>
            <a:r>
              <a:rPr sz="1350" dirty="0">
                <a:latin typeface="Garamond"/>
                <a:cs typeface="Garamond"/>
              </a:rPr>
              <a:t>Sanders. </a:t>
            </a:r>
            <a:r>
              <a:rPr sz="1350" spc="-5" dirty="0">
                <a:latin typeface="Garamond"/>
                <a:cs typeface="Garamond"/>
              </a:rPr>
              <a:t>1993. Chlorination and postharvest </a:t>
            </a:r>
            <a:r>
              <a:rPr sz="1350" dirty="0">
                <a:latin typeface="Garamond"/>
                <a:cs typeface="Garamond"/>
              </a:rPr>
              <a:t>disease </a:t>
            </a:r>
            <a:r>
              <a:rPr sz="1350" spc="-5" dirty="0">
                <a:latin typeface="Garamond"/>
                <a:cs typeface="Garamond"/>
              </a:rPr>
              <a:t>control. North Carolina  Cooperative Extension </a:t>
            </a:r>
            <a:r>
              <a:rPr sz="1350" dirty="0">
                <a:latin typeface="Garamond"/>
                <a:cs typeface="Garamond"/>
              </a:rPr>
              <a:t>Service. </a:t>
            </a:r>
            <a:r>
              <a:rPr sz="1350" spc="-5" dirty="0">
                <a:latin typeface="Garamond"/>
                <a:cs typeface="Garamond"/>
              </a:rPr>
              <a:t>AG-414-6, </a:t>
            </a:r>
            <a:r>
              <a:rPr sz="1350" dirty="0">
                <a:latin typeface="Garamond"/>
                <a:cs typeface="Garamond"/>
              </a:rPr>
              <a:t>8</a:t>
            </a:r>
            <a:r>
              <a:rPr sz="1350" spc="-1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pp.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Brackett,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E. 1992. </a:t>
            </a:r>
            <a:r>
              <a:rPr sz="1350" dirty="0">
                <a:latin typeface="Garamond"/>
                <a:cs typeface="Garamond"/>
              </a:rPr>
              <a:t>Shelf </a:t>
            </a:r>
            <a:r>
              <a:rPr sz="1350" spc="-5" dirty="0">
                <a:latin typeface="Garamond"/>
                <a:cs typeface="Garamond"/>
              </a:rPr>
              <a:t>stability and safety of fresh produce as </a:t>
            </a:r>
            <a:r>
              <a:rPr sz="1350" dirty="0">
                <a:latin typeface="Garamond"/>
                <a:cs typeface="Garamond"/>
              </a:rPr>
              <a:t>influenced </a:t>
            </a:r>
            <a:r>
              <a:rPr sz="1350" spc="-5" dirty="0">
                <a:latin typeface="Garamond"/>
                <a:cs typeface="Garamond"/>
              </a:rPr>
              <a:t>by sanitation and </a:t>
            </a:r>
            <a:r>
              <a:rPr sz="1350" dirty="0">
                <a:latin typeface="Garamond"/>
                <a:cs typeface="Garamond"/>
              </a:rPr>
              <a:t>disinfection. </a:t>
            </a:r>
            <a:r>
              <a:rPr sz="1350" spc="-5" dirty="0">
                <a:latin typeface="Garamond"/>
                <a:cs typeface="Garamond"/>
              </a:rPr>
              <a:t>Journal of Food Protection,</a:t>
            </a:r>
            <a:r>
              <a:rPr sz="1350" spc="-15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55(10):808-814.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Bracket,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E. 1993. Microbial quality. En: Postharvest handling. </a:t>
            </a:r>
            <a:r>
              <a:rPr sz="1350" dirty="0">
                <a:latin typeface="Garamond"/>
                <a:cs typeface="Garamond"/>
              </a:rPr>
              <a:t>A </a:t>
            </a:r>
            <a:r>
              <a:rPr sz="1350" spc="-5" dirty="0">
                <a:latin typeface="Garamond"/>
                <a:cs typeface="Garamond"/>
              </a:rPr>
              <a:t>systems approach. Chapter 6. </a:t>
            </a:r>
            <a:r>
              <a:rPr sz="1350" dirty="0">
                <a:latin typeface="Garamond"/>
                <a:cs typeface="Garamond"/>
              </a:rPr>
              <a:t>Shewfelt </a:t>
            </a:r>
            <a:r>
              <a:rPr sz="1350" spc="-5" dirty="0">
                <a:latin typeface="Garamond"/>
                <a:cs typeface="Garamond"/>
              </a:rPr>
              <a:t>and Prussia (eds). Academic Press </a:t>
            </a:r>
            <a:r>
              <a:rPr sz="1350" dirty="0">
                <a:latin typeface="Garamond"/>
                <a:cs typeface="Garamond"/>
              </a:rPr>
              <a:t>Inc. </a:t>
            </a:r>
            <a:r>
              <a:rPr sz="1350" spc="-5" dirty="0">
                <a:latin typeface="Garamond"/>
                <a:cs typeface="Garamond"/>
              </a:rPr>
              <a:t>356</a:t>
            </a:r>
            <a:r>
              <a:rPr sz="1350" spc="-2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pp.</a:t>
            </a:r>
            <a:endParaRPr sz="1350">
              <a:latin typeface="Garamond"/>
              <a:cs typeface="Garamond"/>
            </a:endParaRPr>
          </a:p>
          <a:p>
            <a:pPr marL="361950" marR="5080" indent="-332740">
              <a:lnSpc>
                <a:spcPct val="115700"/>
              </a:lnSpc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Bracket,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E.; D. M. </a:t>
            </a:r>
            <a:r>
              <a:rPr sz="1350" dirty="0">
                <a:latin typeface="Garamond"/>
                <a:cs typeface="Garamond"/>
              </a:rPr>
              <a:t>Smallwood; S. </a:t>
            </a:r>
            <a:r>
              <a:rPr sz="1350" spc="-5" dirty="0">
                <a:latin typeface="Garamond"/>
                <a:cs typeface="Garamond"/>
              </a:rPr>
              <a:t>M. Fletcher and D. L. Horton. 1993. Food safety: critical points within the production and </a:t>
            </a:r>
            <a:r>
              <a:rPr sz="1350" dirty="0">
                <a:latin typeface="Garamond"/>
                <a:cs typeface="Garamond"/>
              </a:rPr>
              <a:t>distribution </a:t>
            </a:r>
            <a:r>
              <a:rPr sz="1350" spc="-5" dirty="0">
                <a:latin typeface="Garamond"/>
                <a:cs typeface="Garamond"/>
              </a:rPr>
              <a:t>system. En:  Postharvest handling. </a:t>
            </a:r>
            <a:r>
              <a:rPr sz="1350" dirty="0">
                <a:latin typeface="Garamond"/>
                <a:cs typeface="Garamond"/>
              </a:rPr>
              <a:t>A </a:t>
            </a:r>
            <a:r>
              <a:rPr sz="1350" spc="-5" dirty="0">
                <a:latin typeface="Garamond"/>
                <a:cs typeface="Garamond"/>
              </a:rPr>
              <a:t>systems approach. Chapter 15. </a:t>
            </a:r>
            <a:r>
              <a:rPr sz="1350" dirty="0">
                <a:latin typeface="Garamond"/>
                <a:cs typeface="Garamond"/>
              </a:rPr>
              <a:t>Shewfelt </a:t>
            </a:r>
            <a:r>
              <a:rPr sz="1350" spc="-5" dirty="0">
                <a:latin typeface="Garamond"/>
                <a:cs typeface="Garamond"/>
              </a:rPr>
              <a:t>and Prussia (eds). Academic Press </a:t>
            </a:r>
            <a:r>
              <a:rPr sz="1350" dirty="0">
                <a:latin typeface="Garamond"/>
                <a:cs typeface="Garamond"/>
              </a:rPr>
              <a:t>Inc. </a:t>
            </a:r>
            <a:r>
              <a:rPr sz="1350" spc="-5" dirty="0">
                <a:latin typeface="Garamond"/>
                <a:cs typeface="Garamond"/>
              </a:rPr>
              <a:t>356</a:t>
            </a:r>
            <a:r>
              <a:rPr sz="1350" spc="-2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pp.</a:t>
            </a:r>
            <a:endParaRPr sz="1350">
              <a:latin typeface="Garamond"/>
              <a:cs typeface="Garamond"/>
            </a:endParaRPr>
          </a:p>
          <a:p>
            <a:pPr marL="361950" marR="13335" indent="-332740">
              <a:lnSpc>
                <a:spcPct val="115700"/>
              </a:lnSpc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Brackett,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E. 1994. Microbiological spoilage and pathogens </a:t>
            </a:r>
            <a:r>
              <a:rPr sz="1350" dirty="0">
                <a:latin typeface="Garamond"/>
                <a:cs typeface="Garamond"/>
              </a:rPr>
              <a:t>in </a:t>
            </a:r>
            <a:r>
              <a:rPr sz="1350" spc="-5" dirty="0">
                <a:latin typeface="Garamond"/>
                <a:cs typeface="Garamond"/>
              </a:rPr>
              <a:t>minimally processed refrigerated fruits and vegetables. En: Minimally processed refrigerated  fruits and vegetables.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C. Wiley (Ed.). Chapter 7, pp. 269-312. Chapman </a:t>
            </a:r>
            <a:r>
              <a:rPr sz="1350" dirty="0">
                <a:latin typeface="Garamond"/>
                <a:cs typeface="Garamond"/>
              </a:rPr>
              <a:t>&amp; </a:t>
            </a:r>
            <a:r>
              <a:rPr sz="1350" spc="-5" dirty="0">
                <a:latin typeface="Garamond"/>
                <a:cs typeface="Garamond"/>
              </a:rPr>
              <a:t>Hall, New York,</a:t>
            </a:r>
            <a:r>
              <a:rPr sz="1350" spc="-1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London.</a:t>
            </a:r>
            <a:endParaRPr sz="135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5682" y="632767"/>
            <a:ext cx="2990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944825" y="1648882"/>
            <a:ext cx="10059035" cy="349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100"/>
              </a:spcBef>
            </a:pPr>
            <a:r>
              <a:rPr sz="1900" spc="-5" dirty="0">
                <a:latin typeface="Garamond"/>
                <a:cs typeface="Garamond"/>
              </a:rPr>
              <a:t>Con </a:t>
            </a:r>
            <a:r>
              <a:rPr sz="1900" dirty="0">
                <a:latin typeface="Garamond"/>
                <a:cs typeface="Garamond"/>
              </a:rPr>
              <a:t>la </a:t>
            </a:r>
            <a:r>
              <a:rPr sz="1900" spc="-5" dirty="0">
                <a:latin typeface="Garamond"/>
                <a:cs typeface="Garamond"/>
              </a:rPr>
              <a:t>recopilación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realización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todas </a:t>
            </a:r>
            <a:r>
              <a:rPr sz="1900" dirty="0">
                <a:latin typeface="Garamond"/>
                <a:cs typeface="Garamond"/>
              </a:rPr>
              <a:t>las </a:t>
            </a:r>
            <a:r>
              <a:rPr sz="1900" spc="-5" dirty="0">
                <a:latin typeface="Garamond"/>
                <a:cs typeface="Garamond"/>
              </a:rPr>
              <a:t>actividades anteriores que se </a:t>
            </a:r>
            <a:r>
              <a:rPr sz="1900" dirty="0">
                <a:latin typeface="Garamond"/>
                <a:cs typeface="Garamond"/>
              </a:rPr>
              <a:t>desarrollaron </a:t>
            </a:r>
            <a:r>
              <a:rPr sz="1900" spc="-5" dirty="0">
                <a:latin typeface="Garamond"/>
                <a:cs typeface="Garamond"/>
              </a:rPr>
              <a:t>muy  favorablemente. Nuestro equipo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trabajo ha </a:t>
            </a:r>
            <a:r>
              <a:rPr sz="1900" dirty="0">
                <a:latin typeface="Garamond"/>
                <a:cs typeface="Garamond"/>
              </a:rPr>
              <a:t>decidido </a:t>
            </a:r>
            <a:r>
              <a:rPr sz="1900" spc="-5" dirty="0">
                <a:latin typeface="Garamond"/>
                <a:cs typeface="Garamond"/>
              </a:rPr>
              <a:t>obtener nuestra primera cosecha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productos  alimenticios (vegetales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hortalizas) por </a:t>
            </a:r>
            <a:r>
              <a:rPr sz="1900" dirty="0">
                <a:latin typeface="Garamond"/>
                <a:cs typeface="Garamond"/>
              </a:rPr>
              <a:t>lo </a:t>
            </a:r>
            <a:r>
              <a:rPr sz="1900" spc="-5" dirty="0">
                <a:latin typeface="Garamond"/>
                <a:cs typeface="Garamond"/>
              </a:rPr>
              <a:t>tanto, pretendemos </a:t>
            </a:r>
            <a:r>
              <a:rPr sz="1900" dirty="0">
                <a:latin typeface="Garamond"/>
                <a:cs typeface="Garamond"/>
              </a:rPr>
              <a:t>demostrar </a:t>
            </a:r>
            <a:r>
              <a:rPr sz="1900" spc="-5" dirty="0">
                <a:latin typeface="Garamond"/>
                <a:cs typeface="Garamond"/>
              </a:rPr>
              <a:t>que </a:t>
            </a:r>
            <a:r>
              <a:rPr sz="1900" dirty="0">
                <a:latin typeface="Garamond"/>
                <a:cs typeface="Garamond"/>
              </a:rPr>
              <a:t>los </a:t>
            </a:r>
            <a:r>
              <a:rPr sz="1900" spc="-5" dirty="0">
                <a:latin typeface="Garamond"/>
                <a:cs typeface="Garamond"/>
              </a:rPr>
              <a:t>huertos urbanos son una  opción viable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que tendría aplicación en espacios reducidos, quizás </a:t>
            </a:r>
            <a:r>
              <a:rPr sz="1900" dirty="0">
                <a:latin typeface="Garamond"/>
                <a:cs typeface="Garamond"/>
              </a:rPr>
              <a:t>a </a:t>
            </a:r>
            <a:r>
              <a:rPr sz="1900" spc="-5" dirty="0">
                <a:latin typeface="Garamond"/>
                <a:cs typeface="Garamond"/>
              </a:rPr>
              <a:t>nivel </a:t>
            </a:r>
            <a:r>
              <a:rPr sz="1900" dirty="0">
                <a:latin typeface="Garamond"/>
                <a:cs typeface="Garamond"/>
              </a:rPr>
              <a:t>de los domicilios </a:t>
            </a:r>
            <a:r>
              <a:rPr sz="1900" spc="-5" dirty="0">
                <a:latin typeface="Garamond"/>
                <a:cs typeface="Garamond"/>
              </a:rPr>
              <a:t>particulares, </a:t>
            </a:r>
            <a:r>
              <a:rPr sz="1900" dirty="0">
                <a:latin typeface="Garamond"/>
                <a:cs typeface="Garamond"/>
              </a:rPr>
              <a:t>y  </a:t>
            </a:r>
            <a:r>
              <a:rPr sz="1900" spc="-5" dirty="0">
                <a:latin typeface="Garamond"/>
                <a:cs typeface="Garamond"/>
              </a:rPr>
              <a:t>tener una fuente productiva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quizás hasta obtener alternativas</a:t>
            </a:r>
            <a:r>
              <a:rPr sz="1900" spc="-20" dirty="0">
                <a:latin typeface="Garamond"/>
                <a:cs typeface="Garamond"/>
              </a:rPr>
              <a:t> </a:t>
            </a:r>
            <a:r>
              <a:rPr sz="1900" spc="-5" dirty="0">
                <a:latin typeface="Garamond"/>
                <a:cs typeface="Garamond"/>
              </a:rPr>
              <a:t>económicas.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5100"/>
              </a:lnSpc>
              <a:spcBef>
                <a:spcPts val="1260"/>
              </a:spcBef>
            </a:pPr>
            <a:r>
              <a:rPr sz="1900" spc="-5" dirty="0">
                <a:latin typeface="Garamond"/>
                <a:cs typeface="Garamond"/>
              </a:rPr>
              <a:t>De </a:t>
            </a:r>
            <a:r>
              <a:rPr sz="1900" dirty="0">
                <a:latin typeface="Garamond"/>
                <a:cs typeface="Garamond"/>
              </a:rPr>
              <a:t>lograrse </a:t>
            </a:r>
            <a:r>
              <a:rPr sz="1900" spc="-5" dirty="0">
                <a:latin typeface="Garamond"/>
                <a:cs typeface="Garamond"/>
              </a:rPr>
              <a:t>nuestro propósito podríamos </a:t>
            </a:r>
            <a:r>
              <a:rPr sz="1900" dirty="0">
                <a:latin typeface="Garamond"/>
                <a:cs typeface="Garamond"/>
              </a:rPr>
              <a:t>desarrollar </a:t>
            </a:r>
            <a:r>
              <a:rPr sz="1900" spc="-5" dirty="0">
                <a:latin typeface="Garamond"/>
                <a:cs typeface="Garamond"/>
              </a:rPr>
              <a:t>ampliamente huertos familiares,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hortalizas,  </a:t>
            </a:r>
            <a:r>
              <a:rPr sz="1900" dirty="0">
                <a:latin typeface="Garamond"/>
                <a:cs typeface="Garamond"/>
              </a:rPr>
              <a:t>legumbres y de </a:t>
            </a:r>
            <a:r>
              <a:rPr sz="1900" spc="-5" dirty="0">
                <a:latin typeface="Garamond"/>
                <a:cs typeface="Garamond"/>
              </a:rPr>
              <a:t>otros productos para consumo familiar </a:t>
            </a:r>
            <a:r>
              <a:rPr sz="1900" dirty="0">
                <a:latin typeface="Garamond"/>
                <a:cs typeface="Garamond"/>
              </a:rPr>
              <a:t>y de demostrarse </a:t>
            </a:r>
            <a:r>
              <a:rPr sz="1900" spc="-5" dirty="0">
                <a:latin typeface="Garamond"/>
                <a:cs typeface="Garamond"/>
              </a:rPr>
              <a:t>que nuestro objetivo es útil en su  aplicación extensa en una comunidad, teniendo como efecto secundario el mejorar </a:t>
            </a:r>
            <a:r>
              <a:rPr sz="1900" dirty="0">
                <a:latin typeface="Garamond"/>
                <a:cs typeface="Garamond"/>
              </a:rPr>
              <a:t>los ingresos </a:t>
            </a:r>
            <a:r>
              <a:rPr sz="1900" spc="-5" dirty="0">
                <a:latin typeface="Garamond"/>
                <a:cs typeface="Garamond"/>
              </a:rPr>
              <a:t>económicos  familiares </a:t>
            </a:r>
            <a:r>
              <a:rPr sz="1900" dirty="0">
                <a:latin typeface="Garamond"/>
                <a:cs typeface="Garamond"/>
              </a:rPr>
              <a:t>y de </a:t>
            </a:r>
            <a:r>
              <a:rPr sz="1900" spc="-5" dirty="0">
                <a:latin typeface="Garamond"/>
                <a:cs typeface="Garamond"/>
              </a:rPr>
              <a:t>colaborar en </a:t>
            </a:r>
            <a:r>
              <a:rPr sz="1900" dirty="0">
                <a:latin typeface="Garamond"/>
                <a:cs typeface="Garamond"/>
              </a:rPr>
              <a:t>la </a:t>
            </a:r>
            <a:r>
              <a:rPr sz="1900" spc="-5" dirty="0">
                <a:latin typeface="Garamond"/>
                <a:cs typeface="Garamond"/>
              </a:rPr>
              <a:t>mejora </a:t>
            </a:r>
            <a:r>
              <a:rPr sz="1900" dirty="0">
                <a:latin typeface="Garamond"/>
                <a:cs typeface="Garamond"/>
              </a:rPr>
              <a:t>del </a:t>
            </a:r>
            <a:r>
              <a:rPr sz="1900" spc="-5" dirty="0">
                <a:latin typeface="Garamond"/>
                <a:cs typeface="Garamond"/>
              </a:rPr>
              <a:t>medio</a:t>
            </a:r>
            <a:r>
              <a:rPr sz="1900" spc="-20" dirty="0">
                <a:latin typeface="Garamond"/>
                <a:cs typeface="Garamond"/>
              </a:rPr>
              <a:t> </a:t>
            </a:r>
            <a:r>
              <a:rPr sz="1900" spc="-5" dirty="0">
                <a:latin typeface="Garamond"/>
                <a:cs typeface="Garamond"/>
              </a:rPr>
              <a:t>ambiente.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595360"/>
            <a:ext cx="90849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 APERTURA DE LA</a:t>
            </a:r>
            <a:r>
              <a:rPr sz="3000" spc="-80" dirty="0"/>
              <a:t> </a:t>
            </a:r>
            <a:r>
              <a:rPr sz="3000" spc="-5" dirty="0"/>
              <a:t>ACTIVIDAD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155874" y="1395681"/>
            <a:ext cx="8720455" cy="4995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realizará una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investigación documental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por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18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temas: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Sistema 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cosechas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Momento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Manipuleo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cosecha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Recomendaciones de la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cosecha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Curado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34343"/>
              </a:buClr>
              <a:buFont typeface="Arial"/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vez que tenían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generó: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debate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compartieron videos para ejemplificar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reforzar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información.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realizarán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fichas técnicas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materiales utilizados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fueron: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consulta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PC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Proyector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60600" y="1999650"/>
            <a:ext cx="3960050" cy="4358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63875" y="0"/>
            <a:ext cx="1428124" cy="891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598" y="1395575"/>
            <a:ext cx="5187926" cy="4643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39025" y="218250"/>
            <a:ext cx="5272425" cy="3273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39025" y="3705275"/>
            <a:ext cx="5272424" cy="2929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038650"/>
            <a:ext cx="1736074" cy="819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8939" y="620962"/>
            <a:ext cx="5073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5500" y="1729330"/>
            <a:ext cx="9846310" cy="416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investigación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con respecto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características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sembrado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Midieron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para para poder cosechar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primeras hortalizas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los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revisó que no tuvieran alguna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plaga.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dividió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grupo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5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4 integrantes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levantar la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34343"/>
              </a:buClr>
              <a:buFont typeface="Arial"/>
              <a:buChar char="●"/>
            </a:pPr>
            <a:endParaRPr sz="1850">
              <a:latin typeface="Times New Roman"/>
              <a:cs typeface="Times New Roman"/>
            </a:endParaRPr>
          </a:p>
          <a:p>
            <a:pPr marL="469900" marR="5080" indent="-367030">
              <a:lnSpc>
                <a:spcPct val="10069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Cuando se termine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recopilación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se mostrará al grupo para poder analizarlos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cuanto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crecieron.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Dio mantenimiento al huerto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camellón.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2A3890"/>
                </a:solidFill>
                <a:latin typeface="Garamond"/>
                <a:cs typeface="Garamond"/>
              </a:rPr>
              <a:t>MATERIALES: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Herramienta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Jardinería.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312675"/>
            <a:ext cx="4044698" cy="5392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03225" y="275874"/>
            <a:ext cx="3937776" cy="2424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04100" y="152400"/>
            <a:ext cx="3635500" cy="3671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60650" y="3984200"/>
            <a:ext cx="3578948" cy="2658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03225" y="2911650"/>
            <a:ext cx="3937776" cy="3793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3575" y="77324"/>
            <a:ext cx="1736074" cy="10834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5023" y="644654"/>
            <a:ext cx="42138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4850" y="1665630"/>
            <a:ext cx="9057640" cy="4738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Posterior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recolección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que se sembraron.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decidió: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Compartir estos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miembros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Mostrar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se había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cosechado.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Dar una explicación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obtenidos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después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arduo trabajo que se había</a:t>
            </a:r>
            <a:r>
              <a:rPr sz="1800" spc="-5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realizado.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compartió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directivos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CEWIN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que se habían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obtenido.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estimuló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 sus propios huertos en sus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domicilios.</a:t>
            </a:r>
            <a:endParaRPr sz="1800">
              <a:latin typeface="Garamond"/>
              <a:cs typeface="Garamond"/>
            </a:endParaRPr>
          </a:p>
          <a:p>
            <a:pPr marL="469900" marR="2473960" indent="-367030">
              <a:lnSpc>
                <a:spcPct val="11459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realizó una reunión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responsables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detallar 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 menores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434343"/>
              </a:buClr>
              <a:buFont typeface="Arial"/>
              <a:buChar char="●"/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materiales utilizados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fueron: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Aula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Proyector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PC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02750" y="3826650"/>
            <a:ext cx="4121924" cy="25910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550" y="164250"/>
            <a:ext cx="2912524" cy="2628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3550" y="2983500"/>
            <a:ext cx="2912524" cy="3540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80787" y="164250"/>
            <a:ext cx="5046324" cy="21916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21824" y="164250"/>
            <a:ext cx="2698301" cy="20237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21825" y="2328525"/>
            <a:ext cx="2698298" cy="20237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1075" y="2455000"/>
            <a:ext cx="5094599" cy="21025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21825" y="4421725"/>
            <a:ext cx="2698300" cy="2345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80804" y="4656598"/>
            <a:ext cx="5130094" cy="19956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347950"/>
            <a:ext cx="897374" cy="5100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6825" y="729010"/>
            <a:ext cx="60490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09800" y="1636881"/>
            <a:ext cx="10843895" cy="42716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3970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resultados alcanzados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durante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ejecución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“</a:t>
            </a:r>
            <a:r>
              <a:rPr sz="1800" b="1" dirty="0">
                <a:latin typeface="Garamond"/>
                <a:cs typeface="Garamond"/>
              </a:rPr>
              <a:t>Diseño y </a:t>
            </a:r>
            <a:r>
              <a:rPr sz="1800" b="1" spc="-5" dirty="0">
                <a:latin typeface="Garamond"/>
                <a:cs typeface="Garamond"/>
              </a:rPr>
              <a:t>construcción de un huerto urbano escolar,  como herramienta para la concientización de los </a:t>
            </a:r>
            <a:r>
              <a:rPr sz="1800" b="1" dirty="0">
                <a:latin typeface="Garamond"/>
                <a:cs typeface="Garamond"/>
              </a:rPr>
              <a:t>alumnos ante </a:t>
            </a:r>
            <a:r>
              <a:rPr sz="1800" b="1" spc="-5" dirty="0">
                <a:latin typeface="Garamond"/>
                <a:cs typeface="Garamond"/>
              </a:rPr>
              <a:t>una crisis </a:t>
            </a:r>
            <a:r>
              <a:rPr sz="1800" b="1" dirty="0">
                <a:latin typeface="Garamond"/>
                <a:cs typeface="Garamond"/>
              </a:rPr>
              <a:t>alimentaria” </a:t>
            </a:r>
            <a:r>
              <a:rPr sz="1800" spc="-5" dirty="0">
                <a:latin typeface="Garamond"/>
                <a:cs typeface="Garamond"/>
              </a:rPr>
              <a:t>nos conduce </a:t>
            </a:r>
            <a:r>
              <a:rPr sz="1800" dirty="0">
                <a:latin typeface="Garamond"/>
                <a:cs typeface="Garamond"/>
              </a:rPr>
              <a:t>a lo</a:t>
            </a:r>
            <a:r>
              <a:rPr sz="1800" spc="4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siguiente: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469900" marR="8890" indent="-367030" algn="just">
              <a:lnSpc>
                <a:spcPct val="114599"/>
              </a:lnSpc>
              <a:spcBef>
                <a:spcPts val="5"/>
              </a:spcBef>
              <a:buFont typeface="Arial"/>
              <a:buChar char="●"/>
              <a:tabLst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Contribuye al </a:t>
            </a:r>
            <a:r>
              <a:rPr sz="1800" dirty="0">
                <a:latin typeface="Garamond"/>
                <a:cs typeface="Garamond"/>
              </a:rPr>
              <a:t>desarrollo integral </a:t>
            </a:r>
            <a:r>
              <a:rPr sz="1800" spc="-5" dirty="0">
                <a:latin typeface="Garamond"/>
                <a:cs typeface="Garamond"/>
              </a:rPr>
              <a:t>al proporcionar nuevos conocimientos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experiencias significativas al eje transversal 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educación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ambiental.</a:t>
            </a:r>
            <a:endParaRPr sz="1800">
              <a:latin typeface="Garamond"/>
              <a:cs typeface="Garamond"/>
            </a:endParaRPr>
          </a:p>
          <a:p>
            <a:pPr marL="469900" marR="5080" indent="-367030" algn="just">
              <a:lnSpc>
                <a:spcPct val="114599"/>
              </a:lnSpc>
              <a:buFont typeface="Arial"/>
              <a:buChar char="●"/>
              <a:tabLst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Los resultados obtenidos en el área actitudinal fueron relevantes respecto </a:t>
            </a:r>
            <a:r>
              <a:rPr sz="1800" dirty="0">
                <a:latin typeface="Garamond"/>
                <a:cs typeface="Garamond"/>
              </a:rPr>
              <a:t>a las </a:t>
            </a:r>
            <a:r>
              <a:rPr sz="1800" spc="-5" dirty="0">
                <a:latin typeface="Garamond"/>
                <a:cs typeface="Garamond"/>
              </a:rPr>
              <a:t>tres áreas, porque se observó una  marcada </a:t>
            </a:r>
            <a:r>
              <a:rPr sz="1800" dirty="0">
                <a:latin typeface="Garamond"/>
                <a:cs typeface="Garamond"/>
              </a:rPr>
              <a:t>diferencia </a:t>
            </a:r>
            <a:r>
              <a:rPr sz="1800" spc="-5" dirty="0">
                <a:latin typeface="Garamond"/>
                <a:cs typeface="Garamond"/>
              </a:rPr>
              <a:t>entre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resultados obtenidos, ya que el proyecto </a:t>
            </a:r>
            <a:r>
              <a:rPr sz="1800" dirty="0">
                <a:latin typeface="Garamond"/>
                <a:cs typeface="Garamond"/>
              </a:rPr>
              <a:t>lleva implícitas </a:t>
            </a:r>
            <a:r>
              <a:rPr sz="1800" spc="-5" dirty="0">
                <a:latin typeface="Garamond"/>
                <a:cs typeface="Garamond"/>
              </a:rPr>
              <a:t>sus actividades </a:t>
            </a:r>
            <a:r>
              <a:rPr sz="1800" dirty="0">
                <a:latin typeface="Garamond"/>
                <a:cs typeface="Garamond"/>
              </a:rPr>
              <a:t>disciplinarias </a:t>
            </a:r>
            <a:r>
              <a:rPr sz="1800" spc="-5" dirty="0">
                <a:latin typeface="Garamond"/>
                <a:cs typeface="Garamond"/>
              </a:rPr>
              <a:t>que  promueven el </a:t>
            </a:r>
            <a:r>
              <a:rPr sz="1800" dirty="0">
                <a:latin typeface="Garamond"/>
                <a:cs typeface="Garamond"/>
              </a:rPr>
              <a:t>desarrollo de dicha </a:t>
            </a:r>
            <a:r>
              <a:rPr sz="1800" spc="-5" dirty="0">
                <a:latin typeface="Garamond"/>
                <a:cs typeface="Garamond"/>
              </a:rPr>
              <a:t>área, que por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general no es relacionada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actividades </a:t>
            </a:r>
            <a:r>
              <a:rPr sz="1800" dirty="0">
                <a:latin typeface="Garamond"/>
                <a:cs typeface="Garamond"/>
              </a:rPr>
              <a:t>diarias del </a:t>
            </a:r>
            <a:r>
              <a:rPr sz="1800" spc="-5" dirty="0">
                <a:latin typeface="Garamond"/>
                <a:cs typeface="Garamond"/>
              </a:rPr>
              <a:t>salón </a:t>
            </a:r>
            <a:r>
              <a:rPr sz="1800" dirty="0">
                <a:latin typeface="Garamond"/>
                <a:cs typeface="Garamond"/>
              </a:rPr>
              <a:t>de  </a:t>
            </a:r>
            <a:r>
              <a:rPr sz="1800" spc="-5" dirty="0">
                <a:latin typeface="Garamond"/>
                <a:cs typeface="Garamond"/>
              </a:rPr>
              <a:t>clases.</a:t>
            </a:r>
            <a:endParaRPr sz="1800">
              <a:latin typeface="Garamond"/>
              <a:cs typeface="Garamond"/>
            </a:endParaRPr>
          </a:p>
          <a:p>
            <a:pPr marL="469900" marR="8890" indent="-367030" algn="just">
              <a:lnSpc>
                <a:spcPct val="114599"/>
              </a:lnSpc>
              <a:buFont typeface="Arial"/>
              <a:buChar char="●"/>
              <a:tabLst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Se logró </a:t>
            </a:r>
            <a:r>
              <a:rPr sz="1800" spc="-5" dirty="0">
                <a:latin typeface="Garamond"/>
                <a:cs typeface="Garamond"/>
              </a:rPr>
              <a:t>el cumplimiento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objetivos planteados al </a:t>
            </a:r>
            <a:r>
              <a:rPr sz="1800" dirty="0">
                <a:latin typeface="Garamond"/>
                <a:cs typeface="Garamond"/>
              </a:rPr>
              <a:t>inicio del </a:t>
            </a:r>
            <a:r>
              <a:rPr sz="1800" spc="-5" dirty="0">
                <a:latin typeface="Garamond"/>
                <a:cs typeface="Garamond"/>
              </a:rPr>
              <a:t>trabajo, siendo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gran satisfacción para </a:t>
            </a:r>
            <a:r>
              <a:rPr sz="1800" dirty="0">
                <a:latin typeface="Garamond"/>
                <a:cs typeface="Garamond"/>
              </a:rPr>
              <a:t>los  </a:t>
            </a:r>
            <a:r>
              <a:rPr sz="1800" spc="-5" dirty="0">
                <a:latin typeface="Garamond"/>
                <a:cs typeface="Garamond"/>
              </a:rPr>
              <a:t>alumnos que participamos </a:t>
            </a:r>
            <a:r>
              <a:rPr sz="1800" dirty="0">
                <a:latin typeface="Garamond"/>
                <a:cs typeface="Garamond"/>
              </a:rPr>
              <a:t>del</a:t>
            </a:r>
            <a:r>
              <a:rPr sz="1800" spc="-5" dirty="0">
                <a:latin typeface="Garamond"/>
                <a:cs typeface="Garamond"/>
              </a:rPr>
              <a:t> proyecto.</a:t>
            </a:r>
            <a:endParaRPr sz="1800">
              <a:latin typeface="Garamond"/>
              <a:cs typeface="Garamond"/>
            </a:endParaRPr>
          </a:p>
          <a:p>
            <a:pPr marL="469900" marR="6985" indent="-367030" algn="just">
              <a:lnSpc>
                <a:spcPct val="114599"/>
              </a:lnSpc>
              <a:buFont typeface="Arial"/>
              <a:buChar char="●"/>
              <a:tabLst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Fue una grata experiencia aunque muy </a:t>
            </a:r>
            <a:r>
              <a:rPr sz="1800" dirty="0">
                <a:latin typeface="Garamond"/>
                <a:cs typeface="Garamond"/>
              </a:rPr>
              <a:t>demandante </a:t>
            </a:r>
            <a:r>
              <a:rPr sz="1800" spc="-5" dirty="0">
                <a:latin typeface="Garamond"/>
                <a:cs typeface="Garamond"/>
              </a:rPr>
              <a:t>para el equipo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profesoras que </a:t>
            </a:r>
            <a:r>
              <a:rPr sz="1800" dirty="0">
                <a:latin typeface="Garamond"/>
                <a:cs typeface="Garamond"/>
              </a:rPr>
              <a:t>lideramos </a:t>
            </a:r>
            <a:r>
              <a:rPr sz="1800" spc="-5" dirty="0">
                <a:latin typeface="Garamond"/>
                <a:cs typeface="Garamond"/>
              </a:rPr>
              <a:t>el proyecto, ya que  experimentamos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forma práctica 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conocimientos se pueden transmitir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forma</a:t>
            </a:r>
            <a:r>
              <a:rPr sz="1800" spc="-3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interdisciplinaria.</a:t>
            </a:r>
            <a:endParaRPr sz="1800">
              <a:latin typeface="Garamond"/>
              <a:cs typeface="Garamond"/>
            </a:endParaRPr>
          </a:p>
          <a:p>
            <a:pPr marL="469900" indent="-367030" algn="just">
              <a:lnSpc>
                <a:spcPct val="100000"/>
              </a:lnSpc>
              <a:spcBef>
                <a:spcPts val="310"/>
              </a:spcBef>
              <a:buFont typeface="Arial"/>
              <a:buChar char="●"/>
              <a:tabLst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Sin dejar de lado </a:t>
            </a:r>
            <a:r>
              <a:rPr sz="1800" spc="-5" dirty="0">
                <a:latin typeface="Garamond"/>
                <a:cs typeface="Garamond"/>
              </a:rPr>
              <a:t>que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enseñanza conceptual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puede concretar con una enseñanza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práctica.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5964" y="507682"/>
            <a:ext cx="8976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V. Esquema del proceso de construcción del proyecto por</a:t>
            </a:r>
            <a:r>
              <a:rPr sz="2400" spc="-60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disciplinas.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1162" y="1238200"/>
          <a:ext cx="11171555" cy="5301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1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4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6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27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EDUCACIÓN PARA LA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SALUD.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0835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MATEMÁTICAS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QUÍMICA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8399">
                <a:tc>
                  <a:txBody>
                    <a:bodyPr/>
                    <a:lstStyle/>
                    <a:p>
                      <a:pPr marL="336550" marR="199390" indent="-17780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 Preguntar </a:t>
                      </a:r>
                      <a:r>
                        <a:rPr sz="1600" b="1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y 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cuestionar.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336550" marR="62865" indent="762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Preguntas  para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dirigir la  Investigación  Interdisciplinar  ia.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5244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¿Conoce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función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nutrientes en  el cuerpo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humano?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6515" indent="6604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¿Cuáles son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caracterìsticas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una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dieta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saludable?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4610" indent="83185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¿Sabe que enfermedades se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derivan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por una mala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nutrición?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3975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¿Cómo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decido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qué 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variables  cualitativas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determinan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qué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cuándo  plantar en un huerto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111760" indent="508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¿Cuáles son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medidas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8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tendencia  central que me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indiquen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el 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que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debo iniciar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1435" indent="92710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¿Qué 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gráfico facilitará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 interpretación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estadística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que se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sembrarán?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2069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¿Existe una concientización por parte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comunidad escolar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 importancia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que tienen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huertos  urbanos ante una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inminente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crisis  alimentaria?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93980" indent="508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¿Cuáles son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repercusiones  ambientales con el uso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 en  huertos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urbanos?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2705" indent="163830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¿Qué 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oligoelementos  específicos son necesarios para el  fortalecimiento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crecimiento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en un huerto  urbano?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599324" y="5596950"/>
            <a:ext cx="1309924" cy="753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93830"/>
            <a:ext cx="51003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ANÁLISIS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803374" y="1312814"/>
            <a:ext cx="9864725" cy="5041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VENTAJAS</a:t>
            </a:r>
            <a:endParaRPr sz="2000">
              <a:latin typeface="Garamond"/>
              <a:cs typeface="Garamond"/>
            </a:endParaRPr>
          </a:p>
          <a:p>
            <a:pPr marL="469900" indent="-367030">
              <a:lnSpc>
                <a:spcPts val="2155"/>
              </a:lnSpc>
              <a:spcBef>
                <a:spcPts val="135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Favorece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alimentación sana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equilibrada, sin uso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productos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químicos.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ts val="215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incorporan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respeto, conservación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cuidado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naturaleza, el medio ambiente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8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entorno.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Estimula el trabajo en equipo, habilidades sociales,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valores.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utilizan espacios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pequeñas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dimensiones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pueden obtener buenos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relacionan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asignaturas muy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mano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permite ver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aplicación conceptual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</a:t>
            </a:r>
            <a:r>
              <a:rPr sz="18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práctico.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trabajan objetivos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contenidos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curriculares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un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instrumento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metodológico no un fin en sí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mismo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DESVENTAJAS</a:t>
            </a:r>
            <a:endParaRPr sz="2000">
              <a:latin typeface="Garamond"/>
              <a:cs typeface="Garamond"/>
            </a:endParaRPr>
          </a:p>
          <a:p>
            <a:pPr marL="469900" indent="-367030">
              <a:lnSpc>
                <a:spcPts val="2155"/>
              </a:lnSpc>
              <a:spcBef>
                <a:spcPts val="98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extremadamente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demandante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cuanto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los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tiempos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ts val="215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Necesita una adecuada organización, para que sea realmente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efectivo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Suele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necesario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búsqueda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recursos fuera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centro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estudios.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Necesitamos ser creativos, para adaptar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objetivos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contenidos curriculares al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huerto</a:t>
            </a:r>
            <a:endParaRPr sz="1800">
              <a:latin typeface="Garamond"/>
              <a:cs typeface="Garamond"/>
            </a:endParaRPr>
          </a:p>
          <a:p>
            <a:pPr marL="527050" indent="-424180">
              <a:lnSpc>
                <a:spcPct val="100000"/>
              </a:lnSpc>
              <a:spcBef>
                <a:spcPts val="15"/>
              </a:spcBef>
              <a:buClr>
                <a:srgbClr val="434343"/>
              </a:buClr>
              <a:buFont typeface="Arial"/>
              <a:buChar char="●"/>
              <a:tabLst>
                <a:tab pos="526415" algn="l"/>
                <a:tab pos="527050" algn="l"/>
              </a:tabLst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El gasto en agua es muy</a:t>
            </a:r>
            <a:r>
              <a:rPr sz="1800" spc="-1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demandante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Supone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carga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trabajo muy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demandante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125" y="639884"/>
            <a:ext cx="4351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TOMA DE</a:t>
            </a:r>
            <a:r>
              <a:rPr sz="3000" spc="-90" dirty="0"/>
              <a:t> </a:t>
            </a:r>
            <a:r>
              <a:rPr sz="3000" spc="-5" dirty="0"/>
              <a:t>DECISIONES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26900" y="1268543"/>
            <a:ext cx="10892790" cy="5000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7620" algn="just">
              <a:lnSpc>
                <a:spcPct val="115199"/>
              </a:lnSpc>
              <a:spcBef>
                <a:spcPts val="125"/>
              </a:spcBef>
            </a:pP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trata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un proyecto que requiere tiempo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conocimientos por parte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maestras para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llevarlo 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cabo, ya que previamente se 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preparar el terreno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tener todo bien estructurado.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su vez, hay que tener paciencia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ser constantes, ya que para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los 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alumnos es un modo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diferente 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aprender nuevos contenidos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también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debido a la lentitud del</a:t>
            </a:r>
            <a:r>
              <a:rPr sz="17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crecimiento.</a:t>
            </a:r>
            <a:endParaRPr sz="1700">
              <a:latin typeface="Garamond"/>
              <a:cs typeface="Garamond"/>
            </a:endParaRPr>
          </a:p>
          <a:p>
            <a:pPr marL="12700" marR="8890" algn="just">
              <a:lnSpc>
                <a:spcPct val="116399"/>
              </a:lnSpc>
              <a:spcBef>
                <a:spcPts val="950"/>
              </a:spcBef>
            </a:pP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Hay que tener en cuenta que el proyecto puede verse afectado por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las inclemencias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meteorológicas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o incluso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por errores  humanos, sin embargo, esto no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preocupar en exceso ya que es otro modo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aprender,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conocido ensayo</a:t>
            </a:r>
            <a:r>
              <a:rPr sz="17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error.</a:t>
            </a:r>
            <a:endParaRPr sz="1700">
              <a:latin typeface="Garamond"/>
              <a:cs typeface="Garamond"/>
            </a:endParaRPr>
          </a:p>
          <a:p>
            <a:pPr marL="12700" marR="7620" algn="just">
              <a:lnSpc>
                <a:spcPct val="116399"/>
              </a:lnSpc>
              <a:spcBef>
                <a:spcPts val="950"/>
              </a:spcBef>
            </a:pP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Si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no se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dispone 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un espacio habilitado para ello,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actividades pueden adaptarse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macetas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o jardineras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como fue nuestro caso, 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 importante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es ser flexible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las</a:t>
            </a:r>
            <a:r>
              <a:rPr sz="17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circunstancias.</a:t>
            </a:r>
            <a:endParaRPr sz="17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85"/>
              </a:spcBef>
            </a:pP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Este cambio en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metodología es complejo para el centro educativo, por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comenzar con proyectos como el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descrito 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previamente, nos permite encontrar un balance entre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educación más tradicional en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el maestro tiene un papel activo,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una  educación adaptada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cambios,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donde 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alumnos sean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tengan el papel activo. Una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principales críticas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la 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educación, es el aprendizaje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contenidos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conocimientos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inconexos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realidad, por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llevar 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cabo este huerto permite 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alumnos crear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consolidar el</a:t>
            </a:r>
            <a:r>
              <a:rPr sz="17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conocimiento.</a:t>
            </a:r>
            <a:endParaRPr sz="1700">
              <a:latin typeface="Garamond"/>
              <a:cs typeface="Garamond"/>
            </a:endParaRPr>
          </a:p>
          <a:p>
            <a:pPr marL="12700" marR="5080" algn="just">
              <a:lnSpc>
                <a:spcPct val="115199"/>
              </a:lnSpc>
              <a:spcBef>
                <a:spcPts val="975"/>
              </a:spcBef>
            </a:pP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Todo esto, es un punto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partida para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centros educativos CORPORATIVO WINSTON CHURCHILL. Éstos cuentan con  un entorno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beneficiarse,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incluyendo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contenidos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estímulos,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como ya hemos podido ver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análisis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alumnos  se ven afectados por el entorno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sociedad en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viven, por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el centro tiene que aprender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él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7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emplearlo.</a:t>
            </a:r>
            <a:endParaRPr sz="17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5808" y="146822"/>
            <a:ext cx="8663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Autoevaluación </a:t>
            </a:r>
            <a:r>
              <a:rPr b="0" dirty="0">
                <a:latin typeface="Garamond"/>
                <a:cs typeface="Garamond"/>
              </a:rPr>
              <a:t>y </a:t>
            </a:r>
            <a:r>
              <a:rPr b="0" spc="-5" dirty="0">
                <a:latin typeface="Garamond"/>
                <a:cs typeface="Garamond"/>
              </a:rPr>
              <a:t>coevaluación </a:t>
            </a:r>
            <a:r>
              <a:rPr b="0" dirty="0">
                <a:latin typeface="Garamond"/>
                <a:cs typeface="Garamond"/>
              </a:rPr>
              <a:t>del</a:t>
            </a:r>
            <a:r>
              <a:rPr b="0" spc="-9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proyecto  (realizada en </a:t>
            </a:r>
            <a:r>
              <a:rPr b="0" spc="-10" dirty="0">
                <a:latin typeface="Garamond"/>
                <a:cs typeface="Garamond"/>
              </a:rPr>
              <a:t>mesa</a:t>
            </a:r>
            <a:r>
              <a:rPr b="0" spc="-2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redonda)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99482" y="1535646"/>
            <a:ext cx="9396095" cy="3505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340" marR="8890" indent="-444500" algn="just">
              <a:lnSpc>
                <a:spcPct val="113999"/>
              </a:lnSpc>
              <a:spcBef>
                <a:spcPts val="100"/>
              </a:spcBef>
            </a:pPr>
            <a:r>
              <a:rPr sz="1700" dirty="0">
                <a:latin typeface="MS UI Gothic"/>
                <a:cs typeface="MS UI Gothic"/>
              </a:rPr>
              <a:t>➔ </a:t>
            </a:r>
            <a:r>
              <a:rPr sz="1700" b="1" spc="-5" dirty="0">
                <a:latin typeface="Garamond"/>
                <a:cs typeface="Garamond"/>
              </a:rPr>
              <a:t>EQUIPO DE TRABAJO: </a:t>
            </a:r>
            <a:r>
              <a:rPr sz="1700" dirty="0">
                <a:latin typeface="Garamond"/>
                <a:cs typeface="Garamond"/>
              </a:rPr>
              <a:t>Se </a:t>
            </a:r>
            <a:r>
              <a:rPr sz="1700" spc="-5" dirty="0">
                <a:latin typeface="Garamond"/>
                <a:cs typeface="Garamond"/>
              </a:rPr>
              <a:t>concluye que aún siendo una experiencia enriquecedora,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cantidad </a:t>
            </a:r>
            <a:r>
              <a:rPr sz="1700" dirty="0">
                <a:latin typeface="Garamond"/>
                <a:cs typeface="Garamond"/>
              </a:rPr>
              <a:t>de  </a:t>
            </a:r>
            <a:r>
              <a:rPr sz="1700" spc="-5" dirty="0">
                <a:latin typeface="Garamond"/>
                <a:cs typeface="Garamond"/>
              </a:rPr>
              <a:t>tiempo es absorbente, considerando </a:t>
            </a:r>
            <a:r>
              <a:rPr sz="1700" dirty="0">
                <a:latin typeface="Garamond"/>
                <a:cs typeface="Garamond"/>
              </a:rPr>
              <a:t>s </a:t>
            </a:r>
            <a:r>
              <a:rPr sz="1700" spc="-5" dirty="0">
                <a:latin typeface="Garamond"/>
                <a:cs typeface="Garamond"/>
              </a:rPr>
              <a:t>que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profesores al no encontrarse contratados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tiempo  completo, no coinciden completamente en horario para compartir sesiones,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tampoco </a:t>
            </a:r>
            <a:r>
              <a:rPr sz="1700" dirty="0">
                <a:latin typeface="Garamond"/>
                <a:cs typeface="Garamond"/>
              </a:rPr>
              <a:t>disponen de </a:t>
            </a:r>
            <a:r>
              <a:rPr sz="1700" spc="-5" dirty="0">
                <a:latin typeface="Garamond"/>
                <a:cs typeface="Garamond"/>
              </a:rPr>
              <a:t>horas  </a:t>
            </a:r>
            <a:r>
              <a:rPr sz="1700" dirty="0">
                <a:latin typeface="Garamond"/>
                <a:cs typeface="Garamond"/>
              </a:rPr>
              <a:t>libres </a:t>
            </a:r>
            <a:r>
              <a:rPr sz="1700" spc="-5" dirty="0">
                <a:latin typeface="Garamond"/>
                <a:cs typeface="Garamond"/>
              </a:rPr>
              <a:t>pues tienen otros compromisos </a:t>
            </a:r>
            <a:r>
              <a:rPr sz="1700" dirty="0">
                <a:latin typeface="Garamond"/>
                <a:cs typeface="Garamond"/>
              </a:rPr>
              <a:t>laborales </a:t>
            </a:r>
            <a:r>
              <a:rPr sz="1700" spc="-5" dirty="0">
                <a:latin typeface="Garamond"/>
                <a:cs typeface="Garamond"/>
              </a:rPr>
              <a:t>que </a:t>
            </a:r>
            <a:r>
              <a:rPr sz="1700" dirty="0">
                <a:latin typeface="Garamond"/>
                <a:cs typeface="Garamond"/>
              </a:rPr>
              <a:t>les impiden </a:t>
            </a:r>
            <a:r>
              <a:rPr sz="1700" spc="-5" dirty="0">
                <a:latin typeface="Garamond"/>
                <a:cs typeface="Garamond"/>
              </a:rPr>
              <a:t>mantenerse más tiempo </a:t>
            </a:r>
            <a:r>
              <a:rPr sz="1700" dirty="0">
                <a:latin typeface="Garamond"/>
                <a:cs typeface="Garamond"/>
              </a:rPr>
              <a:t>dentro de la  institución.</a:t>
            </a:r>
            <a:endParaRPr sz="17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447040" marR="5080" indent="-434975" algn="just">
              <a:lnSpc>
                <a:spcPts val="2030"/>
              </a:lnSpc>
              <a:spcBef>
                <a:spcPts val="1500"/>
              </a:spcBef>
            </a:pPr>
            <a:r>
              <a:rPr sz="1700" spc="-75" dirty="0">
                <a:latin typeface="Segoe UI Symbol"/>
                <a:cs typeface="Segoe UI Symbol"/>
              </a:rPr>
              <a:t>➔ </a:t>
            </a:r>
            <a:r>
              <a:rPr sz="1700" b="1" spc="-5" dirty="0">
                <a:latin typeface="Garamond"/>
                <a:cs typeface="Garamond"/>
              </a:rPr>
              <a:t>PROFESORES DEL EQUIPO: </a:t>
            </a:r>
            <a:r>
              <a:rPr sz="1700" dirty="0">
                <a:latin typeface="Garamond"/>
                <a:cs typeface="Garamond"/>
              </a:rPr>
              <a:t>Se </a:t>
            </a:r>
            <a:r>
              <a:rPr sz="1700" spc="-5" dirty="0">
                <a:latin typeface="Garamond"/>
                <a:cs typeface="Garamond"/>
              </a:rPr>
              <a:t>concluye que aún es necesario formar </a:t>
            </a:r>
            <a:r>
              <a:rPr sz="1700" dirty="0">
                <a:latin typeface="Garamond"/>
                <a:cs typeface="Garamond"/>
              </a:rPr>
              <a:t>a los </a:t>
            </a:r>
            <a:r>
              <a:rPr sz="1700" spc="-5" dirty="0">
                <a:latin typeface="Garamond"/>
                <a:cs typeface="Garamond"/>
              </a:rPr>
              <a:t>alumnos en el trabajo  </a:t>
            </a:r>
            <a:r>
              <a:rPr sz="1700" dirty="0">
                <a:latin typeface="Garamond"/>
                <a:cs typeface="Garamond"/>
              </a:rPr>
              <a:t>interdisciplinario, </a:t>
            </a:r>
            <a:r>
              <a:rPr sz="1700" spc="-5" dirty="0">
                <a:latin typeface="Garamond"/>
                <a:cs typeface="Garamond"/>
              </a:rPr>
              <a:t>ya que </a:t>
            </a:r>
            <a:r>
              <a:rPr sz="1700" dirty="0">
                <a:latin typeface="Garamond"/>
                <a:cs typeface="Garamond"/>
              </a:rPr>
              <a:t>durante las </a:t>
            </a:r>
            <a:r>
              <a:rPr sz="1700" spc="-5" dirty="0">
                <a:latin typeface="Garamond"/>
                <a:cs typeface="Garamond"/>
              </a:rPr>
              <a:t>revisiones </a:t>
            </a:r>
            <a:r>
              <a:rPr sz="1700" dirty="0">
                <a:latin typeface="Garamond"/>
                <a:cs typeface="Garamond"/>
              </a:rPr>
              <a:t>de los </a:t>
            </a:r>
            <a:r>
              <a:rPr sz="1700" spc="-5" dirty="0">
                <a:latin typeface="Garamond"/>
                <a:cs typeface="Garamond"/>
              </a:rPr>
              <a:t>adelantos entregados, se encontraban muchos  errores: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alumnos tienen muchas </a:t>
            </a:r>
            <a:r>
              <a:rPr sz="1700" dirty="0">
                <a:latin typeface="Garamond"/>
                <a:cs typeface="Garamond"/>
              </a:rPr>
              <a:t>deficiencias </a:t>
            </a:r>
            <a:r>
              <a:rPr sz="1700" spc="-5" dirty="0">
                <a:latin typeface="Garamond"/>
                <a:cs typeface="Garamond"/>
              </a:rPr>
              <a:t>en el trabajo en equipo,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métodos </a:t>
            </a:r>
            <a:r>
              <a:rPr sz="1700" dirty="0">
                <a:latin typeface="Garamond"/>
                <a:cs typeface="Garamond"/>
              </a:rPr>
              <a:t>de investigación </a:t>
            </a:r>
            <a:r>
              <a:rPr sz="1700" spc="-5" dirty="0">
                <a:latin typeface="Garamond"/>
                <a:cs typeface="Garamond"/>
              </a:rPr>
              <a:t>son  </a:t>
            </a:r>
            <a:r>
              <a:rPr sz="1700" dirty="0">
                <a:latin typeface="Garamond"/>
                <a:cs typeface="Garamond"/>
              </a:rPr>
              <a:t>limitados, </a:t>
            </a:r>
            <a:r>
              <a:rPr sz="1700" spc="-5" dirty="0">
                <a:latin typeface="Garamond"/>
                <a:cs typeface="Garamond"/>
              </a:rPr>
              <a:t>el análisis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fuentes </a:t>
            </a:r>
            <a:r>
              <a:rPr sz="1700" dirty="0">
                <a:latin typeface="Garamond"/>
                <a:cs typeface="Garamond"/>
              </a:rPr>
              <a:t>de información </a:t>
            </a:r>
            <a:r>
              <a:rPr sz="1700" spc="-5" dirty="0">
                <a:latin typeface="Garamond"/>
                <a:cs typeface="Garamond"/>
              </a:rPr>
              <a:t>es muy precario, esto alentó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programación </a:t>
            </a:r>
            <a:r>
              <a:rPr sz="1700" dirty="0">
                <a:latin typeface="Garamond"/>
                <a:cs typeface="Garamond"/>
              </a:rPr>
              <a:t>de los  </a:t>
            </a:r>
            <a:r>
              <a:rPr sz="1700" spc="-5" dirty="0">
                <a:latin typeface="Garamond"/>
                <a:cs typeface="Garamond"/>
              </a:rPr>
              <a:t>tiempos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retrasa no solo en el proyecto sino también el avance en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contenidos </a:t>
            </a:r>
            <a:r>
              <a:rPr sz="1700" dirty="0">
                <a:latin typeface="Garamond"/>
                <a:cs typeface="Garamond"/>
              </a:rPr>
              <a:t>del </a:t>
            </a:r>
            <a:r>
              <a:rPr sz="1700" spc="-5" dirty="0">
                <a:latin typeface="Garamond"/>
                <a:cs typeface="Garamond"/>
              </a:rPr>
              <a:t>programa operativo. 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por más que se planee es </a:t>
            </a:r>
            <a:r>
              <a:rPr sz="1700" dirty="0">
                <a:latin typeface="Garamond"/>
                <a:cs typeface="Garamond"/>
              </a:rPr>
              <a:t>demasiado </a:t>
            </a:r>
            <a:r>
              <a:rPr sz="1700" spc="-5" dirty="0">
                <a:latin typeface="Garamond"/>
                <a:cs typeface="Garamond"/>
              </a:rPr>
              <a:t>para tan poco</a:t>
            </a:r>
            <a:r>
              <a:rPr sz="1700" spc="-20" dirty="0">
                <a:latin typeface="Garamond"/>
                <a:cs typeface="Garamond"/>
              </a:rPr>
              <a:t> </a:t>
            </a:r>
            <a:r>
              <a:rPr sz="1700" spc="-5" dirty="0">
                <a:latin typeface="Garamond"/>
                <a:cs typeface="Garamond"/>
              </a:rPr>
              <a:t>tiempo.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4075" y="133946"/>
            <a:ext cx="82315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-5" dirty="0">
                <a:latin typeface="Garamond"/>
                <a:cs typeface="Garamond"/>
              </a:rPr>
              <a:t>Autoevaluación </a:t>
            </a:r>
            <a:r>
              <a:rPr sz="3800" b="0" dirty="0">
                <a:latin typeface="Garamond"/>
                <a:cs typeface="Garamond"/>
              </a:rPr>
              <a:t>y </a:t>
            </a:r>
            <a:r>
              <a:rPr sz="3800" b="0" spc="-5" dirty="0">
                <a:latin typeface="Garamond"/>
                <a:cs typeface="Garamond"/>
              </a:rPr>
              <a:t>coevaluación </a:t>
            </a:r>
            <a:r>
              <a:rPr sz="3800" b="0" dirty="0">
                <a:latin typeface="Garamond"/>
                <a:cs typeface="Garamond"/>
              </a:rPr>
              <a:t>del</a:t>
            </a:r>
            <a:r>
              <a:rPr sz="3800" b="0" spc="-95" dirty="0">
                <a:latin typeface="Garamond"/>
                <a:cs typeface="Garamond"/>
              </a:rPr>
              <a:t> </a:t>
            </a:r>
            <a:r>
              <a:rPr sz="3800" b="0" spc="-5" dirty="0">
                <a:latin typeface="Garamond"/>
                <a:cs typeface="Garamond"/>
              </a:rPr>
              <a:t>proyecto</a:t>
            </a:r>
            <a:endParaRPr sz="3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60547" y="1068945"/>
            <a:ext cx="4176157" cy="5143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43826" y="1148572"/>
            <a:ext cx="4188141" cy="4970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4827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19500" y="1530102"/>
            <a:ext cx="5319824" cy="1667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7625" y="152400"/>
            <a:ext cx="4864875" cy="6553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69007" y="588165"/>
            <a:ext cx="3913365" cy="1501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6675" y="478381"/>
            <a:ext cx="4137400" cy="5317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43673" y="597683"/>
            <a:ext cx="4423953" cy="5527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5374" y="152400"/>
            <a:ext cx="4921145" cy="6553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63823" y="152400"/>
            <a:ext cx="4804570" cy="6536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294524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6054" y="285415"/>
            <a:ext cx="3706680" cy="5551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4487" y="350021"/>
            <a:ext cx="3731931" cy="2589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3675" y="152400"/>
            <a:ext cx="6599450" cy="6553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22974" y="623924"/>
          <a:ext cx="9924415" cy="49760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0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3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9699">
                <a:tc>
                  <a:txBody>
                    <a:bodyPr/>
                    <a:lstStyle/>
                    <a:p>
                      <a:pPr marL="336550" marR="96520" indent="-17780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Despertar el  interés(detonar).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46050" marR="327025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Estrategias para 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involucrar a los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estudiantes con</a:t>
                      </a:r>
                      <a:r>
                        <a:rPr sz="1600" spc="-9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la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problemática  planteada, en el  salón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36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clase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Se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solicita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los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estudiantes: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1455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Elaboren entrevistas con sus compañeros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7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escuela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Realicen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encuestas con sus compañeros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</a:t>
                      </a:r>
                      <a:r>
                        <a:rPr sz="1600" spc="-8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profesores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Concentren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resultados en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estadísticas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Busquen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compartan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problemática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hambruna en el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mundo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Que vean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documentales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respecto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creación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 huerto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 marR="61594" indent="-90170">
                        <a:lnSpc>
                          <a:spcPct val="101600"/>
                        </a:lnSpc>
                        <a:buAutoNum type="arabicPeriod"/>
                        <a:tabLst>
                          <a:tab pos="872490" algn="l"/>
                          <a:tab pos="87312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Consultar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Web, artículos relacionados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siembra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hortalizas:  beneficios.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6324">
                <a:tc>
                  <a:txBody>
                    <a:bodyPr/>
                    <a:lstStyle/>
                    <a:p>
                      <a:pPr marL="336550" marR="333375" indent="-17780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 Recopilar  información</a:t>
                      </a:r>
                      <a:r>
                        <a:rPr sz="1600" b="1" spc="-9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 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través de la  investigación.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323850" marR="354965" indent="254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Propuestas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  investigar y</a:t>
                      </a:r>
                      <a:r>
                        <a:rPr sz="1600" spc="-10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sus  fuentes.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85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Noticias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Definición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Impacto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Modalidades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Estadísticas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46685" marR="61594" algn="just">
                        <a:lnSpc>
                          <a:spcPct val="113300"/>
                        </a:lnSpc>
                        <a:spcBef>
                          <a:spcPts val="975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Podrían traer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información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en: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libros,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páginas válidas, estadísticas, videos, campañas, etc.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 vez,  se tuvo una conferencia para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alumnos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unos agrónomos que explicaron en experiencias  vividas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selva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lacandona la importancia de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siembra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cosecha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vegetación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6150" y="286309"/>
            <a:ext cx="4979761" cy="5691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5430" y="152400"/>
            <a:ext cx="5115724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0269" y="571987"/>
            <a:ext cx="8748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Cambio </a:t>
            </a:r>
            <a:r>
              <a:rPr sz="3600" spc="-10" dirty="0"/>
              <a:t>realizado </a:t>
            </a:r>
            <a:r>
              <a:rPr sz="3600" dirty="0"/>
              <a:t>a </a:t>
            </a:r>
            <a:r>
              <a:rPr sz="3600" spc="-5" dirty="0"/>
              <a:t>la </a:t>
            </a:r>
            <a:r>
              <a:rPr sz="3600" spc="-10" dirty="0"/>
              <a:t>estructura </a:t>
            </a:r>
            <a:r>
              <a:rPr sz="3600" spc="-5" dirty="0"/>
              <a:t>del</a:t>
            </a:r>
            <a:r>
              <a:rPr sz="3600" spc="-70" dirty="0"/>
              <a:t> </a:t>
            </a:r>
            <a:r>
              <a:rPr sz="3600" spc="-5" dirty="0"/>
              <a:t>proyecto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22950" y="1671040"/>
            <a:ext cx="10502900" cy="46386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85"/>
              </a:spcBef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naturaleza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decidimos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empezar con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disciplinarias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para posteriormente 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desarrollar 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interdisciplinarias.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Ya que cada una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asignaturas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desarrolló diferentes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tareas 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proyectos previos al</a:t>
            </a:r>
            <a:r>
              <a:rPr sz="20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sembrado.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QUÍMICA: Preparo todos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recursos químicos-biológicos para preparar el</a:t>
            </a:r>
            <a:r>
              <a:rPr sz="20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suelo.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16510" algn="just">
              <a:lnSpc>
                <a:spcPct val="114599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MATEMÁTICAS: Desarrollo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estadísticas que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describen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cuales son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hortalizas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vegetales más  convenientes para</a:t>
            </a:r>
            <a:r>
              <a:rPr sz="20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sembrar.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EDUCACIÒN PARA LA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SALUD : Reconocer la importancia 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funciòn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nutrientes en el cuerpo  humano, para comprender que son base para un buen estado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20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9100" y="500224"/>
            <a:ext cx="0" cy="5198745"/>
          </a:xfrm>
          <a:custGeom>
            <a:avLst/>
            <a:gdLst/>
            <a:ahLst/>
            <a:cxnLst/>
            <a:rect l="l" t="t" r="r" b="b"/>
            <a:pathLst>
              <a:path h="5198745">
                <a:moveTo>
                  <a:pt x="0" y="0"/>
                </a:moveTo>
                <a:lnTo>
                  <a:pt x="0" y="51986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7650" y="500224"/>
            <a:ext cx="0" cy="5198745"/>
          </a:xfrm>
          <a:custGeom>
            <a:avLst/>
            <a:gdLst/>
            <a:ahLst/>
            <a:cxnLst/>
            <a:rect l="l" t="t" r="r" b="b"/>
            <a:pathLst>
              <a:path h="5198745">
                <a:moveTo>
                  <a:pt x="0" y="0"/>
                </a:moveTo>
                <a:lnTo>
                  <a:pt x="0" y="51986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21475" y="500224"/>
            <a:ext cx="0" cy="5198745"/>
          </a:xfrm>
          <a:custGeom>
            <a:avLst/>
            <a:gdLst/>
            <a:ahLst/>
            <a:cxnLst/>
            <a:rect l="l" t="t" r="r" b="b"/>
            <a:pathLst>
              <a:path h="5198745">
                <a:moveTo>
                  <a:pt x="0" y="0"/>
                </a:moveTo>
                <a:lnTo>
                  <a:pt x="0" y="51986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0050" y="519274"/>
            <a:ext cx="9180830" cy="0"/>
          </a:xfrm>
          <a:custGeom>
            <a:avLst/>
            <a:gdLst/>
            <a:ahLst/>
            <a:cxnLst/>
            <a:rect l="l" t="t" r="r" b="b"/>
            <a:pathLst>
              <a:path w="9180830">
                <a:moveTo>
                  <a:pt x="0" y="0"/>
                </a:moveTo>
                <a:lnTo>
                  <a:pt x="9180474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60050" y="5679875"/>
            <a:ext cx="9180830" cy="0"/>
          </a:xfrm>
          <a:custGeom>
            <a:avLst/>
            <a:gdLst/>
            <a:ahLst/>
            <a:cxnLst/>
            <a:rect l="l" t="t" r="r" b="b"/>
            <a:pathLst>
              <a:path w="9180830">
                <a:moveTo>
                  <a:pt x="0" y="0"/>
                </a:moveTo>
                <a:lnTo>
                  <a:pt x="9180474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75950" y="523212"/>
            <a:ext cx="129286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5080" indent="-127000">
              <a:lnSpc>
                <a:spcPct val="1133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4. Organizar</a:t>
            </a:r>
            <a:r>
              <a:rPr sz="1600" b="1" spc="-9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la  información.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01350" y="1228062"/>
            <a:ext cx="1851660" cy="195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Implica:clasificación</a:t>
            </a:r>
            <a:r>
              <a:rPr sz="1600" spc="-10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 datos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obtenidos,  análisis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los datos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obtenidos, registro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 la</a:t>
            </a:r>
            <a:r>
              <a:rPr sz="1600" spc="-1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información.</a:t>
            </a:r>
            <a:endParaRPr sz="1600">
              <a:latin typeface="Garamond"/>
              <a:cs typeface="Garamond"/>
            </a:endParaRPr>
          </a:p>
          <a:p>
            <a:pPr marL="12700" marR="452755">
              <a:lnSpc>
                <a:spcPct val="113300"/>
              </a:lnSpc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Conclusiones</a:t>
            </a:r>
            <a:r>
              <a:rPr sz="1600" spc="-8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por 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disciplina.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01350" y="3314037"/>
            <a:ext cx="107823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Conclusiones  conjuntas.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2098" y="555597"/>
            <a:ext cx="6778625" cy="140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En cada asignatura realizaran </a:t>
            </a:r>
            <a:r>
              <a:rPr sz="1600" dirty="0">
                <a:latin typeface="Garamond"/>
                <a:cs typeface="Garamond"/>
              </a:rPr>
              <a:t>indagaciones disciplinarias </a:t>
            </a:r>
            <a:r>
              <a:rPr sz="1600" spc="-5" dirty="0">
                <a:latin typeface="Garamond"/>
                <a:cs typeface="Garamond"/>
              </a:rPr>
              <a:t>sobre el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tema;</a:t>
            </a:r>
            <a:endParaRPr sz="1600">
              <a:latin typeface="Garamond"/>
              <a:cs typeface="Garamond"/>
            </a:endParaRPr>
          </a:p>
          <a:p>
            <a:pPr marL="62865">
              <a:lnSpc>
                <a:spcPct val="100000"/>
              </a:lnSpc>
              <a:spcBef>
                <a:spcPts val="1455"/>
              </a:spcBef>
              <a:tabLst>
                <a:tab pos="379730" algn="l"/>
              </a:tabLst>
            </a:pPr>
            <a:r>
              <a:rPr sz="1600" b="1" spc="-5" dirty="0">
                <a:latin typeface="Garamond"/>
                <a:cs typeface="Garamond"/>
              </a:rPr>
              <a:t>1.	Educación para la</a:t>
            </a:r>
            <a:r>
              <a:rPr sz="1600" b="1" spc="-10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salud: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¿Cuál es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función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nutrientes en el cuerpo para no generar una enfermedad por  una mala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alimentación?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72098" y="2546322"/>
            <a:ext cx="5984240" cy="97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9730" algn="l"/>
              </a:tabLst>
            </a:pPr>
            <a:r>
              <a:rPr sz="1600" b="1" spc="-5" dirty="0">
                <a:latin typeface="Garamond"/>
                <a:cs typeface="Garamond"/>
              </a:rPr>
              <a:t>2.	Matemáticas: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¿Cuáles son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variables cualitativas que </a:t>
            </a:r>
            <a:r>
              <a:rPr sz="1600" dirty="0">
                <a:latin typeface="Garamond"/>
                <a:cs typeface="Garamond"/>
              </a:rPr>
              <a:t>determinan </a:t>
            </a:r>
            <a:r>
              <a:rPr sz="1600" spc="-5" dirty="0">
                <a:latin typeface="Garamond"/>
                <a:cs typeface="Garamond"/>
              </a:rPr>
              <a:t>qué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cuándo plantar </a:t>
            </a:r>
            <a:r>
              <a:rPr sz="1600" dirty="0">
                <a:latin typeface="Garamond"/>
                <a:cs typeface="Garamond"/>
              </a:rPr>
              <a:t>la  </a:t>
            </a:r>
            <a:r>
              <a:rPr sz="1600" spc="-5" dirty="0">
                <a:latin typeface="Garamond"/>
                <a:cs typeface="Garamond"/>
              </a:rPr>
              <a:t>vegetación mediante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medidas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tendencia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central?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72098" y="4108422"/>
            <a:ext cx="6485890" cy="97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9730" algn="l"/>
              </a:tabLst>
            </a:pPr>
            <a:r>
              <a:rPr sz="1600" b="1" spc="-5" dirty="0">
                <a:latin typeface="Garamond"/>
                <a:cs typeface="Garamond"/>
              </a:rPr>
              <a:t>3.	Química: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¿Qué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son necesarios para el crecimiento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 </a:t>
            </a:r>
            <a:r>
              <a:rPr sz="1600" spc="-5" dirty="0">
                <a:latin typeface="Garamond"/>
                <a:cs typeface="Garamond"/>
              </a:rPr>
              <a:t>qué repercusiones tendrán con el uso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pesticidas?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0724" y="812224"/>
            <a:ext cx="0" cy="3870325"/>
          </a:xfrm>
          <a:custGeom>
            <a:avLst/>
            <a:gdLst/>
            <a:ahLst/>
            <a:cxnLst/>
            <a:rect l="l" t="t" r="r" b="b"/>
            <a:pathLst>
              <a:path h="3870325">
                <a:moveTo>
                  <a:pt x="0" y="0"/>
                </a:moveTo>
                <a:lnTo>
                  <a:pt x="0" y="3870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64125" y="812224"/>
            <a:ext cx="0" cy="3870325"/>
          </a:xfrm>
          <a:custGeom>
            <a:avLst/>
            <a:gdLst/>
            <a:ahLst/>
            <a:cxnLst/>
            <a:rect l="l" t="t" r="r" b="b"/>
            <a:pathLst>
              <a:path h="3870325">
                <a:moveTo>
                  <a:pt x="0" y="0"/>
                </a:moveTo>
                <a:lnTo>
                  <a:pt x="0" y="3870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86324" y="812224"/>
            <a:ext cx="0" cy="3870325"/>
          </a:xfrm>
          <a:custGeom>
            <a:avLst/>
            <a:gdLst/>
            <a:ahLst/>
            <a:cxnLst/>
            <a:rect l="l" t="t" r="r" b="b"/>
            <a:pathLst>
              <a:path h="3870325">
                <a:moveTo>
                  <a:pt x="0" y="0"/>
                </a:moveTo>
                <a:lnTo>
                  <a:pt x="0" y="3870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1674" y="831275"/>
            <a:ext cx="9314180" cy="0"/>
          </a:xfrm>
          <a:custGeom>
            <a:avLst/>
            <a:gdLst/>
            <a:ahLst/>
            <a:cxnLst/>
            <a:rect l="l" t="t" r="r" b="b"/>
            <a:pathLst>
              <a:path w="9314180">
                <a:moveTo>
                  <a:pt x="0" y="0"/>
                </a:moveTo>
                <a:lnTo>
                  <a:pt x="93136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91674" y="4663499"/>
            <a:ext cx="9314180" cy="0"/>
          </a:xfrm>
          <a:custGeom>
            <a:avLst/>
            <a:gdLst/>
            <a:ahLst/>
            <a:cxnLst/>
            <a:rect l="l" t="t" r="r" b="b"/>
            <a:pathLst>
              <a:path w="9314180">
                <a:moveTo>
                  <a:pt x="0" y="0"/>
                </a:moveTo>
                <a:lnTo>
                  <a:pt x="93136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44075" y="867597"/>
            <a:ext cx="29508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5. Llegar </a:t>
            </a:r>
            <a:r>
              <a:rPr sz="1600" b="1" dirty="0">
                <a:solidFill>
                  <a:srgbClr val="1B4587"/>
                </a:solidFill>
                <a:latin typeface="Garamond"/>
                <a:cs typeface="Garamond"/>
              </a:rPr>
              <a:t>a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conclusiones</a:t>
            </a:r>
            <a:r>
              <a:rPr sz="1600" b="1" spc="-7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parciales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2375" y="1296222"/>
            <a:ext cx="12604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(Por</a:t>
            </a:r>
            <a:r>
              <a:rPr sz="1600" spc="-8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disciplina).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2375" y="1724847"/>
            <a:ext cx="1828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Preguntas útiles para</a:t>
            </a:r>
            <a:r>
              <a:rPr sz="1600" spc="-8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el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2375" y="2153472"/>
            <a:ext cx="22967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proyecto,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tal forma que</a:t>
            </a:r>
            <a:r>
              <a:rPr sz="1600" spc="-8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lo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2375" y="2582097"/>
            <a:ext cx="23399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aclaren,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describan o</a:t>
            </a:r>
            <a:r>
              <a:rPr sz="1600" spc="-9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descifren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12375" y="3010722"/>
            <a:ext cx="24047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(para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reflexión</a:t>
            </a:r>
            <a:r>
              <a:rPr sz="1600" spc="-8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colaborativa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12375" y="3439347"/>
            <a:ext cx="15100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los</a:t>
            </a:r>
            <a:r>
              <a:rPr sz="1600" spc="-8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estudiantes).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2375" y="3867972"/>
            <a:ext cx="15709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¿Cómo se</a:t>
            </a:r>
            <a:r>
              <a:rPr sz="1600" spc="-8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lograrán?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08575" y="1263837"/>
            <a:ext cx="5826125" cy="2511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En cada asignatura realizarán conclusiones apropiadas que pueden ser  establecidas como elementos funcionales en el </a:t>
            </a:r>
            <a:r>
              <a:rPr sz="1600" dirty="0">
                <a:latin typeface="Garamond"/>
                <a:cs typeface="Garamond"/>
              </a:rPr>
              <a:t>diseño de </a:t>
            </a:r>
            <a:r>
              <a:rPr sz="1600" spc="-5" dirty="0">
                <a:latin typeface="Garamond"/>
                <a:cs typeface="Garamond"/>
              </a:rPr>
              <a:t>estrategias  pertinentes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efectivas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mitigación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esta situación en nuestro país, 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particularmente en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colonias marginadas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Ciudad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México;  Posteriormente,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alumnos </a:t>
            </a:r>
            <a:r>
              <a:rPr sz="1600" dirty="0">
                <a:latin typeface="Garamond"/>
                <a:cs typeface="Garamond"/>
              </a:rPr>
              <a:t>definirán </a:t>
            </a:r>
            <a:r>
              <a:rPr sz="1600" spc="-5" dirty="0">
                <a:latin typeface="Garamond"/>
                <a:cs typeface="Garamond"/>
              </a:rPr>
              <a:t>cómo se podría crear campañas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huertos urbanos, que pueda </a:t>
            </a:r>
            <a:r>
              <a:rPr sz="1600" dirty="0">
                <a:latin typeface="Garamond"/>
                <a:cs typeface="Garamond"/>
              </a:rPr>
              <a:t>involucrar a la </a:t>
            </a:r>
            <a:r>
              <a:rPr sz="1600" spc="-5" dirty="0">
                <a:latin typeface="Garamond"/>
                <a:cs typeface="Garamond"/>
              </a:rPr>
              <a:t>comunidad  escolar.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partir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entonces,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alumnos podrían comenzar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buscar  comerciales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cápsulas ya existentes, realizadas en México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otros países  para concientizar sobre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beneficios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huertos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5699" y="624274"/>
            <a:ext cx="0" cy="4518025"/>
          </a:xfrm>
          <a:custGeom>
            <a:avLst/>
            <a:gdLst/>
            <a:ahLst/>
            <a:cxnLst/>
            <a:rect l="l" t="t" r="r" b="b"/>
            <a:pathLst>
              <a:path h="4518025">
                <a:moveTo>
                  <a:pt x="0" y="0"/>
                </a:moveTo>
                <a:lnTo>
                  <a:pt x="0" y="45180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18175" y="624274"/>
            <a:ext cx="0" cy="4518025"/>
          </a:xfrm>
          <a:custGeom>
            <a:avLst/>
            <a:gdLst/>
            <a:ahLst/>
            <a:cxnLst/>
            <a:rect l="l" t="t" r="r" b="b"/>
            <a:pathLst>
              <a:path h="4518025">
                <a:moveTo>
                  <a:pt x="0" y="0"/>
                </a:moveTo>
                <a:lnTo>
                  <a:pt x="0" y="45180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33250" y="624274"/>
            <a:ext cx="0" cy="4518025"/>
          </a:xfrm>
          <a:custGeom>
            <a:avLst/>
            <a:gdLst/>
            <a:ahLst/>
            <a:cxnLst/>
            <a:rect l="l" t="t" r="r" b="b"/>
            <a:pathLst>
              <a:path h="4518025">
                <a:moveTo>
                  <a:pt x="0" y="0"/>
                </a:moveTo>
                <a:lnTo>
                  <a:pt x="0" y="45180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6649" y="643324"/>
            <a:ext cx="9545955" cy="0"/>
          </a:xfrm>
          <a:custGeom>
            <a:avLst/>
            <a:gdLst/>
            <a:ahLst/>
            <a:cxnLst/>
            <a:rect l="l" t="t" r="r" b="b"/>
            <a:pathLst>
              <a:path w="9545955">
                <a:moveTo>
                  <a:pt x="0" y="0"/>
                </a:moveTo>
                <a:lnTo>
                  <a:pt x="954564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6649" y="5123250"/>
            <a:ext cx="9545955" cy="0"/>
          </a:xfrm>
          <a:custGeom>
            <a:avLst/>
            <a:gdLst/>
            <a:ahLst/>
            <a:cxnLst/>
            <a:rect l="l" t="t" r="r" b="b"/>
            <a:pathLst>
              <a:path w="9545955">
                <a:moveTo>
                  <a:pt x="0" y="0"/>
                </a:moveTo>
                <a:lnTo>
                  <a:pt x="954564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59050" y="679646"/>
            <a:ext cx="10541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6.</a:t>
            </a:r>
            <a:r>
              <a:rPr sz="1600" b="1" spc="-7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Conectar.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47950" y="1108271"/>
            <a:ext cx="2888615" cy="22123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921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¿De qué manera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las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conclusiones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cada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disciplina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se vincularán, para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dar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respuesta 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pregunta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disparadora del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Proyecto?</a:t>
            </a:r>
            <a:endParaRPr sz="1600">
              <a:latin typeface="Garamond"/>
              <a:cs typeface="Garamond"/>
            </a:endParaRPr>
          </a:p>
          <a:p>
            <a:pPr marL="12700" marR="11430" indent="279400">
              <a:lnSpc>
                <a:spcPct val="113300"/>
              </a:lnSpc>
              <a:spcBef>
                <a:spcPts val="969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¿Cuál será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estrategia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o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actividad que se utilizará para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lograr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que haya conciencia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</a:t>
            </a:r>
            <a:r>
              <a:rPr sz="1600" spc="-2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ello?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62625" y="647261"/>
            <a:ext cx="622236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04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Con </a:t>
            </a:r>
            <a:r>
              <a:rPr sz="1600" dirty="0">
                <a:latin typeface="Garamond"/>
                <a:cs typeface="Garamond"/>
              </a:rPr>
              <a:t>la información </a:t>
            </a:r>
            <a:r>
              <a:rPr sz="1600" spc="-5" dirty="0">
                <a:latin typeface="Garamond"/>
                <a:cs typeface="Garamond"/>
              </a:rPr>
              <a:t>obtenida en todas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áreas </a:t>
            </a:r>
            <a:r>
              <a:rPr sz="1600" dirty="0">
                <a:latin typeface="Garamond"/>
                <a:cs typeface="Garamond"/>
              </a:rPr>
              <a:t>disciplinarias, </a:t>
            </a:r>
            <a:r>
              <a:rPr sz="1600" spc="-5" dirty="0">
                <a:latin typeface="Garamond"/>
                <a:cs typeface="Garamond"/>
              </a:rPr>
              <a:t>empezaran </a:t>
            </a:r>
            <a:r>
              <a:rPr sz="1600" dirty="0">
                <a:latin typeface="Garamond"/>
                <a:cs typeface="Garamond"/>
              </a:rPr>
              <a:t>a  </a:t>
            </a:r>
            <a:r>
              <a:rPr sz="1600" spc="-5" dirty="0">
                <a:latin typeface="Garamond"/>
                <a:cs typeface="Garamond"/>
              </a:rPr>
              <a:t>reconocer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elementos más </a:t>
            </a:r>
            <a:r>
              <a:rPr sz="1600" dirty="0">
                <a:latin typeface="Garamond"/>
                <a:cs typeface="Garamond"/>
              </a:rPr>
              <a:t>importantes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debieran </a:t>
            </a:r>
            <a:r>
              <a:rPr sz="1600" spc="-5" dirty="0">
                <a:latin typeface="Garamond"/>
                <a:cs typeface="Garamond"/>
              </a:rPr>
              <a:t>saber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el </a:t>
            </a:r>
            <a:r>
              <a:rPr sz="1600" dirty="0">
                <a:latin typeface="Garamond"/>
                <a:cs typeface="Garamond"/>
              </a:rPr>
              <a:t>diseño  y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62625" y="2056961"/>
            <a:ext cx="6218555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Pueden elegir basándose en enfermedades ocasionadas por una mala  alimentación, otros </a:t>
            </a:r>
            <a:r>
              <a:rPr sz="1600" dirty="0">
                <a:latin typeface="Garamond"/>
                <a:cs typeface="Garamond"/>
              </a:rPr>
              <a:t>desde </a:t>
            </a:r>
            <a:r>
              <a:rPr sz="1600" spc="-5" dirty="0">
                <a:latin typeface="Garamond"/>
                <a:cs typeface="Garamond"/>
              </a:rPr>
              <a:t>una perspectiva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vegetación que se  </a:t>
            </a:r>
            <a:r>
              <a:rPr sz="1600" dirty="0">
                <a:latin typeface="Garamond"/>
                <a:cs typeface="Garamond"/>
              </a:rPr>
              <a:t>debe </a:t>
            </a:r>
            <a:r>
              <a:rPr sz="1600" spc="-5" dirty="0">
                <a:latin typeface="Garamond"/>
                <a:cs typeface="Garamond"/>
              </a:rPr>
              <a:t>sembrar, otros </a:t>
            </a:r>
            <a:r>
              <a:rPr sz="1600" dirty="0">
                <a:latin typeface="Garamond"/>
                <a:cs typeface="Garamond"/>
              </a:rPr>
              <a:t>desde la importancia de </a:t>
            </a:r>
            <a:r>
              <a:rPr sz="1600" spc="-5" dirty="0">
                <a:latin typeface="Garamond"/>
                <a:cs typeface="Garamond"/>
              </a:rPr>
              <a:t>tener un huerto urbano ante una  crisis alimentaria,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etc.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62625" y="3742887"/>
            <a:ext cx="6217920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Deben </a:t>
            </a:r>
            <a:r>
              <a:rPr sz="1600" dirty="0">
                <a:latin typeface="Garamond"/>
                <a:cs typeface="Garamond"/>
              </a:rPr>
              <a:t>indagar </a:t>
            </a:r>
            <a:r>
              <a:rPr sz="1600" spc="-5" dirty="0">
                <a:latin typeface="Garamond"/>
                <a:cs typeface="Garamond"/>
              </a:rPr>
              <a:t>en varias plataformas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aplicaciones electrónicas </a:t>
            </a:r>
            <a:r>
              <a:rPr sz="1600" dirty="0">
                <a:latin typeface="Garamond"/>
                <a:cs typeface="Garamond"/>
              </a:rPr>
              <a:t>donde </a:t>
            </a:r>
            <a:r>
              <a:rPr sz="1600" spc="-5" dirty="0">
                <a:latin typeface="Garamond"/>
                <a:cs typeface="Garamond"/>
              </a:rPr>
              <a:t>podrán  apoyarse para realizar actividades atractivas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eficientes en el huerto. Las  profesoras apoyaran </a:t>
            </a:r>
            <a:r>
              <a:rPr sz="1600" dirty="0">
                <a:latin typeface="Garamond"/>
                <a:cs typeface="Garamond"/>
              </a:rPr>
              <a:t>y los </a:t>
            </a:r>
            <a:r>
              <a:rPr sz="1600" spc="-5" dirty="0">
                <a:latin typeface="Garamond"/>
                <a:cs typeface="Garamond"/>
              </a:rPr>
              <a:t>acompañarán en todo el proceso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organización.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55250" y="700324"/>
          <a:ext cx="9471025" cy="4947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6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938">
                <a:tc>
                  <a:txBody>
                    <a:bodyPr/>
                    <a:lstStyle/>
                    <a:p>
                      <a:pPr marL="57150" marR="369570" indent="10160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7. Evaluar la información  generada.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36854" marR="59055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Cada profesora evaluará conforme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 programa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existencia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elementos  concretos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cada asignatura que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deben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dominarse.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323850" marR="57150">
                        <a:lnSpc>
                          <a:spcPct val="1133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¿Qué otras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investigaciones o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asignaturas se pueden  proponer para complementar  el</a:t>
                      </a:r>
                      <a:r>
                        <a:rPr sz="1600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proyecto?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3937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36854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relativo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construcción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huerto, se establecieron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criterios</a:t>
                      </a:r>
                      <a:r>
                        <a:rPr sz="1600" spc="-4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de: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>
                        <a:lnSpc>
                          <a:spcPct val="100000"/>
                        </a:lnSpc>
                        <a:spcBef>
                          <a:spcPts val="145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Plan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trabajo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Contribución al trabajo en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equipo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Actitud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Motivación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Implicación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Resolución de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problemas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66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Calidad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trabajo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3899" y="461659"/>
            <a:ext cx="92221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PROYECTO PLANEADO CICLO ESCOLAR</a:t>
            </a:r>
            <a:r>
              <a:rPr sz="3000" spc="-85" dirty="0"/>
              <a:t> </a:t>
            </a:r>
            <a:r>
              <a:rPr sz="3000" spc="-5" dirty="0"/>
              <a:t>2019-2020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106197" y="1024320"/>
            <a:ext cx="3236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7790" algn="l"/>
                <a:tab pos="1745614" algn="l"/>
              </a:tabLst>
            </a:pPr>
            <a:r>
              <a:rPr sz="2400" u="heavy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395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Garamond"/>
                <a:cs typeface="Garamond"/>
              </a:rPr>
              <a:t>15/11/1</a:t>
            </a:r>
            <a:r>
              <a:rPr sz="2400" b="1" u="heavy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Garamond"/>
                <a:cs typeface="Garamond"/>
              </a:rPr>
              <a:t>9	al	</a:t>
            </a:r>
            <a:r>
              <a:rPr sz="2400" b="1" u="heavy" spc="-5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Garamond"/>
                <a:cs typeface="Garamond"/>
              </a:rPr>
              <a:t>20/03/2020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43200" y="2133600"/>
            <a:ext cx="7219225" cy="3386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Garamond"/>
                <a:cs typeface="Garamond"/>
              </a:rPr>
              <a:t>INVESTIGACIÓN</a:t>
            </a:r>
            <a:r>
              <a:rPr sz="2400" b="1" spc="-85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DOCUMENTAL</a:t>
            </a:r>
            <a:endParaRPr sz="2400" dirty="0">
              <a:latin typeface="Garamond"/>
              <a:cs typeface="Garamond"/>
            </a:endParaRPr>
          </a:p>
          <a:p>
            <a:pPr marL="1905" algn="ctr">
              <a:lnSpc>
                <a:spcPts val="2865"/>
              </a:lnSpc>
            </a:pPr>
            <a:r>
              <a:rPr sz="2400" spc="-5" dirty="0">
                <a:latin typeface="Garamond"/>
                <a:cs typeface="Garamond"/>
              </a:rPr>
              <a:t>15/11/2019 </a:t>
            </a:r>
            <a:r>
              <a:rPr lang="es-MX" sz="2400" spc="-5" dirty="0">
                <a:latin typeface="Garamond"/>
                <a:cs typeface="Garamond"/>
              </a:rPr>
              <a:t>  </a:t>
            </a:r>
            <a:r>
              <a:rPr sz="2400" spc="-5" dirty="0">
                <a:latin typeface="Garamond"/>
                <a:cs typeface="Garamond"/>
              </a:rPr>
              <a:t>al</a:t>
            </a:r>
            <a:r>
              <a:rPr sz="2400" spc="-20" dirty="0">
                <a:latin typeface="Garamond"/>
                <a:cs typeface="Garamond"/>
              </a:rPr>
              <a:t> </a:t>
            </a:r>
            <a:r>
              <a:rPr lang="es-MX" sz="2400" spc="-20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12/12/2020</a:t>
            </a:r>
            <a:endParaRPr sz="24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3350" dirty="0">
              <a:latin typeface="Times New Roman"/>
              <a:cs typeface="Times New Roman"/>
            </a:endParaRPr>
          </a:p>
          <a:p>
            <a:pPr marR="1887220" algn="r">
              <a:lnSpc>
                <a:spcPts val="2865"/>
              </a:lnSpc>
            </a:pPr>
            <a:r>
              <a:rPr lang="es-MX" sz="2400" b="1" spc="-5" dirty="0">
                <a:latin typeface="Garamond"/>
                <a:cs typeface="Garamond"/>
              </a:rPr>
              <a:t>   </a:t>
            </a:r>
            <a:r>
              <a:rPr sz="2400" b="1" spc="-5" dirty="0">
                <a:latin typeface="Garamond"/>
                <a:cs typeface="Garamond"/>
              </a:rPr>
              <a:t>PREPARACIÓN</a:t>
            </a:r>
            <a:endParaRPr sz="2400" dirty="0">
              <a:latin typeface="Garamond"/>
              <a:cs typeface="Garamond"/>
            </a:endParaRPr>
          </a:p>
          <a:p>
            <a:pPr marL="332740" algn="ctr">
              <a:lnSpc>
                <a:spcPts val="2865"/>
              </a:lnSpc>
            </a:pPr>
            <a:r>
              <a:rPr sz="2400" spc="-5" dirty="0">
                <a:latin typeface="Garamond"/>
                <a:cs typeface="Garamond"/>
              </a:rPr>
              <a:t>13/01/2020 </a:t>
            </a:r>
            <a:r>
              <a:rPr lang="es-MX" sz="2400" spc="-5" dirty="0">
                <a:latin typeface="Garamond"/>
                <a:cs typeface="Garamond"/>
              </a:rPr>
              <a:t>  </a:t>
            </a:r>
            <a:r>
              <a:rPr sz="2400" spc="-5" dirty="0">
                <a:latin typeface="Garamond"/>
                <a:cs typeface="Garamond"/>
              </a:rPr>
              <a:t>al</a:t>
            </a:r>
            <a:r>
              <a:rPr sz="2400" spc="-1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7/02/2020</a:t>
            </a:r>
            <a:endParaRPr sz="24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 marR="1928495" algn="r">
              <a:lnSpc>
                <a:spcPts val="2865"/>
              </a:lnSpc>
              <a:spcBef>
                <a:spcPts val="1730"/>
              </a:spcBef>
            </a:pPr>
            <a:r>
              <a:rPr sz="2400" b="1" spc="-5" dirty="0">
                <a:latin typeface="Garamond"/>
                <a:cs typeface="Garamond"/>
              </a:rPr>
              <a:t>EJECUCIÓN</a:t>
            </a:r>
            <a:endParaRPr sz="2400" dirty="0">
              <a:latin typeface="Garamond"/>
              <a:cs typeface="Garamond"/>
            </a:endParaRPr>
          </a:p>
          <a:p>
            <a:pPr marL="434975" algn="ctr">
              <a:lnSpc>
                <a:spcPts val="2865"/>
              </a:lnSpc>
            </a:pPr>
            <a:r>
              <a:rPr sz="2400" spc="-5" dirty="0">
                <a:latin typeface="Garamond"/>
                <a:cs typeface="Garamond"/>
              </a:rPr>
              <a:t>17/02/2020 al</a:t>
            </a:r>
            <a:r>
              <a:rPr sz="2400" spc="-1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20/03/2020</a:t>
            </a:r>
            <a:endParaRPr sz="2400" dirty="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4975" y="817388"/>
            <a:ext cx="7416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Garamond"/>
                <a:cs typeface="Garamond"/>
              </a:rPr>
              <a:t>FECHAS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9337" y="789707"/>
            <a:ext cx="71316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VI. Tiempos que se dedicarán </a:t>
            </a:r>
            <a:r>
              <a:rPr sz="2400" dirty="0">
                <a:solidFill>
                  <a:srgbClr val="1B4587"/>
                </a:solidFill>
              </a:rPr>
              <a:t>al </a:t>
            </a:r>
            <a:r>
              <a:rPr sz="2400" spc="-5" dirty="0">
                <a:solidFill>
                  <a:srgbClr val="1B4587"/>
                </a:solidFill>
              </a:rPr>
              <a:t>proyecto cada</a:t>
            </a:r>
            <a:r>
              <a:rPr sz="2400" spc="-70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semana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16999" y="1297249"/>
          <a:ext cx="11266805" cy="4367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324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513715" algn="l"/>
                        </a:tabLst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	¿Cuántas horas se trabajarán de manera</a:t>
                      </a:r>
                      <a:r>
                        <a:rPr sz="1600" b="1" spc="-3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2A38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¿Cuántas horas se trabajarán de manera</a:t>
                      </a:r>
                      <a:r>
                        <a:rPr sz="1600" b="1" spc="-4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interdisciplinaria?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4999">
                <a:tc>
                  <a:txBody>
                    <a:bodyPr/>
                    <a:lstStyle/>
                    <a:p>
                      <a:pPr marL="57150" marR="59055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i="1" spc="-55" dirty="0">
                          <a:latin typeface="Garamond"/>
                          <a:cs typeface="Garamond"/>
                        </a:rPr>
                        <a:t>Nota: </a:t>
                      </a:r>
                      <a:r>
                        <a:rPr sz="1600" b="1" i="1" spc="-80" dirty="0">
                          <a:latin typeface="Garamond"/>
                          <a:cs typeface="Garamond"/>
                        </a:rPr>
                        <a:t>En Diciembre: </a:t>
                      </a:r>
                      <a:r>
                        <a:rPr sz="1600" b="1" i="1" spc="-110" dirty="0">
                          <a:latin typeface="Garamond"/>
                          <a:cs typeface="Garamond"/>
                        </a:rPr>
                        <a:t>se </a:t>
                      </a:r>
                      <a:r>
                        <a:rPr sz="1600" b="1" i="1" spc="-35" dirty="0">
                          <a:latin typeface="Garamond"/>
                          <a:cs typeface="Garamond"/>
                        </a:rPr>
                        <a:t>repartió </a:t>
                      </a:r>
                      <a:r>
                        <a:rPr sz="1600" b="1" i="1" spc="15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b="1" i="1" spc="-65" dirty="0">
                          <a:latin typeface="Garamond"/>
                          <a:cs typeface="Garamond"/>
                        </a:rPr>
                        <a:t>investigación </a:t>
                      </a:r>
                      <a:r>
                        <a:rPr sz="1600" b="1" i="1" spc="-75" dirty="0">
                          <a:latin typeface="Garamond"/>
                          <a:cs typeface="Garamond"/>
                        </a:rPr>
                        <a:t>documental </a:t>
                      </a:r>
                      <a:r>
                        <a:rPr sz="1600" b="1" i="1" spc="-5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b="1" i="1" spc="-110" dirty="0">
                          <a:latin typeface="Garamond"/>
                          <a:cs typeface="Garamond"/>
                        </a:rPr>
                        <a:t>se  </a:t>
                      </a:r>
                      <a:r>
                        <a:rPr sz="1600" b="1" i="1" spc="-45" dirty="0">
                          <a:latin typeface="Garamond"/>
                          <a:cs typeface="Garamond"/>
                        </a:rPr>
                        <a:t>asignaron </a:t>
                      </a:r>
                      <a:r>
                        <a:rPr sz="1600" b="1" i="1" spc="-40" dirty="0">
                          <a:latin typeface="Garamond"/>
                          <a:cs typeface="Garamond"/>
                        </a:rPr>
                        <a:t>tareas </a:t>
                      </a:r>
                      <a:r>
                        <a:rPr sz="1600" b="1" i="1" spc="-50" dirty="0">
                          <a:latin typeface="Garamond"/>
                          <a:cs typeface="Garamond"/>
                        </a:rPr>
                        <a:t>y</a:t>
                      </a:r>
                      <a:r>
                        <a:rPr sz="1600" b="1" i="1" spc="6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i="1" spc="-30" dirty="0">
                          <a:latin typeface="Garamond"/>
                          <a:cs typeface="Garamond"/>
                        </a:rPr>
                        <a:t>trabajos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241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1ª. Etapa…Del 13 de enero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- 7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de febrero.</a:t>
                      </a:r>
                      <a:r>
                        <a:rPr sz="1600" b="1" spc="-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PREPARACIÓN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588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investigación documental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 realiza en casa,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 clase solo  son para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revisión.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2A3890"/>
                      </a:solidFill>
                      <a:prstDash val="solid"/>
                    </a:lnL>
                    <a:lnR w="38100">
                      <a:solidFill>
                        <a:srgbClr val="2A3890"/>
                      </a:solidFill>
                      <a:prstDash val="solid"/>
                    </a:lnR>
                    <a:lnT w="38100">
                      <a:solidFill>
                        <a:srgbClr val="2A3890"/>
                      </a:solidFill>
                      <a:prstDash val="solid"/>
                    </a:lnT>
                    <a:lnB w="38100">
                      <a:solidFill>
                        <a:srgbClr val="2A38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2ª. Etapa… Del 17 de febrero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20 de Marzo.</a:t>
                      </a:r>
                      <a:r>
                        <a:rPr sz="1600" b="1" spc="-4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EJECUCIÓN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17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21 de Febrero.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horas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</a:t>
                      </a:r>
                      <a:r>
                        <a:rPr sz="1600" b="1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 marR="2280920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Medidas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limpieza del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terreno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Realización de la</a:t>
                      </a:r>
                      <a:r>
                        <a:rPr sz="1600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composta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Conferencia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2A3890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1724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13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17 de Enero.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 semanal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(total: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469900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Revisión de investigación documental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correspondiente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Organización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planeación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diseño.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Elaboración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encuestas.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2A3890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 marR="614045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24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28 de Febrero.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horas semanales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 (total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 6)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4668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Trasplantar arbusto para generar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espacio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46685" marR="819785">
                        <a:lnSpc>
                          <a:spcPct val="101600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Análisis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suelo para revisión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semilla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Preparación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terreno con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composta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16999" y="1297249"/>
          <a:ext cx="11266805" cy="4363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174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513715" algn="l"/>
                        </a:tabLst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	¿Cuántas horas se trabajarán de manera</a:t>
                      </a:r>
                      <a:r>
                        <a:rPr sz="1600" b="1" spc="-3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762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¿Cuántas horas se trabajarán de manera</a:t>
                      </a:r>
                      <a:r>
                        <a:rPr sz="1600" b="1" spc="-4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interdisciplinaria?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762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1824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20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24 de Enero.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 semanal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(total: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Revisión de investigación documental</a:t>
                      </a:r>
                      <a:r>
                        <a:rPr sz="1600" spc="-4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correspondiente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95350" marR="83185" indent="-810260">
                        <a:lnSpc>
                          <a:spcPct val="101600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Revisión de diseño,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cotejando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resultados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 investigación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documental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95350" marR="86995" indent="-810260">
                        <a:lnSpc>
                          <a:spcPct val="101600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Planeación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aplicación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entrevistas.(Se realizarán en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recesos)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9652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762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 al 6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de Marzo.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3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horas semanales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</a:t>
                      </a:r>
                      <a:r>
                        <a:rPr sz="1600" b="1" spc="-6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9)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 marR="3044190" algn="just">
                        <a:lnSpc>
                          <a:spcPct val="101600"/>
                        </a:lnSpc>
                        <a:spcBef>
                          <a:spcPts val="142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3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Sembrar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3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Sembrar las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3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Aplicar</a:t>
                      </a:r>
                      <a:r>
                        <a:rPr sz="1600" spc="-4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9652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762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2074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27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31 de Enero.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 semanal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(total: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 marR="1546225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Afinar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detalles del diseño 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construcción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Organización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05180" marR="85090" indent="-720090">
                        <a:lnSpc>
                          <a:spcPct val="101600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Revisión 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realización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gráficos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resultados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la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encuesta.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747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9 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20 de marzo.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horas semanales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</a:t>
                      </a:r>
                      <a:r>
                        <a:rPr sz="1600" b="1" spc="-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6)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 marR="3229610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Cosechar vegetales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Cosechar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Mantenimiento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áreas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verdes.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747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940000"/>
            <a:ext cx="2000974" cy="91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16999" y="1297249"/>
          <a:ext cx="11267440" cy="37045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2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4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174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513715" algn="l"/>
                        </a:tabLst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	¿Cuántas horas se trabajarán de manera</a:t>
                      </a:r>
                      <a:r>
                        <a:rPr sz="1600" b="1" spc="-3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762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¿Cuántas horas se trabajarán de manera</a:t>
                      </a:r>
                      <a:r>
                        <a:rPr sz="1600" b="1" spc="-5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interdisciplinaria?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762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34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3 al 7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de Febrero.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 semanal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(total:</a:t>
                      </a:r>
                      <a:r>
                        <a:rPr sz="1600" b="1" spc="-5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6)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 marR="84455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Concentrar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resultados para analizar qué aspectos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 diseño 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construcción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 se tienen que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reforzar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Elementos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composta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Análisis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toxicidad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9652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762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762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9951" y="651557"/>
            <a:ext cx="5306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VII. Presentación del proyecto</a:t>
            </a:r>
            <a:r>
              <a:rPr sz="2400" spc="-15" dirty="0">
                <a:solidFill>
                  <a:srgbClr val="1B4587"/>
                </a:solidFill>
              </a:rPr>
              <a:t> </a:t>
            </a:r>
            <a:r>
              <a:rPr sz="2400" i="1" spc="-85" dirty="0">
                <a:solidFill>
                  <a:srgbClr val="1B4587"/>
                </a:solidFill>
                <a:latin typeface="Garamond"/>
                <a:cs typeface="Garamond"/>
              </a:rPr>
              <a:t>(producto)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7699" y="1222375"/>
            <a:ext cx="0" cy="5348605"/>
          </a:xfrm>
          <a:custGeom>
            <a:avLst/>
            <a:gdLst/>
            <a:ahLst/>
            <a:cxnLst/>
            <a:rect l="l" t="t" r="r" b="b"/>
            <a:pathLst>
              <a:path h="5348605">
                <a:moveTo>
                  <a:pt x="0" y="0"/>
                </a:moveTo>
                <a:lnTo>
                  <a:pt x="0" y="53482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09900" y="1222375"/>
            <a:ext cx="0" cy="5348605"/>
          </a:xfrm>
          <a:custGeom>
            <a:avLst/>
            <a:gdLst/>
            <a:ahLst/>
            <a:cxnLst/>
            <a:rect l="l" t="t" r="r" b="b"/>
            <a:pathLst>
              <a:path h="5348605">
                <a:moveTo>
                  <a:pt x="0" y="0"/>
                </a:moveTo>
                <a:lnTo>
                  <a:pt x="0" y="53482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8649" y="1241425"/>
            <a:ext cx="11540490" cy="0"/>
          </a:xfrm>
          <a:custGeom>
            <a:avLst/>
            <a:gdLst/>
            <a:ahLst/>
            <a:cxnLst/>
            <a:rect l="l" t="t" r="r" b="b"/>
            <a:pathLst>
              <a:path w="11540490">
                <a:moveTo>
                  <a:pt x="0" y="0"/>
                </a:moveTo>
                <a:lnTo>
                  <a:pt x="115402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8649" y="1691000"/>
            <a:ext cx="11540490" cy="0"/>
          </a:xfrm>
          <a:custGeom>
            <a:avLst/>
            <a:gdLst/>
            <a:ahLst/>
            <a:cxnLst/>
            <a:rect l="l" t="t" r="r" b="b"/>
            <a:pathLst>
              <a:path w="11540490">
                <a:moveTo>
                  <a:pt x="0" y="0"/>
                </a:moveTo>
                <a:lnTo>
                  <a:pt x="115402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8649" y="6551624"/>
            <a:ext cx="11540490" cy="0"/>
          </a:xfrm>
          <a:custGeom>
            <a:avLst/>
            <a:gdLst/>
            <a:ahLst/>
            <a:cxnLst/>
            <a:rect l="l" t="t" r="r" b="b"/>
            <a:pathLst>
              <a:path w="11540490">
                <a:moveTo>
                  <a:pt x="0" y="0"/>
                </a:moveTo>
                <a:lnTo>
                  <a:pt x="115402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2150" y="1277747"/>
            <a:ext cx="11389360" cy="5100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8580">
              <a:lnSpc>
                <a:spcPct val="100000"/>
              </a:lnSpc>
              <a:spcBef>
                <a:spcPts val="100"/>
              </a:spcBef>
              <a:tabLst>
                <a:tab pos="1736725" algn="l"/>
                <a:tab pos="3448685" algn="l"/>
                <a:tab pos="4559300" algn="l"/>
                <a:tab pos="6550659" algn="l"/>
              </a:tabLst>
            </a:pPr>
            <a:r>
              <a:rPr sz="1600" spc="-5" dirty="0">
                <a:solidFill>
                  <a:srgbClr val="1B4587"/>
                </a:solidFill>
                <a:latin typeface="Arial"/>
                <a:cs typeface="Arial"/>
              </a:rPr>
              <a:t>1.	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¿Qué se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presentará?	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2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. ¿Cuándo?	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3.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¿Cómo? </a:t>
            </a:r>
            <a:r>
              <a:rPr sz="1600" spc="3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4.</a:t>
            </a:r>
            <a:r>
              <a:rPr sz="1600" b="1" spc="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¿Dónde?	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5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. ¿Con qué?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6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. ¿A quién, por qué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para qué?</a:t>
            </a:r>
            <a:endParaRPr sz="1600">
              <a:latin typeface="Garamond"/>
              <a:cs typeface="Garamond"/>
            </a:endParaRPr>
          </a:p>
          <a:p>
            <a:pPr marL="691515" indent="-488950">
              <a:lnSpc>
                <a:spcPct val="100000"/>
              </a:lnSpc>
              <a:spcBef>
                <a:spcPts val="1620"/>
              </a:spcBef>
              <a:buFont typeface="Garamond"/>
              <a:buAutoNum type="arabicPeriod"/>
              <a:tabLst>
                <a:tab pos="691515" algn="l"/>
                <a:tab pos="692150" algn="l"/>
              </a:tabLst>
            </a:pPr>
            <a:r>
              <a:rPr sz="1600" dirty="0">
                <a:latin typeface="Garamond"/>
                <a:cs typeface="Garamond"/>
              </a:rPr>
              <a:t>Se </a:t>
            </a:r>
            <a:r>
              <a:rPr sz="1600" spc="-5" dirty="0">
                <a:latin typeface="Garamond"/>
                <a:cs typeface="Garamond"/>
              </a:rPr>
              <a:t>realizará un huerto urbano escolar, como herramienta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concientización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alumnos ante una crisis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alimentaria</a:t>
            </a:r>
            <a:endParaRPr sz="1600">
              <a:latin typeface="Garamond"/>
              <a:cs typeface="Garamond"/>
            </a:endParaRPr>
          </a:p>
          <a:p>
            <a:pPr marL="613410" indent="-398145">
              <a:lnSpc>
                <a:spcPct val="100000"/>
              </a:lnSpc>
              <a:spcBef>
                <a:spcPts val="1230"/>
              </a:spcBef>
              <a:buFont typeface="Garamond"/>
              <a:buAutoNum type="arabicPeriod"/>
              <a:tabLst>
                <a:tab pos="613410" algn="l"/>
                <a:tab pos="614045" algn="l"/>
              </a:tabLst>
            </a:pPr>
            <a:r>
              <a:rPr sz="1600" spc="-5" dirty="0">
                <a:latin typeface="Garamond"/>
                <a:cs typeface="Garamond"/>
              </a:rPr>
              <a:t>Preparación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13 </a:t>
            </a:r>
            <a:r>
              <a:rPr sz="1600" i="1" spc="-5" dirty="0">
                <a:latin typeface="Garamond"/>
                <a:cs typeface="Garamond"/>
              </a:rPr>
              <a:t>de enero al </a:t>
            </a:r>
            <a:r>
              <a:rPr sz="1600" i="1" dirty="0">
                <a:latin typeface="Garamond"/>
                <a:cs typeface="Garamond"/>
              </a:rPr>
              <a:t>7 </a:t>
            </a:r>
            <a:r>
              <a:rPr sz="1600" i="1" spc="-5" dirty="0">
                <a:latin typeface="Garamond"/>
                <a:cs typeface="Garamond"/>
              </a:rPr>
              <a:t>de febrero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se realizaràn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actividades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17 </a:t>
            </a:r>
            <a:r>
              <a:rPr sz="1600" i="1" spc="-5" dirty="0">
                <a:latin typeface="Garamond"/>
                <a:cs typeface="Garamond"/>
              </a:rPr>
              <a:t>al 20 de</a:t>
            </a:r>
            <a:r>
              <a:rPr sz="1600" i="1" spc="45" dirty="0">
                <a:latin typeface="Garamond"/>
                <a:cs typeface="Garamond"/>
              </a:rPr>
              <a:t> </a:t>
            </a:r>
            <a:r>
              <a:rPr sz="1600" i="1" dirty="0">
                <a:latin typeface="Garamond"/>
                <a:cs typeface="Garamond"/>
              </a:rPr>
              <a:t>marzo</a:t>
            </a:r>
            <a:endParaRPr sz="1600">
              <a:latin typeface="Garamond"/>
              <a:cs typeface="Garamond"/>
            </a:endParaRPr>
          </a:p>
          <a:p>
            <a:pPr marL="469900" indent="-254000">
              <a:lnSpc>
                <a:spcPct val="100000"/>
              </a:lnSpc>
              <a:spcBef>
                <a:spcPts val="1230"/>
              </a:spcBef>
              <a:buFont typeface="Garamond"/>
              <a:buAutoNum type="arabicPeriod"/>
              <a:tabLst>
                <a:tab pos="469900" algn="l"/>
              </a:tabLst>
            </a:pPr>
            <a:r>
              <a:rPr sz="1600" dirty="0">
                <a:latin typeface="Garamond"/>
                <a:cs typeface="Garamond"/>
              </a:rPr>
              <a:t>Se </a:t>
            </a:r>
            <a:r>
              <a:rPr sz="1600" spc="-5" dirty="0">
                <a:latin typeface="Garamond"/>
                <a:cs typeface="Garamond"/>
              </a:rPr>
              <a:t>realizarán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siguientes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actividades.</a:t>
            </a:r>
            <a:endParaRPr sz="1600">
              <a:latin typeface="Garamond"/>
              <a:cs typeface="Garamond"/>
            </a:endParaRPr>
          </a:p>
          <a:p>
            <a:pPr marL="1129665" lvl="1" indent="-431800">
              <a:lnSpc>
                <a:spcPct val="100000"/>
              </a:lnSpc>
              <a:spcBef>
                <a:spcPts val="1230"/>
              </a:spcBef>
              <a:buAutoNum type="alphaLcPeriod"/>
              <a:tabLst>
                <a:tab pos="1129665" algn="l"/>
                <a:tab pos="1130300" algn="l"/>
              </a:tabLst>
            </a:pPr>
            <a:r>
              <a:rPr sz="1600" dirty="0">
                <a:latin typeface="Garamond"/>
                <a:cs typeface="Garamond"/>
              </a:rPr>
              <a:t>Investigación documental </a:t>
            </a:r>
            <a:r>
              <a:rPr sz="1600" spc="-5" dirty="0">
                <a:latin typeface="Garamond"/>
                <a:cs typeface="Garamond"/>
              </a:rPr>
              <a:t>sobre huertos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urbanos</a:t>
            </a:r>
            <a:endParaRPr sz="1600">
              <a:latin typeface="Garamond"/>
              <a:cs typeface="Garamond"/>
            </a:endParaRPr>
          </a:p>
          <a:p>
            <a:pPr marL="1150620" lvl="1" indent="-45275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50620" algn="l"/>
                <a:tab pos="1151255" algn="l"/>
              </a:tabLst>
            </a:pPr>
            <a:r>
              <a:rPr sz="1600" spc="-5" dirty="0">
                <a:latin typeface="Garamond"/>
                <a:cs typeface="Garamond"/>
              </a:rPr>
              <a:t>Encuestas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gráficos</a:t>
            </a:r>
            <a:endParaRPr sz="1600">
              <a:latin typeface="Garamond"/>
              <a:cs typeface="Garamond"/>
            </a:endParaRPr>
          </a:p>
          <a:p>
            <a:pPr marL="1182370" lvl="1" indent="-48450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82370" algn="l"/>
                <a:tab pos="1183005" algn="l"/>
              </a:tabLst>
            </a:pPr>
            <a:r>
              <a:rPr sz="1600" spc="-5" dirty="0">
                <a:latin typeface="Garamond"/>
                <a:cs typeface="Garamond"/>
              </a:rPr>
              <a:t>Composta</a:t>
            </a:r>
            <a:endParaRPr sz="1600">
              <a:latin typeface="Garamond"/>
              <a:cs typeface="Garamond"/>
            </a:endParaRPr>
          </a:p>
          <a:p>
            <a:pPr marL="1098550" lvl="1" indent="-400050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097915" algn="l"/>
                <a:tab pos="1098550" algn="l"/>
              </a:tabLst>
            </a:pPr>
            <a:r>
              <a:rPr sz="1600" spc="-5" dirty="0">
                <a:latin typeface="Garamond"/>
                <a:cs typeface="Garamond"/>
              </a:rPr>
              <a:t>Análisis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suelo para revisión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tipo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semilla</a:t>
            </a:r>
            <a:endParaRPr sz="1600">
              <a:latin typeface="Garamond"/>
              <a:cs typeface="Garamond"/>
            </a:endParaRPr>
          </a:p>
          <a:p>
            <a:pPr marL="1131570" lvl="1" indent="-43370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31570" algn="l"/>
                <a:tab pos="1132205" algn="l"/>
              </a:tabLst>
            </a:pPr>
            <a:r>
              <a:rPr sz="1600" spc="-5" dirty="0">
                <a:latin typeface="Garamond"/>
                <a:cs typeface="Garamond"/>
              </a:rPr>
              <a:t>Preparación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terreno con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composta</a:t>
            </a:r>
            <a:endParaRPr sz="1600">
              <a:latin typeface="Garamond"/>
              <a:cs typeface="Garamond"/>
            </a:endParaRPr>
          </a:p>
          <a:p>
            <a:pPr marL="1214120" lvl="1" indent="-51625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214120" algn="l"/>
                <a:tab pos="1214755" algn="l"/>
              </a:tabLst>
            </a:pPr>
            <a:r>
              <a:rPr sz="1600" spc="-5" dirty="0">
                <a:latin typeface="Garamond"/>
                <a:cs typeface="Garamond"/>
              </a:rPr>
              <a:t>Elaboración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pesticidas</a:t>
            </a:r>
            <a:endParaRPr sz="1600">
              <a:latin typeface="Garamond"/>
              <a:cs typeface="Garamond"/>
            </a:endParaRPr>
          </a:p>
          <a:p>
            <a:pPr marL="1137920" lvl="1" indent="-44005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37920" algn="l"/>
                <a:tab pos="1138555" algn="l"/>
              </a:tabLst>
            </a:pPr>
            <a:r>
              <a:rPr sz="1600" spc="-5" dirty="0">
                <a:latin typeface="Garamond"/>
                <a:cs typeface="Garamond"/>
              </a:rPr>
              <a:t>Análisis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toxicidad </a:t>
            </a:r>
            <a:r>
              <a:rPr sz="1600" dirty="0">
                <a:latin typeface="Garamond"/>
                <a:cs typeface="Garamond"/>
              </a:rPr>
              <a:t>de los</a:t>
            </a:r>
            <a:r>
              <a:rPr sz="1600" spc="-5" dirty="0">
                <a:latin typeface="Garamond"/>
                <a:cs typeface="Garamond"/>
              </a:rPr>
              <a:t> pesticidas</a:t>
            </a:r>
            <a:endParaRPr sz="1600">
              <a:latin typeface="Garamond"/>
              <a:cs typeface="Garamond"/>
            </a:endParaRPr>
          </a:p>
          <a:p>
            <a:pPr marL="1150620" lvl="1" indent="-45275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50620" algn="l"/>
                <a:tab pos="1151255" algn="l"/>
              </a:tabLst>
            </a:pPr>
            <a:r>
              <a:rPr sz="1600" dirty="0">
                <a:latin typeface="Garamond"/>
                <a:cs typeface="Garamond"/>
              </a:rPr>
              <a:t>Siembra</a:t>
            </a:r>
            <a:endParaRPr sz="1600">
              <a:latin typeface="Garamond"/>
              <a:cs typeface="Garamond"/>
            </a:endParaRPr>
          </a:p>
          <a:p>
            <a:pPr marL="927100" indent="-508000">
              <a:lnSpc>
                <a:spcPct val="100000"/>
              </a:lnSpc>
              <a:spcBef>
                <a:spcPts val="1230"/>
              </a:spcBef>
              <a:buFont typeface="Garamond"/>
              <a:buAutoNum type="arabicPeriod"/>
              <a:tabLst>
                <a:tab pos="926465" algn="l"/>
                <a:tab pos="927100" algn="l"/>
              </a:tabLst>
            </a:pP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maceteros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terrenos </a:t>
            </a:r>
            <a:r>
              <a:rPr sz="1600" dirty="0">
                <a:latin typeface="Garamond"/>
                <a:cs typeface="Garamond"/>
              </a:rPr>
              <a:t>de la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institución</a:t>
            </a:r>
            <a:endParaRPr sz="1600">
              <a:latin typeface="Garamond"/>
              <a:cs typeface="Garamond"/>
            </a:endParaRPr>
          </a:p>
          <a:p>
            <a:pPr marL="469900" indent="-254000">
              <a:lnSpc>
                <a:spcPct val="100000"/>
              </a:lnSpc>
              <a:spcBef>
                <a:spcPts val="1230"/>
              </a:spcBef>
              <a:buFont typeface="Garamond"/>
              <a:buAutoNum type="arabicPeriod"/>
              <a:tabLst>
                <a:tab pos="469900" algn="l"/>
              </a:tabLst>
            </a:pPr>
            <a:r>
              <a:rPr sz="1600" spc="-5" dirty="0">
                <a:latin typeface="Garamond"/>
                <a:cs typeface="Garamond"/>
              </a:rPr>
              <a:t>Con herramienta </a:t>
            </a:r>
            <a:r>
              <a:rPr sz="1600" dirty="0">
                <a:latin typeface="Garamond"/>
                <a:cs typeface="Garamond"/>
              </a:rPr>
              <a:t>de jardinería, </a:t>
            </a:r>
            <a:r>
              <a:rPr sz="1600" spc="-5" dirty="0">
                <a:latin typeface="Garamond"/>
                <a:cs typeface="Garamond"/>
              </a:rPr>
              <a:t>árboles frutales, semillas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vegetales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hortalizas, composta, tierra para plantas,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etc.</a:t>
            </a:r>
            <a:endParaRPr sz="1600">
              <a:latin typeface="Garamond"/>
              <a:cs typeface="Garamond"/>
            </a:endParaRPr>
          </a:p>
          <a:p>
            <a:pPr marL="12700" marR="5080" indent="457200">
              <a:lnSpc>
                <a:spcPct val="101600"/>
              </a:lnSpc>
              <a:spcBef>
                <a:spcPts val="1200"/>
              </a:spcBef>
              <a:buFont typeface="Garamond"/>
              <a:buAutoNum type="arabicPeriod"/>
              <a:tabLst>
                <a:tab pos="926465" algn="l"/>
                <a:tab pos="927100" algn="l"/>
              </a:tabLst>
            </a:pPr>
            <a:r>
              <a:rPr sz="1600" spc="-5" dirty="0">
                <a:latin typeface="Garamond"/>
                <a:cs typeface="Garamond"/>
              </a:rPr>
              <a:t>¿A quién?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comunidad estudiantil; ¿Por qué?: Porque pueden reaccionar si se enfrentan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una crisis alimentaria; ¿para qué? Para  concientizar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elaboración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huertos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urbanos.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0651" y="612933"/>
            <a:ext cx="3867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VIII. Evaluación del</a:t>
            </a:r>
            <a:r>
              <a:rPr sz="2400" spc="-85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Proyecto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82550" y="1371175"/>
          <a:ext cx="10987404" cy="4182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5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6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5849">
                <a:tc>
                  <a:txBody>
                    <a:bodyPr/>
                    <a:lstStyle/>
                    <a:p>
                      <a:pPr marL="73660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 ¿Qué aspectos se</a:t>
                      </a:r>
                      <a:r>
                        <a:rPr sz="1600" spc="-2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evaluarán?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5030" marR="214629" indent="-66294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¿Cuáles son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criterios que se utilizarán  para evaluar cada</a:t>
                      </a:r>
                      <a:r>
                        <a:rPr sz="1600" spc="-2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aspecto?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 marR="287020" indent="-26035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 Herramientas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 instrumentos</a:t>
                      </a:r>
                      <a:r>
                        <a:rPr sz="1600" spc="-9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evaluación que se</a:t>
                      </a:r>
                      <a:r>
                        <a:rPr sz="1600" spc="-3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utilizarán.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13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750570" algn="l"/>
                          <a:tab pos="1602740" algn="l"/>
                          <a:tab pos="2424430" algn="l"/>
                          <a:tab pos="3375660" algn="l"/>
                          <a:tab pos="363982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Cada	profesor	evaluarà	conforme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</a:tcPr>
                </a:tc>
                <a:tc rowSpan="8">
                  <a:txBody>
                    <a:bodyPr/>
                    <a:lstStyle/>
                    <a:p>
                      <a:pPr marL="236854" marR="53975" indent="58419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relativo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construcción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huerto,  se establecieron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criterios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de: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1455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Plan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trabajo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Contribución al trabajo en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equipo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Actitud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Motivación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Implicación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Resolución de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problemas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Calidad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trabajo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8">
                  <a:txBody>
                    <a:bodyPr/>
                    <a:lstStyle/>
                    <a:p>
                      <a:pPr marL="57150" marR="51435" indent="107950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De acuerdo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estos criterios,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profesores,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junto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alumnos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diseñaràn 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rúbricas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que sería  evaluado el huerto urbano (listas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cotejo) tanto por sus pares, compañeros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maestros.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4">
                <a:tc>
                  <a:txBody>
                    <a:bodyPr/>
                    <a:lstStyle/>
                    <a:p>
                      <a:pPr marL="57150">
                        <a:lnSpc>
                          <a:spcPts val="1885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programa</a:t>
                      </a:r>
                      <a:r>
                        <a:rPr sz="1600" spc="1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</a:t>
                      </a:r>
                      <a:r>
                        <a:rPr sz="1600" spc="1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existencia</a:t>
                      </a:r>
                      <a:r>
                        <a:rPr sz="1600" spc="1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1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elementos</a:t>
                      </a:r>
                      <a:r>
                        <a:rPr sz="1600" spc="16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concretos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57150">
                        <a:lnSpc>
                          <a:spcPts val="1885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cada asignatura que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deben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dominarse.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289560" algn="l"/>
                          <a:tab pos="1049020" algn="l"/>
                          <a:tab pos="1404620" algn="l"/>
                          <a:tab pos="1703070" algn="l"/>
                          <a:tab pos="2894330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Calidad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	la	investigación	documental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57150">
                        <a:lnSpc>
                          <a:spcPts val="1885"/>
                        </a:lnSpc>
                        <a:tabLst>
                          <a:tab pos="1136650" algn="l"/>
                          <a:tab pos="2251075" algn="l"/>
                          <a:tab pos="372745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(escritura,	redacción,	argumentación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57150">
                        <a:lnSpc>
                          <a:spcPts val="1885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evaluación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fuentes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información)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Diseño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encuestas. Elaboración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7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gráficos.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8311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 Sembrado: Según la investigación</a:t>
                      </a:r>
                      <a:r>
                        <a:rPr sz="1600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realizada.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5472" y="655110"/>
            <a:ext cx="78498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PRODUCTO FINAL</a:t>
            </a:r>
            <a:r>
              <a:rPr sz="3000" spc="-90" dirty="0"/>
              <a:t> </a:t>
            </a:r>
            <a:r>
              <a:rPr sz="3000" spc="-5" dirty="0"/>
              <a:t>INTERDISCIPLINARIO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966874" y="2805075"/>
            <a:ext cx="4466974" cy="369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4575" y="1566055"/>
            <a:ext cx="1028065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latin typeface="Garamond"/>
                <a:cs typeface="Garamond"/>
              </a:rPr>
              <a:t>Se </a:t>
            </a:r>
            <a:r>
              <a:rPr sz="1800" spc="-5" dirty="0">
                <a:latin typeface="Garamond"/>
                <a:cs typeface="Garamond"/>
              </a:rPr>
              <a:t>muestra el producto final, que es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reforestación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camellón </a:t>
            </a:r>
            <a:r>
              <a:rPr sz="1800" dirty="0">
                <a:latin typeface="Garamond"/>
                <a:cs typeface="Garamond"/>
              </a:rPr>
              <a:t>y los </a:t>
            </a:r>
            <a:r>
              <a:rPr sz="1800" spc="-5" dirty="0">
                <a:latin typeface="Garamond"/>
                <a:cs typeface="Garamond"/>
              </a:rPr>
              <a:t>cultivos que se pudieron obtener </a:t>
            </a:r>
            <a:r>
              <a:rPr sz="1800" dirty="0">
                <a:latin typeface="Garamond"/>
                <a:cs typeface="Garamond"/>
              </a:rPr>
              <a:t>del  </a:t>
            </a:r>
            <a:r>
              <a:rPr sz="1800" spc="-5" dirty="0">
                <a:latin typeface="Garamond"/>
                <a:cs typeface="Garamond"/>
              </a:rPr>
              <a:t>proyecto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conexiones “huerto urbano”. Los cuales nos </a:t>
            </a:r>
            <a:r>
              <a:rPr sz="1800" dirty="0">
                <a:latin typeface="Garamond"/>
                <a:cs typeface="Garamond"/>
              </a:rPr>
              <a:t>dejan </a:t>
            </a:r>
            <a:r>
              <a:rPr sz="1800" spc="-5" dirty="0">
                <a:latin typeface="Garamond"/>
                <a:cs typeface="Garamond"/>
              </a:rPr>
              <a:t>ver que en cuanto al camellón nos brinda una mejor  apariencia visual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más que eso, una nueva área verde que nos permite generar màs fuentes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oxígenos. Los  vegetales que se cosecharon se pueden consumir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forma verdaderamente nutricional </a:t>
            </a:r>
            <a:r>
              <a:rPr sz="1800" dirty="0">
                <a:latin typeface="Garamond"/>
                <a:cs typeface="Garamond"/>
              </a:rPr>
              <a:t>y libre de</a:t>
            </a:r>
            <a:r>
              <a:rPr sz="1800" spc="-3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pesticidas.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75775" y="2805075"/>
            <a:ext cx="5047349" cy="369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23125" y="6192625"/>
            <a:ext cx="1368874" cy="665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81" y="319540"/>
            <a:ext cx="9852660" cy="11150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</a:pPr>
            <a:r>
              <a:rPr sz="2400" b="0" spc="-5" dirty="0">
                <a:latin typeface="Garamond"/>
                <a:cs typeface="Garamond"/>
              </a:rPr>
              <a:t>Actividad </a:t>
            </a:r>
            <a:r>
              <a:rPr sz="2400" b="0" dirty="0">
                <a:latin typeface="Garamond"/>
                <a:cs typeface="Garamond"/>
              </a:rPr>
              <a:t>interdisciplinaria introductoria </a:t>
            </a:r>
            <a:r>
              <a:rPr sz="2400" b="0" spc="-5" dirty="0">
                <a:latin typeface="Garamond"/>
                <a:cs typeface="Garamond"/>
              </a:rPr>
              <a:t>al proyecto: Diseño </a:t>
            </a:r>
            <a:r>
              <a:rPr sz="2400" b="0" dirty="0">
                <a:latin typeface="Garamond"/>
                <a:cs typeface="Garamond"/>
              </a:rPr>
              <a:t>y </a:t>
            </a:r>
            <a:r>
              <a:rPr sz="2400" b="0" spc="-5" dirty="0">
                <a:latin typeface="Garamond"/>
                <a:cs typeface="Garamond"/>
              </a:rPr>
              <a:t>construcción </a:t>
            </a:r>
            <a:r>
              <a:rPr sz="2400" b="0" dirty="0">
                <a:latin typeface="Garamond"/>
                <a:cs typeface="Garamond"/>
              </a:rPr>
              <a:t>de </a:t>
            </a:r>
            <a:r>
              <a:rPr sz="2400" b="0" spc="-5" dirty="0">
                <a:latin typeface="Garamond"/>
                <a:cs typeface="Garamond"/>
              </a:rPr>
              <a:t>un  huerto urbano escolar, como herramienta para que </a:t>
            </a:r>
            <a:r>
              <a:rPr sz="2400" b="0" dirty="0">
                <a:latin typeface="Garamond"/>
                <a:cs typeface="Garamond"/>
              </a:rPr>
              <a:t>los </a:t>
            </a:r>
            <a:r>
              <a:rPr sz="2400" b="0" spc="-5" dirty="0">
                <a:latin typeface="Garamond"/>
                <a:cs typeface="Garamond"/>
              </a:rPr>
              <a:t>alumnos enfrenten una crisis  alimentaria </a:t>
            </a:r>
            <a:r>
              <a:rPr sz="2400" b="0" dirty="0">
                <a:latin typeface="Garamond"/>
                <a:cs typeface="Garamond"/>
              </a:rPr>
              <a:t>( Realizado </a:t>
            </a:r>
            <a:r>
              <a:rPr sz="2400" b="0" spc="-5" dirty="0">
                <a:latin typeface="Garamond"/>
                <a:cs typeface="Garamond"/>
              </a:rPr>
              <a:t>por </a:t>
            </a:r>
            <a:r>
              <a:rPr sz="2400" b="0" dirty="0">
                <a:latin typeface="Garamond"/>
                <a:cs typeface="Garamond"/>
              </a:rPr>
              <a:t>las </a:t>
            </a:r>
            <a:r>
              <a:rPr sz="2400" b="0" spc="-5" dirty="0">
                <a:latin typeface="Garamond"/>
                <a:cs typeface="Garamond"/>
              </a:rPr>
              <a:t>profesoras como</a:t>
            </a:r>
            <a:r>
              <a:rPr sz="2400" b="0" spc="-25" dirty="0">
                <a:latin typeface="Garamond"/>
                <a:cs typeface="Garamond"/>
              </a:rPr>
              <a:t> </a:t>
            </a:r>
            <a:r>
              <a:rPr sz="2400" b="0" spc="-5" dirty="0">
                <a:latin typeface="Garamond"/>
                <a:cs typeface="Garamond"/>
              </a:rPr>
              <a:t>preparativo)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48970" y="2011666"/>
            <a:ext cx="9871710" cy="36182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6715" marR="5080" indent="-369570" algn="just">
              <a:lnSpc>
                <a:spcPct val="114900"/>
              </a:lnSpc>
              <a:spcBef>
                <a:spcPts val="165"/>
              </a:spcBef>
              <a:buClr>
                <a:srgbClr val="434343"/>
              </a:buClr>
              <a:buFont typeface="Arial"/>
              <a:buChar char="●"/>
              <a:tabLst>
                <a:tab pos="38735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Objetivo: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El alumno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diseñarà la distribuciòn del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huerto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prepararà el suelo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tal manera que brinde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las 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condiciones óptimas para el crecimiento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y desarrollo de las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hortalizas, mismas que permitiràn el  almacenamiento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absorción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agua, asì como una rápida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descomposición de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materia orgánica obtenida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  la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composta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tal manera que aumente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porosidad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suelo para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lograr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un buen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desarrollo del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sistema  fotosintètico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del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 huerto.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2000">
              <a:latin typeface="Times New Roman"/>
              <a:cs typeface="Times New Roman"/>
            </a:endParaRPr>
          </a:p>
          <a:p>
            <a:pPr marL="386715" indent="-374650">
              <a:lnSpc>
                <a:spcPct val="100000"/>
              </a:lnSpc>
              <a:spcBef>
                <a:spcPts val="1770"/>
              </a:spcBef>
              <a:buClr>
                <a:srgbClr val="434343"/>
              </a:buClr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24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5º</a:t>
            </a:r>
            <a:endParaRPr sz="24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1395"/>
              </a:spcBef>
              <a:buClr>
                <a:srgbClr val="434343"/>
              </a:buClr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2400" spc="-5" dirty="0">
                <a:latin typeface="Garamond"/>
                <a:cs typeface="Garamond"/>
              </a:rPr>
              <a:t>15/11/2019 al</a:t>
            </a:r>
            <a:r>
              <a:rPr sz="2400" spc="1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20/03/2020</a:t>
            </a:r>
            <a:endParaRPr sz="24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1395"/>
              </a:spcBef>
              <a:buClr>
                <a:srgbClr val="434343"/>
              </a:buClr>
              <a:buFont typeface="Arial"/>
              <a:buChar char="●"/>
              <a:tabLst>
                <a:tab pos="386715" algn="l"/>
                <a:tab pos="387350" algn="l"/>
                <a:tab pos="2152015" algn="l"/>
              </a:tabLst>
            </a:pP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	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Educaciòn para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Matemàticas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V y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Quìmica</a:t>
            </a:r>
            <a:r>
              <a:rPr sz="24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III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976" y="314588"/>
            <a:ext cx="6976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Conceptos, contenidos </a:t>
            </a:r>
            <a:r>
              <a:rPr sz="2400" dirty="0"/>
              <a:t>y </a:t>
            </a:r>
            <a:r>
              <a:rPr sz="2400" spc="-5" dirty="0"/>
              <a:t>tópicos claves por</a:t>
            </a:r>
            <a:r>
              <a:rPr sz="2400" spc="-85" dirty="0"/>
              <a:t> </a:t>
            </a:r>
            <a:r>
              <a:rPr sz="2400" dirty="0"/>
              <a:t>asignatura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976188" y="1264182"/>
            <a:ext cx="10229215" cy="5265420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2400" b="1" spc="-5" dirty="0">
                <a:solidFill>
                  <a:srgbClr val="900000"/>
                </a:solidFill>
                <a:latin typeface="Garamond"/>
                <a:cs typeface="Garamond"/>
              </a:rPr>
              <a:t>¿Qué importancia tienen los huertos urbanos </a:t>
            </a:r>
            <a:r>
              <a:rPr sz="2400" b="1" dirty="0">
                <a:solidFill>
                  <a:srgbClr val="900000"/>
                </a:solidFill>
                <a:latin typeface="Garamond"/>
                <a:cs typeface="Garamond"/>
              </a:rPr>
              <a:t>actualmente </a:t>
            </a:r>
            <a:r>
              <a:rPr sz="2400" b="1" spc="-5" dirty="0">
                <a:solidFill>
                  <a:srgbClr val="900000"/>
                </a:solidFill>
                <a:latin typeface="Garamond"/>
                <a:cs typeface="Garamond"/>
              </a:rPr>
              <a:t>en nuestra</a:t>
            </a:r>
            <a:r>
              <a:rPr sz="2400" b="1" spc="-65" dirty="0">
                <a:solidFill>
                  <a:srgbClr val="900000"/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rgbClr val="900000"/>
                </a:solidFill>
                <a:latin typeface="Garamond"/>
                <a:cs typeface="Garamond"/>
              </a:rPr>
              <a:t>sociedad?</a:t>
            </a:r>
            <a:endParaRPr sz="2400">
              <a:latin typeface="Garamond"/>
              <a:cs typeface="Garamond"/>
            </a:endParaRPr>
          </a:p>
          <a:p>
            <a:pPr marL="467995" indent="-367665">
              <a:lnSpc>
                <a:spcPct val="100000"/>
              </a:lnSpc>
              <a:spcBef>
                <a:spcPts val="1030"/>
              </a:spcBef>
              <a:buFont typeface="Arial"/>
              <a:buChar char="●"/>
              <a:tabLst>
                <a:tab pos="467995" algn="l"/>
                <a:tab pos="46863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Educación para la</a:t>
            </a:r>
            <a:r>
              <a:rPr sz="18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Salud</a:t>
            </a:r>
            <a:endParaRPr sz="1800">
              <a:latin typeface="Garamond"/>
              <a:cs typeface="Garamond"/>
            </a:endParaRPr>
          </a:p>
          <a:p>
            <a:pPr marL="582295" marR="5479415">
              <a:lnSpc>
                <a:spcPct val="113300"/>
              </a:lnSpc>
              <a:spcBef>
                <a:spcPts val="65"/>
              </a:spcBef>
            </a:pPr>
            <a:r>
              <a:rPr sz="1600" spc="-5" dirty="0">
                <a:latin typeface="Garamond"/>
                <a:cs typeface="Garamond"/>
              </a:rPr>
              <a:t>Función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nutrientes en el cuerpo humano  Enfermedades que se </a:t>
            </a:r>
            <a:r>
              <a:rPr sz="1600" dirty="0">
                <a:latin typeface="Garamond"/>
                <a:cs typeface="Garamond"/>
              </a:rPr>
              <a:t>derivan </a:t>
            </a:r>
            <a:r>
              <a:rPr sz="1600" spc="-5" dirty="0">
                <a:latin typeface="Garamond"/>
                <a:cs typeface="Garamond"/>
              </a:rPr>
              <a:t>por una mala nutrición  Dieta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Saludable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467995" indent="-367665">
              <a:lnSpc>
                <a:spcPct val="100000"/>
              </a:lnSpc>
              <a:spcBef>
                <a:spcPts val="1355"/>
              </a:spcBef>
              <a:buFont typeface="Arial"/>
              <a:buChar char="●"/>
              <a:tabLst>
                <a:tab pos="467995" algn="l"/>
                <a:tab pos="46863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Matemáticas</a:t>
            </a:r>
            <a:r>
              <a:rPr sz="18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dirty="0">
                <a:solidFill>
                  <a:srgbClr val="2A3890"/>
                </a:solidFill>
                <a:latin typeface="Garamond"/>
                <a:cs typeface="Garamond"/>
              </a:rPr>
              <a:t>V</a:t>
            </a:r>
            <a:endParaRPr sz="1800">
              <a:latin typeface="Garamond"/>
              <a:cs typeface="Garamond"/>
            </a:endParaRPr>
          </a:p>
          <a:p>
            <a:pPr marL="633095">
              <a:lnSpc>
                <a:spcPct val="100000"/>
              </a:lnSpc>
              <a:spcBef>
                <a:spcPts val="295"/>
              </a:spcBef>
            </a:pPr>
            <a:r>
              <a:rPr sz="1600" spc="-5" dirty="0">
                <a:latin typeface="Garamond"/>
                <a:cs typeface="Garamond"/>
              </a:rPr>
              <a:t>Variables cualitativas que </a:t>
            </a:r>
            <a:r>
              <a:rPr sz="1600" dirty="0">
                <a:latin typeface="Garamond"/>
                <a:cs typeface="Garamond"/>
              </a:rPr>
              <a:t>determinan </a:t>
            </a:r>
            <a:r>
              <a:rPr sz="1600" spc="-5" dirty="0">
                <a:latin typeface="Garamond"/>
                <a:cs typeface="Garamond"/>
              </a:rPr>
              <a:t>qué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cuándo plantar en un huerto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</a:t>
            </a:r>
            <a:endParaRPr sz="1600">
              <a:latin typeface="Garamond"/>
              <a:cs typeface="Garamond"/>
            </a:endParaRPr>
          </a:p>
          <a:p>
            <a:pPr marL="633095" marR="939165">
              <a:lnSpc>
                <a:spcPct val="113300"/>
              </a:lnSpc>
            </a:pPr>
            <a:r>
              <a:rPr sz="1600" spc="-5" dirty="0">
                <a:latin typeface="Garamond"/>
                <a:cs typeface="Garamond"/>
              </a:rPr>
              <a:t>Medidas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tendencia central que </a:t>
            </a:r>
            <a:r>
              <a:rPr sz="1600" dirty="0">
                <a:latin typeface="Garamond"/>
                <a:cs typeface="Garamond"/>
              </a:rPr>
              <a:t>indique </a:t>
            </a:r>
            <a:r>
              <a:rPr sz="1600" spc="-5" dirty="0">
                <a:latin typeface="Garamond"/>
                <a:cs typeface="Garamond"/>
              </a:rPr>
              <a:t>el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vegetales con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que se </a:t>
            </a:r>
            <a:r>
              <a:rPr sz="1600" dirty="0">
                <a:latin typeface="Garamond"/>
                <a:cs typeface="Garamond"/>
              </a:rPr>
              <a:t>debe iniciar </a:t>
            </a:r>
            <a:r>
              <a:rPr sz="1600" spc="-5" dirty="0">
                <a:latin typeface="Garamond"/>
                <a:cs typeface="Garamond"/>
              </a:rPr>
              <a:t>un huerto  Tipos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gráficos para </a:t>
            </a:r>
            <a:r>
              <a:rPr sz="1600" dirty="0">
                <a:latin typeface="Garamond"/>
                <a:cs typeface="Garamond"/>
              </a:rPr>
              <a:t>interpretación</a:t>
            </a:r>
            <a:r>
              <a:rPr sz="1600" spc="-5" dirty="0">
                <a:latin typeface="Garamond"/>
                <a:cs typeface="Garamond"/>
              </a:rPr>
              <a:t> estadística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467995" indent="-367665">
              <a:lnSpc>
                <a:spcPct val="100000"/>
              </a:lnSpc>
              <a:spcBef>
                <a:spcPts val="1355"/>
              </a:spcBef>
              <a:buFont typeface="Arial"/>
              <a:buChar char="●"/>
              <a:tabLst>
                <a:tab pos="467995" algn="l"/>
                <a:tab pos="46863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Quìmica</a:t>
            </a:r>
            <a:r>
              <a:rPr sz="18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III</a:t>
            </a:r>
            <a:endParaRPr sz="1800">
              <a:latin typeface="Garamond"/>
              <a:cs typeface="Garamond"/>
            </a:endParaRPr>
          </a:p>
          <a:p>
            <a:pPr marL="480695" marR="3413760" indent="-12700">
              <a:lnSpc>
                <a:spcPct val="102000"/>
              </a:lnSpc>
              <a:spcBef>
                <a:spcPts val="1450"/>
              </a:spcBef>
            </a:pPr>
            <a:r>
              <a:rPr sz="1600" dirty="0">
                <a:latin typeface="Garamond"/>
                <a:cs typeface="Garamond"/>
              </a:rPr>
              <a:t>Importancia </a:t>
            </a:r>
            <a:r>
              <a:rPr sz="1600" spc="-5" dirty="0">
                <a:latin typeface="Garamond"/>
                <a:cs typeface="Garamond"/>
              </a:rPr>
              <a:t>que tienen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huertos urbanos ante una </a:t>
            </a:r>
            <a:r>
              <a:rPr sz="1600" dirty="0">
                <a:latin typeface="Garamond"/>
                <a:cs typeface="Garamond"/>
              </a:rPr>
              <a:t>inminente </a:t>
            </a:r>
            <a:r>
              <a:rPr sz="1600" spc="-5" dirty="0">
                <a:latin typeface="Garamond"/>
                <a:cs typeface="Garamond"/>
              </a:rPr>
              <a:t>crisis alimentaria  </a:t>
            </a:r>
            <a:r>
              <a:rPr sz="1600" dirty="0">
                <a:latin typeface="Garamond"/>
                <a:cs typeface="Garamond"/>
              </a:rPr>
              <a:t>Repercusiones </a:t>
            </a:r>
            <a:r>
              <a:rPr sz="1600" spc="-5" dirty="0">
                <a:latin typeface="Garamond"/>
                <a:cs typeface="Garamond"/>
              </a:rPr>
              <a:t>ambientales con el uso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pesticidas en huertos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urbanos</a:t>
            </a:r>
            <a:endParaRPr sz="1600">
              <a:latin typeface="Garamond"/>
              <a:cs typeface="Garamond"/>
            </a:endParaRPr>
          </a:p>
          <a:p>
            <a:pPr marL="429895">
              <a:lnSpc>
                <a:spcPct val="100000"/>
              </a:lnSpc>
              <a:spcBef>
                <a:spcPts val="30"/>
              </a:spcBef>
            </a:pPr>
            <a:r>
              <a:rPr sz="1600" spc="-5" dirty="0">
                <a:latin typeface="Garamond"/>
                <a:cs typeface="Garamond"/>
              </a:rPr>
              <a:t>Tipos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específicos necesarios par el fortalecimiento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crecimiento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vegetales</a:t>
            </a:r>
            <a:r>
              <a:rPr sz="1600" spc="-3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en</a:t>
            </a:r>
            <a:endParaRPr sz="1600">
              <a:latin typeface="Garamond"/>
              <a:cs typeface="Garamond"/>
            </a:endParaRPr>
          </a:p>
          <a:p>
            <a:pPr marL="429895">
              <a:lnSpc>
                <a:spcPct val="100000"/>
              </a:lnSpc>
              <a:spcBef>
                <a:spcPts val="254"/>
              </a:spcBef>
            </a:pPr>
            <a:r>
              <a:rPr sz="1600" spc="-5" dirty="0">
                <a:latin typeface="Garamond"/>
                <a:cs typeface="Garamond"/>
              </a:rPr>
              <a:t>un huerto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68525" y="625457"/>
            <a:ext cx="1590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Descripción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746849" y="1573401"/>
            <a:ext cx="8976995" cy="436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45" algn="just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Para el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diseño 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construcciòn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huerto primero se necesita un espacio que reciba, al menos,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5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horas 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sol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diario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ya 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gran mayoría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hortalizas necesitan un mínimo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sol al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día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para 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desarrollarse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correctamente;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Sin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embargo, también se eligen hortalizas que crecen bien en espacios  con poco sol, como por ejemplo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coles, muchas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aromáticas, frutos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bosque, patatas,  guisantes,</a:t>
            </a:r>
            <a:r>
              <a:rPr sz="18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etc.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Por otro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lado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también sembramos en macetas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se utilizó un sustrato apropiado para cultivo  ecológico siempre verificando 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macetas tengan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las dimensiones idóneas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plantas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a 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cultivar.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16510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Consideramos sembrar ciertas hortalizas ya que no se pueden cultivar todo tipo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hortalizas en  cualquier momento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año, todas tienen sus momentos para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siembra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el</a:t>
            </a:r>
            <a:r>
              <a:rPr sz="1800" spc="-3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trasplante.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4205" rIns="0" bIns="0" rtlCol="0">
            <a:spAutoFit/>
          </a:bodyPr>
          <a:lstStyle/>
          <a:p>
            <a:pPr marL="662305" marR="5080">
              <a:lnSpc>
                <a:spcPct val="114599"/>
              </a:lnSpc>
              <a:spcBef>
                <a:spcPts val="100"/>
              </a:spcBef>
            </a:pPr>
            <a:r>
              <a:rPr sz="1800" b="0" spc="-5" dirty="0">
                <a:solidFill>
                  <a:srgbClr val="444444"/>
                </a:solidFill>
                <a:latin typeface="Garamond"/>
                <a:cs typeface="Garamond"/>
              </a:rPr>
              <a:t>En nuestro caso producimos nuestra propia composta reciclando residuos </a:t>
            </a:r>
            <a:r>
              <a:rPr sz="1800" b="0" dirty="0">
                <a:solidFill>
                  <a:srgbClr val="444444"/>
                </a:solidFill>
                <a:latin typeface="Garamond"/>
                <a:cs typeface="Garamond"/>
              </a:rPr>
              <a:t>y de </a:t>
            </a:r>
            <a:r>
              <a:rPr sz="1800" b="0" spc="-5" dirty="0">
                <a:solidFill>
                  <a:srgbClr val="444444"/>
                </a:solidFill>
                <a:latin typeface="Garamond"/>
                <a:cs typeface="Garamond"/>
              </a:rPr>
              <a:t>esta manera aportar una  composta</a:t>
            </a:r>
            <a:r>
              <a:rPr sz="1800" b="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444444"/>
                </a:solidFill>
                <a:latin typeface="Garamond"/>
                <a:cs typeface="Garamond"/>
              </a:rPr>
              <a:t>natural.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45524" y="2270426"/>
            <a:ext cx="9434830" cy="219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Sembramos 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hortalizas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junto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 aromáticas ya que estas últimas ayudan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repeler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insectos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que pueden  ser perjudiciales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convertirse en</a:t>
            </a:r>
            <a:r>
              <a:rPr sz="1800" spc="-1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plaga.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comunidad CEWIN para hacer un uso responsable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agua, cultivamos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juntas 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plantas que  necesitan riegos similares, evitando sembrar plantas que requieren riegos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diarios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 plantas que requieren  riegos</a:t>
            </a:r>
            <a:r>
              <a:rPr sz="18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semanales.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02650" y="5082206"/>
            <a:ext cx="976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elaboraron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5524" y="5042201"/>
            <a:ext cx="825182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Para evitar plagas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enfermedades evitamos el uso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agrotóxicos ya 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alumnos  plaguicidas naturales en el</a:t>
            </a:r>
            <a:r>
              <a:rPr sz="18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laboratorio.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9725" y="482310"/>
            <a:ext cx="694118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 </a:t>
            </a:r>
            <a:r>
              <a:rPr sz="3000" spc="-5" dirty="0"/>
              <a:t>y/o</a:t>
            </a:r>
            <a:r>
              <a:rPr sz="3000" spc="-95" dirty="0"/>
              <a:t> </a:t>
            </a:r>
            <a:r>
              <a:rPr sz="3000" spc="-5" dirty="0"/>
              <a:t>INTRODUCCIÓN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7600" y="1679221"/>
            <a:ext cx="9889490" cy="37363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que el éxito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formación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educación 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matemáticas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química sea posible, hay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diferentes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formas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abordar el contenido,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conocimiento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cada uno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factores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implicados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el aprendizaje, Ponte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otros  (1997)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clasifican en cuatro grandes bloques: a) el tipo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tarea; b) el contexto escolar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social; c)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características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profesor. Por tanto, median en el aprendizaje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características personales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profesor, su  método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enseñanza, su estilo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docente,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actitud hacia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interdisciplinariedad diversidad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</a:t>
            </a:r>
            <a:r>
              <a:rPr sz="1600" spc="-3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experiencia.</a:t>
            </a:r>
            <a:endParaRPr sz="16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La educación, considera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atención, como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habilidades básicas, supone un proceso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resto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actividades cognitivas, ya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determinará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cuanta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información 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qué clase se va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transferir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memoria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corto plazo.  Atender, exige un esfuerzo neurocognitivo, que precede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inquietud,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percepción,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intención y la</a:t>
            </a:r>
            <a:r>
              <a:rPr sz="1600" spc="-3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acción.</a:t>
            </a:r>
            <a:endParaRPr sz="16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estudiante presenta una atención efectiva cuando está motivado,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interesado y dispuesto; Sin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embargo,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atención motivada  facilita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concentración en el estudio permitiendo que se centre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consecución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objetivos que se ha propuesto,  evitando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dispersión 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esfuerzo, facilitando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comprensión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asimilación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contenidos. Alonso Tapia (2005), afirma 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ausencia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constituye un problema educativo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niveles, sin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difícilmente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puede  generarse aprendizaje</a:t>
            </a:r>
            <a:r>
              <a:rPr sz="1600" spc="-1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significativo.</a:t>
            </a:r>
            <a:endParaRPr sz="16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86150" y="589908"/>
            <a:ext cx="2339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¿En qué</a:t>
            </a:r>
            <a:r>
              <a:rPr sz="2400" spc="-85" dirty="0"/>
              <a:t> </a:t>
            </a:r>
            <a:r>
              <a:rPr sz="2400" spc="-5" dirty="0"/>
              <a:t>consiste?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313900" y="2465076"/>
            <a:ext cx="9903460" cy="15906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300"/>
              </a:lnSpc>
              <a:spcBef>
                <a:spcPts val="80"/>
              </a:spcBef>
            </a:pPr>
            <a:r>
              <a:rPr sz="1800" spc="-5" dirty="0">
                <a:latin typeface="Garamond"/>
                <a:cs typeface="Garamond"/>
              </a:rPr>
              <a:t>Consiste en un espacio </a:t>
            </a:r>
            <a:r>
              <a:rPr sz="1800" dirty="0">
                <a:latin typeface="Garamond"/>
                <a:cs typeface="Garamond"/>
              </a:rPr>
              <a:t>destinado a </a:t>
            </a:r>
            <a:r>
              <a:rPr sz="1800" spc="-5" dirty="0">
                <a:latin typeface="Garamond"/>
                <a:cs typeface="Garamond"/>
              </a:rPr>
              <a:t>cultivar vegetales, hortalizas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plantas aromàticas </a:t>
            </a:r>
            <a:r>
              <a:rPr sz="1800" dirty="0">
                <a:latin typeface="Garamond"/>
                <a:cs typeface="Garamond"/>
              </a:rPr>
              <a:t>dentro del </a:t>
            </a:r>
            <a:r>
              <a:rPr sz="1800" spc="-5" dirty="0">
                <a:latin typeface="Garamond"/>
                <a:cs typeface="Garamond"/>
              </a:rPr>
              <a:t>colegio  Winston Churchill, en especial en </a:t>
            </a:r>
            <a:r>
              <a:rPr sz="1800" dirty="0">
                <a:latin typeface="Garamond"/>
                <a:cs typeface="Garamond"/>
              </a:rPr>
              <a:t>las jardineras y </a:t>
            </a:r>
            <a:r>
              <a:rPr sz="1800" spc="-5" dirty="0">
                <a:latin typeface="Garamond"/>
                <a:cs typeface="Garamond"/>
              </a:rPr>
              <a:t>macetones con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que cuenta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escuela. En este caso si  vuelve </a:t>
            </a:r>
            <a:r>
              <a:rPr sz="1800" dirty="0">
                <a:latin typeface="Garamond"/>
                <a:cs typeface="Garamond"/>
              </a:rPr>
              <a:t>a </a:t>
            </a:r>
            <a:r>
              <a:rPr sz="1800" spc="-5" dirty="0">
                <a:latin typeface="Garamond"/>
                <a:cs typeface="Garamond"/>
              </a:rPr>
              <a:t>ocurrir una situación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actual con el confinamiento </a:t>
            </a:r>
            <a:r>
              <a:rPr sz="1800" dirty="0">
                <a:latin typeface="Garamond"/>
                <a:cs typeface="Garamond"/>
              </a:rPr>
              <a:t>durante </a:t>
            </a:r>
            <a:r>
              <a:rPr sz="1800" spc="-5" dirty="0">
                <a:latin typeface="Garamond"/>
                <a:cs typeface="Garamond"/>
              </a:rPr>
              <a:t>semanas, puede permitirnos tener  algunos alimentos frescos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saludables </a:t>
            </a:r>
            <a:r>
              <a:rPr sz="1800" dirty="0">
                <a:latin typeface="Garamond"/>
                <a:cs typeface="Garamond"/>
              </a:rPr>
              <a:t>a la </a:t>
            </a:r>
            <a:r>
              <a:rPr sz="1800" spc="-5" dirty="0">
                <a:latin typeface="Garamond"/>
                <a:cs typeface="Garamond"/>
              </a:rPr>
              <a:t>mano, con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beneficios para el </a:t>
            </a:r>
            <a:r>
              <a:rPr sz="1800" spc="-5" dirty="0">
                <a:latin typeface="Garamond"/>
                <a:cs typeface="Garamond"/>
                <a:hlinkClick r:id="rId2"/>
              </a:rPr>
              <a:t>cuidado </a:t>
            </a:r>
            <a:r>
              <a:rPr sz="1800" dirty="0">
                <a:latin typeface="Garamond"/>
                <a:cs typeface="Garamond"/>
                <a:hlinkClick r:id="rId2"/>
              </a:rPr>
              <a:t>de la </a:t>
            </a:r>
            <a:r>
              <a:rPr sz="1800" spc="-5" dirty="0">
                <a:latin typeface="Garamond"/>
                <a:cs typeface="Garamond"/>
                <a:hlinkClick r:id="rId2"/>
              </a:rPr>
              <a:t>salud</a:t>
            </a:r>
            <a:r>
              <a:rPr sz="1800" spc="-5" dirty="0">
                <a:latin typeface="Garamond"/>
                <a:cs typeface="Garamond"/>
              </a:rPr>
              <a:t> que esto  supone.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5949" y="613633"/>
            <a:ext cx="2659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¿Qué se hará con</a:t>
            </a:r>
            <a:r>
              <a:rPr sz="2400" spc="-85" dirty="0"/>
              <a:t> </a:t>
            </a:r>
            <a:r>
              <a:rPr sz="2400" spc="-5" dirty="0"/>
              <a:t>él?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300099" y="1790026"/>
            <a:ext cx="9461500" cy="3425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 algn="just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diseño 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construcciòn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un huerto urbano sustentable es un espacio,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cultivo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en macetas, en el que  cultivamos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forma sostenible </a:t>
            </a:r>
            <a:r>
              <a:rPr sz="1800" b="1" spc="-5" dirty="0">
                <a:solidFill>
                  <a:srgbClr val="444444"/>
                </a:solidFill>
                <a:latin typeface="Garamond"/>
                <a:cs typeface="Garamond"/>
              </a:rPr>
              <a:t>hortalizas, verduras </a:t>
            </a:r>
            <a:r>
              <a:rPr sz="1800" b="1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b="1" spc="-5" dirty="0">
                <a:solidFill>
                  <a:srgbClr val="444444"/>
                </a:solidFill>
                <a:latin typeface="Garamond"/>
                <a:cs typeface="Garamond"/>
              </a:rPr>
              <a:t>plantas </a:t>
            </a:r>
            <a:r>
              <a:rPr sz="1800" b="1" dirty="0">
                <a:solidFill>
                  <a:srgbClr val="444444"/>
                </a:solidFill>
                <a:latin typeface="Garamond"/>
                <a:cs typeface="Garamond"/>
              </a:rPr>
              <a:t>aromáticas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luego</a:t>
            </a:r>
            <a:r>
              <a:rPr sz="1800" spc="4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cosecharemos.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La comunidad CEWIN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durante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el crecimiento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nuestra siembra se pondrán en marcha técnicas  agroecológicas para 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producción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nuestros alimentos sea natural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al mismo tiempo bien  planificada para ahorrarnos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dinero,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tiempo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</a:t>
            </a:r>
            <a:r>
              <a:rPr sz="1800" spc="-1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trabajo.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10795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Además se formaràn comisiones para el cuidado, siembra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cosecha continua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huerto por parte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la 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comunidad</a:t>
            </a:r>
            <a:r>
              <a:rPr sz="18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CEWIN.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4676" y="226350"/>
            <a:ext cx="10560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Fuentes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672321" y="816887"/>
            <a:ext cx="9813925" cy="525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12065" indent="-351790" algn="just">
              <a:lnSpc>
                <a:spcPct val="115900"/>
              </a:lnSpc>
              <a:spcBef>
                <a:spcPts val="100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FAO (Organización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Naciones Unidas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Agricultura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Alimentación). 2007. Crear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Manejar un huerto  escolar: un manual para profesores, padres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comunidades. </a:t>
            </a:r>
            <a:r>
              <a:rPr sz="1600" dirty="0">
                <a:latin typeface="Garamond"/>
                <a:cs typeface="Garamond"/>
              </a:rPr>
              <a:t>Roma. </a:t>
            </a:r>
            <a:r>
              <a:rPr sz="1600" spc="-5" dirty="0">
                <a:latin typeface="Garamond"/>
                <a:cs typeface="Garamond"/>
              </a:rPr>
              <a:t>197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p.</a:t>
            </a:r>
            <a:endParaRPr sz="1600">
              <a:latin typeface="Garamond"/>
              <a:cs typeface="Garamond"/>
            </a:endParaRPr>
          </a:p>
          <a:p>
            <a:pPr marL="363855" marR="5080" indent="-351790" algn="just">
              <a:lnSpc>
                <a:spcPct val="114599"/>
              </a:lnSpc>
              <a:spcBef>
                <a:spcPts val="975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FAO (Organización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Naciones Unidas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Agricultura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Alimentación, </a:t>
            </a:r>
            <a:r>
              <a:rPr sz="1600" dirty="0">
                <a:latin typeface="Garamond"/>
                <a:cs typeface="Garamond"/>
              </a:rPr>
              <a:t>RD); SEE </a:t>
            </a:r>
            <a:r>
              <a:rPr sz="1600" spc="-5" dirty="0">
                <a:latin typeface="Garamond"/>
                <a:cs typeface="Garamond"/>
              </a:rPr>
              <a:t>(Secretaria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Estado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Educación, </a:t>
            </a:r>
            <a:r>
              <a:rPr sz="1600" dirty="0">
                <a:latin typeface="Garamond"/>
                <a:cs typeface="Garamond"/>
              </a:rPr>
              <a:t>RD). </a:t>
            </a:r>
            <a:r>
              <a:rPr sz="1600" spc="-5" dirty="0">
                <a:latin typeface="Garamond"/>
                <a:cs typeface="Garamond"/>
              </a:rPr>
              <a:t>2007. Etapas para </a:t>
            </a:r>
            <a:r>
              <a:rPr sz="1600" dirty="0">
                <a:latin typeface="Garamond"/>
                <a:cs typeface="Garamond"/>
              </a:rPr>
              <a:t>la implementación de </a:t>
            </a:r>
            <a:r>
              <a:rPr sz="1600" spc="-5" dirty="0">
                <a:latin typeface="Garamond"/>
                <a:cs typeface="Garamond"/>
              </a:rPr>
              <a:t>huerto escolar como un </a:t>
            </a:r>
            <a:r>
              <a:rPr sz="1600" dirty="0">
                <a:latin typeface="Garamond"/>
                <a:cs typeface="Garamond"/>
              </a:rPr>
              <a:t>instrumento de </a:t>
            </a:r>
            <a:r>
              <a:rPr sz="1600" spc="-5" dirty="0">
                <a:latin typeface="Garamond"/>
                <a:cs typeface="Garamond"/>
              </a:rPr>
              <a:t>aprendizaje:  Funciones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estatutos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comité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huerto. Proyecto TCP/3101. </a:t>
            </a:r>
            <a:r>
              <a:rPr sz="1600" dirty="0">
                <a:latin typeface="Garamond"/>
                <a:cs typeface="Garamond"/>
              </a:rPr>
              <a:t>Santo </a:t>
            </a:r>
            <a:r>
              <a:rPr sz="1600" spc="-5" dirty="0">
                <a:latin typeface="Garamond"/>
                <a:cs typeface="Garamond"/>
              </a:rPr>
              <a:t>Domingo, </a:t>
            </a:r>
            <a:r>
              <a:rPr sz="1600" dirty="0">
                <a:latin typeface="Garamond"/>
                <a:cs typeface="Garamond"/>
              </a:rPr>
              <a:t>RD,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s.p.</a:t>
            </a:r>
            <a:endParaRPr sz="1600">
              <a:latin typeface="Garamond"/>
              <a:cs typeface="Garamond"/>
            </a:endParaRPr>
          </a:p>
          <a:p>
            <a:pPr marL="363855" indent="-351790" algn="just">
              <a:lnSpc>
                <a:spcPct val="100000"/>
              </a:lnSpc>
              <a:spcBef>
                <a:spcPts val="1255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Hezkuntza, L. 1998. Huerto escolar. Editorial </a:t>
            </a:r>
            <a:r>
              <a:rPr sz="1600" dirty="0">
                <a:latin typeface="Garamond"/>
                <a:cs typeface="Garamond"/>
              </a:rPr>
              <a:t>luna. </a:t>
            </a:r>
            <a:r>
              <a:rPr sz="1600" spc="-5" dirty="0">
                <a:latin typeface="Garamond"/>
                <a:cs typeface="Garamond"/>
              </a:rPr>
              <a:t>1ª ed. Gobierno Vasco. 71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p.</a:t>
            </a:r>
            <a:endParaRPr sz="1600">
              <a:latin typeface="Garamond"/>
              <a:cs typeface="Garamond"/>
            </a:endParaRPr>
          </a:p>
          <a:p>
            <a:pPr marL="363855" marR="15875" indent="-351790" algn="just">
              <a:lnSpc>
                <a:spcPct val="115900"/>
              </a:lnSpc>
              <a:spcBef>
                <a:spcPts val="1000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MAG (Ministerio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Agricultura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Ganadería, </a:t>
            </a:r>
            <a:r>
              <a:rPr sz="1600" dirty="0">
                <a:latin typeface="Garamond"/>
                <a:cs typeface="Garamond"/>
              </a:rPr>
              <a:t>SV); </a:t>
            </a:r>
            <a:r>
              <a:rPr sz="1600" spc="-5" dirty="0">
                <a:latin typeface="Garamond"/>
                <a:cs typeface="Garamond"/>
              </a:rPr>
              <a:t>CENTA (Centro Nacional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Tecnología Agropecuaria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Forestal,  </a:t>
            </a:r>
            <a:r>
              <a:rPr sz="1600" dirty="0">
                <a:latin typeface="Garamond"/>
                <a:cs typeface="Garamond"/>
              </a:rPr>
              <a:t>SV). </a:t>
            </a:r>
            <a:r>
              <a:rPr sz="1600" spc="-5" dirty="0">
                <a:latin typeface="Garamond"/>
                <a:cs typeface="Garamond"/>
              </a:rPr>
              <a:t>2001. Mejorando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nutrición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través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granjas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familiares.</a:t>
            </a:r>
            <a:endParaRPr sz="1600">
              <a:latin typeface="Garamond"/>
              <a:cs typeface="Garamond"/>
            </a:endParaRPr>
          </a:p>
          <a:p>
            <a:pPr marL="363855" marR="7620" indent="-351790" algn="just">
              <a:lnSpc>
                <a:spcPct val="114599"/>
              </a:lnSpc>
              <a:spcBef>
                <a:spcPts val="969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MAG (Ministerio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Agricultura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Ganadería, </a:t>
            </a:r>
            <a:r>
              <a:rPr sz="1600" dirty="0">
                <a:latin typeface="Garamond"/>
                <a:cs typeface="Garamond"/>
              </a:rPr>
              <a:t>SV); </a:t>
            </a:r>
            <a:r>
              <a:rPr sz="1600" spc="-5" dirty="0">
                <a:latin typeface="Garamond"/>
                <a:cs typeface="Garamond"/>
              </a:rPr>
              <a:t>OIRSA (Organismo </a:t>
            </a:r>
            <a:r>
              <a:rPr sz="1600" dirty="0">
                <a:latin typeface="Garamond"/>
                <a:cs typeface="Garamond"/>
              </a:rPr>
              <a:t>Internacional Regional de Sanidad  </a:t>
            </a:r>
            <a:r>
              <a:rPr sz="1600" spc="-5" dirty="0">
                <a:latin typeface="Garamond"/>
                <a:cs typeface="Garamond"/>
              </a:rPr>
              <a:t>Agropecuaria, </a:t>
            </a:r>
            <a:r>
              <a:rPr sz="1600" dirty="0">
                <a:latin typeface="Garamond"/>
                <a:cs typeface="Garamond"/>
              </a:rPr>
              <a:t>SV). </a:t>
            </a:r>
            <a:r>
              <a:rPr sz="1600" spc="-5" dirty="0">
                <a:latin typeface="Garamond"/>
                <a:cs typeface="Garamond"/>
              </a:rPr>
              <a:t>1999. Manual técnico fitosanidad en </a:t>
            </a:r>
            <a:r>
              <a:rPr sz="1600" dirty="0">
                <a:latin typeface="Garamond"/>
                <a:cs typeface="Garamond"/>
              </a:rPr>
              <a:t>limón </a:t>
            </a:r>
            <a:r>
              <a:rPr sz="1600" spc="-5" dirty="0">
                <a:latin typeface="Garamond"/>
                <a:cs typeface="Garamond"/>
              </a:rPr>
              <a:t>pérsico. Proyecto vifinex. 68 p. Mayen, J. L. 2008.  Módulo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género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manejo </a:t>
            </a:r>
            <a:r>
              <a:rPr sz="1600" dirty="0">
                <a:latin typeface="Garamond"/>
                <a:cs typeface="Garamond"/>
              </a:rPr>
              <a:t>integrado de </a:t>
            </a:r>
            <a:r>
              <a:rPr sz="1600" spc="-5" dirty="0">
                <a:latin typeface="Garamond"/>
                <a:cs typeface="Garamond"/>
              </a:rPr>
              <a:t>plagas: Buenas prácticas agrícolas en huertos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caseros.</a:t>
            </a:r>
            <a:endParaRPr sz="1600">
              <a:latin typeface="Garamond"/>
              <a:cs typeface="Garamond"/>
            </a:endParaRPr>
          </a:p>
          <a:p>
            <a:pPr marL="363855" marR="10795" indent="-351790" algn="just">
              <a:lnSpc>
                <a:spcPct val="114599"/>
              </a:lnSpc>
              <a:spcBef>
                <a:spcPts val="975"/>
              </a:spcBef>
              <a:buClr>
                <a:srgbClr val="000000"/>
              </a:buClr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PROMIPAC (Programa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Manejo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Integrado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Plagas en America Central,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SV);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CEFES (Comisión Fitosanitaria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Salvador).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2007. 50 guías metodológicas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enseñanza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prácticas agrícolas en manejo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integrado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plagas.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San  Salvador,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SV.</a:t>
            </a:r>
            <a:endParaRPr sz="1600">
              <a:latin typeface="Garamond"/>
              <a:cs typeface="Garamond"/>
            </a:endParaRPr>
          </a:p>
          <a:p>
            <a:pPr marL="363855" marR="13335" indent="-351790" algn="just">
              <a:lnSpc>
                <a:spcPct val="115900"/>
              </a:lnSpc>
              <a:spcBef>
                <a:spcPts val="950"/>
              </a:spcBef>
              <a:buClr>
                <a:srgbClr val="000000"/>
              </a:buClr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ZAMORANO (Escuela Agrícola Panamericana, HN); Universidad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Cornell. 2002. Guía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salud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suelos: Manual  para el cuidado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salud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suelos. 3ª reimpresión. Tegucigalpa, Honduras. 160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854675"/>
            <a:ext cx="1607700" cy="1003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4649" y="716430"/>
            <a:ext cx="9720580" cy="531368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79095" indent="-367030" algn="just">
              <a:lnSpc>
                <a:spcPct val="100000"/>
              </a:lnSpc>
              <a:spcBef>
                <a:spcPts val="415"/>
              </a:spcBef>
              <a:buSzPct val="112500"/>
              <a:buFont typeface="Arial"/>
              <a:buChar char="●"/>
              <a:tabLst>
                <a:tab pos="379730" algn="l"/>
              </a:tabLst>
            </a:pPr>
            <a:r>
              <a:rPr sz="1600" spc="-5" dirty="0">
                <a:latin typeface="Garamond"/>
                <a:cs typeface="Garamond"/>
              </a:rPr>
              <a:t>W</a:t>
            </a:r>
            <a:r>
              <a:rPr sz="1400" spc="-5" dirty="0">
                <a:latin typeface="Garamond"/>
                <a:cs typeface="Garamond"/>
              </a:rPr>
              <a:t>eslwy, Addison. Química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comunidad, 2° Edición, Editorial Pearson, Estados Unidos, pag.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487-493.</a:t>
            </a:r>
            <a:endParaRPr sz="1400">
              <a:latin typeface="Garamond"/>
              <a:cs typeface="Garamond"/>
            </a:endParaRPr>
          </a:p>
          <a:p>
            <a:pPr marL="379095" indent="-367030" algn="just">
              <a:lnSpc>
                <a:spcPct val="100000"/>
              </a:lnSpc>
              <a:spcBef>
                <a:spcPts val="75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2"/>
              </a:rPr>
              <a:t>https://www.bbc.com/mundo/noticias/2011/10/111003_huertos_urbanos_mexico_pea</a:t>
            </a:r>
            <a:endParaRPr sz="1400">
              <a:latin typeface="Garamond"/>
              <a:cs typeface="Garamond"/>
            </a:endParaRPr>
          </a:p>
          <a:p>
            <a:pPr marL="379095" marR="17145" indent="-367030" algn="just">
              <a:lnSpc>
                <a:spcPct val="124500"/>
              </a:lnSpc>
              <a:spcBef>
                <a:spcPts val="380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Lara G. Plaguicidas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biodiversidad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suelo; su comportamiento como contaminantes [Internet]. España: Biociencias.org </a:t>
            </a:r>
            <a:r>
              <a:rPr sz="1400" dirty="0">
                <a:latin typeface="Garamond"/>
                <a:cs typeface="Garamond"/>
              </a:rPr>
              <a:t>y  </a:t>
            </a:r>
            <a:r>
              <a:rPr sz="1400" spc="-5" dirty="0">
                <a:latin typeface="Garamond"/>
                <a:cs typeface="Garamond"/>
              </a:rPr>
              <a:t>Biociencias.com; c2001-2013 [citado 19 </a:t>
            </a:r>
            <a:r>
              <a:rPr sz="1400" dirty="0">
                <a:latin typeface="Garamond"/>
                <a:cs typeface="Garamond"/>
              </a:rPr>
              <a:t>junio </a:t>
            </a:r>
            <a:r>
              <a:rPr sz="1400" spc="-5" dirty="0">
                <a:latin typeface="Garamond"/>
                <a:cs typeface="Garamond"/>
              </a:rPr>
              <a:t>2013]. Disponible en:</a:t>
            </a:r>
            <a:r>
              <a:rPr sz="1400" spc="75" dirty="0"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3"/>
              </a:rPr>
              <a:t>http://www.biociencias.org/odisea/plaguicidas</a:t>
            </a:r>
            <a:endParaRPr sz="1400">
              <a:latin typeface="Garamond"/>
              <a:cs typeface="Garamond"/>
            </a:endParaRPr>
          </a:p>
          <a:p>
            <a:pPr marL="379095" indent="-367030" algn="just">
              <a:lnSpc>
                <a:spcPct val="100000"/>
              </a:lnSpc>
              <a:spcBef>
                <a:spcPts val="65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Cremlyn </a:t>
            </a:r>
            <a:r>
              <a:rPr sz="1400" dirty="0">
                <a:latin typeface="Garamond"/>
                <a:cs typeface="Garamond"/>
              </a:rPr>
              <a:t>R. </a:t>
            </a:r>
            <a:r>
              <a:rPr sz="1400" spc="-5" dirty="0">
                <a:latin typeface="Garamond"/>
                <a:cs typeface="Garamond"/>
              </a:rPr>
              <a:t>Pesticides. Preparation and Mode of Action. New York, EUA: John Wiley </a:t>
            </a:r>
            <a:r>
              <a:rPr sz="1400" dirty="0">
                <a:latin typeface="Garamond"/>
                <a:cs typeface="Garamond"/>
              </a:rPr>
              <a:t>&amp; Sons;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1979.</a:t>
            </a:r>
            <a:endParaRPr sz="1400">
              <a:latin typeface="Garamond"/>
              <a:cs typeface="Garamond"/>
            </a:endParaRPr>
          </a:p>
          <a:p>
            <a:pPr marL="379095" marR="8255" indent="-367030" algn="just">
              <a:lnSpc>
                <a:spcPct val="120300"/>
              </a:lnSpc>
              <a:spcBef>
                <a:spcPts val="45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Weinberg J. Guía para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ONG sobre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plaguicidas peligrosos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</a:t>
            </a:r>
            <a:r>
              <a:rPr sz="1400" dirty="0">
                <a:latin typeface="Garamond"/>
                <a:cs typeface="Garamond"/>
              </a:rPr>
              <a:t>SAICM. </a:t>
            </a:r>
            <a:r>
              <a:rPr sz="1400" spc="-5" dirty="0">
                <a:latin typeface="Garamond"/>
                <a:cs typeface="Garamond"/>
              </a:rPr>
              <a:t>Marco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acción para protegerla salud humana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medio  ambiente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plaguicidas [Internet]. Filipinas: </a:t>
            </a:r>
            <a:r>
              <a:rPr sz="1400" dirty="0">
                <a:latin typeface="Garamond"/>
                <a:cs typeface="Garamond"/>
              </a:rPr>
              <a:t>IPEN/Red Internacional de </a:t>
            </a:r>
            <a:r>
              <a:rPr sz="1400" spc="-5" dirty="0">
                <a:latin typeface="Garamond"/>
                <a:cs typeface="Garamond"/>
              </a:rPr>
              <a:t>Eliminación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COP; 2009 [citado 18 oct 2013].  Disponible en: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4"/>
              </a:rPr>
              <a:t>http://www.ipen.org/sites/default/files/documents/ngo_guide_hazpest_saicm-es.pdf</a:t>
            </a:r>
            <a:endParaRPr sz="1400">
              <a:latin typeface="Garamond"/>
              <a:cs typeface="Garamond"/>
            </a:endParaRPr>
          </a:p>
          <a:p>
            <a:pPr marL="379095" marR="6985" indent="-367030" algn="just">
              <a:lnSpc>
                <a:spcPct val="120300"/>
              </a:lnSpc>
              <a:spcBef>
                <a:spcPts val="31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World Health Organizations. </a:t>
            </a:r>
            <a:r>
              <a:rPr sz="1400" dirty="0">
                <a:latin typeface="Garamond"/>
                <a:cs typeface="Garamond"/>
              </a:rPr>
              <a:t>International </a:t>
            </a:r>
            <a:r>
              <a:rPr sz="1400" spc="-5" dirty="0">
                <a:latin typeface="Garamond"/>
                <a:cs typeface="Garamond"/>
              </a:rPr>
              <a:t>Code of Conduct on the Distribution and Use of Pesticides. Guidelines on pesticide  advertising. </a:t>
            </a:r>
            <a:r>
              <a:rPr sz="1400" dirty="0">
                <a:latin typeface="Garamond"/>
                <a:cs typeface="Garamond"/>
              </a:rPr>
              <a:t>Rome, Italy: </a:t>
            </a:r>
            <a:r>
              <a:rPr sz="1400" spc="-5" dirty="0">
                <a:latin typeface="Garamond"/>
                <a:cs typeface="Garamond"/>
              </a:rPr>
              <a:t>FAO/WHO; 2010. [citado 18 oct 2013]. Available from: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5"/>
              </a:rPr>
              <a:t>http://www.who.int/whopes/recommendations/FAO_WHO_Guidelines_Pesticide_Advertising.pdf</a:t>
            </a:r>
            <a:endParaRPr sz="1400">
              <a:latin typeface="Garamond"/>
              <a:cs typeface="Garamond"/>
            </a:endParaRPr>
          </a:p>
          <a:p>
            <a:pPr marL="379095" marR="13970" indent="-367030" algn="just">
              <a:lnSpc>
                <a:spcPct val="124500"/>
              </a:lnSpc>
              <a:spcBef>
                <a:spcPts val="240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Chelala C. Un reto constante: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plaguicidas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 efecto sobre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salud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medio ambiente [Internet]. Washington, DC: OPS; 2004  [citado 18 oct 2013]. Disponible en:</a:t>
            </a:r>
            <a:r>
              <a:rPr sz="1400" spc="40" dirty="0"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6"/>
              </a:rPr>
              <a:t>http://www.cidbimena.desastres.hn/docum/ops/libros/RA_RetoConstante.pdf</a:t>
            </a:r>
            <a:endParaRPr sz="1400">
              <a:latin typeface="Garamond"/>
              <a:cs typeface="Garamond"/>
            </a:endParaRPr>
          </a:p>
          <a:p>
            <a:pPr marL="379095" marR="5080" indent="-367030" algn="just">
              <a:lnSpc>
                <a:spcPct val="120300"/>
              </a:lnSpc>
              <a:spcBef>
                <a:spcPts val="31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Arata AA. Perspectivas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uso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plaguicidas: Historia, situación actual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necesidades futuras [Internet]. En: </a:t>
            </a:r>
            <a:r>
              <a:rPr sz="1400" dirty="0">
                <a:latin typeface="Garamond"/>
                <a:cs typeface="Garamond"/>
              </a:rPr>
              <a:t>III </a:t>
            </a:r>
            <a:r>
              <a:rPr sz="1400" spc="-5" dirty="0">
                <a:latin typeface="Garamond"/>
                <a:cs typeface="Garamond"/>
              </a:rPr>
              <a:t>Taller Latinoamericano  “Prevención </a:t>
            </a:r>
            <a:r>
              <a:rPr sz="1400" dirty="0">
                <a:latin typeface="Garamond"/>
                <a:cs typeface="Garamond"/>
              </a:rPr>
              <a:t>de Riesgos </a:t>
            </a:r>
            <a:r>
              <a:rPr sz="1400" spc="-5" dirty="0">
                <a:latin typeface="Garamond"/>
                <a:cs typeface="Garamond"/>
              </a:rPr>
              <a:t>en el uso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Plaguicidas” Xalapa, Veracruz; Méjico, 1-6 </a:t>
            </a:r>
            <a:r>
              <a:rPr sz="1400" dirty="0">
                <a:latin typeface="Garamond"/>
                <a:cs typeface="Garamond"/>
              </a:rPr>
              <a:t>diciembre </a:t>
            </a:r>
            <a:r>
              <a:rPr sz="1400" spc="-5" dirty="0">
                <a:latin typeface="Garamond"/>
                <a:cs typeface="Garamond"/>
              </a:rPr>
              <a:t>1983. Veracruz, México: </a:t>
            </a:r>
            <a:r>
              <a:rPr sz="1400" dirty="0">
                <a:latin typeface="Garamond"/>
                <a:cs typeface="Garamond"/>
              </a:rPr>
              <a:t>INIREB; </a:t>
            </a:r>
            <a:r>
              <a:rPr sz="1400" spc="-5" dirty="0">
                <a:latin typeface="Garamond"/>
                <a:cs typeface="Garamond"/>
              </a:rPr>
              <a:t>1983  [citado 18 oct 2013]. Disponible en:</a:t>
            </a:r>
            <a:r>
              <a:rPr sz="1400" spc="45" dirty="0"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7"/>
              </a:rPr>
              <a:t>http://www.bvsde.paho.org/bvsacd/eco/003106/03106-02.pdf</a:t>
            </a:r>
            <a:endParaRPr sz="1400">
              <a:latin typeface="Garamond"/>
              <a:cs typeface="Garamond"/>
            </a:endParaRPr>
          </a:p>
          <a:p>
            <a:pPr marL="379095" marR="7620" indent="-367030" algn="just">
              <a:lnSpc>
                <a:spcPct val="120300"/>
              </a:lnSpc>
              <a:spcBef>
                <a:spcPts val="310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Ministerio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Justicia. </a:t>
            </a:r>
            <a:r>
              <a:rPr sz="1400" dirty="0">
                <a:latin typeface="Garamond"/>
                <a:cs typeface="Garamond"/>
              </a:rPr>
              <a:t>Resolución </a:t>
            </a:r>
            <a:r>
              <a:rPr sz="1400" spc="-5" dirty="0">
                <a:latin typeface="Garamond"/>
                <a:cs typeface="Garamond"/>
              </a:rPr>
              <a:t>conjunta Ministerio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Agricultura-Ministerio </a:t>
            </a:r>
            <a:r>
              <a:rPr sz="1400" dirty="0">
                <a:latin typeface="Garamond"/>
                <a:cs typeface="Garamond"/>
              </a:rPr>
              <a:t>de Salud </a:t>
            </a:r>
            <a:r>
              <a:rPr sz="1400" spc="-5" dirty="0">
                <a:latin typeface="Garamond"/>
                <a:cs typeface="Garamond"/>
              </a:rPr>
              <a:t>Pública. Gaceta Oficial </a:t>
            </a:r>
            <a:r>
              <a:rPr sz="1400" dirty="0">
                <a:latin typeface="Garamond"/>
                <a:cs typeface="Garamond"/>
              </a:rPr>
              <a:t>de la República de  </a:t>
            </a:r>
            <a:r>
              <a:rPr sz="1400" spc="-5" dirty="0">
                <a:latin typeface="Garamond"/>
                <a:cs typeface="Garamond"/>
              </a:rPr>
              <a:t>Cuba [Internet]. Extraordinaria 16 abril 2007[citado 18 oct 2013];105(16):77-88. Disponible en: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8"/>
              </a:rPr>
              <a:t>http://www.minagri.gob.ar/site/desarrollo_rural/forobioinsumos/normativas/Res_Cubana_2007.pdf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854676"/>
            <a:ext cx="2000976" cy="1003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8908" y="585016"/>
            <a:ext cx="9488805" cy="547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496570" indent="-328295">
              <a:lnSpc>
                <a:spcPct val="1137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Berdonces, Josep Lluís. Gran enciclopedia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plantas medicinales </a:t>
            </a:r>
            <a:r>
              <a:rPr sz="1300" dirty="0">
                <a:latin typeface="Garamond"/>
                <a:cs typeface="Garamond"/>
              </a:rPr>
              <a:t>: </a:t>
            </a:r>
            <a:r>
              <a:rPr sz="1300" spc="-5" dirty="0">
                <a:latin typeface="Garamond"/>
                <a:cs typeface="Garamond"/>
              </a:rPr>
              <a:t>El Dioscórides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tercer milenio </a:t>
            </a:r>
            <a:r>
              <a:rPr sz="1300" dirty="0">
                <a:latin typeface="Garamond"/>
                <a:cs typeface="Garamond"/>
              </a:rPr>
              <a:t>/ </a:t>
            </a:r>
            <a:r>
              <a:rPr sz="1300" spc="-5" dirty="0">
                <a:latin typeface="Garamond"/>
                <a:cs typeface="Garamond"/>
              </a:rPr>
              <a:t>Josep Lluís Berdonces </a:t>
            </a:r>
            <a:r>
              <a:rPr sz="1300" dirty="0">
                <a:latin typeface="Garamond"/>
                <a:cs typeface="Garamond"/>
              </a:rPr>
              <a:t>i Serra.  </a:t>
            </a:r>
            <a:r>
              <a:rPr sz="1300" spc="-5" dirty="0">
                <a:latin typeface="Garamond"/>
                <a:cs typeface="Garamond"/>
              </a:rPr>
              <a:t>Barcelona </a:t>
            </a:r>
            <a:r>
              <a:rPr sz="1300" dirty="0">
                <a:latin typeface="Garamond"/>
                <a:cs typeface="Garamond"/>
              </a:rPr>
              <a:t>: </a:t>
            </a:r>
            <a:r>
              <a:rPr sz="1300" spc="-5" dirty="0">
                <a:latin typeface="Garamond"/>
                <a:cs typeface="Garamond"/>
              </a:rPr>
              <a:t>Tikal, D.L.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2001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Chessi, Edmund. Pozas Hermosilla, B. Hierbas que curan </a:t>
            </a:r>
            <a:r>
              <a:rPr sz="1300" dirty="0">
                <a:latin typeface="Garamond"/>
                <a:cs typeface="Garamond"/>
              </a:rPr>
              <a:t>/ </a:t>
            </a:r>
            <a:r>
              <a:rPr sz="1300" spc="-5" dirty="0">
                <a:latin typeface="Garamond"/>
                <a:cs typeface="Garamond"/>
              </a:rPr>
              <a:t>Edmund Chessi; B. Pozas Hermosilla. Barcelona </a:t>
            </a:r>
            <a:r>
              <a:rPr sz="1300" dirty="0">
                <a:latin typeface="Garamond"/>
                <a:cs typeface="Garamond"/>
              </a:rPr>
              <a:t>: </a:t>
            </a:r>
            <a:r>
              <a:rPr sz="1300" spc="-5" dirty="0">
                <a:latin typeface="Garamond"/>
                <a:cs typeface="Garamond"/>
              </a:rPr>
              <a:t>Editors,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1992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dirty="0">
                <a:latin typeface="Garamond"/>
                <a:cs typeface="Garamond"/>
              </a:rPr>
              <a:t>Romón Salinas, </a:t>
            </a:r>
            <a:r>
              <a:rPr sz="1300" spc="-5" dirty="0">
                <a:latin typeface="Garamond"/>
                <a:cs typeface="Garamond"/>
              </a:rPr>
              <a:t>Carlos. Guía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huerto escolar </a:t>
            </a:r>
            <a:r>
              <a:rPr sz="1300" dirty="0">
                <a:latin typeface="Garamond"/>
                <a:cs typeface="Garamond"/>
              </a:rPr>
              <a:t>/ </a:t>
            </a:r>
            <a:r>
              <a:rPr sz="1300" spc="-5" dirty="0">
                <a:latin typeface="Garamond"/>
                <a:cs typeface="Garamond"/>
              </a:rPr>
              <a:t>Carlos </a:t>
            </a:r>
            <a:r>
              <a:rPr sz="1300" dirty="0">
                <a:latin typeface="Garamond"/>
                <a:cs typeface="Garamond"/>
              </a:rPr>
              <a:t>Romón Salinas </a:t>
            </a:r>
            <a:r>
              <a:rPr sz="1300" spc="-5" dirty="0">
                <a:latin typeface="Garamond"/>
                <a:cs typeface="Garamond"/>
              </a:rPr>
              <a:t>Madrid </a:t>
            </a:r>
            <a:r>
              <a:rPr sz="1300" dirty="0">
                <a:latin typeface="Garamond"/>
                <a:cs typeface="Garamond"/>
              </a:rPr>
              <a:t>: </a:t>
            </a:r>
            <a:r>
              <a:rPr sz="1300" spc="-5" dirty="0">
                <a:latin typeface="Garamond"/>
                <a:cs typeface="Garamond"/>
              </a:rPr>
              <a:t>Editorial Popular,</a:t>
            </a:r>
            <a:r>
              <a:rPr sz="1300" spc="-2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[1997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Enlaces WEB sobre agricultura ecológica, huerto, semillas, compostaje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consumo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responsable: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2"/>
              </a:rPr>
              <a:t>www.semillasmadretierra.com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Consejos sobre plantas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semillas, </a:t>
            </a:r>
            <a:r>
              <a:rPr sz="1300" dirty="0">
                <a:latin typeface="Garamond"/>
                <a:cs typeface="Garamond"/>
              </a:rPr>
              <a:t>días de </a:t>
            </a:r>
            <a:r>
              <a:rPr sz="1300" spc="-5" dirty="0">
                <a:latin typeface="Garamond"/>
                <a:cs typeface="Garamond"/>
              </a:rPr>
              <a:t>germinación </a:t>
            </a:r>
            <a:r>
              <a:rPr sz="1300" dirty="0">
                <a:latin typeface="Garamond"/>
                <a:cs typeface="Garamond"/>
              </a:rPr>
              <a:t>y días de </a:t>
            </a:r>
            <a:r>
              <a:rPr sz="1300" spc="-5" dirty="0">
                <a:latin typeface="Garamond"/>
                <a:cs typeface="Garamond"/>
              </a:rPr>
              <a:t>maduración. Tienda virtual para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compra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semillas </a:t>
            </a:r>
            <a:r>
              <a:rPr sz="1300" dirty="0">
                <a:latin typeface="Garamond"/>
                <a:cs typeface="Garamond"/>
              </a:rPr>
              <a:t>y</a:t>
            </a:r>
            <a:r>
              <a:rPr sz="1300" spc="-3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libros.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3"/>
              </a:rPr>
              <a:t>http://www.semillassilvestres.com/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Empresa que cultiva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vende semillas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plantas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ibéricas.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4"/>
              </a:rPr>
              <a:t>http://www.horturba.com/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La Botiga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Tarpuna: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agricultura biológica en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casa.</a:t>
            </a:r>
            <a:endParaRPr sz="1300">
              <a:latin typeface="Garamond"/>
              <a:cs typeface="Garamond"/>
            </a:endParaRPr>
          </a:p>
          <a:p>
            <a:pPr marL="340360" marR="278130" indent="-328295">
              <a:lnSpc>
                <a:spcPct val="115399"/>
              </a:lnSpc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dirty="0">
                <a:latin typeface="Garamond"/>
                <a:cs typeface="Garamond"/>
              </a:rPr>
              <a:t>Sobre </a:t>
            </a:r>
            <a:r>
              <a:rPr sz="1300" spc="-5" dirty="0">
                <a:latin typeface="Garamond"/>
                <a:cs typeface="Garamond"/>
              </a:rPr>
              <a:t>cultivos ecológicos, agenda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actividades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tienda virtual para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compra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semillas ecológicas, sustratos, accesorios para el huerto </a:t>
            </a:r>
            <a:r>
              <a:rPr sz="1300" dirty="0">
                <a:latin typeface="Garamond"/>
                <a:cs typeface="Garamond"/>
              </a:rPr>
              <a:t>y  libros.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5"/>
              </a:rPr>
              <a:t>http://www.ecotienda.net/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Ecotenda es una tienda online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productos ecológicos para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agricultura </a:t>
            </a:r>
            <a:r>
              <a:rPr sz="1300" dirty="0">
                <a:latin typeface="Garamond"/>
                <a:cs typeface="Garamond"/>
              </a:rPr>
              <a:t>y jardinería y de </a:t>
            </a:r>
            <a:r>
              <a:rPr sz="1300" spc="-5" dirty="0">
                <a:latin typeface="Garamond"/>
                <a:cs typeface="Garamond"/>
              </a:rPr>
              <a:t>artículos</a:t>
            </a:r>
            <a:r>
              <a:rPr sz="1300" spc="-3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relacionados.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6"/>
              </a:rPr>
              <a:t>http://www.vidasana.org/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dirty="0">
                <a:latin typeface="Garamond"/>
                <a:cs typeface="Garamond"/>
              </a:rPr>
              <a:t>Sobre </a:t>
            </a:r>
            <a:r>
              <a:rPr sz="1300" spc="-5" dirty="0">
                <a:latin typeface="Garamond"/>
                <a:cs typeface="Garamond"/>
              </a:rPr>
              <a:t>agricultura ecológica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consumo responsable. Con </a:t>
            </a:r>
            <a:r>
              <a:rPr sz="1300" dirty="0">
                <a:latin typeface="Garamond"/>
                <a:cs typeface="Garamond"/>
              </a:rPr>
              <a:t>lista de </a:t>
            </a:r>
            <a:r>
              <a:rPr sz="1300" spc="-5" dirty="0">
                <a:latin typeface="Garamond"/>
                <a:cs typeface="Garamond"/>
              </a:rPr>
              <a:t>redes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semillas en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España.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7"/>
              </a:rPr>
              <a:t>http://www.compostadores.com/</a:t>
            </a:r>
            <a:endParaRPr sz="1300">
              <a:latin typeface="Garamond"/>
              <a:cs typeface="Garamond"/>
            </a:endParaRPr>
          </a:p>
          <a:p>
            <a:pPr marL="340360" marR="481965" indent="-328295">
              <a:lnSpc>
                <a:spcPct val="115399"/>
              </a:lnSpc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Diferentes formas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compostaje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tienda virtual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productos. Descarga gratuita </a:t>
            </a:r>
            <a:r>
              <a:rPr sz="1300" dirty="0">
                <a:latin typeface="Garamond"/>
                <a:cs typeface="Garamond"/>
              </a:rPr>
              <a:t>de diversos documentos </a:t>
            </a:r>
            <a:r>
              <a:rPr sz="1300" spc="-5" dirty="0">
                <a:latin typeface="Garamond"/>
                <a:cs typeface="Garamond"/>
              </a:rPr>
              <a:t>sobre compostaje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consumo  sostenible.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8"/>
              </a:rPr>
              <a:t>www.tusplantas.com/jardin/huerto/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439"/>
              </a:spcBef>
              <a:buSzPct val="118181"/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100" spc="-5" dirty="0">
                <a:latin typeface="Garamond"/>
                <a:cs typeface="Garamond"/>
                <a:hlinkClick r:id="rId9"/>
              </a:rPr>
              <a:t>http://www.plantasyhogar.com/jardin/huerto/</a:t>
            </a:r>
            <a:endParaRPr sz="1100">
              <a:latin typeface="Garamond"/>
              <a:cs typeface="Garamond"/>
            </a:endParaRPr>
          </a:p>
          <a:p>
            <a:pPr marL="340360" marR="5080" indent="-313055">
              <a:lnSpc>
                <a:spcPct val="114599"/>
              </a:lnSpc>
              <a:spcBef>
                <a:spcPts val="70"/>
              </a:spcBef>
              <a:buSzPct val="91666"/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200" spc="-5" dirty="0">
                <a:latin typeface="Garamond"/>
                <a:cs typeface="Garamond"/>
                <a:hlinkClick r:id="rId10"/>
              </a:rPr>
              <a:t>https://parquesalegres.org/biblioteca/blog/que-es-la-composta-para-huertos/#:~:text=La%20composta%20es%20un%20abono,%2C%20yerba%20o%2  0pasto%2C%20etc</a:t>
            </a:r>
            <a:endParaRPr sz="12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6621" y="451261"/>
            <a:ext cx="10166985" cy="61912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63855" marR="8255" indent="-351790" algn="just">
              <a:lnSpc>
                <a:spcPct val="149700"/>
              </a:lnSpc>
              <a:spcBef>
                <a:spcPts val="125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Prof.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Rafael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Rasse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Cabrera (2015). MEDIDAS DE TENDENCIA CENTRAL. v(Documento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línea disponible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en:http://estadisticaeducativaudo.blogspot.com/p/medidas-de-tendencia-central-nos.html).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600">
              <a:latin typeface="Garamond"/>
              <a:cs typeface="Garamond"/>
            </a:endParaRPr>
          </a:p>
          <a:p>
            <a:pPr marL="363855" indent="-351790" algn="just">
              <a:lnSpc>
                <a:spcPct val="100000"/>
              </a:lnSpc>
              <a:spcBef>
                <a:spcPts val="930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Willian Navidi. (2006). Estadistica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ingenieros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científicos.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2017) Liliana Marconi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/</a:t>
            </a:r>
            <a:r>
              <a:rPr sz="16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Adriana</a:t>
            </a:r>
            <a:endParaRPr sz="1600">
              <a:latin typeface="Garamond"/>
              <a:cs typeface="Garamond"/>
            </a:endParaRPr>
          </a:p>
          <a:p>
            <a:pPr marL="363855" marR="10795" indent="-351790">
              <a:lnSpc>
                <a:spcPct val="148400"/>
              </a:lnSpc>
              <a:buFont typeface="Arial"/>
              <a:buChar char="●"/>
              <a:tabLst>
                <a:tab pos="363855" algn="l"/>
                <a:tab pos="364490" algn="l"/>
                <a:tab pos="1327785" algn="l"/>
                <a:tab pos="2037714" algn="l"/>
                <a:tab pos="2864485" algn="l"/>
                <a:tab pos="3218180" algn="l"/>
                <a:tab pos="4199255" algn="l"/>
                <a:tab pos="4939665" algn="l"/>
                <a:tab pos="5191760" algn="l"/>
                <a:tab pos="5545455" algn="l"/>
                <a:tab pos="6657340" algn="l"/>
                <a:tab pos="6869430" algn="l"/>
                <a:tab pos="8046084" algn="l"/>
                <a:tab pos="8401685" algn="l"/>
                <a:tab pos="8932545" algn="l"/>
                <a:tab pos="99148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D´Ameli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(2009)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Medida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	de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Tendenci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Centra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	y	de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Variabilida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	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(Document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n	línea	disponible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en: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  <a:hlinkClick r:id="rId3"/>
              </a:rPr>
              <a:t>http://www.deie.mendoza.gov.ar/aem/material/teoria/MEDIDAS%20DE%20TENDENCIA%20CENTRAL%20Y%20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DE%20VARIABILIDAD.pdf).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2017)</a:t>
            </a:r>
            <a:endParaRPr sz="1600">
              <a:latin typeface="Garamond"/>
              <a:cs typeface="Garamond"/>
            </a:endParaRPr>
          </a:p>
          <a:p>
            <a:pPr marL="363855" marR="5080" indent="-351790">
              <a:lnSpc>
                <a:spcPct val="148400"/>
              </a:lnSpc>
              <a:buFont typeface="Arial"/>
              <a:buChar char="●"/>
              <a:tabLst>
                <a:tab pos="363855" algn="l"/>
                <a:tab pos="364490" algn="l"/>
                <a:tab pos="1125855" algn="l"/>
                <a:tab pos="1722120" algn="l"/>
                <a:tab pos="2287270" algn="l"/>
                <a:tab pos="3223260" algn="l"/>
                <a:tab pos="4276090" algn="l"/>
                <a:tab pos="4856480" algn="l"/>
                <a:tab pos="5970270" algn="l"/>
                <a:tab pos="7373620" algn="l"/>
                <a:tab pos="7955280" algn="l"/>
                <a:tab pos="8712835" algn="l"/>
                <a:tab pos="9921240" algn="l"/>
              </a:tabLst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Silva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F.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,	R.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(2009)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Medida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	de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Posición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(Document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n	línea	disponible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en: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  <a:hlinkClick r:id="rId4"/>
              </a:rPr>
              <a:t>http://www.slideshare.net/rosilfer/presentations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).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600">
              <a:latin typeface="Garamond"/>
              <a:cs typeface="Garamond"/>
            </a:endParaRPr>
          </a:p>
          <a:p>
            <a:pPr marL="363855" marR="9525" indent="-351790">
              <a:lnSpc>
                <a:spcPct val="148400"/>
              </a:lnSpc>
              <a:buFont typeface="Arial"/>
              <a:buChar char="●"/>
              <a:tabLst>
                <a:tab pos="363855" algn="l"/>
                <a:tab pos="364490" algn="l"/>
                <a:tab pos="947419" algn="l"/>
                <a:tab pos="1681480" algn="l"/>
                <a:tab pos="2800350" algn="l"/>
                <a:tab pos="3640454" algn="l"/>
                <a:tab pos="4413885" algn="l"/>
                <a:tab pos="5488305" algn="l"/>
                <a:tab pos="6616700" algn="l"/>
                <a:tab pos="7856855" algn="l"/>
                <a:tab pos="8275955" algn="l"/>
                <a:tab pos="8870950" algn="l"/>
                <a:tab pos="9916795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Jua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n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Carlo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Valdelama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Villega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(2011)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Estadístic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Descriptiv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(Document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n	línea	disponible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en:  https://es.slideshare.net/juvaldelamar/medidas-de-tendencia-central-y-de-dispersin)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93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Martínez-González, M.A.; Faulin, F.J.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Sánchez,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A. (2006). Bioestadística amigable, 2ª ed. Diaz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Santos,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Madrid.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93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Aldabe Dini, L. 2000. Producción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hortalizas en Uruguay. Ed. Epsilon. Montevideo. 269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p</a:t>
            </a:r>
            <a:endParaRPr sz="1600">
              <a:latin typeface="Garamond"/>
              <a:cs typeface="Garamond"/>
            </a:endParaRPr>
          </a:p>
          <a:p>
            <a:pPr marL="363855" marR="13335" indent="-351790" algn="just">
              <a:lnSpc>
                <a:spcPct val="148400"/>
              </a:lnSpc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Álvarez, J; Bellenda, B; Beltrán, M; García, M. 2006-2007.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Serie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Videos: Desarrollo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Medios Audiovisuales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 implementación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Huertas familiares. Universidad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República -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Asistencia Oficial para el Desarrollo, Gobierno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Japón.</a:t>
            </a:r>
            <a:endParaRPr sz="1600">
              <a:latin typeface="Garamond"/>
              <a:cs typeface="Garamond"/>
            </a:endParaRPr>
          </a:p>
          <a:p>
            <a:pPr marL="363855" indent="-351790" algn="just">
              <a:lnSpc>
                <a:spcPct val="100000"/>
              </a:lnSpc>
              <a:spcBef>
                <a:spcPts val="930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Aranceta Bartrina, J.; Pérez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Rodrigo,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C. 2006. Frutas, Verduras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Salud.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Ed. Masson,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S.A..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Barcelona,</a:t>
            </a:r>
            <a:r>
              <a:rPr sz="16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España.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854675"/>
            <a:ext cx="1607700" cy="1003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1996" y="550837"/>
            <a:ext cx="8255634" cy="74930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35890" indent="-123825">
              <a:lnSpc>
                <a:spcPct val="100000"/>
              </a:lnSpc>
              <a:spcBef>
                <a:spcPts val="1030"/>
              </a:spcBef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Barg,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R.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F. Queirós. 2007. Agricultura agroecológica-orgánica en el Uruguay. Ed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RAP-AL</a:t>
            </a:r>
            <a:r>
              <a:rPr sz="16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Uruguay.</a:t>
            </a:r>
            <a:endParaRPr sz="1600">
              <a:latin typeface="Garamond"/>
              <a:cs typeface="Garamond"/>
            </a:endParaRPr>
          </a:p>
          <a:p>
            <a:pPr marL="135890" indent="-123825">
              <a:lnSpc>
                <a:spcPct val="100000"/>
              </a:lnSpc>
              <a:spcBef>
                <a:spcPts val="930"/>
              </a:spcBef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  <a:tab pos="1817370" algn="l"/>
                <a:tab pos="3269615" algn="l"/>
                <a:tab pos="4808855" algn="l"/>
                <a:tab pos="6031865" algn="l"/>
                <a:tab pos="7416800" algn="l"/>
              </a:tabLst>
            </a:pPr>
            <a:r>
              <a:rPr sz="1600" spc="-5" dirty="0">
                <a:latin typeface="Garamond"/>
                <a:cs typeface="Garamond"/>
              </a:rPr>
              <a:t>Agricultur</a:t>
            </a:r>
            <a:r>
              <a:rPr sz="1600" dirty="0">
                <a:latin typeface="Garamond"/>
                <a:cs typeface="Garamond"/>
              </a:rPr>
              <a:t>e	</a:t>
            </a:r>
            <a:r>
              <a:rPr sz="1600" spc="-5" dirty="0">
                <a:latin typeface="Garamond"/>
                <a:cs typeface="Garamond"/>
              </a:rPr>
              <a:t>Wester</a:t>
            </a:r>
            <a:r>
              <a:rPr sz="1600" dirty="0">
                <a:latin typeface="Garamond"/>
                <a:cs typeface="Garamond"/>
              </a:rPr>
              <a:t>n	</a:t>
            </a:r>
            <a:r>
              <a:rPr sz="1600" spc="-5" dirty="0">
                <a:latin typeface="Garamond"/>
                <a:cs typeface="Garamond"/>
              </a:rPr>
              <a:t>Australia</a:t>
            </a:r>
            <a:r>
              <a:rPr sz="1600" dirty="0">
                <a:latin typeface="Garamond"/>
                <a:cs typeface="Garamond"/>
              </a:rPr>
              <a:t>.	</a:t>
            </a:r>
            <a:r>
              <a:rPr sz="1600" spc="-5" dirty="0">
                <a:latin typeface="Garamond"/>
                <a:cs typeface="Garamond"/>
              </a:rPr>
              <a:t>1988</a:t>
            </a:r>
            <a:r>
              <a:rPr sz="1600" dirty="0">
                <a:latin typeface="Garamond"/>
                <a:cs typeface="Garamond"/>
              </a:rPr>
              <a:t>.	Storage	</a:t>
            </a:r>
            <a:r>
              <a:rPr sz="1600" spc="-5" dirty="0">
                <a:latin typeface="Garamond"/>
                <a:cs typeface="Garamond"/>
              </a:rPr>
              <a:t>conditions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30760" y="1030897"/>
            <a:ext cx="2616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for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65856" y="1030897"/>
            <a:ext cx="4806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fruits.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1996" y="1274737"/>
            <a:ext cx="10544175" cy="527367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355"/>
              </a:spcBef>
            </a:pPr>
            <a:r>
              <a:rPr sz="1600" u="heavy" spc="-5" dirty="0">
                <a:solidFill>
                  <a:srgbClr val="004080"/>
                </a:solidFill>
                <a:uFill>
                  <a:solidFill>
                    <a:srgbClr val="004080"/>
                  </a:solidFill>
                </a:uFill>
                <a:latin typeface="Garamond"/>
                <a:cs typeface="Garamond"/>
                <a:hlinkClick r:id="rId2"/>
              </a:rPr>
              <a:t>http://www.agric.wa.gov.au./agency/Pubns/farmnote/1988/f02888fruit.htm</a:t>
            </a:r>
            <a:endParaRPr sz="1600">
              <a:latin typeface="Garamond"/>
              <a:cs typeface="Garamond"/>
            </a:endParaRPr>
          </a:p>
          <a:p>
            <a:pPr marL="135255" marR="5080" indent="-123189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  <a:tab pos="1761489" algn="l"/>
                <a:tab pos="3157855" algn="l"/>
                <a:tab pos="4640580" algn="l"/>
                <a:tab pos="5807075" algn="l"/>
                <a:tab pos="7136130" algn="l"/>
                <a:tab pos="8704580" algn="l"/>
                <a:tab pos="9683750" algn="l"/>
              </a:tabLst>
            </a:pPr>
            <a:r>
              <a:rPr sz="1600" spc="-5" dirty="0">
                <a:latin typeface="Garamond"/>
                <a:cs typeface="Garamond"/>
              </a:rPr>
              <a:t>Agricultur</a:t>
            </a:r>
            <a:r>
              <a:rPr sz="1600" dirty="0">
                <a:latin typeface="Garamond"/>
                <a:cs typeface="Garamond"/>
              </a:rPr>
              <a:t>e	</a:t>
            </a:r>
            <a:r>
              <a:rPr sz="1600" spc="-5" dirty="0">
                <a:latin typeface="Garamond"/>
                <a:cs typeface="Garamond"/>
              </a:rPr>
              <a:t>Wester</a:t>
            </a:r>
            <a:r>
              <a:rPr sz="1600" dirty="0">
                <a:latin typeface="Garamond"/>
                <a:cs typeface="Garamond"/>
              </a:rPr>
              <a:t>n	</a:t>
            </a:r>
            <a:r>
              <a:rPr sz="1600" spc="-5" dirty="0">
                <a:latin typeface="Garamond"/>
                <a:cs typeface="Garamond"/>
              </a:rPr>
              <a:t>Australia</a:t>
            </a:r>
            <a:r>
              <a:rPr sz="1600" dirty="0">
                <a:latin typeface="Garamond"/>
                <a:cs typeface="Garamond"/>
              </a:rPr>
              <a:t>.	</a:t>
            </a:r>
            <a:r>
              <a:rPr sz="1600" spc="-5" dirty="0">
                <a:latin typeface="Garamond"/>
                <a:cs typeface="Garamond"/>
              </a:rPr>
              <a:t>1988</a:t>
            </a:r>
            <a:r>
              <a:rPr sz="1600" dirty="0">
                <a:latin typeface="Garamond"/>
                <a:cs typeface="Garamond"/>
              </a:rPr>
              <a:t>.	Storage	</a:t>
            </a:r>
            <a:r>
              <a:rPr sz="1600" spc="-5" dirty="0">
                <a:latin typeface="Garamond"/>
                <a:cs typeface="Garamond"/>
              </a:rPr>
              <a:t>condition</a:t>
            </a:r>
            <a:r>
              <a:rPr sz="1600" dirty="0">
                <a:latin typeface="Garamond"/>
                <a:cs typeface="Garamond"/>
              </a:rPr>
              <a:t>s	</a:t>
            </a:r>
            <a:r>
              <a:rPr sz="1600" spc="-5" dirty="0">
                <a:latin typeface="Garamond"/>
                <a:cs typeface="Garamond"/>
              </a:rPr>
              <a:t>fo</a:t>
            </a:r>
            <a:r>
              <a:rPr sz="1600" dirty="0">
                <a:latin typeface="Garamond"/>
                <a:cs typeface="Garamond"/>
              </a:rPr>
              <a:t>r	</a:t>
            </a:r>
            <a:r>
              <a:rPr sz="1600" spc="-5" dirty="0">
                <a:latin typeface="Garamond"/>
                <a:cs typeface="Garamond"/>
              </a:rPr>
              <a:t>vegetables.  </a:t>
            </a:r>
            <a:r>
              <a:rPr sz="1600" u="heavy" spc="-5" dirty="0">
                <a:solidFill>
                  <a:srgbClr val="004080"/>
                </a:solidFill>
                <a:uFill>
                  <a:solidFill>
                    <a:srgbClr val="004080"/>
                  </a:solidFill>
                </a:uFill>
                <a:latin typeface="Garamond"/>
                <a:cs typeface="Garamond"/>
                <a:hlinkClick r:id="rId3"/>
              </a:rPr>
              <a:t>http://www.agric.wa.gov.au./agency/Pubns/farmnote/1988/f02888veg.htm</a:t>
            </a:r>
            <a:endParaRPr sz="1600">
              <a:latin typeface="Garamond"/>
              <a:cs typeface="Garamond"/>
            </a:endParaRPr>
          </a:p>
          <a:p>
            <a:pPr marL="135890" indent="-12382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Artés Calero, F. 2000. Apuntes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VI Curso superior </a:t>
            </a:r>
            <a:r>
              <a:rPr sz="1600" dirty="0">
                <a:latin typeface="Garamond"/>
                <a:cs typeface="Garamond"/>
              </a:rPr>
              <a:t>de ingeniería y </a:t>
            </a:r>
            <a:r>
              <a:rPr sz="1600" spc="-5" dirty="0">
                <a:latin typeface="Garamond"/>
                <a:cs typeface="Garamond"/>
              </a:rPr>
              <a:t>aplicaciones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frío </a:t>
            </a:r>
            <a:r>
              <a:rPr sz="1600" dirty="0">
                <a:latin typeface="Garamond"/>
                <a:cs typeface="Garamond"/>
              </a:rPr>
              <a:t>a las </a:t>
            </a:r>
            <a:r>
              <a:rPr sz="1600" spc="-5" dirty="0">
                <a:latin typeface="Garamond"/>
                <a:cs typeface="Garamond"/>
              </a:rPr>
              <a:t>conservas vegetales. Murcia,</a:t>
            </a:r>
            <a:r>
              <a:rPr sz="1600" spc="-5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España.</a:t>
            </a:r>
            <a:endParaRPr sz="1600">
              <a:latin typeface="Garamond"/>
              <a:cs typeface="Garamond"/>
            </a:endParaRPr>
          </a:p>
          <a:p>
            <a:pPr marL="135255" marR="13335" indent="-123189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Bartsch, J. A. and G. D. Blampied. 1984. </a:t>
            </a:r>
            <a:r>
              <a:rPr sz="1600" dirty="0">
                <a:latin typeface="Garamond"/>
                <a:cs typeface="Garamond"/>
              </a:rPr>
              <a:t>Refrigeration </a:t>
            </a:r>
            <a:r>
              <a:rPr sz="1600" spc="-5" dirty="0">
                <a:latin typeface="Garamond"/>
                <a:cs typeface="Garamond"/>
              </a:rPr>
              <a:t>and controlled atmosphere storage for horticultural crops. Cooperative  Extension NRAES-22. 42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pp.</a:t>
            </a:r>
            <a:endParaRPr sz="1600">
              <a:latin typeface="Garamond"/>
              <a:cs typeface="Garamond"/>
            </a:endParaRPr>
          </a:p>
          <a:p>
            <a:pPr marL="135890" indent="-12382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Beuchat, L.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1996. Pathogenic microorganisms associated with fresh produce. Journal of Food Protection, Vol.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59(2):204-216.</a:t>
            </a:r>
            <a:endParaRPr sz="1600">
              <a:latin typeface="Garamond"/>
              <a:cs typeface="Garamond"/>
            </a:endParaRPr>
          </a:p>
          <a:p>
            <a:pPr marL="135255" marR="11430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Boyette, M. D.; D. F. </a:t>
            </a:r>
            <a:r>
              <a:rPr sz="1600" dirty="0">
                <a:latin typeface="Garamond"/>
                <a:cs typeface="Garamond"/>
              </a:rPr>
              <a:t>Ritchie; S. </a:t>
            </a:r>
            <a:r>
              <a:rPr sz="1600" spc="-5" dirty="0">
                <a:latin typeface="Garamond"/>
                <a:cs typeface="Garamond"/>
              </a:rPr>
              <a:t>J. Carballo; </a:t>
            </a:r>
            <a:r>
              <a:rPr sz="1600" dirty="0">
                <a:latin typeface="Garamond"/>
                <a:cs typeface="Garamond"/>
              </a:rPr>
              <a:t>S. M </a:t>
            </a:r>
            <a:r>
              <a:rPr sz="1600" spc="-5" dirty="0">
                <a:latin typeface="Garamond"/>
                <a:cs typeface="Garamond"/>
              </a:rPr>
              <a:t>Blankenship and D. C. </a:t>
            </a:r>
            <a:r>
              <a:rPr sz="1600" dirty="0">
                <a:latin typeface="Garamond"/>
                <a:cs typeface="Garamond"/>
              </a:rPr>
              <a:t>Sanders. </a:t>
            </a:r>
            <a:r>
              <a:rPr sz="1600" spc="-5" dirty="0">
                <a:latin typeface="Garamond"/>
                <a:cs typeface="Garamond"/>
              </a:rPr>
              <a:t>1993. Chlorination and postharvest </a:t>
            </a:r>
            <a:r>
              <a:rPr sz="1600" dirty="0">
                <a:latin typeface="Garamond"/>
                <a:cs typeface="Garamond"/>
              </a:rPr>
              <a:t>disease  </a:t>
            </a:r>
            <a:r>
              <a:rPr sz="1600" spc="-5" dirty="0">
                <a:latin typeface="Garamond"/>
                <a:cs typeface="Garamond"/>
              </a:rPr>
              <a:t>control. North Carolina Cooperative Extension </a:t>
            </a:r>
            <a:r>
              <a:rPr sz="1600" dirty="0">
                <a:latin typeface="Garamond"/>
                <a:cs typeface="Garamond"/>
              </a:rPr>
              <a:t>Service. </a:t>
            </a:r>
            <a:r>
              <a:rPr sz="1600" spc="-5" dirty="0">
                <a:latin typeface="Garamond"/>
                <a:cs typeface="Garamond"/>
              </a:rPr>
              <a:t>AG-414-6, </a:t>
            </a:r>
            <a:r>
              <a:rPr sz="1600" dirty="0">
                <a:latin typeface="Garamond"/>
                <a:cs typeface="Garamond"/>
              </a:rPr>
              <a:t>8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pp.</a:t>
            </a:r>
            <a:endParaRPr sz="1600">
              <a:latin typeface="Garamond"/>
              <a:cs typeface="Garamond"/>
            </a:endParaRPr>
          </a:p>
          <a:p>
            <a:pPr marL="135255" marR="13335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Brackett,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E. 1992. </a:t>
            </a:r>
            <a:r>
              <a:rPr sz="1600" dirty="0">
                <a:latin typeface="Garamond"/>
                <a:cs typeface="Garamond"/>
              </a:rPr>
              <a:t>Shelf </a:t>
            </a:r>
            <a:r>
              <a:rPr sz="1600" spc="-5" dirty="0">
                <a:latin typeface="Garamond"/>
                <a:cs typeface="Garamond"/>
              </a:rPr>
              <a:t>stability and safety of fresh produce as </a:t>
            </a:r>
            <a:r>
              <a:rPr sz="1600" dirty="0">
                <a:latin typeface="Garamond"/>
                <a:cs typeface="Garamond"/>
              </a:rPr>
              <a:t>influenced </a:t>
            </a:r>
            <a:r>
              <a:rPr sz="1600" spc="-5" dirty="0">
                <a:latin typeface="Garamond"/>
                <a:cs typeface="Garamond"/>
              </a:rPr>
              <a:t>by sanitation and </a:t>
            </a:r>
            <a:r>
              <a:rPr sz="1600" dirty="0">
                <a:latin typeface="Garamond"/>
                <a:cs typeface="Garamond"/>
              </a:rPr>
              <a:t>disinfection. </a:t>
            </a:r>
            <a:r>
              <a:rPr sz="1600" spc="-5" dirty="0">
                <a:latin typeface="Garamond"/>
                <a:cs typeface="Garamond"/>
              </a:rPr>
              <a:t>Journal of Food  Protection,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55(10):808-814.</a:t>
            </a:r>
            <a:endParaRPr sz="1600">
              <a:latin typeface="Garamond"/>
              <a:cs typeface="Garamond"/>
            </a:endParaRPr>
          </a:p>
          <a:p>
            <a:pPr marL="135255" marR="15240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Bracket,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E. 1993. Microbial quality. En: Postharvest handling.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systems approach. Chapter 6. </a:t>
            </a:r>
            <a:r>
              <a:rPr sz="1600" dirty="0">
                <a:latin typeface="Garamond"/>
                <a:cs typeface="Garamond"/>
              </a:rPr>
              <a:t>Shewfelt </a:t>
            </a:r>
            <a:r>
              <a:rPr sz="1600" spc="-5" dirty="0">
                <a:latin typeface="Garamond"/>
                <a:cs typeface="Garamond"/>
              </a:rPr>
              <a:t>and Prussia (eds).  Academic Press </a:t>
            </a:r>
            <a:r>
              <a:rPr sz="1600" dirty="0">
                <a:latin typeface="Garamond"/>
                <a:cs typeface="Garamond"/>
              </a:rPr>
              <a:t>Inc. </a:t>
            </a:r>
            <a:r>
              <a:rPr sz="1600" spc="-5" dirty="0">
                <a:latin typeface="Garamond"/>
                <a:cs typeface="Garamond"/>
              </a:rPr>
              <a:t>356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pp.</a:t>
            </a:r>
            <a:endParaRPr sz="1600">
              <a:latin typeface="Garamond"/>
              <a:cs typeface="Garamond"/>
            </a:endParaRPr>
          </a:p>
          <a:p>
            <a:pPr marL="135255" marR="10160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Bracket,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E.; D. M. </a:t>
            </a:r>
            <a:r>
              <a:rPr sz="1600" dirty="0">
                <a:latin typeface="Garamond"/>
                <a:cs typeface="Garamond"/>
              </a:rPr>
              <a:t>Smallwood; S. </a:t>
            </a:r>
            <a:r>
              <a:rPr sz="1600" spc="-5" dirty="0">
                <a:latin typeface="Garamond"/>
                <a:cs typeface="Garamond"/>
              </a:rPr>
              <a:t>M. Fletcher and D. L. Horton. 1993. Food safety: critical points within the production and  </a:t>
            </a:r>
            <a:r>
              <a:rPr sz="1600" dirty="0">
                <a:latin typeface="Garamond"/>
                <a:cs typeface="Garamond"/>
              </a:rPr>
              <a:t>distribution </a:t>
            </a:r>
            <a:r>
              <a:rPr sz="1600" spc="-5" dirty="0">
                <a:latin typeface="Garamond"/>
                <a:cs typeface="Garamond"/>
              </a:rPr>
              <a:t>system. En: Postharvest handling.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systems approach. Chapter 15. </a:t>
            </a:r>
            <a:r>
              <a:rPr sz="1600" dirty="0">
                <a:latin typeface="Garamond"/>
                <a:cs typeface="Garamond"/>
              </a:rPr>
              <a:t>Shewfelt </a:t>
            </a:r>
            <a:r>
              <a:rPr sz="1600" spc="-5" dirty="0">
                <a:latin typeface="Garamond"/>
                <a:cs typeface="Garamond"/>
              </a:rPr>
              <a:t>and Prussia (eds). Academic Press </a:t>
            </a:r>
            <a:r>
              <a:rPr sz="1600" dirty="0">
                <a:latin typeface="Garamond"/>
                <a:cs typeface="Garamond"/>
              </a:rPr>
              <a:t>Inc. </a:t>
            </a:r>
            <a:r>
              <a:rPr sz="1600" spc="-5" dirty="0">
                <a:latin typeface="Garamond"/>
                <a:cs typeface="Garamond"/>
              </a:rPr>
              <a:t>356  pp.</a:t>
            </a:r>
            <a:endParaRPr sz="1600">
              <a:latin typeface="Garamond"/>
              <a:cs typeface="Garamond"/>
            </a:endParaRPr>
          </a:p>
          <a:p>
            <a:pPr marL="135255" marR="13335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Brackett,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E. 1994. Microbiological spoilage and pathogens </a:t>
            </a:r>
            <a:r>
              <a:rPr sz="1600" dirty="0">
                <a:latin typeface="Garamond"/>
                <a:cs typeface="Garamond"/>
              </a:rPr>
              <a:t>in </a:t>
            </a:r>
            <a:r>
              <a:rPr sz="1600" spc="-5" dirty="0">
                <a:latin typeface="Garamond"/>
                <a:cs typeface="Garamond"/>
              </a:rPr>
              <a:t>minimally processed refrigerated fruits and vegetables. En:  Minimally processed refrigerated fruits and vegetables.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C. Wiley (Ed.). Chapter 7, pp. 269-312. Chapman </a:t>
            </a:r>
            <a:r>
              <a:rPr sz="1600" dirty="0">
                <a:latin typeface="Garamond"/>
                <a:cs typeface="Garamond"/>
              </a:rPr>
              <a:t>&amp; </a:t>
            </a:r>
            <a:r>
              <a:rPr sz="1600" spc="-5" dirty="0">
                <a:latin typeface="Garamond"/>
                <a:cs typeface="Garamond"/>
              </a:rPr>
              <a:t>Hall, New York,  London.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854675"/>
            <a:ext cx="1430375" cy="1003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0324" y="1007675"/>
            <a:ext cx="7560309" cy="290512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2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Guyton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Hall,  (2013)Tratado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Fisiologìa </a:t>
            </a:r>
            <a:r>
              <a:rPr sz="1800" spc="5" dirty="0">
                <a:solidFill>
                  <a:srgbClr val="434343"/>
                </a:solidFill>
                <a:latin typeface="Garamond"/>
                <a:cs typeface="Garamond"/>
              </a:rPr>
              <a:t>Médica</a:t>
            </a:r>
            <a:r>
              <a:rPr sz="1800" u="heavy" spc="5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,</a:t>
            </a:r>
            <a:r>
              <a:rPr sz="1800" spc="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Mèxico, Casa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-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Libro.</a:t>
            </a:r>
            <a:endParaRPr sz="1800">
              <a:latin typeface="Garamond"/>
              <a:cs typeface="Garamond"/>
            </a:endParaRPr>
          </a:p>
          <a:p>
            <a:pPr marL="436245" indent="-424180">
              <a:lnSpc>
                <a:spcPct val="100000"/>
              </a:lnSpc>
              <a:spcBef>
                <a:spcPts val="1115"/>
              </a:spcBef>
              <a:buFont typeface="Arial"/>
              <a:buChar char="●"/>
              <a:tabLst>
                <a:tab pos="436245" algn="l"/>
                <a:tab pos="43688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Anderson, L. (2004) Nutriciòn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Dieta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Cooper, Mèxico,</a:t>
            </a:r>
            <a:r>
              <a:rPr sz="1800" spc="-7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Interamericana.</a:t>
            </a:r>
            <a:endParaRPr sz="1800">
              <a:latin typeface="Garamond"/>
              <a:cs typeface="Garamond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Martínez M., Federico, (2018) Bioquìmica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Laguna, Mèxico, Manual</a:t>
            </a:r>
            <a:r>
              <a:rPr sz="1800" spc="38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Moderno.</a:t>
            </a:r>
            <a:endParaRPr sz="1800">
              <a:latin typeface="Garamond"/>
              <a:cs typeface="Garamond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Higashida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H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., Bertha, (2016) Ciencias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Salud,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Mèxico, Mc Graw</a:t>
            </a:r>
            <a:r>
              <a:rPr sz="18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Hill.</a:t>
            </a:r>
            <a:endParaRPr sz="1800">
              <a:latin typeface="Garamond"/>
              <a:cs typeface="Garamond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Rosas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M. Margarita, (2018) Educaciòn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Mèxico,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Pearson.</a:t>
            </a:r>
            <a:endParaRPr sz="1800">
              <a:latin typeface="Garamond"/>
              <a:cs typeface="Garamond"/>
            </a:endParaRPr>
          </a:p>
          <a:p>
            <a:pPr marL="436245" indent="-42418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36245" algn="l"/>
                <a:tab pos="43688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Vargas D. Armando (2018) Educaciòn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Mèxico,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Patria.</a:t>
            </a:r>
            <a:endParaRPr sz="1800">
              <a:latin typeface="Garamond"/>
              <a:cs typeface="Garamond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Tortora, A., (2004) Tratado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Anatomìa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Fisiologìa, Mèxico,</a:t>
            </a:r>
            <a:r>
              <a:rPr sz="18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Oxford.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18209" y="482310"/>
            <a:ext cx="2990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7600" y="1679221"/>
            <a:ext cx="9889490" cy="37363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que el éxito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formación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educación 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matemáticas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química sea posible, hay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diferentes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formas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abordar el contenido,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conocimiento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cada uno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factores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implicados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el aprendizaje, Ponte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otros  (1997)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clasifican en cuatro grandes bloques: a) el tipo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tarea; b) el contexto escolar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social; c)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características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profesor. Por tanto, median en el aprendizaje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características personales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profesor, su  método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enseñanza, su estilo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docente,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actitud hacia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interdisciplinariedad diversidad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</a:t>
            </a:r>
            <a:r>
              <a:rPr sz="1600" spc="-3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La educación, considera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atención, como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habilidades básicas, supone un proceso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resto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actividades cognitivas, ya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determinará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cuanta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información 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qué clase se va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transferir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memoria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corto plazo.  Atender, exige un esfuerzo neurocognitivo, que precede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inquietud,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percepción,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intención y la</a:t>
            </a:r>
            <a:r>
              <a:rPr sz="1600" spc="-3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acción.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estudiante presenta una atención efectiva cuando está motivado,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interesado y dispuesto; Sin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embargo,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atención motivada  facilita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concentración en el estudio permitiendo que se centre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consecución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objetivos que se ha propuesto,  evitando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dispersión 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esfuerzo, facilitando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comprensión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asimilación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contenidos. Alonso Tapia (2005), afirma 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ausencia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constituye un problema educativo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niveles, sin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difícilmente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puede  generarse aprendizaje</a:t>
            </a:r>
            <a:r>
              <a:rPr sz="1600" spc="-1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significativo.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5850" y="689421"/>
            <a:ext cx="9766935" cy="52222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1143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Por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aulas,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profesores saben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con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alumnos afrontan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actividades  académicas resulta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determinante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calidad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aprendizaje. Una forma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motivar, es cambiar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escenario, saliendo  al aire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libre,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alejados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cuatro paredes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efectuando actividades que fortalecerán algunos conceptos  matemáticos, químicos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en el contexto que proporciona el</a:t>
            </a:r>
            <a:r>
              <a:rPr sz="1600" spc="-2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Clásicamente,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escuela ha sido vista como un contexto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 ponen en marcha métodos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técnicas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instruccionales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 alcanzar objetivos académicos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desarrollar destrezas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cognitivas en el alumno.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Sin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embargo, actualmente se busca: a)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Integrar los diferentes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ámbitos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desarrollo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no solo el cognitivo, sino también el afectivo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Replantear la  importancia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buscar un equilibrio entre el conocimiento (lo que se enseña)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aplicabilidad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sea entre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conceptual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lo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práctico. La novedad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este trabajo consiste, en ofrecer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institución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modelo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óptimo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plantas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esencialmente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cuidado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afecto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expresen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este proceso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algunas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destrezas.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éxito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sobre todo,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adecuación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entorno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enseñanza más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 diferencias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capacidad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estrategias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estudiante. Por esta razón,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instituciones deben diseñar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entornos</a:t>
            </a:r>
            <a:r>
              <a:rPr sz="1600" spc="7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que aumenten el éxito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pesar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diferencias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aptitudinales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iniciales.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Asimismo,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debería incluir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que requieran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iniciativa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exploración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permitan fomentar  algunas habilidades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creatividad, el pensamiento crítico,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comunicación,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colaboración esenciales para adquirir el  conocimiento. El huerto,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un excelente recurso para convertir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instituciones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lugares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posibiliten  al estudiantado urbano, múltiples experiencias acerca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entorno natural, entendiendo así,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relaciones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dependencias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tenemos con</a:t>
            </a:r>
            <a:r>
              <a:rPr sz="1600" spc="-1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él.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5850" y="689421"/>
            <a:ext cx="9766935" cy="52222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1143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Por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aulas,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profesores saben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con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alumnos afrontan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actividades  académicas resulta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determinante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calidad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aprendizaje. Una forma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motivar, es cambiar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escenario, saliendo  al aire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libre,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alejados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cuatro paredes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efectuando actividades que fortalecerán algunos conceptos  matemáticos, químicos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en el contexto que proporciona el</a:t>
            </a:r>
            <a:r>
              <a:rPr sz="1600" spc="-2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Clásicamente,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escuela ha sido vista como un contexto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 ponen en marcha métodos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técnicas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instruccionales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 alcanzar objetivos académicos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desarrollar destrezas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cognitivas en el alumno.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Sin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embargo, actualmente se busca: a)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Integrar los diferentes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ámbitos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desarrollo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no solo el cognitivo, sino también el afectivo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Replantear la  importancia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buscar un equilibrio entre el conocimiento (lo que se enseña)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aplicabilidad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sea entre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conceptual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lo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práctico. La novedad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este trabajo consiste, en ofrecer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institución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modelo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óptimo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plantas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esencialmente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cuidado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afecto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expresen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este proceso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algunas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destrezas.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éxito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sobre todo,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adecuación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entorno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enseñanza más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 diferencias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capacidad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estrategias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estudiante. Por esta razón,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instituciones deben diseñar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entornos</a:t>
            </a:r>
            <a:r>
              <a:rPr sz="1600" spc="7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que aumenten el éxito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pesar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diferencias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aptitudinales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iniciales.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Asimismo,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debería incluir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que requieran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iniciativa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exploración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permitan fomentar  algunas habilidades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creatividad, el pensamiento crítico,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comunicación,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colaboración esenciales para adquirir el  conocimiento. El huerto,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un excelente recurso para convertir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instituciones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lugares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posibiliten  al estudiantado urbano, múltiples experiencias acerca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entorno natural, entendiendo así,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relaciones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dependencias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tenemos con</a:t>
            </a:r>
            <a:r>
              <a:rPr sz="1600" spc="-1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él.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4475" y="760097"/>
            <a:ext cx="9743440" cy="445071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762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Teniendo presente que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responsabilidades fundamentales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docentes,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realizar procesos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reflexión  permanente, conducentes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mejorar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labor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educativa, este trabajo busca contribuir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así: a)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implementando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  huerto para utilizarlo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vivo,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trabajo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investigativo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 participar en  experiencias formativas significativas, como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cada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plantas,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germinación hasta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medio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mismas, conociendo el cuidado que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tener con ellas; b) experimenten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conceptos químicos,  matemáticos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 aplicados al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descubrir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conocimiento como un conjunto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integrado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conceptos químicos,  matemáticos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así como biológicos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ambientales,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permita apreciar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resolver problemas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vida real;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c)  Vivan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dinámica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escalonada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construcción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 huerto escolar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vegetales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</a:t>
            </a:r>
            <a:r>
              <a:rPr sz="1600" spc="-2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hortalizas.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  <a:spcBef>
                <a:spcPts val="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huerto, como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un excelente recurso para convertir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instituciones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lugares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posibiliten al  estudiantado urbano, múltiples experiencias acerca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 entorno natural, entendiendo así,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relaciones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dependencias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tenemos con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él.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8255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consecuencia, el propósito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investigación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beneficiar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que participaron en el año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lectivo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2019-2020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colegio Winston Churchill, ubicado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colonia granjas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Guadalupe, Ecatepec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Morelos, estado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México. Al mismo tiempo, se espera que contribuya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docentes integren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estrategia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didáctica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su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  docente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sirva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base para continuar con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diseño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mantenimiento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</a:t>
            </a:r>
            <a:r>
              <a:rPr sz="1600" spc="-3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escolar.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3999" y="599580"/>
            <a:ext cx="4744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apertura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2924" y="1803733"/>
            <a:ext cx="6823075" cy="397510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dar inicio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 proyecto se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realizó: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Reuniòn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integrantes 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equipo para elaborar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8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planeacipòn.</a:t>
            </a:r>
            <a:endParaRPr sz="1900">
              <a:latin typeface="Garamond"/>
              <a:cs typeface="Garamond"/>
            </a:endParaRPr>
          </a:p>
          <a:p>
            <a:pPr marL="469900" marR="828675" indent="-374650">
              <a:lnSpc>
                <a:spcPts val="2630"/>
              </a:lnSpc>
              <a:spcBef>
                <a:spcPts val="11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redactó el título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proyecto, objetivo general, objetivos  particulares.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9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Análisis bibliográfico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viabilidad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proyecto.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Libros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texto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Páginas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Web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Computadora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17975" y="1993273"/>
            <a:ext cx="3466751" cy="336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854676"/>
            <a:ext cx="2000976" cy="10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210450" y="655332"/>
            <a:ext cx="1193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B5394"/>
                </a:solidFill>
                <a:latin typeface="Garamond"/>
                <a:cs typeface="Garamond"/>
              </a:rPr>
              <a:t>Evidencia</a:t>
            </a:r>
            <a:endParaRPr sz="2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7075" y="629180"/>
            <a:ext cx="5073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3999" y="1708808"/>
            <a:ext cx="5104130" cy="405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el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desarrollo 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actividades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reuniones se  abordaron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siguientes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puntos: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Calendarizaciòn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actividades.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planeó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logística.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Costos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Viabilidad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proyecto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Distribución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tiempos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Libros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texto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Páginas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Web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Computadora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65850" y="1843350"/>
            <a:ext cx="3681573" cy="3838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852850" y="879833"/>
            <a:ext cx="1193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B5394"/>
                </a:solidFill>
                <a:latin typeface="Garamond"/>
                <a:cs typeface="Garamond"/>
              </a:rPr>
              <a:t>Evidencia</a:t>
            </a:r>
            <a:endParaRPr sz="2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7875" y="648930"/>
            <a:ext cx="43300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del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8825" y="2049372"/>
            <a:ext cx="5039995" cy="301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apertura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cierre se puede</a:t>
            </a:r>
            <a:r>
              <a:rPr sz="16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concluir: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Times New Roman"/>
              <a:cs typeface="Times New Roman"/>
            </a:endParaRPr>
          </a:p>
          <a:p>
            <a:pPr marL="469900" indent="-35179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presentación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proyecto 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directivos de</a:t>
            </a:r>
            <a:r>
              <a:rPr sz="1600" spc="-7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CEWIN</a:t>
            </a:r>
            <a:endParaRPr sz="1600">
              <a:latin typeface="Garamond"/>
              <a:cs typeface="Garamond"/>
            </a:endParaRPr>
          </a:p>
          <a:p>
            <a:pPr marL="469900" indent="-351790">
              <a:lnSpc>
                <a:spcPct val="100000"/>
              </a:lnSpc>
              <a:spcBef>
                <a:spcPts val="30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Aprobación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actividad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</a:t>
            </a:r>
            <a:r>
              <a:rPr sz="16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desarrollar.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●"/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Páginas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Web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Computadora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26274" y="2004199"/>
            <a:ext cx="3651101" cy="3561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38125" y="988383"/>
            <a:ext cx="1193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B5394"/>
                </a:solidFill>
                <a:latin typeface="Garamond"/>
                <a:cs typeface="Garamond"/>
              </a:rPr>
              <a:t>Evidencia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0"/>
            <a:ext cx="57950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 los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78875" y="1552136"/>
            <a:ext cx="10097135" cy="590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aprueba el proyecto para poder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desarrollar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forma real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eficiente, que nos permitirá poder ejecutar el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diseño y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construcción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huerto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urbano.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21200" y="2343880"/>
            <a:ext cx="4254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2A3890"/>
                </a:solidFill>
                <a:latin typeface="Garamond"/>
                <a:cs typeface="Garamond"/>
              </a:rPr>
              <a:t>Análisis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</a:t>
            </a:r>
            <a:r>
              <a:rPr sz="4000" spc="-9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4000" spc="-5" dirty="0">
                <a:solidFill>
                  <a:srgbClr val="2A3890"/>
                </a:solidFill>
                <a:latin typeface="Garamond"/>
                <a:cs typeface="Garamond"/>
              </a:rPr>
              <a:t>resultados</a:t>
            </a:r>
            <a:endParaRPr sz="40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5523" y="3260847"/>
            <a:ext cx="52946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horizontales</a:t>
            </a:r>
            <a:r>
              <a:rPr sz="1600" spc="10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1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verticales</a:t>
            </a:r>
            <a:r>
              <a:rPr sz="1600" spc="1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para</a:t>
            </a:r>
            <a:r>
              <a:rPr sz="1600" spc="10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poder</a:t>
            </a:r>
            <a:r>
              <a:rPr sz="1600" spc="10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adquirir</a:t>
            </a:r>
            <a:r>
              <a:rPr sz="1600" spc="10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un</a:t>
            </a:r>
            <a:r>
              <a:rPr sz="1600" spc="1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conocimiento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371" y="3260847"/>
            <a:ext cx="529526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63855" marR="533400" indent="-351790">
              <a:lnSpc>
                <a:spcPct val="101600"/>
              </a:lnSpc>
              <a:spcBef>
                <a:spcPts val="7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Ventaja: </a:t>
            </a:r>
            <a:r>
              <a:rPr sz="1600" dirty="0">
                <a:latin typeface="Garamond"/>
                <a:cs typeface="Garamond"/>
              </a:rPr>
              <a:t>Se desarrollan </a:t>
            </a:r>
            <a:r>
              <a:rPr sz="1600" spc="-5" dirty="0">
                <a:latin typeface="Garamond"/>
                <a:cs typeface="Garamond"/>
              </a:rPr>
              <a:t>habilidades </a:t>
            </a:r>
            <a:r>
              <a:rPr sz="1600" dirty="0">
                <a:latin typeface="Garamond"/>
                <a:cs typeface="Garamond"/>
              </a:rPr>
              <a:t>interdisciplinarias  </a:t>
            </a:r>
            <a:r>
              <a:rPr sz="1600" spc="-5" dirty="0">
                <a:latin typeface="Garamond"/>
                <a:cs typeface="Garamond"/>
              </a:rPr>
              <a:t>significativo </a:t>
            </a:r>
            <a:r>
              <a:rPr sz="1600" dirty="0">
                <a:latin typeface="Garamond"/>
                <a:cs typeface="Garamond"/>
              </a:rPr>
              <a:t>e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integral.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3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Desventaja: Coordinación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tiempos </a:t>
            </a:r>
            <a:r>
              <a:rPr sz="1600" dirty="0">
                <a:latin typeface="Garamond"/>
                <a:cs typeface="Garamond"/>
              </a:rPr>
              <a:t>durante </a:t>
            </a:r>
            <a:r>
              <a:rPr sz="1600" spc="-5" dirty="0">
                <a:latin typeface="Garamond"/>
                <a:cs typeface="Garamond"/>
              </a:rPr>
              <a:t>todo el</a:t>
            </a:r>
            <a:r>
              <a:rPr sz="1600" spc="-7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proceso.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5796" y="4247879"/>
            <a:ext cx="553339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695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2A3890"/>
                </a:solidFill>
                <a:latin typeface="Garamond"/>
                <a:cs typeface="Garamond"/>
              </a:rPr>
              <a:t>Toma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</a:t>
            </a:r>
            <a:r>
              <a:rPr sz="4000" spc="-8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decisiones</a:t>
            </a:r>
            <a:endParaRPr sz="40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300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Ejecución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proyecto.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4156" y="634263"/>
            <a:ext cx="85852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 </a:t>
            </a:r>
            <a:r>
              <a:rPr sz="3000" spc="-5" dirty="0"/>
              <a:t>DEL ORDEN DEL</a:t>
            </a:r>
            <a:r>
              <a:rPr sz="3000" spc="-90" dirty="0"/>
              <a:t> </a:t>
            </a:r>
            <a:r>
              <a:rPr sz="3000" spc="-5" dirty="0"/>
              <a:t>PROYECTO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922950" y="1422289"/>
            <a:ext cx="10502900" cy="5343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80"/>
              </a:spcBef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naturaleza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decidimos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empezar con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disciplinarias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para posteriormente 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desarrollar 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interdisciplinarias.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Ya que cada una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asignaturas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desarrolló diferentes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tareas 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proyectos previos al sembrado. De tal forma cada profesora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desarrolló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un trabajo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introductorio y  documental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que se encuentra previamente en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diapositivas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36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54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aunque no son consideradas en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rúbrica se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implementaron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para una mejora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a</a:t>
            </a:r>
            <a:r>
              <a:rPr sz="20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desarrollar.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QUÍMICA: Preparo todos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recursos químicos-biológicos para preparar el</a:t>
            </a:r>
            <a:r>
              <a:rPr sz="20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suelo.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16510" algn="just">
              <a:lnSpc>
                <a:spcPct val="114599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MATEMÁTICAS: Desarrollo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estadísticas que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describen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cuales son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hortalizas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vegetales más  convenientes para</a:t>
            </a:r>
            <a:r>
              <a:rPr sz="20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sembrar.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EDUCACIÒN PARA LA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SALUD : Reconocer la importancia 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funciòn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nutrientes en el cuerpo  humano, para comprender que son base para un buen estado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20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28375" y="0"/>
            <a:ext cx="1463624" cy="750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5850" y="439680"/>
            <a:ext cx="46767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Disciplinaria </a:t>
            </a:r>
            <a:r>
              <a:rPr b="0" dirty="0">
                <a:latin typeface="Garamond"/>
                <a:cs typeface="Garamond"/>
              </a:rPr>
              <a:t>1  </a:t>
            </a:r>
            <a:r>
              <a:rPr b="0" spc="-5" dirty="0">
                <a:latin typeface="Garamond"/>
                <a:cs typeface="Garamond"/>
              </a:rPr>
              <a:t>Educación para </a:t>
            </a:r>
            <a:r>
              <a:rPr b="0" dirty="0">
                <a:latin typeface="Garamond"/>
                <a:cs typeface="Garamond"/>
              </a:rPr>
              <a:t>la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salud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2225" y="2461767"/>
            <a:ext cx="10398125" cy="3816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0640">
              <a:lnSpc>
                <a:spcPct val="99800"/>
              </a:lnSpc>
              <a:spcBef>
                <a:spcPts val="105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OBJETIVO</a:t>
            </a:r>
            <a:r>
              <a:rPr sz="2800"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z="1900" spc="-5" dirty="0">
                <a:latin typeface="Garamond"/>
                <a:cs typeface="Garamond"/>
              </a:rPr>
              <a:t>Construirá conocimientos </a:t>
            </a:r>
            <a:r>
              <a:rPr sz="1900" dirty="0">
                <a:latin typeface="Garamond"/>
                <a:cs typeface="Garamond"/>
              </a:rPr>
              <a:t>y desarrollará </a:t>
            </a:r>
            <a:r>
              <a:rPr sz="1900" spc="-5" dirty="0">
                <a:latin typeface="Garamond"/>
                <a:cs typeface="Garamond"/>
              </a:rPr>
              <a:t>habilidades, hábitos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valores para el cuidado </a:t>
            </a:r>
            <a:r>
              <a:rPr sz="1900" dirty="0">
                <a:latin typeface="Garamond"/>
                <a:cs typeface="Garamond"/>
              </a:rPr>
              <a:t>integral de  </a:t>
            </a:r>
            <a:r>
              <a:rPr sz="1900" spc="-5" dirty="0">
                <a:latin typeface="Garamond"/>
                <a:cs typeface="Garamond"/>
              </a:rPr>
              <a:t>su salud </a:t>
            </a:r>
            <a:r>
              <a:rPr sz="1900" dirty="0">
                <a:latin typeface="Garamond"/>
                <a:cs typeface="Garamond"/>
              </a:rPr>
              <a:t>a </a:t>
            </a:r>
            <a:r>
              <a:rPr sz="1900" spc="-5" dirty="0">
                <a:latin typeface="Garamond"/>
                <a:cs typeface="Garamond"/>
              </a:rPr>
              <a:t>través </a:t>
            </a:r>
            <a:r>
              <a:rPr sz="1900" dirty="0">
                <a:latin typeface="Garamond"/>
                <a:cs typeface="Garamond"/>
              </a:rPr>
              <a:t>de la investigación y la </a:t>
            </a:r>
            <a:r>
              <a:rPr sz="1900" spc="-5" dirty="0">
                <a:latin typeface="Garamond"/>
                <a:cs typeface="Garamond"/>
              </a:rPr>
              <a:t>reflexión </a:t>
            </a:r>
            <a:r>
              <a:rPr sz="1900" dirty="0">
                <a:latin typeface="Garamond"/>
                <a:cs typeface="Garamond"/>
              </a:rPr>
              <a:t>de los </a:t>
            </a:r>
            <a:r>
              <a:rPr sz="1900" spc="-5" dirty="0">
                <a:latin typeface="Garamond"/>
                <a:cs typeface="Garamond"/>
              </a:rPr>
              <a:t>principales problemas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salud </a:t>
            </a:r>
            <a:r>
              <a:rPr sz="1900" dirty="0">
                <a:latin typeface="Garamond"/>
                <a:cs typeface="Garamond"/>
              </a:rPr>
              <a:t>debidos a </a:t>
            </a:r>
            <a:r>
              <a:rPr sz="1900" spc="-5" dirty="0">
                <a:latin typeface="Garamond"/>
                <a:cs typeface="Garamond"/>
              </a:rPr>
              <a:t>una mala  nutriciòn.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6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5to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NOMBRE DE LA</a:t>
            </a:r>
            <a:r>
              <a:rPr sz="16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ACTIVIDAD.</a:t>
            </a:r>
            <a:endParaRPr sz="1600">
              <a:latin typeface="Garamond"/>
              <a:cs typeface="Garamond"/>
            </a:endParaRPr>
          </a:p>
          <a:p>
            <a:pPr marL="469900" marR="5080" indent="-368300">
              <a:lnSpc>
                <a:spcPct val="1016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Los alumnos realizaràn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investigaciòn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bibliográfica sobre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nutrientes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sus funciones en el cuerpo humano, su relaciòn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homeostasis.</a:t>
            </a:r>
            <a:endParaRPr sz="1600">
              <a:latin typeface="Garamond"/>
              <a:cs typeface="Garamond"/>
            </a:endParaRPr>
          </a:p>
          <a:p>
            <a:pPr marL="469900" indent="-3683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Las consecuencias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poco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nulo aporte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estos en el</a:t>
            </a:r>
            <a:r>
              <a:rPr sz="16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cuerpo.</a:t>
            </a:r>
            <a:endParaRPr sz="1600">
              <a:latin typeface="Garamond"/>
              <a:cs typeface="Garamond"/>
            </a:endParaRPr>
          </a:p>
          <a:p>
            <a:pPr marL="469900" marR="419100" indent="-368300">
              <a:lnSpc>
                <a:spcPct val="1016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Practica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laboratorio, diseñar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prototipo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desayuno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nutritivo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elaborarlo en físico para que 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cuenta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raciones 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deben ingerir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combinaciòn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alimentos es</a:t>
            </a:r>
            <a:r>
              <a:rPr sz="16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variada.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FECHAS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z="1800" spc="-5" dirty="0">
                <a:latin typeface="Garamond"/>
                <a:cs typeface="Garamond"/>
              </a:rPr>
              <a:t>Del 13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enero </a:t>
            </a:r>
            <a:r>
              <a:rPr sz="1800" dirty="0">
                <a:latin typeface="Garamond"/>
                <a:cs typeface="Garamond"/>
              </a:rPr>
              <a:t>- 7 de</a:t>
            </a:r>
            <a:r>
              <a:rPr sz="1800" spc="-2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febrero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82378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Garamond"/>
                <a:cs typeface="Garamond"/>
              </a:rPr>
              <a:t>Importancia de la </a:t>
            </a:r>
            <a:r>
              <a:rPr b="0" spc="-10" dirty="0">
                <a:latin typeface="Garamond"/>
                <a:cs typeface="Garamond"/>
              </a:rPr>
              <a:t>Nutriciòn </a:t>
            </a:r>
            <a:r>
              <a:rPr b="0" spc="-5" dirty="0">
                <a:latin typeface="Garamond"/>
                <a:cs typeface="Garamond"/>
              </a:rPr>
              <a:t>para </a:t>
            </a:r>
            <a:r>
              <a:rPr b="0" dirty="0">
                <a:latin typeface="Garamond"/>
                <a:cs typeface="Garamond"/>
              </a:rPr>
              <a:t>la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Salud.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26725" y="1736776"/>
            <a:ext cx="8757920" cy="43529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300"/>
              </a:lnSpc>
              <a:spcBef>
                <a:spcPts val="8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era primitiva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sido una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necesidades bàsicas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dependian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caza,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pesca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recolecciòn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productos vegetales silvestres. Las primeras organizaciones sociales  fueron posibles cuando el hombre aprendiò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domesticar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animales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cultivar plantas para obtener  sus alimentos, con el propòsito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satisfacer el hambre condicionada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existencia en cada  regiòn.</a:t>
            </a:r>
            <a:endParaRPr sz="1800">
              <a:latin typeface="Garamond"/>
              <a:cs typeface="Garamond"/>
            </a:endParaRPr>
          </a:p>
          <a:p>
            <a:pPr marL="12700" marR="13970" algn="just">
              <a:lnSpc>
                <a:spcPct val="113399"/>
              </a:lnSpc>
              <a:spcBef>
                <a:spcPts val="102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actividad se fue fortaleciendo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travès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generaciones 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experiencia acumuladay asì  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logrò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mejor adaptaciòn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hombre con el medio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ambiente.</a:t>
            </a:r>
            <a:endParaRPr sz="1800">
              <a:latin typeface="Garamond"/>
              <a:cs typeface="Garamond"/>
            </a:endParaRPr>
          </a:p>
          <a:p>
            <a:pPr marL="12700" marR="6350" algn="just">
              <a:lnSpc>
                <a:spcPct val="114399"/>
              </a:lnSpc>
              <a:spcBef>
                <a:spcPts val="100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medicina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reconocido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importancia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 origen como ciencia,  entendiendo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relaciòn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enfermedad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ya que una alimentaciòn adecuada estimula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sostiene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salud.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identificò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entonces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distintos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elementos nutritivos que contienen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alimentos,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necesidades cualitativas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cuantitativas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esto para el ser humano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distintas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etapas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desarrollo,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calculando el regimèn adecuado para el mantenimiento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restauraciòn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5800" y="1094639"/>
            <a:ext cx="8761730" cy="1303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14500"/>
              </a:lnSpc>
              <a:spcBef>
                <a:spcPts val="110"/>
              </a:spcBef>
            </a:pP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descubrimiento de las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vitaminas establece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nutriciòn como ciencia, entonces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ahí se  comprende que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enfermedades pueden ser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debidas a la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falta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exceso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algo; el concepto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de  dieta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correcta se reconoce, así como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la importancia de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sustancias alimenticias necesarias en  ciertas cantidades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que en proporciòn correcta mantienen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b="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95800" y="2501925"/>
            <a:ext cx="8759190" cy="171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04" algn="just">
              <a:lnSpc>
                <a:spcPct val="113399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actualidad màs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mitad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poblaciòn mundial come mal, sufriendo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diversas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formas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malnutriciòn que al ser crónicas constituyen un problema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1800">
              <a:latin typeface="Garamond"/>
              <a:cs typeface="Garamond"/>
            </a:endParaRPr>
          </a:p>
          <a:p>
            <a:pPr marL="12700" marR="5080" indent="58419" algn="just">
              <a:lnSpc>
                <a:spcPct val="113999"/>
              </a:lnSpc>
              <a:spcBef>
                <a:spcPts val="1010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medida que el hombre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logre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vencer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fuerzas externas que afectan su salud se preocuparà màs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factores propios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 organismo, como el estado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nutriciòn,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influencia desfavorable  de las infecciones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este son ahora bien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reconocidas.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15563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Concepto.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37" y="2223643"/>
            <a:ext cx="8756650" cy="21145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399"/>
              </a:lnSpc>
              <a:spcBef>
                <a:spcPts val="80"/>
              </a:spcBef>
            </a:pP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“Es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ciencia que se ocupa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alimentos,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nutrientes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otras  sustancias que contienen, su acciòn,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interacciòn y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balance en rellaciòn con 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salud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enfermedad; asì como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procesos por medio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cuales el  organismo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ingiere, digiere,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absorbe, transporta, utiliza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excreta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sustancias alimenticias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sus</a:t>
            </a:r>
            <a:r>
              <a:rPr sz="24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desechos”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4475" y="760097"/>
            <a:ext cx="9744710" cy="47269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8255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Teniendo presente que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responsabilidades fundamentales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docentes,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realizar procesos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reflexión  permanente, conducentes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mejorar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labor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educativa, este trabajo busca contribuir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así: a)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implementando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  huerto para utilizarlo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vivo,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trabajo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investigativo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 participar en  experiencias formativas significativas, como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cada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plantas,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germinación hasta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medio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mismas, conociendo el cuidado que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tener con ellas; b) experimenten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conceptos químicos,  matemáticos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 aplicados al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descubrir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conocimiento como un conjunto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integrado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conceptos químicos,  matemáticos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así como biológicos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ambientales,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permita apreciar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resolver problemas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vida real;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c)  Vivan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dinámica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escalonada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construcción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 huerto escolar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vegetales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</a:t>
            </a:r>
            <a:r>
              <a:rPr sz="1600" spc="-2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hortalizas.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Por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tanto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iniciara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investigación documental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bibliográfica que tenga como propósito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adquisición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conocimientos previos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desarrollar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una actividad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magnitud, posterior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realizar un recorrido por el  centro educativo, 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áreas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espacios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disponibles 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 pueden establecer ciertos cultivos. Una vez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definidas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misma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llevará 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cabo una preparación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suelo para posteriormente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llegar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 sembrado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condiciones más favorables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una eventual</a:t>
            </a:r>
            <a:r>
              <a:rPr sz="1600" spc="-1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cosecha.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9525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consecuencia, el propósito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investigación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beneficiar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que participaron en el año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lectivo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2019-2020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colegio Winston Churchill, ubicado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colonia granjas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Guadalupe, Ecatepec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Morelos, estado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México. Al mismo tiempo, se espera que contribuya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docentes integren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estrategia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didáctica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su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  docente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sirva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base para continuar con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diseño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mantenimiento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</a:t>
            </a:r>
            <a:r>
              <a:rPr sz="1600" spc="-3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escolar.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70307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Factores que </a:t>
            </a:r>
            <a:r>
              <a:rPr sz="3000" b="0" dirty="0">
                <a:latin typeface="Garamond"/>
                <a:cs typeface="Garamond"/>
              </a:rPr>
              <a:t>determinan </a:t>
            </a:r>
            <a:r>
              <a:rPr sz="3000" b="0" spc="-5" dirty="0">
                <a:latin typeface="Garamond"/>
                <a:cs typeface="Garamond"/>
              </a:rPr>
              <a:t>el estado </a:t>
            </a:r>
            <a:r>
              <a:rPr sz="3000" b="0" dirty="0">
                <a:latin typeface="Garamond"/>
                <a:cs typeface="Garamond"/>
              </a:rPr>
              <a:t>de</a:t>
            </a:r>
            <a:r>
              <a:rPr sz="3000" b="0" spc="-80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Nutriciòn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919883"/>
            <a:ext cx="8764905" cy="314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240" algn="just">
              <a:lnSpc>
                <a:spcPct val="113999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una comunidad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el resultado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interrela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factores que se  clasifican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en:</a:t>
            </a:r>
            <a:endParaRPr sz="1900">
              <a:latin typeface="Garamond"/>
              <a:cs typeface="Garamond"/>
            </a:endParaRPr>
          </a:p>
          <a:p>
            <a:pPr marL="469900" marR="5080" indent="-397510" algn="just">
              <a:lnSpc>
                <a:spcPct val="114900"/>
              </a:lnSpc>
              <a:spcBef>
                <a:spcPts val="100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a) La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disponibilidad de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nivel nacional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depende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principalmente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producciòn,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importaciòn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resta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exportaciòn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pérdida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que se usan para fines no alimenticios. La pruducciòn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depende de 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caracterìsticas ecològicas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lugar y 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tecnificaciòn utilizada,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fertilizantes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pesticidas,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selecciòn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entre otras. Los 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disponibles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regiòn 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distribuyen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medios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transporte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posibilidades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conservaciòn, el costo, el poder adquisitivo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hábitos</a:t>
            </a:r>
            <a:r>
              <a:rPr sz="1900" spc="4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alimentarios.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600" y="1235058"/>
            <a:ext cx="8764905" cy="13525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799"/>
              </a:lnSpc>
              <a:spcBef>
                <a:spcPts val="80"/>
              </a:spcBef>
            </a:pP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b) El consumo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disponibles, determinado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hábitos alimentarios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del  individuo y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aun cuando se puedan cambiar son bastante fijos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no se modifican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manera  ràpida. Es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importante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desde la infancia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se adquieran hábitos que favoreceràn una  acertada selecciòn, preparaciòn,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distribuciòn y</a:t>
            </a:r>
            <a:r>
              <a:rPr sz="1900" b="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consumo.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36600" y="3149583"/>
            <a:ext cx="8757285" cy="21431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c) La utilizaciòn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elementos nutritivos contenidos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se modifica por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caracterìsticas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individuo 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si padece estados patològicos que obstaculicen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 digestiòn,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metabolismo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los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nutrientes.</a:t>
            </a:r>
            <a:endParaRPr sz="1900">
              <a:latin typeface="Garamond"/>
              <a:cs typeface="Garamond"/>
            </a:endParaRPr>
          </a:p>
          <a:p>
            <a:pPr marL="12700" marR="5715" algn="just">
              <a:lnSpc>
                <a:spcPct val="114599"/>
              </a:lnSpc>
              <a:spcBef>
                <a:spcPts val="101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tanto todos estos factores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deben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ser tomados en cuenta para el estudio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</a:t>
            </a:r>
            <a:r>
              <a:rPr sz="1900" spc="4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situaciòn nutricional en una poblaciòn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un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individuo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búsqueda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soluciones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problemas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nutricionales.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33426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Etapas </a:t>
            </a:r>
            <a:r>
              <a:rPr sz="3000" b="0" dirty="0">
                <a:latin typeface="Garamond"/>
                <a:cs typeface="Garamond"/>
              </a:rPr>
              <a:t>de la</a:t>
            </a:r>
            <a:r>
              <a:rPr sz="3000" b="0" spc="-90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Nutriciòn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24965" y="1589383"/>
            <a:ext cx="8696960" cy="39338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07034" marR="10160" indent="-394970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1. Aporte, tiene como finalidad el adquirir el material esencial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llevar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cabo un  momento fisiològico,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implica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acciones tanto fuera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organismo como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selecciòn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preparaciòn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otras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dentro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el metabolismo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</a:t>
            </a:r>
            <a:r>
              <a:rPr sz="19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absorciòn.</a:t>
            </a:r>
            <a:endParaRPr sz="1900">
              <a:latin typeface="Garamond"/>
              <a:cs typeface="Garamond"/>
            </a:endParaRPr>
          </a:p>
          <a:p>
            <a:pPr marL="407034" marR="5080" algn="just">
              <a:lnSpc>
                <a:spcPct val="114900"/>
              </a:lnSpc>
              <a:spcBef>
                <a:spcPts val="100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aporte comprende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selecciòn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preparaciòn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digestiòn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donde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sufren una transformaciòn en material màs pequeño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absorbible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esto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por  medio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mecanismos; uno fìsico como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masticaciòn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degluciòn,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otro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tipo  quìmico en el cual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intervienen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enzimas que se producen en el tubo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digestivo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sus  glàndulas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anexas.</a:t>
            </a:r>
            <a:endParaRPr sz="1900">
              <a:latin typeface="Garamond"/>
              <a:cs typeface="Garamond"/>
            </a:endParaRPr>
          </a:p>
          <a:p>
            <a:pPr marL="407034" marR="5715" algn="just">
              <a:lnSpc>
                <a:spcPct val="114599"/>
              </a:lnSpc>
              <a:spcBef>
                <a:spcPts val="101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Despuès viene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absorciòn, que es el paso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en forma soluble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difusible 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travès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pared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tubo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digestivo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hasta el torrente sanguineo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ahi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distribuye 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todo el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organismo.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7000" y="977957"/>
            <a:ext cx="8756650" cy="43910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890" algn="just">
              <a:lnSpc>
                <a:spcPct val="114799"/>
              </a:lnSpc>
              <a:spcBef>
                <a:spcPts val="80"/>
              </a:spcBef>
              <a:buAutoNum type="arabicPeriod" startAt="2"/>
              <a:tabLst>
                <a:tab pos="252095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Utilizaciòn, que es una serie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mecanismos que se efectúan para producir ATP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  propia tanto mediata como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inmediata,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esto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gracias al metabolismo que comprende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modificaciones que sufren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nutrientes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después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 absorciòn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hasta que termina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utilizaciòn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intracelular.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4799"/>
              </a:lnSpc>
              <a:spcBef>
                <a:spcPts val="101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Comprenden el anabolismo en el cual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cèlulas toman nutrientes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circuaciòn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convierten en partìculas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 propio protoplasma, esto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resultado crecimiento  corporal, trabajo fìsico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e intelectual,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capacidad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reproducciòn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funciones corporales en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general.</a:t>
            </a:r>
            <a:endParaRPr sz="1900">
              <a:latin typeface="Garamond"/>
              <a:cs typeface="Garamond"/>
            </a:endParaRPr>
          </a:p>
          <a:p>
            <a:pPr marL="12700" marR="8255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catabolismo que son procesos que permiten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cèlulas convertir en sustancias màs  simples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ya tienen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dentro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pueden ser excretadas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utilizadas por otras</a:t>
            </a:r>
            <a:r>
              <a:rPr sz="19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cèlulas.</a:t>
            </a:r>
            <a:endParaRPr sz="1900">
              <a:latin typeface="Garamond"/>
              <a:cs typeface="Garamond"/>
            </a:endParaRPr>
          </a:p>
          <a:p>
            <a:pPr marL="12700" marR="10160" algn="just">
              <a:lnSpc>
                <a:spcPct val="113999"/>
              </a:lnSpc>
              <a:spcBef>
                <a:spcPts val="1025"/>
              </a:spcBef>
              <a:buAutoNum type="arabicPeriod" startAt="3"/>
              <a:tabLst>
                <a:tab pos="260985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Eliminaciòn, son mecanismos que tienen por objeto final retirar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organismo cualquier  material no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ùtil.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15741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Fuentes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96350" y="1880207"/>
            <a:ext cx="7274559" cy="231140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105" dirty="0">
                <a:solidFill>
                  <a:srgbClr val="434343"/>
                </a:solidFill>
                <a:latin typeface="Lucida Sans"/>
                <a:cs typeface="Lucida Sans"/>
              </a:rPr>
              <a:t>.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Higashida H., Bertha (2016) Ciencias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Salud,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Mèxico, Mc Graw</a:t>
            </a:r>
            <a:r>
              <a:rPr sz="19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Hill.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. Rosas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M. Margarita (2018) Educaciòn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Mèxico,</a:t>
            </a:r>
            <a:r>
              <a:rPr sz="19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Pearson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.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Vargas D., Armando (2018) Educaciòn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Mèxico,</a:t>
            </a:r>
            <a:r>
              <a:rPr sz="19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Patria.</a:t>
            </a:r>
            <a:endParaRPr sz="1900">
              <a:latin typeface="Garamond"/>
              <a:cs typeface="Garamond"/>
            </a:endParaRPr>
          </a:p>
          <a:p>
            <a:pPr marL="12700" marR="5080">
              <a:lnSpc>
                <a:spcPct val="157900"/>
              </a:lnSpc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.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Anderson,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l.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(2004) Nutriciòn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Dieta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Cooper, Mèxico, Manual Moderno  Guyton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Hall (2014) Tratado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Fisiologìa Mèdica, Mèxico, Casa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9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Libro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24352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Justificación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5736" y="2143720"/>
            <a:ext cx="8757920" cy="21431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799"/>
              </a:lnSpc>
              <a:spcBef>
                <a:spcPts val="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conocimiento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desarrollo 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cuerpo humano sobretodo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etapa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adolescencia,  adquiere mayor relevancia ya que en ella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lleva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maduraciòn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especializaciòn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òrganos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establecen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ultimas funciones, por tal motivo 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importancia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tener una buena alimentaciòn para que todo este proceso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lleve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forma</a:t>
            </a:r>
            <a:r>
              <a:rPr sz="19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efectiva.</a:t>
            </a:r>
            <a:endParaRPr sz="1900">
              <a:latin typeface="Garamond"/>
              <a:cs typeface="Garamond"/>
            </a:endParaRPr>
          </a:p>
          <a:p>
            <a:pPr marL="12700" marR="8255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Tomando en cuenta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premisa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el cuerpo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 largo 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vida sufrirà transformaciones  pero nunca se podrá reemplazar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 falla se enfermará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morirá.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3"/>
            <a:ext cx="4744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apertura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474" y="1700658"/>
            <a:ext cx="10530205" cy="3514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Previa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investigaciòn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bibliogràfica sobre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es una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dieta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correcta,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alumnos en equipos elaboraràn un  protocolo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investigaciòn,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al formato propuesto por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dgire.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 acuerdo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recabado propondrán un ejemplo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desayuno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nutritivo para un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adolescente.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Libros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texto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Computadora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Laboratorio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Quìmica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Salòn 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Clases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03150" y="3437963"/>
            <a:ext cx="3310049" cy="2928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4"/>
            <a:ext cx="5073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7325" y="1467053"/>
            <a:ext cx="10596880" cy="421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599"/>
              </a:lnSpc>
              <a:spcBef>
                <a:spcPts val="100"/>
              </a:spcBef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Los alumnos elaboraràn una práctica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laboratorio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cual mediante un protocolo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 investigaciòn, diseñaràn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un prototipo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desayuno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balanceado para un adolescente, tomando  en cuenta que el estado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nutriciòn es multifactorial porque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intervienen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factores como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salud 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individuo, 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edad, gustos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costumbres,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disponibilidad de los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alimentos en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región, nivel  cultural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socioeconómico entre</a:t>
            </a:r>
            <a:r>
              <a:rPr sz="22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otros.</a:t>
            </a:r>
            <a:endParaRPr sz="2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Material.</a:t>
            </a:r>
            <a:endParaRPr sz="2200">
              <a:latin typeface="Garamond"/>
              <a:cs typeface="Garamond"/>
            </a:endParaRPr>
          </a:p>
          <a:p>
            <a:pPr marL="469900" indent="-39751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Laboratorio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 Química</a:t>
            </a:r>
            <a:endParaRPr sz="2200">
              <a:latin typeface="Garamond"/>
              <a:cs typeface="Garamond"/>
            </a:endParaRPr>
          </a:p>
          <a:p>
            <a:pPr marL="469900" indent="-39751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Alimentos</a:t>
            </a:r>
            <a:endParaRPr sz="2200">
              <a:latin typeface="Garamond"/>
              <a:cs typeface="Garamond"/>
            </a:endParaRPr>
          </a:p>
          <a:p>
            <a:pPr marL="469900" indent="-39751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Utensilios para elaborar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 alimentos</a:t>
            </a:r>
            <a:endParaRPr sz="2200">
              <a:latin typeface="Garamond"/>
              <a:cs typeface="Garamond"/>
            </a:endParaRPr>
          </a:p>
          <a:p>
            <a:pPr marL="469900" indent="-39751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Utensilios para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presentaciòn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alimento</a:t>
            </a:r>
            <a:r>
              <a:rPr sz="22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terminado.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66144" y="3404555"/>
            <a:ext cx="3845983" cy="2213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91025" y="6064775"/>
            <a:ext cx="2000974" cy="793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57550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Protocolo </a:t>
            </a:r>
            <a:r>
              <a:rPr sz="3000" b="0" dirty="0">
                <a:latin typeface="Garamond"/>
                <a:cs typeface="Garamond"/>
              </a:rPr>
              <a:t>de</a:t>
            </a:r>
            <a:r>
              <a:rPr sz="3000" b="0" spc="-10" dirty="0">
                <a:latin typeface="Garamond"/>
                <a:cs typeface="Garamond"/>
              </a:rPr>
              <a:t> </a:t>
            </a:r>
            <a:r>
              <a:rPr sz="3000" b="0" dirty="0">
                <a:latin typeface="Garamond"/>
                <a:cs typeface="Garamond"/>
              </a:rPr>
              <a:t>Investigaciòn.</a:t>
            </a:r>
            <a:endParaRPr sz="30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3000" b="0" spc="-10" dirty="0">
                <a:latin typeface="Garamond"/>
                <a:cs typeface="Garamond"/>
              </a:rPr>
              <a:t>Nombre </a:t>
            </a:r>
            <a:r>
              <a:rPr sz="3000" b="0" dirty="0">
                <a:latin typeface="Garamond"/>
                <a:cs typeface="Garamond"/>
              </a:rPr>
              <a:t>de la </a:t>
            </a:r>
            <a:r>
              <a:rPr sz="3000" b="0" spc="-5" dirty="0">
                <a:latin typeface="Garamond"/>
                <a:cs typeface="Garamond"/>
              </a:rPr>
              <a:t>Pràctica: </a:t>
            </a:r>
            <a:r>
              <a:rPr sz="3000" b="0" spc="-10" dirty="0">
                <a:latin typeface="Garamond"/>
                <a:cs typeface="Garamond"/>
              </a:rPr>
              <a:t>Dieta</a:t>
            </a:r>
            <a:r>
              <a:rPr sz="3000" b="0" spc="-85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Correcta.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4075" y="2108707"/>
            <a:ext cx="9203690" cy="397510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PLANTEAMIENTO DEL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PROBLEMA.</a:t>
            </a:r>
            <a:endParaRPr sz="1900">
              <a:latin typeface="Garamond"/>
              <a:cs typeface="Garamond"/>
            </a:endParaRPr>
          </a:p>
          <a:p>
            <a:pPr marL="12700" marR="4067175">
              <a:lnSpc>
                <a:spcPct val="157900"/>
              </a:lnSpc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¿ Serà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alimentaciòn base para tener una buena salud?  MARCO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TEÓRICO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4799"/>
              </a:lnSpc>
              <a:spcBef>
                <a:spcPts val="9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 alimentaciòn 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 cuerpo alimentos es un acto consciente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voluntario,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nutriciòn sin embargo es un proceso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involuntario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mediante el cual el organismo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digiere,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absorbe,  asimila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transforma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sustancias químicas para que sean utilizadas por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cèlulas para que  realicen sus funciones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vitales.</a:t>
            </a:r>
            <a:endParaRPr sz="1900">
              <a:latin typeface="Garamond"/>
              <a:cs typeface="Garamond"/>
            </a:endParaRPr>
          </a:p>
          <a:p>
            <a:pPr marL="12700" marR="6350" algn="just">
              <a:lnSpc>
                <a:spcPct val="114599"/>
              </a:lnSpc>
              <a:spcBef>
                <a:spcPts val="101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Los nutrientes son sustancias quìmicas que contienen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el organismo utiliza para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formaciòn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nuevos tejidos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durante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crecimiento, para reemplazar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tejidos que se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destruyen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fuente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energìa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llenar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necesidades calòricas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organismo.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955725"/>
            <a:ext cx="2000975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1572858"/>
            <a:ext cx="8757285" cy="36004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6985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conjunto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procesos quìmicos que ocurre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tejidos recibe el nombre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metabolismo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tiene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fases; el anabolismo que son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procesos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intervienen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construcciòn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asimilaciòn,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catabolismo que comprende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procesos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desasimilaciòn.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dieta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 el conjunto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platillos que se consumen 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dìa, y debe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tener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siguientes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caracterìsticas: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1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Suficiente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cantidad para que cubra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requerimientos calóricos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</a:t>
            </a:r>
            <a:r>
              <a:rPr sz="19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persona.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Completa, que contenga 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grupos.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Equilibrada, que no contenga cantidades excesivas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ningún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nutriente.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Adecuada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edad, estado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salud, sexo, actividad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estado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fisiològico.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Higiènica,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libre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cualquier agente patògeno que provoque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enfermedad.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0633" y="1732996"/>
            <a:ext cx="942594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Incorporar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al trabajo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aula, el huerto como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vivo, que permita experiencias  formativas significativas, utilizando conceptos químicos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estadísticos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integrados a las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ciencias  exactas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educación para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salud, contribuyendo así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a la importancia 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tener una buena  alimentación para una mejor calidad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vida en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501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colegio Winston  Churchill, ubicado en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colonia Granjas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Guadalupe, Ecatepec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Morelos, Estado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México. Todo esto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travès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del diseño y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construcciòn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un huerto urbano escolar, como  herramienta principal para enfrentar una crisis</a:t>
            </a:r>
            <a:r>
              <a:rPr sz="2000" spc="-1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alimentaria.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58240" y="669359"/>
            <a:ext cx="70961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OBJETIVO </a:t>
            </a:r>
            <a:r>
              <a:rPr sz="3000" dirty="0"/>
              <a:t>GENERAL </a:t>
            </a:r>
            <a:r>
              <a:rPr sz="3000" spc="-5" dirty="0"/>
              <a:t>DEL</a:t>
            </a:r>
            <a:r>
              <a:rPr sz="3000" spc="-90" dirty="0"/>
              <a:t> </a:t>
            </a:r>
            <a:r>
              <a:rPr sz="3000" spc="-5" dirty="0"/>
              <a:t>PROYECTO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1490233"/>
            <a:ext cx="8757285" cy="2476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799"/>
              </a:lnSpc>
              <a:spcBef>
                <a:spcPts val="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Nutriciòn adecuada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implica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salud, crecimiento,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desarrollo,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capacidad mental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fortaleza  fìsica adecuados, actividad, eficiencia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optimismo, recientemente se ha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diseñado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“el plato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buen comer” que nos orienta acerca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cantidad adecuada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que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deben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consumir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diariamente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divide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tres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porciones: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1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Verduras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frutas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(muchas)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Cereales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(suficientes)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Leguminosas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origen animal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(pocos)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67175" y="4114199"/>
            <a:ext cx="2284400" cy="2065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7800" y="774033"/>
            <a:ext cx="8756015" cy="5432425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OBJETIVO.</a:t>
            </a:r>
            <a:endParaRPr sz="1900">
              <a:latin typeface="Garamond"/>
              <a:cs typeface="Garamond"/>
            </a:endParaRPr>
          </a:p>
          <a:p>
            <a:pPr marL="12700" marR="5080">
              <a:lnSpc>
                <a:spcPct val="113999"/>
              </a:lnSpc>
              <a:spcBef>
                <a:spcPts val="10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el alumno elabore un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desayuno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balanceado para cubrir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necesidades calòricas en un  adolescente.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HIPÓTESIS</a:t>
            </a:r>
            <a:endParaRPr sz="1900">
              <a:latin typeface="Garamond"/>
              <a:cs typeface="Garamond"/>
            </a:endParaRPr>
          </a:p>
          <a:p>
            <a:pPr marL="12700" marR="5715">
              <a:lnSpc>
                <a:spcPct val="113999"/>
              </a:lnSpc>
              <a:spcBef>
                <a:spcPts val="100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Si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alimentaciòn base para una buena salud, entonces el organismo humano gozarà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gran calidad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vida.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 DE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INVESTIGACIÒN.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1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Tipo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investigaciòn: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teórico-práctica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Lugar: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laboratorio 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quìmica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Instrumentos de investigaciòn: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bibliogràficos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Programa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actividades: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Protocolo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Investigaciòn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Desarrollo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Anàlisi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conclusiòn.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0575" y="685657"/>
            <a:ext cx="8750300" cy="480695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PROCEDIMIENTO.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1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Elaborar por escrito un prototipo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desayuno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balanceado para un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adolescente.</a:t>
            </a:r>
            <a:endParaRPr sz="1900">
              <a:latin typeface="Garamond"/>
              <a:cs typeface="Garamond"/>
            </a:endParaRPr>
          </a:p>
          <a:p>
            <a:pPr marL="469900" marR="5080" indent="-304165">
              <a:lnSpc>
                <a:spcPts val="2630"/>
              </a:lnSpc>
              <a:spcBef>
                <a:spcPts val="114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Presentarlo en fisìsico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cantidades mencionadas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utensilios adecuados  para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ingerirlo.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MATERIAL, EQUIPO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SUSTANCIAS.</a:t>
            </a:r>
            <a:endParaRPr sz="1900">
              <a:latin typeface="Garamond"/>
              <a:cs typeface="Garamond"/>
            </a:endParaRPr>
          </a:p>
          <a:p>
            <a:pPr marL="12700" marR="3694429">
              <a:lnSpc>
                <a:spcPct val="157900"/>
              </a:lnSpc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Alimentos, utensilios para prepararlos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servirlos.  MANEJO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DISPOSICIÒN DE</a:t>
            </a:r>
            <a:r>
              <a:rPr sz="19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DESECHOS.</a:t>
            </a:r>
            <a:endParaRPr sz="1900">
              <a:latin typeface="Garamond"/>
              <a:cs typeface="Garamond"/>
            </a:endParaRPr>
          </a:p>
          <a:p>
            <a:pPr marL="12700" marR="7000875">
              <a:lnSpc>
                <a:spcPct val="100000"/>
              </a:lnSpc>
              <a:spcBef>
                <a:spcPts val="13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Orgànicos.</a:t>
            </a:r>
            <a:endParaRPr sz="1900">
              <a:latin typeface="Garamond"/>
              <a:cs typeface="Garamond"/>
            </a:endParaRPr>
          </a:p>
          <a:p>
            <a:pPr marL="12700" marR="7000875">
              <a:lnSpc>
                <a:spcPct val="100000"/>
              </a:lnSpc>
              <a:spcBef>
                <a:spcPts val="13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BIBLIOGRAFÌA.</a:t>
            </a:r>
            <a:endParaRPr sz="1900">
              <a:latin typeface="Garamond"/>
              <a:cs typeface="Garamond"/>
            </a:endParaRPr>
          </a:p>
          <a:p>
            <a:pPr marL="12700" marR="104139">
              <a:lnSpc>
                <a:spcPct val="157900"/>
              </a:lnSpc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Rosas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M. Margarita, </a:t>
            </a:r>
            <a:r>
              <a:rPr sz="1900" i="1" spc="-5" dirty="0">
                <a:solidFill>
                  <a:srgbClr val="434343"/>
                </a:solidFill>
                <a:latin typeface="Garamond"/>
                <a:cs typeface="Garamond"/>
              </a:rPr>
              <a:t>EDUCACIÒN PARA LA </a:t>
            </a:r>
            <a:r>
              <a:rPr sz="1900" i="1" dirty="0">
                <a:solidFill>
                  <a:srgbClr val="434343"/>
                </a:solidFill>
                <a:latin typeface="Garamond"/>
                <a:cs typeface="Garamond"/>
              </a:rPr>
              <a:t>SALUD,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3a. ed., Mèxico, 2018, pp. 100-101  Higashida, H., Bertha, </a:t>
            </a:r>
            <a:r>
              <a:rPr sz="1900" i="1" dirty="0">
                <a:solidFill>
                  <a:srgbClr val="434343"/>
                </a:solidFill>
                <a:latin typeface="Garamond"/>
                <a:cs typeface="Garamond"/>
              </a:rPr>
              <a:t>CIENCIAS DE </a:t>
            </a:r>
            <a:r>
              <a:rPr sz="1900" i="1" spc="-5" dirty="0">
                <a:solidFill>
                  <a:srgbClr val="434343"/>
                </a:solidFill>
                <a:latin typeface="Garamond"/>
                <a:cs typeface="Garamond"/>
              </a:rPr>
              <a:t>LA SALUD,,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7a. ed., Mèxico, 2015, pp.</a:t>
            </a:r>
            <a:r>
              <a:rPr sz="1900" spc="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283-288.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9750" y="563210"/>
            <a:ext cx="33375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10" dirty="0">
                <a:latin typeface="Garamond"/>
                <a:cs typeface="Garamond"/>
              </a:rPr>
              <a:t>Descripciòn </a:t>
            </a:r>
            <a:r>
              <a:rPr sz="3000" b="0" dirty="0">
                <a:latin typeface="Garamond"/>
                <a:cs typeface="Garamond"/>
              </a:rPr>
              <a:t>del</a:t>
            </a:r>
            <a:r>
              <a:rPr sz="3000" b="0" spc="-85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cierre.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8750" y="1378622"/>
            <a:ext cx="6526530" cy="43554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715" algn="just">
              <a:lnSpc>
                <a:spcPct val="100899"/>
              </a:lnSpc>
              <a:spcBef>
                <a:spcPts val="8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 esto se pretende que el alumno haga conciencia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 importante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es  cuidar su cuerpo para tener una vida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calidad, evitando trastornos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enfermedades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derivadas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mala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nutriciòn.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Lo</a:t>
            </a:r>
            <a:r>
              <a:rPr sz="1600" spc="-10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sucedido.</a:t>
            </a:r>
            <a:endParaRPr sz="1600">
              <a:latin typeface="Garamond"/>
              <a:cs typeface="Garamond"/>
            </a:endParaRPr>
          </a:p>
          <a:p>
            <a:pPr marL="12700" marR="6350" algn="just">
              <a:lnSpc>
                <a:spcPct val="100899"/>
              </a:lnSpc>
              <a:spcBef>
                <a:spcPts val="99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Darse cuenta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permitirse conocer nuevos alimentos,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combinaciòn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estos puede resultar grata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vista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 paladar,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ademàs ser nutritiva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benéfica 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salud.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Contrastaciòn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esperado.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00899"/>
              </a:lnSpc>
              <a:spcBef>
                <a:spcPts val="98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La alimentaciòn 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serà una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preocupaciones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necesidades bàsicas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hombre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factores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determinantes 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formaciòn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progreso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sociedades.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Materiales.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*Alimentos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*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Utensilios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presentaciòn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desayuno.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55825" y="493797"/>
            <a:ext cx="3610799" cy="2319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86775" y="2812987"/>
            <a:ext cx="3610799" cy="29631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3"/>
            <a:ext cx="57950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 los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2225" y="2035558"/>
            <a:ext cx="8756650" cy="26003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799"/>
              </a:lnSpc>
              <a:spcBef>
                <a:spcPts val="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resultados obtenidos aprendieron que en Mèxico existe una gran variedad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que aportan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nutrientes necesarios para el trabajo cotidiano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cuerpo humano,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alimentaciòn 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base para que este se realice en su totalidad teniendo como </a:t>
            </a:r>
            <a:r>
              <a:rPr sz="1900" spc="4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objetivo primordial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homeostasis.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999"/>
              </a:lnSpc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espera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después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se adquiriò este conocimiento se practique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cambien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mejoren hábitos en pro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salud.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955725"/>
            <a:ext cx="2000975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4"/>
            <a:ext cx="4254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Análisis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2225" y="1891882"/>
            <a:ext cx="6856095" cy="3519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Ventajas.</a:t>
            </a:r>
            <a:endParaRPr sz="24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142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Adquirir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corregir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hábitos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alimenticiòs.</a:t>
            </a:r>
            <a:endParaRPr sz="18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29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Integrar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nuevos alimentos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dieta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diaria.</a:t>
            </a:r>
            <a:endParaRPr sz="18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31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Adecuar el régimen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sus actividades, estado fìsico, gustos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8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costumbres.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Garamond"/>
              <a:buChar char="-"/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34343"/>
              </a:buClr>
              <a:buFont typeface="Garamond"/>
              <a:buChar char="-"/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Desventajas.</a:t>
            </a:r>
            <a:endParaRPr sz="24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142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Poder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adquisitivo</a:t>
            </a:r>
            <a:endParaRPr sz="18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29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Disponibilidad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alimentos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regiòn.</a:t>
            </a:r>
            <a:endParaRPr sz="18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31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Tiempo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preparaciòn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5949" y="629182"/>
            <a:ext cx="3922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2A3890"/>
                </a:solidFill>
                <a:latin typeface="Garamond"/>
                <a:cs typeface="Garamond"/>
              </a:rPr>
              <a:t>Toma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</a:t>
            </a:r>
            <a:r>
              <a:rPr sz="4000" spc="-8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decisiones</a:t>
            </a:r>
            <a:endParaRPr sz="4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655608"/>
            <a:ext cx="8761095" cy="10191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Elaborar carteles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informar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sobre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repercusiones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salud al practicar una mala  alimentaciòn,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esto puede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llegar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estado crònico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desnutriciòn e incluso a 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muerte.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04094" y="2984632"/>
            <a:ext cx="3833548" cy="3224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1350" y="605504"/>
            <a:ext cx="3160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Disciplinaria</a:t>
            </a:r>
            <a:r>
              <a:rPr spc="-90" dirty="0"/>
              <a:t> </a:t>
            </a:r>
            <a:r>
              <a:rPr dirty="0"/>
              <a:t>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6549" y="1215104"/>
            <a:ext cx="10597515" cy="4592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0125" algn="ctr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2A3890"/>
                </a:solidFill>
                <a:latin typeface="Garamond"/>
                <a:cs typeface="Garamond"/>
              </a:rPr>
              <a:t>Matemáticas</a:t>
            </a:r>
            <a:r>
              <a:rPr sz="40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4000" b="1" dirty="0">
                <a:solidFill>
                  <a:srgbClr val="2A3890"/>
                </a:solidFill>
                <a:latin typeface="Garamond"/>
                <a:cs typeface="Garamond"/>
              </a:rPr>
              <a:t>V</a:t>
            </a:r>
            <a:endParaRPr sz="40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3420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NOMBRE DE LA ACTIVIDAD: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Análisis</a:t>
            </a:r>
            <a:r>
              <a:rPr sz="1800" spc="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000"/>
              </a:lnSpc>
              <a:spcBef>
                <a:spcPts val="1745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OBJETIVO</a:t>
            </a:r>
            <a:r>
              <a:rPr sz="3000"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z="1800" spc="-5" dirty="0">
                <a:latin typeface="Garamond"/>
                <a:cs typeface="Garamond"/>
              </a:rPr>
              <a:t>Aplicará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enseñanza transversal, que permita 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estadísticos </a:t>
            </a:r>
            <a:r>
              <a:rPr sz="1800" dirty="0">
                <a:latin typeface="Garamond"/>
                <a:cs typeface="Garamond"/>
              </a:rPr>
              <a:t>y la </a:t>
            </a:r>
            <a:r>
              <a:rPr sz="1800" spc="-5" dirty="0">
                <a:latin typeface="Garamond"/>
                <a:cs typeface="Garamond"/>
              </a:rPr>
              <a:t>representación gráfica </a:t>
            </a:r>
            <a:r>
              <a:rPr sz="1800" dirty="0">
                <a:latin typeface="Garamond"/>
                <a:cs typeface="Garamond"/>
              </a:rPr>
              <a:t>de los  </a:t>
            </a:r>
            <a:r>
              <a:rPr sz="1800" spc="-5" dirty="0">
                <a:latin typeface="Garamond"/>
                <a:cs typeface="Garamond"/>
              </a:rPr>
              <a:t>mismo, sean </a:t>
            </a:r>
            <a:r>
              <a:rPr sz="1800" dirty="0">
                <a:latin typeface="Garamond"/>
                <a:cs typeface="Garamond"/>
              </a:rPr>
              <a:t>integrados </a:t>
            </a:r>
            <a:r>
              <a:rPr sz="1800" spc="-5" dirty="0">
                <a:latin typeface="Garamond"/>
                <a:cs typeface="Garamond"/>
              </a:rPr>
              <a:t>con algunos conceptos biológicos </a:t>
            </a:r>
            <a:r>
              <a:rPr sz="1800" dirty="0">
                <a:latin typeface="Garamond"/>
                <a:cs typeface="Garamond"/>
              </a:rPr>
              <a:t>y de </a:t>
            </a:r>
            <a:r>
              <a:rPr sz="1800" spc="-5" dirty="0">
                <a:latin typeface="Garamond"/>
                <a:cs typeface="Garamond"/>
              </a:rPr>
              <a:t>educación ambiental, </a:t>
            </a:r>
            <a:r>
              <a:rPr sz="1800" dirty="0">
                <a:latin typeface="Garamond"/>
                <a:cs typeface="Garamond"/>
              </a:rPr>
              <a:t>donde los </a:t>
            </a:r>
            <a:r>
              <a:rPr sz="1800" spc="-5" dirty="0">
                <a:latin typeface="Garamond"/>
                <a:cs typeface="Garamond"/>
              </a:rPr>
              <a:t>estudiantes aprecien  problemas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vida real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se generen en ellos procesos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resolución.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5to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FECHAS</a:t>
            </a:r>
            <a:r>
              <a:rPr sz="1800"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z="1800" spc="-5" dirty="0">
                <a:latin typeface="Garamond"/>
                <a:cs typeface="Garamond"/>
              </a:rPr>
              <a:t>Del 13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enero </a:t>
            </a:r>
            <a:r>
              <a:rPr sz="1800" dirty="0">
                <a:latin typeface="Garamond"/>
                <a:cs typeface="Garamond"/>
              </a:rPr>
              <a:t>- 7 de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febrero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3975" y="631211"/>
            <a:ext cx="55206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75" dirty="0">
                <a:latin typeface="Lucida Sans"/>
                <a:cs typeface="Lucida Sans"/>
              </a:rPr>
              <a:t>Asignatura: </a:t>
            </a:r>
            <a:r>
              <a:rPr sz="3600" b="0" spc="-80" dirty="0">
                <a:latin typeface="Lucida Sans"/>
                <a:cs typeface="Lucida Sans"/>
              </a:rPr>
              <a:t>Matemáticas</a:t>
            </a:r>
            <a:r>
              <a:rPr sz="3600" b="0" spc="-360" dirty="0">
                <a:latin typeface="Lucida Sans"/>
                <a:cs typeface="Lucida Sans"/>
              </a:rPr>
              <a:t> </a:t>
            </a:r>
            <a:r>
              <a:rPr sz="3600" b="0" spc="-65" dirty="0">
                <a:latin typeface="Lucida Sans"/>
                <a:cs typeface="Lucida Sans"/>
              </a:rPr>
              <a:t>V</a:t>
            </a:r>
            <a:endParaRPr sz="36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7375" y="1705671"/>
            <a:ext cx="11203940" cy="4650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u="heavy" spc="-5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MEDIDAS DE TENDENCIA</a:t>
            </a:r>
            <a:r>
              <a:rPr sz="16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 </a:t>
            </a:r>
            <a:r>
              <a:rPr sz="1600" b="1" u="heavy" spc="-5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CENTRAL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5900"/>
              </a:lnSpc>
              <a:spcBef>
                <a:spcPts val="10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La medida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tendencia central se refiere al punto medio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distribución,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decir,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ubicados al centro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conjunto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datos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describen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algunas características. La medidas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Tendencia Central son: Media aritmética, La media, La Mediana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Moda.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100"/>
              </a:lnSpc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El promedio en matemática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estadística. Es el valor característico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una serie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cuantitativos, se obtiene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suma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todos  sus valores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dividida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entre el número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sumandos. El promedio se emplea con frecuencia como mecanismo para resumir un conjunto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cantidades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números. También son frecuentemente usados para comparar un grupo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con otro. Los tipos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promedios más  conocidos en estadística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son:</a:t>
            </a:r>
            <a:endParaRPr sz="1600">
              <a:latin typeface="Garamond"/>
              <a:cs typeface="Garamond"/>
            </a:endParaRPr>
          </a:p>
          <a:p>
            <a:pPr marL="12700" marR="9286875">
              <a:lnSpc>
                <a:spcPts val="3229"/>
              </a:lnSpc>
              <a:spcBef>
                <a:spcPts val="27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1).- La media</a:t>
            </a:r>
            <a:r>
              <a:rPr sz="1600" spc="-8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aritmética.</a:t>
            </a:r>
            <a:endParaRPr sz="1600">
              <a:latin typeface="Garamond"/>
              <a:cs typeface="Garamond"/>
            </a:endParaRPr>
          </a:p>
          <a:p>
            <a:pPr marL="12700" marR="9286875">
              <a:lnSpc>
                <a:spcPts val="3229"/>
              </a:lnSpc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2).- La</a:t>
            </a:r>
            <a:r>
              <a:rPr sz="1600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3).- La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moda.</a:t>
            </a:r>
            <a:endParaRPr sz="1600">
              <a:latin typeface="Garamond"/>
              <a:cs typeface="Garamond"/>
            </a:endParaRPr>
          </a:p>
          <a:p>
            <a:pPr marL="12700" marR="9198610">
              <a:lnSpc>
                <a:spcPct val="168000"/>
              </a:lnSpc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4).- La media</a:t>
            </a:r>
            <a:r>
              <a:rPr sz="1600" spc="-9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geométrica.  5).- La media</a:t>
            </a:r>
            <a:r>
              <a:rPr sz="1600" spc="-5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armónica.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1825" y="989996"/>
            <a:ext cx="8159115" cy="1088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y aplicación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de la media</a:t>
            </a:r>
            <a:r>
              <a:rPr sz="1600" b="1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aritmética.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Los métodos para calcular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 aritmética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son:</a:t>
            </a:r>
            <a:endParaRPr sz="1600">
              <a:latin typeface="Garamond"/>
              <a:cs typeface="Garamond"/>
            </a:endParaRPr>
          </a:p>
          <a:p>
            <a:pPr marL="520700" indent="-402590">
              <a:lnSpc>
                <a:spcPct val="100000"/>
              </a:lnSpc>
              <a:spcBef>
                <a:spcPts val="1305"/>
              </a:spcBef>
              <a:buFont typeface="Arial"/>
              <a:buChar char="●"/>
              <a:tabLst>
                <a:tab pos="520065" algn="l"/>
                <a:tab pos="520700" algn="l"/>
              </a:tabLst>
            </a:pP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no agrupados: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 el cociente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suma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divididos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por el número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</a:t>
            </a:r>
            <a:r>
              <a:rPr sz="1600" spc="-3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valores.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0274" y="2260225"/>
            <a:ext cx="10233699" cy="3423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25" y="1536986"/>
            <a:ext cx="10562590" cy="417576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000" b="1" spc="-5" dirty="0">
                <a:latin typeface="Garamond"/>
                <a:cs typeface="Garamond"/>
              </a:rPr>
              <a:t>EDUCACIÓN PARA LA</a:t>
            </a:r>
            <a:r>
              <a:rPr sz="2000" b="1" spc="-10" dirty="0">
                <a:latin typeface="Garamond"/>
                <a:cs typeface="Garamond"/>
              </a:rPr>
              <a:t> </a:t>
            </a:r>
            <a:r>
              <a:rPr sz="2000" b="1" spc="-5" dirty="0">
                <a:latin typeface="Garamond"/>
                <a:cs typeface="Garamond"/>
              </a:rPr>
              <a:t>SALUD</a:t>
            </a:r>
            <a:endParaRPr sz="2000">
              <a:latin typeface="Garamond"/>
              <a:cs typeface="Garamond"/>
            </a:endParaRPr>
          </a:p>
          <a:p>
            <a:pPr marL="12700" marR="7620" algn="just">
              <a:lnSpc>
                <a:spcPts val="2630"/>
              </a:lnSpc>
              <a:spcBef>
                <a:spcPts val="155"/>
              </a:spcBef>
            </a:pPr>
            <a:r>
              <a:rPr sz="1800" spc="-5" dirty="0">
                <a:latin typeface="Garamond"/>
                <a:cs typeface="Garamond"/>
              </a:rPr>
              <a:t>Construirá conocimientos </a:t>
            </a:r>
            <a:r>
              <a:rPr sz="1800" dirty="0">
                <a:latin typeface="Garamond"/>
                <a:cs typeface="Garamond"/>
              </a:rPr>
              <a:t>y desarrollará </a:t>
            </a:r>
            <a:r>
              <a:rPr sz="1800" spc="-5" dirty="0">
                <a:latin typeface="Garamond"/>
                <a:cs typeface="Garamond"/>
              </a:rPr>
              <a:t>habilidades, hábitos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valores para el cuidado </a:t>
            </a:r>
            <a:r>
              <a:rPr sz="1800" dirty="0">
                <a:latin typeface="Garamond"/>
                <a:cs typeface="Garamond"/>
              </a:rPr>
              <a:t>integral de </a:t>
            </a:r>
            <a:r>
              <a:rPr sz="1800" spc="-5" dirty="0">
                <a:latin typeface="Garamond"/>
                <a:cs typeface="Garamond"/>
              </a:rPr>
              <a:t>su salud </a:t>
            </a:r>
            <a:r>
              <a:rPr sz="1800" dirty="0">
                <a:latin typeface="Garamond"/>
                <a:cs typeface="Garamond"/>
              </a:rPr>
              <a:t>a </a:t>
            </a:r>
            <a:r>
              <a:rPr sz="1800" spc="-5" dirty="0">
                <a:latin typeface="Garamond"/>
                <a:cs typeface="Garamond"/>
              </a:rPr>
              <a:t>través </a:t>
            </a:r>
            <a:r>
              <a:rPr sz="1800" dirty="0">
                <a:latin typeface="Garamond"/>
                <a:cs typeface="Garamond"/>
              </a:rPr>
              <a:t>de la  investigación y la </a:t>
            </a:r>
            <a:r>
              <a:rPr sz="1800" spc="-5" dirty="0">
                <a:latin typeface="Garamond"/>
                <a:cs typeface="Garamond"/>
              </a:rPr>
              <a:t>reflexión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principales problemas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salud </a:t>
            </a:r>
            <a:r>
              <a:rPr sz="1800" dirty="0">
                <a:latin typeface="Garamond"/>
                <a:cs typeface="Garamond"/>
              </a:rPr>
              <a:t>debidos a </a:t>
            </a:r>
            <a:r>
              <a:rPr sz="1800" spc="-5" dirty="0">
                <a:latin typeface="Garamond"/>
                <a:cs typeface="Garamond"/>
              </a:rPr>
              <a:t>una mala</a:t>
            </a:r>
            <a:r>
              <a:rPr sz="1800" spc="-4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alimentación.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latin typeface="Garamond"/>
                <a:cs typeface="Garamond"/>
              </a:rPr>
              <a:t>MATEMÁTICAS</a:t>
            </a:r>
            <a:r>
              <a:rPr sz="2000" b="1" spc="-10" dirty="0">
                <a:latin typeface="Garamond"/>
                <a:cs typeface="Garamond"/>
              </a:rPr>
              <a:t> </a:t>
            </a:r>
            <a:r>
              <a:rPr sz="2000" b="1" dirty="0">
                <a:latin typeface="Garamond"/>
                <a:cs typeface="Garamond"/>
              </a:rPr>
              <a:t>V</a:t>
            </a:r>
            <a:endParaRPr sz="2000">
              <a:latin typeface="Garamond"/>
              <a:cs typeface="Garamond"/>
            </a:endParaRPr>
          </a:p>
          <a:p>
            <a:pPr marL="12700" marR="5080" algn="just">
              <a:lnSpc>
                <a:spcPts val="2620"/>
              </a:lnSpc>
              <a:spcBef>
                <a:spcPts val="160"/>
              </a:spcBef>
            </a:pPr>
            <a:r>
              <a:rPr sz="1800" spc="-5" dirty="0">
                <a:latin typeface="Garamond"/>
                <a:cs typeface="Garamond"/>
              </a:rPr>
              <a:t>Aplicará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enseñanza transversal, que permita 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estadísticos </a:t>
            </a:r>
            <a:r>
              <a:rPr sz="1800" dirty="0">
                <a:latin typeface="Garamond"/>
                <a:cs typeface="Garamond"/>
              </a:rPr>
              <a:t>y la </a:t>
            </a:r>
            <a:r>
              <a:rPr sz="1800" spc="-5" dirty="0">
                <a:latin typeface="Garamond"/>
                <a:cs typeface="Garamond"/>
              </a:rPr>
              <a:t>representación gráfica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mismo, sean  </a:t>
            </a:r>
            <a:r>
              <a:rPr sz="1800" dirty="0">
                <a:latin typeface="Garamond"/>
                <a:cs typeface="Garamond"/>
              </a:rPr>
              <a:t>integrados </a:t>
            </a:r>
            <a:r>
              <a:rPr sz="1800" spc="-5" dirty="0">
                <a:latin typeface="Garamond"/>
                <a:cs typeface="Garamond"/>
              </a:rPr>
              <a:t>con algunos conceptos biológicos </a:t>
            </a:r>
            <a:r>
              <a:rPr sz="1800" dirty="0">
                <a:latin typeface="Garamond"/>
                <a:cs typeface="Garamond"/>
              </a:rPr>
              <a:t>y de </a:t>
            </a:r>
            <a:r>
              <a:rPr sz="1800" spc="-5" dirty="0">
                <a:latin typeface="Garamond"/>
                <a:cs typeface="Garamond"/>
              </a:rPr>
              <a:t>educación ambiental, </a:t>
            </a:r>
            <a:r>
              <a:rPr sz="1800" dirty="0">
                <a:latin typeface="Garamond"/>
                <a:cs typeface="Garamond"/>
              </a:rPr>
              <a:t>donde los </a:t>
            </a:r>
            <a:r>
              <a:rPr sz="1800" spc="-5" dirty="0">
                <a:latin typeface="Garamond"/>
                <a:cs typeface="Garamond"/>
              </a:rPr>
              <a:t>estudiantes aprecien problemas </a:t>
            </a:r>
            <a:r>
              <a:rPr sz="1800" dirty="0">
                <a:latin typeface="Garamond"/>
                <a:cs typeface="Garamond"/>
              </a:rPr>
              <a:t>de la  </a:t>
            </a:r>
            <a:r>
              <a:rPr sz="1800" spc="-5" dirty="0">
                <a:latin typeface="Garamond"/>
                <a:cs typeface="Garamond"/>
              </a:rPr>
              <a:t>vida real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se generen en ellos procesos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resolución.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latin typeface="Garamond"/>
                <a:cs typeface="Garamond"/>
              </a:rPr>
              <a:t>QUÍMICA</a:t>
            </a:r>
            <a:r>
              <a:rPr sz="2000" b="1" spc="-10" dirty="0">
                <a:latin typeface="Garamond"/>
                <a:cs typeface="Garamond"/>
              </a:rPr>
              <a:t> </a:t>
            </a:r>
            <a:r>
              <a:rPr sz="2000" b="1" spc="-5" dirty="0">
                <a:latin typeface="Garamond"/>
                <a:cs typeface="Garamond"/>
              </a:rPr>
              <a:t>III</a:t>
            </a:r>
            <a:endParaRPr sz="2000">
              <a:latin typeface="Garamond"/>
              <a:cs typeface="Garamond"/>
            </a:endParaRPr>
          </a:p>
          <a:p>
            <a:pPr marL="12700" marR="6350" algn="just">
              <a:lnSpc>
                <a:spcPts val="2630"/>
              </a:lnSpc>
              <a:spcBef>
                <a:spcPts val="150"/>
              </a:spcBef>
            </a:pPr>
            <a:r>
              <a:rPr sz="1800" spc="-5" dirty="0">
                <a:latin typeface="Garamond"/>
                <a:cs typeface="Garamond"/>
              </a:rPr>
              <a:t>El alumno aplicará conocimientos químicos relacionados con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propiedades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oligoelementos necesarios para </a:t>
            </a:r>
            <a:r>
              <a:rPr sz="1800" dirty="0">
                <a:latin typeface="Garamond"/>
                <a:cs typeface="Garamond"/>
              </a:rPr>
              <a:t>la  </a:t>
            </a:r>
            <a:r>
              <a:rPr sz="1800" spc="-5" dirty="0">
                <a:latin typeface="Garamond"/>
                <a:cs typeface="Garamond"/>
              </a:rPr>
              <a:t>producción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fortalecimiento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vegetales cultivados en huertos</a:t>
            </a:r>
            <a:r>
              <a:rPr sz="1800" spc="-2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urbanos.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9304" y="608460"/>
            <a:ext cx="56591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OBJETIVOS POR</a:t>
            </a:r>
            <a:r>
              <a:rPr sz="3000" spc="-90" dirty="0"/>
              <a:t> </a:t>
            </a:r>
            <a:r>
              <a:rPr sz="3000" spc="-5" dirty="0"/>
              <a:t>ASIGNATURA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0171" y="1143862"/>
            <a:ext cx="10351770" cy="590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5080" indent="-351790">
              <a:lnSpc>
                <a:spcPct val="1159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agrupados: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primero se calcula el punto medio (promedio)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cada clase. Después se multiplica cada punto medio por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 absoluta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cada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intervalo.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38299" y="2106224"/>
            <a:ext cx="8279373" cy="391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0400" y="903032"/>
            <a:ext cx="6754495" cy="1124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480310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y aplicación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de la</a:t>
            </a:r>
            <a:r>
              <a:rPr sz="1600" b="1" spc="-3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moda.</a:t>
            </a:r>
            <a:endParaRPr sz="1600">
              <a:latin typeface="Garamond"/>
              <a:cs typeface="Garamond"/>
            </a:endParaRPr>
          </a:p>
          <a:p>
            <a:pPr marR="2486025" algn="ctr">
              <a:lnSpc>
                <a:spcPct val="100000"/>
              </a:lnSpc>
              <a:spcBef>
                <a:spcPts val="1585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 el valor que más se repite en un conjunto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</a:t>
            </a:r>
            <a:r>
              <a:rPr sz="1600" spc="-5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moda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no agrupados: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 el valor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variable con mayor</a:t>
            </a:r>
            <a:r>
              <a:rPr sz="1600" spc="-3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400" y="2986721"/>
            <a:ext cx="10485755" cy="1370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Hay tres modas: 80, 179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232. estos valores aparecen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dos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veces.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ct val="115900"/>
              </a:lnSpc>
            </a:pP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moda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agrupados: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se selecciona el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intervalo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clase que tiene mayor frecuencia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llamado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clase modal. Para 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determinar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un solo valor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este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intervalo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moda se utiliza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siguiente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ecuación: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06850" y="2082575"/>
            <a:ext cx="7414698" cy="832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5700" y="4451474"/>
            <a:ext cx="8880225" cy="1942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7175" y="1455612"/>
            <a:ext cx="10657205" cy="35941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469900" indent="-3517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utiliza 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cualitativos nominales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u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ordinales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</a:t>
            </a:r>
            <a:r>
              <a:rPr sz="1600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cuantitativos.</a:t>
            </a:r>
            <a:endParaRPr sz="1600">
              <a:latin typeface="Garamond"/>
              <a:cs typeface="Garamond"/>
            </a:endParaRPr>
          </a:p>
          <a:p>
            <a:pPr marL="469900" indent="-351790">
              <a:lnSpc>
                <a:spcPct val="100000"/>
              </a:lnSpc>
              <a:spcBef>
                <a:spcPts val="30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No se ve afectada por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valores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extremos.</a:t>
            </a:r>
            <a:endParaRPr sz="1600">
              <a:latin typeface="Garamond"/>
              <a:cs typeface="Garamond"/>
            </a:endParaRPr>
          </a:p>
          <a:p>
            <a:pPr marL="469900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puede utilizar cuando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distribución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frecuencias tenga clases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abiertas.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y aplicación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de la</a:t>
            </a:r>
            <a:r>
              <a:rPr sz="1600" b="1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mediana.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5900"/>
              </a:lnSpc>
              <a:spcBef>
                <a:spcPts val="10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 el valor que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divide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al conjunto ordenado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datos,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subconjuntos con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misma cantidad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elementos. 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decir divide a la 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serie en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partes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iguales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primera mitad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los 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están por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debajo 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otra mitad está por encima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</a:t>
            </a:r>
            <a:r>
              <a:rPr sz="1600" spc="-3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ella.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mediana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no</a:t>
            </a:r>
            <a:r>
              <a:rPr sz="1600" i="1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agrupados:</a:t>
            </a:r>
            <a:endParaRPr sz="1600">
              <a:latin typeface="Garamond"/>
              <a:cs typeface="Garamond"/>
            </a:endParaRPr>
          </a:p>
          <a:p>
            <a:pPr marL="217170" indent="-205104">
              <a:lnSpc>
                <a:spcPct val="100000"/>
              </a:lnSpc>
              <a:spcBef>
                <a:spcPts val="1305"/>
              </a:spcBef>
              <a:buAutoNum type="arabicParenR"/>
              <a:tabLst>
                <a:tab pos="217804" algn="l"/>
              </a:tabLst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Ordenamos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los datos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menor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a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mayor.</a:t>
            </a:r>
            <a:endParaRPr sz="1600">
              <a:latin typeface="Garamond"/>
              <a:cs typeface="Garamond"/>
            </a:endParaRPr>
          </a:p>
          <a:p>
            <a:pPr marL="217170" indent="-205104">
              <a:lnSpc>
                <a:spcPct val="100000"/>
              </a:lnSpc>
              <a:spcBef>
                <a:spcPts val="1305"/>
              </a:spcBef>
              <a:buAutoNum type="arabicParenR"/>
              <a:tabLst>
                <a:tab pos="217804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Si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serie tiene un número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impar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medidas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puntuación central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misma.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2775" y="5599622"/>
            <a:ext cx="2504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Ejemplo: 2, 2, 3, 3, 5, 8, 8, 9,</a:t>
            </a:r>
            <a:r>
              <a:rPr sz="1600" spc="-6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10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1033" y="5599622"/>
            <a:ext cx="6051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Md=</a:t>
            </a:r>
            <a:r>
              <a:rPr sz="1600" b="1" spc="-8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5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575" y="1289197"/>
            <a:ext cx="10946130" cy="2190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3)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Si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serie tiene un número par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puntuaciones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 entre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las dos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puntuaciones</a:t>
            </a:r>
            <a:r>
              <a:rPr sz="1600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centrales.</a:t>
            </a:r>
            <a:endParaRPr sz="1600">
              <a:latin typeface="Garamond"/>
              <a:cs typeface="Garamond"/>
            </a:endParaRPr>
          </a:p>
          <a:p>
            <a:pPr marL="2806700">
              <a:lnSpc>
                <a:spcPct val="100000"/>
              </a:lnSpc>
              <a:spcBef>
                <a:spcPts val="1305"/>
              </a:spcBef>
              <a:tabLst>
                <a:tab pos="5213985" algn="l"/>
              </a:tabLst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Ejemplo: 3, 7, 9, 10,</a:t>
            </a:r>
            <a:r>
              <a:rPr sz="1600" spc="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15, 16	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Md= </a:t>
            </a:r>
            <a:r>
              <a:rPr sz="1600" b="1" spc="-15" dirty="0">
                <a:solidFill>
                  <a:srgbClr val="3B3735"/>
                </a:solidFill>
                <a:latin typeface="Calibri"/>
                <a:cs typeface="Calibri"/>
              </a:rPr>
              <a:t>𝟗</a:t>
            </a:r>
            <a:r>
              <a:rPr sz="1600" b="1" spc="-15" dirty="0">
                <a:solidFill>
                  <a:srgbClr val="3B3735"/>
                </a:solidFill>
                <a:latin typeface="Garamond"/>
                <a:cs typeface="Garamond"/>
              </a:rPr>
              <a:t>+</a:t>
            </a:r>
            <a:r>
              <a:rPr sz="1600" b="1" spc="-15" dirty="0">
                <a:solidFill>
                  <a:srgbClr val="3B3735"/>
                </a:solidFill>
                <a:latin typeface="Calibri"/>
                <a:cs typeface="Calibri"/>
              </a:rPr>
              <a:t>𝟏𝟎 𝟐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=</a:t>
            </a:r>
            <a:r>
              <a:rPr sz="1600" b="1" spc="10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9.5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Times New Roman"/>
              <a:cs typeface="Times New Roman"/>
            </a:endParaRPr>
          </a:p>
          <a:p>
            <a:pPr marL="62865">
              <a:lnSpc>
                <a:spcPct val="100000"/>
              </a:lnSpc>
            </a:pP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mediana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</a:t>
            </a:r>
            <a:r>
              <a:rPr sz="1600" i="1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agrupados: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5900"/>
              </a:lnSpc>
              <a:spcBef>
                <a:spcPts val="10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La mediana se encuentra en el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intervalo donde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 acumulada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llega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hasta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mitad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suma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frecuencias absolutas.  Ejemplo: Calcular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una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distribución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estadística que viene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dada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siguiente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tabla: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471" y="6032012"/>
            <a:ext cx="10817860" cy="59055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63855" indent="-3517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puede utilizar 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cualitativos ordinales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cuantitativos.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305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puede utilizar cuando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distribución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frecuencias tiene clases abiertas,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menos que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caiga en una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clases</a:t>
            </a:r>
            <a:r>
              <a:rPr sz="1600" spc="-4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abiertas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7824" y="3693450"/>
            <a:ext cx="8800523" cy="2096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975" y="1023947"/>
            <a:ext cx="10986135" cy="526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265">
              <a:lnSpc>
                <a:spcPct val="100000"/>
              </a:lnSpc>
              <a:spcBef>
                <a:spcPts val="100"/>
              </a:spcBef>
            </a:pPr>
            <a:r>
              <a:rPr sz="1600" b="1" u="heavy" spc="-5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EL </a:t>
            </a:r>
            <a:r>
              <a:rPr sz="1600" b="1" u="heavy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GRÁFICO</a:t>
            </a:r>
            <a:endParaRPr sz="1600">
              <a:latin typeface="Garamond"/>
              <a:cs typeface="Garamond"/>
            </a:endParaRPr>
          </a:p>
          <a:p>
            <a:pPr marL="12700" marR="7620" algn="just">
              <a:lnSpc>
                <a:spcPct val="168000"/>
              </a:lnSpc>
              <a:spcBef>
                <a:spcPts val="15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nivel estadístico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matemático,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denominados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aquella representación visual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cual pueden representarse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e  interpretarse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generalmente numéricos. De 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múltiples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informaciones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extraíbles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 podemos  encontrar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existencia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relación entre variables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grado en que 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da,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proporción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aparición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determinadas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68000"/>
              </a:lnSpc>
              <a:spcBef>
                <a:spcPts val="59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Esta representación visual sirve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apoyo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mostrar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comprender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manera sintetizada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recabados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durante la  investigación,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manera que puede tanto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investigadores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llevan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cabo el análisis como otros puedan comprender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resulte sencillo utilizarlo como referencia, como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información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tener en cuenta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como punto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contraste 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realización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nuevas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investigaciones y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metaanálisis.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Tipos 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gráficas</a:t>
            </a:r>
            <a:endParaRPr sz="1600">
              <a:latin typeface="Garamond"/>
              <a:cs typeface="Garamond"/>
            </a:endParaRPr>
          </a:p>
          <a:p>
            <a:pPr marL="12700" marR="10795" algn="just">
              <a:lnSpc>
                <a:spcPct val="168000"/>
              </a:lnSpc>
              <a:spcBef>
                <a:spcPts val="14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Existen muy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diversos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gráficas, generalmente aplicándose unas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u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otras en función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se pretenda representar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simplemente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preferencias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autor.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continuación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indicamos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algunas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más conocidas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comunes.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975" y="846271"/>
            <a:ext cx="10843260" cy="215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265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1.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barras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48400"/>
              </a:lnSpc>
              <a:spcBef>
                <a:spcPts val="6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más conocido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utilizado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gráficos es el 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diagrama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barras. En éste, se presentan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forma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 contenidas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ejes cartesianos (coordenada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abscisa) 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indican los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valores. El aspecto visual que 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 los 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longitud de dichas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barras, no siendo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importante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 grosor. Generalmente se emplea para representar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condiciones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discretas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(por ejemplo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iris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una muestra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determinada,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 solo pueden ser unos valores concretos). Únicamente se observa una variable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abscisas,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frecuencias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</a:t>
            </a:r>
            <a:r>
              <a:rPr sz="16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coordenadas.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3929" y="3302549"/>
            <a:ext cx="7695353" cy="3088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8450" y="758647"/>
            <a:ext cx="11159490" cy="1755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265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2.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circular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por</a:t>
            </a:r>
            <a:r>
              <a:rPr sz="1600" b="1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sectores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48400"/>
              </a:lnSpc>
              <a:spcBef>
                <a:spcPts val="3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también muy habitual gráfico en forma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“quesito”, en este caso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representación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lleva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cabo mediante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división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 círculo en tantas partes como 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investigada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teniendo cada parte un tamaño proporcional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 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dentro 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total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datos.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Cada sector va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representar un valor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se trabaja. 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diagrama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habitual cuando se  está mostrando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proporción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casos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dentro 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total, utilizando para representarlo valores percentuales (el porcentaje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cada</a:t>
            </a:r>
            <a:r>
              <a:rPr sz="16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valor).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60824" y="2693898"/>
            <a:ext cx="5171050" cy="3676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2925" y="668146"/>
            <a:ext cx="11194415" cy="224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286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3.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Histograma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Aunque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simple vista muy semejante al 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barras, el histograma es uno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 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nivel estadístico resulta más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importante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fiable. En esta ocasión, también se utilizan barras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indicar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ejes cartesianos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determinados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valores,  pero en vez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limitarse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establecer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valor concreto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 evaluada refleja todo un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intérvalo. 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 pues un  rango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valores, que además podrían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llegar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reflejar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intervalos de diferentes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longitudes.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6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Ello permite observar no solo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sino también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dispersión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continuo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 vez puede ayudar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inferir la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probabilidad. Generalmente se utiliza ante variables continuas, como el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tiempo.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9402" y="3101200"/>
            <a:ext cx="5701662" cy="3363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4275" y="758647"/>
            <a:ext cx="11031855" cy="236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886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4.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líneas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27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se emplean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líneas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delimitar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valor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dependiente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respecto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otra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independiente.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También puede  usarse para comparar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misma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de diferentes investigaciones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utilizando el mismo gráfico (usando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diferentes  líneas).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usual que se emplee para observar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evolución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tiempo. Un ejemplo claro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gráficos son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polígonos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frecuencias.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Su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funcionamiento es prácticamente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idéntico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histogramas aunque utilizando puntos en vez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barras, 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excepción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permite establecer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pendiente 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dos de dichos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puntos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comparación 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variables relacionadas 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independiente 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distintos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experimentos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mismas variables, como por ejemplo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medidas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investigación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respecto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efectos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tratamiento, observando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datos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 pretratamiento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6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postratamiento.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52091" y="3249532"/>
            <a:ext cx="5875884" cy="3215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8450" y="758647"/>
            <a:ext cx="11051540" cy="243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046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5.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dispersión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dispersión 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xy es un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en el cual mediante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ejes cartesianos se representa en forma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puntos todos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obtenidos mediante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observación. Los ejes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x e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muestran cada uno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dependiente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otra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independiente o  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se esté observando si presentan algún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relación. Los puntos representados el valor reflejado en cada  observación,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nivel visual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dejará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ver una nube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puntos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cuales podemos observar el nivel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dispersión de los</a:t>
            </a:r>
            <a:r>
              <a:rPr sz="16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datos.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60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puede observar si existe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no una relación 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variables mediante el cálculo. Es el procedimiento que se suele usar, por ejemplo, para  establecer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existencia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rectas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regresión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lineal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permita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determinar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 hay relación entre variables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e incluso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relación  existente.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40307" y="3172249"/>
            <a:ext cx="4809790" cy="3233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7824" y="481084"/>
            <a:ext cx="104241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ORGANIZADOR </a:t>
            </a:r>
            <a:r>
              <a:rPr sz="3000" dirty="0"/>
              <a:t>GRÁFICO </a:t>
            </a:r>
            <a:r>
              <a:rPr sz="3000" spc="-5" dirty="0"/>
              <a:t>DE PREGUNTAS</a:t>
            </a:r>
            <a:r>
              <a:rPr sz="3000" spc="-90" dirty="0"/>
              <a:t> </a:t>
            </a:r>
            <a:r>
              <a:rPr sz="3000" spc="-5" dirty="0"/>
              <a:t>ESENCIALES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966525" y="1226600"/>
            <a:ext cx="9613092" cy="5502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075" y="668146"/>
            <a:ext cx="11095990" cy="2669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9665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6.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 caja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bigotes</a:t>
            </a:r>
            <a:endParaRPr sz="1600">
              <a:latin typeface="Garamond"/>
              <a:cs typeface="Garamond"/>
            </a:endParaRPr>
          </a:p>
          <a:p>
            <a:pPr marL="12700" marR="8255" algn="just">
              <a:lnSpc>
                <a:spcPct val="148400"/>
              </a:lnSpc>
              <a:spcBef>
                <a:spcPts val="12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Los gráficos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caja son uno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gráficas que tienden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utilizarse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dispersión de los datos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cómo éstos  agrupan sus valores.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cálculo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cuartiles,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cuales son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que permiten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dividir los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cuatro partes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iguales.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Así, podemos encontrar un total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tres cuartiles (el segundo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cuales se corresponderían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mediana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datos)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van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configurar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“caja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“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cuestión. Los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llamados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bigotes serían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representación gráfica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extremos.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48400"/>
              </a:lnSpc>
              <a:spcBef>
                <a:spcPts val="6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Este gráfico es útil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evaluar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intervalos,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así como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observar el nivel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dispersión de los datos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cuartiles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extremos.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45410" y="3365381"/>
            <a:ext cx="4200858" cy="2877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3275" y="758647"/>
            <a:ext cx="11153775" cy="243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26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7.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áreas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se observa,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manera semejante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ocurre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líneas,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relación entre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dependiente e  independiente. Inicialmente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se hace una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línea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une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puntos que marcan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 medida, pero también se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incluye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situado por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debajo: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 nos permite ver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acumulación (un punto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determinado incluye a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situados por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debajo).</a:t>
            </a:r>
            <a:endParaRPr sz="1600">
              <a:latin typeface="Garamond"/>
              <a:cs typeface="Garamond"/>
            </a:endParaRPr>
          </a:p>
          <a:p>
            <a:pPr marL="12700" marR="10795" algn="just">
              <a:lnSpc>
                <a:spcPct val="113300"/>
              </a:lnSpc>
              <a:spcBef>
                <a:spcPts val="60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él se pueden medir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comparar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muestras (por ejemplo, comparar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resultados obtenidos por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dos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personas, compañías, países, por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registros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mismo valor….). Los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resultados pueden apilarse, observándose fácilmente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 diferencias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diversas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muestras.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34440" y="3122379"/>
            <a:ext cx="5433729" cy="3233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150" y="758647"/>
            <a:ext cx="11075670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265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8.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Pictograma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48400"/>
              </a:lnSpc>
              <a:spcBef>
                <a:spcPts val="120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entiende por pictograma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gráfico en el que, en vez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representar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datos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elementos abstractos como barras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círculos, se  emplean elementos propios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tema que se está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investigando.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De este modo se hace más visual.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Sin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embargo, su funcionamiento es  semejante 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barras, representando frecuencias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misma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manera.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73082" y="2919933"/>
            <a:ext cx="31832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24D66"/>
                </a:solidFill>
                <a:latin typeface="Arial"/>
                <a:cs typeface="Arial"/>
              </a:rPr>
              <a:t>Número de</a:t>
            </a:r>
            <a:r>
              <a:rPr sz="2000" b="1" spc="-85" dirty="0">
                <a:solidFill>
                  <a:srgbClr val="524D6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524D66"/>
                </a:solidFill>
                <a:latin typeface="Arial"/>
                <a:cs typeface="Arial"/>
              </a:rPr>
              <a:t>desempleados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0676" y="6166815"/>
            <a:ext cx="5194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24D66"/>
                </a:solidFill>
                <a:latin typeface="Arial"/>
                <a:cs typeface="Arial"/>
              </a:rPr>
              <a:t>Año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35011" y="3290725"/>
            <a:ext cx="5630645" cy="287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975" y="758647"/>
            <a:ext cx="10715625" cy="1526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9.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Cartograma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68000"/>
              </a:lnSpc>
              <a:spcBef>
                <a:spcPts val="22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Este gráfico resulta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utilidad en el terreno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epidemiología,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indicando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zonas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áreas geográficas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aparece con mayor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menor frecuencia un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determinado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variable. Las frecuencias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rangos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frecuencias 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mediante el uso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color  (requiriéndose una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leyenda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para comprenderse)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tamaño.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7049" y="2449725"/>
            <a:ext cx="4947997" cy="396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370545"/>
            <a:ext cx="37642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FUENTE DE</a:t>
            </a:r>
            <a:r>
              <a:rPr sz="3000" spc="-90" dirty="0"/>
              <a:t> </a:t>
            </a:r>
            <a:r>
              <a:rPr sz="3000" spc="-5" dirty="0"/>
              <a:t>APOYO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93749" y="1089276"/>
            <a:ext cx="10742930" cy="4133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79095" marR="14604" indent="-367030" algn="just">
              <a:lnSpc>
                <a:spcPct val="150500"/>
              </a:lnSpc>
              <a:spcBef>
                <a:spcPts val="125"/>
              </a:spcBef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Prof.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Rafael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Rasse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Cabrera (2015). MEDIDAS DE TENDENCIA CENTRAL. v(Documento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línea disponible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en:http://estadisticaeducativaudo.blogspot.com/p/medidas-de-tendencia-central-nos.html).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Consultado en (marzo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2017)</a:t>
            </a:r>
            <a:endParaRPr sz="1800">
              <a:latin typeface="Garamond"/>
              <a:cs typeface="Garamond"/>
            </a:endParaRPr>
          </a:p>
          <a:p>
            <a:pPr marL="379095" marR="17145" indent="-367030" algn="just">
              <a:lnSpc>
                <a:spcPct val="149300"/>
              </a:lnSpc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Willian Navidi. (2006). Estadistica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ingenieros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científicos. Consultado en (marzo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2017) Liliana Marconi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/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Adriana</a:t>
            </a:r>
            <a:endParaRPr sz="1800">
              <a:latin typeface="Garamond"/>
              <a:cs typeface="Garamond"/>
            </a:endParaRPr>
          </a:p>
          <a:p>
            <a:pPr marL="379095" marR="5080" indent="-367030" algn="just">
              <a:lnSpc>
                <a:spcPct val="149300"/>
              </a:lnSpc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D´Amelio (2009). 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Tendencia Central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Variabilidad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(Documento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línea disponible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en: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  <a:hlinkClick r:id="rId3"/>
              </a:rPr>
              <a:t>http://www.deie.mendoza.gov.ar/aem/material/teoria/MEDIDAS%20DE%20TENDENCIA%20CENTRAL%20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Y%20DE%20VARIABILIDAD.pdf). Consultado en (marzo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800">
              <a:latin typeface="Garamond"/>
              <a:cs typeface="Garamond"/>
            </a:endParaRPr>
          </a:p>
          <a:p>
            <a:pPr marL="379095" marR="8255" indent="-367030" algn="just">
              <a:lnSpc>
                <a:spcPct val="149300"/>
              </a:lnSpc>
              <a:buFont typeface="Arial"/>
              <a:buChar char="●"/>
              <a:tabLst>
                <a:tab pos="37973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Silva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F.,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(2009). 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Posición. (Documento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línea disponible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en: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  <a:hlinkClick r:id="rId4"/>
              </a:rPr>
              <a:t>http://www.slideshare.net/rosilfer/presentations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). Consultado en (marzo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3749" y="5197726"/>
            <a:ext cx="10737215" cy="84455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66395" marR="7620" indent="-366395" algn="r">
              <a:lnSpc>
                <a:spcPct val="100000"/>
              </a:lnSpc>
              <a:spcBef>
                <a:spcPts val="1165"/>
              </a:spcBef>
              <a:buFont typeface="Arial"/>
              <a:buChar char="●"/>
              <a:tabLst>
                <a:tab pos="366395" algn="l"/>
                <a:tab pos="367030" algn="l"/>
                <a:tab pos="962660" algn="l"/>
                <a:tab pos="1727835" algn="l"/>
                <a:tab pos="2926080" algn="l"/>
                <a:tab pos="3810000" algn="l"/>
                <a:tab pos="4619625" algn="l"/>
                <a:tab pos="5767705" algn="l"/>
                <a:tab pos="6976745" algn="l"/>
                <a:tab pos="8311515" algn="l"/>
                <a:tab pos="8722360" algn="l"/>
                <a:tab pos="9331325" algn="l"/>
                <a:tab pos="1044702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Jua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n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Carlo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Valdelama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Villega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(2011)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Descriptiv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(Document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n	línea	disponible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en:</a:t>
            </a:r>
            <a:endParaRPr sz="1800">
              <a:latin typeface="Garamond"/>
              <a:cs typeface="Garamond"/>
            </a:endParaRPr>
          </a:p>
          <a:p>
            <a:pPr marR="5080" algn="r">
              <a:lnSpc>
                <a:spcPct val="100000"/>
              </a:lnSpc>
              <a:spcBef>
                <a:spcPts val="1065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0425" y="5607301"/>
            <a:ext cx="9914255" cy="844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  <a:tabLst>
                <a:tab pos="7659370" algn="l"/>
                <a:tab pos="8869680" algn="l"/>
                <a:tab pos="9275445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https://es.slideshare.net/juvaldelamar/medidas-de-tendencia-central-y-de-dispersin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)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Consultad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n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(marzo  2017)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749" y="6561706"/>
            <a:ext cx="10494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Martínez-González, M.A.; Faulin, F.J.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Sánchez,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A. (2006). Bioestadística amigable, 2ª ed. Diaz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Santos,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Madrid.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34"/>
            <a:ext cx="2990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92724" y="1626926"/>
            <a:ext cx="10639425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Primero,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debemos 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saber que tenemos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opciones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semilleros en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huertos para que crezcan nuestras plantas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exterior. Así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decidimos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comprar </a:t>
            </a:r>
            <a:r>
              <a:rPr sz="1800" i="1" spc="-5" dirty="0">
                <a:solidFill>
                  <a:srgbClr val="333333"/>
                </a:solidFill>
                <a:latin typeface="Garamond"/>
                <a:cs typeface="Garamond"/>
              </a:rPr>
              <a:t>sobres con semillas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i="1" spc="-5" dirty="0">
                <a:solidFill>
                  <a:srgbClr val="333333"/>
                </a:solidFill>
                <a:latin typeface="Garamond"/>
                <a:cs typeface="Garamond"/>
              </a:rPr>
              <a:t>plantones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: </a:t>
            </a:r>
            <a:r>
              <a:rPr sz="1800" spc="-5" dirty="0">
                <a:latin typeface="Garamond"/>
                <a:cs typeface="Garamond"/>
              </a:rPr>
              <a:t>Comprar semillas en </a:t>
            </a:r>
            <a:r>
              <a:rPr sz="1800" dirty="0">
                <a:latin typeface="Garamond"/>
                <a:cs typeface="Garamond"/>
              </a:rPr>
              <a:t>sobre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.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Para nuestros </a:t>
            </a:r>
            <a:r>
              <a:rPr sz="1800" i="1" spc="-5" dirty="0">
                <a:solidFill>
                  <a:srgbClr val="333333"/>
                </a:solidFill>
                <a:latin typeface="Garamond"/>
                <a:cs typeface="Garamond"/>
              </a:rPr>
              <a:t>huertos urbano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 dimensiones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pequeñas,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pepitas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plantaremos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directamente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tierra sin crear plantones en un semillero  específico. </a:t>
            </a:r>
            <a:r>
              <a:rPr sz="1800" spc="-5" dirty="0">
                <a:latin typeface="Garamond"/>
                <a:cs typeface="Garamond"/>
              </a:rPr>
              <a:t>Comprar plantones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. Los plantones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compramos en un vivero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han crecido en un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determinado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tiempo.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50">
              <a:latin typeface="Times New Roman"/>
              <a:cs typeface="Times New Roman"/>
            </a:endParaRPr>
          </a:p>
          <a:p>
            <a:pPr marL="12700" marR="12065" algn="just">
              <a:lnSpc>
                <a:spcPct val="114599"/>
              </a:lnSpc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determinar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qué tipo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hortalizas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vegetales sembrar es conveniente realizar un estadístico, específicamente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medidas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tendencia central.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así saber, </a:t>
            </a:r>
            <a:r>
              <a:rPr sz="1800" spc="-5" dirty="0">
                <a:latin typeface="Garamond"/>
                <a:cs typeface="Garamond"/>
              </a:rPr>
              <a:t>¿Qué sembrar en un huerto urbano?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ya que casi todas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especies son aptas  para cultivar en un huerto ecológico, sin embargo,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más recomendables son: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chiles, tomate, tomate rojo, albahaca,  cilantro,</a:t>
            </a:r>
            <a:r>
              <a:rPr sz="1800" spc="-1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etc.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50">
              <a:latin typeface="Times New Roman"/>
              <a:cs typeface="Times New Roman"/>
            </a:endParaRPr>
          </a:p>
          <a:p>
            <a:pPr marL="12700" marR="21590" algn="just">
              <a:lnSpc>
                <a:spcPct val="114599"/>
              </a:lnSpc>
              <a:spcBef>
                <a:spcPts val="5"/>
              </a:spcBef>
            </a:pP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Si desarrollamos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una serie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gráficas en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podemos percibir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e interpretar 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una forma más eficiente</a:t>
            </a:r>
            <a:r>
              <a:rPr sz="1800" spc="15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resultados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encuesta que realizaremos, nos facilitara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toma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decisiones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con respecto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a la</a:t>
            </a:r>
            <a:r>
              <a:rPr sz="1800" spc="-3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siembra.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6819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 APERTURA DE</a:t>
            </a:r>
            <a:r>
              <a:rPr sz="3000" spc="-85" dirty="0"/>
              <a:t> </a:t>
            </a:r>
            <a:r>
              <a:rPr sz="3000" spc="-5" dirty="0"/>
              <a:t>LA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70025" y="1200231"/>
            <a:ext cx="8872855" cy="487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realizará 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u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A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na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C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in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T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ves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I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ti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V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gac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I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ió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D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n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365" dirty="0">
                <a:solidFill>
                  <a:srgbClr val="434343"/>
                </a:solidFill>
                <a:latin typeface="Garamond"/>
                <a:cs typeface="Garamond"/>
              </a:rPr>
              <a:t>d</a:t>
            </a:r>
            <a:r>
              <a:rPr sz="4500" b="1" spc="-547" baseline="17592" dirty="0">
                <a:solidFill>
                  <a:srgbClr val="2A3890"/>
                </a:solidFill>
                <a:latin typeface="Garamond"/>
                <a:cs typeface="Garamond"/>
              </a:rPr>
              <a:t>A</a:t>
            </a:r>
            <a:r>
              <a:rPr sz="1800" spc="-365" dirty="0">
                <a:solidFill>
                  <a:srgbClr val="434343"/>
                </a:solidFill>
                <a:latin typeface="Garamond"/>
                <a:cs typeface="Garamond"/>
              </a:rPr>
              <a:t>oc</a:t>
            </a:r>
            <a:r>
              <a:rPr sz="4500" b="1" spc="-547" baseline="17592" dirty="0">
                <a:solidFill>
                  <a:srgbClr val="2A3890"/>
                </a:solidFill>
                <a:latin typeface="Garamond"/>
                <a:cs typeface="Garamond"/>
              </a:rPr>
              <a:t>D</a:t>
            </a:r>
            <a:r>
              <a:rPr sz="1800" spc="-365" dirty="0">
                <a:solidFill>
                  <a:srgbClr val="434343"/>
                </a:solidFill>
                <a:latin typeface="Garamond"/>
                <a:cs typeface="Garamond"/>
              </a:rPr>
              <a:t>umental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por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18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temas: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950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tendencia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central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Gráficas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Interpretación 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muestreos.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Concientización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e importancia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huerto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urbano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34343"/>
              </a:buClr>
              <a:buFont typeface="Arial"/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vez que tenían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generó: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debate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compartieron videos para ejemplificar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reforzar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información.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34343"/>
              </a:buClr>
              <a:buFont typeface="Arial"/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materiales utilizados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fueron: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consulta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PC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Proyector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39450" y="1750925"/>
            <a:ext cx="4678599" cy="478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87575" y="0"/>
            <a:ext cx="1404424" cy="876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6115" y="708600"/>
            <a:ext cx="2839459" cy="1846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06700" y="992875"/>
            <a:ext cx="5777574" cy="4607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6775" y="2956625"/>
            <a:ext cx="5022100" cy="338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98698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DEL DESARROLLO DE LA</a:t>
            </a:r>
            <a:r>
              <a:rPr sz="3000" spc="-80" dirty="0"/>
              <a:t> </a:t>
            </a:r>
            <a:r>
              <a:rPr sz="3000" spc="-5" dirty="0"/>
              <a:t>ACTIVIDAD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46225" y="1628856"/>
            <a:ext cx="9679940" cy="416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investigación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con respecto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tendencia central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este conocimiento</a:t>
            </a:r>
            <a:r>
              <a:rPr sz="1800" spc="-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Formulará en borrador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2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alumnas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lideran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grupo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ayuda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</a:t>
            </a:r>
            <a:r>
              <a:rPr sz="18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mismos.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le da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formato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presentación para que su pueda aplicar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encuesta,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dos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Cuando ya esté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se sacarán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fotocopias para empezar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</a:t>
            </a:r>
            <a:r>
              <a:rPr sz="18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CEWIN.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dividirá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grupo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5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4 integrantes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levantar la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Cuando se termine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recopilación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datos 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compartirán al grupo para poder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analizarlos.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2A3890"/>
                </a:solidFill>
                <a:latin typeface="Garamond"/>
                <a:cs typeface="Garamond"/>
              </a:rPr>
              <a:t>MATERIALES: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Encuesta,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fotocopias.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25700" y="3266999"/>
            <a:ext cx="4068650" cy="3411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70112" y="4344875"/>
            <a:ext cx="3776099" cy="233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8624" y="187475"/>
            <a:ext cx="3985724" cy="2901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697" y="1300824"/>
            <a:ext cx="3861400" cy="1788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537" y="3156341"/>
            <a:ext cx="3376424" cy="1847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1669" y="5047724"/>
            <a:ext cx="3027963" cy="16962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49462" y="360374"/>
            <a:ext cx="3559163" cy="1918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0314" y="2294463"/>
            <a:ext cx="3116851" cy="19639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34752</Words>
  <Application>Microsoft Office PowerPoint</Application>
  <PresentationFormat>Panorámica</PresentationFormat>
  <Paragraphs>1693</Paragraphs>
  <Slides>251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251</vt:i4>
      </vt:variant>
    </vt:vector>
  </HeadingPairs>
  <TitlesOfParts>
    <vt:vector size="260" baseType="lpstr">
      <vt:lpstr>MS UI Gothic</vt:lpstr>
      <vt:lpstr>Arial</vt:lpstr>
      <vt:lpstr>Calibri</vt:lpstr>
      <vt:lpstr>Century Gothic</vt:lpstr>
      <vt:lpstr>Garamond</vt:lpstr>
      <vt:lpstr>Lucida Sans</vt:lpstr>
      <vt:lpstr>Segoe UI Symbol</vt:lpstr>
      <vt:lpstr>Times New Roman</vt:lpstr>
      <vt:lpstr>Office Theme</vt:lpstr>
      <vt:lpstr>PORTAFOLIO VIRTUAL DE  EVIDENCIAS DE SEGUIMIENTO</vt:lpstr>
      <vt:lpstr>PROFESORES PARTICIPANTES POR ASIGNATURA Equipo 1</vt:lpstr>
      <vt:lpstr>PROYECTO PLANEADO CICLO ESCOLAR 2019-2020</vt:lpstr>
      <vt:lpstr>JUSTIFICACIÓN y/o INTRODUCCIÓN</vt:lpstr>
      <vt:lpstr>Presentación de PowerPoint</vt:lpstr>
      <vt:lpstr>Presentación de PowerPoint</vt:lpstr>
      <vt:lpstr>OBJETIVO GENERAL DEL PROYECTO</vt:lpstr>
      <vt:lpstr>OBJETIVOS POR ASIGNATURA</vt:lpstr>
      <vt:lpstr>ORGANIZADOR GRÁFICO DE PREGUNTAS ESENCIALES</vt:lpstr>
      <vt:lpstr>Presentación de PowerPoint</vt:lpstr>
      <vt:lpstr>PREGUNTA PROBLEMATIZADORA</vt:lpstr>
      <vt:lpstr>PREGUNTAS ( GUÍA )</vt:lpstr>
      <vt:lpstr>ESTRUCTURA INICIAL DE PLANEACIÓN</vt:lpstr>
      <vt:lpstr>I.-Contexto. Justifica las circunstancias o elementos de la realidad en los que se da el problema.</vt:lpstr>
      <vt:lpstr>Presentación de PowerPoint</vt:lpstr>
      <vt:lpstr>Presentación de PowerPoint</vt:lpstr>
      <vt:lpstr>II. Intención.  Sólo una de las propuestas da nombre al proyecto.  Redactar como pregunta premisa problematizadora.</vt:lpstr>
      <vt:lpstr>III. Objetivo general del proyecto. Tomar en cuenta todas las asignaturas involucradas.</vt:lpstr>
      <vt:lpstr>IV. Disciplinas involucradas en el trabajo interdisciplinario.</vt:lpstr>
      <vt:lpstr>Presentación de PowerPoint</vt:lpstr>
      <vt:lpstr>Presentación de PowerPoint</vt:lpstr>
      <vt:lpstr>Producto: Construcción de un huerto urbano escolar (como herramienta para la  concientización de los alumnos ante una crisis alimentaria)</vt:lpstr>
      <vt:lpstr>Presentación de PowerPoint</vt:lpstr>
      <vt:lpstr>V. Esquema del proceso de construcción del proyecto por disciplinas.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VI. Tiempos que se dedicarán al proyecto cada semana</vt:lpstr>
      <vt:lpstr>Presentación de PowerPoint</vt:lpstr>
      <vt:lpstr>Presentación de PowerPoint</vt:lpstr>
      <vt:lpstr>VII. Presentación del proyecto (producto)</vt:lpstr>
      <vt:lpstr>VIII. Evaluación del Proyecto</vt:lpstr>
      <vt:lpstr>PRODUCTO FINAL INTERDISCIPLINARIO</vt:lpstr>
      <vt:lpstr>Actividad interdisciplinaria introductoria al proyecto: Diseño y construcción de un  huerto urbano escolar, como herramienta para que los alumnos enfrenten una crisis  alimentaria ( Realizado por las profesoras como preparativo)</vt:lpstr>
      <vt:lpstr>Conceptos, contenidos y tópicos claves por asignatura</vt:lpstr>
      <vt:lpstr>Descripción</vt:lpstr>
      <vt:lpstr>En nuestro caso producimos nuestra propia composta reciclando residuos y de esta manera aportar una  composta natural.</vt:lpstr>
      <vt:lpstr>¿En qué consiste?</vt:lpstr>
      <vt:lpstr>¿Qué se hará con él?</vt:lpstr>
      <vt:lpstr>Fuentes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JUSTIFICACIÓN</vt:lpstr>
      <vt:lpstr>Presentación de PowerPoint</vt:lpstr>
      <vt:lpstr>Presentación de PowerPoint</vt:lpstr>
      <vt:lpstr>Descripción de apertura</vt:lpstr>
      <vt:lpstr>Descripción de desarrollo</vt:lpstr>
      <vt:lpstr>Descripción del cierre</vt:lpstr>
      <vt:lpstr>Descripción de los resultados</vt:lpstr>
      <vt:lpstr>JUSTIFICACIÓN DEL ORDEN DEL PROYECTO</vt:lpstr>
      <vt:lpstr>Disciplinaria 1  Educación para la salud</vt:lpstr>
      <vt:lpstr>Importancia de la Nutriciòn para la Salud.</vt:lpstr>
      <vt:lpstr>El descubrimiento de las vitaminas establece a la nutriciòn como ciencia, entonces de ahí se  comprende que las enfermedades pueden ser debidas a la falta o exceso de algo; el concepto de  dieta correcta se reconoce, así como la importancia de sustancias alimenticias necesarias en  ciertas cantidades y que en proporciòn correcta mantienen la salud.</vt:lpstr>
      <vt:lpstr>Concepto.</vt:lpstr>
      <vt:lpstr>Factores que determinan el estado de Nutriciòn</vt:lpstr>
      <vt:lpstr>b) El consumo de los alimentos disponibles, determinado por los hábitos alimentarios del  individuo y aun cuando se puedan cambiar son bastante fijos y no se modifican de manera  ràpida. Es importante que desde la infancia se adquieran hábitos que favoreceràn una  acertada selecciòn, preparaciòn, distribuciòn y consumo.</vt:lpstr>
      <vt:lpstr>Etapas de la Nutriciòn</vt:lpstr>
      <vt:lpstr>Presentación de PowerPoint</vt:lpstr>
      <vt:lpstr>Fuentes</vt:lpstr>
      <vt:lpstr>Justificación</vt:lpstr>
      <vt:lpstr>Descripción de apertura</vt:lpstr>
      <vt:lpstr>Descripción de desarrollo</vt:lpstr>
      <vt:lpstr>Protocolo de Investigaciòn. Nombre de la Pràctica: Dieta Correcta.</vt:lpstr>
      <vt:lpstr>Presentación de PowerPoint</vt:lpstr>
      <vt:lpstr>Presentación de PowerPoint</vt:lpstr>
      <vt:lpstr>Presentación de PowerPoint</vt:lpstr>
      <vt:lpstr>Presentación de PowerPoint</vt:lpstr>
      <vt:lpstr>Descripciòn del cierre.</vt:lpstr>
      <vt:lpstr>Descripción de los resultados</vt:lpstr>
      <vt:lpstr>Análisis de resultados</vt:lpstr>
      <vt:lpstr>Presentación de PowerPoint</vt:lpstr>
      <vt:lpstr>Disciplinaria 2</vt:lpstr>
      <vt:lpstr>Asignatura: Matemáticas 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FUENTE DE APOYO</vt:lpstr>
      <vt:lpstr>JUSTIFICACIÓN</vt:lpstr>
      <vt:lpstr>DESCRIPCIÓN DE APERTURA DE LA</vt:lpstr>
      <vt:lpstr>Presentación de PowerPoint</vt:lpstr>
      <vt:lpstr>DESCRIPCIÓN DEL DESARROLLO DE LA ACTIVIDAD</vt:lpstr>
      <vt:lpstr>Presentación de PowerPoint</vt:lpstr>
      <vt:lpstr>DESCRIPCIÓN DEL CIERRE DE LA ACTIVIDAD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DESCRIPCIÓN DE RESULTADOS</vt:lpstr>
      <vt:lpstr>DESCRIPCIÓN DE RESULTADOS</vt:lpstr>
      <vt:lpstr>ANÁLISIS DE RESULTADOS</vt:lpstr>
      <vt:lpstr>TOMA DE DECISIONES</vt:lpstr>
      <vt:lpstr>Disciplinaria 3</vt:lpstr>
      <vt:lpstr>Presentación de PowerPoint</vt:lpstr>
      <vt:lpstr>Repercusiones ambientales con el uso de pesticidas en huertos urbanos</vt:lpstr>
      <vt:lpstr>Usos más frecuentes de los plaguicidas</vt:lpstr>
      <vt:lpstr>Efectos de los plaguicidas sobre el medio ambiente</vt:lpstr>
      <vt:lpstr>Presentación de PowerPoint</vt:lpstr>
      <vt:lpstr>Contaminación del aire por plaguicidas</vt:lpstr>
      <vt:lpstr>Contaminación del suelo por plaguicidas</vt:lpstr>
      <vt:lpstr>Contaminación del agua por plaguicidas</vt:lpstr>
      <vt:lpstr>Efectos de los plaguicidas sobre la salud</vt:lpstr>
      <vt:lpstr>Alternativas del empleo de plaguicidas</vt:lpstr>
      <vt:lpstr>Fuentes de apoyo</vt:lpstr>
      <vt:lpstr>Justificación:</vt:lpstr>
      <vt:lpstr>Descripción de apertura</vt:lpstr>
      <vt:lpstr>Rúbrica</vt:lpstr>
      <vt:lpstr>Descripción de desarrollo</vt:lpstr>
      <vt:lpstr>Presentación de PowerPoint</vt:lpstr>
      <vt:lpstr>Lista de cotejo</vt:lpstr>
      <vt:lpstr>B)Práctica de laboratorio</vt:lpstr>
      <vt:lpstr>Fecha de elaboración:</vt:lpstr>
      <vt:lpstr>Descripción de apertura de la actividad:</vt:lpstr>
      <vt:lpstr>MARCO TEÓRICO: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 realiza un análisis cualitativo de resultados con el llenado de la tabla de de disoluciones y  reacciones con respecto a la matriz mostrada.</vt:lpstr>
      <vt:lpstr>Evidencias</vt:lpstr>
      <vt:lpstr>Descripción de cierre</vt:lpstr>
      <vt:lpstr>Descripción de lo que sucederá con los resultados de la actividad</vt:lpstr>
      <vt:lpstr>Análisis</vt:lpstr>
      <vt:lpstr>Toma de decisiones:</vt:lpstr>
      <vt:lpstr>A)Actividad interdisciplinaria de apertura:  Conferencia “Huertos urbanos”</vt:lpstr>
      <vt:lpstr>Temas y conceptos  Huertos urbanos</vt:lpstr>
      <vt:lpstr>Presentación de PowerPoint</vt:lpstr>
      <vt:lpstr>Presentación de PowerPoint</vt:lpstr>
      <vt:lpstr>Presentación de PowerPoint</vt:lpstr>
      <vt:lpstr>Presentación de PowerPoint</vt:lpstr>
      <vt:lpstr>Fuentes:</vt:lpstr>
      <vt:lpstr>Justificación</vt:lpstr>
      <vt:lpstr>Presentación de PowerPoint</vt:lpstr>
      <vt:lpstr>Descripción de apertura</vt:lpstr>
      <vt:lpstr>Descripción de desarrollo</vt:lpstr>
      <vt:lpstr>Descripción de cierre</vt:lpstr>
      <vt:lpstr>Descripción de los resultados</vt:lpstr>
      <vt:lpstr>Evaluación de la conferencia</vt:lpstr>
      <vt:lpstr>Evidencias de la conferencia</vt:lpstr>
      <vt:lpstr>Análisis de resultados</vt:lpstr>
      <vt:lpstr>Toma de decisiones</vt:lpstr>
      <vt:lpstr>B)Actividad interdisciplinaria de desarrollo A: Preparación del suelo y composta.</vt:lpstr>
      <vt:lpstr>Temas y conceptos Preparación del suelo y composta</vt:lpstr>
      <vt:lpstr>Presentación de PowerPoint</vt:lpstr>
      <vt:lpstr>Presentación de PowerPoint</vt:lpstr>
      <vt:lpstr>Presentación de PowerPoint</vt:lpstr>
      <vt:lpstr>Presentación de PowerPoint</vt:lpstr>
      <vt:lpstr>COMPOSTA</vt:lpstr>
      <vt:lpstr>Presentación de PowerPoint</vt:lpstr>
      <vt:lpstr>Fuentes:</vt:lpstr>
      <vt:lpstr>Justificación</vt:lpstr>
      <vt:lpstr>Descripción de apertura</vt:lpstr>
      <vt:lpstr>Descripción de desarrollo.  Equipo 1 Preparaciòn del terreno</vt:lpstr>
      <vt:lpstr>Presentación de PowerPoint</vt:lpstr>
      <vt:lpstr>Posteriormente a cada equipo se le entregó la rúbrica de evaluación ademàs de que los profesores  realizaron una presentación con diapositivas sobre un panorama general del anàlisis del suelo,  terreno y macetones donde se llevarìa cabo el huerto urbano.</vt:lpstr>
      <vt:lpstr>Evidencias de la preparaciòn del terreno</vt:lpstr>
      <vt:lpstr>Equipo 2. Elaboración de composta</vt:lpstr>
      <vt:lpstr>Materiales</vt:lpstr>
      <vt:lpstr>Presentación de PowerPoint</vt:lpstr>
      <vt:lpstr>Presentación de PowerPoint</vt:lpstr>
      <vt:lpstr>Evidencias de la elaboración de la composta</vt:lpstr>
      <vt:lpstr>Descripción de cierre</vt:lpstr>
      <vt:lpstr>Descripción de resultados</vt:lpstr>
      <vt:lpstr>Análisis de resultados</vt:lpstr>
      <vt:lpstr>Toma de decisiones</vt:lpstr>
      <vt:lpstr>B)Actividad interdisciplinaria de desarrollo B: Siembra.</vt:lpstr>
      <vt:lpstr>Teoría</vt:lpstr>
      <vt:lpstr>Tipos de siembra</vt:lpstr>
      <vt:lpstr>Obtención de las semillas</vt:lpstr>
      <vt:lpstr>Las principales maneras de sembrar son las siguientes:</vt:lpstr>
      <vt:lpstr>- Siembra en surco o chorrillo</vt:lpstr>
      <vt:lpstr>- Siembra espaciada o a golpes o siembra mateada en surcos</vt:lpstr>
      <vt:lpstr>Condiciones para poder sembrar</vt:lpstr>
      <vt:lpstr>Fuentes</vt:lpstr>
      <vt:lpstr>Justificación:</vt:lpstr>
      <vt:lpstr>Descripción de apertura</vt:lpstr>
      <vt:lpstr>Descripción del desarrollo</vt:lpstr>
      <vt:lpstr>Presentación de PowerPoint</vt:lpstr>
      <vt:lpstr>Presentación de PowerPoint</vt:lpstr>
      <vt:lpstr>Evidencias</vt:lpstr>
      <vt:lpstr>Descripción de resultados</vt:lpstr>
      <vt:lpstr>Análisis de resultados</vt:lpstr>
      <vt:lpstr>Toma de decisiones</vt:lpstr>
      <vt:lpstr>C) Actividad interdisciplinaria de cierre:  cosecha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FUENTES DE APOYO</vt:lpstr>
      <vt:lpstr>JUSTIFICACIÓN</vt:lpstr>
      <vt:lpstr>DESCRIPCIÓN DE APERTURA DE LA ACTIVIDAD</vt:lpstr>
      <vt:lpstr>Presentación de PowerPoint</vt:lpstr>
      <vt:lpstr>Descripción de desarrollo</vt:lpstr>
      <vt:lpstr>Presentación de PowerPoint</vt:lpstr>
      <vt:lpstr>Descripción de cierre</vt:lpstr>
      <vt:lpstr>Presentación de PowerPoint</vt:lpstr>
      <vt:lpstr>DESCRIPCIÓN DE RESULTADOS</vt:lpstr>
      <vt:lpstr>ANÁLISIS DE RESULTADOS</vt:lpstr>
      <vt:lpstr>TOMA DE DECISIONES</vt:lpstr>
      <vt:lpstr>Autoevaluación y coevaluación del proyecto  (realizada en mesa redonda)</vt:lpstr>
      <vt:lpstr>Autoevaluación y coevaluación del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Cambio realizado a la estructura del proyecto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PORTAFOLIO VIRTUAL DE  EVIDENCIAS DE SEGUIMIENTO</dc:title>
  <dc:creator>Elizabeth</dc:creator>
  <cp:lastModifiedBy>Víctor E. Salgado</cp:lastModifiedBy>
  <cp:revision>4</cp:revision>
  <dcterms:created xsi:type="dcterms:W3CDTF">2020-07-01T20:04:27Z</dcterms:created>
  <dcterms:modified xsi:type="dcterms:W3CDTF">2020-07-02T02:42:51Z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