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sldIdLst>
    <p:sldId id="256" r:id="rId2"/>
    <p:sldId id="257" r:id="rId3"/>
    <p:sldId id="258" r:id="rId4"/>
    <p:sldId id="265" r:id="rId5"/>
    <p:sldId id="266" r:id="rId6"/>
    <p:sldId id="260" r:id="rId7"/>
    <p:sldId id="263" r:id="rId8"/>
    <p:sldId id="259" r:id="rId9"/>
    <p:sldId id="318" r:id="rId10"/>
    <p:sldId id="267" r:id="rId11"/>
    <p:sldId id="268" r:id="rId12"/>
    <p:sldId id="269" r:id="rId13"/>
    <p:sldId id="315" r:id="rId14"/>
    <p:sldId id="319" r:id="rId15"/>
    <p:sldId id="271" r:id="rId16"/>
    <p:sldId id="317"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6" r:id="rId30"/>
    <p:sldId id="287" r:id="rId31"/>
    <p:sldId id="288" r:id="rId32"/>
    <p:sldId id="289" r:id="rId33"/>
    <p:sldId id="290" r:id="rId34"/>
    <p:sldId id="291" r:id="rId35"/>
    <p:sldId id="292" r:id="rId36"/>
    <p:sldId id="294" r:id="rId37"/>
    <p:sldId id="297" r:id="rId38"/>
    <p:sldId id="302" r:id="rId39"/>
    <p:sldId id="296" r:id="rId40"/>
    <p:sldId id="301" r:id="rId41"/>
    <p:sldId id="300" r:id="rId42"/>
    <p:sldId id="303" r:id="rId43"/>
    <p:sldId id="299" r:id="rId44"/>
    <p:sldId id="298" r:id="rId45"/>
    <p:sldId id="308" r:id="rId46"/>
    <p:sldId id="304" r:id="rId47"/>
    <p:sldId id="306" r:id="rId48"/>
    <p:sldId id="307" r:id="rId49"/>
    <p:sldId id="305" r:id="rId50"/>
    <p:sldId id="311" r:id="rId51"/>
    <p:sldId id="312" r:id="rId5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64" autoAdjust="0"/>
    <p:restoredTop sz="95100"/>
  </p:normalViewPr>
  <p:slideViewPr>
    <p:cSldViewPr snapToGrid="0">
      <p:cViewPr varScale="1">
        <p:scale>
          <a:sx n="55" d="100"/>
          <a:sy n="55" d="100"/>
        </p:scale>
        <p:origin x="656" y="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Clic para editar título</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9D46690-BF5A-48B7-969C-551D66D67CB0}" type="datetimeFigureOut">
              <a:rPr lang="es-MX" smtClean="0"/>
              <a:t>23/06/2021</a:t>
            </a:fld>
            <a:endParaRPr lang="es-MX"/>
          </a:p>
        </p:txBody>
      </p:sp>
      <p:sp>
        <p:nvSpPr>
          <p:cNvPr id="5" name="Footer Placeholder 4"/>
          <p:cNvSpPr>
            <a:spLocks noGrp="1"/>
          </p:cNvSpPr>
          <p:nvPr>
            <p:ph type="ftr" sz="quarter" idx="11"/>
          </p:nvPr>
        </p:nvSpPr>
        <p:spPr>
          <a:xfrm>
            <a:off x="5332412" y="5883275"/>
            <a:ext cx="4324044" cy="365125"/>
          </a:xfrm>
        </p:spPr>
        <p:txBody>
          <a:bodyPr/>
          <a:lstStyle/>
          <a:p>
            <a:endParaRPr lang="es-MX"/>
          </a:p>
        </p:txBody>
      </p:sp>
      <p:sp>
        <p:nvSpPr>
          <p:cNvPr id="6" name="Slide Number Placeholder 5"/>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195765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Clic para editar título</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9D46690-BF5A-48B7-969C-551D66D67CB0}" type="datetimeFigureOut">
              <a:rPr lang="es-MX" smtClean="0"/>
              <a:t>23/06/2021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33170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Clic para editar título</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9D46690-BF5A-48B7-969C-551D66D67CB0}"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52369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Clic para editar título</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9D46690-BF5A-48B7-969C-551D66D67CB0}"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1858786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Clic para editar título</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9D46690-BF5A-48B7-969C-551D66D67CB0}"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1183975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Clic para editar título</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9D46690-BF5A-48B7-969C-551D66D67CB0}"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484486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Clic para editar título</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9D46690-BF5A-48B7-969C-551D66D67CB0}"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165164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Clic para editar título</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9D46690-BF5A-48B7-969C-551D66D67CB0}"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839036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Clic para editar título</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9D46690-BF5A-48B7-969C-551D66D67CB0}"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131698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9D46690-BF5A-48B7-969C-551D66D67CB0}"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10951856" y="5867131"/>
            <a:ext cx="551167" cy="365125"/>
          </a:xfrm>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76446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Clic para editar título</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9D46690-BF5A-48B7-969C-551D66D67CB0}" type="datetimeFigureOut">
              <a:rPr lang="es-MX" smtClean="0"/>
              <a:t>23/06/2021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206790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Clic para editar título</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9D46690-BF5A-48B7-969C-551D66D67CB0}" type="datetimeFigureOut">
              <a:rPr lang="es-MX" smtClean="0"/>
              <a:t>23/06/2021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48439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Clic para editar título</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9D46690-BF5A-48B7-969C-551D66D67CB0}" type="datetimeFigureOut">
              <a:rPr lang="es-MX" smtClean="0"/>
              <a:t>23/06/2021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14382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Date Placeholder 2"/>
          <p:cNvSpPr>
            <a:spLocks noGrp="1"/>
          </p:cNvSpPr>
          <p:nvPr>
            <p:ph type="dt" sz="half" idx="10"/>
          </p:nvPr>
        </p:nvSpPr>
        <p:spPr/>
        <p:txBody>
          <a:bodyPr/>
          <a:lstStyle/>
          <a:p>
            <a:fld id="{89D46690-BF5A-48B7-969C-551D66D67CB0}" type="datetimeFigureOut">
              <a:rPr lang="es-MX" smtClean="0"/>
              <a:t>23/06/2021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130906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46690-BF5A-48B7-969C-551D66D67CB0}" type="datetimeFigureOut">
              <a:rPr lang="es-MX" smtClean="0"/>
              <a:t>23/06/2021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50979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Clic para editar título</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9D46690-BF5A-48B7-969C-551D66D67CB0}" type="datetimeFigureOut">
              <a:rPr lang="es-MX" smtClean="0"/>
              <a:t>23/06/2021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180233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Clic para editar título</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9D46690-BF5A-48B7-969C-551D66D67CB0}" type="datetimeFigureOut">
              <a:rPr lang="es-MX" smtClean="0"/>
              <a:t>23/06/2021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DF59DB0-8B19-48F6-9476-3C48FF6E3E49}" type="slidenum">
              <a:rPr lang="es-MX" smtClean="0"/>
              <a:t>‹Nº›</a:t>
            </a:fld>
            <a:endParaRPr lang="es-MX"/>
          </a:p>
        </p:txBody>
      </p:sp>
    </p:spTree>
    <p:extLst>
      <p:ext uri="{BB962C8B-B14F-4D97-AF65-F5344CB8AC3E}">
        <p14:creationId xmlns:p14="http://schemas.microsoft.com/office/powerpoint/2010/main" val="151298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Clic para editar título</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D46690-BF5A-48B7-969C-551D66D67CB0}" type="datetimeFigureOut">
              <a:rPr lang="es-MX" smtClean="0"/>
              <a:t>23/06/2021</a:t>
            </a:fld>
            <a:endParaRPr lang="es-MX"/>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F59DB0-8B19-48F6-9476-3C48FF6E3E49}" type="slidenum">
              <a:rPr lang="es-MX" smtClean="0"/>
              <a:t>‹Nº›</a:t>
            </a:fld>
            <a:endParaRPr lang="es-MX"/>
          </a:p>
        </p:txBody>
      </p:sp>
    </p:spTree>
    <p:extLst>
      <p:ext uri="{BB962C8B-B14F-4D97-AF65-F5344CB8AC3E}">
        <p14:creationId xmlns:p14="http://schemas.microsoft.com/office/powerpoint/2010/main" val="1228527723"/>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38" r:id="rId15"/>
    <p:sldLayoutId id="2147484039" r:id="rId16"/>
    <p:sldLayoutId id="214748404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36002" y="846758"/>
            <a:ext cx="9851054" cy="2171360"/>
          </a:xfrm>
        </p:spPr>
        <p:txBody>
          <a:bodyPr>
            <a:noAutofit/>
          </a:bodyPr>
          <a:lstStyle/>
          <a:p>
            <a:pPr algn="ctr"/>
            <a:r>
              <a:rPr lang="es-MX" sz="5400" dirty="0" smtClean="0"/>
              <a:t>Centro </a:t>
            </a:r>
            <a:r>
              <a:rPr lang="es-MX" sz="5400" dirty="0"/>
              <a:t>E</a:t>
            </a:r>
            <a:r>
              <a:rPr lang="es-MX" sz="5400" dirty="0" smtClean="0"/>
              <a:t>ducativo Cruz </a:t>
            </a:r>
            <a:r>
              <a:rPr lang="es-MX" sz="5400" dirty="0"/>
              <a:t>A</a:t>
            </a:r>
            <a:r>
              <a:rPr lang="es-MX" sz="5400" dirty="0" smtClean="0"/>
              <a:t>zul, </a:t>
            </a:r>
            <a:br>
              <a:rPr lang="es-MX" sz="5400" dirty="0" smtClean="0"/>
            </a:br>
            <a:r>
              <a:rPr lang="es-MX" sz="4000" dirty="0" smtClean="0"/>
              <a:t>campus Cruz Azul, Hidalgo.</a:t>
            </a:r>
            <a:r>
              <a:rPr lang="es-MX" sz="5400" dirty="0" smtClean="0"/>
              <a:t/>
            </a:r>
            <a:br>
              <a:rPr lang="es-MX" sz="5400" dirty="0" smtClean="0"/>
            </a:br>
            <a:r>
              <a:rPr lang="es-MX" sz="3200" dirty="0" smtClean="0"/>
              <a:t>Clave 6910.</a:t>
            </a:r>
            <a:endParaRPr lang="es-MX" sz="3200" dirty="0"/>
          </a:p>
        </p:txBody>
      </p:sp>
      <p:sp>
        <p:nvSpPr>
          <p:cNvPr id="3" name="Subtítulo 2"/>
          <p:cNvSpPr>
            <a:spLocks noGrp="1"/>
          </p:cNvSpPr>
          <p:nvPr>
            <p:ph type="subTitle" idx="1"/>
          </p:nvPr>
        </p:nvSpPr>
        <p:spPr>
          <a:xfrm>
            <a:off x="6314757" y="4134909"/>
            <a:ext cx="4114184" cy="861420"/>
          </a:xfrm>
        </p:spPr>
        <p:txBody>
          <a:bodyPr>
            <a:normAutofit fontScale="92500" lnSpcReduction="10000"/>
          </a:bodyPr>
          <a:lstStyle/>
          <a:p>
            <a:pPr algn="r"/>
            <a:r>
              <a:rPr lang="es-MX" dirty="0" smtClean="0">
                <a:solidFill>
                  <a:schemeClr val="accent1">
                    <a:lumMod val="50000"/>
                  </a:schemeClr>
                </a:solidFill>
              </a:rPr>
              <a:t>Equipo único</a:t>
            </a:r>
          </a:p>
          <a:p>
            <a:pPr algn="r"/>
            <a:r>
              <a:rPr lang="es-MX" dirty="0">
                <a:solidFill>
                  <a:schemeClr val="accent1">
                    <a:lumMod val="50000"/>
                  </a:schemeClr>
                </a:solidFill>
              </a:rPr>
              <a:t>Proyecto dirigido a 6</a:t>
            </a:r>
            <a:r>
              <a:rPr lang="es-ES" dirty="0">
                <a:solidFill>
                  <a:schemeClr val="accent1">
                    <a:lumMod val="50000"/>
                  </a:schemeClr>
                </a:solidFill>
              </a:rPr>
              <a:t>º</a:t>
            </a:r>
            <a:r>
              <a:rPr lang="es-MX" dirty="0">
                <a:solidFill>
                  <a:schemeClr val="accent1">
                    <a:lumMod val="50000"/>
                  </a:schemeClr>
                </a:solidFill>
              </a:rPr>
              <a:t> año</a:t>
            </a:r>
          </a:p>
          <a:p>
            <a:pPr algn="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371" y="3102015"/>
            <a:ext cx="2999467" cy="28864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92354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586444"/>
            <a:ext cx="8825659" cy="990276"/>
          </a:xfrm>
        </p:spPr>
        <p:txBody>
          <a:bodyPr/>
          <a:lstStyle/>
          <a:p>
            <a:r>
              <a:rPr lang="es-ES" sz="2000" dirty="0" smtClean="0"/>
              <a:t>5.c Introducción:</a:t>
            </a:r>
            <a:endParaRPr lang="es-ES" sz="2000" dirty="0"/>
          </a:p>
        </p:txBody>
      </p:sp>
      <p:sp>
        <p:nvSpPr>
          <p:cNvPr id="3" name="Marcador de texto 2"/>
          <p:cNvSpPr>
            <a:spLocks noGrp="1"/>
          </p:cNvSpPr>
          <p:nvPr>
            <p:ph type="body" idx="1"/>
          </p:nvPr>
        </p:nvSpPr>
        <p:spPr>
          <a:xfrm>
            <a:off x="1154954" y="1518011"/>
            <a:ext cx="9774984" cy="4516077"/>
          </a:xfrm>
        </p:spPr>
        <p:txBody>
          <a:bodyPr/>
          <a:lstStyle/>
          <a:p>
            <a:pPr algn="just"/>
            <a:r>
              <a:rPr lang="es-ES" dirty="0" smtClean="0"/>
              <a:t>Las consecuencias del confinamiento por la pandemia de coronavirus en que vivimos actualmente nos llevan a buscar un bienestar de salud tanto en lo físico y lo mental, por esto, queremos difundir una campaña en la comunidad Cruz Azul que promueva el cuidado personal y de los demás. </a:t>
            </a:r>
            <a:endParaRPr lang="es-ES" dirty="0"/>
          </a:p>
        </p:txBody>
      </p:sp>
    </p:spTree>
    <p:extLst>
      <p:ext uri="{BB962C8B-B14F-4D97-AF65-F5344CB8AC3E}">
        <p14:creationId xmlns:p14="http://schemas.microsoft.com/office/powerpoint/2010/main" val="223675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586444"/>
            <a:ext cx="8825659" cy="990276"/>
          </a:xfrm>
        </p:spPr>
        <p:txBody>
          <a:bodyPr/>
          <a:lstStyle/>
          <a:p>
            <a:r>
              <a:rPr lang="es-ES" sz="2000" dirty="0" smtClean="0"/>
              <a:t>5.</a:t>
            </a:r>
            <a:r>
              <a:rPr lang="es-ES" sz="2000" dirty="0"/>
              <a:t>d</a:t>
            </a:r>
            <a:r>
              <a:rPr lang="es-ES" sz="2000" dirty="0" smtClean="0"/>
              <a:t> Objetivo:</a:t>
            </a:r>
            <a:endParaRPr lang="es-ES" sz="2000" dirty="0"/>
          </a:p>
        </p:txBody>
      </p:sp>
      <p:sp>
        <p:nvSpPr>
          <p:cNvPr id="3" name="Marcador de texto 2"/>
          <p:cNvSpPr>
            <a:spLocks noGrp="1"/>
          </p:cNvSpPr>
          <p:nvPr>
            <p:ph type="body" idx="1"/>
          </p:nvPr>
        </p:nvSpPr>
        <p:spPr>
          <a:xfrm>
            <a:off x="1154954" y="1503723"/>
            <a:ext cx="9832134" cy="4516077"/>
          </a:xfrm>
        </p:spPr>
        <p:txBody>
          <a:bodyPr/>
          <a:lstStyle/>
          <a:p>
            <a:pPr algn="just"/>
            <a:r>
              <a:rPr lang="es-MX" dirty="0" smtClean="0"/>
              <a:t>Diseñar una campaña para </a:t>
            </a:r>
            <a:r>
              <a:rPr lang="es-MX" dirty="0"/>
              <a:t>el autocuidado y </a:t>
            </a:r>
            <a:r>
              <a:rPr lang="es-MX" dirty="0" smtClean="0"/>
              <a:t>del otro, </a:t>
            </a:r>
            <a:r>
              <a:rPr lang="es-MX" dirty="0"/>
              <a:t>tomando en cuenta la situaci</a:t>
            </a:r>
            <a:r>
              <a:rPr lang="es-ES" dirty="0" err="1"/>
              <a:t>ón</a:t>
            </a:r>
            <a:r>
              <a:rPr lang="es-ES" dirty="0"/>
              <a:t> </a:t>
            </a:r>
            <a:r>
              <a:rPr lang="es-MX" dirty="0"/>
              <a:t>actual en el Bachillerato Cruz Azul Hidalgo, en tiempos de pandemia por COVID-19, con el fin de reflexionar en torno a dicha </a:t>
            </a:r>
            <a:r>
              <a:rPr lang="es-ES" dirty="0"/>
              <a:t>circunstancia</a:t>
            </a:r>
            <a:r>
              <a:rPr lang="es-MX" dirty="0"/>
              <a:t>.</a:t>
            </a:r>
            <a:endParaRPr lang="es-ES" dirty="0"/>
          </a:p>
        </p:txBody>
      </p:sp>
    </p:spTree>
    <p:extLst>
      <p:ext uri="{BB962C8B-B14F-4D97-AF65-F5344CB8AC3E}">
        <p14:creationId xmlns:p14="http://schemas.microsoft.com/office/powerpoint/2010/main" val="113712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586444"/>
            <a:ext cx="8825659" cy="990276"/>
          </a:xfrm>
        </p:spPr>
        <p:txBody>
          <a:bodyPr/>
          <a:lstStyle/>
          <a:p>
            <a:r>
              <a:rPr lang="es-ES" sz="2000" dirty="0" smtClean="0"/>
              <a:t>5.e Preguntas generadoras:</a:t>
            </a:r>
            <a:endParaRPr lang="es-ES" sz="2000" dirty="0"/>
          </a:p>
        </p:txBody>
      </p:sp>
      <p:sp>
        <p:nvSpPr>
          <p:cNvPr id="3" name="Marcador de texto 2"/>
          <p:cNvSpPr>
            <a:spLocks noGrp="1"/>
          </p:cNvSpPr>
          <p:nvPr>
            <p:ph type="body" idx="1"/>
          </p:nvPr>
        </p:nvSpPr>
        <p:spPr>
          <a:xfrm>
            <a:off x="1154954" y="1518011"/>
            <a:ext cx="9746409" cy="4516077"/>
          </a:xfrm>
        </p:spPr>
        <p:txBody>
          <a:bodyPr/>
          <a:lstStyle/>
          <a:p>
            <a:pPr algn="just"/>
            <a:r>
              <a:rPr lang="es-MX" dirty="0" smtClean="0"/>
              <a:t>¿Cu</a:t>
            </a:r>
            <a:r>
              <a:rPr lang="es-ES" dirty="0" err="1" smtClean="0"/>
              <a:t>áles</a:t>
            </a:r>
            <a:r>
              <a:rPr lang="es-ES" dirty="0" smtClean="0"/>
              <a:t> acciones son las más pertinentes en estos días para el cuidado de uno mismo y de los demás considerando la situación de salud que vivimos</a:t>
            </a:r>
            <a:r>
              <a:rPr lang="es-MX" dirty="0" smtClean="0"/>
              <a:t>?</a:t>
            </a:r>
            <a:r>
              <a:rPr lang="es-ES_tradnl" dirty="0" smtClean="0"/>
              <a:t> </a:t>
            </a:r>
            <a:endParaRPr lang="es-ES" dirty="0"/>
          </a:p>
          <a:p>
            <a:pPr algn="just"/>
            <a:endParaRPr lang="es-ES" dirty="0"/>
          </a:p>
        </p:txBody>
      </p:sp>
    </p:spTree>
    <p:extLst>
      <p:ext uri="{BB962C8B-B14F-4D97-AF65-F5344CB8AC3E}">
        <p14:creationId xmlns:p14="http://schemas.microsoft.com/office/powerpoint/2010/main" val="33932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586444"/>
            <a:ext cx="8825659" cy="990276"/>
          </a:xfrm>
        </p:spPr>
        <p:txBody>
          <a:bodyPr/>
          <a:lstStyle/>
          <a:p>
            <a:r>
              <a:rPr lang="es-ES" sz="2000" dirty="0" smtClean="0"/>
              <a:t>5.</a:t>
            </a:r>
            <a:r>
              <a:rPr lang="es-ES" sz="2000" dirty="0"/>
              <a:t>f</a:t>
            </a:r>
            <a:r>
              <a:rPr lang="es-ES" sz="2000" dirty="0" smtClean="0"/>
              <a:t> Contenido:</a:t>
            </a:r>
            <a:endParaRPr lang="es-ES" sz="2000" dirty="0"/>
          </a:p>
        </p:txBody>
      </p:sp>
      <p:graphicFrame>
        <p:nvGraphicFramePr>
          <p:cNvPr id="5" name="Tabla 4"/>
          <p:cNvGraphicFramePr>
            <a:graphicFrameLocks noGrp="1"/>
          </p:cNvGraphicFramePr>
          <p:nvPr>
            <p:extLst>
              <p:ext uri="{D42A27DB-BD31-4B8C-83A1-F6EECF244321}">
                <p14:modId xmlns:p14="http://schemas.microsoft.com/office/powerpoint/2010/main" val="2053592565"/>
              </p:ext>
            </p:extLst>
          </p:nvPr>
        </p:nvGraphicFramePr>
        <p:xfrm>
          <a:off x="561473" y="1576720"/>
          <a:ext cx="10908634" cy="2357120"/>
        </p:xfrm>
        <a:graphic>
          <a:graphicData uri="http://schemas.openxmlformats.org/drawingml/2006/table">
            <a:tbl>
              <a:tblPr firstRow="1" bandRow="1">
                <a:tableStyleId>{5C22544A-7EE6-4342-B048-85BDC9FD1C3A}</a:tableStyleId>
              </a:tblPr>
              <a:tblGrid>
                <a:gridCol w="1966423"/>
                <a:gridCol w="1669787"/>
                <a:gridCol w="1818106"/>
                <a:gridCol w="1818106"/>
                <a:gridCol w="1818106"/>
                <a:gridCol w="1818106"/>
              </a:tblGrid>
              <a:tr h="370840">
                <a:tc>
                  <a:txBody>
                    <a:bodyPr/>
                    <a:lstStyle/>
                    <a:p>
                      <a:pPr algn="ctr">
                        <a:lnSpc>
                          <a:spcPct val="115000"/>
                        </a:lnSpc>
                        <a:spcAft>
                          <a:spcPts val="0"/>
                        </a:spcAft>
                      </a:pPr>
                      <a:r>
                        <a:rPr lang="es-ES" sz="1200" b="1" dirty="0">
                          <a:solidFill>
                            <a:schemeClr val="bg1"/>
                          </a:solidFill>
                          <a:effectLst/>
                          <a:latin typeface="Arial" charset="0"/>
                          <a:ea typeface="Arial" charset="0"/>
                          <a:cs typeface="Arial" charset="0"/>
                        </a:rPr>
                        <a:t>Disciplinas:</a:t>
                      </a:r>
                      <a:endParaRPr lang="es-ES_tradnl" sz="1200" dirty="0">
                        <a:solidFill>
                          <a:schemeClr val="bg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200" b="1" dirty="0">
                          <a:solidFill>
                            <a:schemeClr val="bg1"/>
                          </a:solidFill>
                          <a:effectLst/>
                          <a:latin typeface="Arial" charset="0"/>
                          <a:ea typeface="Arial" charset="0"/>
                          <a:cs typeface="Arial" charset="0"/>
                        </a:rPr>
                        <a:t>Disciplina 1. </a:t>
                      </a:r>
                      <a:endParaRPr lang="es-ES_tradnl" sz="1200" dirty="0">
                        <a:solidFill>
                          <a:schemeClr val="bg1"/>
                        </a:solidFill>
                        <a:effectLst/>
                        <a:latin typeface="Arial" charset="0"/>
                        <a:ea typeface="Arial" charset="0"/>
                        <a:cs typeface="Arial" charset="0"/>
                      </a:endParaRPr>
                    </a:p>
                    <a:p>
                      <a:pPr algn="ctr">
                        <a:lnSpc>
                          <a:spcPct val="115000"/>
                        </a:lnSpc>
                        <a:spcAft>
                          <a:spcPts val="0"/>
                        </a:spcAft>
                      </a:pPr>
                      <a:r>
                        <a:rPr lang="es-ES" sz="1200" b="1" dirty="0">
                          <a:solidFill>
                            <a:schemeClr val="bg1"/>
                          </a:solidFill>
                          <a:effectLst/>
                          <a:latin typeface="Arial" charset="0"/>
                          <a:ea typeface="Arial" charset="0"/>
                          <a:cs typeface="Arial" charset="0"/>
                        </a:rPr>
                        <a:t>QUÍMICA</a:t>
                      </a:r>
                      <a:endParaRPr lang="es-ES_tradnl" sz="1200" dirty="0">
                        <a:solidFill>
                          <a:schemeClr val="bg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200" b="1" dirty="0">
                          <a:solidFill>
                            <a:schemeClr val="bg1"/>
                          </a:solidFill>
                          <a:effectLst/>
                          <a:latin typeface="Arial" charset="0"/>
                          <a:ea typeface="Arial" charset="0"/>
                          <a:cs typeface="Arial" charset="0"/>
                        </a:rPr>
                        <a:t>Disciplina 2. </a:t>
                      </a:r>
                      <a:endParaRPr lang="es-ES_tradnl" sz="1200" dirty="0">
                        <a:solidFill>
                          <a:schemeClr val="bg1"/>
                        </a:solidFill>
                        <a:effectLst/>
                        <a:latin typeface="Arial" charset="0"/>
                        <a:ea typeface="Arial" charset="0"/>
                        <a:cs typeface="Arial" charset="0"/>
                      </a:endParaRPr>
                    </a:p>
                    <a:p>
                      <a:pPr algn="ctr">
                        <a:lnSpc>
                          <a:spcPct val="115000"/>
                        </a:lnSpc>
                        <a:spcAft>
                          <a:spcPts val="0"/>
                        </a:spcAft>
                      </a:pPr>
                      <a:r>
                        <a:rPr lang="es-ES" sz="1200" b="1" dirty="0">
                          <a:solidFill>
                            <a:schemeClr val="bg1"/>
                          </a:solidFill>
                          <a:effectLst/>
                          <a:latin typeface="Arial" charset="0"/>
                          <a:ea typeface="Arial" charset="0"/>
                          <a:cs typeface="Arial" charset="0"/>
                        </a:rPr>
                        <a:t>DERECHO</a:t>
                      </a:r>
                      <a:endParaRPr lang="es-ES_tradnl" sz="1200" dirty="0">
                        <a:solidFill>
                          <a:schemeClr val="bg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200" b="1" dirty="0">
                          <a:solidFill>
                            <a:schemeClr val="bg1"/>
                          </a:solidFill>
                          <a:effectLst/>
                          <a:latin typeface="Arial" charset="0"/>
                          <a:ea typeface="Arial" charset="0"/>
                          <a:cs typeface="Arial" charset="0"/>
                        </a:rPr>
                        <a:t>Disciplina 3.</a:t>
                      </a:r>
                      <a:endParaRPr lang="es-ES_tradnl" sz="1200" dirty="0">
                        <a:solidFill>
                          <a:schemeClr val="bg1"/>
                        </a:solidFill>
                        <a:effectLst/>
                        <a:latin typeface="Arial" charset="0"/>
                        <a:ea typeface="Arial" charset="0"/>
                        <a:cs typeface="Arial" charset="0"/>
                      </a:endParaRPr>
                    </a:p>
                    <a:p>
                      <a:pPr algn="ctr">
                        <a:lnSpc>
                          <a:spcPct val="115000"/>
                        </a:lnSpc>
                        <a:spcAft>
                          <a:spcPts val="0"/>
                        </a:spcAft>
                      </a:pPr>
                      <a:r>
                        <a:rPr lang="es-ES" sz="1200" b="1" dirty="0">
                          <a:solidFill>
                            <a:schemeClr val="bg1"/>
                          </a:solidFill>
                          <a:effectLst/>
                          <a:latin typeface="Arial" charset="0"/>
                          <a:ea typeface="Arial" charset="0"/>
                          <a:cs typeface="Arial" charset="0"/>
                        </a:rPr>
                        <a:t> INTRODUCCIÓN A LAS CIENCIAS SOCIALES</a:t>
                      </a:r>
                      <a:endParaRPr lang="es-ES_tradnl" sz="1200" dirty="0">
                        <a:solidFill>
                          <a:schemeClr val="bg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200" b="1" dirty="0">
                          <a:solidFill>
                            <a:schemeClr val="bg1"/>
                          </a:solidFill>
                          <a:effectLst/>
                          <a:latin typeface="Arial" charset="0"/>
                          <a:ea typeface="Arial" charset="0"/>
                          <a:cs typeface="Arial" charset="0"/>
                        </a:rPr>
                        <a:t>Disciplina 4. </a:t>
                      </a:r>
                      <a:endParaRPr lang="es-ES_tradnl" sz="1200" dirty="0">
                        <a:solidFill>
                          <a:schemeClr val="bg1"/>
                        </a:solidFill>
                        <a:effectLst/>
                        <a:latin typeface="Arial" charset="0"/>
                        <a:ea typeface="Arial" charset="0"/>
                        <a:cs typeface="Arial" charset="0"/>
                      </a:endParaRPr>
                    </a:p>
                    <a:p>
                      <a:pPr algn="ctr">
                        <a:lnSpc>
                          <a:spcPct val="115000"/>
                        </a:lnSpc>
                        <a:spcAft>
                          <a:spcPts val="0"/>
                        </a:spcAft>
                      </a:pPr>
                      <a:r>
                        <a:rPr lang="es-ES" sz="1200" b="1" dirty="0">
                          <a:solidFill>
                            <a:schemeClr val="bg1"/>
                          </a:solidFill>
                          <a:effectLst/>
                          <a:latin typeface="Arial" charset="0"/>
                          <a:ea typeface="Arial" charset="0"/>
                          <a:cs typeface="Arial" charset="0"/>
                        </a:rPr>
                        <a:t>LITERATURA</a:t>
                      </a:r>
                      <a:endParaRPr lang="es-ES_tradnl" sz="1200" dirty="0">
                        <a:solidFill>
                          <a:schemeClr val="bg1"/>
                        </a:solidFill>
                        <a:effectLst/>
                        <a:latin typeface="Arial" charset="0"/>
                        <a:ea typeface="Arial" charset="0"/>
                        <a:cs typeface="Arial" charset="0"/>
                      </a:endParaRPr>
                    </a:p>
                  </a:txBody>
                  <a:tcPr marL="68580" marR="68580" marT="0" marB="0"/>
                </a:tc>
                <a:tc>
                  <a:txBody>
                    <a:bodyPr/>
                    <a:lstStyle/>
                    <a:p>
                      <a:pPr algn="ctr">
                        <a:lnSpc>
                          <a:spcPct val="115000"/>
                        </a:lnSpc>
                        <a:spcAft>
                          <a:spcPts val="0"/>
                        </a:spcAft>
                      </a:pPr>
                      <a:r>
                        <a:rPr lang="es-ES" sz="1200" b="1" dirty="0">
                          <a:solidFill>
                            <a:schemeClr val="bg1"/>
                          </a:solidFill>
                          <a:effectLst/>
                          <a:latin typeface="Arial" charset="0"/>
                          <a:ea typeface="Arial" charset="0"/>
                          <a:cs typeface="Arial" charset="0"/>
                        </a:rPr>
                        <a:t>Disciplina 5. </a:t>
                      </a:r>
                      <a:endParaRPr lang="es-ES_tradnl" sz="1200" dirty="0">
                        <a:solidFill>
                          <a:schemeClr val="bg1"/>
                        </a:solidFill>
                        <a:effectLst/>
                        <a:latin typeface="Arial" charset="0"/>
                        <a:ea typeface="Arial" charset="0"/>
                        <a:cs typeface="Arial" charset="0"/>
                      </a:endParaRPr>
                    </a:p>
                    <a:p>
                      <a:pPr algn="ctr">
                        <a:lnSpc>
                          <a:spcPct val="115000"/>
                        </a:lnSpc>
                        <a:spcAft>
                          <a:spcPts val="0"/>
                        </a:spcAft>
                      </a:pPr>
                      <a:r>
                        <a:rPr lang="es-ES" sz="1200" b="1" dirty="0">
                          <a:solidFill>
                            <a:schemeClr val="bg1"/>
                          </a:solidFill>
                          <a:effectLst/>
                          <a:latin typeface="Arial" charset="0"/>
                          <a:ea typeface="Arial" charset="0"/>
                          <a:cs typeface="Arial" charset="0"/>
                        </a:rPr>
                        <a:t>HISTORIA DE LAS DOCTRINAS FILOSÓFICAS</a:t>
                      </a:r>
                      <a:endParaRPr lang="es-ES_tradnl" sz="1200" dirty="0">
                        <a:solidFill>
                          <a:schemeClr val="bg1"/>
                        </a:solidFill>
                        <a:effectLst/>
                        <a:latin typeface="Arial" charset="0"/>
                        <a:ea typeface="Arial" charset="0"/>
                        <a:cs typeface="Arial" charset="0"/>
                      </a:endParaRPr>
                    </a:p>
                  </a:txBody>
                  <a:tcPr marL="68580" marR="68580" marT="0" marB="0"/>
                </a:tc>
              </a:tr>
              <a:tr h="370840">
                <a:tc>
                  <a:txBody>
                    <a:bodyPr/>
                    <a:lstStyle/>
                    <a:p>
                      <a:pPr marL="15875" indent="0" algn="just">
                        <a:lnSpc>
                          <a:spcPct val="115000"/>
                        </a:lnSpc>
                        <a:spcAft>
                          <a:spcPts val="0"/>
                        </a:spcAft>
                        <a:tabLst/>
                      </a:pPr>
                      <a:r>
                        <a:rPr lang="es-ES" sz="1200" b="1" dirty="0" smtClean="0">
                          <a:solidFill>
                            <a:schemeClr val="tx1"/>
                          </a:solidFill>
                          <a:effectLst/>
                          <a:latin typeface="Arial" charset="0"/>
                          <a:ea typeface="Arial" charset="0"/>
                          <a:cs typeface="Arial" charset="0"/>
                        </a:rPr>
                        <a:t>Contenidos/Temas</a:t>
                      </a:r>
                      <a:r>
                        <a:rPr lang="es-ES_tradnl" sz="1200" b="1" baseline="0" dirty="0" smtClean="0">
                          <a:solidFill>
                            <a:schemeClr val="tx1"/>
                          </a:solidFill>
                          <a:effectLst/>
                          <a:latin typeface="Arial" charset="0"/>
                          <a:ea typeface="Arial" charset="0"/>
                          <a:cs typeface="Arial" charset="0"/>
                        </a:rPr>
                        <a:t> </a:t>
                      </a:r>
                      <a:r>
                        <a:rPr lang="es-ES" sz="1200" b="1" dirty="0" smtClean="0">
                          <a:solidFill>
                            <a:schemeClr val="tx1"/>
                          </a:solidFill>
                          <a:effectLst/>
                          <a:latin typeface="Arial" charset="0"/>
                          <a:ea typeface="Arial" charset="0"/>
                          <a:cs typeface="Arial" charset="0"/>
                        </a:rPr>
                        <a:t>Involucrados</a:t>
                      </a:r>
                      <a:r>
                        <a:rPr lang="es-ES_tradnl" sz="1200" b="1" baseline="0" dirty="0" smtClean="0">
                          <a:solidFill>
                            <a:schemeClr val="tx1"/>
                          </a:solidFill>
                          <a:effectLst/>
                          <a:latin typeface="Arial" charset="0"/>
                          <a:ea typeface="Arial" charset="0"/>
                          <a:cs typeface="Arial" charset="0"/>
                        </a:rPr>
                        <a:t> </a:t>
                      </a:r>
                      <a:r>
                        <a:rPr lang="es-ES" sz="1200" b="1" dirty="0" smtClean="0">
                          <a:solidFill>
                            <a:schemeClr val="tx1"/>
                          </a:solidFill>
                          <a:effectLst/>
                          <a:latin typeface="Arial" charset="0"/>
                          <a:ea typeface="Arial" charset="0"/>
                          <a:cs typeface="Arial" charset="0"/>
                        </a:rPr>
                        <a:t>del programa </a:t>
                      </a:r>
                      <a:r>
                        <a:rPr lang="es-ES" sz="1200" b="1" dirty="0">
                          <a:solidFill>
                            <a:schemeClr val="tx1"/>
                          </a:solidFill>
                          <a:effectLst/>
                          <a:latin typeface="Arial" charset="0"/>
                          <a:ea typeface="Arial" charset="0"/>
                          <a:cs typeface="Arial" charset="0"/>
                        </a:rPr>
                        <a:t>que se consideran.</a:t>
                      </a:r>
                      <a:endParaRPr lang="es-ES_tradnl" sz="1200" b="1" dirty="0">
                        <a:solidFill>
                          <a:schemeClr val="tx1"/>
                        </a:solidFill>
                        <a:effectLst/>
                        <a:latin typeface="Arial" charset="0"/>
                        <a:ea typeface="Arial" charset="0"/>
                        <a:cs typeface="Arial" charset="0"/>
                      </a:endParaRPr>
                    </a:p>
                    <a:p>
                      <a:pPr marL="180340" algn="just">
                        <a:lnSpc>
                          <a:spcPct val="115000"/>
                        </a:lnSpc>
                        <a:spcAft>
                          <a:spcPts val="0"/>
                        </a:spcAft>
                      </a:pPr>
                      <a:r>
                        <a:rPr lang="es-ES" sz="1200" dirty="0">
                          <a:solidFill>
                            <a:srgbClr val="1F497D"/>
                          </a:solidFill>
                          <a:effectLst/>
                          <a:latin typeface="Arial" charset="0"/>
                          <a:ea typeface="Arial" charset="0"/>
                          <a:cs typeface="Arial" charset="0"/>
                        </a:rPr>
                        <a:t> </a:t>
                      </a:r>
                      <a:endParaRPr lang="es-ES_tradnl" sz="1200" dirty="0">
                        <a:solidFill>
                          <a:srgbClr val="000000"/>
                        </a:solidFill>
                        <a:effectLst/>
                        <a:latin typeface="Arial" charset="0"/>
                        <a:ea typeface="Arial" charset="0"/>
                        <a:cs typeface="Arial" charset="0"/>
                      </a:endParaRPr>
                    </a:p>
                    <a:p>
                      <a:pPr marL="180340" algn="just">
                        <a:lnSpc>
                          <a:spcPct val="115000"/>
                        </a:lnSpc>
                        <a:spcAft>
                          <a:spcPts val="0"/>
                        </a:spcAft>
                      </a:pPr>
                      <a:r>
                        <a:rPr lang="es-ES" sz="1200" dirty="0">
                          <a:solidFill>
                            <a:srgbClr val="1C4587"/>
                          </a:solidFill>
                          <a:effectLst/>
                          <a:latin typeface="Arial" charset="0"/>
                          <a:ea typeface="Arial" charset="0"/>
                          <a:cs typeface="Arial" charset="0"/>
                        </a:rPr>
                        <a:t> </a:t>
                      </a:r>
                      <a:endParaRPr lang="es-ES_tradnl" sz="1200" dirty="0">
                        <a:solidFill>
                          <a:srgbClr val="000000"/>
                        </a:solidFill>
                        <a:effectLst/>
                        <a:latin typeface="Arial" charset="0"/>
                        <a:ea typeface="Arial" charset="0"/>
                        <a:cs typeface="Arial" charset="0"/>
                      </a:endParaRPr>
                    </a:p>
                  </a:txBody>
                  <a:tcPr marL="63500" marR="63500" marT="63500" marB="63500"/>
                </a:tc>
                <a:tc>
                  <a:txBody>
                    <a:bodyPr/>
                    <a:lstStyle/>
                    <a:p>
                      <a:pPr algn="just"/>
                      <a:r>
                        <a:rPr lang="es-ES_tradnl" sz="1200" i="1" dirty="0" smtClean="0">
                          <a:latin typeface="Arial" charset="0"/>
                          <a:ea typeface="Arial" charset="0"/>
                          <a:cs typeface="Arial" charset="0"/>
                        </a:rPr>
                        <a:t>Hacia la mejora de los hábitos alimentarios </a:t>
                      </a:r>
                    </a:p>
                    <a:p>
                      <a:pPr algn="just"/>
                      <a:endParaRPr lang="es-ES_tradnl" sz="1200" i="1" dirty="0">
                        <a:latin typeface="Arial" charset="0"/>
                        <a:ea typeface="Arial" charset="0"/>
                        <a:cs typeface="Arial" charset="0"/>
                      </a:endParaRPr>
                    </a:p>
                  </a:txBody>
                  <a:tcPr/>
                </a:tc>
                <a:tc>
                  <a:txBody>
                    <a:bodyPr/>
                    <a:lstStyle/>
                    <a:p>
                      <a:r>
                        <a:rPr lang="es-ES_tradnl" sz="1200" i="1" dirty="0" smtClean="0">
                          <a:latin typeface="Arial" charset="0"/>
                          <a:ea typeface="Arial" charset="0"/>
                          <a:cs typeface="Arial" charset="0"/>
                        </a:rPr>
                        <a:t>El derecho protector, tutelar y reivindicador </a:t>
                      </a:r>
                    </a:p>
                    <a:p>
                      <a:endParaRPr lang="es-ES_tradnl" sz="1200" dirty="0">
                        <a:latin typeface="Arial" charset="0"/>
                        <a:ea typeface="Arial" charset="0"/>
                        <a:cs typeface="Arial"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_tradnl" sz="1200" i="1" dirty="0" smtClean="0">
                          <a:latin typeface="Arial" charset="0"/>
                          <a:ea typeface="Arial" charset="0"/>
                          <a:cs typeface="Arial" charset="0"/>
                        </a:rPr>
                        <a:t>La cultura como un fenómeno social que afecta los hábitos de consumos alimenticios </a:t>
                      </a:r>
                      <a:endParaRPr lang="es-ES_tradnl" sz="1200" i="1" dirty="0">
                        <a:latin typeface="Arial" charset="0"/>
                        <a:ea typeface="Arial" charset="0"/>
                        <a:cs typeface="Arial"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 sz="1200" i="1" dirty="0" smtClean="0">
                          <a:solidFill>
                            <a:schemeClr val="tx1"/>
                          </a:solidFill>
                          <a:latin typeface="Arial" charset="0"/>
                          <a:ea typeface="Arial" charset="0"/>
                          <a:cs typeface="Arial" charset="0"/>
                        </a:rPr>
                        <a:t>La poesía como expresión del cuidado de sí</a:t>
                      </a:r>
                    </a:p>
                    <a:p>
                      <a:endParaRPr lang="es-ES_tradnl" sz="1200" dirty="0">
                        <a:latin typeface="Arial" charset="0"/>
                        <a:ea typeface="Arial" charset="0"/>
                        <a:cs typeface="Arial"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200" i="1" kern="1200" dirty="0" smtClean="0">
                          <a:solidFill>
                            <a:schemeClr val="dk1"/>
                          </a:solidFill>
                          <a:effectLst/>
                          <a:latin typeface="Arial" charset="0"/>
                          <a:ea typeface="Arial" charset="0"/>
                          <a:cs typeface="Arial" charset="0"/>
                        </a:rPr>
                        <a:t>La vida en común</a:t>
                      </a:r>
                      <a:endParaRPr lang="es-ES_tradnl" sz="1200" kern="1200" dirty="0" smtClean="0">
                        <a:solidFill>
                          <a:schemeClr val="dk1"/>
                        </a:solidFill>
                        <a:effectLst/>
                        <a:latin typeface="Arial" charset="0"/>
                        <a:ea typeface="Arial" charset="0"/>
                        <a:cs typeface="Arial" charset="0"/>
                      </a:endParaRPr>
                    </a:p>
                    <a:p>
                      <a:endParaRPr lang="es-ES_tradnl" sz="1200" dirty="0">
                        <a:latin typeface="Arial" charset="0"/>
                        <a:ea typeface="Arial" charset="0"/>
                        <a:cs typeface="Arial" charset="0"/>
                      </a:endParaRPr>
                    </a:p>
                  </a:txBody>
                  <a:tcPr/>
                </a:tc>
              </a:tr>
            </a:tbl>
          </a:graphicData>
        </a:graphic>
      </p:graphicFrame>
    </p:spTree>
    <p:extLst>
      <p:ext uri="{BB962C8B-B14F-4D97-AF65-F5344CB8AC3E}">
        <p14:creationId xmlns:p14="http://schemas.microsoft.com/office/powerpoint/2010/main" val="2166923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586444"/>
            <a:ext cx="8825659" cy="990276"/>
          </a:xfrm>
        </p:spPr>
        <p:txBody>
          <a:bodyPr/>
          <a:lstStyle/>
          <a:p>
            <a:r>
              <a:rPr lang="es-ES" sz="2000" dirty="0" smtClean="0"/>
              <a:t>5.</a:t>
            </a:r>
            <a:r>
              <a:rPr lang="es-ES" sz="2000" dirty="0"/>
              <a:t>f</a:t>
            </a:r>
            <a:r>
              <a:rPr lang="es-ES" sz="2000" dirty="0" smtClean="0"/>
              <a:t> Contenido:</a:t>
            </a:r>
            <a:endParaRPr lang="es-ES" sz="2000" dirty="0"/>
          </a:p>
        </p:txBody>
      </p:sp>
      <p:graphicFrame>
        <p:nvGraphicFramePr>
          <p:cNvPr id="5" name="Tabla 4"/>
          <p:cNvGraphicFramePr>
            <a:graphicFrameLocks noGrp="1"/>
          </p:cNvGraphicFramePr>
          <p:nvPr>
            <p:extLst>
              <p:ext uri="{D42A27DB-BD31-4B8C-83A1-F6EECF244321}">
                <p14:modId xmlns:p14="http://schemas.microsoft.com/office/powerpoint/2010/main" val="955899040"/>
              </p:ext>
            </p:extLst>
          </p:nvPr>
        </p:nvGraphicFramePr>
        <p:xfrm>
          <a:off x="732589" y="1362408"/>
          <a:ext cx="10577094" cy="5174488"/>
        </p:xfrm>
        <a:graphic>
          <a:graphicData uri="http://schemas.openxmlformats.org/drawingml/2006/table">
            <a:tbl>
              <a:tblPr firstRow="1" bandRow="1">
                <a:tableStyleId>{5C22544A-7EE6-4342-B048-85BDC9FD1C3A}</a:tableStyleId>
              </a:tblPr>
              <a:tblGrid>
                <a:gridCol w="1906660"/>
                <a:gridCol w="1619038"/>
                <a:gridCol w="1762849"/>
                <a:gridCol w="1762849"/>
                <a:gridCol w="1762849"/>
                <a:gridCol w="1762849"/>
              </a:tblGrid>
              <a:tr h="370840">
                <a:tc>
                  <a:txBody>
                    <a:bodyPr/>
                    <a:lstStyle/>
                    <a:p>
                      <a:pPr algn="ctr">
                        <a:lnSpc>
                          <a:spcPct val="115000"/>
                        </a:lnSpc>
                        <a:spcAft>
                          <a:spcPts val="0"/>
                        </a:spcAft>
                      </a:pPr>
                      <a:r>
                        <a:rPr lang="es-ES" sz="1200" b="1" dirty="0">
                          <a:solidFill>
                            <a:schemeClr val="bg1"/>
                          </a:solidFill>
                          <a:effectLst/>
                          <a:latin typeface="Arial" charset="0"/>
                          <a:ea typeface="Arial" charset="0"/>
                          <a:cs typeface="Arial" charset="0"/>
                        </a:rPr>
                        <a:t>Disciplinas:</a:t>
                      </a:r>
                      <a:endParaRPr lang="es-ES_tradnl" sz="1200" dirty="0">
                        <a:solidFill>
                          <a:schemeClr val="bg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200" b="1" dirty="0">
                          <a:solidFill>
                            <a:schemeClr val="bg1"/>
                          </a:solidFill>
                          <a:effectLst/>
                          <a:latin typeface="Arial" charset="0"/>
                          <a:ea typeface="Arial" charset="0"/>
                          <a:cs typeface="Arial" charset="0"/>
                        </a:rPr>
                        <a:t>Disciplina 1. </a:t>
                      </a:r>
                      <a:endParaRPr lang="es-ES_tradnl" sz="1200" dirty="0">
                        <a:solidFill>
                          <a:schemeClr val="bg1"/>
                        </a:solidFill>
                        <a:effectLst/>
                        <a:latin typeface="Arial" charset="0"/>
                        <a:ea typeface="Arial" charset="0"/>
                        <a:cs typeface="Arial" charset="0"/>
                      </a:endParaRPr>
                    </a:p>
                    <a:p>
                      <a:pPr algn="ctr">
                        <a:lnSpc>
                          <a:spcPct val="115000"/>
                        </a:lnSpc>
                        <a:spcAft>
                          <a:spcPts val="0"/>
                        </a:spcAft>
                      </a:pPr>
                      <a:r>
                        <a:rPr lang="es-ES" sz="1200" b="1" dirty="0">
                          <a:solidFill>
                            <a:schemeClr val="bg1"/>
                          </a:solidFill>
                          <a:effectLst/>
                          <a:latin typeface="Arial" charset="0"/>
                          <a:ea typeface="Arial" charset="0"/>
                          <a:cs typeface="Arial" charset="0"/>
                        </a:rPr>
                        <a:t>QUÍMICA</a:t>
                      </a:r>
                      <a:endParaRPr lang="es-ES_tradnl" sz="1200" dirty="0">
                        <a:solidFill>
                          <a:schemeClr val="bg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200" b="1" dirty="0">
                          <a:solidFill>
                            <a:schemeClr val="bg1"/>
                          </a:solidFill>
                          <a:effectLst/>
                          <a:latin typeface="Arial" charset="0"/>
                          <a:ea typeface="Arial" charset="0"/>
                          <a:cs typeface="Arial" charset="0"/>
                        </a:rPr>
                        <a:t>Disciplina 2. </a:t>
                      </a:r>
                      <a:endParaRPr lang="es-ES_tradnl" sz="1200" dirty="0">
                        <a:solidFill>
                          <a:schemeClr val="bg1"/>
                        </a:solidFill>
                        <a:effectLst/>
                        <a:latin typeface="Arial" charset="0"/>
                        <a:ea typeface="Arial" charset="0"/>
                        <a:cs typeface="Arial" charset="0"/>
                      </a:endParaRPr>
                    </a:p>
                    <a:p>
                      <a:pPr algn="ctr">
                        <a:lnSpc>
                          <a:spcPct val="115000"/>
                        </a:lnSpc>
                        <a:spcAft>
                          <a:spcPts val="0"/>
                        </a:spcAft>
                      </a:pPr>
                      <a:r>
                        <a:rPr lang="es-ES" sz="1200" b="1" dirty="0">
                          <a:solidFill>
                            <a:schemeClr val="bg1"/>
                          </a:solidFill>
                          <a:effectLst/>
                          <a:latin typeface="Arial" charset="0"/>
                          <a:ea typeface="Arial" charset="0"/>
                          <a:cs typeface="Arial" charset="0"/>
                        </a:rPr>
                        <a:t>DERECHO</a:t>
                      </a:r>
                      <a:endParaRPr lang="es-ES_tradnl" sz="1200" dirty="0">
                        <a:solidFill>
                          <a:schemeClr val="bg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200" b="1" dirty="0">
                          <a:solidFill>
                            <a:schemeClr val="bg1"/>
                          </a:solidFill>
                          <a:effectLst/>
                          <a:latin typeface="Arial" charset="0"/>
                          <a:ea typeface="Arial" charset="0"/>
                          <a:cs typeface="Arial" charset="0"/>
                        </a:rPr>
                        <a:t>Disciplina 3.</a:t>
                      </a:r>
                      <a:endParaRPr lang="es-ES_tradnl" sz="1200" dirty="0">
                        <a:solidFill>
                          <a:schemeClr val="bg1"/>
                        </a:solidFill>
                        <a:effectLst/>
                        <a:latin typeface="Arial" charset="0"/>
                        <a:ea typeface="Arial" charset="0"/>
                        <a:cs typeface="Arial" charset="0"/>
                      </a:endParaRPr>
                    </a:p>
                    <a:p>
                      <a:pPr algn="ctr">
                        <a:lnSpc>
                          <a:spcPct val="115000"/>
                        </a:lnSpc>
                        <a:spcAft>
                          <a:spcPts val="0"/>
                        </a:spcAft>
                      </a:pPr>
                      <a:r>
                        <a:rPr lang="es-ES" sz="1200" b="1" dirty="0">
                          <a:solidFill>
                            <a:schemeClr val="bg1"/>
                          </a:solidFill>
                          <a:effectLst/>
                          <a:latin typeface="Arial" charset="0"/>
                          <a:ea typeface="Arial" charset="0"/>
                          <a:cs typeface="Arial" charset="0"/>
                        </a:rPr>
                        <a:t> INTRODUCCIÓN A LAS CIENCIAS SOCIALES</a:t>
                      </a:r>
                      <a:endParaRPr lang="es-ES_tradnl" sz="1200" dirty="0">
                        <a:solidFill>
                          <a:schemeClr val="bg1"/>
                        </a:solidFill>
                        <a:effectLst/>
                        <a:latin typeface="Arial" charset="0"/>
                        <a:ea typeface="Arial" charset="0"/>
                        <a:cs typeface="Arial" charset="0"/>
                      </a:endParaRPr>
                    </a:p>
                  </a:txBody>
                  <a:tcPr marL="63500" marR="63500" marT="63500" marB="63500"/>
                </a:tc>
                <a:tc>
                  <a:txBody>
                    <a:bodyPr/>
                    <a:lstStyle/>
                    <a:p>
                      <a:pPr algn="ctr">
                        <a:lnSpc>
                          <a:spcPct val="115000"/>
                        </a:lnSpc>
                        <a:spcAft>
                          <a:spcPts val="0"/>
                        </a:spcAft>
                      </a:pPr>
                      <a:r>
                        <a:rPr lang="es-ES" sz="1200" b="1" dirty="0">
                          <a:solidFill>
                            <a:schemeClr val="bg1"/>
                          </a:solidFill>
                          <a:effectLst/>
                          <a:latin typeface="Arial" charset="0"/>
                          <a:ea typeface="Arial" charset="0"/>
                          <a:cs typeface="Arial" charset="0"/>
                        </a:rPr>
                        <a:t>Disciplina 4. </a:t>
                      </a:r>
                      <a:endParaRPr lang="es-ES_tradnl" sz="1200" dirty="0">
                        <a:solidFill>
                          <a:schemeClr val="bg1"/>
                        </a:solidFill>
                        <a:effectLst/>
                        <a:latin typeface="Arial" charset="0"/>
                        <a:ea typeface="Arial" charset="0"/>
                        <a:cs typeface="Arial" charset="0"/>
                      </a:endParaRPr>
                    </a:p>
                    <a:p>
                      <a:pPr algn="ctr">
                        <a:lnSpc>
                          <a:spcPct val="115000"/>
                        </a:lnSpc>
                        <a:spcAft>
                          <a:spcPts val="0"/>
                        </a:spcAft>
                      </a:pPr>
                      <a:r>
                        <a:rPr lang="es-ES" sz="1200" b="1" dirty="0" smtClean="0">
                          <a:solidFill>
                            <a:schemeClr val="bg1"/>
                          </a:solidFill>
                          <a:effectLst/>
                          <a:latin typeface="Arial" charset="0"/>
                          <a:ea typeface="Arial" charset="0"/>
                          <a:cs typeface="Arial" charset="0"/>
                        </a:rPr>
                        <a:t>LITERATURA MEXICANA E IBEROAMERICANA</a:t>
                      </a:r>
                      <a:endParaRPr lang="es-ES_tradnl" sz="1200" dirty="0">
                        <a:solidFill>
                          <a:schemeClr val="bg1"/>
                        </a:solidFill>
                        <a:effectLst/>
                        <a:latin typeface="Arial" charset="0"/>
                        <a:ea typeface="Arial" charset="0"/>
                        <a:cs typeface="Arial" charset="0"/>
                      </a:endParaRPr>
                    </a:p>
                  </a:txBody>
                  <a:tcPr marL="68580" marR="68580" marT="0" marB="0"/>
                </a:tc>
                <a:tc>
                  <a:txBody>
                    <a:bodyPr/>
                    <a:lstStyle/>
                    <a:p>
                      <a:pPr algn="ctr">
                        <a:lnSpc>
                          <a:spcPct val="115000"/>
                        </a:lnSpc>
                        <a:spcAft>
                          <a:spcPts val="0"/>
                        </a:spcAft>
                      </a:pPr>
                      <a:r>
                        <a:rPr lang="es-ES" sz="1200" b="1" dirty="0">
                          <a:solidFill>
                            <a:schemeClr val="bg1"/>
                          </a:solidFill>
                          <a:effectLst/>
                          <a:latin typeface="Arial" charset="0"/>
                          <a:ea typeface="Arial" charset="0"/>
                          <a:cs typeface="Arial" charset="0"/>
                        </a:rPr>
                        <a:t>Disciplina 5. </a:t>
                      </a:r>
                      <a:endParaRPr lang="es-ES_tradnl" sz="1200" dirty="0">
                        <a:solidFill>
                          <a:schemeClr val="bg1"/>
                        </a:solidFill>
                        <a:effectLst/>
                        <a:latin typeface="Arial" charset="0"/>
                        <a:ea typeface="Arial" charset="0"/>
                        <a:cs typeface="Arial" charset="0"/>
                      </a:endParaRPr>
                    </a:p>
                    <a:p>
                      <a:pPr algn="ctr">
                        <a:lnSpc>
                          <a:spcPct val="115000"/>
                        </a:lnSpc>
                        <a:spcAft>
                          <a:spcPts val="0"/>
                        </a:spcAft>
                      </a:pPr>
                      <a:r>
                        <a:rPr lang="es-ES" sz="1200" b="1" dirty="0">
                          <a:solidFill>
                            <a:schemeClr val="bg1"/>
                          </a:solidFill>
                          <a:effectLst/>
                          <a:latin typeface="Arial" charset="0"/>
                          <a:ea typeface="Arial" charset="0"/>
                          <a:cs typeface="Arial" charset="0"/>
                        </a:rPr>
                        <a:t>HISTORIA DE LAS DOCTRINAS FILOSÓFICAS</a:t>
                      </a:r>
                      <a:endParaRPr lang="es-ES_tradnl" sz="1200" dirty="0">
                        <a:solidFill>
                          <a:schemeClr val="bg1"/>
                        </a:solidFill>
                        <a:effectLst/>
                        <a:latin typeface="Arial" charset="0"/>
                        <a:ea typeface="Arial" charset="0"/>
                        <a:cs typeface="Arial" charset="0"/>
                      </a:endParaRPr>
                    </a:p>
                  </a:txBody>
                  <a:tcPr marL="68580" marR="68580" marT="0" marB="0"/>
                </a:tc>
              </a:tr>
              <a:tr h="370840">
                <a:tc>
                  <a:txBody>
                    <a:bodyPr/>
                    <a:lstStyle/>
                    <a:p>
                      <a:pPr marL="15875" indent="0" algn="just">
                        <a:lnSpc>
                          <a:spcPct val="115000"/>
                        </a:lnSpc>
                        <a:spcAft>
                          <a:spcPts val="0"/>
                        </a:spcAft>
                        <a:tabLst/>
                      </a:pPr>
                      <a:r>
                        <a:rPr lang="es-ES" sz="1200" b="1" dirty="0" smtClean="0">
                          <a:solidFill>
                            <a:schemeClr val="tx1"/>
                          </a:solidFill>
                          <a:effectLst/>
                          <a:latin typeface="Arial" charset="0"/>
                          <a:ea typeface="Arial" charset="0"/>
                          <a:cs typeface="Arial" charset="0"/>
                        </a:rPr>
                        <a:t>Objetivos o propósitos</a:t>
                      </a:r>
                    </a:p>
                    <a:p>
                      <a:pPr marL="15875" indent="0" algn="just">
                        <a:lnSpc>
                          <a:spcPct val="115000"/>
                        </a:lnSpc>
                        <a:spcAft>
                          <a:spcPts val="0"/>
                        </a:spcAft>
                        <a:tabLst/>
                      </a:pPr>
                      <a:r>
                        <a:rPr lang="es-ES" sz="1200" b="1" dirty="0" smtClean="0">
                          <a:solidFill>
                            <a:schemeClr val="tx1"/>
                          </a:solidFill>
                          <a:effectLst/>
                          <a:latin typeface="Arial" charset="0"/>
                          <a:ea typeface="Arial" charset="0"/>
                          <a:cs typeface="Arial" charset="0"/>
                        </a:rPr>
                        <a:t>a alcanzar. </a:t>
                      </a:r>
                    </a:p>
                    <a:p>
                      <a:pPr marL="180340" algn="just">
                        <a:lnSpc>
                          <a:spcPct val="115000"/>
                        </a:lnSpc>
                        <a:spcAft>
                          <a:spcPts val="0"/>
                        </a:spcAft>
                      </a:pPr>
                      <a:r>
                        <a:rPr lang="es-ES" sz="1200" dirty="0">
                          <a:solidFill>
                            <a:srgbClr val="1F497D"/>
                          </a:solidFill>
                          <a:effectLst/>
                          <a:latin typeface="Arial" charset="0"/>
                          <a:ea typeface="Arial" charset="0"/>
                          <a:cs typeface="Arial" charset="0"/>
                        </a:rPr>
                        <a:t> </a:t>
                      </a:r>
                      <a:endParaRPr lang="es-ES_tradnl" sz="1200" dirty="0">
                        <a:solidFill>
                          <a:srgbClr val="000000"/>
                        </a:solidFill>
                        <a:effectLst/>
                        <a:latin typeface="Arial" charset="0"/>
                        <a:ea typeface="Arial" charset="0"/>
                        <a:cs typeface="Arial" charset="0"/>
                      </a:endParaRPr>
                    </a:p>
                    <a:p>
                      <a:pPr marL="180340" algn="just">
                        <a:lnSpc>
                          <a:spcPct val="115000"/>
                        </a:lnSpc>
                        <a:spcAft>
                          <a:spcPts val="0"/>
                        </a:spcAft>
                      </a:pPr>
                      <a:r>
                        <a:rPr lang="es-ES" sz="1200" dirty="0">
                          <a:solidFill>
                            <a:srgbClr val="1C4587"/>
                          </a:solidFill>
                          <a:effectLst/>
                          <a:latin typeface="Arial" charset="0"/>
                          <a:ea typeface="Arial" charset="0"/>
                          <a:cs typeface="Arial" charset="0"/>
                        </a:rPr>
                        <a:t> </a:t>
                      </a:r>
                      <a:endParaRPr lang="es-ES_tradnl" sz="1200" dirty="0">
                        <a:solidFill>
                          <a:srgbClr val="000000"/>
                        </a:solidFill>
                        <a:effectLst/>
                        <a:latin typeface="Arial" charset="0"/>
                        <a:ea typeface="Arial" charset="0"/>
                        <a:cs typeface="Arial" charset="0"/>
                      </a:endParaRPr>
                    </a:p>
                  </a:txBody>
                  <a:tcPr marL="63500" marR="63500" marT="63500" marB="63500"/>
                </a:tc>
                <a:tc>
                  <a:txBody>
                    <a:bodyPr/>
                    <a:lstStyle/>
                    <a:p>
                      <a:pPr algn="just"/>
                      <a:r>
                        <a:rPr lang="es-ES_tradnl" sz="1000" dirty="0" smtClean="0">
                          <a:latin typeface="Arial" charset="0"/>
                          <a:ea typeface="Arial" charset="0"/>
                          <a:cs typeface="Arial" charset="0"/>
                        </a:rPr>
                        <a:t>Relacionar la alimentación como uno de los factores causantes del sobrepeso, la obesidad y la desnutrición mediante el análisis y la selección de la información en fuentes digitales e impresas, para promover un pensamiento crítico que conlleve al cambio de los hábitos alimentarios. </a:t>
                      </a:r>
                    </a:p>
                    <a:p>
                      <a:pPr algn="just"/>
                      <a:endParaRPr lang="es-ES_tradnl" sz="1000" dirty="0" smtClean="0">
                        <a:latin typeface="Arial" charset="0"/>
                        <a:ea typeface="Arial" charset="0"/>
                        <a:cs typeface="Arial" charset="0"/>
                      </a:endParaRPr>
                    </a:p>
                    <a:p>
                      <a:pPr algn="just"/>
                      <a:r>
                        <a:rPr lang="es-ES_tradnl" sz="1000" dirty="0" smtClean="0">
                          <a:latin typeface="Arial" charset="0"/>
                          <a:ea typeface="Arial" charset="0"/>
                          <a:cs typeface="Arial" charset="0"/>
                        </a:rPr>
                        <a:t>Analizará la composición de los alimentos mediante el estudio teórico y experimental de la estructura química de las biomoléculas y su aporte energético, con la finalidad de promover la cultura de un consumo responsable. </a:t>
                      </a:r>
                    </a:p>
                    <a:p>
                      <a:endParaRPr lang="es-ES_tradnl" sz="1000" dirty="0">
                        <a:latin typeface="Arial" charset="0"/>
                        <a:ea typeface="Arial" charset="0"/>
                        <a:cs typeface="Arial" charset="0"/>
                      </a:endParaRPr>
                    </a:p>
                  </a:txBody>
                  <a:tcPr/>
                </a:tc>
                <a:tc>
                  <a:txBody>
                    <a:bodyPr/>
                    <a:lstStyle/>
                    <a:p>
                      <a:pPr algn="just"/>
                      <a:r>
                        <a:rPr lang="es-ES_tradnl" sz="1000" dirty="0" smtClean="0">
                          <a:latin typeface="Arial" charset="0"/>
                          <a:ea typeface="Arial" charset="0"/>
                          <a:cs typeface="Arial" charset="0"/>
                        </a:rPr>
                        <a:t>Asociar la actuación del Estado respecto de los sectores y grupos de la sociedad que se encuentran en desventaja a través del análisis de las distintas ramas del derecho social, con el fin de valorar las políticas públicas específicamente tendientes a un desarrollo integral. </a:t>
                      </a:r>
                    </a:p>
                    <a:p>
                      <a:pPr algn="just"/>
                      <a:r>
                        <a:rPr lang="es-ES_tradnl" sz="1000" dirty="0" smtClean="0">
                          <a:latin typeface="Arial" charset="0"/>
                          <a:ea typeface="Arial" charset="0"/>
                          <a:cs typeface="Arial" charset="0"/>
                        </a:rPr>
                        <a:t/>
                      </a:r>
                      <a:br>
                        <a:rPr lang="es-ES_tradnl" sz="1000" dirty="0" smtClean="0">
                          <a:latin typeface="Arial" charset="0"/>
                          <a:ea typeface="Arial" charset="0"/>
                          <a:cs typeface="Arial" charset="0"/>
                        </a:rPr>
                      </a:br>
                      <a:r>
                        <a:rPr lang="es-ES_tradnl" sz="1000" dirty="0" smtClean="0">
                          <a:latin typeface="Arial" charset="0"/>
                          <a:ea typeface="Arial" charset="0"/>
                          <a:cs typeface="Arial" charset="0"/>
                        </a:rPr>
                        <a:t>Comprenderá el contenido del artículo constitucional 4°, mediante la identificación de las desigualdades sociales que orientan la creación de normas jurídicas protectoras, con el fin de reconocer la importancia del derecho en la elaboración de políticas y programas sociales. </a:t>
                      </a:r>
                    </a:p>
                  </a:txBody>
                  <a:tcPr/>
                </a:tc>
                <a:tc>
                  <a:txBody>
                    <a:bodyPr/>
                    <a:lstStyle/>
                    <a:p>
                      <a:pPr algn="just"/>
                      <a:r>
                        <a:rPr lang="es-ES_tradnl" sz="1000" kern="1200" dirty="0" smtClean="0">
                          <a:solidFill>
                            <a:schemeClr val="dk1"/>
                          </a:solidFill>
                          <a:effectLst/>
                          <a:latin typeface="Arial" charset="0"/>
                          <a:ea typeface="Arial" charset="0"/>
                          <a:cs typeface="Arial" charset="0"/>
                        </a:rPr>
                        <a:t>Comprender el campo de conocimiento de la Ciencia Política, a partir de la función del poder en el orden social, para descubrir su importancia en la comprensión del poder público.</a:t>
                      </a:r>
                    </a:p>
                    <a:p>
                      <a:pPr algn="just"/>
                      <a:r>
                        <a:rPr lang="es-ES_tradnl" sz="1000" kern="1200" dirty="0" smtClean="0">
                          <a:solidFill>
                            <a:schemeClr val="dk1"/>
                          </a:solidFill>
                          <a:effectLst/>
                          <a:latin typeface="Arial" charset="0"/>
                          <a:ea typeface="Arial" charset="0"/>
                          <a:cs typeface="Arial" charset="0"/>
                        </a:rPr>
                        <a:t>Analizar las relaciones entre gobernantes y gobernados, a través del estudio de las relaciones de poder y su vinculación con los fenómenos sociales, con el fin de asumir acciones críticas y participativas con la comunidad.</a:t>
                      </a:r>
                    </a:p>
                    <a:p>
                      <a:pPr algn="just"/>
                      <a:r>
                        <a:rPr lang="es-ES_tradnl" sz="1000" kern="1200" dirty="0" smtClean="0">
                          <a:solidFill>
                            <a:schemeClr val="dk1"/>
                          </a:solidFill>
                          <a:effectLst/>
                          <a:latin typeface="Arial" charset="0"/>
                          <a:ea typeface="Arial" charset="0"/>
                          <a:cs typeface="Arial" charset="0"/>
                        </a:rPr>
                        <a:t>Asumir actitudes críticas y participativas con la comunidad con el fin de promover los derechos cívico-políticos, mediante el diseño de proyectos sociales apoyados con medios electrónicos.</a:t>
                      </a:r>
                    </a:p>
                    <a:p>
                      <a:pPr marL="0" marR="0" indent="0" algn="just" defTabSz="457200" rtl="0" eaLnBrk="1" fontAlgn="auto" latinLnBrk="0" hangingPunct="1">
                        <a:lnSpc>
                          <a:spcPct val="100000"/>
                        </a:lnSpc>
                        <a:spcBef>
                          <a:spcPts val="0"/>
                        </a:spcBef>
                        <a:spcAft>
                          <a:spcPts val="0"/>
                        </a:spcAft>
                        <a:buClrTx/>
                        <a:buSzTx/>
                        <a:buFontTx/>
                        <a:buNone/>
                        <a:tabLst/>
                        <a:defRPr/>
                      </a:pPr>
                      <a:endParaRPr lang="es-ES_tradnl" sz="1000" dirty="0">
                        <a:latin typeface="Arial" charset="0"/>
                        <a:ea typeface="Arial" charset="0"/>
                        <a:cs typeface="Arial"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_tradnl" sz="1000" kern="1200" dirty="0" smtClean="0">
                          <a:solidFill>
                            <a:schemeClr val="dk1"/>
                          </a:solidFill>
                          <a:effectLst/>
                          <a:latin typeface="Arial" charset="0"/>
                          <a:ea typeface="Arial" charset="0"/>
                          <a:cs typeface="Arial" charset="0"/>
                        </a:rPr>
                        <a:t>Escribir un ensayo académico por medio del análisis, la reflexión y la interpretación de la obra literaria para demostrar el dominio de la argumentación y del uso del aparato crítico.</a:t>
                      </a:r>
                    </a:p>
                    <a:p>
                      <a:pPr algn="just"/>
                      <a:endParaRPr lang="es-ES_tradnl" sz="1000" dirty="0">
                        <a:latin typeface="Arial" charset="0"/>
                        <a:ea typeface="Arial" charset="0"/>
                        <a:cs typeface="Arial"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MX" sz="1000" i="0" kern="1200" dirty="0" smtClean="0">
                          <a:solidFill>
                            <a:schemeClr val="dk1"/>
                          </a:solidFill>
                          <a:effectLst/>
                          <a:latin typeface="Arial" charset="0"/>
                          <a:ea typeface="Arial" charset="0"/>
                          <a:cs typeface="Arial" charset="0"/>
                        </a:rPr>
                        <a:t>Comprender la diferencia entre gobierno político (potestas) y dominio (dominus) con el fin de reconocer la diferencia entre un gobierno surgido de la comunidad y otro al que sólo le interesa ejercer el poder. </a:t>
                      </a:r>
                    </a:p>
                    <a:p>
                      <a:pPr algn="just"/>
                      <a:endParaRPr lang="es-ES_tradnl" sz="1000" i="0" dirty="0">
                        <a:latin typeface="Arial" charset="0"/>
                        <a:ea typeface="Arial" charset="0"/>
                        <a:cs typeface="Arial" charset="0"/>
                      </a:endParaRPr>
                    </a:p>
                  </a:txBody>
                  <a:tcPr/>
                </a:tc>
              </a:tr>
            </a:tbl>
          </a:graphicData>
        </a:graphic>
      </p:graphicFrame>
    </p:spTree>
    <p:extLst>
      <p:ext uri="{BB962C8B-B14F-4D97-AF65-F5344CB8AC3E}">
        <p14:creationId xmlns:p14="http://schemas.microsoft.com/office/powerpoint/2010/main" val="572890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586444"/>
            <a:ext cx="8825659" cy="990276"/>
          </a:xfrm>
        </p:spPr>
        <p:txBody>
          <a:bodyPr/>
          <a:lstStyle/>
          <a:p>
            <a:r>
              <a:rPr lang="es-ES" sz="2000" dirty="0" smtClean="0"/>
              <a:t>5.</a:t>
            </a:r>
            <a:r>
              <a:rPr lang="es-ES" sz="2000" dirty="0"/>
              <a:t>f</a:t>
            </a:r>
            <a:r>
              <a:rPr lang="es-ES" sz="2000" dirty="0" smtClean="0"/>
              <a:t> Contenido:</a:t>
            </a:r>
            <a:endParaRPr lang="es-ES" sz="2000" dirty="0"/>
          </a:p>
        </p:txBody>
      </p:sp>
      <p:pic>
        <p:nvPicPr>
          <p:cNvPr id="4" name="Imagen 3"/>
          <p:cNvPicPr>
            <a:picLocks noChangeAspect="1"/>
          </p:cNvPicPr>
          <p:nvPr/>
        </p:nvPicPr>
        <p:blipFill>
          <a:blip r:embed="rId2"/>
          <a:stretch>
            <a:fillRect/>
          </a:stretch>
        </p:blipFill>
        <p:spPr>
          <a:xfrm>
            <a:off x="1339159" y="1337481"/>
            <a:ext cx="8420100" cy="5282406"/>
          </a:xfrm>
          <a:prstGeom prst="rect">
            <a:avLst/>
          </a:prstGeom>
        </p:spPr>
      </p:pic>
    </p:spTree>
    <p:extLst>
      <p:ext uri="{BB962C8B-B14F-4D97-AF65-F5344CB8AC3E}">
        <p14:creationId xmlns:p14="http://schemas.microsoft.com/office/powerpoint/2010/main" val="239510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510748" y="519890"/>
            <a:ext cx="8293100" cy="5791200"/>
          </a:xfrm>
          <a:prstGeom prst="rect">
            <a:avLst/>
          </a:prstGeom>
        </p:spPr>
      </p:pic>
    </p:spTree>
    <p:extLst>
      <p:ext uri="{BB962C8B-B14F-4D97-AF65-F5344CB8AC3E}">
        <p14:creationId xmlns:p14="http://schemas.microsoft.com/office/powerpoint/2010/main" val="257797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189790"/>
            <a:ext cx="8825659" cy="554772"/>
          </a:xfrm>
        </p:spPr>
        <p:txBody>
          <a:bodyPr/>
          <a:lstStyle/>
          <a:p>
            <a:r>
              <a:rPr lang="es-ES" sz="2000" dirty="0" smtClean="0"/>
              <a:t>5.g Planeación (general y día a día):</a:t>
            </a:r>
            <a:endParaRPr lang="es-ES" sz="2000" dirty="0"/>
          </a:p>
        </p:txBody>
      </p:sp>
      <p:pic>
        <p:nvPicPr>
          <p:cNvPr id="4" name="Imagen 3"/>
          <p:cNvPicPr>
            <a:picLocks noChangeAspect="1"/>
          </p:cNvPicPr>
          <p:nvPr/>
        </p:nvPicPr>
        <p:blipFill>
          <a:blip r:embed="rId2"/>
          <a:stretch>
            <a:fillRect/>
          </a:stretch>
        </p:blipFill>
        <p:spPr>
          <a:xfrm>
            <a:off x="802826" y="788360"/>
            <a:ext cx="9865174" cy="5815640"/>
          </a:xfrm>
          <a:prstGeom prst="rect">
            <a:avLst/>
          </a:prstGeom>
        </p:spPr>
      </p:pic>
    </p:spTree>
    <p:extLst>
      <p:ext uri="{BB962C8B-B14F-4D97-AF65-F5344CB8AC3E}">
        <p14:creationId xmlns:p14="http://schemas.microsoft.com/office/powerpoint/2010/main" val="2150384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710" y="385010"/>
            <a:ext cx="10017627" cy="6096002"/>
          </a:xfrm>
          <a:prstGeom prst="rect">
            <a:avLst/>
          </a:prstGeom>
        </p:spPr>
      </p:pic>
    </p:spTree>
    <p:extLst>
      <p:ext uri="{BB962C8B-B14F-4D97-AF65-F5344CB8AC3E}">
        <p14:creationId xmlns:p14="http://schemas.microsoft.com/office/powerpoint/2010/main" val="271238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32019" y="101600"/>
            <a:ext cx="9759780" cy="6654800"/>
          </a:xfrm>
          <a:prstGeom prst="rect">
            <a:avLst/>
          </a:prstGeom>
        </p:spPr>
      </p:pic>
    </p:spTree>
    <p:extLst>
      <p:ext uri="{BB962C8B-B14F-4D97-AF65-F5344CB8AC3E}">
        <p14:creationId xmlns:p14="http://schemas.microsoft.com/office/powerpoint/2010/main" val="114823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400" dirty="0" smtClean="0"/>
              <a:t>2. Docentes participantes:</a:t>
            </a:r>
            <a:endParaRPr lang="es-MX" sz="2400" dirty="0"/>
          </a:p>
        </p:txBody>
      </p:sp>
      <p:graphicFrame>
        <p:nvGraphicFramePr>
          <p:cNvPr id="4" name="Tabla 3"/>
          <p:cNvGraphicFramePr>
            <a:graphicFrameLocks noGrp="1"/>
          </p:cNvGraphicFramePr>
          <p:nvPr>
            <p:extLst>
              <p:ext uri="{D42A27DB-BD31-4B8C-83A1-F6EECF244321}">
                <p14:modId xmlns:p14="http://schemas.microsoft.com/office/powerpoint/2010/main" val="1989086663"/>
              </p:ext>
            </p:extLst>
          </p:nvPr>
        </p:nvGraphicFramePr>
        <p:xfrm>
          <a:off x="672352" y="2208831"/>
          <a:ext cx="10817412" cy="2678092"/>
        </p:xfrm>
        <a:graphic>
          <a:graphicData uri="http://schemas.openxmlformats.org/drawingml/2006/table">
            <a:tbl>
              <a:tblPr firstRow="1" bandRow="1">
                <a:tableStyleId>{00A15C55-8517-42AA-B614-E9B94910E393}</a:tableStyleId>
              </a:tblPr>
              <a:tblGrid>
                <a:gridCol w="4557060">
                  <a:extLst>
                    <a:ext uri="{9D8B030D-6E8A-4147-A177-3AD203B41FA5}">
                      <a16:colId xmlns="" xmlns:a16="http://schemas.microsoft.com/office/drawing/2014/main" val="2531994506"/>
                    </a:ext>
                  </a:extLst>
                </a:gridCol>
                <a:gridCol w="6260352">
                  <a:extLst>
                    <a:ext uri="{9D8B030D-6E8A-4147-A177-3AD203B41FA5}">
                      <a16:colId xmlns="" xmlns:a16="http://schemas.microsoft.com/office/drawing/2014/main" val="1222146282"/>
                    </a:ext>
                  </a:extLst>
                </a:gridCol>
              </a:tblGrid>
              <a:tr h="356272">
                <a:tc>
                  <a:txBody>
                    <a:bodyPr/>
                    <a:lstStyle/>
                    <a:p>
                      <a:r>
                        <a:rPr lang="es-MX" dirty="0" smtClean="0"/>
                        <a:t>Docente</a:t>
                      </a:r>
                      <a:endParaRPr lang="es-MX" dirty="0"/>
                    </a:p>
                  </a:txBody>
                  <a:tcPr>
                    <a:solidFill>
                      <a:schemeClr val="accent1"/>
                    </a:solidFill>
                  </a:tcPr>
                </a:tc>
                <a:tc>
                  <a:txBody>
                    <a:bodyPr/>
                    <a:lstStyle/>
                    <a:p>
                      <a:r>
                        <a:rPr lang="es-MX" dirty="0" smtClean="0"/>
                        <a:t>Asignatura</a:t>
                      </a:r>
                      <a:endParaRPr lang="es-MX" dirty="0"/>
                    </a:p>
                  </a:txBody>
                  <a:tcPr>
                    <a:solidFill>
                      <a:schemeClr val="accent1"/>
                    </a:solidFill>
                  </a:tcPr>
                </a:tc>
                <a:extLst>
                  <a:ext uri="{0D108BD9-81ED-4DB2-BD59-A6C34878D82A}">
                    <a16:rowId xmlns="" xmlns:a16="http://schemas.microsoft.com/office/drawing/2014/main" val="825199814"/>
                  </a:ext>
                </a:extLst>
              </a:tr>
              <a:tr h="356272">
                <a:tc>
                  <a:txBody>
                    <a:bodyPr/>
                    <a:lstStyle/>
                    <a:p>
                      <a:r>
                        <a:rPr lang="es-MX" dirty="0" smtClean="0"/>
                        <a:t>Dra. Imelda Guerrero Coronilla</a:t>
                      </a:r>
                      <a:endParaRPr lang="es-MX" dirty="0"/>
                    </a:p>
                  </a:txBody>
                  <a:tcPr>
                    <a:solidFill>
                      <a:schemeClr val="bg1">
                        <a:lumMod val="85000"/>
                      </a:schemeClr>
                    </a:solidFill>
                  </a:tcPr>
                </a:tc>
                <a:tc>
                  <a:txBody>
                    <a:bodyPr/>
                    <a:lstStyle/>
                    <a:p>
                      <a:r>
                        <a:rPr lang="es-MX" dirty="0" smtClean="0"/>
                        <a:t>Química</a:t>
                      </a:r>
                      <a:endParaRPr lang="es-MX" dirty="0"/>
                    </a:p>
                  </a:txBody>
                  <a:tcPr>
                    <a:solidFill>
                      <a:schemeClr val="bg1">
                        <a:lumMod val="85000"/>
                      </a:schemeClr>
                    </a:solidFill>
                  </a:tcPr>
                </a:tc>
                <a:extLst>
                  <a:ext uri="{0D108BD9-81ED-4DB2-BD59-A6C34878D82A}">
                    <a16:rowId xmlns="" xmlns:a16="http://schemas.microsoft.com/office/drawing/2014/main" val="2048851180"/>
                  </a:ext>
                </a:extLst>
              </a:tr>
              <a:tr h="356272">
                <a:tc>
                  <a:txBody>
                    <a:bodyPr/>
                    <a:lstStyle/>
                    <a:p>
                      <a:r>
                        <a:rPr lang="es-MX" dirty="0" smtClean="0"/>
                        <a:t>Lic. Cinthya Sahamanta Pérez</a:t>
                      </a:r>
                      <a:r>
                        <a:rPr lang="es-MX" baseline="0" dirty="0" smtClean="0"/>
                        <a:t> </a:t>
                      </a:r>
                      <a:r>
                        <a:rPr lang="es-MX" dirty="0" smtClean="0"/>
                        <a:t>Martínez</a:t>
                      </a:r>
                      <a:endParaRPr lang="es-MX" dirty="0"/>
                    </a:p>
                  </a:txBody>
                  <a:tcPr>
                    <a:solidFill>
                      <a:schemeClr val="bg1"/>
                    </a:solidFill>
                  </a:tcPr>
                </a:tc>
                <a:tc>
                  <a:txBody>
                    <a:bodyPr/>
                    <a:lstStyle/>
                    <a:p>
                      <a:r>
                        <a:rPr lang="es-MX" dirty="0" smtClean="0"/>
                        <a:t>Derecho (Representante</a:t>
                      </a:r>
                      <a:r>
                        <a:rPr lang="es-MX" baseline="0" dirty="0" smtClean="0"/>
                        <a:t> del equipo)</a:t>
                      </a:r>
                      <a:endParaRPr lang="es-MX" dirty="0"/>
                    </a:p>
                  </a:txBody>
                  <a:tcPr>
                    <a:solidFill>
                      <a:schemeClr val="bg1"/>
                    </a:solidFill>
                  </a:tcPr>
                </a:tc>
                <a:extLst>
                  <a:ext uri="{0D108BD9-81ED-4DB2-BD59-A6C34878D82A}">
                    <a16:rowId xmlns="" xmlns:a16="http://schemas.microsoft.com/office/drawing/2014/main" val="554811502"/>
                  </a:ext>
                </a:extLst>
              </a:tr>
              <a:tr h="356272">
                <a:tc>
                  <a:txBody>
                    <a:bodyPr/>
                    <a:lstStyle/>
                    <a:p>
                      <a:r>
                        <a:rPr lang="es-MX" dirty="0" smtClean="0"/>
                        <a:t>Lic. Jeannette Trujillo Islas</a:t>
                      </a:r>
                      <a:endParaRPr lang="es-MX" dirty="0"/>
                    </a:p>
                  </a:txBody>
                  <a:tcPr>
                    <a:solidFill>
                      <a:schemeClr val="bg1">
                        <a:lumMod val="85000"/>
                      </a:schemeClr>
                    </a:solidFill>
                  </a:tcPr>
                </a:tc>
                <a:tc>
                  <a:txBody>
                    <a:bodyPr/>
                    <a:lstStyle/>
                    <a:p>
                      <a:r>
                        <a:rPr lang="es-MX" dirty="0" smtClean="0"/>
                        <a:t>Introducci</a:t>
                      </a:r>
                      <a:r>
                        <a:rPr lang="es-ES" dirty="0" err="1" smtClean="0"/>
                        <a:t>ón</a:t>
                      </a:r>
                      <a:r>
                        <a:rPr lang="es-ES" dirty="0" smtClean="0"/>
                        <a:t> a las Ciencias Sociales</a:t>
                      </a:r>
                      <a:endParaRPr lang="es-MX" dirty="0"/>
                    </a:p>
                  </a:txBody>
                  <a:tcPr>
                    <a:solidFill>
                      <a:schemeClr val="bg1">
                        <a:lumMod val="85000"/>
                      </a:schemeClr>
                    </a:solidFill>
                  </a:tcPr>
                </a:tc>
                <a:extLst>
                  <a:ext uri="{0D108BD9-81ED-4DB2-BD59-A6C34878D82A}">
                    <a16:rowId xmlns="" xmlns:a16="http://schemas.microsoft.com/office/drawing/2014/main" val="2211632750"/>
                  </a:ext>
                </a:extLst>
              </a:tr>
              <a:tr h="3562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Lic. Alejandro Es</a:t>
                      </a:r>
                      <a:r>
                        <a:rPr lang="es-ES_tradnl" dirty="0" err="1" smtClean="0"/>
                        <a:t>pinoza</a:t>
                      </a:r>
                      <a:r>
                        <a:rPr lang="es-ES_tradnl" baseline="0" dirty="0" smtClean="0"/>
                        <a:t> Gaona</a:t>
                      </a:r>
                      <a:endParaRPr lang="es-MX" dirty="0" smtClean="0"/>
                    </a:p>
                  </a:txBody>
                  <a:tcPr>
                    <a:solidFill>
                      <a:schemeClr val="bg1"/>
                    </a:solidFill>
                  </a:tcPr>
                </a:tc>
                <a:tc>
                  <a:txBody>
                    <a:bodyPr/>
                    <a:lstStyle/>
                    <a:p>
                      <a:r>
                        <a:rPr lang="es-ES_tradnl" dirty="0" smtClean="0"/>
                        <a:t>Literatura mexicana e iberoamericana</a:t>
                      </a:r>
                      <a:endParaRPr lang="es-ES_tradnl" dirty="0"/>
                    </a:p>
                  </a:txBody>
                  <a:tcPr>
                    <a:solidFill>
                      <a:schemeClr val="bg1"/>
                    </a:solidFill>
                  </a:tcPr>
                </a:tc>
                <a:extLst>
                  <a:ext uri="{0D108BD9-81ED-4DB2-BD59-A6C34878D82A}">
                    <a16:rowId xmlns="" xmlns:a16="http://schemas.microsoft.com/office/drawing/2014/main" val="1089597427"/>
                  </a:ext>
                </a:extLst>
              </a:tr>
              <a:tr h="424646">
                <a:tc>
                  <a:txBody>
                    <a:bodyPr/>
                    <a:lstStyle/>
                    <a:p>
                      <a:r>
                        <a:rPr lang="es-MX" dirty="0" smtClean="0"/>
                        <a:t>Lic. Jesús Rodríguez</a:t>
                      </a:r>
                      <a:r>
                        <a:rPr lang="es-MX" baseline="0" dirty="0" smtClean="0"/>
                        <a:t> Simón</a:t>
                      </a:r>
                      <a:endParaRPr lang="es-MX" dirty="0"/>
                    </a:p>
                  </a:txBody>
                  <a:tcPr>
                    <a:solidFill>
                      <a:schemeClr val="bg1">
                        <a:lumMod val="85000"/>
                      </a:schemeClr>
                    </a:solidFill>
                  </a:tcPr>
                </a:tc>
                <a:tc>
                  <a:txBody>
                    <a:bodyPr/>
                    <a:lstStyle/>
                    <a:p>
                      <a:r>
                        <a:rPr lang="es-MX" dirty="0" smtClean="0"/>
                        <a:t>Historia</a:t>
                      </a:r>
                      <a:r>
                        <a:rPr lang="es-MX" baseline="0" dirty="0" smtClean="0"/>
                        <a:t> de las Doctrinas Filos</a:t>
                      </a:r>
                      <a:r>
                        <a:rPr lang="es-ES" baseline="0" dirty="0" err="1" smtClean="0"/>
                        <a:t>óficas</a:t>
                      </a:r>
                      <a:endParaRPr lang="es-MX" dirty="0"/>
                    </a:p>
                  </a:txBody>
                  <a:tcPr>
                    <a:solidFill>
                      <a:schemeClr val="bg1">
                        <a:lumMod val="85000"/>
                      </a:schemeClr>
                    </a:solidFill>
                  </a:tcPr>
                </a:tc>
              </a:tr>
              <a:tr h="4246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Lic. Jesús Rodríguez</a:t>
                      </a:r>
                      <a:r>
                        <a:rPr lang="es-MX" baseline="0" dirty="0" smtClean="0"/>
                        <a:t> Simón</a:t>
                      </a:r>
                      <a:endParaRPr lang="es-MX" dirty="0" smtClean="0"/>
                    </a:p>
                  </a:txBody>
                  <a:tcPr>
                    <a:solidFill>
                      <a:schemeClr val="bg1"/>
                    </a:solidFill>
                  </a:tcPr>
                </a:tc>
                <a:tc>
                  <a:txBody>
                    <a:bodyPr/>
                    <a:lstStyle/>
                    <a:p>
                      <a:r>
                        <a:rPr lang="es-MX" dirty="0" smtClean="0"/>
                        <a:t>Coordinador</a:t>
                      </a:r>
                      <a:endParaRPr lang="es-MX" dirty="0"/>
                    </a:p>
                  </a:txBody>
                  <a:tcPr>
                    <a:solidFill>
                      <a:schemeClr val="bg1"/>
                    </a:solidFill>
                  </a:tcPr>
                </a:tc>
              </a:tr>
            </a:tbl>
          </a:graphicData>
        </a:graphic>
      </p:graphicFrame>
    </p:spTree>
    <p:extLst>
      <p:ext uri="{BB962C8B-B14F-4D97-AF65-F5344CB8AC3E}">
        <p14:creationId xmlns:p14="http://schemas.microsoft.com/office/powerpoint/2010/main" val="3604094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90407" y="152400"/>
            <a:ext cx="9663294" cy="6540500"/>
          </a:xfrm>
          <a:prstGeom prst="rect">
            <a:avLst/>
          </a:prstGeom>
        </p:spPr>
      </p:pic>
    </p:spTree>
    <p:extLst>
      <p:ext uri="{BB962C8B-B14F-4D97-AF65-F5344CB8AC3E}">
        <p14:creationId xmlns:p14="http://schemas.microsoft.com/office/powerpoint/2010/main" val="142608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07181" y="583970"/>
            <a:ext cx="9597319" cy="5423130"/>
          </a:xfrm>
          <a:prstGeom prst="rect">
            <a:avLst/>
          </a:prstGeom>
        </p:spPr>
      </p:pic>
    </p:spTree>
    <p:extLst>
      <p:ext uri="{BB962C8B-B14F-4D97-AF65-F5344CB8AC3E}">
        <p14:creationId xmlns:p14="http://schemas.microsoft.com/office/powerpoint/2010/main" val="2880707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0972" y="939800"/>
            <a:ext cx="9578928" cy="4978400"/>
          </a:xfrm>
          <a:prstGeom prst="rect">
            <a:avLst/>
          </a:prstGeom>
        </p:spPr>
      </p:pic>
    </p:spTree>
    <p:extLst>
      <p:ext uri="{BB962C8B-B14F-4D97-AF65-F5344CB8AC3E}">
        <p14:creationId xmlns:p14="http://schemas.microsoft.com/office/powerpoint/2010/main" val="1733517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55327" y="139700"/>
            <a:ext cx="9254389" cy="6565900"/>
          </a:xfrm>
          <a:prstGeom prst="rect">
            <a:avLst/>
          </a:prstGeom>
        </p:spPr>
      </p:pic>
    </p:spTree>
    <p:extLst>
      <p:ext uri="{BB962C8B-B14F-4D97-AF65-F5344CB8AC3E}">
        <p14:creationId xmlns:p14="http://schemas.microsoft.com/office/powerpoint/2010/main" val="2480693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0972" y="423378"/>
            <a:ext cx="9414953" cy="6014893"/>
          </a:xfrm>
          <a:prstGeom prst="rect">
            <a:avLst/>
          </a:prstGeom>
        </p:spPr>
      </p:pic>
    </p:spTree>
    <p:extLst>
      <p:ext uri="{BB962C8B-B14F-4D97-AF65-F5344CB8AC3E}">
        <p14:creationId xmlns:p14="http://schemas.microsoft.com/office/powerpoint/2010/main" val="1162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57" y="323657"/>
            <a:ext cx="8825659" cy="523099"/>
          </a:xfrm>
        </p:spPr>
        <p:txBody>
          <a:bodyPr/>
          <a:lstStyle/>
          <a:p>
            <a:r>
              <a:rPr lang="es-ES" sz="2000" dirty="0" smtClean="0"/>
              <a:t>5.h Reflexión. Grupo interdisciplinario:</a:t>
            </a:r>
            <a:endParaRPr lang="es-ES" sz="2000" dirty="0"/>
          </a:p>
        </p:txBody>
      </p:sp>
      <p:sp>
        <p:nvSpPr>
          <p:cNvPr id="3" name="Marcador de texto 2"/>
          <p:cNvSpPr>
            <a:spLocks noGrp="1"/>
          </p:cNvSpPr>
          <p:nvPr>
            <p:ph type="body" idx="1"/>
          </p:nvPr>
        </p:nvSpPr>
        <p:spPr>
          <a:xfrm>
            <a:off x="1154954" y="978150"/>
            <a:ext cx="9383955" cy="5416323"/>
          </a:xfrm>
        </p:spPr>
        <p:txBody>
          <a:bodyPr>
            <a:normAutofit lnSpcReduction="10000"/>
          </a:bodyPr>
          <a:lstStyle/>
          <a:p>
            <a:pPr>
              <a:lnSpc>
                <a:spcPct val="120000"/>
              </a:lnSpc>
              <a:spcBef>
                <a:spcPts val="0"/>
              </a:spcBef>
              <a:spcAft>
                <a:spcPts val="0"/>
              </a:spcAft>
            </a:pPr>
            <a:r>
              <a:rPr lang="es-MX" sz="1400" dirty="0">
                <a:latin typeface="Arial" charset="0"/>
                <a:ea typeface="Arial" charset="0"/>
                <a:cs typeface="Arial" charset="0"/>
              </a:rPr>
              <a:t>Reflexión. Grupo interdisciplinario</a:t>
            </a:r>
            <a:r>
              <a:rPr lang="es-MX" sz="1400" dirty="0" smtClean="0">
                <a:latin typeface="Arial" charset="0"/>
                <a:ea typeface="Arial" charset="0"/>
                <a:cs typeface="Arial" charset="0"/>
              </a:rPr>
              <a:t>.</a:t>
            </a:r>
          </a:p>
          <a:p>
            <a:pPr>
              <a:lnSpc>
                <a:spcPct val="120000"/>
              </a:lnSpc>
              <a:spcBef>
                <a:spcPts val="0"/>
              </a:spcBef>
              <a:spcAft>
                <a:spcPts val="0"/>
              </a:spcAft>
            </a:pPr>
            <a:endParaRPr lang="es-ES_tradnl" sz="1400" dirty="0">
              <a:latin typeface="Arial" charset="0"/>
              <a:ea typeface="Arial" charset="0"/>
              <a:cs typeface="Arial" charset="0"/>
            </a:endParaRPr>
          </a:p>
          <a:p>
            <a:pPr algn="just">
              <a:lnSpc>
                <a:spcPct val="120000"/>
              </a:lnSpc>
              <a:spcBef>
                <a:spcPts val="0"/>
              </a:spcBef>
              <a:spcAft>
                <a:spcPts val="0"/>
              </a:spcAft>
            </a:pPr>
            <a:r>
              <a:rPr lang="es-MX" sz="1400" dirty="0">
                <a:latin typeface="Arial" charset="0"/>
                <a:ea typeface="Arial" charset="0"/>
                <a:cs typeface="Arial" charset="0"/>
              </a:rPr>
              <a:t>Nuestra institución educativa se encuentra en la zona suroeste del estado de Hidalgo, específicamente en Ciudad Cooperativa Cruz Azul, municipio de Tula, contamos con una población de cerca de 300 alumnos y para acercarnos a esta loable y novedosa labor de la interdisciplinariedad, hemos conformado un equipo de trabajo que queremos poner en práctica con alumnos de 6º año.</a:t>
            </a:r>
            <a:r>
              <a:rPr lang="es-ES_tradnl" sz="1400" dirty="0">
                <a:latin typeface="Arial" charset="0"/>
                <a:ea typeface="Arial" charset="0"/>
                <a:cs typeface="Arial" charset="0"/>
              </a:rPr>
              <a:t> </a:t>
            </a:r>
            <a:r>
              <a:rPr lang="es-MX" sz="1400" dirty="0">
                <a:latin typeface="Arial" charset="0"/>
                <a:ea typeface="Arial" charset="0"/>
                <a:cs typeface="Arial" charset="0"/>
              </a:rPr>
              <a:t>A finales del mes de enero nos hemos reunido en sesiones divididas y cumplimos ya con el producto 12 (referente a los formatos de planeación) como lo señala la coordinación del proyecto Conexiones</a:t>
            </a:r>
            <a:r>
              <a:rPr lang="es-MX" sz="1400" dirty="0" smtClean="0">
                <a:latin typeface="Arial" charset="0"/>
                <a:ea typeface="Arial" charset="0"/>
                <a:cs typeface="Arial" charset="0"/>
              </a:rPr>
              <a:t>.</a:t>
            </a:r>
          </a:p>
          <a:p>
            <a:pPr algn="just">
              <a:lnSpc>
                <a:spcPct val="120000"/>
              </a:lnSpc>
              <a:spcBef>
                <a:spcPts val="0"/>
              </a:spcBef>
              <a:spcAft>
                <a:spcPts val="0"/>
              </a:spcAft>
            </a:pPr>
            <a:endParaRPr lang="es-ES_tradnl" sz="1400" dirty="0">
              <a:latin typeface="Arial" charset="0"/>
              <a:ea typeface="Arial" charset="0"/>
              <a:cs typeface="Arial" charset="0"/>
            </a:endParaRPr>
          </a:p>
          <a:p>
            <a:pPr algn="just">
              <a:lnSpc>
                <a:spcPct val="120000"/>
              </a:lnSpc>
              <a:spcBef>
                <a:spcPts val="0"/>
              </a:spcBef>
              <a:spcAft>
                <a:spcPts val="0"/>
              </a:spcAft>
            </a:pPr>
            <a:r>
              <a:rPr lang="es-MX" sz="1400" dirty="0">
                <a:latin typeface="Arial" charset="0"/>
                <a:ea typeface="Arial" charset="0"/>
                <a:cs typeface="Arial" charset="0"/>
              </a:rPr>
              <a:t>Puesto que somos un grupo de profesores con horarios y actividades diferentes, la primera dificultad son los tiempos para reunirnos, así como la repartición de tareas. Sin embargo, el empuje, el pensamiento optimista y la actitud colaborativa, dicho sea de paso, pilar del Centro Educativo Cruz Azul, nos mueven a hacer un proyecto digno de las condiciones que reclaman nuestro tiempo y nuestros alumnos</a:t>
            </a:r>
            <a:r>
              <a:rPr lang="es-MX" sz="1400" dirty="0" smtClean="0">
                <a:latin typeface="Arial" charset="0"/>
                <a:ea typeface="Arial" charset="0"/>
                <a:cs typeface="Arial" charset="0"/>
              </a:rPr>
              <a:t>.</a:t>
            </a:r>
          </a:p>
          <a:p>
            <a:pPr algn="just">
              <a:lnSpc>
                <a:spcPct val="120000"/>
              </a:lnSpc>
              <a:spcBef>
                <a:spcPts val="0"/>
              </a:spcBef>
              <a:spcAft>
                <a:spcPts val="0"/>
              </a:spcAft>
            </a:pPr>
            <a:endParaRPr lang="es-ES_tradnl" sz="1400" dirty="0">
              <a:latin typeface="Arial" charset="0"/>
              <a:ea typeface="Arial" charset="0"/>
              <a:cs typeface="Arial" charset="0"/>
            </a:endParaRPr>
          </a:p>
          <a:p>
            <a:pPr algn="just">
              <a:lnSpc>
                <a:spcPct val="120000"/>
              </a:lnSpc>
              <a:spcBef>
                <a:spcPts val="0"/>
              </a:spcBef>
              <a:spcAft>
                <a:spcPts val="0"/>
              </a:spcAft>
            </a:pPr>
            <a:r>
              <a:rPr lang="es-MX" sz="1400" dirty="0">
                <a:latin typeface="Arial" charset="0"/>
                <a:ea typeface="Arial" charset="0"/>
                <a:cs typeface="Arial" charset="0"/>
              </a:rPr>
              <a:t>El esfuerzo cooperativo lo mostramos al asistir a las reuniones, pero principalmente al aportar en la conformación de ideas o trabajos. Creemos que si se logran concretar dichos planes, no sólo cumpliremos satisfactoriamente la puesta en práctica de una metodología sino incentivaremos a otros compañeros a sumarse a las filas de los proyectos interdisciplinarios</a:t>
            </a:r>
            <a:r>
              <a:rPr lang="es-MX" sz="1400" dirty="0" smtClean="0">
                <a:latin typeface="Arial" charset="0"/>
                <a:ea typeface="Arial" charset="0"/>
                <a:cs typeface="Arial" charset="0"/>
              </a:rPr>
              <a:t>.</a:t>
            </a:r>
          </a:p>
          <a:p>
            <a:pPr algn="just">
              <a:lnSpc>
                <a:spcPct val="120000"/>
              </a:lnSpc>
              <a:spcBef>
                <a:spcPts val="0"/>
              </a:spcBef>
              <a:spcAft>
                <a:spcPts val="0"/>
              </a:spcAft>
            </a:pPr>
            <a:endParaRPr lang="es-ES_tradnl" sz="1400" dirty="0">
              <a:latin typeface="Arial" charset="0"/>
              <a:ea typeface="Arial" charset="0"/>
              <a:cs typeface="Arial" charset="0"/>
            </a:endParaRPr>
          </a:p>
          <a:p>
            <a:pPr algn="just">
              <a:lnSpc>
                <a:spcPct val="120000"/>
              </a:lnSpc>
              <a:spcBef>
                <a:spcPts val="0"/>
              </a:spcBef>
              <a:spcAft>
                <a:spcPts val="0"/>
              </a:spcAft>
            </a:pPr>
            <a:r>
              <a:rPr lang="es-MX" sz="1400" dirty="0">
                <a:latin typeface="Arial" charset="0"/>
                <a:ea typeface="Arial" charset="0"/>
                <a:cs typeface="Arial" charset="0"/>
              </a:rPr>
              <a:t>Finalmente, como todo reto u objetivo, es necesario que directivos, administrativos y en general, toda la institución nos sintamos parte de una sociedad que aspira al ideal del bien común.</a:t>
            </a:r>
            <a:r>
              <a:rPr lang="es-ES_tradnl" sz="1400" dirty="0">
                <a:latin typeface="Arial" charset="0"/>
                <a:ea typeface="Arial" charset="0"/>
                <a:cs typeface="Arial" charset="0"/>
              </a:rPr>
              <a:t> </a:t>
            </a:r>
            <a:endParaRPr lang="es-ES" sz="1400" dirty="0">
              <a:latin typeface="Arial" charset="0"/>
              <a:ea typeface="Arial" charset="0"/>
              <a:cs typeface="Arial" charset="0"/>
            </a:endParaRPr>
          </a:p>
          <a:p>
            <a:pPr>
              <a:lnSpc>
                <a:spcPct val="120000"/>
              </a:lnSpc>
              <a:spcBef>
                <a:spcPts val="0"/>
              </a:spcBef>
              <a:spcAft>
                <a:spcPts val="0"/>
              </a:spcAft>
            </a:pPr>
            <a:r>
              <a:rPr lang="es-MX" sz="1400" dirty="0" smtClean="0">
                <a:latin typeface="Arial" charset="0"/>
                <a:ea typeface="Arial" charset="0"/>
                <a:cs typeface="Arial" charset="0"/>
              </a:rPr>
              <a:t> </a:t>
            </a:r>
          </a:p>
        </p:txBody>
      </p:sp>
    </p:spTree>
    <p:extLst>
      <p:ext uri="{BB962C8B-B14F-4D97-AF65-F5344CB8AC3E}">
        <p14:creationId xmlns:p14="http://schemas.microsoft.com/office/powerpoint/2010/main" val="2334408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57" y="221463"/>
            <a:ext cx="8825659" cy="523099"/>
          </a:xfrm>
        </p:spPr>
        <p:txBody>
          <a:bodyPr/>
          <a:lstStyle/>
          <a:p>
            <a:r>
              <a:rPr lang="es-ES" sz="2000" dirty="0" smtClean="0"/>
              <a:t>5.i Productos 4-15:</a:t>
            </a:r>
            <a:endParaRPr lang="es-ES" sz="2000" dirty="0"/>
          </a:p>
        </p:txBody>
      </p:sp>
      <p:pic>
        <p:nvPicPr>
          <p:cNvPr id="3" name="Imagen 2"/>
          <p:cNvPicPr>
            <a:picLocks noChangeAspect="1"/>
          </p:cNvPicPr>
          <p:nvPr/>
        </p:nvPicPr>
        <p:blipFill>
          <a:blip r:embed="rId2"/>
          <a:stretch>
            <a:fillRect/>
          </a:stretch>
        </p:blipFill>
        <p:spPr>
          <a:xfrm>
            <a:off x="612588" y="776941"/>
            <a:ext cx="10892118" cy="5617883"/>
          </a:xfrm>
          <a:prstGeom prst="rect">
            <a:avLst/>
          </a:prstGeom>
        </p:spPr>
      </p:pic>
    </p:spTree>
    <p:extLst>
      <p:ext uri="{BB962C8B-B14F-4D97-AF65-F5344CB8AC3E}">
        <p14:creationId xmlns:p14="http://schemas.microsoft.com/office/powerpoint/2010/main" val="1570972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52824" y="134471"/>
            <a:ext cx="10996704" cy="6499412"/>
          </a:xfrm>
          <a:prstGeom prst="rect">
            <a:avLst/>
          </a:prstGeom>
        </p:spPr>
      </p:pic>
    </p:spTree>
    <p:extLst>
      <p:ext uri="{BB962C8B-B14F-4D97-AF65-F5344CB8AC3E}">
        <p14:creationId xmlns:p14="http://schemas.microsoft.com/office/powerpoint/2010/main" val="1788468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00200" y="0"/>
            <a:ext cx="8985482" cy="6858000"/>
          </a:xfrm>
          <a:prstGeom prst="rect">
            <a:avLst/>
          </a:prstGeom>
        </p:spPr>
      </p:pic>
    </p:spTree>
    <p:extLst>
      <p:ext uri="{BB962C8B-B14F-4D97-AF65-F5344CB8AC3E}">
        <p14:creationId xmlns:p14="http://schemas.microsoft.com/office/powerpoint/2010/main" val="127791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38300" y="0"/>
            <a:ext cx="8901609" cy="6858000"/>
          </a:xfrm>
          <a:prstGeom prst="rect">
            <a:avLst/>
          </a:prstGeom>
        </p:spPr>
      </p:pic>
    </p:spTree>
    <p:extLst>
      <p:ext uri="{BB962C8B-B14F-4D97-AF65-F5344CB8AC3E}">
        <p14:creationId xmlns:p14="http://schemas.microsoft.com/office/powerpoint/2010/main" val="270714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28073" y="2220909"/>
            <a:ext cx="9599578" cy="2308324"/>
          </a:xfrm>
          <a:prstGeom prst="rect">
            <a:avLst/>
          </a:prstGeom>
          <a:noFill/>
        </p:spPr>
        <p:txBody>
          <a:bodyPr wrap="square" rtlCol="0">
            <a:spAutoFit/>
          </a:bodyPr>
          <a:lstStyle/>
          <a:p>
            <a:r>
              <a:rPr lang="es-MX" sz="2400" dirty="0" smtClean="0"/>
              <a:t>3. </a:t>
            </a:r>
            <a:r>
              <a:rPr lang="es-MX" sz="2400" dirty="0"/>
              <a:t>El proyecto se realizará durante el ciclo escolar </a:t>
            </a:r>
            <a:r>
              <a:rPr lang="es-MX" sz="2400" dirty="0" smtClean="0"/>
              <a:t>2020-2021</a:t>
            </a:r>
            <a:endParaRPr lang="es-MX" sz="2400" dirty="0"/>
          </a:p>
          <a:p>
            <a:endParaRPr lang="es-MX" sz="2400" b="1" dirty="0"/>
          </a:p>
          <a:p>
            <a:r>
              <a:rPr lang="es-MX" sz="2400" dirty="0"/>
              <a:t>Fecha de inicio: </a:t>
            </a:r>
            <a:r>
              <a:rPr lang="es-ES" sz="2400" dirty="0" smtClean="0"/>
              <a:t>22 </a:t>
            </a:r>
            <a:r>
              <a:rPr lang="es-ES" sz="2400" dirty="0"/>
              <a:t>de marzo de </a:t>
            </a:r>
            <a:r>
              <a:rPr lang="es-ES" sz="2400" dirty="0" smtClean="0"/>
              <a:t>2021</a:t>
            </a:r>
            <a:endParaRPr lang="es-MX" sz="2400" dirty="0"/>
          </a:p>
          <a:p>
            <a:r>
              <a:rPr lang="es-MX" sz="2400" dirty="0"/>
              <a:t>Fecha de término: </a:t>
            </a:r>
            <a:r>
              <a:rPr lang="es-ES" sz="2400" dirty="0" smtClean="0"/>
              <a:t>14 de mayo de 2021</a:t>
            </a:r>
          </a:p>
          <a:p>
            <a:endParaRPr lang="es-ES" sz="2400" dirty="0"/>
          </a:p>
          <a:p>
            <a:r>
              <a:rPr lang="es-ES" sz="2400" dirty="0" smtClean="0"/>
              <a:t>Grado 6º (Área de Humanidades y Artes).</a:t>
            </a:r>
            <a:endParaRPr lang="es-MX" sz="2400" dirty="0"/>
          </a:p>
        </p:txBody>
      </p:sp>
    </p:spTree>
    <p:extLst>
      <p:ext uri="{BB962C8B-B14F-4D97-AF65-F5344CB8AC3E}">
        <p14:creationId xmlns:p14="http://schemas.microsoft.com/office/powerpoint/2010/main" val="2238972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87500" y="1828800"/>
            <a:ext cx="9017000" cy="3187700"/>
          </a:xfrm>
          <a:prstGeom prst="rect">
            <a:avLst/>
          </a:prstGeom>
        </p:spPr>
      </p:pic>
    </p:spTree>
    <p:extLst>
      <p:ext uri="{BB962C8B-B14F-4D97-AF65-F5344CB8AC3E}">
        <p14:creationId xmlns:p14="http://schemas.microsoft.com/office/powerpoint/2010/main" val="1141419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25600" y="304800"/>
            <a:ext cx="8940800" cy="6235700"/>
          </a:xfrm>
          <a:prstGeom prst="rect">
            <a:avLst/>
          </a:prstGeom>
        </p:spPr>
      </p:pic>
    </p:spTree>
    <p:extLst>
      <p:ext uri="{BB962C8B-B14F-4D97-AF65-F5344CB8AC3E}">
        <p14:creationId xmlns:p14="http://schemas.microsoft.com/office/powerpoint/2010/main" val="795835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12900" y="1193800"/>
            <a:ext cx="8966200" cy="4470400"/>
          </a:xfrm>
          <a:prstGeom prst="rect">
            <a:avLst/>
          </a:prstGeom>
        </p:spPr>
      </p:pic>
    </p:spTree>
    <p:extLst>
      <p:ext uri="{BB962C8B-B14F-4D97-AF65-F5344CB8AC3E}">
        <p14:creationId xmlns:p14="http://schemas.microsoft.com/office/powerpoint/2010/main" val="3085817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400" y="190500"/>
            <a:ext cx="9093200" cy="6464300"/>
          </a:xfrm>
          <a:prstGeom prst="rect">
            <a:avLst/>
          </a:prstGeom>
        </p:spPr>
      </p:pic>
    </p:spTree>
    <p:extLst>
      <p:ext uri="{BB962C8B-B14F-4D97-AF65-F5344CB8AC3E}">
        <p14:creationId xmlns:p14="http://schemas.microsoft.com/office/powerpoint/2010/main" val="2488228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30625"/>
          <a:stretch/>
        </p:blipFill>
        <p:spPr>
          <a:xfrm>
            <a:off x="1562100" y="0"/>
            <a:ext cx="9055591" cy="6857999"/>
          </a:xfrm>
          <a:prstGeom prst="rect">
            <a:avLst/>
          </a:prstGeom>
        </p:spPr>
      </p:pic>
    </p:spTree>
    <p:extLst>
      <p:ext uri="{BB962C8B-B14F-4D97-AF65-F5344CB8AC3E}">
        <p14:creationId xmlns:p14="http://schemas.microsoft.com/office/powerpoint/2010/main" val="2328730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12900" y="228600"/>
            <a:ext cx="8966200" cy="6400800"/>
          </a:xfrm>
          <a:prstGeom prst="rect">
            <a:avLst/>
          </a:prstGeom>
        </p:spPr>
      </p:pic>
    </p:spTree>
    <p:extLst>
      <p:ext uri="{BB962C8B-B14F-4D97-AF65-F5344CB8AC3E}">
        <p14:creationId xmlns:p14="http://schemas.microsoft.com/office/powerpoint/2010/main" val="4162304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00200" y="76200"/>
            <a:ext cx="8978900" cy="6705600"/>
          </a:xfrm>
          <a:prstGeom prst="rect">
            <a:avLst/>
          </a:prstGeom>
        </p:spPr>
      </p:pic>
    </p:spTree>
    <p:extLst>
      <p:ext uri="{BB962C8B-B14F-4D97-AF65-F5344CB8AC3E}">
        <p14:creationId xmlns:p14="http://schemas.microsoft.com/office/powerpoint/2010/main" val="920026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1428749"/>
            <a:ext cx="11061700" cy="3586163"/>
          </a:xfrm>
          <a:prstGeom prst="rect">
            <a:avLst/>
          </a:prstGeom>
        </p:spPr>
      </p:pic>
    </p:spTree>
    <p:extLst>
      <p:ext uri="{BB962C8B-B14F-4D97-AF65-F5344CB8AC3E}">
        <p14:creationId xmlns:p14="http://schemas.microsoft.com/office/powerpoint/2010/main" val="2919337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25600" y="12700"/>
            <a:ext cx="8928100" cy="6832600"/>
          </a:xfrm>
          <a:prstGeom prst="rect">
            <a:avLst/>
          </a:prstGeom>
        </p:spPr>
      </p:pic>
    </p:spTree>
    <p:extLst>
      <p:ext uri="{BB962C8B-B14F-4D97-AF65-F5344CB8AC3E}">
        <p14:creationId xmlns:p14="http://schemas.microsoft.com/office/powerpoint/2010/main" val="1999127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48585" y="0"/>
            <a:ext cx="8187765" cy="50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9. Fotografías de la sesión 2.</a:t>
            </a:r>
            <a:endParaRPr lang="es-ES" sz="2000" dirty="0">
              <a:solidFill>
                <a:schemeClr val="tx1"/>
              </a:solidFill>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647" y="747059"/>
            <a:ext cx="5023692" cy="299626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339" y="747059"/>
            <a:ext cx="5023692" cy="2996266"/>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647" y="3743325"/>
            <a:ext cx="5023692" cy="2996266"/>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9339" y="3702377"/>
            <a:ext cx="5023693" cy="3078163"/>
          </a:xfrm>
          <a:prstGeom prst="rect">
            <a:avLst/>
          </a:prstGeom>
        </p:spPr>
      </p:pic>
    </p:spTree>
    <p:extLst>
      <p:ext uri="{BB962C8B-B14F-4D97-AF65-F5344CB8AC3E}">
        <p14:creationId xmlns:p14="http://schemas.microsoft.com/office/powerpoint/2010/main" val="345005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3" y="864638"/>
            <a:ext cx="8825659" cy="4969234"/>
          </a:xfrm>
        </p:spPr>
        <p:txBody>
          <a:bodyPr/>
          <a:lstStyle/>
          <a:p>
            <a:r>
              <a:rPr lang="es-ES" sz="2000" dirty="0"/>
              <a:t>4. Nombre del proyecto:</a:t>
            </a:r>
            <a:br>
              <a:rPr lang="es-ES" sz="2000" dirty="0"/>
            </a:br>
            <a:r>
              <a:rPr lang="es-ES" sz="2000" dirty="0"/>
              <a:t/>
            </a:r>
            <a:br>
              <a:rPr lang="es-ES" sz="2000" dirty="0"/>
            </a:br>
            <a:r>
              <a:rPr lang="es-ES" sz="2000" b="1" i="1" dirty="0" smtClean="0"/>
              <a:t>El cuidado de uno mismo y del otro.</a:t>
            </a:r>
            <a:r>
              <a:rPr lang="es-ES" sz="2000" b="1" i="1" dirty="0"/>
              <a:t/>
            </a:r>
            <a:br>
              <a:rPr lang="es-ES" sz="2000" b="1" i="1" dirty="0"/>
            </a:br>
            <a:r>
              <a:rPr lang="es-ES" sz="2000" b="1" i="1" dirty="0"/>
              <a:t/>
            </a:r>
            <a:br>
              <a:rPr lang="es-ES" sz="2000" b="1" i="1" dirty="0"/>
            </a:br>
            <a:r>
              <a:rPr lang="es-ES" sz="2000" dirty="0"/>
              <a:t>Proyecto CONEXIONES para el ciclo </a:t>
            </a:r>
            <a:r>
              <a:rPr lang="es-ES" sz="2000" dirty="0" smtClean="0"/>
              <a:t>2020-2021.</a:t>
            </a:r>
            <a:br>
              <a:rPr lang="es-ES" sz="2000" dirty="0" smtClean="0"/>
            </a:br>
            <a:r>
              <a:rPr lang="es-ES" sz="2000" dirty="0" smtClean="0"/>
              <a:t/>
            </a:r>
            <a:br>
              <a:rPr lang="es-ES" sz="2000" dirty="0" smtClean="0"/>
            </a:br>
            <a:r>
              <a:rPr lang="es-ES" sz="2000" dirty="0" smtClean="0"/>
              <a:t>Objetivo:</a:t>
            </a:r>
            <a:r>
              <a:rPr lang="es-ES" sz="2000" dirty="0"/>
              <a:t/>
            </a:r>
            <a:br>
              <a:rPr lang="es-ES" sz="2000" dirty="0"/>
            </a:br>
            <a:r>
              <a:rPr lang="es-ES" sz="2000" dirty="0"/>
              <a:t>Diseñar una campaña para el autocuidado y </a:t>
            </a:r>
            <a:r>
              <a:rPr lang="es-ES" sz="2000" dirty="0" smtClean="0"/>
              <a:t>del otro, </a:t>
            </a:r>
            <a:r>
              <a:rPr lang="es-ES" sz="2000" dirty="0"/>
              <a:t>tomando en cuenta la situación actual en el Bachillerato Cruz Azul Hidalgo, en tiempos de pandemia por COVID-19, con el fin de reflexionar en torno a dicha circunstancia.</a:t>
            </a:r>
            <a:br>
              <a:rPr lang="es-ES" sz="2000" dirty="0"/>
            </a:br>
            <a:r>
              <a:rPr lang="es-ES" sz="2000" dirty="0"/>
              <a:t/>
            </a:r>
            <a:br>
              <a:rPr lang="es-ES" sz="2000" dirty="0"/>
            </a:br>
            <a:endParaRPr lang="es-ES" sz="2000" dirty="0"/>
          </a:p>
        </p:txBody>
      </p:sp>
    </p:spTree>
    <p:extLst>
      <p:ext uri="{BB962C8B-B14F-4D97-AF65-F5344CB8AC3E}">
        <p14:creationId xmlns:p14="http://schemas.microsoft.com/office/powerpoint/2010/main" val="810263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02117" y="210484"/>
            <a:ext cx="8187765" cy="50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10. Evaluación, tipos, herramientas y productos de aprendizaje.</a:t>
            </a:r>
            <a:endParaRPr lang="es-ES" sz="2000" dirty="0">
              <a:solidFill>
                <a:schemeClr val="tx1"/>
              </a:solidFill>
            </a:endParaRPr>
          </a:p>
        </p:txBody>
      </p:sp>
      <p:pic>
        <p:nvPicPr>
          <p:cNvPr id="4" name="Imagen 3"/>
          <p:cNvPicPr>
            <a:picLocks noChangeAspect="1"/>
          </p:cNvPicPr>
          <p:nvPr/>
        </p:nvPicPr>
        <p:blipFill>
          <a:blip r:embed="rId2"/>
          <a:stretch>
            <a:fillRect/>
          </a:stretch>
        </p:blipFill>
        <p:spPr>
          <a:xfrm>
            <a:off x="0" y="881529"/>
            <a:ext cx="12192000" cy="5827059"/>
          </a:xfrm>
          <a:prstGeom prst="rect">
            <a:avLst/>
          </a:prstGeom>
        </p:spPr>
      </p:pic>
    </p:spTree>
    <p:extLst>
      <p:ext uri="{BB962C8B-B14F-4D97-AF65-F5344CB8AC3E}">
        <p14:creationId xmlns:p14="http://schemas.microsoft.com/office/powerpoint/2010/main" val="82061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99900"/>
            <a:ext cx="12192000" cy="6297893"/>
          </a:xfrm>
          <a:prstGeom prst="rect">
            <a:avLst/>
          </a:prstGeom>
        </p:spPr>
      </p:pic>
    </p:spTree>
    <p:extLst>
      <p:ext uri="{BB962C8B-B14F-4D97-AF65-F5344CB8AC3E}">
        <p14:creationId xmlns:p14="http://schemas.microsoft.com/office/powerpoint/2010/main" val="2159905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335183"/>
            <a:ext cx="12192000" cy="6315534"/>
          </a:xfrm>
          <a:prstGeom prst="rect">
            <a:avLst/>
          </a:prstGeom>
        </p:spPr>
      </p:pic>
    </p:spTree>
    <p:extLst>
      <p:ext uri="{BB962C8B-B14F-4D97-AF65-F5344CB8AC3E}">
        <p14:creationId xmlns:p14="http://schemas.microsoft.com/office/powerpoint/2010/main" val="2666545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946400" y="0"/>
            <a:ext cx="6290211" cy="6858000"/>
          </a:xfrm>
          <a:prstGeom prst="rect">
            <a:avLst/>
          </a:prstGeom>
        </p:spPr>
      </p:pic>
    </p:spTree>
    <p:extLst>
      <p:ext uri="{BB962C8B-B14F-4D97-AF65-F5344CB8AC3E}">
        <p14:creationId xmlns:p14="http://schemas.microsoft.com/office/powerpoint/2010/main" val="4201836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638300"/>
            <a:ext cx="12192000" cy="3570277"/>
          </a:xfrm>
          <a:prstGeom prst="rect">
            <a:avLst/>
          </a:prstGeom>
        </p:spPr>
      </p:pic>
    </p:spTree>
    <p:extLst>
      <p:ext uri="{BB962C8B-B14F-4D97-AF65-F5344CB8AC3E}">
        <p14:creationId xmlns:p14="http://schemas.microsoft.com/office/powerpoint/2010/main" val="2501877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12900" y="267634"/>
            <a:ext cx="8187765" cy="50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11. Evaluación. Formatos. Prerrequisitos.</a:t>
            </a:r>
            <a:endParaRPr lang="es-ES" sz="2000" dirty="0">
              <a:solidFill>
                <a:schemeClr val="tx1"/>
              </a:solidFill>
            </a:endParaRPr>
          </a:p>
        </p:txBody>
      </p:sp>
      <p:pic>
        <p:nvPicPr>
          <p:cNvPr id="4" name="Imagen 3"/>
          <p:cNvPicPr>
            <a:picLocks noChangeAspect="1"/>
          </p:cNvPicPr>
          <p:nvPr/>
        </p:nvPicPr>
        <p:blipFill>
          <a:blip r:embed="rId2"/>
          <a:stretch>
            <a:fillRect/>
          </a:stretch>
        </p:blipFill>
        <p:spPr>
          <a:xfrm>
            <a:off x="1612900" y="881528"/>
            <a:ext cx="8953500" cy="5836771"/>
          </a:xfrm>
          <a:prstGeom prst="rect">
            <a:avLst/>
          </a:prstGeom>
        </p:spPr>
      </p:pic>
    </p:spTree>
    <p:extLst>
      <p:ext uri="{BB962C8B-B14F-4D97-AF65-F5344CB8AC3E}">
        <p14:creationId xmlns:p14="http://schemas.microsoft.com/office/powerpoint/2010/main" val="2197128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74800" y="927100"/>
            <a:ext cx="9029700" cy="4991100"/>
          </a:xfrm>
          <a:prstGeom prst="rect">
            <a:avLst/>
          </a:prstGeom>
        </p:spPr>
      </p:pic>
    </p:spTree>
    <p:extLst>
      <p:ext uri="{BB962C8B-B14F-4D97-AF65-F5344CB8AC3E}">
        <p14:creationId xmlns:p14="http://schemas.microsoft.com/office/powerpoint/2010/main" val="3893768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85900" y="1075764"/>
            <a:ext cx="9207500" cy="5439335"/>
          </a:xfrm>
          <a:prstGeom prst="rect">
            <a:avLst/>
          </a:prstGeom>
        </p:spPr>
      </p:pic>
      <p:sp>
        <p:nvSpPr>
          <p:cNvPr id="3" name="Rectángulo 2"/>
          <p:cNvSpPr/>
          <p:nvPr/>
        </p:nvSpPr>
        <p:spPr>
          <a:xfrm>
            <a:off x="1334248" y="224772"/>
            <a:ext cx="8187765" cy="50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12. Evaluación. Formatos. Grupo Heterogéneo.</a:t>
            </a:r>
            <a:endParaRPr lang="es-ES" sz="2000" dirty="0">
              <a:solidFill>
                <a:schemeClr val="tx1"/>
              </a:solidFill>
            </a:endParaRPr>
          </a:p>
        </p:txBody>
      </p:sp>
    </p:spTree>
    <p:extLst>
      <p:ext uri="{BB962C8B-B14F-4D97-AF65-F5344CB8AC3E}">
        <p14:creationId xmlns:p14="http://schemas.microsoft.com/office/powerpoint/2010/main" val="1177981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73200" y="508000"/>
            <a:ext cx="9245600" cy="5842000"/>
          </a:xfrm>
          <a:prstGeom prst="rect">
            <a:avLst/>
          </a:prstGeom>
        </p:spPr>
      </p:pic>
    </p:spTree>
    <p:extLst>
      <p:ext uri="{BB962C8B-B14F-4D97-AF65-F5344CB8AC3E}">
        <p14:creationId xmlns:p14="http://schemas.microsoft.com/office/powerpoint/2010/main" val="4108066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60500" y="1536700"/>
            <a:ext cx="9271000" cy="3771900"/>
          </a:xfrm>
          <a:prstGeom prst="rect">
            <a:avLst/>
          </a:prstGeom>
        </p:spPr>
      </p:pic>
    </p:spTree>
    <p:extLst>
      <p:ext uri="{BB962C8B-B14F-4D97-AF65-F5344CB8AC3E}">
        <p14:creationId xmlns:p14="http://schemas.microsoft.com/office/powerpoint/2010/main" val="387585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0357" y="133867"/>
            <a:ext cx="8825659" cy="1136268"/>
          </a:xfrm>
        </p:spPr>
        <p:txBody>
          <a:bodyPr/>
          <a:lstStyle/>
          <a:p>
            <a:r>
              <a:rPr lang="es-ES_tradnl" sz="2000" dirty="0" smtClean="0"/>
              <a:t>5. Índice.</a:t>
            </a:r>
            <a:endParaRPr lang="es-ES" sz="2000" dirty="0"/>
          </a:p>
        </p:txBody>
      </p:sp>
      <p:sp>
        <p:nvSpPr>
          <p:cNvPr id="3" name="Marcador de texto 2"/>
          <p:cNvSpPr>
            <a:spLocks noGrp="1"/>
          </p:cNvSpPr>
          <p:nvPr>
            <p:ph type="body" idx="1"/>
          </p:nvPr>
        </p:nvSpPr>
        <p:spPr>
          <a:xfrm>
            <a:off x="2410282" y="686164"/>
            <a:ext cx="6391606" cy="5810503"/>
          </a:xfrm>
        </p:spPr>
        <p:txBody>
          <a:bodyPr>
            <a:normAutofit fontScale="70000" lnSpcReduction="20000"/>
          </a:bodyPr>
          <a:lstStyle/>
          <a:p>
            <a:r>
              <a:rPr lang="es-ES" dirty="0" smtClean="0"/>
              <a:t>5.a</a:t>
            </a:r>
          </a:p>
          <a:p>
            <a:r>
              <a:rPr lang="es-ES" dirty="0" smtClean="0"/>
              <a:t>Producto 1. C.A.I.A.C. Conclusiones generales interdisciplinariedad.</a:t>
            </a:r>
          </a:p>
          <a:p>
            <a:r>
              <a:rPr lang="es-ES" dirty="0" smtClean="0"/>
              <a:t>Producto 2. </a:t>
            </a:r>
            <a:r>
              <a:rPr lang="es-ES" dirty="0"/>
              <a:t>Fotografías de la </a:t>
            </a:r>
            <a:r>
              <a:rPr lang="es-ES" dirty="0" smtClean="0"/>
              <a:t>sesión 1.</a:t>
            </a:r>
          </a:p>
          <a:p>
            <a:r>
              <a:rPr lang="es-ES" dirty="0" smtClean="0"/>
              <a:t>5.b</a:t>
            </a:r>
          </a:p>
          <a:p>
            <a:r>
              <a:rPr lang="es-ES" dirty="0" smtClean="0"/>
              <a:t>Producto 3.</a:t>
            </a:r>
            <a:r>
              <a:rPr lang="es-ES" dirty="0"/>
              <a:t> Fotografía de organizador gráfico</a:t>
            </a:r>
            <a:r>
              <a:rPr lang="es-ES" dirty="0" smtClean="0"/>
              <a:t>.</a:t>
            </a:r>
          </a:p>
          <a:p>
            <a:r>
              <a:rPr lang="es-ES" dirty="0" smtClean="0"/>
              <a:t>5.c</a:t>
            </a:r>
          </a:p>
          <a:p>
            <a:r>
              <a:rPr lang="es-ES" dirty="0" smtClean="0"/>
              <a:t>Introducción.</a:t>
            </a:r>
          </a:p>
          <a:p>
            <a:r>
              <a:rPr lang="es-ES" dirty="0" smtClean="0"/>
              <a:t>5.d</a:t>
            </a:r>
          </a:p>
          <a:p>
            <a:r>
              <a:rPr lang="es-ES" dirty="0" smtClean="0"/>
              <a:t>Objetivo</a:t>
            </a:r>
          </a:p>
          <a:p>
            <a:r>
              <a:rPr lang="es-ES" dirty="0" smtClean="0"/>
              <a:t>5.e</a:t>
            </a:r>
          </a:p>
          <a:p>
            <a:r>
              <a:rPr lang="es-ES" dirty="0" smtClean="0"/>
              <a:t>Preguntas generadoras.</a:t>
            </a:r>
          </a:p>
          <a:p>
            <a:r>
              <a:rPr lang="es-ES" dirty="0" smtClean="0"/>
              <a:t>5.f</a:t>
            </a:r>
          </a:p>
          <a:p>
            <a:r>
              <a:rPr lang="es-ES" dirty="0" smtClean="0"/>
              <a:t>Contenido.</a:t>
            </a:r>
          </a:p>
          <a:p>
            <a:r>
              <a:rPr lang="es-ES" dirty="0" smtClean="0"/>
              <a:t>5.g</a:t>
            </a:r>
          </a:p>
          <a:p>
            <a:r>
              <a:rPr lang="es-ES" dirty="0" smtClean="0"/>
              <a:t>Planeación (general y día a día).</a:t>
            </a:r>
          </a:p>
          <a:p>
            <a:r>
              <a:rPr lang="es-ES" dirty="0" smtClean="0"/>
              <a:t>5.h</a:t>
            </a:r>
          </a:p>
          <a:p>
            <a:r>
              <a:rPr lang="es-ES" dirty="0" smtClean="0"/>
              <a:t>Reflexión Grupo interdisciplinario.</a:t>
            </a:r>
          </a:p>
          <a:p>
            <a:r>
              <a:rPr lang="es-ES" dirty="0" smtClean="0"/>
              <a:t>5.i</a:t>
            </a:r>
          </a:p>
          <a:p>
            <a:r>
              <a:rPr lang="es-ES" dirty="0" smtClean="0"/>
              <a:t>Productos 4-15.</a:t>
            </a:r>
          </a:p>
          <a:p>
            <a:endParaRPr lang="es-ES" dirty="0"/>
          </a:p>
        </p:txBody>
      </p:sp>
    </p:spTree>
    <p:extLst>
      <p:ext uri="{BB962C8B-B14F-4D97-AF65-F5344CB8AC3E}">
        <p14:creationId xmlns:p14="http://schemas.microsoft.com/office/powerpoint/2010/main" val="1587420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05647" y="1023054"/>
            <a:ext cx="8187765" cy="50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dirty="0" smtClean="0">
                <a:solidFill>
                  <a:schemeClr val="tx1"/>
                </a:solidFill>
              </a:rPr>
              <a:t>15. Reflexiones personales.</a:t>
            </a:r>
            <a:endParaRPr lang="es-ES" sz="2000" dirty="0">
              <a:solidFill>
                <a:schemeClr val="tx1"/>
              </a:solidFill>
            </a:endParaRPr>
          </a:p>
        </p:txBody>
      </p:sp>
      <p:sp>
        <p:nvSpPr>
          <p:cNvPr id="7" name="Rectángulo 6"/>
          <p:cNvSpPr/>
          <p:nvPr/>
        </p:nvSpPr>
        <p:spPr>
          <a:xfrm>
            <a:off x="1003426" y="1603299"/>
            <a:ext cx="10912242" cy="4154983"/>
          </a:xfrm>
          <a:prstGeom prst="rect">
            <a:avLst/>
          </a:prstGeom>
        </p:spPr>
        <p:txBody>
          <a:bodyPr wrap="square">
            <a:spAutoFit/>
          </a:bodyPr>
          <a:lstStyle/>
          <a:p>
            <a:pPr algn="just"/>
            <a:r>
              <a:rPr lang="es-ES" sz="1200" dirty="0"/>
              <a:t>Un proyecto interdisciplinario, en primera instancia, causa algunas dificultades al inicio de su elaboración o durante su desarrollo, como, por ejemplo, el definir el tema del cual se va a desarrollar, identificar cómo resolver la problemática actual y cómo puede beneficiar en varios aspectos a la sociedad en general.</a:t>
            </a:r>
            <a:endParaRPr lang="es-ES_tradnl" sz="1200" dirty="0"/>
          </a:p>
          <a:p>
            <a:pPr algn="just"/>
            <a:r>
              <a:rPr lang="es-ES" sz="1200" dirty="0"/>
              <a:t> </a:t>
            </a:r>
            <a:endParaRPr lang="es-ES_tradnl" sz="1200" dirty="0"/>
          </a:p>
          <a:p>
            <a:pPr algn="just"/>
            <a:r>
              <a:rPr lang="es-ES" sz="1200" dirty="0"/>
              <a:t>Todas estas dificultades se fueron resolviendo conforme se trabajó con compañeros de distintas disciplinas; en mi opinión el trabajo colaborativo es esencial para el desarrollo de proyectos interdisciplinarios, también ayudó el conocer sobre el tema y saber cómo se puede mejorar una situación, mediante la indagación en diferentes fuentes.</a:t>
            </a:r>
            <a:endParaRPr lang="es-ES_tradnl" sz="1200" dirty="0"/>
          </a:p>
          <a:p>
            <a:pPr algn="just"/>
            <a:r>
              <a:rPr lang="es-ES" sz="1200" dirty="0"/>
              <a:t> </a:t>
            </a:r>
            <a:endParaRPr lang="es-ES_tradnl" sz="1200" dirty="0"/>
          </a:p>
          <a:p>
            <a:pPr algn="just"/>
            <a:r>
              <a:rPr lang="es-ES" sz="1200" dirty="0"/>
              <a:t>Los resultados fueron favorables debido a que la integración que tuvimos como equipo de trabajo y la diversificación de conocimientos y puntos de vista ayudó a la realización de nuestro proyecto. Para ello, elaboramos diversos trabajos que nos ayudaron a finalizar nuestro proyecto tales como: infografías, mapas conceptuales, tablas de contenidos, etc., los cuales nos sirven como evidencia de este proceso.</a:t>
            </a:r>
            <a:endParaRPr lang="es-ES_tradnl" sz="1200" dirty="0"/>
          </a:p>
          <a:p>
            <a:pPr algn="just"/>
            <a:r>
              <a:rPr lang="es-ES" sz="1200" dirty="0"/>
              <a:t> </a:t>
            </a:r>
            <a:endParaRPr lang="es-ES_tradnl" sz="1200" dirty="0"/>
          </a:p>
          <a:p>
            <a:pPr algn="just"/>
            <a:r>
              <a:rPr lang="es-ES" sz="1200" dirty="0"/>
              <a:t>De manera personal, creo es demasiado útil trabajar con este tipo de proyectos, ya que me parece muy adecuado que el alumno, acompañado del maestro, interfiera en su medio y desarrollen pensamientos críticos en ellos para así poder tomar decisiones y puedan resolver problemáticas acordes a su entorno, y a su vez los logros de los objetivos se vuelven grupales.</a:t>
            </a:r>
            <a:endParaRPr lang="es-ES_tradnl" sz="1200" dirty="0"/>
          </a:p>
          <a:p>
            <a:pPr algn="just"/>
            <a:r>
              <a:rPr lang="es-ES" sz="1200" dirty="0"/>
              <a:t> </a:t>
            </a:r>
            <a:endParaRPr lang="es-ES_tradnl" sz="1200" dirty="0"/>
          </a:p>
          <a:p>
            <a:pPr algn="just"/>
            <a:r>
              <a:rPr lang="es-ES" sz="1200" dirty="0"/>
              <a:t>Aprendí que el trabajo entre disciplinas ayuda mucho en el trabajo en el aula de nosotros como docentes, es una herramienta muy útil para hacer que el alumno sea más participativo; la manera en que lo puedo aplicar es haciendo que el alumno concientice sobre su entorno y además busque la manera de mejorarlo, y por qué lo hace interesante el que sea interdisciplinario, es precisamente el que distintos conocimientos se adapten a un solo proyecto</a:t>
            </a:r>
            <a:r>
              <a:rPr lang="es-ES" sz="1200" dirty="0" smtClean="0"/>
              <a:t>.</a:t>
            </a:r>
          </a:p>
          <a:p>
            <a:pPr algn="just"/>
            <a:endParaRPr lang="es-ES_tradnl" sz="1200" dirty="0"/>
          </a:p>
          <a:p>
            <a:pPr algn="r"/>
            <a:r>
              <a:rPr lang="es-ES" sz="1200" dirty="0"/>
              <a:t>Lic. </a:t>
            </a:r>
            <a:r>
              <a:rPr lang="es-ES" sz="1200" dirty="0" err="1"/>
              <a:t>Jeanette</a:t>
            </a:r>
            <a:r>
              <a:rPr lang="es-ES" sz="1200" dirty="0"/>
              <a:t> Trujillo Islas</a:t>
            </a:r>
            <a:r>
              <a:rPr lang="es-ES_tradnl" sz="1200" dirty="0"/>
              <a:t> </a:t>
            </a:r>
          </a:p>
        </p:txBody>
      </p:sp>
    </p:spTree>
    <p:extLst>
      <p:ext uri="{BB962C8B-B14F-4D97-AF65-F5344CB8AC3E}">
        <p14:creationId xmlns:p14="http://schemas.microsoft.com/office/powerpoint/2010/main" val="3885169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003426" y="2105056"/>
            <a:ext cx="10912242" cy="3046987"/>
          </a:xfrm>
          <a:prstGeom prst="rect">
            <a:avLst/>
          </a:prstGeom>
        </p:spPr>
        <p:txBody>
          <a:bodyPr wrap="square">
            <a:spAutoFit/>
          </a:bodyPr>
          <a:lstStyle/>
          <a:p>
            <a:pPr algn="just"/>
            <a:r>
              <a:rPr lang="es-ES" sz="1200" dirty="0"/>
              <a:t>Del proyecto interdisciplinario, la principal dificultad fue la delimitación de los temas de mi asignatura en relación al tema propuesto.  Para resolver la problemática, primero se definió el objetivo del proyecto, posteriormente revisé mi temario y algunos contenidos que se relacionaban con el tema y con las demás asignaturas involucradas. </a:t>
            </a:r>
            <a:endParaRPr lang="es-ES_tradnl" sz="1200" dirty="0"/>
          </a:p>
          <a:p>
            <a:pPr algn="just"/>
            <a:r>
              <a:rPr lang="es-ES" sz="1200" dirty="0"/>
              <a:t> </a:t>
            </a:r>
            <a:endParaRPr lang="es-ES_tradnl" sz="1200" dirty="0"/>
          </a:p>
          <a:p>
            <a:pPr algn="just"/>
            <a:r>
              <a:rPr lang="es-ES" sz="1200" dirty="0"/>
              <a:t>Se logró definir un proyecto multidisciplinario con base en los sucesos y problemáticas sociales que nos aquejan en nuestra zona; es una experiencia de aprendizaje en relación a las asignaturas de mis demás compañeros. Así, brindar una posible solución a la sociedad a través de un trabajo donde estamos involucrados profesionistas con diversos perfiles nos abre un panorama de nuestra realidad social. Luego, considero necesario trabajar de una manera multidisciplinaria en todos los ámbitos de la sociedad, por el bien de nosotros mismos. Las evidencias se encuentran plasmadas en; fotografías, esquemas, infografía, portafolio virtual de evidencias. </a:t>
            </a:r>
            <a:endParaRPr lang="es-ES_tradnl" sz="1200" dirty="0"/>
          </a:p>
          <a:p>
            <a:pPr algn="just"/>
            <a:r>
              <a:rPr lang="es-ES" sz="1200" dirty="0"/>
              <a:t> </a:t>
            </a:r>
            <a:endParaRPr lang="es-ES_tradnl" sz="1200" dirty="0"/>
          </a:p>
          <a:p>
            <a:pPr algn="just"/>
            <a:r>
              <a:rPr lang="es-ES" sz="1200" dirty="0"/>
              <a:t>De entre los aspectos que puedo seguir trabajando para obtener mejores resultados, está especializarme en un área determinada de mi profesión, así lograré un conocimiento más específico, que permita atender un problema de interés común. Evidentemente, eso repercutirá de manera positiva, porque me permite obtener un contexto más amplio de los sucesos, fenómenos o problemas sociales, además de fomentar el respeto y la tolerancia en relación a las opiniones de otras disciplinas.</a:t>
            </a:r>
            <a:endParaRPr lang="es-ES_tradnl" sz="1200" dirty="0"/>
          </a:p>
          <a:p>
            <a:r>
              <a:rPr lang="es-ES" sz="1200" dirty="0"/>
              <a:t> </a:t>
            </a:r>
            <a:endParaRPr lang="es-ES_tradnl" sz="1200" dirty="0"/>
          </a:p>
          <a:p>
            <a:pPr algn="r"/>
            <a:r>
              <a:rPr lang="es-ES" sz="1200" dirty="0"/>
              <a:t>Lic. Cinthya </a:t>
            </a:r>
            <a:r>
              <a:rPr lang="es-ES" sz="1200" dirty="0" err="1" smtClean="0"/>
              <a:t>Sahamanta</a:t>
            </a:r>
            <a:r>
              <a:rPr lang="es-ES" sz="1200" dirty="0" smtClean="0"/>
              <a:t> </a:t>
            </a:r>
            <a:r>
              <a:rPr lang="es-ES" sz="1200" dirty="0"/>
              <a:t>Pérez Martínez</a:t>
            </a:r>
            <a:r>
              <a:rPr lang="es-ES_tradnl" sz="1200" dirty="0"/>
              <a:t> </a:t>
            </a:r>
            <a:r>
              <a:rPr lang="es-ES_tradnl" sz="1200" dirty="0" smtClean="0"/>
              <a:t> </a:t>
            </a:r>
            <a:endParaRPr lang="es-ES_tradnl" sz="1200" dirty="0"/>
          </a:p>
        </p:txBody>
      </p:sp>
    </p:spTree>
    <p:extLst>
      <p:ext uri="{BB962C8B-B14F-4D97-AF65-F5344CB8AC3E}">
        <p14:creationId xmlns:p14="http://schemas.microsoft.com/office/powerpoint/2010/main" val="117321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577296"/>
          </a:xfrm>
        </p:spPr>
        <p:txBody>
          <a:bodyPr>
            <a:normAutofit fontScale="90000"/>
          </a:bodyPr>
          <a:lstStyle/>
          <a:p>
            <a:pPr algn="ctr"/>
            <a:r>
              <a:rPr lang="es-MX" sz="1800" dirty="0" smtClean="0"/>
              <a:t>5.</a:t>
            </a:r>
            <a:r>
              <a:rPr lang="es-ES" sz="1800" dirty="0"/>
              <a:t>a</a:t>
            </a:r>
            <a:r>
              <a:rPr lang="es-MX" sz="1800" dirty="0" smtClean="0"/>
              <a:t> Producto 1.</a:t>
            </a:r>
            <a:br>
              <a:rPr lang="es-MX" sz="1800" dirty="0" smtClean="0"/>
            </a:br>
            <a:r>
              <a:rPr lang="es-MX" sz="1800" dirty="0" smtClean="0"/>
              <a:t>C.A.I.A.C. Conclusiones generales:</a:t>
            </a:r>
            <a:endParaRPr lang="es-MX" sz="1800" dirty="0"/>
          </a:p>
        </p:txBody>
      </p:sp>
      <p:graphicFrame>
        <p:nvGraphicFramePr>
          <p:cNvPr id="5" name="Tabla 4"/>
          <p:cNvGraphicFramePr>
            <a:graphicFrameLocks noGrp="1"/>
          </p:cNvGraphicFramePr>
          <p:nvPr>
            <p:extLst>
              <p:ext uri="{D42A27DB-BD31-4B8C-83A1-F6EECF244321}">
                <p14:modId xmlns:p14="http://schemas.microsoft.com/office/powerpoint/2010/main" val="1727442794"/>
              </p:ext>
            </p:extLst>
          </p:nvPr>
        </p:nvGraphicFramePr>
        <p:xfrm>
          <a:off x="336331" y="1222321"/>
          <a:ext cx="11119945" cy="5113266"/>
        </p:xfrm>
        <a:graphic>
          <a:graphicData uri="http://schemas.openxmlformats.org/drawingml/2006/table">
            <a:tbl>
              <a:tblPr>
                <a:tableStyleId>{5C22544A-7EE6-4342-B048-85BDC9FD1C3A}</a:tableStyleId>
              </a:tblPr>
              <a:tblGrid>
                <a:gridCol w="3226676">
                  <a:extLst>
                    <a:ext uri="{9D8B030D-6E8A-4147-A177-3AD203B41FA5}">
                      <a16:colId xmlns="" xmlns:a16="http://schemas.microsoft.com/office/drawing/2014/main" val="375356328"/>
                    </a:ext>
                  </a:extLst>
                </a:gridCol>
                <a:gridCol w="7893269">
                  <a:extLst>
                    <a:ext uri="{9D8B030D-6E8A-4147-A177-3AD203B41FA5}">
                      <a16:colId xmlns="" xmlns:a16="http://schemas.microsoft.com/office/drawing/2014/main" val="589001259"/>
                    </a:ext>
                  </a:extLst>
                </a:gridCol>
              </a:tblGrid>
              <a:tr h="190063">
                <a:tc gridSpan="2">
                  <a:txBody>
                    <a:bodyPr/>
                    <a:lstStyle/>
                    <a:p>
                      <a:pPr algn="ctr">
                        <a:lnSpc>
                          <a:spcPct val="115000"/>
                        </a:lnSpc>
                        <a:spcAft>
                          <a:spcPts val="0"/>
                        </a:spcAft>
                      </a:pPr>
                      <a:r>
                        <a:rPr lang="es-ES" sz="1200" b="1" dirty="0">
                          <a:solidFill>
                            <a:schemeClr val="tx1"/>
                          </a:solidFill>
                          <a:effectLst/>
                        </a:rPr>
                        <a:t>La Interdisciplinariedad</a:t>
                      </a:r>
                      <a:endParaRPr lang="es-MX" sz="1200" b="1" dirty="0">
                        <a:solidFill>
                          <a:schemeClr val="tx1"/>
                        </a:solidFill>
                        <a:effectLst/>
                        <a:latin typeface="Arial" panose="020B0604020202020204" pitchFamily="34" charset="0"/>
                        <a:ea typeface="Arial" panose="020B0604020202020204" pitchFamily="34" charset="0"/>
                      </a:endParaRPr>
                    </a:p>
                  </a:txBody>
                  <a:tcPr marL="39929" marR="39929" marT="39929" marB="39929">
                    <a:solidFill>
                      <a:schemeClr val="bg2">
                        <a:lumMod val="60000"/>
                        <a:lumOff val="40000"/>
                      </a:schemeClr>
                    </a:solidFill>
                  </a:tcPr>
                </a:tc>
                <a:tc hMerge="1">
                  <a:txBody>
                    <a:bodyPr/>
                    <a:lstStyle/>
                    <a:p>
                      <a:endParaRPr lang="es-MX"/>
                    </a:p>
                  </a:txBody>
                  <a:tcPr/>
                </a:tc>
                <a:extLst>
                  <a:ext uri="{0D108BD9-81ED-4DB2-BD59-A6C34878D82A}">
                    <a16:rowId xmlns="" xmlns:a16="http://schemas.microsoft.com/office/drawing/2014/main" val="1873645704"/>
                  </a:ext>
                </a:extLst>
              </a:tr>
              <a:tr h="447207">
                <a:tc>
                  <a:txBody>
                    <a:bodyPr/>
                    <a:lstStyle/>
                    <a:p>
                      <a:pPr>
                        <a:lnSpc>
                          <a:spcPct val="115000"/>
                        </a:lnSpc>
                        <a:spcAft>
                          <a:spcPts val="0"/>
                        </a:spcAft>
                      </a:pPr>
                      <a:r>
                        <a:rPr lang="es-ES" sz="1200" b="1" dirty="0">
                          <a:solidFill>
                            <a:schemeClr val="tx1"/>
                          </a:solidFill>
                          <a:effectLst/>
                        </a:rPr>
                        <a:t>1. ¿Qué es?</a:t>
                      </a:r>
                      <a:endParaRPr lang="es-MX" sz="1200" b="1" dirty="0">
                        <a:solidFill>
                          <a:schemeClr val="tx1"/>
                        </a:solidFill>
                        <a:effectLst/>
                        <a:latin typeface="Arial" panose="020B0604020202020204" pitchFamily="34" charset="0"/>
                        <a:ea typeface="Arial" panose="020B0604020202020204" pitchFamily="34" charset="0"/>
                      </a:endParaRPr>
                    </a:p>
                  </a:txBody>
                  <a:tcPr marL="39929" marR="39929" marT="39929" marB="39929" anchor="ctr">
                    <a:solidFill>
                      <a:schemeClr val="bg2">
                        <a:lumMod val="60000"/>
                        <a:lumOff val="40000"/>
                      </a:schemeClr>
                    </a:solidFill>
                  </a:tcPr>
                </a:tc>
                <a:tc>
                  <a:txBody>
                    <a:bodyPr/>
                    <a:lstStyle/>
                    <a:p>
                      <a:pPr algn="just">
                        <a:lnSpc>
                          <a:spcPct val="115000"/>
                        </a:lnSpc>
                        <a:spcAft>
                          <a:spcPts val="0"/>
                        </a:spcAft>
                      </a:pPr>
                      <a:r>
                        <a:rPr lang="es-ES" sz="1200" b="1">
                          <a:solidFill>
                            <a:schemeClr val="tx1"/>
                          </a:solidFill>
                          <a:effectLst/>
                        </a:rPr>
                        <a:t>El trabajo entre diferentes disciplinas o especialidades para dar solución a una problemática mediante distintos saberes.</a:t>
                      </a:r>
                      <a:endParaRPr lang="es-MX" sz="1200" b="1">
                        <a:solidFill>
                          <a:schemeClr val="tx1"/>
                        </a:solidFill>
                        <a:effectLst/>
                        <a:latin typeface="Arial" panose="020B0604020202020204" pitchFamily="34" charset="0"/>
                        <a:ea typeface="Arial" panose="020B0604020202020204" pitchFamily="34" charset="0"/>
                      </a:endParaRPr>
                    </a:p>
                  </a:txBody>
                  <a:tcPr marL="39929" marR="39929" marT="39929" marB="39929">
                    <a:solidFill>
                      <a:schemeClr val="bg2">
                        <a:lumMod val="60000"/>
                        <a:lumOff val="40000"/>
                      </a:schemeClr>
                    </a:solidFill>
                  </a:tcPr>
                </a:tc>
                <a:extLst>
                  <a:ext uri="{0D108BD9-81ED-4DB2-BD59-A6C34878D82A}">
                    <a16:rowId xmlns="" xmlns:a16="http://schemas.microsoft.com/office/drawing/2014/main" val="495597441"/>
                  </a:ext>
                </a:extLst>
              </a:tr>
              <a:tr h="447207">
                <a:tc>
                  <a:txBody>
                    <a:bodyPr/>
                    <a:lstStyle/>
                    <a:p>
                      <a:pPr>
                        <a:lnSpc>
                          <a:spcPct val="115000"/>
                        </a:lnSpc>
                        <a:spcAft>
                          <a:spcPts val="0"/>
                        </a:spcAft>
                      </a:pPr>
                      <a:r>
                        <a:rPr lang="es-ES" sz="1200" b="1" dirty="0">
                          <a:solidFill>
                            <a:schemeClr val="tx1"/>
                          </a:solidFill>
                          <a:effectLst/>
                        </a:rPr>
                        <a:t>2. ¿Qué</a:t>
                      </a:r>
                      <a:endParaRPr lang="es-MX" sz="1200" b="1" dirty="0">
                        <a:solidFill>
                          <a:schemeClr val="tx1"/>
                        </a:solidFill>
                        <a:effectLst/>
                      </a:endParaRPr>
                    </a:p>
                    <a:p>
                      <a:pPr>
                        <a:lnSpc>
                          <a:spcPct val="115000"/>
                        </a:lnSpc>
                        <a:spcAft>
                          <a:spcPts val="0"/>
                        </a:spcAft>
                      </a:pPr>
                      <a:r>
                        <a:rPr lang="es-ES" sz="1200" b="1" dirty="0">
                          <a:solidFill>
                            <a:schemeClr val="tx1"/>
                          </a:solidFill>
                          <a:effectLst/>
                        </a:rPr>
                        <a:t>    características </a:t>
                      </a:r>
                      <a:endParaRPr lang="es-MX" sz="1200" b="1" dirty="0">
                        <a:solidFill>
                          <a:schemeClr val="tx1"/>
                        </a:solidFill>
                        <a:effectLst/>
                      </a:endParaRPr>
                    </a:p>
                    <a:p>
                      <a:pPr>
                        <a:lnSpc>
                          <a:spcPct val="115000"/>
                        </a:lnSpc>
                        <a:spcAft>
                          <a:spcPts val="0"/>
                        </a:spcAft>
                      </a:pPr>
                      <a:r>
                        <a:rPr lang="es-ES" sz="1200" b="1" dirty="0">
                          <a:solidFill>
                            <a:schemeClr val="tx1"/>
                          </a:solidFill>
                          <a:effectLst/>
                        </a:rPr>
                        <a:t>    tiene ?</a:t>
                      </a:r>
                      <a:endParaRPr lang="es-MX" sz="1200" b="1" dirty="0">
                        <a:solidFill>
                          <a:schemeClr val="tx1"/>
                        </a:solidFill>
                        <a:effectLst/>
                        <a:latin typeface="Arial" panose="020B0604020202020204" pitchFamily="34" charset="0"/>
                        <a:ea typeface="Arial" panose="020B0604020202020204" pitchFamily="34" charset="0"/>
                      </a:endParaRPr>
                    </a:p>
                  </a:txBody>
                  <a:tcPr marL="39929" marR="39929" marT="39929" marB="39929" anchor="ctr">
                    <a:solidFill>
                      <a:schemeClr val="bg2">
                        <a:lumMod val="60000"/>
                        <a:lumOff val="40000"/>
                      </a:schemeClr>
                    </a:solidFill>
                  </a:tcPr>
                </a:tc>
                <a:tc>
                  <a:txBody>
                    <a:bodyPr/>
                    <a:lstStyle/>
                    <a:p>
                      <a:pPr algn="just">
                        <a:lnSpc>
                          <a:spcPct val="115000"/>
                        </a:lnSpc>
                        <a:spcAft>
                          <a:spcPts val="0"/>
                        </a:spcAft>
                      </a:pPr>
                      <a:r>
                        <a:rPr lang="es-ES" sz="1200" b="1" dirty="0">
                          <a:solidFill>
                            <a:schemeClr val="tx1"/>
                          </a:solidFill>
                          <a:effectLst/>
                        </a:rPr>
                        <a:t>La especialización de las disciplinas para abordar un problema desde varios campos de acción; trabajo colaborativo; identificación, análisis y resolución de problemas.</a:t>
                      </a:r>
                      <a:endParaRPr lang="es-MX" sz="1200" b="1" dirty="0">
                        <a:solidFill>
                          <a:schemeClr val="tx1"/>
                        </a:solidFill>
                        <a:effectLst/>
                        <a:latin typeface="Arial" panose="020B0604020202020204" pitchFamily="34" charset="0"/>
                        <a:ea typeface="Arial" panose="020B0604020202020204" pitchFamily="34" charset="0"/>
                      </a:endParaRPr>
                    </a:p>
                  </a:txBody>
                  <a:tcPr marL="39929" marR="39929" marT="39929" marB="39929">
                    <a:solidFill>
                      <a:schemeClr val="bg2">
                        <a:lumMod val="60000"/>
                        <a:lumOff val="40000"/>
                      </a:schemeClr>
                    </a:solidFill>
                  </a:tcPr>
                </a:tc>
                <a:extLst>
                  <a:ext uri="{0D108BD9-81ED-4DB2-BD59-A6C34878D82A}">
                    <a16:rowId xmlns="" xmlns:a16="http://schemas.microsoft.com/office/drawing/2014/main" val="2703389398"/>
                  </a:ext>
                </a:extLst>
              </a:tr>
              <a:tr h="447207">
                <a:tc>
                  <a:txBody>
                    <a:bodyPr/>
                    <a:lstStyle/>
                    <a:p>
                      <a:pPr>
                        <a:lnSpc>
                          <a:spcPct val="115000"/>
                        </a:lnSpc>
                        <a:spcAft>
                          <a:spcPts val="0"/>
                        </a:spcAft>
                      </a:pPr>
                      <a:r>
                        <a:rPr lang="es-ES" sz="1200" b="1" dirty="0">
                          <a:solidFill>
                            <a:schemeClr val="tx1"/>
                          </a:solidFill>
                          <a:effectLst/>
                        </a:rPr>
                        <a:t>3. ¿Por qué es </a:t>
                      </a:r>
                      <a:endParaRPr lang="es-MX" sz="1200" b="1" dirty="0">
                        <a:solidFill>
                          <a:schemeClr val="tx1"/>
                        </a:solidFill>
                        <a:effectLst/>
                      </a:endParaRPr>
                    </a:p>
                    <a:p>
                      <a:pPr>
                        <a:lnSpc>
                          <a:spcPct val="115000"/>
                        </a:lnSpc>
                        <a:spcAft>
                          <a:spcPts val="0"/>
                        </a:spcAft>
                      </a:pPr>
                      <a:r>
                        <a:rPr lang="es-ES" sz="1200" b="1" dirty="0">
                          <a:solidFill>
                            <a:schemeClr val="tx1"/>
                          </a:solidFill>
                          <a:effectLst/>
                        </a:rPr>
                        <a:t>    importante en la </a:t>
                      </a:r>
                      <a:endParaRPr lang="es-MX" sz="1200" b="1" dirty="0">
                        <a:solidFill>
                          <a:schemeClr val="tx1"/>
                        </a:solidFill>
                        <a:effectLst/>
                      </a:endParaRPr>
                    </a:p>
                    <a:p>
                      <a:pPr>
                        <a:lnSpc>
                          <a:spcPct val="115000"/>
                        </a:lnSpc>
                        <a:spcAft>
                          <a:spcPts val="0"/>
                        </a:spcAft>
                      </a:pPr>
                      <a:r>
                        <a:rPr lang="es-ES" sz="1200" b="1" dirty="0">
                          <a:solidFill>
                            <a:schemeClr val="tx1"/>
                          </a:solidFill>
                          <a:effectLst/>
                        </a:rPr>
                        <a:t>    educación?</a:t>
                      </a:r>
                      <a:endParaRPr lang="es-MX" sz="1200" b="1" dirty="0">
                        <a:solidFill>
                          <a:schemeClr val="tx1"/>
                        </a:solidFill>
                        <a:effectLst/>
                        <a:latin typeface="Arial" panose="020B0604020202020204" pitchFamily="34" charset="0"/>
                        <a:ea typeface="Arial" panose="020B0604020202020204" pitchFamily="34" charset="0"/>
                      </a:endParaRPr>
                    </a:p>
                  </a:txBody>
                  <a:tcPr marL="39929" marR="39929" marT="39929" marB="39929" anchor="ctr">
                    <a:solidFill>
                      <a:schemeClr val="bg2">
                        <a:lumMod val="60000"/>
                        <a:lumOff val="40000"/>
                      </a:schemeClr>
                    </a:solidFill>
                  </a:tcPr>
                </a:tc>
                <a:tc>
                  <a:txBody>
                    <a:bodyPr/>
                    <a:lstStyle/>
                    <a:p>
                      <a:pPr algn="just">
                        <a:lnSpc>
                          <a:spcPct val="115000"/>
                        </a:lnSpc>
                        <a:spcAft>
                          <a:spcPts val="0"/>
                        </a:spcAft>
                      </a:pPr>
                      <a:r>
                        <a:rPr lang="es-ES" sz="1200" b="1" dirty="0" smtClean="0">
                          <a:solidFill>
                            <a:schemeClr val="tx1"/>
                          </a:solidFill>
                          <a:effectLst/>
                        </a:rPr>
                        <a:t>Porque es un medio para comprender conceptos en diversos campos del estudio, integrando los conocimientos como un todo y a así generar una visión de nuestra realidad.  </a:t>
                      </a:r>
                      <a:endParaRPr lang="es-MX" sz="1200" b="1" dirty="0">
                        <a:solidFill>
                          <a:schemeClr val="tx1"/>
                        </a:solidFill>
                        <a:effectLst/>
                        <a:latin typeface="Arial" panose="020B0604020202020204" pitchFamily="34" charset="0"/>
                        <a:ea typeface="Arial" panose="020B0604020202020204" pitchFamily="34" charset="0"/>
                      </a:endParaRPr>
                    </a:p>
                  </a:txBody>
                  <a:tcPr marL="39929" marR="39929" marT="39929" marB="39929">
                    <a:solidFill>
                      <a:schemeClr val="bg2">
                        <a:lumMod val="60000"/>
                        <a:lumOff val="40000"/>
                      </a:schemeClr>
                    </a:solidFill>
                  </a:tcPr>
                </a:tc>
                <a:extLst>
                  <a:ext uri="{0D108BD9-81ED-4DB2-BD59-A6C34878D82A}">
                    <a16:rowId xmlns="" xmlns:a16="http://schemas.microsoft.com/office/drawing/2014/main" val="1243563000"/>
                  </a:ext>
                </a:extLst>
              </a:tr>
              <a:tr h="630882">
                <a:tc>
                  <a:txBody>
                    <a:bodyPr/>
                    <a:lstStyle/>
                    <a:p>
                      <a:pPr>
                        <a:lnSpc>
                          <a:spcPct val="115000"/>
                        </a:lnSpc>
                        <a:spcAft>
                          <a:spcPts val="0"/>
                        </a:spcAft>
                      </a:pPr>
                      <a:r>
                        <a:rPr lang="es-ES" sz="1200" b="1" dirty="0">
                          <a:solidFill>
                            <a:schemeClr val="tx1"/>
                          </a:solidFill>
                          <a:effectLst/>
                        </a:rPr>
                        <a:t>4. ¿Cómo motivar </a:t>
                      </a:r>
                      <a:endParaRPr lang="es-MX" sz="1200" b="1" dirty="0">
                        <a:solidFill>
                          <a:schemeClr val="tx1"/>
                        </a:solidFill>
                        <a:effectLst/>
                      </a:endParaRPr>
                    </a:p>
                    <a:p>
                      <a:pPr>
                        <a:lnSpc>
                          <a:spcPct val="115000"/>
                        </a:lnSpc>
                        <a:spcAft>
                          <a:spcPts val="0"/>
                        </a:spcAft>
                      </a:pPr>
                      <a:r>
                        <a:rPr lang="es-ES" sz="1200" b="1" dirty="0">
                          <a:solidFill>
                            <a:schemeClr val="tx1"/>
                          </a:solidFill>
                          <a:effectLst/>
                        </a:rPr>
                        <a:t>    a los alumnos</a:t>
                      </a:r>
                      <a:endParaRPr lang="es-MX" sz="1200" b="1" dirty="0">
                        <a:solidFill>
                          <a:schemeClr val="tx1"/>
                        </a:solidFill>
                        <a:effectLst/>
                      </a:endParaRPr>
                    </a:p>
                    <a:p>
                      <a:pPr>
                        <a:lnSpc>
                          <a:spcPct val="115000"/>
                        </a:lnSpc>
                        <a:spcAft>
                          <a:spcPts val="0"/>
                        </a:spcAft>
                      </a:pPr>
                      <a:r>
                        <a:rPr lang="es-ES" sz="1200" b="1" dirty="0">
                          <a:solidFill>
                            <a:schemeClr val="tx1"/>
                          </a:solidFill>
                          <a:effectLst/>
                        </a:rPr>
                        <a:t>    para el trabajo </a:t>
                      </a:r>
                      <a:endParaRPr lang="es-MX" sz="1200" b="1" dirty="0">
                        <a:solidFill>
                          <a:schemeClr val="tx1"/>
                        </a:solidFill>
                        <a:effectLst/>
                      </a:endParaRPr>
                    </a:p>
                    <a:p>
                      <a:pPr>
                        <a:lnSpc>
                          <a:spcPct val="115000"/>
                        </a:lnSpc>
                        <a:spcAft>
                          <a:spcPts val="0"/>
                        </a:spcAft>
                      </a:pPr>
                      <a:r>
                        <a:rPr lang="es-ES" sz="1200" b="1" dirty="0">
                          <a:solidFill>
                            <a:schemeClr val="tx1"/>
                          </a:solidFill>
                          <a:effectLst/>
                        </a:rPr>
                        <a:t>interdisciplinario</a:t>
                      </a:r>
                      <a:r>
                        <a:rPr lang="es-ES" sz="1200" b="1" dirty="0" smtClean="0">
                          <a:solidFill>
                            <a:schemeClr val="tx1"/>
                          </a:solidFill>
                          <a:effectLst/>
                        </a:rPr>
                        <a:t>?</a:t>
                      </a:r>
                      <a:endParaRPr lang="es-MX" sz="1200" b="1" dirty="0">
                        <a:solidFill>
                          <a:schemeClr val="tx1"/>
                        </a:solidFill>
                        <a:effectLst/>
                      </a:endParaRPr>
                    </a:p>
                  </a:txBody>
                  <a:tcPr marL="39929" marR="39929" marT="39929" marB="39929" anchor="ctr">
                    <a:solidFill>
                      <a:schemeClr val="bg2">
                        <a:lumMod val="60000"/>
                        <a:lumOff val="40000"/>
                      </a:schemeClr>
                    </a:solidFill>
                  </a:tcPr>
                </a:tc>
                <a:tc>
                  <a:txBody>
                    <a:bodyPr/>
                    <a:lstStyle/>
                    <a:p>
                      <a:pPr algn="just">
                        <a:lnSpc>
                          <a:spcPct val="115000"/>
                        </a:lnSpc>
                        <a:spcAft>
                          <a:spcPts val="0"/>
                        </a:spcAft>
                      </a:pPr>
                      <a:r>
                        <a:rPr lang="es-ES" sz="1200" b="1" dirty="0">
                          <a:solidFill>
                            <a:schemeClr val="tx1"/>
                          </a:solidFill>
                          <a:effectLst/>
                        </a:rPr>
                        <a:t>Desarrollando en el alumno habilidades de comunicación y convivencia; involucrar a los alumnos en actividades de investigación para la resolución de problemas, brindándoles la oportunidad de ampliar su criterio y poner en práctica sus intereses.</a:t>
                      </a:r>
                      <a:endParaRPr lang="es-MX" sz="1200" b="1" dirty="0">
                        <a:solidFill>
                          <a:schemeClr val="tx1"/>
                        </a:solidFill>
                        <a:effectLst/>
                        <a:latin typeface="Arial" panose="020B0604020202020204" pitchFamily="34" charset="0"/>
                        <a:ea typeface="Arial" panose="020B0604020202020204" pitchFamily="34" charset="0"/>
                      </a:endParaRPr>
                    </a:p>
                  </a:txBody>
                  <a:tcPr marL="39929" marR="39929" marT="39929" marB="39929">
                    <a:solidFill>
                      <a:schemeClr val="bg2">
                        <a:lumMod val="60000"/>
                        <a:lumOff val="40000"/>
                      </a:schemeClr>
                    </a:solidFill>
                  </a:tcPr>
                </a:tc>
                <a:extLst>
                  <a:ext uri="{0D108BD9-81ED-4DB2-BD59-A6C34878D82A}">
                    <a16:rowId xmlns="" xmlns:a16="http://schemas.microsoft.com/office/drawing/2014/main" val="2591281621"/>
                  </a:ext>
                </a:extLst>
              </a:tr>
              <a:tr h="1071700">
                <a:tc>
                  <a:txBody>
                    <a:bodyPr/>
                    <a:lstStyle/>
                    <a:p>
                      <a:pPr>
                        <a:lnSpc>
                          <a:spcPct val="115000"/>
                        </a:lnSpc>
                        <a:spcAft>
                          <a:spcPts val="0"/>
                        </a:spcAft>
                      </a:pPr>
                      <a:r>
                        <a:rPr lang="es-ES" sz="1200" b="1" dirty="0">
                          <a:solidFill>
                            <a:schemeClr val="tx1"/>
                          </a:solidFill>
                          <a:effectLst/>
                        </a:rPr>
                        <a:t>5. ¿Cuáles son </a:t>
                      </a:r>
                      <a:r>
                        <a:rPr lang="es-ES" sz="1200" b="1" dirty="0" smtClean="0">
                          <a:solidFill>
                            <a:schemeClr val="tx1"/>
                          </a:solidFill>
                          <a:effectLst/>
                        </a:rPr>
                        <a:t>los    </a:t>
                      </a:r>
                      <a:r>
                        <a:rPr lang="es-ES" sz="1200" b="1" dirty="0">
                          <a:solidFill>
                            <a:schemeClr val="tx1"/>
                          </a:solidFill>
                          <a:effectLst/>
                        </a:rPr>
                        <a:t>prerrequisitos </a:t>
                      </a:r>
                      <a:r>
                        <a:rPr lang="es-ES" sz="1200" b="1" dirty="0" smtClean="0">
                          <a:solidFill>
                            <a:schemeClr val="tx1"/>
                          </a:solidFill>
                          <a:effectLst/>
                        </a:rPr>
                        <a:t>materiales</a:t>
                      </a:r>
                      <a:r>
                        <a:rPr lang="es-ES" sz="1200" b="1" dirty="0">
                          <a:solidFill>
                            <a:schemeClr val="tx1"/>
                          </a:solidFill>
                          <a:effectLst/>
                        </a:rPr>
                        <a:t>,</a:t>
                      </a:r>
                      <a:endParaRPr lang="es-MX" sz="1200" b="1" dirty="0">
                        <a:solidFill>
                          <a:schemeClr val="tx1"/>
                        </a:solidFill>
                        <a:effectLst/>
                      </a:endParaRPr>
                    </a:p>
                    <a:p>
                      <a:pPr>
                        <a:lnSpc>
                          <a:spcPct val="115000"/>
                        </a:lnSpc>
                        <a:spcAft>
                          <a:spcPts val="0"/>
                        </a:spcAft>
                      </a:pPr>
                      <a:r>
                        <a:rPr lang="es-ES" sz="1200" b="1" dirty="0">
                          <a:solidFill>
                            <a:schemeClr val="tx1"/>
                          </a:solidFill>
                          <a:effectLst/>
                        </a:rPr>
                        <a:t>   organizacionales </a:t>
                      </a:r>
                      <a:r>
                        <a:rPr lang="es-ES" sz="1200" b="1" dirty="0" smtClean="0">
                          <a:solidFill>
                            <a:schemeClr val="tx1"/>
                          </a:solidFill>
                          <a:effectLst/>
                        </a:rPr>
                        <a:t>   </a:t>
                      </a:r>
                      <a:r>
                        <a:rPr lang="es-ES" sz="1200" b="1" dirty="0">
                          <a:solidFill>
                            <a:schemeClr val="tx1"/>
                          </a:solidFill>
                          <a:effectLst/>
                        </a:rPr>
                        <a:t>y personales </a:t>
                      </a:r>
                      <a:r>
                        <a:rPr lang="es-ES" sz="1200" b="1" dirty="0" smtClean="0">
                          <a:solidFill>
                            <a:schemeClr val="tx1"/>
                          </a:solidFill>
                          <a:effectLst/>
                        </a:rPr>
                        <a:t>   </a:t>
                      </a:r>
                      <a:r>
                        <a:rPr lang="es-ES" sz="1200" b="1" dirty="0">
                          <a:solidFill>
                            <a:schemeClr val="tx1"/>
                          </a:solidFill>
                          <a:effectLst/>
                        </a:rPr>
                        <a:t>para la</a:t>
                      </a:r>
                      <a:endParaRPr lang="es-MX" sz="1200" b="1" dirty="0">
                        <a:solidFill>
                          <a:schemeClr val="tx1"/>
                        </a:solidFill>
                        <a:effectLst/>
                      </a:endParaRPr>
                    </a:p>
                    <a:p>
                      <a:pPr>
                        <a:lnSpc>
                          <a:spcPct val="115000"/>
                        </a:lnSpc>
                        <a:spcAft>
                          <a:spcPts val="0"/>
                        </a:spcAft>
                      </a:pPr>
                      <a:r>
                        <a:rPr lang="es-ES" sz="1200" b="1" dirty="0">
                          <a:solidFill>
                            <a:schemeClr val="tx1"/>
                          </a:solidFill>
                          <a:effectLst/>
                        </a:rPr>
                        <a:t>   planeación del </a:t>
                      </a:r>
                      <a:r>
                        <a:rPr lang="es-ES" sz="1200" b="1" dirty="0" smtClean="0">
                          <a:solidFill>
                            <a:schemeClr val="tx1"/>
                          </a:solidFill>
                          <a:effectLst/>
                        </a:rPr>
                        <a:t>   </a:t>
                      </a:r>
                      <a:r>
                        <a:rPr lang="es-ES" sz="1200" b="1" dirty="0">
                          <a:solidFill>
                            <a:schemeClr val="tx1"/>
                          </a:solidFill>
                          <a:effectLst/>
                        </a:rPr>
                        <a:t>trabajo  </a:t>
                      </a:r>
                      <a:r>
                        <a:rPr lang="es-ES" sz="1200" b="1" dirty="0" smtClean="0">
                          <a:solidFill>
                            <a:schemeClr val="tx1"/>
                          </a:solidFill>
                          <a:effectLst/>
                        </a:rPr>
                        <a:t>       interdisciplinario</a:t>
                      </a:r>
                      <a:r>
                        <a:rPr lang="es-ES" sz="1200" b="1" dirty="0">
                          <a:solidFill>
                            <a:schemeClr val="tx1"/>
                          </a:solidFill>
                          <a:effectLst/>
                        </a:rPr>
                        <a:t>?</a:t>
                      </a:r>
                      <a:endParaRPr lang="es-MX" sz="1200" b="1" dirty="0">
                        <a:solidFill>
                          <a:schemeClr val="tx1"/>
                        </a:solidFill>
                        <a:effectLst/>
                        <a:latin typeface="Arial" panose="020B0604020202020204" pitchFamily="34" charset="0"/>
                        <a:ea typeface="Arial" panose="020B0604020202020204" pitchFamily="34" charset="0"/>
                      </a:endParaRPr>
                    </a:p>
                  </a:txBody>
                  <a:tcPr marL="39929" marR="39929" marT="39929" marB="39929" anchor="ctr">
                    <a:solidFill>
                      <a:schemeClr val="bg2">
                        <a:lumMod val="60000"/>
                        <a:lumOff val="40000"/>
                      </a:schemeClr>
                    </a:solidFill>
                  </a:tcPr>
                </a:tc>
                <a:tc>
                  <a:txBody>
                    <a:bodyPr/>
                    <a:lstStyle/>
                    <a:p>
                      <a:pPr>
                        <a:lnSpc>
                          <a:spcPct val="115000"/>
                        </a:lnSpc>
                        <a:spcAft>
                          <a:spcPts val="0"/>
                        </a:spcAft>
                      </a:pPr>
                      <a:r>
                        <a:rPr lang="es-ES" sz="1200" b="1" dirty="0">
                          <a:solidFill>
                            <a:schemeClr val="tx1"/>
                          </a:solidFill>
                          <a:effectLst/>
                        </a:rPr>
                        <a:t>-Disposición y afinidad para el trabajo colaborativo.</a:t>
                      </a:r>
                      <a:endParaRPr lang="es-MX" sz="1200" b="1" dirty="0">
                        <a:solidFill>
                          <a:schemeClr val="tx1"/>
                        </a:solidFill>
                        <a:effectLst/>
                      </a:endParaRPr>
                    </a:p>
                    <a:p>
                      <a:pPr>
                        <a:lnSpc>
                          <a:spcPct val="115000"/>
                        </a:lnSpc>
                        <a:spcAft>
                          <a:spcPts val="0"/>
                        </a:spcAft>
                      </a:pPr>
                      <a:r>
                        <a:rPr lang="es-ES" sz="1200" b="1" dirty="0">
                          <a:solidFill>
                            <a:schemeClr val="tx1"/>
                          </a:solidFill>
                          <a:effectLst/>
                        </a:rPr>
                        <a:t>-Conocimiento de los programas de cada asignatura.</a:t>
                      </a:r>
                      <a:endParaRPr lang="es-MX" sz="1200" b="1" dirty="0">
                        <a:solidFill>
                          <a:schemeClr val="tx1"/>
                        </a:solidFill>
                        <a:effectLst/>
                      </a:endParaRPr>
                    </a:p>
                    <a:p>
                      <a:pPr>
                        <a:lnSpc>
                          <a:spcPct val="115000"/>
                        </a:lnSpc>
                        <a:spcAft>
                          <a:spcPts val="0"/>
                        </a:spcAft>
                      </a:pPr>
                      <a:r>
                        <a:rPr lang="es-ES" sz="1200" b="1" dirty="0">
                          <a:solidFill>
                            <a:schemeClr val="tx1"/>
                          </a:solidFill>
                          <a:effectLst/>
                        </a:rPr>
                        <a:t>-Elaborar planes de trabajo en conjunto.</a:t>
                      </a:r>
                      <a:endParaRPr lang="es-MX" sz="1200" b="1" dirty="0">
                        <a:solidFill>
                          <a:schemeClr val="tx1"/>
                        </a:solidFill>
                        <a:effectLst/>
                      </a:endParaRPr>
                    </a:p>
                    <a:p>
                      <a:pPr>
                        <a:lnSpc>
                          <a:spcPct val="115000"/>
                        </a:lnSpc>
                        <a:spcAft>
                          <a:spcPts val="0"/>
                        </a:spcAft>
                      </a:pPr>
                      <a:r>
                        <a:rPr lang="es-ES" sz="1200" b="1" dirty="0">
                          <a:solidFill>
                            <a:schemeClr val="tx1"/>
                          </a:solidFill>
                          <a:effectLst/>
                        </a:rPr>
                        <a:t> </a:t>
                      </a:r>
                      <a:endParaRPr lang="es-MX" sz="1200" b="1" dirty="0">
                        <a:solidFill>
                          <a:schemeClr val="tx1"/>
                        </a:solidFill>
                        <a:effectLst/>
                        <a:latin typeface="Arial" panose="020B0604020202020204" pitchFamily="34" charset="0"/>
                        <a:ea typeface="Arial" panose="020B0604020202020204" pitchFamily="34" charset="0"/>
                      </a:endParaRPr>
                    </a:p>
                  </a:txBody>
                  <a:tcPr marL="39929" marR="39929" marT="39929" marB="39929">
                    <a:solidFill>
                      <a:schemeClr val="bg2">
                        <a:lumMod val="60000"/>
                        <a:lumOff val="40000"/>
                      </a:schemeClr>
                    </a:solidFill>
                  </a:tcPr>
                </a:tc>
                <a:extLst>
                  <a:ext uri="{0D108BD9-81ED-4DB2-BD59-A6C34878D82A}">
                    <a16:rowId xmlns="" xmlns:a16="http://schemas.microsoft.com/office/drawing/2014/main" val="4224028154"/>
                  </a:ext>
                </a:extLst>
              </a:tr>
              <a:tr h="961495">
                <a:tc>
                  <a:txBody>
                    <a:bodyPr/>
                    <a:lstStyle/>
                    <a:p>
                      <a:pPr>
                        <a:lnSpc>
                          <a:spcPct val="115000"/>
                        </a:lnSpc>
                        <a:spcAft>
                          <a:spcPts val="0"/>
                        </a:spcAft>
                      </a:pPr>
                      <a:r>
                        <a:rPr lang="es-ES" sz="1200" b="1" dirty="0">
                          <a:solidFill>
                            <a:schemeClr val="tx1"/>
                          </a:solidFill>
                          <a:effectLst/>
                        </a:rPr>
                        <a:t>6. ¿Qué papel </a:t>
                      </a:r>
                      <a:r>
                        <a:rPr lang="es-ES" sz="1200" b="1" dirty="0" smtClean="0">
                          <a:solidFill>
                            <a:schemeClr val="tx1"/>
                          </a:solidFill>
                          <a:effectLst/>
                        </a:rPr>
                        <a:t>     </a:t>
                      </a:r>
                      <a:r>
                        <a:rPr lang="es-ES" sz="1200" b="1" dirty="0">
                          <a:solidFill>
                            <a:schemeClr val="tx1"/>
                          </a:solidFill>
                          <a:effectLst/>
                        </a:rPr>
                        <a:t>juega la </a:t>
                      </a:r>
                      <a:r>
                        <a:rPr lang="es-ES" sz="1200" b="1" dirty="0" smtClean="0">
                          <a:solidFill>
                            <a:schemeClr val="tx1"/>
                          </a:solidFill>
                          <a:effectLst/>
                        </a:rPr>
                        <a:t>planeación </a:t>
                      </a:r>
                      <a:r>
                        <a:rPr lang="es-ES" sz="1200" b="1" dirty="0">
                          <a:solidFill>
                            <a:schemeClr val="tx1"/>
                          </a:solidFill>
                          <a:effectLst/>
                        </a:rPr>
                        <a:t>en</a:t>
                      </a:r>
                      <a:endParaRPr lang="es-MX" sz="1200" b="1" dirty="0">
                        <a:solidFill>
                          <a:schemeClr val="tx1"/>
                        </a:solidFill>
                        <a:effectLst/>
                      </a:endParaRPr>
                    </a:p>
                    <a:p>
                      <a:pPr>
                        <a:lnSpc>
                          <a:spcPct val="115000"/>
                        </a:lnSpc>
                        <a:spcAft>
                          <a:spcPts val="0"/>
                        </a:spcAft>
                      </a:pPr>
                      <a:r>
                        <a:rPr lang="es-ES" sz="1200" b="1" dirty="0">
                          <a:solidFill>
                            <a:schemeClr val="tx1"/>
                          </a:solidFill>
                          <a:effectLst/>
                        </a:rPr>
                        <a:t>     el </a:t>
                      </a:r>
                      <a:r>
                        <a:rPr lang="es-ES" sz="1200" b="1" dirty="0" smtClean="0">
                          <a:solidFill>
                            <a:schemeClr val="tx1"/>
                          </a:solidFill>
                          <a:effectLst/>
                        </a:rPr>
                        <a:t>trabajo     interdisciplinario     </a:t>
                      </a:r>
                      <a:r>
                        <a:rPr lang="es-ES" sz="1200" b="1" dirty="0">
                          <a:solidFill>
                            <a:schemeClr val="tx1"/>
                          </a:solidFill>
                          <a:effectLst/>
                        </a:rPr>
                        <a:t>y qué </a:t>
                      </a:r>
                      <a:endParaRPr lang="es-MX" sz="1200" b="1" dirty="0">
                        <a:solidFill>
                          <a:schemeClr val="tx1"/>
                        </a:solidFill>
                        <a:effectLst/>
                      </a:endParaRPr>
                    </a:p>
                    <a:p>
                      <a:pPr>
                        <a:lnSpc>
                          <a:spcPct val="115000"/>
                        </a:lnSpc>
                        <a:spcAft>
                          <a:spcPts val="0"/>
                        </a:spcAft>
                      </a:pPr>
                      <a:r>
                        <a:rPr lang="es-ES" sz="1200" b="1" dirty="0">
                          <a:solidFill>
                            <a:schemeClr val="tx1"/>
                          </a:solidFill>
                          <a:effectLst/>
                        </a:rPr>
                        <a:t>     </a:t>
                      </a:r>
                      <a:r>
                        <a:rPr lang="es-ES" sz="1200" b="1" dirty="0" smtClean="0">
                          <a:solidFill>
                            <a:schemeClr val="tx1"/>
                          </a:solidFill>
                          <a:effectLst/>
                        </a:rPr>
                        <a:t>características     </a:t>
                      </a:r>
                      <a:r>
                        <a:rPr lang="es-ES" sz="1200" b="1" dirty="0">
                          <a:solidFill>
                            <a:schemeClr val="tx1"/>
                          </a:solidFill>
                          <a:effectLst/>
                        </a:rPr>
                        <a:t>debe tener? </a:t>
                      </a:r>
                      <a:endParaRPr lang="es-MX" sz="1200" b="1" dirty="0">
                        <a:solidFill>
                          <a:schemeClr val="tx1"/>
                        </a:solidFill>
                        <a:effectLst/>
                        <a:latin typeface="Arial" panose="020B0604020202020204" pitchFamily="34" charset="0"/>
                        <a:ea typeface="Arial" panose="020B0604020202020204" pitchFamily="34" charset="0"/>
                      </a:endParaRPr>
                    </a:p>
                  </a:txBody>
                  <a:tcPr marL="39929" marR="39929" marT="39929" marB="39929" anchor="ctr">
                    <a:solidFill>
                      <a:schemeClr val="bg2">
                        <a:lumMod val="60000"/>
                        <a:lumOff val="40000"/>
                      </a:schemeClr>
                    </a:solidFill>
                  </a:tcPr>
                </a:tc>
                <a:tc>
                  <a:txBody>
                    <a:bodyPr/>
                    <a:lstStyle/>
                    <a:p>
                      <a:pPr algn="just">
                        <a:lnSpc>
                          <a:spcPct val="115000"/>
                        </a:lnSpc>
                        <a:spcAft>
                          <a:spcPts val="0"/>
                        </a:spcAft>
                      </a:pPr>
                      <a:r>
                        <a:rPr lang="es-ES" sz="1200" b="1" dirty="0">
                          <a:solidFill>
                            <a:schemeClr val="tx1"/>
                          </a:solidFill>
                          <a:effectLst/>
                        </a:rPr>
                        <a:t>Relacionar los contenidos curriculares de varias disciplinas de tal manera que en la planeación didáctica se logre la interdisciplinariedad. Así mismo, el plan tiene que ser flexible y con objetivos claros y viables.</a:t>
                      </a:r>
                      <a:endParaRPr lang="es-MX" sz="1200" b="1" dirty="0">
                        <a:solidFill>
                          <a:schemeClr val="tx1"/>
                        </a:solidFill>
                        <a:effectLst/>
                        <a:latin typeface="Arial" panose="020B0604020202020204" pitchFamily="34" charset="0"/>
                        <a:ea typeface="Arial" panose="020B0604020202020204" pitchFamily="34" charset="0"/>
                      </a:endParaRPr>
                    </a:p>
                  </a:txBody>
                  <a:tcPr marL="39929" marR="39929" marT="39929" marB="39929">
                    <a:solidFill>
                      <a:schemeClr val="bg2">
                        <a:lumMod val="60000"/>
                        <a:lumOff val="40000"/>
                      </a:schemeClr>
                    </a:solidFill>
                  </a:tcPr>
                </a:tc>
                <a:extLst>
                  <a:ext uri="{0D108BD9-81ED-4DB2-BD59-A6C34878D82A}">
                    <a16:rowId xmlns="" xmlns:a16="http://schemas.microsoft.com/office/drawing/2014/main" val="3935912016"/>
                  </a:ext>
                </a:extLst>
              </a:tr>
            </a:tbl>
          </a:graphicData>
        </a:graphic>
      </p:graphicFrame>
    </p:spTree>
    <p:extLst>
      <p:ext uri="{BB962C8B-B14F-4D97-AF65-F5344CB8AC3E}">
        <p14:creationId xmlns:p14="http://schemas.microsoft.com/office/powerpoint/2010/main" val="150918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395158289"/>
              </p:ext>
            </p:extLst>
          </p:nvPr>
        </p:nvGraphicFramePr>
        <p:xfrm>
          <a:off x="693683" y="633741"/>
          <a:ext cx="10899227" cy="5038105"/>
        </p:xfrm>
        <a:graphic>
          <a:graphicData uri="http://schemas.openxmlformats.org/drawingml/2006/table">
            <a:tbl>
              <a:tblPr>
                <a:tableStyleId>{5C22544A-7EE6-4342-B048-85BDC9FD1C3A}</a:tableStyleId>
              </a:tblPr>
              <a:tblGrid>
                <a:gridCol w="2375338">
                  <a:extLst>
                    <a:ext uri="{9D8B030D-6E8A-4147-A177-3AD203B41FA5}">
                      <a16:colId xmlns="" xmlns:a16="http://schemas.microsoft.com/office/drawing/2014/main" val="4269050067"/>
                    </a:ext>
                  </a:extLst>
                </a:gridCol>
                <a:gridCol w="8523889">
                  <a:extLst>
                    <a:ext uri="{9D8B030D-6E8A-4147-A177-3AD203B41FA5}">
                      <a16:colId xmlns="" xmlns:a16="http://schemas.microsoft.com/office/drawing/2014/main" val="2997549491"/>
                    </a:ext>
                  </a:extLst>
                </a:gridCol>
              </a:tblGrid>
              <a:tr h="190353">
                <a:tc gridSpan="2">
                  <a:txBody>
                    <a:bodyPr/>
                    <a:lstStyle/>
                    <a:p>
                      <a:pPr algn="ctr">
                        <a:lnSpc>
                          <a:spcPct val="115000"/>
                        </a:lnSpc>
                        <a:spcAft>
                          <a:spcPts val="0"/>
                        </a:spcAft>
                      </a:pPr>
                      <a:r>
                        <a:rPr lang="es-ES" sz="1200" b="1" dirty="0">
                          <a:solidFill>
                            <a:schemeClr val="tx1"/>
                          </a:solidFill>
                          <a:effectLst/>
                        </a:rPr>
                        <a:t>El Aprendizaje Cooperativo</a:t>
                      </a:r>
                      <a:endParaRPr lang="es-MX" sz="1200" b="1" dirty="0">
                        <a:solidFill>
                          <a:schemeClr val="tx1"/>
                        </a:solidFill>
                        <a:effectLst/>
                        <a:latin typeface="Arial" panose="020B0604020202020204" pitchFamily="34" charset="0"/>
                        <a:ea typeface="Arial" panose="020B0604020202020204" pitchFamily="34" charset="0"/>
                      </a:endParaRPr>
                    </a:p>
                  </a:txBody>
                  <a:tcPr marL="39990" marR="39990" marT="39990" marB="39990">
                    <a:solidFill>
                      <a:schemeClr val="bg2">
                        <a:lumMod val="60000"/>
                        <a:lumOff val="40000"/>
                      </a:schemeClr>
                    </a:solidFill>
                  </a:tcPr>
                </a:tc>
                <a:tc hMerge="1">
                  <a:txBody>
                    <a:bodyPr/>
                    <a:lstStyle/>
                    <a:p>
                      <a:endParaRPr lang="es-MX"/>
                    </a:p>
                  </a:txBody>
                  <a:tcPr/>
                </a:tc>
                <a:extLst>
                  <a:ext uri="{0D108BD9-81ED-4DB2-BD59-A6C34878D82A}">
                    <a16:rowId xmlns="" xmlns:a16="http://schemas.microsoft.com/office/drawing/2014/main" val="2334546135"/>
                  </a:ext>
                </a:extLst>
              </a:tr>
              <a:tr h="447889">
                <a:tc>
                  <a:txBody>
                    <a:bodyPr/>
                    <a:lstStyle/>
                    <a:p>
                      <a:pPr>
                        <a:lnSpc>
                          <a:spcPct val="115000"/>
                        </a:lnSpc>
                        <a:spcAft>
                          <a:spcPts val="0"/>
                        </a:spcAft>
                      </a:pPr>
                      <a:r>
                        <a:rPr lang="es-ES" sz="1200" b="1" dirty="0">
                          <a:solidFill>
                            <a:schemeClr val="tx1"/>
                          </a:solidFill>
                          <a:effectLst/>
                        </a:rPr>
                        <a:t>1. ¿Qué es?</a:t>
                      </a:r>
                      <a:endParaRPr lang="es-MX" sz="1200" b="1" dirty="0">
                        <a:solidFill>
                          <a:schemeClr val="tx1"/>
                        </a:solidFill>
                        <a:effectLst/>
                        <a:latin typeface="Arial" panose="020B0604020202020204" pitchFamily="34" charset="0"/>
                        <a:ea typeface="Arial" panose="020B0604020202020204" pitchFamily="34" charset="0"/>
                      </a:endParaRPr>
                    </a:p>
                  </a:txBody>
                  <a:tcPr marL="39990" marR="39990" marT="39990" marB="39990" anchor="ctr">
                    <a:solidFill>
                      <a:schemeClr val="bg2">
                        <a:lumMod val="60000"/>
                        <a:lumOff val="40000"/>
                      </a:schemeClr>
                    </a:solidFill>
                  </a:tcPr>
                </a:tc>
                <a:tc>
                  <a:txBody>
                    <a:bodyPr/>
                    <a:lstStyle/>
                    <a:p>
                      <a:pPr algn="just">
                        <a:lnSpc>
                          <a:spcPct val="115000"/>
                        </a:lnSpc>
                        <a:spcAft>
                          <a:spcPts val="0"/>
                        </a:spcAft>
                      </a:pPr>
                      <a:r>
                        <a:rPr lang="es-ES" sz="1200" b="1">
                          <a:solidFill>
                            <a:schemeClr val="tx1"/>
                          </a:solidFill>
                          <a:effectLst/>
                        </a:rPr>
                        <a:t>Es un medio que permite al alumno compartir experiencias y aprendizajes para reforzar sus habilidades de convivencia, comunicación, manejo de la información e incluso toma de decisiones y resolución de problemas de la vida cotidiana.</a:t>
                      </a:r>
                      <a:endParaRPr lang="es-MX" sz="1200" b="1">
                        <a:solidFill>
                          <a:schemeClr val="tx1"/>
                        </a:solidFill>
                        <a:effectLst/>
                        <a:latin typeface="Arial" panose="020B0604020202020204" pitchFamily="34" charset="0"/>
                        <a:ea typeface="Arial" panose="020B0604020202020204" pitchFamily="34" charset="0"/>
                      </a:endParaRPr>
                    </a:p>
                  </a:txBody>
                  <a:tcPr marL="39990" marR="39990" marT="39990" marB="39990">
                    <a:solidFill>
                      <a:schemeClr val="bg2">
                        <a:lumMod val="60000"/>
                        <a:lumOff val="40000"/>
                      </a:schemeClr>
                    </a:solidFill>
                  </a:tcPr>
                </a:tc>
                <a:extLst>
                  <a:ext uri="{0D108BD9-81ED-4DB2-BD59-A6C34878D82A}">
                    <a16:rowId xmlns="" xmlns:a16="http://schemas.microsoft.com/office/drawing/2014/main" val="2281775962"/>
                  </a:ext>
                </a:extLst>
              </a:tr>
              <a:tr h="1183707">
                <a:tc>
                  <a:txBody>
                    <a:bodyPr/>
                    <a:lstStyle/>
                    <a:p>
                      <a:pPr>
                        <a:lnSpc>
                          <a:spcPct val="115000"/>
                        </a:lnSpc>
                        <a:spcAft>
                          <a:spcPts val="0"/>
                        </a:spcAft>
                      </a:pPr>
                      <a:r>
                        <a:rPr lang="es-ES" sz="1200" b="1" dirty="0">
                          <a:solidFill>
                            <a:schemeClr val="tx1"/>
                          </a:solidFill>
                          <a:effectLst/>
                        </a:rPr>
                        <a:t>2. ¿Cuáles </a:t>
                      </a:r>
                      <a:r>
                        <a:rPr lang="es-ES" sz="1200" b="1" dirty="0" smtClean="0">
                          <a:solidFill>
                            <a:schemeClr val="tx1"/>
                          </a:solidFill>
                          <a:effectLst/>
                        </a:rPr>
                        <a:t>son    </a:t>
                      </a:r>
                      <a:r>
                        <a:rPr lang="es-ES" sz="1200" b="1" dirty="0">
                          <a:solidFill>
                            <a:schemeClr val="tx1"/>
                          </a:solidFill>
                          <a:effectLst/>
                        </a:rPr>
                        <a:t>sus </a:t>
                      </a:r>
                      <a:endParaRPr lang="es-MX" sz="1200" b="1" dirty="0">
                        <a:solidFill>
                          <a:schemeClr val="tx1"/>
                        </a:solidFill>
                        <a:effectLst/>
                      </a:endParaRPr>
                    </a:p>
                    <a:p>
                      <a:pPr>
                        <a:lnSpc>
                          <a:spcPct val="115000"/>
                        </a:lnSpc>
                        <a:spcAft>
                          <a:spcPts val="0"/>
                        </a:spcAft>
                      </a:pPr>
                      <a:r>
                        <a:rPr lang="es-ES" sz="1200" b="1" dirty="0">
                          <a:solidFill>
                            <a:schemeClr val="tx1"/>
                          </a:solidFill>
                          <a:effectLst/>
                        </a:rPr>
                        <a:t>    características?</a:t>
                      </a:r>
                      <a:endParaRPr lang="es-MX" sz="1200" b="1" dirty="0">
                        <a:solidFill>
                          <a:schemeClr val="tx1"/>
                        </a:solidFill>
                        <a:effectLst/>
                        <a:latin typeface="Arial" panose="020B0604020202020204" pitchFamily="34" charset="0"/>
                        <a:ea typeface="Arial" panose="020B0604020202020204" pitchFamily="34" charset="0"/>
                      </a:endParaRPr>
                    </a:p>
                  </a:txBody>
                  <a:tcPr marL="39990" marR="39990" marT="39990" marB="39990" anchor="ctr">
                    <a:solidFill>
                      <a:schemeClr val="bg2">
                        <a:lumMod val="60000"/>
                        <a:lumOff val="40000"/>
                      </a:schemeClr>
                    </a:solidFill>
                  </a:tcPr>
                </a:tc>
                <a:tc>
                  <a:txBody>
                    <a:bodyPr/>
                    <a:lstStyle/>
                    <a:p>
                      <a:pPr>
                        <a:lnSpc>
                          <a:spcPct val="115000"/>
                        </a:lnSpc>
                        <a:spcAft>
                          <a:spcPts val="0"/>
                        </a:spcAft>
                      </a:pPr>
                      <a:r>
                        <a:rPr lang="es-ES" sz="1200" b="1" dirty="0">
                          <a:solidFill>
                            <a:schemeClr val="tx1"/>
                          </a:solidFill>
                          <a:effectLst/>
                        </a:rPr>
                        <a:t>a) Desarrollo de hábitos de estudio.</a:t>
                      </a:r>
                      <a:endParaRPr lang="es-MX" sz="1200" b="1" dirty="0">
                        <a:solidFill>
                          <a:schemeClr val="tx1"/>
                        </a:solidFill>
                        <a:effectLst/>
                      </a:endParaRPr>
                    </a:p>
                    <a:p>
                      <a:pPr>
                        <a:lnSpc>
                          <a:spcPct val="115000"/>
                        </a:lnSpc>
                        <a:spcAft>
                          <a:spcPts val="0"/>
                        </a:spcAft>
                      </a:pPr>
                      <a:r>
                        <a:rPr lang="es-ES" sz="1200" b="1" dirty="0">
                          <a:solidFill>
                            <a:schemeClr val="tx1"/>
                          </a:solidFill>
                          <a:effectLst/>
                        </a:rPr>
                        <a:t>b) Manejo de habilidades sociales y afectivas.</a:t>
                      </a:r>
                      <a:endParaRPr lang="es-MX" sz="1200" b="1" dirty="0">
                        <a:solidFill>
                          <a:schemeClr val="tx1"/>
                        </a:solidFill>
                        <a:effectLst/>
                      </a:endParaRPr>
                    </a:p>
                    <a:p>
                      <a:pPr>
                        <a:lnSpc>
                          <a:spcPct val="115000"/>
                        </a:lnSpc>
                        <a:spcAft>
                          <a:spcPts val="0"/>
                        </a:spcAft>
                      </a:pPr>
                      <a:r>
                        <a:rPr lang="es-ES" sz="1200" b="1" dirty="0">
                          <a:solidFill>
                            <a:schemeClr val="tx1"/>
                          </a:solidFill>
                          <a:effectLst/>
                        </a:rPr>
                        <a:t>c) Ser autodidacta y compartir sus saberes.</a:t>
                      </a:r>
                      <a:endParaRPr lang="es-MX" sz="1200" b="1" dirty="0">
                        <a:solidFill>
                          <a:schemeClr val="tx1"/>
                        </a:solidFill>
                        <a:effectLst/>
                      </a:endParaRPr>
                    </a:p>
                    <a:p>
                      <a:pPr>
                        <a:lnSpc>
                          <a:spcPct val="115000"/>
                        </a:lnSpc>
                        <a:spcAft>
                          <a:spcPts val="0"/>
                        </a:spcAft>
                      </a:pPr>
                      <a:r>
                        <a:rPr lang="es-ES" sz="1200" b="1" dirty="0">
                          <a:solidFill>
                            <a:schemeClr val="tx1"/>
                          </a:solidFill>
                          <a:effectLst/>
                        </a:rPr>
                        <a:t>d) Apoyarse de manera propositiva.</a:t>
                      </a:r>
                      <a:endParaRPr lang="es-MX" sz="1200" b="1" dirty="0">
                        <a:solidFill>
                          <a:schemeClr val="tx1"/>
                        </a:solidFill>
                        <a:effectLst/>
                      </a:endParaRPr>
                    </a:p>
                    <a:p>
                      <a:pPr>
                        <a:lnSpc>
                          <a:spcPct val="115000"/>
                        </a:lnSpc>
                        <a:spcAft>
                          <a:spcPts val="0"/>
                        </a:spcAft>
                      </a:pPr>
                      <a:r>
                        <a:rPr lang="es-ES" sz="1200" b="1" dirty="0">
                          <a:solidFill>
                            <a:schemeClr val="tx1"/>
                          </a:solidFill>
                          <a:effectLst/>
                        </a:rPr>
                        <a:t>e) Fomentar el espíritu crítico y reflexivo.</a:t>
                      </a:r>
                      <a:endParaRPr lang="es-MX" sz="1200" b="1" dirty="0">
                        <a:solidFill>
                          <a:schemeClr val="tx1"/>
                        </a:solidFill>
                        <a:effectLst/>
                      </a:endParaRPr>
                    </a:p>
                    <a:p>
                      <a:pPr>
                        <a:lnSpc>
                          <a:spcPct val="115000"/>
                        </a:lnSpc>
                        <a:spcAft>
                          <a:spcPts val="0"/>
                        </a:spcAft>
                      </a:pPr>
                      <a:r>
                        <a:rPr lang="es-ES" sz="1200" b="1" dirty="0">
                          <a:solidFill>
                            <a:schemeClr val="tx1"/>
                          </a:solidFill>
                          <a:effectLst/>
                        </a:rPr>
                        <a:t> </a:t>
                      </a:r>
                      <a:endParaRPr lang="es-MX" sz="1200" b="1" dirty="0">
                        <a:solidFill>
                          <a:schemeClr val="tx1"/>
                        </a:solidFill>
                        <a:effectLst/>
                      </a:endParaRPr>
                    </a:p>
                  </a:txBody>
                  <a:tcPr marL="39990" marR="39990" marT="39990" marB="39990">
                    <a:solidFill>
                      <a:schemeClr val="bg2">
                        <a:lumMod val="60000"/>
                        <a:lumOff val="40000"/>
                      </a:schemeClr>
                    </a:solidFill>
                  </a:tcPr>
                </a:tc>
                <a:extLst>
                  <a:ext uri="{0D108BD9-81ED-4DB2-BD59-A6C34878D82A}">
                    <a16:rowId xmlns="" xmlns:a16="http://schemas.microsoft.com/office/drawing/2014/main" val="4072722721"/>
                  </a:ext>
                </a:extLst>
              </a:tr>
              <a:tr h="447889">
                <a:tc>
                  <a:txBody>
                    <a:bodyPr/>
                    <a:lstStyle/>
                    <a:p>
                      <a:pPr>
                        <a:lnSpc>
                          <a:spcPct val="115000"/>
                        </a:lnSpc>
                        <a:spcAft>
                          <a:spcPts val="0"/>
                        </a:spcAft>
                      </a:pPr>
                      <a:r>
                        <a:rPr lang="es-ES" sz="1200" b="1" dirty="0">
                          <a:solidFill>
                            <a:schemeClr val="tx1"/>
                          </a:solidFill>
                          <a:effectLst/>
                        </a:rPr>
                        <a:t>3. ¿ Cuáles son sus</a:t>
                      </a:r>
                      <a:endParaRPr lang="es-MX" sz="1200" b="1" dirty="0">
                        <a:solidFill>
                          <a:schemeClr val="tx1"/>
                        </a:solidFill>
                        <a:effectLst/>
                      </a:endParaRPr>
                    </a:p>
                    <a:p>
                      <a:pPr>
                        <a:lnSpc>
                          <a:spcPct val="115000"/>
                        </a:lnSpc>
                        <a:spcAft>
                          <a:spcPts val="0"/>
                        </a:spcAft>
                      </a:pPr>
                      <a:r>
                        <a:rPr lang="es-ES" sz="1200" b="1" dirty="0">
                          <a:solidFill>
                            <a:schemeClr val="tx1"/>
                          </a:solidFill>
                          <a:effectLst/>
                        </a:rPr>
                        <a:t>    objetivos? </a:t>
                      </a:r>
                      <a:endParaRPr lang="es-MX" sz="1200" b="1" dirty="0">
                        <a:solidFill>
                          <a:schemeClr val="tx1"/>
                        </a:solidFill>
                        <a:effectLst/>
                      </a:endParaRPr>
                    </a:p>
                    <a:p>
                      <a:pPr>
                        <a:lnSpc>
                          <a:spcPct val="115000"/>
                        </a:lnSpc>
                        <a:spcAft>
                          <a:spcPts val="0"/>
                        </a:spcAft>
                      </a:pPr>
                      <a:r>
                        <a:rPr lang="es-ES" sz="1200" b="1" dirty="0">
                          <a:solidFill>
                            <a:schemeClr val="tx1"/>
                          </a:solidFill>
                          <a:effectLst/>
                        </a:rPr>
                        <a:t> </a:t>
                      </a:r>
                      <a:endParaRPr lang="es-MX" sz="1200" b="1" dirty="0">
                        <a:solidFill>
                          <a:schemeClr val="tx1"/>
                        </a:solidFill>
                        <a:effectLst/>
                        <a:latin typeface="Arial" panose="020B0604020202020204" pitchFamily="34" charset="0"/>
                        <a:ea typeface="Arial" panose="020B0604020202020204" pitchFamily="34" charset="0"/>
                      </a:endParaRPr>
                    </a:p>
                  </a:txBody>
                  <a:tcPr marL="39990" marR="39990" marT="39990" marB="39990" anchor="ctr">
                    <a:solidFill>
                      <a:schemeClr val="bg2">
                        <a:lumMod val="60000"/>
                        <a:lumOff val="40000"/>
                      </a:schemeClr>
                    </a:solidFill>
                  </a:tcPr>
                </a:tc>
                <a:tc>
                  <a:txBody>
                    <a:bodyPr/>
                    <a:lstStyle/>
                    <a:p>
                      <a:pPr algn="just">
                        <a:lnSpc>
                          <a:spcPct val="115000"/>
                        </a:lnSpc>
                        <a:spcAft>
                          <a:spcPts val="0"/>
                        </a:spcAft>
                      </a:pPr>
                      <a:r>
                        <a:rPr lang="es-ES" sz="1200" b="1" dirty="0">
                          <a:solidFill>
                            <a:schemeClr val="tx1"/>
                          </a:solidFill>
                          <a:effectLst/>
                        </a:rPr>
                        <a:t>Mejor aprovechamiento académico y aprendizaje significativo que lleve a los alumnos a entender el medio en el que vive y puedan proponer soluciones para cambiar y mejorar aspectos de su vida misma. </a:t>
                      </a:r>
                      <a:endParaRPr lang="es-MX" sz="1200" b="1" dirty="0">
                        <a:solidFill>
                          <a:schemeClr val="tx1"/>
                        </a:solidFill>
                        <a:effectLst/>
                        <a:latin typeface="Arial" panose="020B0604020202020204" pitchFamily="34" charset="0"/>
                        <a:ea typeface="Arial" panose="020B0604020202020204" pitchFamily="34" charset="0"/>
                      </a:endParaRPr>
                    </a:p>
                  </a:txBody>
                  <a:tcPr marL="39990" marR="39990" marT="39990" marB="39990">
                    <a:solidFill>
                      <a:schemeClr val="bg2">
                        <a:lumMod val="60000"/>
                        <a:lumOff val="40000"/>
                      </a:schemeClr>
                    </a:solidFill>
                  </a:tcPr>
                </a:tc>
                <a:extLst>
                  <a:ext uri="{0D108BD9-81ED-4DB2-BD59-A6C34878D82A}">
                    <a16:rowId xmlns="" xmlns:a16="http://schemas.microsoft.com/office/drawing/2014/main" val="129588441"/>
                  </a:ext>
                </a:extLst>
              </a:tr>
              <a:tr h="1073334">
                <a:tc>
                  <a:txBody>
                    <a:bodyPr/>
                    <a:lstStyle/>
                    <a:p>
                      <a:pPr>
                        <a:lnSpc>
                          <a:spcPct val="115000"/>
                        </a:lnSpc>
                        <a:spcAft>
                          <a:spcPts val="0"/>
                        </a:spcAft>
                      </a:pPr>
                      <a:r>
                        <a:rPr lang="es-ES" sz="1200" b="1" dirty="0">
                          <a:solidFill>
                            <a:schemeClr val="tx1"/>
                          </a:solidFill>
                          <a:effectLst/>
                        </a:rPr>
                        <a:t>4. ¿Cuáles son </a:t>
                      </a:r>
                      <a:r>
                        <a:rPr lang="es-ES" sz="1200" b="1" dirty="0" smtClean="0">
                          <a:solidFill>
                            <a:schemeClr val="tx1"/>
                          </a:solidFill>
                          <a:effectLst/>
                        </a:rPr>
                        <a:t>las     </a:t>
                      </a:r>
                      <a:r>
                        <a:rPr lang="es-ES" sz="1200" b="1" dirty="0">
                          <a:solidFill>
                            <a:schemeClr val="tx1"/>
                          </a:solidFill>
                          <a:effectLst/>
                        </a:rPr>
                        <a:t>acciones de  </a:t>
                      </a:r>
                      <a:endParaRPr lang="es-MX" sz="1200" b="1" dirty="0">
                        <a:solidFill>
                          <a:schemeClr val="tx1"/>
                        </a:solidFill>
                        <a:effectLst/>
                      </a:endParaRPr>
                    </a:p>
                    <a:p>
                      <a:pPr>
                        <a:lnSpc>
                          <a:spcPct val="115000"/>
                        </a:lnSpc>
                        <a:spcAft>
                          <a:spcPts val="0"/>
                        </a:spcAft>
                      </a:pPr>
                      <a:r>
                        <a:rPr lang="es-ES" sz="1200" b="1" dirty="0">
                          <a:solidFill>
                            <a:schemeClr val="tx1"/>
                          </a:solidFill>
                          <a:effectLst/>
                        </a:rPr>
                        <a:t>     planeación y   </a:t>
                      </a:r>
                      <a:r>
                        <a:rPr lang="es-ES" sz="1200" b="1" dirty="0" smtClean="0">
                          <a:solidFill>
                            <a:schemeClr val="tx1"/>
                          </a:solidFill>
                          <a:effectLst/>
                        </a:rPr>
                        <a:t>acompañamiento     </a:t>
                      </a:r>
                      <a:r>
                        <a:rPr lang="es-ES" sz="1200" b="1" dirty="0">
                          <a:solidFill>
                            <a:schemeClr val="tx1"/>
                          </a:solidFill>
                          <a:effectLst/>
                        </a:rPr>
                        <a:t>más importantes </a:t>
                      </a:r>
                      <a:r>
                        <a:rPr lang="es-ES" sz="1200" b="1" dirty="0" smtClean="0">
                          <a:solidFill>
                            <a:schemeClr val="tx1"/>
                          </a:solidFill>
                          <a:effectLst/>
                        </a:rPr>
                        <a:t>    </a:t>
                      </a:r>
                      <a:r>
                        <a:rPr lang="es-ES" sz="1200" b="1" dirty="0">
                          <a:solidFill>
                            <a:schemeClr val="tx1"/>
                          </a:solidFill>
                          <a:effectLst/>
                        </a:rPr>
                        <a:t>del  profesor, en</a:t>
                      </a:r>
                      <a:endParaRPr lang="es-MX" sz="1200" b="1" dirty="0">
                        <a:solidFill>
                          <a:schemeClr val="tx1"/>
                        </a:solidFill>
                        <a:effectLst/>
                      </a:endParaRPr>
                    </a:p>
                    <a:p>
                      <a:pPr>
                        <a:lnSpc>
                          <a:spcPct val="115000"/>
                        </a:lnSpc>
                        <a:spcAft>
                          <a:spcPts val="0"/>
                        </a:spcAft>
                      </a:pPr>
                      <a:r>
                        <a:rPr lang="es-ES" sz="1200" b="1" dirty="0">
                          <a:solidFill>
                            <a:schemeClr val="tx1"/>
                          </a:solidFill>
                          <a:effectLst/>
                        </a:rPr>
                        <a:t>    éste tipo </a:t>
                      </a:r>
                      <a:r>
                        <a:rPr lang="es-ES" sz="1200" b="1" dirty="0" smtClean="0">
                          <a:solidFill>
                            <a:schemeClr val="tx1"/>
                          </a:solidFill>
                          <a:effectLst/>
                        </a:rPr>
                        <a:t>de     </a:t>
                      </a:r>
                      <a:r>
                        <a:rPr lang="es-ES" sz="1200" b="1" dirty="0">
                          <a:solidFill>
                            <a:schemeClr val="tx1"/>
                          </a:solidFill>
                          <a:effectLst/>
                        </a:rPr>
                        <a:t>trabajo</a:t>
                      </a:r>
                      <a:r>
                        <a:rPr lang="es-ES" sz="1200" b="1" dirty="0" smtClean="0">
                          <a:solidFill>
                            <a:schemeClr val="tx1"/>
                          </a:solidFill>
                          <a:effectLst/>
                        </a:rPr>
                        <a:t>?</a:t>
                      </a:r>
                      <a:endParaRPr lang="es-MX" sz="1200" b="1" dirty="0">
                        <a:solidFill>
                          <a:schemeClr val="tx1"/>
                        </a:solidFill>
                        <a:effectLst/>
                      </a:endParaRPr>
                    </a:p>
                  </a:txBody>
                  <a:tcPr marL="39990" marR="39990" marT="39990" marB="39990" anchor="ctr">
                    <a:solidFill>
                      <a:schemeClr val="bg2">
                        <a:lumMod val="60000"/>
                        <a:lumOff val="40000"/>
                      </a:schemeClr>
                    </a:solidFill>
                  </a:tcPr>
                </a:tc>
                <a:tc>
                  <a:txBody>
                    <a:bodyPr/>
                    <a:lstStyle/>
                    <a:p>
                      <a:pPr>
                        <a:lnSpc>
                          <a:spcPct val="115000"/>
                        </a:lnSpc>
                        <a:spcAft>
                          <a:spcPts val="0"/>
                        </a:spcAft>
                      </a:pPr>
                      <a:r>
                        <a:rPr lang="es-ES" sz="1200" b="1" dirty="0">
                          <a:solidFill>
                            <a:schemeClr val="tx1"/>
                          </a:solidFill>
                          <a:effectLst/>
                        </a:rPr>
                        <a:t>1. Estimular el trabajo en equipo mediante la motivación del objetivo por cumplir.</a:t>
                      </a:r>
                      <a:endParaRPr lang="es-MX" sz="1200" b="1" dirty="0">
                        <a:solidFill>
                          <a:schemeClr val="tx1"/>
                        </a:solidFill>
                        <a:effectLst/>
                      </a:endParaRPr>
                    </a:p>
                    <a:p>
                      <a:pPr>
                        <a:lnSpc>
                          <a:spcPct val="115000"/>
                        </a:lnSpc>
                        <a:spcAft>
                          <a:spcPts val="0"/>
                        </a:spcAft>
                      </a:pPr>
                      <a:r>
                        <a:rPr lang="es-ES" sz="1200" b="1" dirty="0">
                          <a:solidFill>
                            <a:schemeClr val="tx1"/>
                          </a:solidFill>
                          <a:effectLst/>
                        </a:rPr>
                        <a:t>2. Convencimiento y compromiso para el desarrollo del trabajo colaborativo.</a:t>
                      </a:r>
                      <a:endParaRPr lang="es-MX" sz="1200" b="1" dirty="0">
                        <a:solidFill>
                          <a:schemeClr val="tx1"/>
                        </a:solidFill>
                        <a:effectLst/>
                      </a:endParaRPr>
                    </a:p>
                    <a:p>
                      <a:pPr>
                        <a:lnSpc>
                          <a:spcPct val="115000"/>
                        </a:lnSpc>
                        <a:spcAft>
                          <a:spcPts val="0"/>
                        </a:spcAft>
                      </a:pPr>
                      <a:r>
                        <a:rPr lang="es-ES" sz="1200" b="1" dirty="0">
                          <a:solidFill>
                            <a:schemeClr val="tx1"/>
                          </a:solidFill>
                          <a:effectLst/>
                        </a:rPr>
                        <a:t>3. Elaborar programa de trabajo con los recursos adecuados. </a:t>
                      </a:r>
                      <a:endParaRPr lang="es-MX" sz="1200" b="1" dirty="0">
                        <a:solidFill>
                          <a:schemeClr val="tx1"/>
                        </a:solidFill>
                        <a:effectLst/>
                      </a:endParaRPr>
                    </a:p>
                    <a:p>
                      <a:pPr>
                        <a:lnSpc>
                          <a:spcPct val="115000"/>
                        </a:lnSpc>
                        <a:spcAft>
                          <a:spcPts val="0"/>
                        </a:spcAft>
                      </a:pPr>
                      <a:r>
                        <a:rPr lang="es-ES" sz="1200" b="1" dirty="0">
                          <a:solidFill>
                            <a:schemeClr val="tx1"/>
                          </a:solidFill>
                          <a:effectLst/>
                        </a:rPr>
                        <a:t>4. Comunicación asertiva. </a:t>
                      </a:r>
                      <a:endParaRPr lang="es-MX" sz="1200" b="1" dirty="0">
                        <a:solidFill>
                          <a:schemeClr val="tx1"/>
                        </a:solidFill>
                        <a:effectLst/>
                      </a:endParaRPr>
                    </a:p>
                    <a:p>
                      <a:pPr>
                        <a:lnSpc>
                          <a:spcPct val="115000"/>
                        </a:lnSpc>
                        <a:spcAft>
                          <a:spcPts val="0"/>
                        </a:spcAft>
                      </a:pPr>
                      <a:r>
                        <a:rPr lang="es-ES" sz="1200" b="1" dirty="0">
                          <a:solidFill>
                            <a:schemeClr val="tx1"/>
                          </a:solidFill>
                          <a:effectLst/>
                        </a:rPr>
                        <a:t>5. Evaluar y retroalimentar el trabajo.</a:t>
                      </a:r>
                      <a:endParaRPr lang="es-MX" sz="1200" b="1" dirty="0">
                        <a:solidFill>
                          <a:schemeClr val="tx1"/>
                        </a:solidFill>
                        <a:effectLst/>
                      </a:endParaRPr>
                    </a:p>
                    <a:p>
                      <a:pPr>
                        <a:lnSpc>
                          <a:spcPct val="115000"/>
                        </a:lnSpc>
                        <a:spcAft>
                          <a:spcPts val="0"/>
                        </a:spcAft>
                      </a:pPr>
                      <a:endParaRPr lang="es-MX" sz="1200" b="1" dirty="0">
                        <a:solidFill>
                          <a:schemeClr val="tx1"/>
                        </a:solidFill>
                        <a:effectLst/>
                        <a:latin typeface="Arial" panose="020B0604020202020204" pitchFamily="34" charset="0"/>
                        <a:ea typeface="Arial" panose="020B0604020202020204" pitchFamily="34" charset="0"/>
                      </a:endParaRPr>
                    </a:p>
                  </a:txBody>
                  <a:tcPr marL="39990" marR="39990" marT="39990" marB="39990">
                    <a:solidFill>
                      <a:schemeClr val="bg2">
                        <a:lumMod val="60000"/>
                        <a:lumOff val="40000"/>
                      </a:schemeClr>
                    </a:solidFill>
                  </a:tcPr>
                </a:tc>
                <a:extLst>
                  <a:ext uri="{0D108BD9-81ED-4DB2-BD59-A6C34878D82A}">
                    <a16:rowId xmlns="" xmlns:a16="http://schemas.microsoft.com/office/drawing/2014/main" val="1085844095"/>
                  </a:ext>
                </a:extLst>
              </a:tr>
              <a:tr h="852589">
                <a:tc>
                  <a:txBody>
                    <a:bodyPr/>
                    <a:lstStyle/>
                    <a:p>
                      <a:pPr>
                        <a:lnSpc>
                          <a:spcPct val="115000"/>
                        </a:lnSpc>
                        <a:spcAft>
                          <a:spcPts val="0"/>
                        </a:spcAft>
                      </a:pPr>
                      <a:r>
                        <a:rPr lang="es-ES" sz="1200" b="1" dirty="0">
                          <a:solidFill>
                            <a:schemeClr val="tx1"/>
                          </a:solidFill>
                          <a:effectLst/>
                        </a:rPr>
                        <a:t>5. ¿De </a:t>
                      </a:r>
                      <a:r>
                        <a:rPr lang="es-ES" sz="1200" b="1" dirty="0" smtClean="0">
                          <a:solidFill>
                            <a:schemeClr val="tx1"/>
                          </a:solidFill>
                          <a:effectLst/>
                        </a:rPr>
                        <a:t>qué    manera    </a:t>
                      </a:r>
                      <a:r>
                        <a:rPr lang="es-ES" sz="1200" b="1" dirty="0">
                          <a:solidFill>
                            <a:schemeClr val="tx1"/>
                          </a:solidFill>
                          <a:effectLst/>
                        </a:rPr>
                        <a:t>se  vinculan  </a:t>
                      </a:r>
                      <a:r>
                        <a:rPr lang="es-ES" sz="1200" b="1" dirty="0" smtClean="0">
                          <a:solidFill>
                            <a:schemeClr val="tx1"/>
                          </a:solidFill>
                          <a:effectLst/>
                        </a:rPr>
                        <a:t>el    trabajo    </a:t>
                      </a:r>
                      <a:r>
                        <a:rPr lang="es-ES" sz="1200" b="1" dirty="0">
                          <a:solidFill>
                            <a:schemeClr val="tx1"/>
                          </a:solidFill>
                          <a:effectLst/>
                        </a:rPr>
                        <a:t>interdisciplinario, </a:t>
                      </a:r>
                      <a:r>
                        <a:rPr lang="es-ES" sz="1200" b="1" dirty="0" smtClean="0">
                          <a:solidFill>
                            <a:schemeClr val="tx1"/>
                          </a:solidFill>
                          <a:effectLst/>
                        </a:rPr>
                        <a:t>    </a:t>
                      </a:r>
                      <a:r>
                        <a:rPr lang="es-ES" sz="1200" b="1" dirty="0">
                          <a:solidFill>
                            <a:schemeClr val="tx1"/>
                          </a:solidFill>
                          <a:effectLst/>
                        </a:rPr>
                        <a:t>y el </a:t>
                      </a:r>
                      <a:r>
                        <a:rPr lang="es-ES" sz="1200" b="1" dirty="0" smtClean="0">
                          <a:solidFill>
                            <a:schemeClr val="tx1"/>
                          </a:solidFill>
                          <a:effectLst/>
                        </a:rPr>
                        <a:t>aprendizaje    </a:t>
                      </a:r>
                      <a:r>
                        <a:rPr lang="es-ES" sz="1200" b="1" dirty="0">
                          <a:solidFill>
                            <a:schemeClr val="tx1"/>
                          </a:solidFill>
                          <a:effectLst/>
                        </a:rPr>
                        <a:t>cooperativo?</a:t>
                      </a:r>
                      <a:endParaRPr lang="es-MX" sz="1200" b="1" dirty="0">
                        <a:solidFill>
                          <a:schemeClr val="tx1"/>
                        </a:solidFill>
                        <a:effectLst/>
                        <a:latin typeface="Arial" panose="020B0604020202020204" pitchFamily="34" charset="0"/>
                        <a:ea typeface="Arial" panose="020B0604020202020204" pitchFamily="34" charset="0"/>
                      </a:endParaRPr>
                    </a:p>
                  </a:txBody>
                  <a:tcPr marL="39990" marR="39990" marT="39990" marB="39990" anchor="ctr">
                    <a:solidFill>
                      <a:schemeClr val="bg2">
                        <a:lumMod val="60000"/>
                        <a:lumOff val="40000"/>
                      </a:schemeClr>
                    </a:solidFill>
                  </a:tcPr>
                </a:tc>
                <a:tc>
                  <a:txBody>
                    <a:bodyPr/>
                    <a:lstStyle/>
                    <a:p>
                      <a:pPr algn="just">
                        <a:lnSpc>
                          <a:spcPct val="115000"/>
                        </a:lnSpc>
                        <a:spcAft>
                          <a:spcPts val="0"/>
                        </a:spcAft>
                      </a:pPr>
                      <a:r>
                        <a:rPr lang="es-ES" sz="1200" b="1" dirty="0">
                          <a:solidFill>
                            <a:schemeClr val="tx1"/>
                          </a:solidFill>
                          <a:effectLst/>
                        </a:rPr>
                        <a:t>Sólo se logra la interdisciplinariedad a través del trabajo colaborativo; fomentando aprendizajes y valores se enriquece cada miembro y al equipo. </a:t>
                      </a:r>
                      <a:endParaRPr lang="es-MX" sz="1200" b="1" dirty="0">
                        <a:solidFill>
                          <a:schemeClr val="tx1"/>
                        </a:solidFill>
                        <a:effectLst/>
                        <a:latin typeface="Arial" panose="020B0604020202020204" pitchFamily="34" charset="0"/>
                        <a:ea typeface="Arial" panose="020B0604020202020204" pitchFamily="34" charset="0"/>
                      </a:endParaRPr>
                    </a:p>
                  </a:txBody>
                  <a:tcPr marL="39990" marR="39990" marT="39990" marB="39990">
                    <a:solidFill>
                      <a:schemeClr val="bg2">
                        <a:lumMod val="60000"/>
                        <a:lumOff val="40000"/>
                      </a:schemeClr>
                    </a:solidFill>
                  </a:tcPr>
                </a:tc>
                <a:extLst>
                  <a:ext uri="{0D108BD9-81ED-4DB2-BD59-A6C34878D82A}">
                    <a16:rowId xmlns="" xmlns:a16="http://schemas.microsoft.com/office/drawing/2014/main" val="2869607079"/>
                  </a:ext>
                </a:extLst>
              </a:tr>
            </a:tbl>
          </a:graphicData>
        </a:graphic>
      </p:graphicFrame>
    </p:spTree>
    <p:extLst>
      <p:ext uri="{BB962C8B-B14F-4D97-AF65-F5344CB8AC3E}">
        <p14:creationId xmlns:p14="http://schemas.microsoft.com/office/powerpoint/2010/main" val="2559508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671889"/>
          </a:xfrm>
        </p:spPr>
        <p:txBody>
          <a:bodyPr>
            <a:normAutofit fontScale="90000"/>
          </a:bodyPr>
          <a:lstStyle/>
          <a:p>
            <a:pPr algn="ctr"/>
            <a:r>
              <a:rPr lang="es-MX" sz="2000" dirty="0" smtClean="0"/>
              <a:t>Producto 3: Fotografías.</a:t>
            </a:r>
            <a:br>
              <a:rPr lang="es-MX" sz="2000" dirty="0" smtClean="0"/>
            </a:br>
            <a:endParaRPr lang="es-MX" sz="20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62" y="1638957"/>
            <a:ext cx="5799139" cy="3986213"/>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401" y="1638956"/>
            <a:ext cx="5799139" cy="3986213"/>
          </a:xfrm>
          <a:prstGeom prst="rect">
            <a:avLst/>
          </a:prstGeom>
        </p:spPr>
      </p:pic>
    </p:spTree>
    <p:extLst>
      <p:ext uri="{BB962C8B-B14F-4D97-AF65-F5344CB8AC3E}">
        <p14:creationId xmlns:p14="http://schemas.microsoft.com/office/powerpoint/2010/main" val="3528855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4424116" y="3064043"/>
            <a:ext cx="5290855" cy="1213707"/>
          </a:xfrm>
          <a:prstGeom prst="ellipse">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s-ES" sz="1200" i="1" dirty="0">
                <a:solidFill>
                  <a:srgbClr val="C00000"/>
                </a:solidFill>
                <a:latin typeface="Arial Narrow"/>
                <a:cs typeface="Arial Narrow"/>
              </a:rPr>
              <a:t>Diseñar una campaña para el autocuidado y “del otro”, tomando en cuenta la situación actual en el Bachillerato Cruz Azul Hidalgo, en tiempos de pandemia por COVID-19, con el fin de reflexionar en torno a dicha circunstancia.</a:t>
            </a:r>
          </a:p>
          <a:p>
            <a:pPr algn="ctr"/>
            <a:endParaRPr lang="es-ES" sz="1600" i="1" dirty="0">
              <a:solidFill>
                <a:srgbClr val="FF6600"/>
              </a:solidFill>
              <a:latin typeface="Arial Narrow"/>
              <a:cs typeface="Arial Narrow"/>
            </a:endParaRPr>
          </a:p>
        </p:txBody>
      </p:sp>
      <p:sp>
        <p:nvSpPr>
          <p:cNvPr id="17" name="Título 1"/>
          <p:cNvSpPr>
            <a:spLocks noGrp="1"/>
          </p:cNvSpPr>
          <p:nvPr>
            <p:ph type="title"/>
          </p:nvPr>
        </p:nvSpPr>
        <p:spPr>
          <a:xfrm>
            <a:off x="986304" y="155499"/>
            <a:ext cx="9404723" cy="722649"/>
          </a:xfrm>
        </p:spPr>
        <p:txBody>
          <a:bodyPr/>
          <a:lstStyle/>
          <a:p>
            <a:pPr algn="ctr"/>
            <a:r>
              <a:rPr lang="es-MX" sz="2000" dirty="0" smtClean="0"/>
              <a:t>5.</a:t>
            </a:r>
            <a:r>
              <a:rPr lang="es-ES" sz="2000" dirty="0"/>
              <a:t>b</a:t>
            </a:r>
            <a:r>
              <a:rPr lang="es-MX" sz="2000" dirty="0" smtClean="0"/>
              <a:t> Producto 2: Organizador gráfico</a:t>
            </a:r>
            <a:endParaRPr lang="es-MX" sz="2000" dirty="0"/>
          </a:p>
        </p:txBody>
      </p:sp>
      <p:sp>
        <p:nvSpPr>
          <p:cNvPr id="18" name="Lágrima 17"/>
          <p:cNvSpPr/>
          <p:nvPr/>
        </p:nvSpPr>
        <p:spPr>
          <a:xfrm>
            <a:off x="7626409" y="4202284"/>
            <a:ext cx="4015384" cy="2470671"/>
          </a:xfrm>
          <a:prstGeom prst="teardrop">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s-ES" sz="1200" dirty="0" smtClean="0">
                <a:solidFill>
                  <a:srgbClr val="C00000"/>
                </a:solidFill>
                <a:latin typeface="Athelas Regular"/>
                <a:cs typeface="Athelas Regular"/>
              </a:rPr>
              <a:t>Introducción a las Ciencias Sociales:</a:t>
            </a:r>
          </a:p>
          <a:p>
            <a:pPr algn="ctr"/>
            <a:r>
              <a:rPr lang="es-ES" sz="1200" i="1" dirty="0">
                <a:solidFill>
                  <a:schemeClr val="tx1"/>
                </a:solidFill>
                <a:latin typeface="Athelas Regular"/>
                <a:cs typeface="Athelas Regular"/>
              </a:rPr>
              <a:t>La cultura como un fenómeno social que afecta los hábitos de consumos alimenticios </a:t>
            </a:r>
            <a:r>
              <a:rPr lang="es-ES" sz="1200" i="1" dirty="0" smtClean="0">
                <a:solidFill>
                  <a:schemeClr val="tx1"/>
                </a:solidFill>
                <a:latin typeface="Athelas Regular"/>
                <a:cs typeface="Athelas Regular"/>
              </a:rPr>
              <a:t>inadecuados</a:t>
            </a:r>
            <a:endParaRPr lang="es-ES" sz="1000" i="1" dirty="0" smtClean="0">
              <a:solidFill>
                <a:schemeClr val="tx1"/>
              </a:solidFill>
              <a:latin typeface="Athelas Regular"/>
              <a:cs typeface="Athelas Regular"/>
            </a:endParaRPr>
          </a:p>
          <a:p>
            <a:pPr marL="1016000"/>
            <a:r>
              <a:rPr lang="es-ES" sz="1000" dirty="0">
                <a:solidFill>
                  <a:schemeClr val="accent1">
                    <a:lumMod val="50000"/>
                  </a:schemeClr>
                </a:solidFill>
                <a:latin typeface="Athelas Regular"/>
                <a:cs typeface="Athelas Regular"/>
              </a:rPr>
              <a:t>Cultura</a:t>
            </a:r>
          </a:p>
          <a:p>
            <a:pPr marL="1016000"/>
            <a:r>
              <a:rPr lang="es-ES" sz="1000" dirty="0">
                <a:solidFill>
                  <a:schemeClr val="accent1">
                    <a:lumMod val="50000"/>
                  </a:schemeClr>
                </a:solidFill>
                <a:latin typeface="Athelas Regular"/>
                <a:cs typeface="Athelas Regular"/>
              </a:rPr>
              <a:t>Hábito</a:t>
            </a:r>
          </a:p>
          <a:p>
            <a:pPr marL="1016000"/>
            <a:r>
              <a:rPr lang="es-ES" sz="1000" dirty="0">
                <a:solidFill>
                  <a:schemeClr val="accent1">
                    <a:lumMod val="50000"/>
                  </a:schemeClr>
                </a:solidFill>
                <a:latin typeface="Athelas Regular"/>
                <a:cs typeface="Athelas Regular"/>
              </a:rPr>
              <a:t>Costumbre</a:t>
            </a:r>
          </a:p>
          <a:p>
            <a:pPr marL="1016000"/>
            <a:r>
              <a:rPr lang="es-ES" sz="1000" dirty="0">
                <a:solidFill>
                  <a:schemeClr val="accent1">
                    <a:lumMod val="50000"/>
                  </a:schemeClr>
                </a:solidFill>
                <a:latin typeface="Athelas Regular"/>
                <a:cs typeface="Athelas Regular"/>
              </a:rPr>
              <a:t>Poder</a:t>
            </a:r>
          </a:p>
          <a:p>
            <a:pPr marL="1016000"/>
            <a:r>
              <a:rPr lang="es-ES" sz="1000" dirty="0">
                <a:solidFill>
                  <a:schemeClr val="accent1">
                    <a:lumMod val="50000"/>
                  </a:schemeClr>
                </a:solidFill>
                <a:latin typeface="Athelas Regular"/>
                <a:cs typeface="Athelas Regular"/>
              </a:rPr>
              <a:t>Manipulación</a:t>
            </a:r>
          </a:p>
          <a:p>
            <a:pPr marL="1016000"/>
            <a:r>
              <a:rPr lang="es-ES" sz="1000" dirty="0">
                <a:solidFill>
                  <a:schemeClr val="accent1">
                    <a:lumMod val="50000"/>
                  </a:schemeClr>
                </a:solidFill>
                <a:latin typeface="Athelas Regular"/>
                <a:cs typeface="Athelas Regular"/>
              </a:rPr>
              <a:t>Desigualdad social</a:t>
            </a:r>
          </a:p>
          <a:p>
            <a:pPr marL="1016000"/>
            <a:r>
              <a:rPr lang="es-ES" sz="1000" dirty="0">
                <a:solidFill>
                  <a:schemeClr val="accent1">
                    <a:lumMod val="50000"/>
                  </a:schemeClr>
                </a:solidFill>
                <a:latin typeface="Athelas Regular"/>
                <a:cs typeface="Athelas Regular"/>
              </a:rPr>
              <a:t>Fenómeno social</a:t>
            </a:r>
          </a:p>
          <a:p>
            <a:pPr marL="1016000"/>
            <a:r>
              <a:rPr lang="es-ES" sz="1000" dirty="0">
                <a:solidFill>
                  <a:schemeClr val="accent1">
                    <a:lumMod val="50000"/>
                  </a:schemeClr>
                </a:solidFill>
                <a:latin typeface="Athelas Regular"/>
                <a:cs typeface="Athelas Regular"/>
              </a:rPr>
              <a:t>Salud física y mental</a:t>
            </a:r>
            <a:r>
              <a:rPr lang="es-ES" sz="1200" dirty="0">
                <a:solidFill>
                  <a:schemeClr val="accent1">
                    <a:lumMod val="50000"/>
                  </a:schemeClr>
                </a:solidFill>
                <a:latin typeface="Athelas Regular"/>
                <a:cs typeface="Athelas Regular"/>
              </a:rPr>
              <a:t> </a:t>
            </a:r>
          </a:p>
        </p:txBody>
      </p:sp>
      <p:sp>
        <p:nvSpPr>
          <p:cNvPr id="10" name="Lágrima 9"/>
          <p:cNvSpPr/>
          <p:nvPr/>
        </p:nvSpPr>
        <p:spPr>
          <a:xfrm>
            <a:off x="540452" y="2709448"/>
            <a:ext cx="3095718" cy="2470671"/>
          </a:xfrm>
          <a:prstGeom prst="teardrop">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s-ES" sz="1200" dirty="0" err="1">
                <a:solidFill>
                  <a:srgbClr val="C00000"/>
                </a:solidFill>
                <a:latin typeface="Athelas Regular"/>
                <a:cs typeface="Athelas Regular"/>
              </a:rPr>
              <a:t>His</a:t>
            </a:r>
            <a:r>
              <a:rPr lang="es-ES" sz="1200" dirty="0">
                <a:solidFill>
                  <a:srgbClr val="C00000"/>
                </a:solidFill>
                <a:latin typeface="Athelas Regular"/>
                <a:cs typeface="Athelas Regular"/>
              </a:rPr>
              <a:t>. de las Doc. </a:t>
            </a:r>
            <a:r>
              <a:rPr lang="es-ES" sz="1200" dirty="0" smtClean="0">
                <a:solidFill>
                  <a:srgbClr val="C00000"/>
                </a:solidFill>
                <a:latin typeface="Athelas Regular"/>
                <a:cs typeface="Athelas Regular"/>
              </a:rPr>
              <a:t>Filosóficas:</a:t>
            </a:r>
            <a:endParaRPr lang="es-ES" sz="1200" dirty="0">
              <a:solidFill>
                <a:srgbClr val="C00000"/>
              </a:solidFill>
              <a:latin typeface="Athelas Regular"/>
              <a:cs typeface="Athelas Regular"/>
            </a:endParaRPr>
          </a:p>
          <a:p>
            <a:pPr algn="ctr"/>
            <a:r>
              <a:rPr lang="es-MX" sz="1200" i="1" dirty="0">
                <a:solidFill>
                  <a:schemeClr val="tx1"/>
                </a:solidFill>
              </a:rPr>
              <a:t>La vida en común</a:t>
            </a:r>
          </a:p>
          <a:p>
            <a:pPr marL="533400"/>
            <a:r>
              <a:rPr lang="es-MX" sz="1200" dirty="0">
                <a:solidFill>
                  <a:schemeClr val="accent1">
                    <a:lumMod val="50000"/>
                  </a:schemeClr>
                </a:solidFill>
              </a:rPr>
              <a:t>Comunidad</a:t>
            </a:r>
          </a:p>
          <a:p>
            <a:pPr marL="533400"/>
            <a:r>
              <a:rPr lang="es-MX" sz="1200" dirty="0">
                <a:solidFill>
                  <a:schemeClr val="accent1">
                    <a:lumMod val="50000"/>
                  </a:schemeClr>
                </a:solidFill>
              </a:rPr>
              <a:t>Sociedad (Pueblo)</a:t>
            </a:r>
          </a:p>
          <a:p>
            <a:pPr marL="533400"/>
            <a:r>
              <a:rPr lang="es-MX" sz="1200" dirty="0">
                <a:solidFill>
                  <a:schemeClr val="accent1">
                    <a:lumMod val="50000"/>
                  </a:schemeClr>
                </a:solidFill>
              </a:rPr>
              <a:t>Gobierno </a:t>
            </a:r>
          </a:p>
          <a:p>
            <a:pPr marL="533400"/>
            <a:r>
              <a:rPr lang="es-MX" sz="1200" dirty="0">
                <a:solidFill>
                  <a:schemeClr val="accent1">
                    <a:lumMod val="50000"/>
                  </a:schemeClr>
                </a:solidFill>
              </a:rPr>
              <a:t>Poder</a:t>
            </a:r>
          </a:p>
          <a:p>
            <a:pPr marL="533400"/>
            <a:r>
              <a:rPr lang="es-MX" sz="1200" dirty="0">
                <a:solidFill>
                  <a:schemeClr val="accent1">
                    <a:lumMod val="50000"/>
                  </a:schemeClr>
                </a:solidFill>
              </a:rPr>
              <a:t>Política</a:t>
            </a:r>
          </a:p>
          <a:p>
            <a:pPr marL="533400"/>
            <a:r>
              <a:rPr lang="es-MX" sz="1200" dirty="0">
                <a:solidFill>
                  <a:schemeClr val="accent1">
                    <a:lumMod val="50000"/>
                  </a:schemeClr>
                </a:solidFill>
              </a:rPr>
              <a:t>Legalidad (Leyes)</a:t>
            </a:r>
          </a:p>
        </p:txBody>
      </p:sp>
      <p:sp>
        <p:nvSpPr>
          <p:cNvPr id="11" name="Lágrima 10"/>
          <p:cNvSpPr/>
          <p:nvPr/>
        </p:nvSpPr>
        <p:spPr>
          <a:xfrm>
            <a:off x="3337949" y="814807"/>
            <a:ext cx="4025377" cy="2249236"/>
          </a:xfrm>
          <a:prstGeom prst="teardrop">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s-ES" sz="1200" dirty="0">
                <a:solidFill>
                  <a:srgbClr val="C00000"/>
                </a:solidFill>
                <a:latin typeface="Athelas Regular"/>
                <a:cs typeface="Athelas Regular"/>
              </a:rPr>
              <a:t>Química:</a:t>
            </a:r>
          </a:p>
          <a:p>
            <a:pPr algn="ctr"/>
            <a:r>
              <a:rPr lang="es-MX" sz="1200" i="1" dirty="0">
                <a:solidFill>
                  <a:schemeClr val="tx1"/>
                </a:solidFill>
              </a:rPr>
              <a:t>Hacia la mejora de los hábitos alimentarios</a:t>
            </a:r>
            <a:r>
              <a:rPr lang="es-ES_tradnl" sz="1200" dirty="0">
                <a:solidFill>
                  <a:schemeClr val="tx1"/>
                </a:solidFill>
              </a:rPr>
              <a:t> </a:t>
            </a:r>
            <a:endParaRPr lang="es-ES" sz="1200" dirty="0">
              <a:solidFill>
                <a:schemeClr val="tx1"/>
              </a:solidFill>
              <a:latin typeface="Athelas Regular"/>
              <a:cs typeface="Athelas Regular"/>
            </a:endParaRPr>
          </a:p>
          <a:p>
            <a:pPr marL="1025525"/>
            <a:r>
              <a:rPr lang="es-MX" sz="1200" dirty="0">
                <a:solidFill>
                  <a:schemeClr val="accent1">
                    <a:lumMod val="50000"/>
                  </a:schemeClr>
                </a:solidFill>
              </a:rPr>
              <a:t>Alimentación</a:t>
            </a:r>
            <a:endParaRPr lang="es-ES_tradnl" sz="1200" dirty="0">
              <a:solidFill>
                <a:schemeClr val="accent1">
                  <a:lumMod val="50000"/>
                </a:schemeClr>
              </a:solidFill>
            </a:endParaRPr>
          </a:p>
          <a:p>
            <a:pPr marL="1025525"/>
            <a:r>
              <a:rPr lang="es-MX" sz="1200" dirty="0">
                <a:solidFill>
                  <a:schemeClr val="accent1">
                    <a:lumMod val="50000"/>
                  </a:schemeClr>
                </a:solidFill>
              </a:rPr>
              <a:t>Hábito</a:t>
            </a:r>
            <a:endParaRPr lang="es-ES_tradnl" sz="1200" dirty="0">
              <a:solidFill>
                <a:schemeClr val="accent1">
                  <a:lumMod val="50000"/>
                </a:schemeClr>
              </a:solidFill>
            </a:endParaRPr>
          </a:p>
          <a:p>
            <a:pPr marL="1025525"/>
            <a:r>
              <a:rPr lang="es-MX" sz="1200" dirty="0">
                <a:solidFill>
                  <a:schemeClr val="accent1">
                    <a:lumMod val="50000"/>
                  </a:schemeClr>
                </a:solidFill>
              </a:rPr>
              <a:t>Cultura</a:t>
            </a:r>
            <a:endParaRPr lang="es-ES_tradnl" sz="1200" dirty="0">
              <a:solidFill>
                <a:schemeClr val="accent1">
                  <a:lumMod val="50000"/>
                </a:schemeClr>
              </a:solidFill>
            </a:endParaRPr>
          </a:p>
          <a:p>
            <a:pPr marL="1025525"/>
            <a:r>
              <a:rPr lang="es-MX" sz="1200" dirty="0">
                <a:solidFill>
                  <a:schemeClr val="accent1">
                    <a:lumMod val="50000"/>
                  </a:schemeClr>
                </a:solidFill>
              </a:rPr>
              <a:t>Factores sociales</a:t>
            </a:r>
            <a:endParaRPr lang="es-ES_tradnl" sz="1200" dirty="0">
              <a:solidFill>
                <a:schemeClr val="accent1">
                  <a:lumMod val="50000"/>
                </a:schemeClr>
              </a:solidFill>
            </a:endParaRPr>
          </a:p>
          <a:p>
            <a:pPr marL="1025525"/>
            <a:r>
              <a:rPr lang="es-MX" sz="1200" dirty="0">
                <a:solidFill>
                  <a:schemeClr val="accent1">
                    <a:lumMod val="50000"/>
                  </a:schemeClr>
                </a:solidFill>
              </a:rPr>
              <a:t>Factores culturales</a:t>
            </a:r>
            <a:r>
              <a:rPr lang="es-ES_tradnl" sz="1200" dirty="0">
                <a:solidFill>
                  <a:schemeClr val="accent1">
                    <a:lumMod val="50000"/>
                  </a:schemeClr>
                </a:solidFill>
              </a:rPr>
              <a:t> </a:t>
            </a:r>
            <a:endParaRPr lang="es-ES" sz="1200" dirty="0">
              <a:solidFill>
                <a:schemeClr val="accent1">
                  <a:lumMod val="50000"/>
                </a:schemeClr>
              </a:solidFill>
              <a:latin typeface="Athelas Regular"/>
              <a:cs typeface="Athelas Regular"/>
            </a:endParaRPr>
          </a:p>
        </p:txBody>
      </p:sp>
      <p:sp>
        <p:nvSpPr>
          <p:cNvPr id="12" name="Lágrima 11"/>
          <p:cNvSpPr/>
          <p:nvPr/>
        </p:nvSpPr>
        <p:spPr>
          <a:xfrm>
            <a:off x="2823079" y="4387329"/>
            <a:ext cx="4120646" cy="2470671"/>
          </a:xfrm>
          <a:prstGeom prst="teardrop">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s-ES" sz="1200" dirty="0" smtClean="0">
                <a:solidFill>
                  <a:srgbClr val="C00000"/>
                </a:solidFill>
                <a:latin typeface="Athelas Regular"/>
                <a:cs typeface="Athelas Regular"/>
              </a:rPr>
              <a:t>Literatura mexicana e iberoamericana:</a:t>
            </a:r>
          </a:p>
          <a:p>
            <a:pPr algn="ctr"/>
            <a:r>
              <a:rPr lang="es-ES" sz="1200" dirty="0">
                <a:solidFill>
                  <a:schemeClr val="tx1"/>
                </a:solidFill>
              </a:rPr>
              <a:t>La poesía como expresión del cuidado de </a:t>
            </a:r>
            <a:r>
              <a:rPr lang="es-ES" sz="1200" dirty="0" smtClean="0">
                <a:solidFill>
                  <a:schemeClr val="tx1"/>
                </a:solidFill>
              </a:rPr>
              <a:t>sí</a:t>
            </a:r>
          </a:p>
          <a:p>
            <a:pPr marL="1028700"/>
            <a:r>
              <a:rPr lang="es-ES" sz="1200" dirty="0">
                <a:solidFill>
                  <a:schemeClr val="accent1">
                    <a:lumMod val="50000"/>
                  </a:schemeClr>
                </a:solidFill>
              </a:rPr>
              <a:t>El yo</a:t>
            </a:r>
            <a:br>
              <a:rPr lang="es-ES" sz="1200" dirty="0">
                <a:solidFill>
                  <a:schemeClr val="accent1">
                    <a:lumMod val="50000"/>
                  </a:schemeClr>
                </a:solidFill>
              </a:rPr>
            </a:br>
            <a:r>
              <a:rPr lang="es-ES" sz="1200" dirty="0">
                <a:solidFill>
                  <a:schemeClr val="accent1">
                    <a:lumMod val="50000"/>
                  </a:schemeClr>
                </a:solidFill>
              </a:rPr>
              <a:t>El yo poético</a:t>
            </a:r>
            <a:br>
              <a:rPr lang="es-ES" sz="1200" dirty="0">
                <a:solidFill>
                  <a:schemeClr val="accent1">
                    <a:lumMod val="50000"/>
                  </a:schemeClr>
                </a:solidFill>
              </a:rPr>
            </a:br>
            <a:r>
              <a:rPr lang="es-ES" sz="1200" dirty="0">
                <a:solidFill>
                  <a:schemeClr val="accent1">
                    <a:lumMod val="50000"/>
                  </a:schemeClr>
                </a:solidFill>
              </a:rPr>
              <a:t>La voz poética</a:t>
            </a:r>
            <a:br>
              <a:rPr lang="es-ES" sz="1200" dirty="0">
                <a:solidFill>
                  <a:schemeClr val="accent1">
                    <a:lumMod val="50000"/>
                  </a:schemeClr>
                </a:solidFill>
              </a:rPr>
            </a:br>
            <a:r>
              <a:rPr lang="es-ES" sz="1200" dirty="0">
                <a:solidFill>
                  <a:schemeClr val="accent1">
                    <a:lumMod val="50000"/>
                  </a:schemeClr>
                </a:solidFill>
              </a:rPr>
              <a:t>Los sentimientos</a:t>
            </a:r>
            <a:endParaRPr lang="es-ES" sz="1200" dirty="0" smtClean="0">
              <a:solidFill>
                <a:schemeClr val="accent1">
                  <a:lumMod val="50000"/>
                </a:schemeClr>
              </a:solidFill>
              <a:latin typeface="Athelas Regular"/>
              <a:cs typeface="Athelas Regular"/>
            </a:endParaRPr>
          </a:p>
        </p:txBody>
      </p:sp>
      <p:sp>
        <p:nvSpPr>
          <p:cNvPr id="13" name="Lágrima 12"/>
          <p:cNvSpPr/>
          <p:nvPr/>
        </p:nvSpPr>
        <p:spPr>
          <a:xfrm>
            <a:off x="7894490" y="839483"/>
            <a:ext cx="4015384" cy="2470671"/>
          </a:xfrm>
          <a:prstGeom prst="teardrop">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a:r>
              <a:rPr lang="es-ES" sz="1200" dirty="0" smtClean="0">
                <a:solidFill>
                  <a:srgbClr val="C00000"/>
                </a:solidFill>
                <a:latin typeface="Athelas Regular"/>
                <a:cs typeface="Athelas Regular"/>
              </a:rPr>
              <a:t>Derecho:</a:t>
            </a:r>
          </a:p>
          <a:p>
            <a:pPr algn="ctr"/>
            <a:r>
              <a:rPr lang="es-ES" sz="1200" i="1" dirty="0">
                <a:solidFill>
                  <a:schemeClr val="tx1"/>
                </a:solidFill>
                <a:latin typeface="Athelas Regular"/>
                <a:cs typeface="Athelas Regular"/>
              </a:rPr>
              <a:t>El derecho protector, tutelar y reivindicador</a:t>
            </a:r>
            <a:r>
              <a:rPr lang="es-ES" sz="1200" dirty="0">
                <a:solidFill>
                  <a:srgbClr val="C00000"/>
                </a:solidFill>
                <a:latin typeface="Athelas Regular"/>
                <a:cs typeface="Athelas Regular"/>
              </a:rPr>
              <a:t> </a:t>
            </a:r>
          </a:p>
          <a:p>
            <a:pPr marL="676275"/>
            <a:r>
              <a:rPr lang="es-ES" sz="1200" dirty="0">
                <a:solidFill>
                  <a:schemeClr val="accent1">
                    <a:lumMod val="50000"/>
                  </a:schemeClr>
                </a:solidFill>
              </a:rPr>
              <a:t>Políticas públicas </a:t>
            </a:r>
          </a:p>
          <a:p>
            <a:pPr marL="676275"/>
            <a:r>
              <a:rPr lang="es-ES" sz="1200" dirty="0">
                <a:solidFill>
                  <a:schemeClr val="accent1">
                    <a:lumMod val="50000"/>
                  </a:schemeClr>
                </a:solidFill>
              </a:rPr>
              <a:t>Estado </a:t>
            </a:r>
          </a:p>
          <a:p>
            <a:pPr marL="676275"/>
            <a:r>
              <a:rPr lang="es-ES" sz="1200" dirty="0">
                <a:solidFill>
                  <a:schemeClr val="accent1">
                    <a:lumMod val="50000"/>
                  </a:schemeClr>
                </a:solidFill>
              </a:rPr>
              <a:t>Grupos vulnerables </a:t>
            </a:r>
          </a:p>
          <a:p>
            <a:pPr marL="676275"/>
            <a:r>
              <a:rPr lang="es-ES" sz="1200" dirty="0">
                <a:solidFill>
                  <a:schemeClr val="accent1">
                    <a:lumMod val="50000"/>
                  </a:schemeClr>
                </a:solidFill>
              </a:rPr>
              <a:t>Derecho a la salud </a:t>
            </a:r>
          </a:p>
          <a:p>
            <a:pPr marL="676275"/>
            <a:r>
              <a:rPr lang="es-ES" sz="1200" dirty="0">
                <a:solidFill>
                  <a:schemeClr val="accent1">
                    <a:lumMod val="50000"/>
                  </a:schemeClr>
                </a:solidFill>
              </a:rPr>
              <a:t>Constitución política de los Estados Unidos Mexicanos.</a:t>
            </a:r>
          </a:p>
          <a:p>
            <a:pPr marL="676275"/>
            <a:r>
              <a:rPr lang="es-ES" sz="1200" dirty="0">
                <a:solidFill>
                  <a:schemeClr val="accent1">
                    <a:lumMod val="50000"/>
                  </a:schemeClr>
                </a:solidFill>
              </a:rPr>
              <a:t>Solidaridad </a:t>
            </a:r>
          </a:p>
          <a:p>
            <a:pPr algn="ctr"/>
            <a:endParaRPr lang="es-ES" sz="1200" dirty="0" smtClean="0">
              <a:solidFill>
                <a:srgbClr val="C00000"/>
              </a:solidFill>
              <a:latin typeface="Athelas Regular"/>
              <a:cs typeface="Athelas Regular"/>
            </a:endParaRPr>
          </a:p>
        </p:txBody>
      </p:sp>
      <p:cxnSp>
        <p:nvCxnSpPr>
          <p:cNvPr id="15" name="Conector recto 14"/>
          <p:cNvCxnSpPr/>
          <p:nvPr/>
        </p:nvCxnSpPr>
        <p:spPr>
          <a:xfrm flipH="1">
            <a:off x="9544050" y="1714500"/>
            <a:ext cx="685800" cy="372903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350637" y="2060344"/>
            <a:ext cx="4050538" cy="349277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5350638" y="2201434"/>
            <a:ext cx="178625" cy="357071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H="1" flipV="1">
            <a:off x="2214598" y="3579019"/>
            <a:ext cx="2400265" cy="219313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2291915" y="1939425"/>
            <a:ext cx="2754482" cy="251113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H="1">
            <a:off x="2308200" y="2811065"/>
            <a:ext cx="6970268" cy="76795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2253478" y="3778888"/>
            <a:ext cx="7121382" cy="250823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H="1">
            <a:off x="5529263" y="5443538"/>
            <a:ext cx="4014788" cy="328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173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1130</TotalTime>
  <Words>1845</Words>
  <Application>Microsoft Office PowerPoint</Application>
  <PresentationFormat>Panorámica</PresentationFormat>
  <Paragraphs>226</Paragraphs>
  <Slides>51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51</vt:i4>
      </vt:variant>
    </vt:vector>
  </HeadingPairs>
  <TitlesOfParts>
    <vt:vector size="56" baseType="lpstr">
      <vt:lpstr>Arial</vt:lpstr>
      <vt:lpstr>Arial Narrow</vt:lpstr>
      <vt:lpstr>Athelas Regular</vt:lpstr>
      <vt:lpstr>Corbel</vt:lpstr>
      <vt:lpstr>Parallax</vt:lpstr>
      <vt:lpstr>Centro Educativo Cruz Azul,  campus Cruz Azul, Hidalgo. Clave 6910.</vt:lpstr>
      <vt:lpstr>2. Docentes participantes:</vt:lpstr>
      <vt:lpstr>Presentación de PowerPoint</vt:lpstr>
      <vt:lpstr>4. Nombre del proyecto:  El cuidado de uno mismo y del otro.  Proyecto CONEXIONES para el ciclo 2020-2021.  Objetivo: Diseñar una campaña para el autocuidado y del otro, tomando en cuenta la situación actual en el Bachillerato Cruz Azul Hidalgo, en tiempos de pandemia por COVID-19, con el fin de reflexionar en torno a dicha circunstancia.  </vt:lpstr>
      <vt:lpstr>5. Índice.</vt:lpstr>
      <vt:lpstr>5.a Producto 1. C.A.I.A.C. Conclusiones generales:</vt:lpstr>
      <vt:lpstr>Presentación de PowerPoint</vt:lpstr>
      <vt:lpstr>Producto 3: Fotografías. </vt:lpstr>
      <vt:lpstr>5.b Producto 2: Organizador gráfico</vt:lpstr>
      <vt:lpstr>5.c Introducción:</vt:lpstr>
      <vt:lpstr>5.d Objetivo:</vt:lpstr>
      <vt:lpstr>5.e Preguntas generadoras:</vt:lpstr>
      <vt:lpstr>5.f Contenido:</vt:lpstr>
      <vt:lpstr>5.f Contenido:</vt:lpstr>
      <vt:lpstr>5.f Contenido:</vt:lpstr>
      <vt:lpstr>Presentación de PowerPoint</vt:lpstr>
      <vt:lpstr>5.g Planeación (general y día a día):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5.h Reflexión. Grupo interdisciplinario:</vt:lpstr>
      <vt:lpstr>5.i Productos 4-15: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educativo cruz azul, campus hidalgo</dc:title>
  <dc:creator>Docentes</dc:creator>
  <cp:lastModifiedBy>cinthya sahamanta perez martinez</cp:lastModifiedBy>
  <cp:revision>113</cp:revision>
  <dcterms:created xsi:type="dcterms:W3CDTF">2018-10-25T23:07:41Z</dcterms:created>
  <dcterms:modified xsi:type="dcterms:W3CDTF">2021-06-23T19:18:21Z</dcterms:modified>
</cp:coreProperties>
</file>