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Bell M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h7znIyjvCxRHAlj5SmqP5/GjR8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7F098E1-5B7A-4AE3-9D5A-F600881F1B24}">
  <a:tblStyle styleId="{57F098E1-5B7A-4AE3-9D5A-F600881F1B2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b="off" i="off"/>
      <a:tcStyle>
        <a:fill>
          <a:solidFill>
            <a:srgbClr val="CACACA"/>
          </a:solidFill>
        </a:fill>
      </a:tcStyle>
    </a:band1H>
    <a:band2H>
      <a:tcTxStyle b="off" i="off"/>
    </a:band2H>
    <a:band1V>
      <a:tcTxStyle b="off" i="off"/>
      <a:tcStyle>
        <a:fill>
          <a:solidFill>
            <a:srgbClr val="CACACA"/>
          </a:solidFill>
        </a:fill>
      </a:tcStyle>
    </a:band1V>
    <a:band2V>
      <a:tcTxStyle b="off" i="off"/>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BellMT-bold.fntdata"/><Relationship Id="rId21" Type="http://schemas.openxmlformats.org/officeDocument/2006/relationships/font" Target="fonts/BellMT-regular.fntdata"/><Relationship Id="rId24" Type="http://schemas.openxmlformats.org/officeDocument/2006/relationships/font" Target="fonts/BellMT-boldItalic.fntdata"/><Relationship Id="rId23" Type="http://schemas.openxmlformats.org/officeDocument/2006/relationships/font" Target="fonts/BellM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c452d70be8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c452d70be8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452d70be8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gc452d70be8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dea7a1926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dea7a192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c452d70be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c452d70be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c452d70be8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gc452d70be8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c452d70be8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c452d70be8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c452d70be8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c452d70be8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c452d70be8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gc452d70be8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0"/>
          <p:cNvSpPr txBox="1"/>
          <p:nvPr>
            <p:ph idx="1" type="subTitle"/>
          </p:nvPr>
        </p:nvSpPr>
        <p:spPr>
          <a:xfrm>
            <a:off x="1524000" y="3602038"/>
            <a:ext cx="9144000" cy="165576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9"/>
          <p:cNvSpPr txBox="1"/>
          <p:nvPr>
            <p:ph idx="1" type="body"/>
          </p:nvPr>
        </p:nvSpPr>
        <p:spPr>
          <a:xfrm rot="5400000">
            <a:off x="3920331" y="-1256506"/>
            <a:ext cx="4351338" cy="1051560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 type="body"/>
          </p:nvPr>
        </p:nvSpPr>
        <p:spPr>
          <a:xfrm rot="5400000">
            <a:off x="1799431" y="-596106"/>
            <a:ext cx="5811838" cy="773430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body"/>
          </p:nvPr>
        </p:nvSpPr>
        <p:spPr>
          <a:xfrm>
            <a:off x="838200" y="1825625"/>
            <a:ext cx="10515600" cy="4351338"/>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3" name="Shape 23"/>
        <p:cNvGrpSpPr/>
        <p:nvPr/>
      </p:nvGrpSpPr>
      <p:grpSpPr>
        <a:xfrm>
          <a:off x="0" y="0"/>
          <a:ext cx="0" cy="0"/>
          <a:chOff x="0" y="0"/>
          <a:chExt cx="0" cy="0"/>
        </a:xfrm>
      </p:grpSpPr>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2"/>
          <p:cNvSpPr txBox="1"/>
          <p:nvPr>
            <p:ph idx="1" type="body"/>
          </p:nvPr>
        </p:nvSpPr>
        <p:spPr>
          <a:xfrm>
            <a:off x="831850" y="4589463"/>
            <a:ext cx="10515600" cy="150018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3"/>
          <p:cNvSpPr txBox="1"/>
          <p:nvPr>
            <p:ph idx="1" type="body"/>
          </p:nvPr>
        </p:nvSpPr>
        <p:spPr>
          <a:xfrm>
            <a:off x="838200" y="1825625"/>
            <a:ext cx="5181600" cy="4351338"/>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3"/>
          <p:cNvSpPr txBox="1"/>
          <p:nvPr>
            <p:ph idx="2" type="body"/>
          </p:nvPr>
        </p:nvSpPr>
        <p:spPr>
          <a:xfrm>
            <a:off x="6172200" y="1825625"/>
            <a:ext cx="5181600" cy="4351338"/>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4"/>
          <p:cNvSpPr txBox="1"/>
          <p:nvPr>
            <p:ph idx="2" type="body"/>
          </p:nvPr>
        </p:nvSpPr>
        <p:spPr>
          <a:xfrm>
            <a:off x="839788" y="2505075"/>
            <a:ext cx="5157787" cy="3684588"/>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4"/>
          <p:cNvSpPr txBox="1"/>
          <p:nvPr>
            <p:ph idx="4" type="body"/>
          </p:nvPr>
        </p:nvSpPr>
        <p:spPr>
          <a:xfrm>
            <a:off x="6172200" y="2505075"/>
            <a:ext cx="5183188" cy="3684588"/>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 type="body"/>
          </p:nvPr>
        </p:nvSpPr>
        <p:spPr>
          <a:xfrm>
            <a:off x="5183188" y="987425"/>
            <a:ext cx="6172200" cy="4873625"/>
          </a:xfrm>
          <a:prstGeom prst="rect">
            <a:avLst/>
          </a:prstGeom>
          <a:noFill/>
          <a:ln>
            <a:noFill/>
          </a:ln>
        </p:spPr>
        <p:txBody>
          <a:bodyPr anchorCtr="0" anchor="ctr"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7"/>
          <p:cNvSpPr txBox="1"/>
          <p:nvPr>
            <p:ph idx="2" type="body"/>
          </p:nvPr>
        </p:nvSpPr>
        <p:spPr>
          <a:xfrm>
            <a:off x="839788" y="2057400"/>
            <a:ext cx="3932237" cy="381158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
          <p:cNvSpPr/>
          <p:nvPr>
            <p:ph idx="2" type="pic"/>
          </p:nvPr>
        </p:nvSpPr>
        <p:spPr>
          <a:xfrm>
            <a:off x="5183188" y="987425"/>
            <a:ext cx="6172200" cy="487362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8"/>
          <p:cNvSpPr txBox="1"/>
          <p:nvPr>
            <p:ph idx="1" type="body"/>
          </p:nvPr>
        </p:nvSpPr>
        <p:spPr>
          <a:xfrm>
            <a:off x="839788" y="2057400"/>
            <a:ext cx="3932237" cy="381158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864"/>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1"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ctr" bIns="45700" lIns="91425" spcFirstLastPara="1" rIns="91425" wrap="square" tIns="45700">
            <a:normAutofit/>
          </a:bodyPr>
          <a:lstStyle>
            <a:lvl1pPr indent="-508000" lvl="0" marL="457200" marR="0" rtl="0" algn="l">
              <a:lnSpc>
                <a:spcPct val="90000"/>
              </a:lnSpc>
              <a:spcBef>
                <a:spcPts val="1000"/>
              </a:spcBef>
              <a:spcAft>
                <a:spcPts val="0"/>
              </a:spcAft>
              <a:buClr>
                <a:schemeClr val="lt1"/>
              </a:buClr>
              <a:buSzPts val="4400"/>
              <a:buFont typeface="Arial"/>
              <a:buChar char="•"/>
              <a:defRPr b="1" i="0" sz="4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443378"/>
            <a:ext cx="9144000" cy="457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Arial Rounded"/>
              <a:buNone/>
            </a:pPr>
            <a:r>
              <a:rPr lang="es-MX" sz="5800">
                <a:latin typeface="Bell MT"/>
                <a:ea typeface="Bell MT"/>
                <a:cs typeface="Bell MT"/>
                <a:sym typeface="Bell MT"/>
              </a:rPr>
              <a:t>CCH-MAIMÓNIDES</a:t>
            </a:r>
            <a:endParaRPr sz="5800">
              <a:latin typeface="Bell MT"/>
              <a:ea typeface="Bell MT"/>
              <a:cs typeface="Bell MT"/>
              <a:sym typeface="Bell MT"/>
            </a:endParaRPr>
          </a:p>
          <a:p>
            <a:pPr indent="0" lvl="0" marL="0" rtl="0" algn="ctr">
              <a:lnSpc>
                <a:spcPct val="90000"/>
              </a:lnSpc>
              <a:spcBef>
                <a:spcPts val="0"/>
              </a:spcBef>
              <a:spcAft>
                <a:spcPts val="0"/>
              </a:spcAft>
              <a:buClr>
                <a:schemeClr val="lt1"/>
              </a:buClr>
              <a:buSzPts val="6000"/>
              <a:buFont typeface="Arial Rounded"/>
              <a:buNone/>
            </a:pPr>
            <a:r>
              <a:rPr lang="es-MX" sz="5900">
                <a:latin typeface="Bell MT"/>
                <a:ea typeface="Bell MT"/>
                <a:cs typeface="Bell MT"/>
                <a:sym typeface="Bell MT"/>
              </a:rPr>
              <a:t>Equipo 1</a:t>
            </a:r>
            <a:endParaRPr sz="5900">
              <a:latin typeface="Bell MT"/>
              <a:ea typeface="Bell MT"/>
              <a:cs typeface="Bell MT"/>
              <a:sym typeface="Bell MT"/>
            </a:endParaRPr>
          </a:p>
          <a:p>
            <a:pPr indent="0" lvl="0" marL="0" rtl="0" algn="ctr">
              <a:lnSpc>
                <a:spcPct val="90000"/>
              </a:lnSpc>
              <a:spcBef>
                <a:spcPts val="0"/>
              </a:spcBef>
              <a:spcAft>
                <a:spcPts val="0"/>
              </a:spcAft>
              <a:buClr>
                <a:schemeClr val="lt1"/>
              </a:buClr>
              <a:buSzPts val="6000"/>
              <a:buFont typeface="Arial Rounded"/>
              <a:buNone/>
            </a:pPr>
            <a:r>
              <a:rPr lang="es-MX" sz="4200">
                <a:latin typeface="Bell MT"/>
                <a:ea typeface="Bell MT"/>
                <a:cs typeface="Bell MT"/>
                <a:sym typeface="Bell MT"/>
              </a:rPr>
              <a:t>(4° Grado)</a:t>
            </a:r>
            <a:endParaRPr sz="4200">
              <a:latin typeface="Bell MT"/>
              <a:ea typeface="Bell MT"/>
              <a:cs typeface="Bell MT"/>
              <a:sym typeface="Bell MT"/>
            </a:endParaRPr>
          </a:p>
          <a:p>
            <a:pPr indent="0" lvl="0" marL="0" rtl="0" algn="ctr">
              <a:lnSpc>
                <a:spcPct val="90000"/>
              </a:lnSpc>
              <a:spcBef>
                <a:spcPts val="0"/>
              </a:spcBef>
              <a:spcAft>
                <a:spcPts val="0"/>
              </a:spcAft>
              <a:buClr>
                <a:schemeClr val="lt1"/>
              </a:buClr>
              <a:buSzPts val="6000"/>
              <a:buFont typeface="Arial Rounded"/>
              <a:buNone/>
            </a:pPr>
            <a:r>
              <a:t/>
            </a:r>
            <a:endParaRPr sz="5900">
              <a:latin typeface="Bell MT"/>
              <a:ea typeface="Bell MT"/>
              <a:cs typeface="Bell MT"/>
              <a:sym typeface="Bell MT"/>
            </a:endParaRPr>
          </a:p>
          <a:p>
            <a:pPr indent="0" lvl="0" marL="0" rtl="0" algn="ctr">
              <a:lnSpc>
                <a:spcPct val="90000"/>
              </a:lnSpc>
              <a:spcBef>
                <a:spcPts val="0"/>
              </a:spcBef>
              <a:spcAft>
                <a:spcPts val="0"/>
              </a:spcAft>
              <a:buClr>
                <a:schemeClr val="lt1"/>
              </a:buClr>
              <a:buSzPts val="6000"/>
              <a:buFont typeface="Arial Rounded"/>
              <a:buNone/>
            </a:pPr>
            <a:r>
              <a:t/>
            </a:r>
            <a:endParaRPr>
              <a:latin typeface="Bell MT"/>
              <a:ea typeface="Bell MT"/>
              <a:cs typeface="Bell MT"/>
              <a:sym typeface="Bell MT"/>
            </a:endParaRPr>
          </a:p>
        </p:txBody>
      </p:sp>
      <p:pic>
        <p:nvPicPr>
          <p:cNvPr id="85" name="Google Shape;85;p1"/>
          <p:cNvPicPr preferRelativeResize="0"/>
          <p:nvPr/>
        </p:nvPicPr>
        <p:blipFill rotWithShape="1">
          <a:blip r:embed="rId3">
            <a:alphaModFix/>
          </a:blip>
          <a:srcRect b="0" l="0" r="0" t="0"/>
          <a:stretch/>
        </p:blipFill>
        <p:spPr>
          <a:xfrm>
            <a:off x="390776" y="4443248"/>
            <a:ext cx="1682775" cy="1393900"/>
          </a:xfrm>
          <a:prstGeom prst="rect">
            <a:avLst/>
          </a:prstGeom>
          <a:noFill/>
          <a:ln>
            <a:noFill/>
          </a:ln>
        </p:spPr>
      </p:pic>
      <p:pic>
        <p:nvPicPr>
          <p:cNvPr id="86" name="Google Shape;86;p1"/>
          <p:cNvPicPr preferRelativeResize="0"/>
          <p:nvPr/>
        </p:nvPicPr>
        <p:blipFill rotWithShape="1">
          <a:blip r:embed="rId3">
            <a:alphaModFix/>
          </a:blip>
          <a:srcRect b="0" l="0" r="0" t="0"/>
          <a:stretch/>
        </p:blipFill>
        <p:spPr>
          <a:xfrm>
            <a:off x="10151976" y="4443235"/>
            <a:ext cx="1682775" cy="1393925"/>
          </a:xfrm>
          <a:prstGeom prst="rect">
            <a:avLst/>
          </a:prstGeom>
          <a:noFill/>
          <a:ln>
            <a:noFill/>
          </a:ln>
        </p:spPr>
      </p:pic>
      <p:pic>
        <p:nvPicPr>
          <p:cNvPr descr="Conexiones" id="87" name="Google Shape;87;p1"/>
          <p:cNvPicPr preferRelativeResize="0"/>
          <p:nvPr/>
        </p:nvPicPr>
        <p:blipFill rotWithShape="1">
          <a:blip r:embed="rId4">
            <a:alphaModFix/>
          </a:blip>
          <a:srcRect b="0" l="0" r="0" t="0"/>
          <a:stretch/>
        </p:blipFill>
        <p:spPr>
          <a:xfrm>
            <a:off x="3236789" y="522725"/>
            <a:ext cx="5677200" cy="1173600"/>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352"/>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gc452d70be8_0_32"/>
          <p:cNvPicPr preferRelativeResize="0"/>
          <p:nvPr/>
        </p:nvPicPr>
        <p:blipFill rotWithShape="1">
          <a:blip r:embed="rId3">
            <a:alphaModFix/>
          </a:blip>
          <a:srcRect b="5954" l="23100" r="20868" t="7455"/>
          <a:stretch/>
        </p:blipFill>
        <p:spPr>
          <a:xfrm>
            <a:off x="1847850" y="152400"/>
            <a:ext cx="8591550" cy="6515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type="ctrTitle"/>
          </p:nvPr>
        </p:nvSpPr>
        <p:spPr>
          <a:xfrm>
            <a:off x="1524004" y="507339"/>
            <a:ext cx="9144000" cy="10434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11111"/>
              <a:buFont typeface="Calibri"/>
              <a:buNone/>
            </a:pPr>
            <a:r>
              <a:rPr lang="es-MX" sz="4400">
                <a:latin typeface="Bell MT"/>
                <a:ea typeface="Bell MT"/>
                <a:cs typeface="Bell MT"/>
                <a:sym typeface="Bell MT"/>
              </a:rPr>
              <a:t>JUSTIFICACIÓN DEL PROYECTO</a:t>
            </a:r>
            <a:endParaRPr sz="4400">
              <a:latin typeface="Bell MT"/>
              <a:ea typeface="Bell MT"/>
              <a:cs typeface="Bell MT"/>
              <a:sym typeface="Bell MT"/>
            </a:endParaRPr>
          </a:p>
        </p:txBody>
      </p:sp>
      <p:sp>
        <p:nvSpPr>
          <p:cNvPr id="146" name="Google Shape;146;p6"/>
          <p:cNvSpPr/>
          <p:nvPr/>
        </p:nvSpPr>
        <p:spPr>
          <a:xfrm>
            <a:off x="592187" y="2791236"/>
            <a:ext cx="11007600" cy="2646838"/>
          </a:xfrm>
          <a:prstGeom prst="rect">
            <a:avLst/>
          </a:prstGeom>
          <a:noFill/>
          <a:ln>
            <a:noFill/>
          </a:ln>
        </p:spPr>
        <p:txBody>
          <a:bodyPr anchorCtr="0" anchor="t" bIns="45700" lIns="91425" spcFirstLastPara="1" rIns="91425" wrap="square" tIns="45700">
            <a:spAutoFit/>
          </a:bodyPr>
          <a:lstStyle/>
          <a:p>
            <a:pPr indent="-387350" lvl="0" marL="457200" marR="0" rtl="0" algn="just">
              <a:lnSpc>
                <a:spcPct val="100000"/>
              </a:lnSpc>
              <a:spcBef>
                <a:spcPts val="0"/>
              </a:spcBef>
              <a:spcAft>
                <a:spcPts val="0"/>
              </a:spcAft>
              <a:buClr>
                <a:schemeClr val="lt1"/>
              </a:buClr>
              <a:buSzPts val="2500"/>
              <a:buFont typeface="Bell MT"/>
              <a:buChar char="●"/>
            </a:pPr>
            <a:r>
              <a:rPr b="0" i="0" lang="es-MX" sz="2500" u="none" cap="none" strike="noStrike">
                <a:solidFill>
                  <a:schemeClr val="lt1"/>
                </a:solidFill>
                <a:latin typeface="Bell MT"/>
                <a:ea typeface="Bell MT"/>
                <a:cs typeface="Bell MT"/>
                <a:sym typeface="Bell MT"/>
              </a:rPr>
              <a:t>Debido al índice considerable de contagios en la comunidad </a:t>
            </a:r>
            <a:r>
              <a:rPr b="0" i="1" lang="es-MX" sz="2500" u="none" cap="none" strike="noStrike">
                <a:solidFill>
                  <a:schemeClr val="lt1"/>
                </a:solidFill>
                <a:latin typeface="Bell MT"/>
                <a:ea typeface="Bell MT"/>
                <a:cs typeface="Bell MT"/>
                <a:sym typeface="Bell MT"/>
              </a:rPr>
              <a:t>yehudim</a:t>
            </a:r>
            <a:r>
              <a:rPr b="0" i="0" lang="es-MX" sz="2500" u="none" cap="none" strike="noStrike">
                <a:solidFill>
                  <a:schemeClr val="lt1"/>
                </a:solidFill>
                <a:latin typeface="Bell MT"/>
                <a:ea typeface="Bell MT"/>
                <a:cs typeface="Bell MT"/>
                <a:sym typeface="Bell MT"/>
              </a:rPr>
              <a:t>, la necesidad de diseñar un modelo de medidas preventivas con capacidad de incidir performativamente, con </a:t>
            </a:r>
            <a:r>
              <a:rPr b="0" i="1" lang="es-MX" sz="2500" u="none" cap="none" strike="noStrike">
                <a:solidFill>
                  <a:schemeClr val="lt1"/>
                </a:solidFill>
                <a:latin typeface="Bell MT"/>
                <a:ea typeface="Bell MT"/>
                <a:cs typeface="Bell MT"/>
                <a:sym typeface="Bell MT"/>
              </a:rPr>
              <a:t>insights</a:t>
            </a:r>
            <a:r>
              <a:rPr b="0" i="0" lang="es-MX" sz="2500" u="none" cap="none" strike="noStrike">
                <a:solidFill>
                  <a:schemeClr val="lt1"/>
                </a:solidFill>
                <a:latin typeface="Bell MT"/>
                <a:ea typeface="Bell MT"/>
                <a:cs typeface="Bell MT"/>
                <a:sym typeface="Bell MT"/>
              </a:rPr>
              <a:t> positivos, en los usos y costumbres de la comunidad, se convierte en un asunto prioritario. </a:t>
            </a:r>
            <a:endParaRPr b="0" i="0" sz="2500" u="none" cap="none" strike="noStrike">
              <a:solidFill>
                <a:schemeClr val="lt1"/>
              </a:solidFill>
              <a:latin typeface="Bell MT"/>
              <a:ea typeface="Bell MT"/>
              <a:cs typeface="Bell MT"/>
              <a:sym typeface="Bell MT"/>
            </a:endParaRPr>
          </a:p>
          <a:p>
            <a:pPr indent="-368300" lvl="1" marL="914400" marR="0" rtl="0" algn="just">
              <a:lnSpc>
                <a:spcPct val="100000"/>
              </a:lnSpc>
              <a:spcBef>
                <a:spcPts val="0"/>
              </a:spcBef>
              <a:spcAft>
                <a:spcPts val="0"/>
              </a:spcAft>
              <a:buClr>
                <a:schemeClr val="lt1"/>
              </a:buClr>
              <a:buSzPts val="2200"/>
              <a:buFont typeface="Bell MT"/>
              <a:buChar char="○"/>
            </a:pPr>
            <a:r>
              <a:rPr b="0" i="0" lang="es-MX" sz="2200" u="none" cap="none" strike="noStrike">
                <a:solidFill>
                  <a:schemeClr val="lt1"/>
                </a:solidFill>
                <a:latin typeface="Bell MT"/>
                <a:ea typeface="Bell MT"/>
                <a:cs typeface="Bell MT"/>
                <a:sym typeface="Bell MT"/>
              </a:rPr>
              <a:t>A los contagios crecientes, se suma el hecho de que muchas de sus actividades de socialización comunitaria (como los rezos comunitarios), se siguen realizando incluso en el contexto de la emergencia sanitaria presente. </a:t>
            </a:r>
            <a:endParaRPr b="0" i="0" sz="2200" u="none" cap="none" strike="noStrike">
              <a:solidFill>
                <a:schemeClr val="lt1"/>
              </a:solidFill>
              <a:latin typeface="Bell MT"/>
              <a:ea typeface="Bell MT"/>
              <a:cs typeface="Bell MT"/>
              <a:sym typeface="Bell M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s-MX">
                <a:latin typeface="Bell MT"/>
                <a:ea typeface="Bell MT"/>
                <a:cs typeface="Bell MT"/>
                <a:sym typeface="Bell MT"/>
              </a:rPr>
              <a:t>Objetivo general del proyecto</a:t>
            </a:r>
            <a:endParaRPr>
              <a:latin typeface="Bell MT"/>
              <a:ea typeface="Bell MT"/>
              <a:cs typeface="Bell MT"/>
              <a:sym typeface="Bell MT"/>
            </a:endParaRPr>
          </a:p>
        </p:txBody>
      </p:sp>
      <p:sp>
        <p:nvSpPr>
          <p:cNvPr id="152" name="Google Shape;152;p5"/>
          <p:cNvSpPr txBox="1"/>
          <p:nvPr>
            <p:ph idx="1" type="body"/>
          </p:nvPr>
        </p:nvSpPr>
        <p:spPr>
          <a:xfrm>
            <a:off x="838200" y="2533733"/>
            <a:ext cx="10515600" cy="3088200"/>
          </a:xfrm>
          <a:prstGeom prst="rect">
            <a:avLst/>
          </a:prstGeom>
          <a:noFill/>
          <a:ln>
            <a:noFill/>
          </a:ln>
        </p:spPr>
        <p:txBody>
          <a:bodyPr anchorCtr="0" anchor="ctr" bIns="45700" lIns="91425" spcFirstLastPara="1" rIns="91425" wrap="square" tIns="45700">
            <a:spAutoFit/>
          </a:bodyPr>
          <a:lstStyle/>
          <a:p>
            <a:pPr indent="-228600" lvl="0" marL="228600" rtl="0" algn="just">
              <a:lnSpc>
                <a:spcPct val="90000"/>
              </a:lnSpc>
              <a:spcBef>
                <a:spcPts val="0"/>
              </a:spcBef>
              <a:spcAft>
                <a:spcPts val="0"/>
              </a:spcAft>
              <a:buSzPts val="4400"/>
              <a:buFont typeface="Bell MT"/>
              <a:buChar char="•"/>
            </a:pPr>
            <a:r>
              <a:rPr lang="es-MX" sz="2900">
                <a:solidFill>
                  <a:srgbClr val="E6E6E6"/>
                </a:solidFill>
                <a:latin typeface="Bell MT"/>
                <a:ea typeface="Bell MT"/>
                <a:cs typeface="Bell MT"/>
                <a:sym typeface="Bell MT"/>
              </a:rPr>
              <a:t>Construir un modelo sistemático preventivo de seguridad sanitaria, basado en información actualizada, para favorecer la prevención de síntomas respiratorios por coronavirus en la comunidad del Colegio Maimónides.</a:t>
            </a:r>
            <a:r>
              <a:rPr b="0" lang="es-MX" sz="2600">
                <a:solidFill>
                  <a:srgbClr val="202124"/>
                </a:solidFill>
                <a:highlight>
                  <a:srgbClr val="FFFFFF"/>
                </a:highlight>
                <a:latin typeface="Bell MT"/>
                <a:ea typeface="Bell MT"/>
                <a:cs typeface="Bell MT"/>
                <a:sym typeface="Bell MT"/>
              </a:rPr>
              <a:t> </a:t>
            </a:r>
            <a:endParaRPr>
              <a:latin typeface="Bell MT"/>
              <a:ea typeface="Bell MT"/>
              <a:cs typeface="Bell MT"/>
              <a:sym typeface="Bell MT"/>
            </a:endParaRPr>
          </a:p>
          <a:p>
            <a:pPr indent="-76200" lvl="0" marL="228600" rtl="0" algn="just">
              <a:lnSpc>
                <a:spcPct val="90000"/>
              </a:lnSpc>
              <a:spcBef>
                <a:spcPts val="0"/>
              </a:spcBef>
              <a:spcAft>
                <a:spcPts val="0"/>
              </a:spcAft>
              <a:buSzPts val="2400"/>
              <a:buFont typeface="Bell MT"/>
              <a:buNone/>
            </a:pPr>
            <a:r>
              <a:t/>
            </a:r>
            <a:endParaRPr sz="2800">
              <a:latin typeface="Bell MT"/>
              <a:ea typeface="Bell MT"/>
              <a:cs typeface="Bell MT"/>
              <a:sym typeface="Bell MT"/>
            </a:endParaRPr>
          </a:p>
          <a:p>
            <a:pPr indent="0" lvl="0" marL="0" rtl="0" algn="just">
              <a:lnSpc>
                <a:spcPct val="90000"/>
              </a:lnSpc>
              <a:spcBef>
                <a:spcPts val="0"/>
              </a:spcBef>
              <a:spcAft>
                <a:spcPts val="0"/>
              </a:spcAft>
              <a:buClr>
                <a:schemeClr val="lt1"/>
              </a:buClr>
              <a:buSzPts val="2400"/>
              <a:buNone/>
            </a:pPr>
            <a:r>
              <a:t/>
            </a:r>
            <a:endParaRPr sz="2400">
              <a:solidFill>
                <a:schemeClr val="lt1"/>
              </a:solidFill>
              <a:latin typeface="Bell MT"/>
              <a:ea typeface="Bell MT"/>
              <a:cs typeface="Bell MT"/>
              <a:sym typeface="Bell MT"/>
            </a:endParaRPr>
          </a:p>
          <a:p>
            <a:pPr indent="-76200" lvl="0" marL="228600" rtl="0" algn="just">
              <a:lnSpc>
                <a:spcPct val="90000"/>
              </a:lnSpc>
              <a:spcBef>
                <a:spcPts val="1000"/>
              </a:spcBef>
              <a:spcAft>
                <a:spcPts val="0"/>
              </a:spcAft>
              <a:buClr>
                <a:schemeClr val="lt1"/>
              </a:buClr>
              <a:buSzPts val="2400"/>
              <a:buNone/>
            </a:pPr>
            <a:r>
              <a:t/>
            </a:r>
            <a:endParaRPr sz="2400">
              <a:solidFill>
                <a:schemeClr val="lt1"/>
              </a:solidFill>
              <a:latin typeface="Bell MT"/>
              <a:ea typeface="Bell MT"/>
              <a:cs typeface="Bell MT"/>
              <a:sym typeface="Bell M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ph idx="4294967295" type="ctrTitle"/>
          </p:nvPr>
        </p:nvSpPr>
        <p:spPr>
          <a:xfrm>
            <a:off x="1439779" y="408189"/>
            <a:ext cx="9144000" cy="1043400"/>
          </a:xfrm>
          <a:prstGeom prst="rect">
            <a:avLst/>
          </a:prstGeom>
          <a:noFill/>
          <a:ln>
            <a:noFill/>
          </a:ln>
        </p:spPr>
        <p:txBody>
          <a:bodyPr anchorCtr="0" anchor="b" bIns="45700" lIns="91425" spcFirstLastPara="1" rIns="91425" wrap="square" tIns="45700">
            <a:normAutofit fontScale="90000"/>
          </a:bodyPr>
          <a:lstStyle/>
          <a:p>
            <a:pPr indent="0" lvl="0" marL="0" marR="0" rtl="0" algn="ctr">
              <a:lnSpc>
                <a:spcPct val="90000"/>
              </a:lnSpc>
              <a:spcBef>
                <a:spcPts val="0"/>
              </a:spcBef>
              <a:spcAft>
                <a:spcPts val="0"/>
              </a:spcAft>
              <a:buClr>
                <a:schemeClr val="lt1"/>
              </a:buClr>
              <a:buSzPct val="111111"/>
              <a:buFont typeface="Calibri"/>
              <a:buNone/>
            </a:pPr>
            <a:r>
              <a:rPr b="1" i="0" lang="es-MX" sz="3959" u="none" cap="none" strike="noStrike">
                <a:solidFill>
                  <a:schemeClr val="lt1"/>
                </a:solidFill>
                <a:latin typeface="Bell MT"/>
                <a:ea typeface="Bell MT"/>
                <a:cs typeface="Bell MT"/>
                <a:sym typeface="Bell MT"/>
              </a:rPr>
              <a:t>OBJETIVOS POR CADA ASIGNATURA</a:t>
            </a:r>
            <a:endParaRPr b="1" i="0" sz="3959" u="none" cap="none" strike="noStrike">
              <a:solidFill>
                <a:schemeClr val="lt1"/>
              </a:solidFill>
              <a:latin typeface="Bell MT"/>
              <a:ea typeface="Bell MT"/>
              <a:cs typeface="Bell MT"/>
              <a:sym typeface="Bell MT"/>
            </a:endParaRPr>
          </a:p>
        </p:txBody>
      </p:sp>
      <p:graphicFrame>
        <p:nvGraphicFramePr>
          <p:cNvPr id="158" name="Google Shape;158;p7"/>
          <p:cNvGraphicFramePr/>
          <p:nvPr/>
        </p:nvGraphicFramePr>
        <p:xfrm>
          <a:off x="959799" y="1699365"/>
          <a:ext cx="3000000" cy="3000000"/>
        </p:xfrm>
        <a:graphic>
          <a:graphicData uri="http://schemas.openxmlformats.org/drawingml/2006/table">
            <a:tbl>
              <a:tblPr bandRow="1" firstRow="1">
                <a:noFill/>
                <a:tableStyleId>{57F098E1-5B7A-4AE3-9D5A-F600881F1B24}</a:tableStyleId>
              </a:tblPr>
              <a:tblGrid>
                <a:gridCol w="2650900"/>
                <a:gridCol w="2650900"/>
                <a:gridCol w="2650900"/>
                <a:gridCol w="2650900"/>
              </a:tblGrid>
              <a:tr h="387025">
                <a:tc>
                  <a:txBody>
                    <a:bodyPr/>
                    <a:lstStyle/>
                    <a:p>
                      <a:pPr indent="0" lvl="0" marL="0" marR="0" rtl="0" algn="ctr">
                        <a:lnSpc>
                          <a:spcPct val="100000"/>
                        </a:lnSpc>
                        <a:spcBef>
                          <a:spcPts val="0"/>
                        </a:spcBef>
                        <a:spcAft>
                          <a:spcPts val="0"/>
                        </a:spcAft>
                        <a:buClr>
                          <a:srgbClr val="000000"/>
                        </a:buClr>
                        <a:buSzPts val="1800"/>
                        <a:buFont typeface="Arial"/>
                        <a:buNone/>
                      </a:pPr>
                      <a:r>
                        <a:rPr lang="es-MX" sz="1800" u="none" cap="none" strike="noStrike">
                          <a:latin typeface="Bell MT"/>
                          <a:ea typeface="Bell MT"/>
                          <a:cs typeface="Bell MT"/>
                          <a:sym typeface="Bell MT"/>
                        </a:rPr>
                        <a:t>Matemáticas</a:t>
                      </a:r>
                      <a:endParaRPr sz="1800" u="none" cap="none" strike="noStrike">
                        <a:latin typeface="Bell MT"/>
                        <a:ea typeface="Bell MT"/>
                        <a:cs typeface="Bell MT"/>
                        <a:sym typeface="Bell MT"/>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s-MX" sz="1800" u="none" cap="none" strike="noStrike">
                          <a:latin typeface="Bell MT"/>
                          <a:ea typeface="Bell MT"/>
                          <a:cs typeface="Bell MT"/>
                          <a:sym typeface="Bell MT"/>
                        </a:rPr>
                        <a:t>Historia </a:t>
                      </a:r>
                      <a:endParaRPr sz="1800" u="none" cap="none" strike="noStrike">
                        <a:latin typeface="Bell MT"/>
                        <a:ea typeface="Bell MT"/>
                        <a:cs typeface="Bell MT"/>
                        <a:sym typeface="Bell MT"/>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s-MX" sz="1800" u="none" cap="none" strike="noStrike">
                          <a:latin typeface="Bell MT"/>
                          <a:ea typeface="Bell MT"/>
                          <a:cs typeface="Bell MT"/>
                          <a:sym typeface="Bell MT"/>
                        </a:rPr>
                        <a:t>Computación</a:t>
                      </a:r>
                      <a:endParaRPr sz="1800" u="none" cap="none" strike="noStrike">
                        <a:latin typeface="Bell MT"/>
                        <a:ea typeface="Bell MT"/>
                        <a:cs typeface="Bell MT"/>
                        <a:sym typeface="Bell MT"/>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s-MX" sz="1800" u="none" cap="none" strike="noStrike">
                          <a:latin typeface="Bell MT"/>
                          <a:ea typeface="Bell MT"/>
                          <a:cs typeface="Bell MT"/>
                          <a:sym typeface="Bell MT"/>
                        </a:rPr>
                        <a:t>Taller de lectura y redacción</a:t>
                      </a:r>
                      <a:endParaRPr sz="1800" u="none" cap="none" strike="noStrike">
                        <a:latin typeface="Bell MT"/>
                        <a:ea typeface="Bell MT"/>
                        <a:cs typeface="Bell MT"/>
                        <a:sym typeface="Bell MT"/>
                      </a:endParaRPr>
                    </a:p>
                  </a:txBody>
                  <a:tcPr marT="45725" marB="45725" marR="91450" marL="91450"/>
                </a:tc>
              </a:tr>
              <a:tr h="3971525">
                <a:tc>
                  <a:txBody>
                    <a:bodyPr/>
                    <a:lstStyle/>
                    <a:p>
                      <a:pPr indent="0" lvl="0" marL="0" marR="0" rtl="0" algn="just">
                        <a:lnSpc>
                          <a:spcPct val="100000"/>
                        </a:lnSpc>
                        <a:spcBef>
                          <a:spcPts val="0"/>
                        </a:spcBef>
                        <a:spcAft>
                          <a:spcPts val="0"/>
                        </a:spcAft>
                        <a:buClr>
                          <a:srgbClr val="000000"/>
                        </a:buClr>
                        <a:buSzPts val="1100"/>
                        <a:buFont typeface="Arial"/>
                        <a:buNone/>
                      </a:pPr>
                      <a:r>
                        <a:rPr lang="es-MX" sz="1700" u="none" cap="none" strike="noStrike">
                          <a:latin typeface="Bell MT"/>
                          <a:ea typeface="Bell MT"/>
                          <a:cs typeface="Bell MT"/>
                          <a:sym typeface="Bell MT"/>
                        </a:rPr>
                        <a:t>El alumno identificará, a través de modelos matemáticos, probabilísticos y estadísticos, las problemáticas dentro de su entorno comunitario inmediato. La organización de los datos se realizará de diferentes maneras, mediante tabulaciones y representaciones gráficas.</a:t>
                      </a:r>
                      <a:endParaRPr sz="1700" u="none" cap="none" strike="noStrike">
                        <a:latin typeface="Bell MT"/>
                        <a:ea typeface="Bell MT"/>
                        <a:cs typeface="Bell MT"/>
                        <a:sym typeface="Bell MT"/>
                      </a:endParaRPr>
                    </a:p>
                  </a:txBody>
                  <a:tcPr marT="45725" marB="45725" marR="91450" marL="91450"/>
                </a:tc>
                <a:tc>
                  <a:txBody>
                    <a:bodyPr/>
                    <a:lstStyle/>
                    <a:p>
                      <a:pPr indent="0" lvl="0" marL="0" marR="0" rtl="0" algn="just">
                        <a:lnSpc>
                          <a:spcPct val="100000"/>
                        </a:lnSpc>
                        <a:spcBef>
                          <a:spcPts val="0"/>
                        </a:spcBef>
                        <a:spcAft>
                          <a:spcPts val="0"/>
                        </a:spcAft>
                        <a:buClr>
                          <a:srgbClr val="000000"/>
                        </a:buClr>
                        <a:buSzPts val="1700"/>
                        <a:buFont typeface="Arial"/>
                        <a:buNone/>
                      </a:pPr>
                      <a:r>
                        <a:rPr lang="es-MX" sz="1700" u="none" cap="none" strike="noStrike">
                          <a:latin typeface="Bell MT"/>
                          <a:ea typeface="Bell MT"/>
                          <a:cs typeface="Bell MT"/>
                          <a:sym typeface="Bell MT"/>
                        </a:rPr>
                        <a:t>El conocerá y reflexionará acerca de las medidas sociales colectivas, históricamente determinadas, que comunidades concretas han tomado frente a agentes patológicos a lo largo de la historia moderna. </a:t>
                      </a:r>
                      <a:endParaRPr sz="1700" u="none" cap="none" strike="noStrike">
                        <a:latin typeface="Bell MT"/>
                        <a:ea typeface="Bell MT"/>
                        <a:cs typeface="Bell MT"/>
                        <a:sym typeface="Bell MT"/>
                      </a:endParaRPr>
                    </a:p>
                  </a:txBody>
                  <a:tcPr marT="45725" marB="45725" marR="91450" marL="91450"/>
                </a:tc>
                <a:tc>
                  <a:txBody>
                    <a:bodyPr/>
                    <a:lstStyle/>
                    <a:p>
                      <a:pPr indent="0" lvl="0" marL="0" marR="0" rtl="0" algn="just">
                        <a:lnSpc>
                          <a:spcPct val="100000"/>
                        </a:lnSpc>
                        <a:spcBef>
                          <a:spcPts val="0"/>
                        </a:spcBef>
                        <a:spcAft>
                          <a:spcPts val="0"/>
                        </a:spcAft>
                        <a:buClr>
                          <a:schemeClr val="dk1"/>
                        </a:buClr>
                        <a:buSzPts val="1100"/>
                        <a:buFont typeface="Arial"/>
                        <a:buNone/>
                      </a:pPr>
                      <a:r>
                        <a:rPr lang="es-MX" sz="1700" u="none" cap="none" strike="noStrike">
                          <a:latin typeface="Bell MT"/>
                          <a:ea typeface="Bell MT"/>
                          <a:cs typeface="Bell MT"/>
                          <a:sym typeface="Bell MT"/>
                        </a:rPr>
                        <a:t>El alumno diseñará y construirá un entorno </a:t>
                      </a:r>
                      <a:r>
                        <a:rPr i="1" lang="es-MX" sz="1700" u="none" cap="none" strike="noStrike">
                          <a:latin typeface="Bell MT"/>
                          <a:ea typeface="Bell MT"/>
                          <a:cs typeface="Bell MT"/>
                          <a:sym typeface="Bell MT"/>
                        </a:rPr>
                        <a:t>web</a:t>
                      </a:r>
                      <a:r>
                        <a:rPr lang="es-MX" sz="1700" u="none" cap="none" strike="noStrike">
                          <a:latin typeface="Bell MT"/>
                          <a:ea typeface="Bell MT"/>
                          <a:cs typeface="Bell MT"/>
                          <a:sym typeface="Bell MT"/>
                        </a:rPr>
                        <a:t>, con la intención de llevarlo a un mercado potencial y/o para atender una necesidad social, a partir de la ejecución de sus habilidades tecnológicas, buscando generar al mismo tiempo un proceso de concientización entre los usuarios posteriores del recurso digital.</a:t>
                      </a:r>
                      <a:endParaRPr sz="1700" u="none" cap="none" strike="noStrike">
                        <a:latin typeface="Bell MT"/>
                        <a:ea typeface="Bell MT"/>
                        <a:cs typeface="Bell MT"/>
                        <a:sym typeface="Bell MT"/>
                      </a:endParaRPr>
                    </a:p>
                    <a:p>
                      <a:pPr indent="0" lvl="0" marL="0" marR="0" rtl="0" algn="just">
                        <a:lnSpc>
                          <a:spcPct val="100000"/>
                        </a:lnSpc>
                        <a:spcBef>
                          <a:spcPts val="0"/>
                        </a:spcBef>
                        <a:spcAft>
                          <a:spcPts val="0"/>
                        </a:spcAft>
                        <a:buClr>
                          <a:schemeClr val="dk1"/>
                        </a:buClr>
                        <a:buSzPts val="1100"/>
                        <a:buFont typeface="Arial"/>
                        <a:buNone/>
                      </a:pPr>
                      <a:r>
                        <a:t/>
                      </a:r>
                      <a:endParaRPr sz="1700" u="none" cap="none" strike="noStrike">
                        <a:latin typeface="Bell MT"/>
                        <a:ea typeface="Bell MT"/>
                        <a:cs typeface="Bell MT"/>
                        <a:sym typeface="Bell MT"/>
                      </a:endParaRPr>
                    </a:p>
                    <a:p>
                      <a:pPr indent="0" lvl="0" marL="0" marR="0" rtl="0" algn="just">
                        <a:lnSpc>
                          <a:spcPct val="100000"/>
                        </a:lnSpc>
                        <a:spcBef>
                          <a:spcPts val="0"/>
                        </a:spcBef>
                        <a:spcAft>
                          <a:spcPts val="0"/>
                        </a:spcAft>
                        <a:buClr>
                          <a:srgbClr val="000000"/>
                        </a:buClr>
                        <a:buSzPts val="1700"/>
                        <a:buFont typeface="Arial"/>
                        <a:buNone/>
                      </a:pPr>
                      <a:r>
                        <a:t/>
                      </a:r>
                      <a:endParaRPr sz="1700" u="none" cap="none" strike="noStrike">
                        <a:latin typeface="Bell MT"/>
                        <a:ea typeface="Bell MT"/>
                        <a:cs typeface="Bell MT"/>
                        <a:sym typeface="Bell MT"/>
                      </a:endParaRPr>
                    </a:p>
                  </a:txBody>
                  <a:tcPr marT="45725" marB="45725" marR="91450" marL="91450"/>
                </a:tc>
                <a:tc>
                  <a:txBody>
                    <a:bodyPr/>
                    <a:lstStyle/>
                    <a:p>
                      <a:pPr indent="0" lvl="0" marL="0" marR="0" rtl="0" algn="just">
                        <a:lnSpc>
                          <a:spcPct val="100000"/>
                        </a:lnSpc>
                        <a:spcBef>
                          <a:spcPts val="0"/>
                        </a:spcBef>
                        <a:spcAft>
                          <a:spcPts val="0"/>
                        </a:spcAft>
                        <a:buClr>
                          <a:schemeClr val="dk1"/>
                        </a:buClr>
                        <a:buSzPts val="1100"/>
                        <a:buFont typeface="Arial"/>
                        <a:buNone/>
                      </a:pPr>
                      <a:r>
                        <a:rPr lang="es-MX" sz="1700" u="none" cap="none" strike="noStrike">
                          <a:latin typeface="Bell MT"/>
                          <a:ea typeface="Bell MT"/>
                          <a:cs typeface="Bell MT"/>
                          <a:sym typeface="Bell MT"/>
                        </a:rPr>
                        <a:t>El alumno producirá mensajes que favorezcan prácticas sanitarias pertinentes dentro de la comunidad, aplicando sus competencias comunicativas orales y escritas.</a:t>
                      </a:r>
                      <a:endParaRPr sz="1700" u="none" cap="none" strike="noStrike">
                        <a:latin typeface="Bell MT"/>
                        <a:ea typeface="Bell MT"/>
                        <a:cs typeface="Bell MT"/>
                        <a:sym typeface="Bell MT"/>
                      </a:endParaRPr>
                    </a:p>
                    <a:p>
                      <a:pPr indent="0" lvl="0" marL="0" marR="0" rtl="0" algn="just">
                        <a:lnSpc>
                          <a:spcPct val="100000"/>
                        </a:lnSpc>
                        <a:spcBef>
                          <a:spcPts val="0"/>
                        </a:spcBef>
                        <a:spcAft>
                          <a:spcPts val="0"/>
                        </a:spcAft>
                        <a:buClr>
                          <a:schemeClr val="dk1"/>
                        </a:buClr>
                        <a:buSzPts val="1100"/>
                        <a:buFont typeface="Arial"/>
                        <a:buNone/>
                      </a:pPr>
                      <a:r>
                        <a:t/>
                      </a:r>
                      <a:endParaRPr sz="1700" u="none" cap="none" strike="noStrike">
                        <a:latin typeface="Bell MT"/>
                        <a:ea typeface="Bell MT"/>
                        <a:cs typeface="Bell MT"/>
                        <a:sym typeface="Bell MT"/>
                      </a:endParaRPr>
                    </a:p>
                    <a:p>
                      <a:pPr indent="0" lvl="0" marL="0" marR="0" rtl="0" algn="just">
                        <a:lnSpc>
                          <a:spcPct val="100000"/>
                        </a:lnSpc>
                        <a:spcBef>
                          <a:spcPts val="0"/>
                        </a:spcBef>
                        <a:spcAft>
                          <a:spcPts val="0"/>
                        </a:spcAft>
                        <a:buClr>
                          <a:srgbClr val="000000"/>
                        </a:buClr>
                        <a:buSzPts val="1700"/>
                        <a:buFont typeface="Arial"/>
                        <a:buNone/>
                      </a:pPr>
                      <a:r>
                        <a:t/>
                      </a:r>
                      <a:endParaRPr sz="1700" u="none" cap="none" strike="noStrike">
                        <a:latin typeface="Bell MT"/>
                        <a:ea typeface="Bell MT"/>
                        <a:cs typeface="Bell MT"/>
                        <a:sym typeface="Bell MT"/>
                      </a:endParaRPr>
                    </a:p>
                  </a:txBody>
                  <a:tcPr marT="45725" marB="45725" marR="91450" marL="9145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c452d70be8_0_40"/>
          <p:cNvSpPr txBox="1"/>
          <p:nvPr>
            <p:ph type="title"/>
          </p:nvPr>
        </p:nvSpPr>
        <p:spPr>
          <a:xfrm>
            <a:off x="838200" y="41470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lang="es-MX">
                <a:latin typeface="Bell MT"/>
                <a:ea typeface="Bell MT"/>
                <a:cs typeface="Bell MT"/>
                <a:sym typeface="Bell MT"/>
              </a:rPr>
              <a:t>Preguntas problemáticas</a:t>
            </a:r>
            <a:endParaRPr>
              <a:latin typeface="Bell MT"/>
              <a:ea typeface="Bell MT"/>
              <a:cs typeface="Bell MT"/>
              <a:sym typeface="Bell MT"/>
            </a:endParaRPr>
          </a:p>
        </p:txBody>
      </p:sp>
      <p:sp>
        <p:nvSpPr>
          <p:cNvPr id="164" name="Google Shape;164;gc452d70be8_0_40"/>
          <p:cNvSpPr txBox="1"/>
          <p:nvPr>
            <p:ph idx="1" type="body"/>
          </p:nvPr>
        </p:nvSpPr>
        <p:spPr>
          <a:xfrm>
            <a:off x="429650" y="1825625"/>
            <a:ext cx="11336400" cy="4351200"/>
          </a:xfrm>
          <a:prstGeom prst="rect">
            <a:avLst/>
          </a:prstGeom>
          <a:noFill/>
          <a:ln>
            <a:noFill/>
          </a:ln>
        </p:spPr>
        <p:txBody>
          <a:bodyPr anchorCtr="0" anchor="ctr" bIns="45700" lIns="91425" spcFirstLastPara="1" rIns="91425" wrap="square" tIns="45700">
            <a:noAutofit/>
          </a:bodyPr>
          <a:lstStyle/>
          <a:p>
            <a:pPr indent="-76200" lvl="0" marL="228600" rtl="0" algn="l">
              <a:lnSpc>
                <a:spcPct val="150000"/>
              </a:lnSpc>
              <a:spcBef>
                <a:spcPts val="0"/>
              </a:spcBef>
              <a:spcAft>
                <a:spcPts val="0"/>
              </a:spcAft>
              <a:buSzPts val="1800"/>
              <a:buFont typeface="Bell MT"/>
              <a:buNone/>
            </a:pPr>
            <a:r>
              <a:t/>
            </a:r>
            <a:endParaRPr b="0" sz="1800">
              <a:solidFill>
                <a:srgbClr val="E6E6E6"/>
              </a:solidFill>
              <a:latin typeface="Bell MT"/>
              <a:ea typeface="Bell MT"/>
              <a:cs typeface="Bell MT"/>
              <a:sym typeface="Bell MT"/>
            </a:endParaRPr>
          </a:p>
          <a:p>
            <a:pPr indent="-190500" lvl="0" marL="228600" rtl="0" algn="l">
              <a:lnSpc>
                <a:spcPct val="150000"/>
              </a:lnSpc>
              <a:spcBef>
                <a:spcPts val="0"/>
              </a:spcBef>
              <a:spcAft>
                <a:spcPts val="0"/>
              </a:spcAft>
              <a:buClr>
                <a:srgbClr val="E6E6E6"/>
              </a:buClr>
              <a:buSzPts val="1800"/>
              <a:buFont typeface="Bell MT"/>
              <a:buChar char="•"/>
            </a:pPr>
            <a:r>
              <a:rPr lang="es-MX" sz="1800">
                <a:solidFill>
                  <a:srgbClr val="E6E6E6"/>
                </a:solidFill>
                <a:latin typeface="Bell MT"/>
                <a:ea typeface="Bell MT"/>
                <a:cs typeface="Bell MT"/>
                <a:sym typeface="Bell MT"/>
              </a:rPr>
              <a:t>¿En qué sentido la biología viral determina el devenir social y sus manifestaciones concretas en la historia? </a:t>
            </a:r>
            <a:endParaRPr sz="1800">
              <a:solidFill>
                <a:srgbClr val="E6E6E6"/>
              </a:solidFill>
              <a:latin typeface="Bell MT"/>
              <a:ea typeface="Bell MT"/>
              <a:cs typeface="Bell MT"/>
              <a:sym typeface="Bell MT"/>
            </a:endParaRPr>
          </a:p>
          <a:p>
            <a:pPr indent="-190500" lvl="0" marL="228600" rtl="0" algn="l">
              <a:lnSpc>
                <a:spcPct val="150000"/>
              </a:lnSpc>
              <a:spcBef>
                <a:spcPts val="0"/>
              </a:spcBef>
              <a:spcAft>
                <a:spcPts val="0"/>
              </a:spcAft>
              <a:buSzPts val="1800"/>
              <a:buFont typeface="Bell MT"/>
              <a:buChar char="•"/>
            </a:pPr>
            <a:r>
              <a:rPr b="0" lang="es-MX" sz="1800">
                <a:solidFill>
                  <a:srgbClr val="E6E6E6"/>
                </a:solidFill>
                <a:latin typeface="Bell MT"/>
                <a:ea typeface="Bell MT"/>
                <a:cs typeface="Bell MT"/>
                <a:sym typeface="Bell MT"/>
              </a:rPr>
              <a:t>¿Qué procesos bióticos sirven de fundamento para la existencia/continuidad de comunidades sociales complejas? </a:t>
            </a:r>
            <a:endParaRPr b="0" sz="1800">
              <a:solidFill>
                <a:srgbClr val="E6E6E6"/>
              </a:solidFill>
              <a:latin typeface="Bell MT"/>
              <a:ea typeface="Bell MT"/>
              <a:cs typeface="Bell MT"/>
              <a:sym typeface="Bell MT"/>
            </a:endParaRPr>
          </a:p>
          <a:p>
            <a:pPr indent="-190500" lvl="0" marL="228600" rtl="0" algn="l">
              <a:lnSpc>
                <a:spcPct val="150000"/>
              </a:lnSpc>
              <a:spcBef>
                <a:spcPts val="0"/>
              </a:spcBef>
              <a:spcAft>
                <a:spcPts val="0"/>
              </a:spcAft>
              <a:buSzPts val="1800"/>
              <a:buFont typeface="Bell MT"/>
              <a:buChar char="•"/>
            </a:pPr>
            <a:r>
              <a:rPr lang="es-MX" sz="1800">
                <a:solidFill>
                  <a:srgbClr val="E6E6E6"/>
                </a:solidFill>
                <a:latin typeface="Bell MT"/>
                <a:ea typeface="Bell MT"/>
                <a:cs typeface="Bell MT"/>
                <a:sym typeface="Bell MT"/>
              </a:rPr>
              <a:t> ¿En qué forma las prácticas sociales favorecen/provocan eventos tan complejos como las pandemias? </a:t>
            </a:r>
            <a:endParaRPr sz="1800">
              <a:solidFill>
                <a:srgbClr val="E6E6E6"/>
              </a:solidFill>
              <a:latin typeface="Bell MT"/>
              <a:ea typeface="Bell MT"/>
              <a:cs typeface="Bell MT"/>
              <a:sym typeface="Bell MT"/>
            </a:endParaRPr>
          </a:p>
          <a:p>
            <a:pPr indent="-190500" lvl="0" marL="228600" rtl="0" algn="l">
              <a:lnSpc>
                <a:spcPct val="150000"/>
              </a:lnSpc>
              <a:spcBef>
                <a:spcPts val="0"/>
              </a:spcBef>
              <a:spcAft>
                <a:spcPts val="0"/>
              </a:spcAft>
              <a:buClr>
                <a:srgbClr val="E6E6E6"/>
              </a:buClr>
              <a:buSzPts val="1800"/>
              <a:buFont typeface="Bell MT"/>
              <a:buChar char="•"/>
            </a:pPr>
            <a:r>
              <a:rPr b="0" lang="es-MX" sz="1800">
                <a:solidFill>
                  <a:srgbClr val="E6E6E6"/>
                </a:solidFill>
                <a:latin typeface="Bell MT"/>
                <a:ea typeface="Bell MT"/>
                <a:cs typeface="Bell MT"/>
                <a:sym typeface="Bell MT"/>
              </a:rPr>
              <a:t>¿De qué forma se pueden establecer modelos de intervención socio-preventivos que, valiéndose de la ciencia y la tecnología, nos ayuden a reducir la posibilidad de escenarios de florecimiento viral?</a:t>
            </a:r>
            <a:endParaRPr b="0" sz="1800">
              <a:solidFill>
                <a:srgbClr val="E6E6E6"/>
              </a:solidFill>
              <a:latin typeface="Bell MT"/>
              <a:ea typeface="Bell MT"/>
              <a:cs typeface="Bell MT"/>
              <a:sym typeface="Bell MT"/>
            </a:endParaRPr>
          </a:p>
          <a:p>
            <a:pPr indent="-190500" lvl="0" marL="228600" rtl="0" algn="l">
              <a:lnSpc>
                <a:spcPct val="150000"/>
              </a:lnSpc>
              <a:spcBef>
                <a:spcPts val="0"/>
              </a:spcBef>
              <a:spcAft>
                <a:spcPts val="0"/>
              </a:spcAft>
              <a:buClr>
                <a:srgbClr val="E6E6E6"/>
              </a:buClr>
              <a:buSzPts val="1800"/>
              <a:buFont typeface="Bell MT"/>
              <a:buChar char="•"/>
            </a:pPr>
            <a:r>
              <a:rPr lang="es-MX" sz="1800">
                <a:solidFill>
                  <a:srgbClr val="E6E6E6"/>
                </a:solidFill>
                <a:latin typeface="Bell MT"/>
                <a:ea typeface="Bell MT"/>
                <a:cs typeface="Bell MT"/>
                <a:sym typeface="Bell MT"/>
              </a:rPr>
              <a:t>¿Qué papel tiene el pensamiento estadístico en la elaboración de modelos de prevención social efectivos?</a:t>
            </a:r>
            <a:endParaRPr sz="1800">
              <a:solidFill>
                <a:srgbClr val="E6E6E6"/>
              </a:solidFill>
              <a:latin typeface="Bell MT"/>
              <a:ea typeface="Bell MT"/>
              <a:cs typeface="Bell MT"/>
              <a:sym typeface="Bell MT"/>
            </a:endParaRPr>
          </a:p>
          <a:p>
            <a:pPr indent="-190500" lvl="0" marL="228600" rtl="0" algn="l">
              <a:lnSpc>
                <a:spcPct val="150000"/>
              </a:lnSpc>
              <a:spcBef>
                <a:spcPts val="0"/>
              </a:spcBef>
              <a:spcAft>
                <a:spcPts val="0"/>
              </a:spcAft>
              <a:buClr>
                <a:schemeClr val="lt1"/>
              </a:buClr>
              <a:buSzPts val="1800"/>
              <a:buFont typeface="Bell MT"/>
              <a:buChar char="•"/>
            </a:pPr>
            <a:r>
              <a:rPr b="0" lang="es-MX" sz="1800">
                <a:solidFill>
                  <a:schemeClr val="lt1"/>
                </a:solidFill>
                <a:latin typeface="Bell MT"/>
                <a:ea typeface="Bell MT"/>
                <a:cs typeface="Bell MT"/>
                <a:sym typeface="Bell MT"/>
              </a:rPr>
              <a:t>¿Qué tipo de </a:t>
            </a:r>
            <a:r>
              <a:rPr b="0" lang="es-MX" sz="1800">
                <a:latin typeface="Bell MT"/>
                <a:ea typeface="Bell MT"/>
                <a:cs typeface="Bell MT"/>
                <a:sym typeface="Bell MT"/>
              </a:rPr>
              <a:t>interacción lingüístico-comunicativa puede promoverse --y a través de qué instrumentos y plataformas--, para concientizar a una determinada comunidad, sobre la necesidad de adoptar un modelo compartido de prevención sanitaria?</a:t>
            </a:r>
            <a:endParaRPr b="0" sz="1800">
              <a:latin typeface="Bell MT"/>
              <a:ea typeface="Bell MT"/>
              <a:cs typeface="Bell MT"/>
              <a:sym typeface="Bell MT"/>
            </a:endParaRPr>
          </a:p>
          <a:p>
            <a:pPr indent="-190500" lvl="0" marL="228600" rtl="0" algn="l">
              <a:lnSpc>
                <a:spcPct val="150000"/>
              </a:lnSpc>
              <a:spcBef>
                <a:spcPts val="0"/>
              </a:spcBef>
              <a:spcAft>
                <a:spcPts val="0"/>
              </a:spcAft>
              <a:buSzPts val="1800"/>
              <a:buFont typeface="Bell MT"/>
              <a:buChar char="•"/>
            </a:pPr>
            <a:r>
              <a:rPr lang="es-MX" sz="1800">
                <a:latin typeface="Bell MT"/>
                <a:ea typeface="Bell MT"/>
                <a:cs typeface="Bell MT"/>
                <a:sym typeface="Bell MT"/>
              </a:rPr>
              <a:t>¿Qué puede hacerse para reducir significativamente el número de contagios entre la comunidad de la YKT?</a:t>
            </a:r>
            <a:endParaRPr sz="1800">
              <a:latin typeface="Bell MT"/>
              <a:ea typeface="Bell MT"/>
              <a:cs typeface="Bell MT"/>
              <a:sym typeface="Bell MT"/>
            </a:endParaRPr>
          </a:p>
          <a:p>
            <a:pPr indent="-190500" lvl="0" marL="228600" rtl="0" algn="l">
              <a:lnSpc>
                <a:spcPct val="150000"/>
              </a:lnSpc>
              <a:spcBef>
                <a:spcPts val="0"/>
              </a:spcBef>
              <a:spcAft>
                <a:spcPts val="0"/>
              </a:spcAft>
              <a:buSzPts val="1800"/>
              <a:buFont typeface="Bell MT"/>
              <a:buChar char="•"/>
            </a:pPr>
            <a:r>
              <a:rPr b="0" lang="es-MX" sz="1800">
                <a:latin typeface="Bell MT"/>
                <a:ea typeface="Bell MT"/>
                <a:cs typeface="Bell MT"/>
                <a:sym typeface="Bell MT"/>
              </a:rPr>
              <a:t>¿Cómo podemos tener un balance entre a) prácticas religiosas comunitarias y b) prácticas de prevención de contagios?</a:t>
            </a:r>
            <a:endParaRPr b="0" sz="1800">
              <a:latin typeface="Bell MT"/>
              <a:ea typeface="Bell MT"/>
              <a:cs typeface="Bell MT"/>
              <a:sym typeface="Bell MT"/>
            </a:endParaRPr>
          </a:p>
          <a:p>
            <a:pPr indent="-76200" lvl="0" marL="228600" rtl="0" algn="l">
              <a:lnSpc>
                <a:spcPct val="150000"/>
              </a:lnSpc>
              <a:spcBef>
                <a:spcPts val="1000"/>
              </a:spcBef>
              <a:spcAft>
                <a:spcPts val="0"/>
              </a:spcAft>
              <a:buClr>
                <a:schemeClr val="lt1"/>
              </a:buClr>
              <a:buSzPts val="2400"/>
              <a:buNone/>
            </a:pPr>
            <a:r>
              <a:t/>
            </a:r>
            <a:endParaRPr b="0" sz="1800">
              <a:solidFill>
                <a:schemeClr val="lt1"/>
              </a:solidFill>
              <a:latin typeface="Bell MT"/>
              <a:ea typeface="Bell MT"/>
              <a:cs typeface="Bell MT"/>
              <a:sym typeface="Bell M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dea7a19261_0_0"/>
          <p:cNvSpPr txBox="1"/>
          <p:nvPr>
            <p:ph idx="1" type="body"/>
          </p:nvPr>
        </p:nvSpPr>
        <p:spPr>
          <a:xfrm>
            <a:off x="838200" y="1825625"/>
            <a:ext cx="10515600" cy="4351200"/>
          </a:xfrm>
          <a:prstGeom prst="rect">
            <a:avLst/>
          </a:prstGeom>
        </p:spPr>
        <p:txBody>
          <a:bodyPr anchorCtr="0" anchor="ctr" bIns="45700" lIns="91425" spcFirstLastPara="1" rIns="91425" wrap="square" tIns="45700">
            <a:normAutofit/>
          </a:bodyPr>
          <a:lstStyle/>
          <a:p>
            <a:pPr indent="0" lvl="0" marL="0" rtl="0" algn="ctr">
              <a:spcBef>
                <a:spcPts val="1000"/>
              </a:spcBef>
              <a:spcAft>
                <a:spcPts val="0"/>
              </a:spcAft>
              <a:buNone/>
            </a:pPr>
            <a:r>
              <a:rPr lang="es-MX"/>
              <a:t>Muchas gracias.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3"/>
          <p:cNvSpPr txBox="1"/>
          <p:nvPr>
            <p:ph idx="1" type="body"/>
          </p:nvPr>
        </p:nvSpPr>
        <p:spPr>
          <a:xfrm>
            <a:off x="846909" y="819786"/>
            <a:ext cx="10515600" cy="435133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None/>
            </a:pPr>
            <a:r>
              <a:rPr b="0" lang="es-MX" sz="3200">
                <a:latin typeface="Bell MT"/>
                <a:ea typeface="Bell MT"/>
                <a:cs typeface="Bell MT"/>
                <a:sym typeface="Bell MT"/>
              </a:rPr>
              <a:t>INTEGRANTES:</a:t>
            </a:r>
            <a:endParaRPr b="0" sz="4000">
              <a:latin typeface="Bell MT"/>
              <a:ea typeface="Bell MT"/>
              <a:cs typeface="Bell MT"/>
              <a:sym typeface="Bell MT"/>
            </a:endParaRPr>
          </a:p>
          <a:p>
            <a:pPr indent="0" lvl="0" marL="0" rtl="0" algn="l">
              <a:lnSpc>
                <a:spcPct val="90000"/>
              </a:lnSpc>
              <a:spcBef>
                <a:spcPts val="1000"/>
              </a:spcBef>
              <a:spcAft>
                <a:spcPts val="0"/>
              </a:spcAft>
              <a:buClr>
                <a:schemeClr val="lt1"/>
              </a:buClr>
              <a:buSzPts val="3600"/>
              <a:buNone/>
            </a:pPr>
            <a:r>
              <a:t/>
            </a:r>
            <a:endParaRPr sz="3200">
              <a:latin typeface="Bell MT"/>
              <a:ea typeface="Bell MT"/>
              <a:cs typeface="Bell MT"/>
              <a:sym typeface="Bell MT"/>
            </a:endParaRPr>
          </a:p>
          <a:p>
            <a:pPr indent="-228600" lvl="0" marL="228600" rtl="0" algn="l">
              <a:lnSpc>
                <a:spcPct val="90000"/>
              </a:lnSpc>
              <a:spcBef>
                <a:spcPts val="1000"/>
              </a:spcBef>
              <a:spcAft>
                <a:spcPts val="0"/>
              </a:spcAft>
              <a:buClr>
                <a:schemeClr val="lt1"/>
              </a:buClr>
              <a:buSzPts val="3600"/>
              <a:buFont typeface="Bell MT"/>
              <a:buChar char="•"/>
            </a:pPr>
            <a:r>
              <a:rPr lang="es-MX" sz="3200">
                <a:latin typeface="Bell MT"/>
                <a:ea typeface="Bell MT"/>
                <a:cs typeface="Bell MT"/>
                <a:sym typeface="Bell MT"/>
              </a:rPr>
              <a:t> Luís David Quintana Suro (TLR)</a:t>
            </a:r>
            <a:endParaRPr sz="4000">
              <a:latin typeface="Bell MT"/>
              <a:ea typeface="Bell MT"/>
              <a:cs typeface="Bell MT"/>
              <a:sym typeface="Bell MT"/>
            </a:endParaRPr>
          </a:p>
          <a:p>
            <a:pPr indent="-228600" lvl="0" marL="228600" rtl="0" algn="l">
              <a:lnSpc>
                <a:spcPct val="90000"/>
              </a:lnSpc>
              <a:spcBef>
                <a:spcPts val="1000"/>
              </a:spcBef>
              <a:spcAft>
                <a:spcPts val="0"/>
              </a:spcAft>
              <a:buClr>
                <a:schemeClr val="lt1"/>
              </a:buClr>
              <a:buSzPts val="3600"/>
              <a:buFont typeface="Bell MT"/>
              <a:buChar char="•"/>
            </a:pPr>
            <a:r>
              <a:rPr lang="es-MX" sz="3200">
                <a:latin typeface="Bell MT"/>
                <a:ea typeface="Bell MT"/>
                <a:cs typeface="Bell MT"/>
                <a:sym typeface="Bell MT"/>
              </a:rPr>
              <a:t> Yerim Zeul Maya Retama  (Computación)</a:t>
            </a:r>
            <a:endParaRPr sz="4000">
              <a:latin typeface="Bell MT"/>
              <a:ea typeface="Bell MT"/>
              <a:cs typeface="Bell MT"/>
              <a:sym typeface="Bell MT"/>
            </a:endParaRPr>
          </a:p>
          <a:p>
            <a:pPr indent="-228600" lvl="0" marL="228600" rtl="0" algn="l">
              <a:lnSpc>
                <a:spcPct val="90000"/>
              </a:lnSpc>
              <a:spcBef>
                <a:spcPts val="1000"/>
              </a:spcBef>
              <a:spcAft>
                <a:spcPts val="0"/>
              </a:spcAft>
              <a:buClr>
                <a:schemeClr val="lt1"/>
              </a:buClr>
              <a:buSzPts val="3600"/>
              <a:buFont typeface="Bell MT"/>
              <a:buChar char="•"/>
            </a:pPr>
            <a:r>
              <a:rPr lang="es-MX" sz="3200">
                <a:latin typeface="Bell MT"/>
                <a:ea typeface="Bell MT"/>
                <a:cs typeface="Bell MT"/>
                <a:sym typeface="Bell MT"/>
              </a:rPr>
              <a:t> Alexander  López Ganem   (Historia)</a:t>
            </a:r>
            <a:endParaRPr sz="4000">
              <a:latin typeface="Bell MT"/>
              <a:ea typeface="Bell MT"/>
              <a:cs typeface="Bell MT"/>
              <a:sym typeface="Bell MT"/>
            </a:endParaRPr>
          </a:p>
          <a:p>
            <a:pPr indent="-228600" lvl="0" marL="228600" rtl="0" algn="l">
              <a:lnSpc>
                <a:spcPct val="90000"/>
              </a:lnSpc>
              <a:spcBef>
                <a:spcPts val="1000"/>
              </a:spcBef>
              <a:spcAft>
                <a:spcPts val="0"/>
              </a:spcAft>
              <a:buClr>
                <a:schemeClr val="lt1"/>
              </a:buClr>
              <a:buSzPts val="3600"/>
              <a:buFont typeface="Bell MT"/>
              <a:buChar char="•"/>
            </a:pPr>
            <a:r>
              <a:rPr lang="es-MX" sz="3200">
                <a:latin typeface="Bell MT"/>
                <a:ea typeface="Bell MT"/>
                <a:cs typeface="Bell MT"/>
                <a:sym typeface="Bell MT"/>
              </a:rPr>
              <a:t> Juan Francisco Ramírez Gutiérrez (Matemáticas)</a:t>
            </a:r>
            <a:endParaRPr sz="3200">
              <a:latin typeface="Bell MT"/>
              <a:ea typeface="Bell MT"/>
              <a:cs typeface="Bell MT"/>
              <a:sym typeface="Bell M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c452d70be8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s-MX">
                <a:latin typeface="Bell MT"/>
                <a:ea typeface="Bell MT"/>
                <a:cs typeface="Bell MT"/>
                <a:sym typeface="Bell MT"/>
              </a:rPr>
              <a:t>Ciclo y fechas de realización del proyecto</a:t>
            </a:r>
            <a:endParaRPr>
              <a:latin typeface="Bell MT"/>
              <a:ea typeface="Bell MT"/>
              <a:cs typeface="Bell MT"/>
              <a:sym typeface="Bell MT"/>
            </a:endParaRPr>
          </a:p>
        </p:txBody>
      </p:sp>
      <p:sp>
        <p:nvSpPr>
          <p:cNvPr id="98" name="Google Shape;98;gc452d70be8_0_0"/>
          <p:cNvSpPr txBox="1"/>
          <p:nvPr>
            <p:ph idx="1" type="body"/>
          </p:nvPr>
        </p:nvSpPr>
        <p:spPr>
          <a:xfrm>
            <a:off x="838200" y="1825625"/>
            <a:ext cx="10515600" cy="4351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1800"/>
              <a:buNone/>
            </a:pPr>
            <a:r>
              <a:rPr lang="es-MX">
                <a:latin typeface="Bell MT"/>
                <a:ea typeface="Bell MT"/>
                <a:cs typeface="Bell MT"/>
                <a:sym typeface="Bell MT"/>
              </a:rPr>
              <a:t>Ciclo 2021-22</a:t>
            </a:r>
            <a:endParaRPr>
              <a:latin typeface="Bell MT"/>
              <a:ea typeface="Bell MT"/>
              <a:cs typeface="Bell MT"/>
              <a:sym typeface="Bell MT"/>
            </a:endParaRPr>
          </a:p>
          <a:p>
            <a:pPr indent="0" lvl="0" marL="0" rtl="0" algn="ctr">
              <a:lnSpc>
                <a:spcPct val="90000"/>
              </a:lnSpc>
              <a:spcBef>
                <a:spcPts val="1000"/>
              </a:spcBef>
              <a:spcAft>
                <a:spcPts val="0"/>
              </a:spcAft>
              <a:buSzPts val="1800"/>
              <a:buNone/>
            </a:pPr>
            <a:r>
              <a:rPr lang="es-MX">
                <a:latin typeface="Bell MT"/>
                <a:ea typeface="Bell MT"/>
                <a:cs typeface="Bell MT"/>
                <a:sym typeface="Bell MT"/>
              </a:rPr>
              <a:t>11 de octubre al 12 de noviembre</a:t>
            </a:r>
            <a:endParaRPr>
              <a:latin typeface="Bell MT"/>
              <a:ea typeface="Bell MT"/>
              <a:cs typeface="Bell MT"/>
              <a:sym typeface="Bell M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4"/>
          <p:cNvSpPr txBox="1"/>
          <p:nvPr/>
        </p:nvSpPr>
        <p:spPr>
          <a:xfrm>
            <a:off x="793225" y="675625"/>
            <a:ext cx="10647000" cy="2913000"/>
          </a:xfrm>
          <a:prstGeom prst="rect">
            <a:avLst/>
          </a:prstGeom>
          <a:noFill/>
          <a:ln>
            <a:noFill/>
          </a:ln>
        </p:spPr>
        <p:txBody>
          <a:bodyPr anchorCtr="0" anchor="t" bIns="45700" lIns="91425" spcFirstLastPara="1" rIns="91425" wrap="square" tIns="45700">
            <a:noAutofit/>
          </a:bodyPr>
          <a:lstStyle/>
          <a:p>
            <a:pPr indent="-50800" lvl="0" marL="228600" marR="0" rtl="0" algn="ctr">
              <a:lnSpc>
                <a:spcPct val="90000"/>
              </a:lnSpc>
              <a:spcBef>
                <a:spcPts val="0"/>
              </a:spcBef>
              <a:spcAft>
                <a:spcPts val="0"/>
              </a:spcAft>
              <a:buClr>
                <a:schemeClr val="dk1"/>
              </a:buClr>
              <a:buSzPts val="2800"/>
              <a:buFont typeface="Arial"/>
              <a:buNone/>
            </a:pPr>
            <a:r>
              <a:t/>
            </a:r>
            <a:endParaRPr b="1" i="0" sz="2500" u="none" cap="none" strike="noStrike">
              <a:solidFill>
                <a:schemeClr val="lt1"/>
              </a:solidFill>
              <a:latin typeface="Calibri"/>
              <a:ea typeface="Calibri"/>
              <a:cs typeface="Calibri"/>
              <a:sym typeface="Calibri"/>
            </a:endParaRPr>
          </a:p>
          <a:p>
            <a:pPr indent="0" lvl="0" marL="0" marR="0" rtl="0" algn="ctr">
              <a:lnSpc>
                <a:spcPct val="90000"/>
              </a:lnSpc>
              <a:spcBef>
                <a:spcPts val="1000"/>
              </a:spcBef>
              <a:spcAft>
                <a:spcPts val="0"/>
              </a:spcAft>
              <a:buClr>
                <a:schemeClr val="lt1"/>
              </a:buClr>
              <a:buSzPts val="2800"/>
              <a:buFont typeface="Arial"/>
              <a:buNone/>
            </a:pPr>
            <a:r>
              <a:rPr b="1" i="0" lang="es-MX" sz="2500" u="none" cap="none" strike="noStrike">
                <a:solidFill>
                  <a:schemeClr val="lt1"/>
                </a:solidFill>
                <a:latin typeface="Bell MT"/>
                <a:ea typeface="Bell MT"/>
                <a:cs typeface="Bell MT"/>
                <a:sym typeface="Bell MT"/>
              </a:rPr>
              <a:t>PROYECTO:  </a:t>
            </a:r>
            <a:endParaRPr b="0" i="0" sz="1100" u="none" cap="none" strike="noStrike">
              <a:solidFill>
                <a:srgbClr val="000000"/>
              </a:solidFill>
              <a:latin typeface="Bell MT"/>
              <a:ea typeface="Bell MT"/>
              <a:cs typeface="Bell MT"/>
              <a:sym typeface="Bell MT"/>
            </a:endParaRPr>
          </a:p>
          <a:p>
            <a:pPr indent="0" lvl="0" marL="0" marR="0" rtl="0" algn="ctr">
              <a:lnSpc>
                <a:spcPct val="90000"/>
              </a:lnSpc>
              <a:spcBef>
                <a:spcPts val="1000"/>
              </a:spcBef>
              <a:spcAft>
                <a:spcPts val="0"/>
              </a:spcAft>
              <a:buClr>
                <a:schemeClr val="dk1"/>
              </a:buClr>
              <a:buSzPts val="2800"/>
              <a:buFont typeface="Arial"/>
              <a:buNone/>
            </a:pPr>
            <a:r>
              <a:t/>
            </a:r>
            <a:endParaRPr b="1" i="0" sz="2500" u="none" cap="none" strike="noStrike">
              <a:solidFill>
                <a:schemeClr val="lt1"/>
              </a:solidFill>
              <a:latin typeface="Bell MT"/>
              <a:ea typeface="Bell MT"/>
              <a:cs typeface="Bell MT"/>
              <a:sym typeface="Bell MT"/>
            </a:endParaRPr>
          </a:p>
          <a:p>
            <a:pPr indent="0" lvl="0" marL="0" marR="0" rtl="0" algn="ctr">
              <a:lnSpc>
                <a:spcPct val="90000"/>
              </a:lnSpc>
              <a:spcBef>
                <a:spcPts val="1000"/>
              </a:spcBef>
              <a:spcAft>
                <a:spcPts val="0"/>
              </a:spcAft>
              <a:buClr>
                <a:schemeClr val="lt1"/>
              </a:buClr>
              <a:buSzPts val="4400"/>
              <a:buFont typeface="Arial"/>
              <a:buNone/>
            </a:pPr>
            <a:r>
              <a:rPr b="1" i="0" lang="es-MX" sz="4500" u="none" cap="none" strike="noStrike">
                <a:solidFill>
                  <a:schemeClr val="lt1"/>
                </a:solidFill>
                <a:latin typeface="Bell MT"/>
                <a:ea typeface="Bell MT"/>
                <a:cs typeface="Bell MT"/>
                <a:sym typeface="Bell MT"/>
              </a:rPr>
              <a:t>Modelo de intervención de cuidado sanitario autogestivo en un espacio escolar</a:t>
            </a:r>
            <a:endParaRPr b="1" i="0" sz="4500" u="none" cap="none" strike="noStrike">
              <a:solidFill>
                <a:schemeClr val="lt1"/>
              </a:solidFill>
              <a:latin typeface="Bell MT"/>
              <a:ea typeface="Bell MT"/>
              <a:cs typeface="Bell MT"/>
              <a:sym typeface="Bell MT"/>
            </a:endParaRPr>
          </a:p>
          <a:p>
            <a:pPr indent="0" lvl="0" marL="0" marR="0" rtl="0" algn="ctr">
              <a:lnSpc>
                <a:spcPct val="90000"/>
              </a:lnSpc>
              <a:spcBef>
                <a:spcPts val="1000"/>
              </a:spcBef>
              <a:spcAft>
                <a:spcPts val="0"/>
              </a:spcAft>
              <a:buClr>
                <a:schemeClr val="lt1"/>
              </a:buClr>
              <a:buSzPts val="4400"/>
              <a:buFont typeface="Arial"/>
              <a:buNone/>
            </a:pPr>
            <a:r>
              <a:rPr b="1" i="0" lang="es-MX" sz="3800" u="none" cap="none" strike="noStrike">
                <a:solidFill>
                  <a:schemeClr val="lt1"/>
                </a:solidFill>
                <a:latin typeface="Bell MT"/>
                <a:ea typeface="Bell MT"/>
                <a:cs typeface="Bell MT"/>
                <a:sym typeface="Bell MT"/>
              </a:rPr>
              <a:t>Protegiéndonos para seguir </a:t>
            </a:r>
            <a:endParaRPr b="1" i="0" sz="3800" u="none" cap="none" strike="noStrike">
              <a:solidFill>
                <a:schemeClr val="lt1"/>
              </a:solidFill>
              <a:latin typeface="Bell MT"/>
              <a:ea typeface="Bell MT"/>
              <a:cs typeface="Bell MT"/>
              <a:sym typeface="Bell MT"/>
            </a:endParaRPr>
          </a:p>
          <a:p>
            <a:pPr indent="0" lvl="0" marL="0" marR="0" rtl="0" algn="ctr">
              <a:lnSpc>
                <a:spcPct val="90000"/>
              </a:lnSpc>
              <a:spcBef>
                <a:spcPts val="1000"/>
              </a:spcBef>
              <a:spcAft>
                <a:spcPts val="0"/>
              </a:spcAft>
              <a:buClr>
                <a:schemeClr val="lt1"/>
              </a:buClr>
              <a:buSzPts val="4400"/>
              <a:buFont typeface="Arial"/>
              <a:buNone/>
            </a:pPr>
            <a:r>
              <a:rPr b="1" i="0" lang="es-MX" sz="3800" u="none" cap="none" strike="noStrike">
                <a:solidFill>
                  <a:schemeClr val="lt1"/>
                </a:solidFill>
                <a:latin typeface="Bell MT"/>
                <a:ea typeface="Bell MT"/>
                <a:cs typeface="Bell MT"/>
                <a:sym typeface="Bell MT"/>
              </a:rPr>
              <a:t>haciendo historia</a:t>
            </a:r>
            <a:endParaRPr b="1" i="0" sz="3800" u="none" cap="none" strike="noStrike">
              <a:solidFill>
                <a:schemeClr val="lt1"/>
              </a:solidFill>
              <a:latin typeface="Bell MT"/>
              <a:ea typeface="Bell MT"/>
              <a:cs typeface="Bell MT"/>
              <a:sym typeface="Bell MT"/>
            </a:endParaRPr>
          </a:p>
          <a:p>
            <a:pPr indent="0" lvl="0" marL="0" marR="0" rtl="0" algn="ctr">
              <a:lnSpc>
                <a:spcPct val="90000"/>
              </a:lnSpc>
              <a:spcBef>
                <a:spcPts val="1000"/>
              </a:spcBef>
              <a:spcAft>
                <a:spcPts val="0"/>
              </a:spcAft>
              <a:buClr>
                <a:schemeClr val="lt1"/>
              </a:buClr>
              <a:buSzPts val="4400"/>
              <a:buFont typeface="Arial"/>
              <a:buNone/>
            </a:pPr>
            <a:r>
              <a:t/>
            </a:r>
            <a:endParaRPr b="1" i="0" sz="3900" u="none" cap="none" strike="noStrike">
              <a:solidFill>
                <a:schemeClr val="lt1"/>
              </a:solidFill>
              <a:latin typeface="Bell MT"/>
              <a:ea typeface="Bell MT"/>
              <a:cs typeface="Bell MT"/>
              <a:sym typeface="Bell MT"/>
            </a:endParaRPr>
          </a:p>
          <a:p>
            <a:pPr indent="0" lvl="0" marL="0" marR="0" rtl="0" algn="ctr">
              <a:lnSpc>
                <a:spcPct val="90000"/>
              </a:lnSpc>
              <a:spcBef>
                <a:spcPts val="1000"/>
              </a:spcBef>
              <a:spcAft>
                <a:spcPts val="0"/>
              </a:spcAft>
              <a:buClr>
                <a:schemeClr val="lt1"/>
              </a:buClr>
              <a:buSzPts val="4400"/>
              <a:buFont typeface="Arial"/>
              <a:buNone/>
            </a:pPr>
            <a:r>
              <a:t/>
            </a:r>
            <a:endParaRPr b="1" i="0" sz="4100" u="none" cap="none" strike="noStrike">
              <a:solidFill>
                <a:schemeClr val="lt1"/>
              </a:solidFill>
              <a:latin typeface="Bell MT"/>
              <a:ea typeface="Bell MT"/>
              <a:cs typeface="Bell MT"/>
              <a:sym typeface="Bell MT"/>
            </a:endParaRPr>
          </a:p>
        </p:txBody>
      </p:sp>
      <p:sp>
        <p:nvSpPr>
          <p:cNvPr id="104" name="Google Shape;104;p4"/>
          <p:cNvSpPr/>
          <p:nvPr/>
        </p:nvSpPr>
        <p:spPr>
          <a:xfrm>
            <a:off x="278675" y="6285264"/>
            <a:ext cx="1116148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MX" sz="2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s-MX">
                <a:latin typeface="Bell MT"/>
                <a:ea typeface="Bell MT"/>
                <a:cs typeface="Bell MT"/>
                <a:sym typeface="Bell MT"/>
              </a:rPr>
              <a:t>Índice de apartados del portafolio</a:t>
            </a:r>
            <a:endParaRPr>
              <a:latin typeface="Bell MT"/>
              <a:ea typeface="Bell MT"/>
              <a:cs typeface="Bell MT"/>
              <a:sym typeface="Bell MT"/>
            </a:endParaRPr>
          </a:p>
        </p:txBody>
      </p:sp>
      <p:sp>
        <p:nvSpPr>
          <p:cNvPr id="110" name="Google Shape;110;p2"/>
          <p:cNvSpPr txBox="1"/>
          <p:nvPr>
            <p:ph idx="1" type="body"/>
          </p:nvPr>
        </p:nvSpPr>
        <p:spPr>
          <a:xfrm>
            <a:off x="347025" y="1825625"/>
            <a:ext cx="11683500" cy="5032500"/>
          </a:xfrm>
          <a:prstGeom prst="rect">
            <a:avLst/>
          </a:prstGeom>
          <a:noFill/>
          <a:ln>
            <a:noFill/>
          </a:ln>
        </p:spPr>
        <p:txBody>
          <a:bodyPr anchorCtr="0" anchor="ctr" bIns="45700" lIns="91425" spcFirstLastPara="1" rIns="91425" wrap="square" tIns="45700">
            <a:normAutofit/>
          </a:bodyPr>
          <a:lstStyle/>
          <a:p>
            <a:pPr indent="-99060" lvl="0" marL="228600" rtl="0" algn="l">
              <a:lnSpc>
                <a:spcPct val="80000"/>
              </a:lnSpc>
              <a:spcBef>
                <a:spcPts val="0"/>
              </a:spcBef>
              <a:spcAft>
                <a:spcPts val="0"/>
              </a:spcAft>
              <a:buClr>
                <a:schemeClr val="lt1"/>
              </a:buClr>
              <a:buSzPts val="2040"/>
              <a:buNone/>
            </a:pPr>
            <a:r>
              <a:t/>
            </a:r>
            <a:endParaRPr sz="2140">
              <a:latin typeface="Bell MT"/>
              <a:ea typeface="Bell MT"/>
              <a:cs typeface="Bell MT"/>
              <a:sym typeface="Bell MT"/>
            </a:endParaRPr>
          </a:p>
          <a:p>
            <a:pPr indent="-99060" lvl="0" marL="228600" rtl="0" algn="ctr">
              <a:lnSpc>
                <a:spcPct val="80000"/>
              </a:lnSpc>
              <a:spcBef>
                <a:spcPts val="1000"/>
              </a:spcBef>
              <a:spcAft>
                <a:spcPts val="0"/>
              </a:spcAft>
              <a:buClr>
                <a:schemeClr val="lt1"/>
              </a:buClr>
              <a:buSzPts val="2040"/>
              <a:buNone/>
            </a:pPr>
            <a:r>
              <a:t/>
            </a:r>
            <a:endParaRPr sz="2140">
              <a:latin typeface="Bell MT"/>
              <a:ea typeface="Bell MT"/>
              <a:cs typeface="Bell MT"/>
              <a:sym typeface="Bell MT"/>
            </a:endParaRPr>
          </a:p>
          <a:p>
            <a:pPr indent="-99060" lvl="0" marL="228600" rtl="0" algn="l">
              <a:lnSpc>
                <a:spcPct val="80000"/>
              </a:lnSpc>
              <a:spcBef>
                <a:spcPts val="1000"/>
              </a:spcBef>
              <a:spcAft>
                <a:spcPts val="0"/>
              </a:spcAft>
              <a:buClr>
                <a:schemeClr val="lt1"/>
              </a:buClr>
              <a:buSzPts val="2040"/>
              <a:buNone/>
            </a:pPr>
            <a:r>
              <a:t/>
            </a:r>
            <a:endParaRPr sz="2140">
              <a:latin typeface="Bell MT"/>
              <a:ea typeface="Bell MT"/>
              <a:cs typeface="Bell MT"/>
              <a:sym typeface="Bell MT"/>
            </a:endParaRPr>
          </a:p>
          <a:p>
            <a:pPr indent="-99060" lvl="0" marL="228600" rtl="0" algn="l">
              <a:lnSpc>
                <a:spcPct val="80000"/>
              </a:lnSpc>
              <a:spcBef>
                <a:spcPts val="1000"/>
              </a:spcBef>
              <a:spcAft>
                <a:spcPts val="0"/>
              </a:spcAft>
              <a:buClr>
                <a:schemeClr val="lt1"/>
              </a:buClr>
              <a:buSzPts val="2040"/>
              <a:buNone/>
            </a:pPr>
            <a:r>
              <a:t/>
            </a:r>
            <a:endParaRPr sz="2140">
              <a:latin typeface="Bell MT"/>
              <a:ea typeface="Bell MT"/>
              <a:cs typeface="Bell MT"/>
              <a:sym typeface="Bell MT"/>
            </a:endParaRPr>
          </a:p>
          <a:p>
            <a:pPr indent="-228600" lvl="0" marL="228600" rtl="0" algn="l">
              <a:lnSpc>
                <a:spcPct val="80000"/>
              </a:lnSpc>
              <a:spcBef>
                <a:spcPts val="1000"/>
              </a:spcBef>
              <a:spcAft>
                <a:spcPts val="0"/>
              </a:spcAft>
              <a:buClr>
                <a:schemeClr val="lt1"/>
              </a:buClr>
              <a:buSzPts val="2140"/>
              <a:buFont typeface="Bell MT"/>
              <a:buChar char="•"/>
            </a:pPr>
            <a:r>
              <a:rPr lang="es-MX" sz="2140">
                <a:latin typeface="Bell MT"/>
                <a:ea typeface="Bell MT"/>
                <a:cs typeface="Bell MT"/>
                <a:sym typeface="Bell MT"/>
              </a:rPr>
              <a:t>Índice…………………………………………………………………………………………………..5</a:t>
            </a:r>
            <a:endParaRPr sz="2140">
              <a:latin typeface="Bell MT"/>
              <a:ea typeface="Bell MT"/>
              <a:cs typeface="Bell MT"/>
              <a:sym typeface="Bell MT"/>
            </a:endParaRPr>
          </a:p>
          <a:p>
            <a:pPr indent="-228600" lvl="0" marL="228600" rtl="0" algn="l">
              <a:lnSpc>
                <a:spcPct val="80000"/>
              </a:lnSpc>
              <a:spcBef>
                <a:spcPts val="1000"/>
              </a:spcBef>
              <a:spcAft>
                <a:spcPts val="0"/>
              </a:spcAft>
              <a:buClr>
                <a:schemeClr val="lt1"/>
              </a:buClr>
              <a:buSzPts val="2140"/>
              <a:buFont typeface="Bell MT"/>
              <a:buChar char="•"/>
            </a:pPr>
            <a:r>
              <a:rPr lang="es-MX" sz="2140">
                <a:latin typeface="Bell MT"/>
                <a:ea typeface="Bell MT"/>
                <a:cs typeface="Bell MT"/>
                <a:sym typeface="Bell MT"/>
              </a:rPr>
              <a:t>Objetivo general del proyecto..................................................................................................................6</a:t>
            </a:r>
            <a:endParaRPr sz="2140">
              <a:latin typeface="Bell MT"/>
              <a:ea typeface="Bell MT"/>
              <a:cs typeface="Bell MT"/>
              <a:sym typeface="Bell MT"/>
            </a:endParaRPr>
          </a:p>
          <a:p>
            <a:pPr indent="-228600" lvl="0" marL="228600" rtl="0" algn="l">
              <a:lnSpc>
                <a:spcPct val="80000"/>
              </a:lnSpc>
              <a:spcBef>
                <a:spcPts val="1000"/>
              </a:spcBef>
              <a:spcAft>
                <a:spcPts val="0"/>
              </a:spcAft>
              <a:buClr>
                <a:schemeClr val="lt1"/>
              </a:buClr>
              <a:buSzPts val="2140"/>
              <a:buFont typeface="Bell MT"/>
              <a:buChar char="•"/>
            </a:pPr>
            <a:r>
              <a:rPr lang="es-MX" sz="2140">
                <a:latin typeface="Bell MT"/>
                <a:ea typeface="Bell MT"/>
                <a:cs typeface="Bell MT"/>
                <a:sym typeface="Bell MT"/>
              </a:rPr>
              <a:t>Justificación del proyecto..........................................................................................................................7</a:t>
            </a:r>
            <a:endParaRPr sz="2140">
              <a:latin typeface="Bell MT"/>
              <a:ea typeface="Bell MT"/>
              <a:cs typeface="Bell MT"/>
              <a:sym typeface="Bell MT"/>
            </a:endParaRPr>
          </a:p>
          <a:p>
            <a:pPr indent="0" lvl="0" marL="0" rtl="0" algn="l">
              <a:lnSpc>
                <a:spcPct val="80000"/>
              </a:lnSpc>
              <a:spcBef>
                <a:spcPts val="1000"/>
              </a:spcBef>
              <a:spcAft>
                <a:spcPts val="0"/>
              </a:spcAft>
              <a:buClr>
                <a:schemeClr val="lt1"/>
              </a:buClr>
              <a:buSzPts val="2040"/>
              <a:buNone/>
            </a:pPr>
            <a:r>
              <a:t/>
            </a:r>
            <a:endParaRPr sz="2140">
              <a:latin typeface="Bell MT"/>
              <a:ea typeface="Bell MT"/>
              <a:cs typeface="Bell MT"/>
              <a:sym typeface="Bell MT"/>
            </a:endParaRPr>
          </a:p>
          <a:p>
            <a:pPr indent="-99060" lvl="0" marL="228600" rtl="0" algn="l">
              <a:lnSpc>
                <a:spcPct val="80000"/>
              </a:lnSpc>
              <a:spcBef>
                <a:spcPts val="1000"/>
              </a:spcBef>
              <a:spcAft>
                <a:spcPts val="0"/>
              </a:spcAft>
              <a:buClr>
                <a:schemeClr val="lt1"/>
              </a:buClr>
              <a:buSzPts val="2040"/>
              <a:buNone/>
            </a:pPr>
            <a:r>
              <a:t/>
            </a:r>
            <a:endParaRPr sz="2140"/>
          </a:p>
          <a:p>
            <a:pPr indent="-99060" lvl="0" marL="228600" rtl="0" algn="l">
              <a:lnSpc>
                <a:spcPct val="80000"/>
              </a:lnSpc>
              <a:spcBef>
                <a:spcPts val="1000"/>
              </a:spcBef>
              <a:spcAft>
                <a:spcPts val="0"/>
              </a:spcAft>
              <a:buClr>
                <a:schemeClr val="lt1"/>
              </a:buClr>
              <a:buSzPts val="2040"/>
              <a:buNone/>
            </a:pPr>
            <a:r>
              <a:t/>
            </a:r>
            <a:endParaRPr sz="2140"/>
          </a:p>
          <a:p>
            <a:pPr indent="-99060" lvl="0" marL="228600" rtl="0" algn="l">
              <a:lnSpc>
                <a:spcPct val="80000"/>
              </a:lnSpc>
              <a:spcBef>
                <a:spcPts val="1000"/>
              </a:spcBef>
              <a:spcAft>
                <a:spcPts val="0"/>
              </a:spcAft>
              <a:buClr>
                <a:schemeClr val="lt1"/>
              </a:buClr>
              <a:buSzPts val="2040"/>
              <a:buNone/>
            </a:pPr>
            <a:r>
              <a:t/>
            </a:r>
            <a:endParaRPr sz="2140"/>
          </a:p>
          <a:p>
            <a:pPr indent="-99060" lvl="0" marL="228600" rtl="0" algn="l">
              <a:lnSpc>
                <a:spcPct val="80000"/>
              </a:lnSpc>
              <a:spcBef>
                <a:spcPts val="1000"/>
              </a:spcBef>
              <a:spcAft>
                <a:spcPts val="0"/>
              </a:spcAft>
              <a:buClr>
                <a:schemeClr val="lt1"/>
              </a:buClr>
              <a:buSzPts val="2040"/>
              <a:buNone/>
            </a:pPr>
            <a:r>
              <a:t/>
            </a:r>
            <a:endParaRPr sz="214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c452d70be8_0_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t/>
            </a:r>
            <a:endParaRPr b="0" sz="4100">
              <a:solidFill>
                <a:srgbClr val="E6E6E6"/>
              </a:solidFill>
              <a:latin typeface="Bell MT"/>
              <a:ea typeface="Bell MT"/>
              <a:cs typeface="Bell MT"/>
              <a:sym typeface="Bell MT"/>
            </a:endParaRPr>
          </a:p>
          <a:p>
            <a:pPr indent="0" lvl="0" marL="0" rtl="0" algn="ctr">
              <a:lnSpc>
                <a:spcPct val="90000"/>
              </a:lnSpc>
              <a:spcBef>
                <a:spcPts val="0"/>
              </a:spcBef>
              <a:spcAft>
                <a:spcPts val="0"/>
              </a:spcAft>
              <a:buSzPts val="1800"/>
              <a:buNone/>
            </a:pPr>
            <a:r>
              <a:rPr b="0" lang="es-MX" sz="4000">
                <a:solidFill>
                  <a:srgbClr val="E6E6E6"/>
                </a:solidFill>
                <a:latin typeface="Bell MT"/>
                <a:ea typeface="Bell MT"/>
                <a:cs typeface="Bell MT"/>
                <a:sym typeface="Bell MT"/>
              </a:rPr>
              <a:t>C.A.I.A.C. Conclusiones Generales</a:t>
            </a:r>
            <a:endParaRPr b="0" sz="4000">
              <a:solidFill>
                <a:srgbClr val="E6E6E6"/>
              </a:solidFill>
              <a:latin typeface="Bell MT"/>
              <a:ea typeface="Bell MT"/>
              <a:cs typeface="Bell MT"/>
              <a:sym typeface="Bell MT"/>
            </a:endParaRPr>
          </a:p>
          <a:p>
            <a:pPr indent="0" lvl="0" marL="0" rtl="0" algn="ctr">
              <a:lnSpc>
                <a:spcPct val="90000"/>
              </a:lnSpc>
              <a:spcBef>
                <a:spcPts val="0"/>
              </a:spcBef>
              <a:spcAft>
                <a:spcPts val="0"/>
              </a:spcAft>
              <a:buSzPts val="1800"/>
              <a:buNone/>
            </a:pPr>
            <a:r>
              <a:rPr b="0" lang="es-MX" sz="4000">
                <a:solidFill>
                  <a:srgbClr val="E6E6E6"/>
                </a:solidFill>
                <a:latin typeface="Bell MT"/>
                <a:ea typeface="Bell MT"/>
                <a:cs typeface="Bell MT"/>
                <a:sym typeface="Bell MT"/>
              </a:rPr>
              <a:t>Interdisciplinariedad (I)</a:t>
            </a:r>
            <a:endParaRPr b="0" sz="4000">
              <a:solidFill>
                <a:srgbClr val="E6E6E6"/>
              </a:solidFill>
              <a:latin typeface="Bell MT"/>
              <a:ea typeface="Bell MT"/>
              <a:cs typeface="Bell MT"/>
              <a:sym typeface="Bell MT"/>
            </a:endParaRPr>
          </a:p>
          <a:p>
            <a:pPr indent="0" lvl="0" marL="0" rtl="0" algn="l">
              <a:lnSpc>
                <a:spcPct val="90000"/>
              </a:lnSpc>
              <a:spcBef>
                <a:spcPts val="0"/>
              </a:spcBef>
              <a:spcAft>
                <a:spcPts val="0"/>
              </a:spcAft>
              <a:buSzPts val="1800"/>
              <a:buNone/>
            </a:pPr>
            <a:r>
              <a:t/>
            </a:r>
            <a:endParaRPr sz="5100"/>
          </a:p>
        </p:txBody>
      </p:sp>
      <p:sp>
        <p:nvSpPr>
          <p:cNvPr id="116" name="Google Shape;116;gc452d70be8_0_5"/>
          <p:cNvSpPr txBox="1"/>
          <p:nvPr>
            <p:ph idx="1" type="body"/>
          </p:nvPr>
        </p:nvSpPr>
        <p:spPr>
          <a:xfrm>
            <a:off x="628650" y="1836125"/>
            <a:ext cx="10934700" cy="4724400"/>
          </a:xfrm>
          <a:prstGeom prst="rect">
            <a:avLst/>
          </a:prstGeom>
          <a:noFill/>
          <a:ln>
            <a:noFill/>
          </a:ln>
        </p:spPr>
        <p:txBody>
          <a:bodyPr anchorCtr="0" anchor="ctr" bIns="45700" lIns="91425" spcFirstLastPara="1" rIns="91425" wrap="square" tIns="45700">
            <a:noAutofit/>
          </a:bodyPr>
          <a:lstStyle/>
          <a:p>
            <a:pPr indent="-361950" lvl="0" marL="457200" rtl="0" algn="l">
              <a:lnSpc>
                <a:spcPct val="150000"/>
              </a:lnSpc>
              <a:spcBef>
                <a:spcPts val="0"/>
              </a:spcBef>
              <a:spcAft>
                <a:spcPts val="0"/>
              </a:spcAft>
              <a:buClr>
                <a:srgbClr val="E6E6E6"/>
              </a:buClr>
              <a:buSzPts val="2100"/>
              <a:buFont typeface="Bell MT"/>
              <a:buChar char="•"/>
            </a:pPr>
            <a:r>
              <a:rPr b="0" lang="es-MX" sz="2100">
                <a:solidFill>
                  <a:srgbClr val="E6E6E6"/>
                </a:solidFill>
                <a:latin typeface="Bell MT"/>
                <a:ea typeface="Bell MT"/>
                <a:cs typeface="Bell MT"/>
                <a:sym typeface="Bell MT"/>
              </a:rPr>
              <a:t>¿Qué es?</a:t>
            </a:r>
            <a:endParaRPr b="0" sz="2100">
              <a:solidFill>
                <a:srgbClr val="E6E6E6"/>
              </a:solidFill>
              <a:latin typeface="Bell MT"/>
              <a:ea typeface="Bell MT"/>
              <a:cs typeface="Bell MT"/>
              <a:sym typeface="Bell MT"/>
            </a:endParaRPr>
          </a:p>
          <a:p>
            <a:pPr indent="-349250" lvl="1" marL="914400" rtl="0" algn="l">
              <a:lnSpc>
                <a:spcPct val="150000"/>
              </a:lnSpc>
              <a:spcBef>
                <a:spcPts val="0"/>
              </a:spcBef>
              <a:spcAft>
                <a:spcPts val="0"/>
              </a:spcAft>
              <a:buClr>
                <a:srgbClr val="E6E6E6"/>
              </a:buClr>
              <a:buSzPts val="1900"/>
              <a:buFont typeface="Bell MT"/>
              <a:buChar char="•"/>
            </a:pPr>
            <a:r>
              <a:rPr b="0" lang="es-MX" sz="1900">
                <a:solidFill>
                  <a:srgbClr val="E6E6E6"/>
                </a:solidFill>
                <a:latin typeface="Bell MT"/>
                <a:ea typeface="Bell MT"/>
                <a:cs typeface="Bell MT"/>
                <a:sym typeface="Bell MT"/>
              </a:rPr>
              <a:t>Es una forma o estilo de trabajo colaborativo en el cual se integran distintos conocimientos que nos permiten analizar y llegar a la resolución de problemas o situaciones del orden común traspasando las barreras disciplinares. </a:t>
            </a:r>
            <a:endParaRPr b="0" sz="1900">
              <a:solidFill>
                <a:srgbClr val="E6E6E6"/>
              </a:solidFill>
              <a:latin typeface="Bell MT"/>
              <a:ea typeface="Bell MT"/>
              <a:cs typeface="Bell MT"/>
              <a:sym typeface="Bell MT"/>
            </a:endParaRPr>
          </a:p>
          <a:p>
            <a:pPr indent="0" lvl="0" marL="914400" rtl="0" algn="l">
              <a:lnSpc>
                <a:spcPct val="150000"/>
              </a:lnSpc>
              <a:spcBef>
                <a:spcPts val="0"/>
              </a:spcBef>
              <a:spcAft>
                <a:spcPts val="0"/>
              </a:spcAft>
              <a:buSzPts val="1800"/>
              <a:buNone/>
            </a:pPr>
            <a:r>
              <a:t/>
            </a:r>
            <a:endParaRPr sz="1800">
              <a:solidFill>
                <a:srgbClr val="E6E6E6"/>
              </a:solidFill>
              <a:latin typeface="Bell MT"/>
              <a:ea typeface="Bell MT"/>
              <a:cs typeface="Bell MT"/>
              <a:sym typeface="Bell MT"/>
            </a:endParaRPr>
          </a:p>
          <a:p>
            <a:pPr indent="-361950" lvl="0" marL="457200" rtl="0" algn="l">
              <a:lnSpc>
                <a:spcPct val="150000"/>
              </a:lnSpc>
              <a:spcBef>
                <a:spcPts val="0"/>
              </a:spcBef>
              <a:spcAft>
                <a:spcPts val="0"/>
              </a:spcAft>
              <a:buClr>
                <a:srgbClr val="E6E6E6"/>
              </a:buClr>
              <a:buSzPts val="2100"/>
              <a:buFont typeface="Bell MT"/>
              <a:buChar char="•"/>
            </a:pPr>
            <a:r>
              <a:rPr b="0" lang="es-MX" sz="2100">
                <a:solidFill>
                  <a:srgbClr val="E6E6E6"/>
                </a:solidFill>
                <a:latin typeface="Bell MT"/>
                <a:ea typeface="Bell MT"/>
                <a:cs typeface="Bell MT"/>
                <a:sym typeface="Bell MT"/>
              </a:rPr>
              <a:t> ¿Qué características tiene?</a:t>
            </a:r>
            <a:endParaRPr b="0" sz="2100">
              <a:solidFill>
                <a:srgbClr val="E6E6E6"/>
              </a:solidFill>
              <a:latin typeface="Bell MT"/>
              <a:ea typeface="Bell MT"/>
              <a:cs typeface="Bell MT"/>
              <a:sym typeface="Bell MT"/>
            </a:endParaRPr>
          </a:p>
          <a:p>
            <a:pPr indent="-349250" lvl="1" marL="914400" rtl="0" algn="l">
              <a:lnSpc>
                <a:spcPct val="150000"/>
              </a:lnSpc>
              <a:spcBef>
                <a:spcPts val="0"/>
              </a:spcBef>
              <a:spcAft>
                <a:spcPts val="0"/>
              </a:spcAft>
              <a:buClr>
                <a:srgbClr val="E6E6E6"/>
              </a:buClr>
              <a:buSzPts val="1900"/>
              <a:buFont typeface="Bell MT"/>
              <a:buChar char="•"/>
            </a:pPr>
            <a:r>
              <a:rPr b="0" lang="es-MX" sz="1900">
                <a:solidFill>
                  <a:srgbClr val="E6E6E6"/>
                </a:solidFill>
                <a:latin typeface="Bell MT"/>
                <a:ea typeface="Bell MT"/>
                <a:cs typeface="Bell MT"/>
                <a:sym typeface="Bell MT"/>
              </a:rPr>
              <a:t>Existe una interacción entre varias disciplinas que abordan una problemática común desde diferentes puntos de vista, permitiendo la comunicación y retroalimentación entre los participantes. Es además  flexible e innovadora </a:t>
            </a:r>
            <a:r>
              <a:rPr lang="es-MX" sz="1900">
                <a:solidFill>
                  <a:srgbClr val="E6E6E6"/>
                </a:solidFill>
                <a:latin typeface="Bell MT"/>
                <a:ea typeface="Bell MT"/>
                <a:cs typeface="Bell MT"/>
                <a:sym typeface="Bell MT"/>
              </a:rPr>
              <a:t>en su </a:t>
            </a:r>
            <a:r>
              <a:rPr lang="es-MX" sz="1900">
                <a:solidFill>
                  <a:srgbClr val="E6E6E6"/>
                </a:solidFill>
                <a:latin typeface="Bell MT"/>
                <a:ea typeface="Bell MT"/>
                <a:cs typeface="Bell MT"/>
                <a:sym typeface="Bell MT"/>
              </a:rPr>
              <a:t>búsqueda</a:t>
            </a:r>
            <a:r>
              <a:rPr lang="es-MX" sz="1900">
                <a:solidFill>
                  <a:srgbClr val="E6E6E6"/>
                </a:solidFill>
                <a:latin typeface="Bell MT"/>
                <a:ea typeface="Bell MT"/>
                <a:cs typeface="Bell MT"/>
                <a:sym typeface="Bell MT"/>
              </a:rPr>
              <a:t> de</a:t>
            </a:r>
            <a:r>
              <a:rPr b="0" lang="es-MX" sz="1900">
                <a:solidFill>
                  <a:srgbClr val="E6E6E6"/>
                </a:solidFill>
                <a:latin typeface="Bell MT"/>
                <a:ea typeface="Bell MT"/>
                <a:cs typeface="Bell MT"/>
                <a:sym typeface="Bell MT"/>
              </a:rPr>
              <a:t> metas en común</a:t>
            </a:r>
            <a:r>
              <a:rPr lang="es-MX" sz="1900">
                <a:solidFill>
                  <a:srgbClr val="E6E6E6"/>
                </a:solidFill>
                <a:latin typeface="Bell MT"/>
                <a:ea typeface="Bell MT"/>
                <a:cs typeface="Bell MT"/>
                <a:sym typeface="Bell MT"/>
              </a:rPr>
              <a:t> y supone el traslado de métodos y conceptos de una disciplina a otra, diluyéndose así de entrada las barreras disciplinares clásicas. </a:t>
            </a:r>
            <a:endParaRPr b="0" sz="1900">
              <a:solidFill>
                <a:srgbClr val="E6E6E6"/>
              </a:solidFill>
              <a:latin typeface="Bell MT"/>
              <a:ea typeface="Bell MT"/>
              <a:cs typeface="Bell MT"/>
              <a:sym typeface="Bell MT"/>
            </a:endParaRPr>
          </a:p>
          <a:p>
            <a:pPr indent="0" lvl="0" marL="0" rtl="0" algn="l">
              <a:lnSpc>
                <a:spcPct val="150000"/>
              </a:lnSpc>
              <a:spcBef>
                <a:spcPts val="1000"/>
              </a:spcBef>
              <a:spcAft>
                <a:spcPts val="0"/>
              </a:spcAft>
              <a:buSzPts val="1800"/>
              <a:buNone/>
            </a:pPr>
            <a:r>
              <a:t/>
            </a:r>
            <a:endParaRPr sz="1900">
              <a:solidFill>
                <a:srgbClr val="E6E6E6"/>
              </a:solidFill>
              <a:latin typeface="Bell MT"/>
              <a:ea typeface="Bell MT"/>
              <a:cs typeface="Bell MT"/>
              <a:sym typeface="Bell M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c452d70be8_0_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t/>
            </a:r>
            <a:endParaRPr b="0" sz="4100">
              <a:solidFill>
                <a:srgbClr val="E6E6E6"/>
              </a:solidFill>
              <a:latin typeface="Bell MT"/>
              <a:ea typeface="Bell MT"/>
              <a:cs typeface="Bell MT"/>
              <a:sym typeface="Bell MT"/>
            </a:endParaRPr>
          </a:p>
          <a:p>
            <a:pPr indent="0" lvl="0" marL="0" rtl="0" algn="ctr">
              <a:lnSpc>
                <a:spcPct val="90000"/>
              </a:lnSpc>
              <a:spcBef>
                <a:spcPts val="0"/>
              </a:spcBef>
              <a:spcAft>
                <a:spcPts val="0"/>
              </a:spcAft>
              <a:buSzPts val="1800"/>
              <a:buNone/>
            </a:pPr>
            <a:r>
              <a:rPr b="0" lang="es-MX" sz="4000">
                <a:solidFill>
                  <a:srgbClr val="E6E6E6"/>
                </a:solidFill>
                <a:latin typeface="Bell MT"/>
                <a:ea typeface="Bell MT"/>
                <a:cs typeface="Bell MT"/>
                <a:sym typeface="Bell MT"/>
              </a:rPr>
              <a:t>C.A.I.A.C. Conclusiones Generales</a:t>
            </a:r>
            <a:endParaRPr b="0" sz="4000">
              <a:solidFill>
                <a:srgbClr val="E6E6E6"/>
              </a:solidFill>
              <a:latin typeface="Bell MT"/>
              <a:ea typeface="Bell MT"/>
              <a:cs typeface="Bell MT"/>
              <a:sym typeface="Bell MT"/>
            </a:endParaRPr>
          </a:p>
          <a:p>
            <a:pPr indent="0" lvl="0" marL="0" rtl="0" algn="ctr">
              <a:lnSpc>
                <a:spcPct val="90000"/>
              </a:lnSpc>
              <a:spcBef>
                <a:spcPts val="0"/>
              </a:spcBef>
              <a:spcAft>
                <a:spcPts val="0"/>
              </a:spcAft>
              <a:buSzPts val="1800"/>
              <a:buNone/>
            </a:pPr>
            <a:r>
              <a:rPr b="0" lang="es-MX" sz="4000">
                <a:solidFill>
                  <a:srgbClr val="E6E6E6"/>
                </a:solidFill>
                <a:latin typeface="Bell MT"/>
                <a:ea typeface="Bell MT"/>
                <a:cs typeface="Bell MT"/>
                <a:sym typeface="Bell MT"/>
              </a:rPr>
              <a:t>Interdisciplinariedad (II)</a:t>
            </a:r>
            <a:endParaRPr b="0" sz="4000">
              <a:solidFill>
                <a:srgbClr val="E6E6E6"/>
              </a:solidFill>
              <a:latin typeface="Bell MT"/>
              <a:ea typeface="Bell MT"/>
              <a:cs typeface="Bell MT"/>
              <a:sym typeface="Bell MT"/>
            </a:endParaRPr>
          </a:p>
          <a:p>
            <a:pPr indent="0" lvl="0" marL="0" rtl="0" algn="l">
              <a:lnSpc>
                <a:spcPct val="90000"/>
              </a:lnSpc>
              <a:spcBef>
                <a:spcPts val="0"/>
              </a:spcBef>
              <a:spcAft>
                <a:spcPts val="0"/>
              </a:spcAft>
              <a:buSzPts val="1800"/>
              <a:buNone/>
            </a:pPr>
            <a:r>
              <a:t/>
            </a:r>
            <a:endParaRPr sz="5100"/>
          </a:p>
        </p:txBody>
      </p:sp>
      <p:sp>
        <p:nvSpPr>
          <p:cNvPr id="122" name="Google Shape;122;gc452d70be8_0_15"/>
          <p:cNvSpPr txBox="1"/>
          <p:nvPr>
            <p:ph idx="1" type="body"/>
          </p:nvPr>
        </p:nvSpPr>
        <p:spPr>
          <a:xfrm>
            <a:off x="838200" y="2358075"/>
            <a:ext cx="10515600" cy="4351200"/>
          </a:xfrm>
          <a:prstGeom prst="rect">
            <a:avLst/>
          </a:prstGeom>
          <a:noFill/>
          <a:ln>
            <a:noFill/>
          </a:ln>
        </p:spPr>
        <p:txBody>
          <a:bodyPr anchorCtr="0" anchor="ctr" bIns="45700" lIns="91425" spcFirstLastPara="1" rIns="91425" wrap="square" tIns="45700">
            <a:noAutofit/>
          </a:bodyPr>
          <a:lstStyle/>
          <a:p>
            <a:pPr indent="-374650" lvl="0" marL="457200" rtl="0" algn="l">
              <a:lnSpc>
                <a:spcPct val="150000"/>
              </a:lnSpc>
              <a:spcBef>
                <a:spcPts val="0"/>
              </a:spcBef>
              <a:spcAft>
                <a:spcPts val="0"/>
              </a:spcAft>
              <a:buClr>
                <a:srgbClr val="E6E6E6"/>
              </a:buClr>
              <a:buSzPts val="2300"/>
              <a:buFont typeface="Bell MT"/>
              <a:buChar char="•"/>
            </a:pPr>
            <a:r>
              <a:rPr b="0" lang="es-MX" sz="1900">
                <a:solidFill>
                  <a:srgbClr val="E6E6E6"/>
                </a:solidFill>
                <a:latin typeface="Bell MT"/>
                <a:ea typeface="Bell MT"/>
                <a:cs typeface="Bell MT"/>
                <a:sym typeface="Bell MT"/>
              </a:rPr>
              <a:t>¿Por qué es importante en la educación?	</a:t>
            </a:r>
            <a:endParaRPr b="0" sz="1900">
              <a:solidFill>
                <a:srgbClr val="E6E6E6"/>
              </a:solidFill>
              <a:latin typeface="Bell MT"/>
              <a:ea typeface="Bell MT"/>
              <a:cs typeface="Bell MT"/>
              <a:sym typeface="Bell MT"/>
            </a:endParaRPr>
          </a:p>
          <a:p>
            <a:pPr indent="-349250" lvl="1" marL="914400" rtl="0" algn="l">
              <a:lnSpc>
                <a:spcPct val="150000"/>
              </a:lnSpc>
              <a:spcBef>
                <a:spcPts val="0"/>
              </a:spcBef>
              <a:spcAft>
                <a:spcPts val="0"/>
              </a:spcAft>
              <a:buClr>
                <a:srgbClr val="E6E6E6"/>
              </a:buClr>
              <a:buSzPts val="1900"/>
              <a:buFont typeface="Bell MT"/>
              <a:buChar char="•"/>
            </a:pPr>
            <a:r>
              <a:rPr b="0" lang="es-MX" sz="1700">
                <a:solidFill>
                  <a:srgbClr val="E6E6E6"/>
                </a:solidFill>
                <a:latin typeface="Bell MT"/>
                <a:ea typeface="Bell MT"/>
                <a:cs typeface="Bell MT"/>
                <a:sym typeface="Bell MT"/>
              </a:rPr>
              <a:t>Es importante porque fortalece la integración de conocimientos al fomentar el trabajo colaborativo  favoreciendo un aprendizaje significativo al resolver problemas utilizando la creatividad por parte del alumno. Por otro lado, porque ayuda a la comprensión de nuevos objetos de conocimiento, que </a:t>
            </a:r>
            <a:r>
              <a:rPr lang="es-MX" sz="1700">
                <a:solidFill>
                  <a:srgbClr val="E6E6E6"/>
                </a:solidFill>
                <a:latin typeface="Bell MT"/>
                <a:ea typeface="Bell MT"/>
                <a:cs typeface="Bell MT"/>
                <a:sym typeface="Bell MT"/>
              </a:rPr>
              <a:t>difícilmente</a:t>
            </a:r>
            <a:r>
              <a:rPr b="0" lang="es-MX" sz="1700">
                <a:solidFill>
                  <a:srgbClr val="E6E6E6"/>
                </a:solidFill>
                <a:latin typeface="Bell MT"/>
                <a:ea typeface="Bell MT"/>
                <a:cs typeface="Bell MT"/>
                <a:sym typeface="Bell MT"/>
              </a:rPr>
              <a:t> podrán ser ab</a:t>
            </a:r>
            <a:r>
              <a:rPr lang="es-MX" sz="1700">
                <a:solidFill>
                  <a:srgbClr val="E6E6E6"/>
                </a:solidFill>
                <a:latin typeface="Bell MT"/>
                <a:ea typeface="Bell MT"/>
                <a:cs typeface="Bell MT"/>
                <a:sym typeface="Bell MT"/>
              </a:rPr>
              <a:t>ordados desde una perspectiva disciplinar. </a:t>
            </a:r>
            <a:endParaRPr sz="1700">
              <a:solidFill>
                <a:srgbClr val="E6E6E6"/>
              </a:solidFill>
              <a:latin typeface="Bell MT"/>
              <a:ea typeface="Bell MT"/>
              <a:cs typeface="Bell MT"/>
              <a:sym typeface="Bell MT"/>
            </a:endParaRPr>
          </a:p>
          <a:p>
            <a:pPr indent="0" lvl="0" marL="914400" rtl="0" algn="l">
              <a:lnSpc>
                <a:spcPct val="150000"/>
              </a:lnSpc>
              <a:spcBef>
                <a:spcPts val="0"/>
              </a:spcBef>
              <a:spcAft>
                <a:spcPts val="0"/>
              </a:spcAft>
              <a:buSzPts val="1800"/>
              <a:buNone/>
            </a:pPr>
            <a:r>
              <a:t/>
            </a:r>
            <a:endParaRPr sz="1700">
              <a:solidFill>
                <a:srgbClr val="E6E6E6"/>
              </a:solidFill>
              <a:latin typeface="Bell MT"/>
              <a:ea typeface="Bell MT"/>
              <a:cs typeface="Bell MT"/>
              <a:sym typeface="Bell MT"/>
            </a:endParaRPr>
          </a:p>
          <a:p>
            <a:pPr indent="-368300" lvl="0" marL="457200" rtl="0" algn="l">
              <a:lnSpc>
                <a:spcPct val="150000"/>
              </a:lnSpc>
              <a:spcBef>
                <a:spcPts val="0"/>
              </a:spcBef>
              <a:spcAft>
                <a:spcPts val="0"/>
              </a:spcAft>
              <a:buClr>
                <a:srgbClr val="E6E6E6"/>
              </a:buClr>
              <a:buSzPts val="2200"/>
              <a:buFont typeface="Bell MT"/>
              <a:buChar char="•"/>
            </a:pPr>
            <a:r>
              <a:rPr b="0" lang="es-MX" sz="1900">
                <a:solidFill>
                  <a:srgbClr val="E6E6E6"/>
                </a:solidFill>
                <a:latin typeface="Bell MT"/>
                <a:ea typeface="Bell MT"/>
                <a:cs typeface="Bell MT"/>
                <a:sym typeface="Bell MT"/>
              </a:rPr>
              <a:t>¿Cómo motivara los alumnos para el trabajo interdisciplinario?</a:t>
            </a:r>
            <a:endParaRPr b="0" sz="1900">
              <a:solidFill>
                <a:srgbClr val="E6E6E6"/>
              </a:solidFill>
              <a:latin typeface="Bell MT"/>
              <a:ea typeface="Bell MT"/>
              <a:cs typeface="Bell MT"/>
              <a:sym typeface="Bell MT"/>
            </a:endParaRPr>
          </a:p>
          <a:p>
            <a:pPr indent="-349250" lvl="1" marL="914400" rtl="0" algn="l">
              <a:lnSpc>
                <a:spcPct val="150000"/>
              </a:lnSpc>
              <a:spcBef>
                <a:spcPts val="0"/>
              </a:spcBef>
              <a:spcAft>
                <a:spcPts val="0"/>
              </a:spcAft>
              <a:buClr>
                <a:srgbClr val="E6E6E6"/>
              </a:buClr>
              <a:buSzPts val="1900"/>
              <a:buFont typeface="Bell MT"/>
              <a:buChar char="•"/>
            </a:pPr>
            <a:r>
              <a:rPr b="0" lang="es-MX" sz="1700">
                <a:solidFill>
                  <a:srgbClr val="E6E6E6"/>
                </a:solidFill>
                <a:latin typeface="Bell MT"/>
                <a:ea typeface="Bell MT"/>
                <a:cs typeface="Bell MT"/>
                <a:sym typeface="Bell MT"/>
              </a:rPr>
              <a:t>Es necesario planear proyectos reales cercanos a ellos, tales proyectos deben incluir elementos que despierten  su interés  tal como el manejo de las nuevas tecnologías. La metodología utilizada desde los diversos ámbitos disciplinares los debe conducir a la solución de alguna situación problemática en su entorno.</a:t>
            </a:r>
            <a:endParaRPr sz="1700">
              <a:solidFill>
                <a:srgbClr val="E6E6E6"/>
              </a:solidFill>
              <a:latin typeface="Bell MT"/>
              <a:ea typeface="Bell MT"/>
              <a:cs typeface="Bell MT"/>
              <a:sym typeface="Bell MT"/>
            </a:endParaRPr>
          </a:p>
          <a:p>
            <a:pPr indent="0" lvl="0" marL="0" rtl="0" algn="l">
              <a:lnSpc>
                <a:spcPct val="150000"/>
              </a:lnSpc>
              <a:spcBef>
                <a:spcPts val="1000"/>
              </a:spcBef>
              <a:spcAft>
                <a:spcPts val="0"/>
              </a:spcAft>
              <a:buSzPts val="1800"/>
              <a:buNone/>
            </a:pPr>
            <a:r>
              <a:t/>
            </a:r>
            <a:endParaRPr sz="4700">
              <a:solidFill>
                <a:srgbClr val="E6E6E6"/>
              </a:solidFill>
              <a:latin typeface="Bell MT"/>
              <a:ea typeface="Bell MT"/>
              <a:cs typeface="Bell MT"/>
              <a:sym typeface="Bell M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c452d70be8_0_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t/>
            </a:r>
            <a:endParaRPr b="0" sz="4100">
              <a:solidFill>
                <a:srgbClr val="E6E6E6"/>
              </a:solidFill>
              <a:latin typeface="Bell MT"/>
              <a:ea typeface="Bell MT"/>
              <a:cs typeface="Bell MT"/>
              <a:sym typeface="Bell MT"/>
            </a:endParaRPr>
          </a:p>
          <a:p>
            <a:pPr indent="0" lvl="0" marL="0" rtl="0" algn="ctr">
              <a:lnSpc>
                <a:spcPct val="90000"/>
              </a:lnSpc>
              <a:spcBef>
                <a:spcPts val="0"/>
              </a:spcBef>
              <a:spcAft>
                <a:spcPts val="0"/>
              </a:spcAft>
              <a:buSzPts val="1800"/>
              <a:buNone/>
            </a:pPr>
            <a:r>
              <a:rPr b="0" lang="es-MX" sz="4000">
                <a:solidFill>
                  <a:srgbClr val="E6E6E6"/>
                </a:solidFill>
                <a:latin typeface="Bell MT"/>
                <a:ea typeface="Bell MT"/>
                <a:cs typeface="Bell MT"/>
                <a:sym typeface="Bell MT"/>
              </a:rPr>
              <a:t>C.A.I.A.C. Conclusiones Generales</a:t>
            </a:r>
            <a:endParaRPr b="0" sz="4000">
              <a:solidFill>
                <a:srgbClr val="E6E6E6"/>
              </a:solidFill>
              <a:latin typeface="Bell MT"/>
              <a:ea typeface="Bell MT"/>
              <a:cs typeface="Bell MT"/>
              <a:sym typeface="Bell MT"/>
            </a:endParaRPr>
          </a:p>
          <a:p>
            <a:pPr indent="0" lvl="0" marL="0" rtl="0" algn="ctr">
              <a:lnSpc>
                <a:spcPct val="90000"/>
              </a:lnSpc>
              <a:spcBef>
                <a:spcPts val="0"/>
              </a:spcBef>
              <a:spcAft>
                <a:spcPts val="0"/>
              </a:spcAft>
              <a:buSzPts val="1800"/>
              <a:buNone/>
            </a:pPr>
            <a:r>
              <a:rPr b="0" lang="es-MX" sz="4000">
                <a:solidFill>
                  <a:srgbClr val="E6E6E6"/>
                </a:solidFill>
                <a:latin typeface="Bell MT"/>
                <a:ea typeface="Bell MT"/>
                <a:cs typeface="Bell MT"/>
                <a:sym typeface="Bell MT"/>
              </a:rPr>
              <a:t>Interdisciplinariedad (III)</a:t>
            </a:r>
            <a:endParaRPr b="0" sz="4000">
              <a:solidFill>
                <a:srgbClr val="E6E6E6"/>
              </a:solidFill>
              <a:latin typeface="Bell MT"/>
              <a:ea typeface="Bell MT"/>
              <a:cs typeface="Bell MT"/>
              <a:sym typeface="Bell MT"/>
            </a:endParaRPr>
          </a:p>
          <a:p>
            <a:pPr indent="0" lvl="0" marL="0" rtl="0" algn="l">
              <a:lnSpc>
                <a:spcPct val="90000"/>
              </a:lnSpc>
              <a:spcBef>
                <a:spcPts val="0"/>
              </a:spcBef>
              <a:spcAft>
                <a:spcPts val="0"/>
              </a:spcAft>
              <a:buSzPts val="1800"/>
              <a:buNone/>
            </a:pPr>
            <a:r>
              <a:t/>
            </a:r>
            <a:endParaRPr sz="5100"/>
          </a:p>
        </p:txBody>
      </p:sp>
      <p:sp>
        <p:nvSpPr>
          <p:cNvPr id="128" name="Google Shape;128;gc452d70be8_0_20"/>
          <p:cNvSpPr txBox="1"/>
          <p:nvPr>
            <p:ph idx="1" type="body"/>
          </p:nvPr>
        </p:nvSpPr>
        <p:spPr>
          <a:xfrm>
            <a:off x="838200" y="1690825"/>
            <a:ext cx="10515600" cy="4351200"/>
          </a:xfrm>
          <a:prstGeom prst="rect">
            <a:avLst/>
          </a:prstGeom>
          <a:noFill/>
          <a:ln>
            <a:noFill/>
          </a:ln>
        </p:spPr>
        <p:txBody>
          <a:bodyPr anchorCtr="0" anchor="t" bIns="45700" lIns="91425" spcFirstLastPara="1" rIns="91425" wrap="square" tIns="45700">
            <a:noAutofit/>
          </a:bodyPr>
          <a:lstStyle/>
          <a:p>
            <a:pPr indent="-368300" lvl="0" marL="457200" rtl="0" algn="l">
              <a:lnSpc>
                <a:spcPct val="150000"/>
              </a:lnSpc>
              <a:spcBef>
                <a:spcPts val="0"/>
              </a:spcBef>
              <a:spcAft>
                <a:spcPts val="0"/>
              </a:spcAft>
              <a:buClr>
                <a:srgbClr val="E6E6E6"/>
              </a:buClr>
              <a:buSzPts val="2200"/>
              <a:buFont typeface="Bell MT"/>
              <a:buChar char="•"/>
            </a:pPr>
            <a:r>
              <a:rPr b="0" lang="es-MX" sz="1700">
                <a:solidFill>
                  <a:srgbClr val="E6E6E6"/>
                </a:solidFill>
                <a:latin typeface="Bell MT"/>
                <a:ea typeface="Bell MT"/>
                <a:cs typeface="Bell MT"/>
                <a:sym typeface="Bell MT"/>
              </a:rPr>
              <a:t>¿Cuáles son los prerrequisitos materiales, organizacionales y personales para la planeación del trabajo interdisciplinario?</a:t>
            </a:r>
            <a:endParaRPr b="0" sz="1700">
              <a:solidFill>
                <a:srgbClr val="E6E6E6"/>
              </a:solidFill>
              <a:latin typeface="Bell MT"/>
              <a:ea typeface="Bell MT"/>
              <a:cs typeface="Bell MT"/>
              <a:sym typeface="Bell MT"/>
            </a:endParaRPr>
          </a:p>
          <a:p>
            <a:pPr indent="-342900" lvl="1" marL="914400" rtl="0" algn="l">
              <a:lnSpc>
                <a:spcPct val="150000"/>
              </a:lnSpc>
              <a:spcBef>
                <a:spcPts val="0"/>
              </a:spcBef>
              <a:spcAft>
                <a:spcPts val="0"/>
              </a:spcAft>
              <a:buClr>
                <a:srgbClr val="E6E6E6"/>
              </a:buClr>
              <a:buSzPts val="1800"/>
              <a:buFont typeface="Bell MT"/>
              <a:buChar char="•"/>
            </a:pPr>
            <a:r>
              <a:rPr b="0" lang="es-MX" sz="1500">
                <a:solidFill>
                  <a:srgbClr val="E6E6E6"/>
                </a:solidFill>
                <a:latin typeface="Bell MT"/>
                <a:ea typeface="Bell MT"/>
                <a:cs typeface="Bell MT"/>
                <a:sym typeface="Bell MT"/>
              </a:rPr>
              <a:t>Plantear proyectos integradores entre las diferentes disciplinas para lograr la unificación de contenidos de acuerdo a los planes de estudio de cada una. </a:t>
            </a:r>
            <a:endParaRPr b="0" sz="1500">
              <a:solidFill>
                <a:srgbClr val="E6E6E6"/>
              </a:solidFill>
              <a:latin typeface="Bell MT"/>
              <a:ea typeface="Bell MT"/>
              <a:cs typeface="Bell MT"/>
              <a:sym typeface="Bell MT"/>
            </a:endParaRPr>
          </a:p>
          <a:p>
            <a:pPr indent="-342900" lvl="1" marL="914400" rtl="0" algn="l">
              <a:lnSpc>
                <a:spcPct val="150000"/>
              </a:lnSpc>
              <a:spcBef>
                <a:spcPts val="0"/>
              </a:spcBef>
              <a:spcAft>
                <a:spcPts val="0"/>
              </a:spcAft>
              <a:buClr>
                <a:srgbClr val="E6E6E6"/>
              </a:buClr>
              <a:buSzPts val="1800"/>
              <a:buFont typeface="Bell MT"/>
              <a:buChar char="•"/>
            </a:pPr>
            <a:r>
              <a:rPr b="0" lang="es-MX" sz="1500">
                <a:solidFill>
                  <a:srgbClr val="E6E6E6"/>
                </a:solidFill>
                <a:latin typeface="Bell MT"/>
                <a:ea typeface="Bell MT"/>
                <a:cs typeface="Bell MT"/>
                <a:sym typeface="Bell MT"/>
              </a:rPr>
              <a:t>Profesores comprometidos, con actitud positiva y siempre dispuestos a llevar a cabo una comunicación asertiva y constante con los demás.</a:t>
            </a:r>
            <a:endParaRPr b="0" sz="1500">
              <a:solidFill>
                <a:srgbClr val="E6E6E6"/>
              </a:solidFill>
              <a:latin typeface="Bell MT"/>
              <a:ea typeface="Bell MT"/>
              <a:cs typeface="Bell MT"/>
              <a:sym typeface="Bell MT"/>
            </a:endParaRPr>
          </a:p>
          <a:p>
            <a:pPr indent="-342900" lvl="1" marL="914400" rtl="0" algn="l">
              <a:lnSpc>
                <a:spcPct val="150000"/>
              </a:lnSpc>
              <a:spcBef>
                <a:spcPts val="0"/>
              </a:spcBef>
              <a:spcAft>
                <a:spcPts val="0"/>
              </a:spcAft>
              <a:buClr>
                <a:srgbClr val="E6E6E6"/>
              </a:buClr>
              <a:buSzPts val="1800"/>
              <a:buFont typeface="Bell MT"/>
              <a:buChar char="•"/>
            </a:pPr>
            <a:r>
              <a:rPr b="0" lang="es-MX" sz="1500">
                <a:solidFill>
                  <a:srgbClr val="E6E6E6"/>
                </a:solidFill>
                <a:latin typeface="Bell MT"/>
                <a:ea typeface="Bell MT"/>
                <a:cs typeface="Bell MT"/>
                <a:sym typeface="Bell MT"/>
              </a:rPr>
              <a:t>Tener metas en común y claridad en lo que se desea lograr con el proyecto.</a:t>
            </a:r>
            <a:endParaRPr b="0" sz="1500">
              <a:solidFill>
                <a:srgbClr val="E6E6E6"/>
              </a:solidFill>
              <a:latin typeface="Bell MT"/>
              <a:ea typeface="Bell MT"/>
              <a:cs typeface="Bell MT"/>
              <a:sym typeface="Bell MT"/>
            </a:endParaRPr>
          </a:p>
          <a:p>
            <a:pPr indent="0" lvl="0" marL="914400" rtl="0" algn="l">
              <a:lnSpc>
                <a:spcPct val="150000"/>
              </a:lnSpc>
              <a:spcBef>
                <a:spcPts val="0"/>
              </a:spcBef>
              <a:spcAft>
                <a:spcPts val="0"/>
              </a:spcAft>
              <a:buSzPts val="1800"/>
              <a:buNone/>
            </a:pPr>
            <a:r>
              <a:t/>
            </a:r>
            <a:endParaRPr sz="1500">
              <a:solidFill>
                <a:srgbClr val="E6E6E6"/>
              </a:solidFill>
              <a:latin typeface="Bell MT"/>
              <a:ea typeface="Bell MT"/>
              <a:cs typeface="Bell MT"/>
              <a:sym typeface="Bell MT"/>
            </a:endParaRPr>
          </a:p>
          <a:p>
            <a:pPr indent="-368300" lvl="0" marL="457200" rtl="0" algn="l">
              <a:lnSpc>
                <a:spcPct val="150000"/>
              </a:lnSpc>
              <a:spcBef>
                <a:spcPts val="0"/>
              </a:spcBef>
              <a:spcAft>
                <a:spcPts val="0"/>
              </a:spcAft>
              <a:buClr>
                <a:srgbClr val="E6E6E6"/>
              </a:buClr>
              <a:buSzPts val="2200"/>
              <a:buFont typeface="Bell MT"/>
              <a:buChar char="•"/>
            </a:pPr>
            <a:r>
              <a:rPr b="0" lang="es-MX" sz="1700">
                <a:solidFill>
                  <a:srgbClr val="E6E6E6"/>
                </a:solidFill>
                <a:latin typeface="Bell MT"/>
                <a:ea typeface="Bell MT"/>
                <a:cs typeface="Bell MT"/>
                <a:sym typeface="Bell MT"/>
              </a:rPr>
              <a:t>¿Qué papel juega la planeación en el trabajo interdisciplinario y que características debe tener?</a:t>
            </a:r>
            <a:endParaRPr b="0" sz="1700">
              <a:solidFill>
                <a:srgbClr val="E6E6E6"/>
              </a:solidFill>
              <a:latin typeface="Bell MT"/>
              <a:ea typeface="Bell MT"/>
              <a:cs typeface="Bell MT"/>
              <a:sym typeface="Bell MT"/>
            </a:endParaRPr>
          </a:p>
          <a:p>
            <a:pPr indent="-342900" lvl="1" marL="914400" rtl="0" algn="l">
              <a:lnSpc>
                <a:spcPct val="150000"/>
              </a:lnSpc>
              <a:spcBef>
                <a:spcPts val="0"/>
              </a:spcBef>
              <a:spcAft>
                <a:spcPts val="0"/>
              </a:spcAft>
              <a:buClr>
                <a:srgbClr val="E6E6E6"/>
              </a:buClr>
              <a:buSzPts val="1800"/>
              <a:buFont typeface="Bell MT"/>
              <a:buChar char="•"/>
            </a:pPr>
            <a:r>
              <a:rPr b="0" lang="es-MX" sz="1500">
                <a:solidFill>
                  <a:srgbClr val="E6E6E6"/>
                </a:solidFill>
                <a:latin typeface="Bell MT"/>
                <a:ea typeface="Bell MT"/>
                <a:cs typeface="Bell MT"/>
                <a:sym typeface="Bell MT"/>
              </a:rPr>
              <a:t>La planeación es el elemento esencial que le da forma al trabajo ya constituye la base desde la cual se van a determinar las metas y objetivos, nos permite además, organizar tiempos, actividades, metodologías, evaluaciones, etc. para el mejor desarrollo del proyecto.</a:t>
            </a:r>
            <a:endParaRPr b="0" sz="1500">
              <a:solidFill>
                <a:srgbClr val="E6E6E6"/>
              </a:solidFill>
              <a:latin typeface="Bell MT"/>
              <a:ea typeface="Bell MT"/>
              <a:cs typeface="Bell MT"/>
              <a:sym typeface="Bell MT"/>
            </a:endParaRPr>
          </a:p>
          <a:p>
            <a:pPr indent="0" lvl="0" marL="0" rtl="0" algn="l">
              <a:lnSpc>
                <a:spcPct val="150000"/>
              </a:lnSpc>
              <a:spcBef>
                <a:spcPts val="1000"/>
              </a:spcBef>
              <a:spcAft>
                <a:spcPts val="0"/>
              </a:spcAft>
              <a:buSzPts val="1800"/>
              <a:buNone/>
            </a:pPr>
            <a:r>
              <a:t/>
            </a:r>
            <a:endParaRPr sz="4300">
              <a:solidFill>
                <a:srgbClr val="E6E6E6"/>
              </a:solidFill>
              <a:latin typeface="Bell MT"/>
              <a:ea typeface="Bell MT"/>
              <a:cs typeface="Bell MT"/>
              <a:sym typeface="Bell M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grpSp>
        <p:nvGrpSpPr>
          <p:cNvPr id="133" name="Google Shape;133;gc452d70be8_0_25"/>
          <p:cNvGrpSpPr/>
          <p:nvPr/>
        </p:nvGrpSpPr>
        <p:grpSpPr>
          <a:xfrm>
            <a:off x="1409700" y="1085850"/>
            <a:ext cx="9805986" cy="5048250"/>
            <a:chOff x="2514598" y="1162050"/>
            <a:chExt cx="8434388" cy="4380419"/>
          </a:xfrm>
        </p:grpSpPr>
        <p:pic>
          <p:nvPicPr>
            <p:cNvPr id="134" name="Google Shape;134;gc452d70be8_0_25"/>
            <p:cNvPicPr preferRelativeResize="0"/>
            <p:nvPr/>
          </p:nvPicPr>
          <p:blipFill rotWithShape="1">
            <a:blip r:embed="rId3">
              <a:alphaModFix/>
            </a:blip>
            <a:srcRect b="0" l="16146" r="0" t="0"/>
            <a:stretch/>
          </p:blipFill>
          <p:spPr>
            <a:xfrm>
              <a:off x="2514599" y="1162050"/>
              <a:ext cx="8434387" cy="4380419"/>
            </a:xfrm>
            <a:prstGeom prst="rect">
              <a:avLst/>
            </a:prstGeom>
            <a:noFill/>
            <a:ln>
              <a:noFill/>
            </a:ln>
          </p:spPr>
        </p:pic>
        <p:pic>
          <p:nvPicPr>
            <p:cNvPr id="135" name="Google Shape;135;gc452d70be8_0_25"/>
            <p:cNvPicPr preferRelativeResize="0"/>
            <p:nvPr/>
          </p:nvPicPr>
          <p:blipFill rotWithShape="1">
            <a:blip r:embed="rId3">
              <a:alphaModFix/>
            </a:blip>
            <a:srcRect b="0" l="82055" r="0" t="50447"/>
            <a:stretch/>
          </p:blipFill>
          <p:spPr>
            <a:xfrm>
              <a:off x="2514598" y="1504950"/>
              <a:ext cx="1714501" cy="1771650"/>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2019-11-19T23:52:34Z</dcterms:created>
  <dc:creator>Frank Ramírez</dc:creator>
</cp:coreProperties>
</file>