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3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3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32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0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16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1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6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17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E270E7-15BD-4C30-8B46-8C6AEA51F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/>
          </a:bodyPr>
          <a:lstStyle/>
          <a:p>
            <a:r>
              <a:rPr lang="es-MX"/>
              <a:t>EQUIPO # 3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861225-3D42-4EBA-BA4C-8E997E092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2" y="3800209"/>
            <a:ext cx="5130798" cy="2307022"/>
          </a:xfrm>
        </p:spPr>
        <p:txBody>
          <a:bodyPr>
            <a:normAutofit lnSpcReduction="10000"/>
          </a:bodyPr>
          <a:lstStyle/>
          <a:p>
            <a:r>
              <a:rPr lang="es-MX" sz="2000" dirty="0"/>
              <a:t>PSICOLOGÍA</a:t>
            </a:r>
          </a:p>
          <a:p>
            <a:r>
              <a:rPr lang="es-MX" sz="2000" dirty="0"/>
              <a:t>DERECHO</a:t>
            </a:r>
          </a:p>
          <a:p>
            <a:r>
              <a:rPr lang="es-MX" sz="2000" dirty="0"/>
              <a:t>SOCIOLOGÍA</a:t>
            </a:r>
          </a:p>
          <a:p>
            <a:r>
              <a:rPr lang="es-MX" sz="2000" dirty="0"/>
              <a:t>BIOLOGÍA</a:t>
            </a:r>
          </a:p>
          <a:p>
            <a:r>
              <a:rPr lang="es-MX" sz="2000" dirty="0"/>
              <a:t>GEOGRAFÍA</a:t>
            </a:r>
          </a:p>
          <a:p>
            <a:r>
              <a:rPr lang="es-MX" sz="2000" dirty="0"/>
              <a:t>MATEMÁTICAS</a:t>
            </a:r>
          </a:p>
          <a:p>
            <a:endParaRPr lang="es-MX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27C00-BA72-4D86-A328-1068AF6F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1" y="2143596"/>
            <a:ext cx="5850384" cy="3963635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E37D22-E2AE-4B32-A39D-7988EB7B3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2" y="125539"/>
            <a:ext cx="1609483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3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4. </a:t>
            </a:r>
            <a:r>
              <a:rPr lang="es-MX" dirty="0">
                <a:latin typeface="Bahnschrift SemiLight SemiConde" panose="020B0502040204020203" pitchFamily="34" charset="0"/>
              </a:rPr>
              <a:t>Introducción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A3E073F-ECE3-41B4-867A-652CC15DCB1A}"/>
              </a:ext>
            </a:extLst>
          </p:cNvPr>
          <p:cNvSpPr txBox="1">
            <a:spLocks/>
          </p:cNvSpPr>
          <p:nvPr/>
        </p:nvSpPr>
        <p:spPr>
          <a:xfrm>
            <a:off x="2544417" y="1866875"/>
            <a:ext cx="7852881" cy="331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latin typeface="Bahnschrift SemiLight SemiConde" panose="020B0502040204020203" pitchFamily="34" charset="0"/>
              </a:rPr>
              <a:t>4.3 OBJETIVOS ESPECÍFICOS PARA CADA ASIGNATURA</a:t>
            </a:r>
          </a:p>
          <a:p>
            <a:pPr marL="0" indent="0" algn="just">
              <a:buNone/>
            </a:pPr>
            <a:endParaRPr lang="en-US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3" name="Google Shape;207;p24">
            <a:extLst>
              <a:ext uri="{FF2B5EF4-FFF2-40B4-BE49-F238E27FC236}">
                <a16:creationId xmlns:a16="http://schemas.microsoft.com/office/drawing/2014/main" id="{7F5D4164-674F-4F82-9796-A041332F80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583F9B2-8CCA-4011-A992-27950865F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07395"/>
              </p:ext>
            </p:extLst>
          </p:nvPr>
        </p:nvGraphicFramePr>
        <p:xfrm>
          <a:off x="706961" y="2418080"/>
          <a:ext cx="107230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173">
                  <a:extLst>
                    <a:ext uri="{9D8B030D-6E8A-4147-A177-3AD203B41FA5}">
                      <a16:colId xmlns:a16="http://schemas.microsoft.com/office/drawing/2014/main" val="1383633387"/>
                    </a:ext>
                  </a:extLst>
                </a:gridCol>
                <a:gridCol w="1787173">
                  <a:extLst>
                    <a:ext uri="{9D8B030D-6E8A-4147-A177-3AD203B41FA5}">
                      <a16:colId xmlns:a16="http://schemas.microsoft.com/office/drawing/2014/main" val="225731187"/>
                    </a:ext>
                  </a:extLst>
                </a:gridCol>
                <a:gridCol w="1787173">
                  <a:extLst>
                    <a:ext uri="{9D8B030D-6E8A-4147-A177-3AD203B41FA5}">
                      <a16:colId xmlns:a16="http://schemas.microsoft.com/office/drawing/2014/main" val="1771769923"/>
                    </a:ext>
                  </a:extLst>
                </a:gridCol>
                <a:gridCol w="1787173">
                  <a:extLst>
                    <a:ext uri="{9D8B030D-6E8A-4147-A177-3AD203B41FA5}">
                      <a16:colId xmlns:a16="http://schemas.microsoft.com/office/drawing/2014/main" val="3678490430"/>
                    </a:ext>
                  </a:extLst>
                </a:gridCol>
                <a:gridCol w="1787173">
                  <a:extLst>
                    <a:ext uri="{9D8B030D-6E8A-4147-A177-3AD203B41FA5}">
                      <a16:colId xmlns:a16="http://schemas.microsoft.com/office/drawing/2014/main" val="83361579"/>
                    </a:ext>
                  </a:extLst>
                </a:gridCol>
                <a:gridCol w="1787173">
                  <a:extLst>
                    <a:ext uri="{9D8B030D-6E8A-4147-A177-3AD203B41FA5}">
                      <a16:colId xmlns:a16="http://schemas.microsoft.com/office/drawing/2014/main" val="3942678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PSICOLOGÍA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SOCIOLOGÍA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GEOGRAFÍA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MATEMÁTICAS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9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55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12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4. </a:t>
            </a:r>
            <a:r>
              <a:rPr lang="es-MX" dirty="0">
                <a:latin typeface="Bahnschrift SemiLight SemiConde" panose="020B0502040204020203" pitchFamily="34" charset="0"/>
              </a:rPr>
              <a:t>Introducción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A3E073F-ECE3-41B4-867A-652CC15DCB1A}"/>
              </a:ext>
            </a:extLst>
          </p:cNvPr>
          <p:cNvSpPr txBox="1">
            <a:spLocks/>
          </p:cNvSpPr>
          <p:nvPr/>
        </p:nvSpPr>
        <p:spPr>
          <a:xfrm>
            <a:off x="2411896" y="1573434"/>
            <a:ext cx="8941904" cy="50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latin typeface="Bahnschrift SemiLight SemiConde" panose="020B0502040204020203" pitchFamily="34" charset="0"/>
              </a:rPr>
              <a:t>4.4 PREGUNTAS GENERADORAS</a:t>
            </a: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3" name="Google Shape;207;p24">
            <a:extLst>
              <a:ext uri="{FF2B5EF4-FFF2-40B4-BE49-F238E27FC236}">
                <a16:creationId xmlns:a16="http://schemas.microsoft.com/office/drawing/2014/main" id="{7F5D4164-674F-4F82-9796-A041332F80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3ADF481-29FF-443B-AD39-2A1FF11E9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62262"/>
              </p:ext>
            </p:extLst>
          </p:nvPr>
        </p:nvGraphicFramePr>
        <p:xfrm>
          <a:off x="779520" y="2121618"/>
          <a:ext cx="1063296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240">
                  <a:extLst>
                    <a:ext uri="{9D8B030D-6E8A-4147-A177-3AD203B41FA5}">
                      <a16:colId xmlns:a16="http://schemas.microsoft.com/office/drawing/2014/main" val="3281105198"/>
                    </a:ext>
                  </a:extLst>
                </a:gridCol>
                <a:gridCol w="2658240">
                  <a:extLst>
                    <a:ext uri="{9D8B030D-6E8A-4147-A177-3AD203B41FA5}">
                      <a16:colId xmlns:a16="http://schemas.microsoft.com/office/drawing/2014/main" val="751761555"/>
                    </a:ext>
                  </a:extLst>
                </a:gridCol>
                <a:gridCol w="2658240">
                  <a:extLst>
                    <a:ext uri="{9D8B030D-6E8A-4147-A177-3AD203B41FA5}">
                      <a16:colId xmlns:a16="http://schemas.microsoft.com/office/drawing/2014/main" val="451215510"/>
                    </a:ext>
                  </a:extLst>
                </a:gridCol>
                <a:gridCol w="2658240">
                  <a:extLst>
                    <a:ext uri="{9D8B030D-6E8A-4147-A177-3AD203B41FA5}">
                      <a16:colId xmlns:a16="http://schemas.microsoft.com/office/drawing/2014/main" val="1705255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Dar explicación </a:t>
                      </a:r>
                    </a:p>
                    <a:p>
                      <a:pPr algn="just"/>
                      <a:r>
                        <a:rPr lang="es-MX" sz="1400" dirty="0"/>
                        <a:t>¿Por qué algo es como es?</a:t>
                      </a:r>
                    </a:p>
                    <a:p>
                      <a:pPr algn="just"/>
                      <a:r>
                        <a:rPr lang="es-MX" sz="1400" dirty="0"/>
                        <a:t>Determinar las razones que generan el problema o la  situación.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Resolver un problema.</a:t>
                      </a:r>
                    </a:p>
                    <a:p>
                      <a:pPr algn="just"/>
                      <a:r>
                        <a:rPr lang="es-MX" sz="1400" dirty="0"/>
                        <a:t>Explicar de manera detallada como se puede abordar y/o solucionar el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Hacer más eficiente o mejorar algo.</a:t>
                      </a:r>
                    </a:p>
                    <a:p>
                      <a:pPr algn="just"/>
                      <a:r>
                        <a:rPr lang="es-MX" sz="1400" dirty="0"/>
                        <a:t>¿De qué manera se pueden optimizar los procesos para alcanzar el objetivo </a:t>
                      </a:r>
                      <a:r>
                        <a:rPr lang="es-MX" sz="1400" dirty="0" err="1"/>
                        <a:t>ropuesto</a:t>
                      </a:r>
                      <a:r>
                        <a:rPr lang="es-MX" sz="14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Inventar, innovar, desarrollar o crear algo nuevo.</a:t>
                      </a:r>
                    </a:p>
                    <a:p>
                      <a:pPr algn="just"/>
                      <a:r>
                        <a:rPr lang="es-MX" sz="1400" dirty="0"/>
                        <a:t>¿Cómo puede ser diferente?</a:t>
                      </a:r>
                    </a:p>
                    <a:p>
                      <a:pPr algn="just"/>
                      <a:r>
                        <a:rPr lang="es-MX" sz="1400" dirty="0"/>
                        <a:t>¿Qué nuevo producto o propuesta puedo hacer?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26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¿Por qué los alumnos que establecen una relación sentimental entre ellos tienen problemas para integrarse posteriormente como compañeros de escuela?</a:t>
                      </a:r>
                    </a:p>
                    <a:p>
                      <a:pPr algn="just"/>
                      <a:r>
                        <a:rPr lang="es-MX" sz="1400" dirty="0"/>
                        <a:t>¿Por qué es difícil reconstruir el lazo de integración y comunidad estudiantil entre ex parejas?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¿Se Puede promover una estrategia de prevención y solución al problema de convivencia entre ex parejas dentro de la escuela para mantener relaciones armónicas y de paz entre compañeros de preparatoria?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¿Podemos hacer un diagnóstico de los conflictos internos y externos que encierra el termino de una relación de noviazgo dentro de la escuela?</a:t>
                      </a:r>
                    </a:p>
                    <a:p>
                      <a:pPr algn="just"/>
                      <a:r>
                        <a:rPr lang="es-MX" sz="1400" dirty="0"/>
                        <a:t>¿Pueden los alumnos discutir soluciones para establecer relaciones de respeto, tolerancia y solidaridad entre ellos tras una ruptura emocional con un compañero de escuela?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¿Podemos  diseñar y elaborar una campaña publicitaria digital que promueva buenas prácticas para superar los conflictos emocionales tras una ruptura sentimental con un compañero y reintegrarse  a la comunidad estudiantil de forma exitosa y positiva?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46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12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4. </a:t>
            </a:r>
            <a:r>
              <a:rPr lang="es-MX" dirty="0">
                <a:latin typeface="Bahnschrift SemiLight SemiConde" panose="020B0502040204020203" pitchFamily="34" charset="0"/>
              </a:rPr>
              <a:t>Introducción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A3E073F-ECE3-41B4-867A-652CC15DCB1A}"/>
              </a:ext>
            </a:extLst>
          </p:cNvPr>
          <p:cNvSpPr txBox="1">
            <a:spLocks/>
          </p:cNvSpPr>
          <p:nvPr/>
        </p:nvSpPr>
        <p:spPr>
          <a:xfrm>
            <a:off x="1285461" y="2001079"/>
            <a:ext cx="8941904" cy="50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latin typeface="Bahnschrift SemiLight SemiConde" panose="020B0502040204020203" pitchFamily="34" charset="0"/>
              </a:rPr>
              <a:t>4.5 PREGUNTAS GENERADORAS PARA CADA ASIGNATURA</a:t>
            </a: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3" name="Google Shape;207;p24">
            <a:extLst>
              <a:ext uri="{FF2B5EF4-FFF2-40B4-BE49-F238E27FC236}">
                <a16:creationId xmlns:a16="http://schemas.microsoft.com/office/drawing/2014/main" id="{7F5D4164-674F-4F82-9796-A041332F80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7C618A3B-481C-4ECB-A4CA-5A10748F2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43320"/>
              </p:ext>
            </p:extLst>
          </p:nvPr>
        </p:nvGraphicFramePr>
        <p:xfrm>
          <a:off x="799547" y="250466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436">
                  <a:extLst>
                    <a:ext uri="{9D8B030D-6E8A-4147-A177-3AD203B41FA5}">
                      <a16:colId xmlns:a16="http://schemas.microsoft.com/office/drawing/2014/main" val="2492271866"/>
                    </a:ext>
                  </a:extLst>
                </a:gridCol>
                <a:gridCol w="5985564">
                  <a:extLst>
                    <a:ext uri="{9D8B030D-6E8A-4147-A177-3AD203B41FA5}">
                      <a16:colId xmlns:a16="http://schemas.microsoft.com/office/drawing/2014/main" val="2104045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PREGUNTAS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2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PSICOLOGÍA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1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4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SOCIOLOGÍA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4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BIOLOGÍA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4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GEOGRAFÍA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1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8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43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86039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4. </a:t>
            </a:r>
            <a:r>
              <a:rPr lang="es-MX" dirty="0">
                <a:latin typeface="Bahnschrift SemiLight SemiConde" panose="020B0502040204020203" pitchFamily="34" charset="0"/>
              </a:rPr>
              <a:t>Introducción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477DA6B-00A3-49A0-BAEC-61EA347833A1}"/>
              </a:ext>
            </a:extLst>
          </p:cNvPr>
          <p:cNvSpPr txBox="1">
            <a:spLocks/>
          </p:cNvSpPr>
          <p:nvPr/>
        </p:nvSpPr>
        <p:spPr>
          <a:xfrm>
            <a:off x="3034747" y="1703127"/>
            <a:ext cx="8163339" cy="596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latin typeface="Bahnschrift SemiLight SemiConde" panose="020B0502040204020203" pitchFamily="34" charset="0"/>
              </a:rPr>
              <a:t>5. TEMAS Y PRODUCTOS /EVALUACIÓN POR CADA ASIGNATURA</a:t>
            </a: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Bahnschrift SemiLight SemiConde" panose="020B0502040204020203" pitchFamily="34" charset="0"/>
              </a:rPr>
              <a:t> 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4E75692A-A654-4603-A43C-925B37756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60313"/>
              </p:ext>
            </p:extLst>
          </p:nvPr>
        </p:nvGraphicFramePr>
        <p:xfrm>
          <a:off x="1011582" y="2299474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081663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703774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60823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PRODUCTOS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2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PSICOLOGÍA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50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DERECHO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65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SOCIOLOGÍA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3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BIOLOGÍA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84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GEOGRAFÍA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45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26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35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dirty="0"/>
              <a:t>PROFESORES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C9CAFB5-EFFE-4185-8BDC-147780A3C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944030"/>
              </p:ext>
            </p:extLst>
          </p:nvPr>
        </p:nvGraphicFramePr>
        <p:xfrm>
          <a:off x="2411895" y="1690688"/>
          <a:ext cx="8507896" cy="407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948">
                  <a:extLst>
                    <a:ext uri="{9D8B030D-6E8A-4147-A177-3AD203B41FA5}">
                      <a16:colId xmlns:a16="http://schemas.microsoft.com/office/drawing/2014/main" val="57790614"/>
                    </a:ext>
                  </a:extLst>
                </a:gridCol>
                <a:gridCol w="4253948">
                  <a:extLst>
                    <a:ext uri="{9D8B030D-6E8A-4147-A177-3AD203B41FA5}">
                      <a16:colId xmlns:a16="http://schemas.microsoft.com/office/drawing/2014/main" val="1742934838"/>
                    </a:ext>
                  </a:extLst>
                </a:gridCol>
              </a:tblGrid>
              <a:tr h="54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</a:rPr>
                        <a:t>ASIGNATURA</a:t>
                      </a: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</a:rPr>
                        <a:t>DOCENTE</a:t>
                      </a: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006440"/>
                  </a:ext>
                </a:extLst>
              </a:tr>
              <a:tr h="5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</a:rPr>
                        <a:t>PSICOLOGÍA</a:t>
                      </a: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845573"/>
                  </a:ext>
                </a:extLst>
              </a:tr>
              <a:tr h="5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</a:rPr>
                        <a:t>DERECHO</a:t>
                      </a: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</a:rPr>
                        <a:t>Brenda Estela </a:t>
                      </a: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239331"/>
                  </a:ext>
                </a:extLst>
              </a:tr>
              <a:tr h="5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SOCIOLOGÍA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 </a:t>
                      </a:r>
                      <a:r>
                        <a:rPr lang="es-MX" sz="2400" dirty="0" err="1">
                          <a:effectLst/>
                          <a:latin typeface="Franklin Gothic Heavy" panose="020B09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Yely</a:t>
                      </a: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Pérez </a:t>
                      </a:r>
                      <a:r>
                        <a:rPr lang="es-MX" sz="2400" dirty="0" err="1">
                          <a:effectLst/>
                          <a:latin typeface="Franklin Gothic Heavy" panose="020B09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Dámazo</a:t>
                      </a: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616501"/>
                  </a:ext>
                </a:extLst>
              </a:tr>
              <a:tr h="5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BIOLOGÍA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029164"/>
                  </a:ext>
                </a:extLst>
              </a:tr>
              <a:tr h="5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>
                          <a:effectLst/>
                          <a:latin typeface="Franklin Gothic Heavy" panose="020B0903020102020204" pitchFamily="34" charset="0"/>
                        </a:rPr>
                        <a:t>GEOGRAFÍA</a:t>
                      </a:r>
                      <a:endParaRPr lang="es-MX" sz="240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</a:rPr>
                        <a:t> María Lizbeth Garcés Argumedo</a:t>
                      </a: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408528"/>
                  </a:ext>
                </a:extLst>
              </a:tr>
              <a:tr h="5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>
                          <a:effectLst/>
                          <a:latin typeface="Franklin Gothic Heavy" panose="020B0903020102020204" pitchFamily="34" charset="0"/>
                        </a:rPr>
                        <a:t>MATEMATICAS</a:t>
                      </a:r>
                      <a:endParaRPr lang="es-MX" sz="240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Franklin Gothic Heavy" panose="020B0903020102020204" pitchFamily="34" charset="0"/>
                        </a:rPr>
                        <a:t>Sergio </a:t>
                      </a:r>
                      <a:endParaRPr lang="es-MX" sz="2400" dirty="0">
                        <a:effectLst/>
                        <a:latin typeface="Franklin Gothic Heavy" panose="020B09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26829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pic>
        <p:nvPicPr>
          <p:cNvPr id="8" name="Google Shape;207;p24">
            <a:extLst>
              <a:ext uri="{FF2B5EF4-FFF2-40B4-BE49-F238E27FC236}">
                <a16:creationId xmlns:a16="http://schemas.microsoft.com/office/drawing/2014/main" id="{D15F65B6-364C-411B-95A0-19A956969B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65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80A64D86-77D7-4A87-9013-7B0E7FF9CB13}"/>
              </a:ext>
            </a:extLst>
          </p:cNvPr>
          <p:cNvSpPr txBox="1">
            <a:spLocks/>
          </p:cNvSpPr>
          <p:nvPr/>
        </p:nvSpPr>
        <p:spPr>
          <a:xfrm>
            <a:off x="1345324" y="2301765"/>
            <a:ext cx="9144000" cy="326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0" dirty="0">
                <a:latin typeface="Bahnschrift SemiLight SemiConde" panose="020B0502040204020203" pitchFamily="34" charset="0"/>
              </a:rPr>
              <a:t>Ciclo del proyecto interdisciplinario: 2020-2021</a:t>
            </a:r>
          </a:p>
          <a:p>
            <a:pPr algn="just"/>
            <a:r>
              <a:rPr lang="es-MX" sz="3200" dirty="0">
                <a:latin typeface="Bahnschrift SemiLight SemiConde" panose="020B0502040204020203" pitchFamily="34" charset="0"/>
              </a:rPr>
              <a:t>Fecha de término: Mayo de 2021</a:t>
            </a:r>
          </a:p>
          <a:p>
            <a:pPr algn="just"/>
            <a:endParaRPr lang="es-MX" sz="3200" dirty="0">
              <a:latin typeface="Bahnschrift SemiLight SemiConde" panose="020B0502040204020203" pitchFamily="34" charset="0"/>
            </a:endParaRPr>
          </a:p>
          <a:p>
            <a:r>
              <a:rPr lang="es-MX" sz="3200" b="1" dirty="0">
                <a:latin typeface="Bahnschrift SemiLight SemiConde" panose="020B0502040204020203" pitchFamily="34" charset="0"/>
              </a:rPr>
              <a:t>Título del proyecto: ¿Cómo convivir con mi ex pareja en la escuela?</a:t>
            </a:r>
            <a:endParaRPr lang="en-US" sz="32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11" name="Google Shape;207;p24">
            <a:extLst>
              <a:ext uri="{FF2B5EF4-FFF2-40B4-BE49-F238E27FC236}">
                <a16:creationId xmlns:a16="http://schemas.microsoft.com/office/drawing/2014/main" id="{0C8758C7-2277-4BD4-A545-CF3D855660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25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dirty="0"/>
              <a:t>ÍNDICE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A3E073F-ECE3-41B4-867A-652CC15DCB1A}"/>
              </a:ext>
            </a:extLst>
          </p:cNvPr>
          <p:cNvSpPr txBox="1">
            <a:spLocks/>
          </p:cNvSpPr>
          <p:nvPr/>
        </p:nvSpPr>
        <p:spPr>
          <a:xfrm>
            <a:off x="1345324" y="2301765"/>
            <a:ext cx="9144000" cy="326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s-MX" sz="3200" dirty="0">
                <a:latin typeface="Bahnschrift SemiLight SemiConde" panose="020B0502040204020203" pitchFamily="34" charset="0"/>
              </a:rPr>
              <a:t>C.A.I.A.C. Conclusiones generales</a:t>
            </a:r>
          </a:p>
          <a:p>
            <a:pPr marL="457200" indent="-457200" algn="just">
              <a:buAutoNum type="arabicPeriod"/>
            </a:pPr>
            <a:r>
              <a:rPr lang="es-MX" sz="3200" dirty="0">
                <a:latin typeface="Bahnschrift SemiLight SemiConde" panose="020B0502040204020203" pitchFamily="34" charset="0"/>
              </a:rPr>
              <a:t>Organizador gráfico</a:t>
            </a:r>
          </a:p>
          <a:p>
            <a:pPr marL="457200" indent="-457200" algn="just">
              <a:buAutoNum type="arabicPeriod"/>
            </a:pPr>
            <a:r>
              <a:rPr lang="es-MX" sz="3200" dirty="0">
                <a:latin typeface="Bahnschrift SemiLight SemiConde" panose="020B0502040204020203" pitchFamily="34" charset="0"/>
              </a:rPr>
              <a:t>Evidencias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s-MX" sz="3200" dirty="0">
                <a:latin typeface="Bahnschrift SemiLight SemiConde" panose="020B0502040204020203" pitchFamily="34" charset="0"/>
              </a:rPr>
              <a:t>Introducción (Justificación, Objetivo general del proyecto, Preguntas generadoras, Productos)</a:t>
            </a:r>
          </a:p>
          <a:p>
            <a:pPr algn="just"/>
            <a:endParaRPr lang="en-US" sz="32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10" name="Google Shape;207;p24">
            <a:extLst>
              <a:ext uri="{FF2B5EF4-FFF2-40B4-BE49-F238E27FC236}">
                <a16:creationId xmlns:a16="http://schemas.microsoft.com/office/drawing/2014/main" id="{4C05C674-6A29-48A8-A7EE-08337FE29A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51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44" y="945340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1. C.A.I.A.C. Conclusiones generales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A3E073F-ECE3-41B4-867A-652CC15DCB1A}"/>
              </a:ext>
            </a:extLst>
          </p:cNvPr>
          <p:cNvSpPr txBox="1">
            <a:spLocks/>
          </p:cNvSpPr>
          <p:nvPr/>
        </p:nvSpPr>
        <p:spPr>
          <a:xfrm>
            <a:off x="1345324" y="2301765"/>
            <a:ext cx="9144000" cy="326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highlight>
                  <a:srgbClr val="FFFF00"/>
                </a:highlight>
                <a:latin typeface="Bahnschrift SemiLight SemiConde" panose="020B0502040204020203" pitchFamily="34" charset="0"/>
              </a:rPr>
              <a:t>Lo </a:t>
            </a:r>
            <a:r>
              <a:rPr lang="en-US" sz="3200" b="1" dirty="0" err="1">
                <a:highlight>
                  <a:srgbClr val="FFFF00"/>
                </a:highlight>
                <a:latin typeface="Bahnschrift SemiLight SemiConde" panose="020B0502040204020203" pitchFamily="34" charset="0"/>
              </a:rPr>
              <a:t>hecho</a:t>
            </a:r>
            <a:r>
              <a:rPr lang="en-US" sz="3200" b="1" dirty="0">
                <a:highlight>
                  <a:srgbClr val="FFFF00"/>
                </a:highlight>
                <a:latin typeface="Bahnschrift SemiLight SemiConde" panose="020B0502040204020203" pitchFamily="34" charset="0"/>
              </a:rPr>
              <a:t> por Brenda</a:t>
            </a:r>
          </a:p>
        </p:txBody>
      </p:sp>
      <p:pic>
        <p:nvPicPr>
          <p:cNvPr id="6" name="Google Shape;207;p24">
            <a:extLst>
              <a:ext uri="{FF2B5EF4-FFF2-40B4-BE49-F238E27FC236}">
                <a16:creationId xmlns:a16="http://schemas.microsoft.com/office/drawing/2014/main" id="{D48A73AE-4B4A-4403-8D75-4F8357F437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55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2. Organizador gráfico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A3E073F-ECE3-41B4-867A-652CC15DCB1A}"/>
              </a:ext>
            </a:extLst>
          </p:cNvPr>
          <p:cNvSpPr txBox="1">
            <a:spLocks/>
          </p:cNvSpPr>
          <p:nvPr/>
        </p:nvSpPr>
        <p:spPr>
          <a:xfrm>
            <a:off x="1345324" y="2301765"/>
            <a:ext cx="9144000" cy="3268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latin typeface="Bahnschrift SemiLight SemiConde" panose="020B0502040204020203" pitchFamily="34" charset="0"/>
              </a:rPr>
              <a:t>NUESTROS TEMAS Y CONCEPTOS INTERDISCIPLINARIOS</a:t>
            </a:r>
          </a:p>
          <a:p>
            <a:pPr marL="0" indent="0" algn="just">
              <a:buNone/>
            </a:pPr>
            <a:endParaRPr lang="en-US" sz="32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r>
              <a:rPr lang="en-US" sz="3200" b="1" dirty="0">
                <a:highlight>
                  <a:srgbClr val="FFFF00"/>
                </a:highlight>
                <a:latin typeface="Bahnschrift SemiLight SemiConde" panose="020B0502040204020203" pitchFamily="34" charset="0"/>
              </a:rPr>
              <a:t>CADA MAESTRO DEBE PONER LOS TEMAS QUE CONSIDERA LIGADOS AL PROYECTO</a:t>
            </a:r>
          </a:p>
        </p:txBody>
      </p:sp>
      <p:pic>
        <p:nvPicPr>
          <p:cNvPr id="3" name="Google Shape;207;p24">
            <a:extLst>
              <a:ext uri="{FF2B5EF4-FFF2-40B4-BE49-F238E27FC236}">
                <a16:creationId xmlns:a16="http://schemas.microsoft.com/office/drawing/2014/main" id="{9950A272-0FC6-44D6-BDC6-E3948338F0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73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3. Evidencias</a:t>
            </a:r>
            <a:br>
              <a:rPr lang="es-MX" sz="3200" dirty="0">
                <a:latin typeface="Bahnschrift SemiLight SemiConde" panose="020B0502040204020203" pitchFamily="34" charset="0"/>
              </a:rPr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E173AF-20B9-4143-8311-E2AA582E0761}"/>
              </a:ext>
            </a:extLst>
          </p:cNvPr>
          <p:cNvPicPr/>
          <p:nvPr/>
        </p:nvPicPr>
        <p:blipFill rotWithShape="1">
          <a:blip r:embed="rId3"/>
          <a:srcRect l="27599" t="20719" r="27240" b="18400"/>
          <a:stretch/>
        </p:blipFill>
        <p:spPr bwMode="auto">
          <a:xfrm>
            <a:off x="681208" y="2542276"/>
            <a:ext cx="3294619" cy="2598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32DA81F-3A5B-45BA-9007-1C029271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889" y="2483672"/>
            <a:ext cx="3520615" cy="25989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3B2A85-058F-4CA5-B179-786A1583D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540" y="2483672"/>
            <a:ext cx="3504997" cy="2598944"/>
          </a:xfrm>
          <a:prstGeom prst="rect">
            <a:avLst/>
          </a:prstGeom>
        </p:spPr>
      </p:pic>
      <p:pic>
        <p:nvPicPr>
          <p:cNvPr id="11" name="Google Shape;207;p24">
            <a:extLst>
              <a:ext uri="{FF2B5EF4-FFF2-40B4-BE49-F238E27FC236}">
                <a16:creationId xmlns:a16="http://schemas.microsoft.com/office/drawing/2014/main" id="{34A3533B-2747-4457-915C-2A09C8679A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06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4. </a:t>
            </a:r>
            <a:r>
              <a:rPr lang="es-MX" dirty="0">
                <a:latin typeface="Bahnschrift SemiLight SemiConde" panose="020B0502040204020203" pitchFamily="34" charset="0"/>
              </a:rPr>
              <a:t>Introducción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A3E073F-ECE3-41B4-867A-652CC15DCB1A}"/>
              </a:ext>
            </a:extLst>
          </p:cNvPr>
          <p:cNvSpPr txBox="1">
            <a:spLocks/>
          </p:cNvSpPr>
          <p:nvPr/>
        </p:nvSpPr>
        <p:spPr>
          <a:xfrm>
            <a:off x="1007165" y="2161830"/>
            <a:ext cx="10694504" cy="4661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8000" b="1" dirty="0">
                <a:latin typeface="Bahnschrift SemiLight SemiConde" panose="020B0502040204020203" pitchFamily="34" charset="0"/>
              </a:rPr>
              <a:t>4.1 JUSTIFICACIÓN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MX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Debido a que los alumnos de preparatoria se encuentran en una etapa de adolescencia, su sentido de identidad se forma, en una buena parte, de sus relaciones con sus iguales, </a:t>
            </a:r>
            <a:r>
              <a:rPr lang="es-MX" sz="4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legando a </a:t>
            </a:r>
            <a:r>
              <a:rPr lang="es-MX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trascender este vínculo de compañerismo a relaciones afectivas de noviazgo. </a:t>
            </a:r>
            <a:endParaRPr lang="es-MX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MX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al termino de una relación afectiva, </a:t>
            </a:r>
            <a:r>
              <a:rPr lang="es-MX" sz="4800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muchos de los alumnos se han enfrentado a situaciones emocionalmente difíciles  de reinserción a sus grupos de escuela cuando concluyen una relación de pareja, </a:t>
            </a:r>
            <a:r>
              <a:rPr lang="es-MX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no saber cómo enfrentar la nueva realidad de tener que volver a relacionarse con sus exparejas, pero ahora en calidad de simples compañeros de colegio o de grupo escolar, afectando la convivencia general de la comunidad escolar. </a:t>
            </a:r>
            <a:r>
              <a:rPr lang="es-MX" sz="4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Muchos de estos alumnos suelen entrar en estados de ansiedad, depresión y aislamiento, inseguridad, agresión, pensamientos suicidas e inclusive ausentismo escolar,</a:t>
            </a:r>
            <a:r>
              <a:rPr lang="es-MX" sz="4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que puede derivar en bajas totales como alumnos o un bajo desempeño académico.</a:t>
            </a:r>
            <a:endParaRPr lang="en-US" sz="32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3" name="Google Shape;207;p24">
            <a:extLst>
              <a:ext uri="{FF2B5EF4-FFF2-40B4-BE49-F238E27FC236}">
                <a16:creationId xmlns:a16="http://schemas.microsoft.com/office/drawing/2014/main" id="{13CB39ED-38B6-475D-8F76-82E032BE93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40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EFD0C-6B96-408C-85C0-C521320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6" y="365125"/>
            <a:ext cx="8941904" cy="1325563"/>
          </a:xfrm>
        </p:spPr>
        <p:txBody>
          <a:bodyPr/>
          <a:lstStyle/>
          <a:p>
            <a:pPr algn="ctr"/>
            <a:r>
              <a:rPr lang="es-MX" sz="3200" dirty="0">
                <a:latin typeface="Bahnschrift SemiLight SemiConde" panose="020B0502040204020203" pitchFamily="34" charset="0"/>
              </a:rPr>
              <a:t>4. </a:t>
            </a:r>
            <a:r>
              <a:rPr lang="es-MX" dirty="0">
                <a:latin typeface="Bahnschrift SemiLight SemiConde" panose="020B0502040204020203" pitchFamily="34" charset="0"/>
              </a:rPr>
              <a:t>Introducción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4ACCE1-E455-4E12-9B55-0624195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1" y="195730"/>
            <a:ext cx="1609483" cy="166435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A3E073F-ECE3-41B4-867A-652CC15DCB1A}"/>
              </a:ext>
            </a:extLst>
          </p:cNvPr>
          <p:cNvSpPr txBox="1">
            <a:spLocks/>
          </p:cNvSpPr>
          <p:nvPr/>
        </p:nvSpPr>
        <p:spPr>
          <a:xfrm>
            <a:off x="1285461" y="2001079"/>
            <a:ext cx="10068339" cy="404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latin typeface="Bahnschrift SemiLight SemiConde" panose="020B0502040204020203" pitchFamily="34" charset="0"/>
              </a:rPr>
              <a:t>4.2 OBJETIVO GENERAL DEL PROYECTO:</a:t>
            </a:r>
          </a:p>
          <a:p>
            <a:pPr marL="0" indent="0" algn="just">
              <a:buNone/>
            </a:pPr>
            <a:endParaRPr lang="en-US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Bahnschrift SemiLight SemiConde" panose="020B0502040204020203" pitchFamily="34" charset="0"/>
              </a:rPr>
              <a:t>Elaborar</a:t>
            </a:r>
            <a:r>
              <a:rPr lang="en-US" dirty="0">
                <a:latin typeface="Bahnschrift SemiLight SemiConde" panose="020B0502040204020203" pitchFamily="34" charset="0"/>
              </a:rPr>
              <a:t> un material de </a:t>
            </a:r>
            <a:r>
              <a:rPr lang="en-US" dirty="0" err="1">
                <a:latin typeface="Bahnschrift SemiLight SemiConde" panose="020B0502040204020203" pitchFamily="34" charset="0"/>
              </a:rPr>
              <a:t>divulgación</a:t>
            </a:r>
            <a:r>
              <a:rPr lang="en-US" dirty="0">
                <a:latin typeface="Bahnschrift SemiLight SemiConde" panose="020B0502040204020203" pitchFamily="34" charset="0"/>
              </a:rPr>
              <a:t> digital que </a:t>
            </a:r>
            <a:r>
              <a:rPr lang="en-US" dirty="0" err="1">
                <a:latin typeface="Bahnschrift SemiLight SemiConde" panose="020B0502040204020203" pitchFamily="34" charset="0"/>
              </a:rPr>
              <a:t>promueva</a:t>
            </a:r>
            <a:r>
              <a:rPr lang="en-US" dirty="0">
                <a:latin typeface="Bahnschrift SemiLight SemiConde" panose="020B0502040204020203" pitchFamily="34" charset="0"/>
              </a:rPr>
              <a:t> entre la </a:t>
            </a:r>
            <a:r>
              <a:rPr lang="en-US" dirty="0" err="1">
                <a:latin typeface="Bahnschrift SemiLight SemiConde" panose="020B0502040204020203" pitchFamily="34" charset="0"/>
              </a:rPr>
              <a:t>comunidad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estudiantil</a:t>
            </a:r>
            <a:r>
              <a:rPr lang="en-US" dirty="0">
                <a:latin typeface="Bahnschrift SemiLight SemiConde" panose="020B0502040204020203" pitchFamily="34" charset="0"/>
              </a:rPr>
              <a:t> del Colegio Francisco </a:t>
            </a:r>
            <a:r>
              <a:rPr lang="en-US" dirty="0" err="1">
                <a:latin typeface="Bahnschrift SemiLight SemiConde" panose="020B0502040204020203" pitchFamily="34" charset="0"/>
              </a:rPr>
              <a:t>Larroyo</a:t>
            </a:r>
            <a:r>
              <a:rPr lang="en-US" dirty="0">
                <a:latin typeface="Bahnschrift SemiLight SemiConde" panose="020B0502040204020203" pitchFamily="34" charset="0"/>
              </a:rPr>
              <a:t> un manual de </a:t>
            </a:r>
            <a:r>
              <a:rPr lang="en-US" dirty="0" err="1">
                <a:latin typeface="Bahnschrift SemiLight SemiConde" panose="020B0502040204020203" pitchFamily="34" charset="0"/>
              </a:rPr>
              <a:t>buenas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práticas</a:t>
            </a:r>
            <a:r>
              <a:rPr lang="en-US" dirty="0">
                <a:latin typeface="Bahnschrift SemiLight SemiConde" panose="020B0502040204020203" pitchFamily="34" charset="0"/>
              </a:rPr>
              <a:t> de </a:t>
            </a:r>
            <a:r>
              <a:rPr lang="en-US" dirty="0" err="1">
                <a:latin typeface="Bahnschrift SemiLight SemiConde" panose="020B0502040204020203" pitchFamily="34" charset="0"/>
              </a:rPr>
              <a:t>reinserción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tras</a:t>
            </a:r>
            <a:r>
              <a:rPr lang="en-US" dirty="0">
                <a:latin typeface="Bahnschrift SemiLight SemiConde" panose="020B0502040204020203" pitchFamily="34" charset="0"/>
              </a:rPr>
              <a:t> el </a:t>
            </a:r>
            <a:r>
              <a:rPr lang="en-US" dirty="0" err="1">
                <a:latin typeface="Bahnschrift SemiLight SemiConde" panose="020B0502040204020203" pitchFamily="34" charset="0"/>
              </a:rPr>
              <a:t>termino</a:t>
            </a:r>
            <a:r>
              <a:rPr lang="en-US" dirty="0">
                <a:latin typeface="Bahnschrift SemiLight SemiConde" panose="020B0502040204020203" pitchFamily="34" charset="0"/>
              </a:rPr>
              <a:t> de una </a:t>
            </a:r>
            <a:r>
              <a:rPr lang="en-US" dirty="0" err="1">
                <a:latin typeface="Bahnschrift SemiLight SemiConde" panose="020B0502040204020203" pitchFamily="34" charset="0"/>
              </a:rPr>
              <a:t>relación</a:t>
            </a:r>
            <a:r>
              <a:rPr lang="en-US" dirty="0">
                <a:latin typeface="Bahnschrift SemiLight SemiConde" panose="020B0502040204020203" pitchFamily="34" charset="0"/>
              </a:rPr>
              <a:t> sentimental entre </a:t>
            </a:r>
            <a:r>
              <a:rPr lang="en-US" dirty="0" err="1">
                <a:latin typeface="Bahnschrift SemiLight SemiConde" panose="020B0502040204020203" pitchFamily="34" charset="0"/>
              </a:rPr>
              <a:t>compañeros</a:t>
            </a:r>
            <a:r>
              <a:rPr lang="en-US" dirty="0">
                <a:latin typeface="Bahnschrift SemiLight SemiConde" panose="020B0502040204020203" pitchFamily="34" charset="0"/>
              </a:rPr>
              <a:t> de un </a:t>
            </a:r>
            <a:r>
              <a:rPr lang="en-US" dirty="0" err="1">
                <a:latin typeface="Bahnschrift SemiLight SemiConde" panose="020B0502040204020203" pitchFamily="34" charset="0"/>
              </a:rPr>
              <a:t>grupo</a:t>
            </a:r>
            <a:r>
              <a:rPr lang="en-US" dirty="0">
                <a:latin typeface="Bahnschrift SemiLight SemiConde" panose="020B0502040204020203" pitchFamily="34" charset="0"/>
              </a:rPr>
              <a:t> o de la </a:t>
            </a:r>
            <a:r>
              <a:rPr lang="en-US" dirty="0" err="1">
                <a:latin typeface="Bahnschrift SemiLight SemiConde" panose="020B0502040204020203" pitchFamily="34" charset="0"/>
              </a:rPr>
              <a:t>escuela</a:t>
            </a:r>
            <a:r>
              <a:rPr lang="en-US" dirty="0">
                <a:latin typeface="Bahnschrift SemiLight SemiConde" panose="020B0502040204020203" pitchFamily="34" charset="0"/>
              </a:rPr>
              <a:t>, a fin de </a:t>
            </a:r>
            <a:r>
              <a:rPr lang="en-US" dirty="0" err="1">
                <a:latin typeface="Bahnschrift SemiLight SemiConde" panose="020B0502040204020203" pitchFamily="34" charset="0"/>
              </a:rPr>
              <a:t>promover</a:t>
            </a:r>
            <a:r>
              <a:rPr lang="en-US" dirty="0">
                <a:latin typeface="Bahnschrift SemiLight SemiConde" panose="020B0502040204020203" pitchFamily="34" charset="0"/>
              </a:rPr>
              <a:t> una </a:t>
            </a:r>
            <a:r>
              <a:rPr lang="en-US" dirty="0" err="1">
                <a:latin typeface="Bahnschrift SemiLight SemiConde" panose="020B0502040204020203" pitchFamily="34" charset="0"/>
              </a:rPr>
              <a:t>cultura</a:t>
            </a:r>
            <a:r>
              <a:rPr lang="en-US" dirty="0">
                <a:latin typeface="Bahnschrift SemiLight SemiConde" panose="020B0502040204020203" pitchFamily="34" charset="0"/>
              </a:rPr>
              <a:t> de </a:t>
            </a:r>
            <a:r>
              <a:rPr lang="en-US" dirty="0" err="1">
                <a:latin typeface="Bahnschrift SemiLight SemiConde" panose="020B0502040204020203" pitchFamily="34" charset="0"/>
              </a:rPr>
              <a:t>integración</a:t>
            </a:r>
            <a:r>
              <a:rPr lang="en-US" dirty="0">
                <a:latin typeface="Bahnschrift SemiLight SemiConde" panose="020B0502040204020203" pitchFamily="34" charset="0"/>
              </a:rPr>
              <a:t> de la </a:t>
            </a:r>
            <a:r>
              <a:rPr lang="en-US" dirty="0" err="1">
                <a:latin typeface="Bahnschrift SemiLight SemiConde" panose="020B0502040204020203" pitchFamily="34" charset="0"/>
              </a:rPr>
              <a:t>comunidad</a:t>
            </a:r>
            <a:r>
              <a:rPr lang="en-US" dirty="0">
                <a:latin typeface="Bahnschrift SemiLight SemiConde" panose="020B0502040204020203" pitchFamily="34" charset="0"/>
              </a:rPr>
              <a:t> y </a:t>
            </a:r>
            <a:r>
              <a:rPr lang="en-US" dirty="0" err="1">
                <a:latin typeface="Bahnschrift SemiLight SemiConde" panose="020B0502040204020203" pitchFamily="34" charset="0"/>
              </a:rPr>
              <a:t>eliminar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posibles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prácticas</a:t>
            </a:r>
            <a:r>
              <a:rPr lang="en-US" dirty="0">
                <a:latin typeface="Bahnschrift SemiLight SemiConde" panose="020B0502040204020203" pitchFamily="34" charset="0"/>
              </a:rPr>
              <a:t> de </a:t>
            </a:r>
            <a:r>
              <a:rPr lang="en-US" dirty="0" err="1">
                <a:latin typeface="Bahnschrift SemiLight SemiConde" panose="020B0502040204020203" pitchFamily="34" charset="0"/>
              </a:rPr>
              <a:t>exclusión</a:t>
            </a:r>
            <a:r>
              <a:rPr lang="en-US" dirty="0">
                <a:latin typeface="Bahnschrift SemiLight SemiConde" panose="020B0502040204020203" pitchFamily="34" charset="0"/>
              </a:rPr>
              <a:t> y </a:t>
            </a:r>
            <a:r>
              <a:rPr lang="en-US" dirty="0" err="1">
                <a:latin typeface="Bahnschrift SemiLight SemiConde" panose="020B0502040204020203" pitchFamily="34" charset="0"/>
              </a:rPr>
              <a:t>violencia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emocional</a:t>
            </a:r>
            <a:r>
              <a:rPr lang="en-US" dirty="0">
                <a:latin typeface="Bahnschrift SemiLight SemiConde" panose="020B0502040204020203" pitchFamily="34" charset="0"/>
              </a:rPr>
              <a:t> o </a:t>
            </a:r>
            <a:r>
              <a:rPr lang="en-US" dirty="0" err="1">
                <a:latin typeface="Bahnschrift SemiLight SemiConde" panose="020B0502040204020203" pitchFamily="34" charset="0"/>
              </a:rPr>
              <a:t>física</a:t>
            </a:r>
            <a:r>
              <a:rPr lang="en-US" dirty="0">
                <a:latin typeface="Bahnschrift SemiLight SemiConde" panose="020B0502040204020203" pitchFamily="34" charset="0"/>
              </a:rPr>
              <a:t> entre </a:t>
            </a:r>
            <a:r>
              <a:rPr lang="en-US" dirty="0" err="1">
                <a:latin typeface="Bahnschrift SemiLight SemiConde" panose="020B0502040204020203" pitchFamily="34" charset="0"/>
              </a:rPr>
              <a:t>compañeros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en</a:t>
            </a:r>
            <a:r>
              <a:rPr lang="en-US" dirty="0">
                <a:latin typeface="Bahnschrift SemiLight SemiConde" panose="020B0502040204020203" pitchFamily="34" charset="0"/>
              </a:rPr>
              <a:t> el </a:t>
            </a:r>
            <a:r>
              <a:rPr lang="en-US" dirty="0" err="1">
                <a:latin typeface="Bahnschrift SemiLight SemiConde" panose="020B0502040204020203" pitchFamily="34" charset="0"/>
              </a:rPr>
              <a:t>corto</a:t>
            </a:r>
            <a:r>
              <a:rPr lang="en-US" dirty="0">
                <a:latin typeface="Bahnschrift SemiLight SemiConde" panose="020B0502040204020203" pitchFamily="34" charset="0"/>
              </a:rPr>
              <a:t> o </a:t>
            </a:r>
            <a:r>
              <a:rPr lang="en-US" dirty="0" err="1">
                <a:latin typeface="Bahnschrift SemiLight SemiConde" panose="020B0502040204020203" pitchFamily="34" charset="0"/>
              </a:rPr>
              <a:t>mediano</a:t>
            </a:r>
            <a:r>
              <a:rPr lang="en-US" dirty="0">
                <a:latin typeface="Bahnschrift SemiLight SemiConde" panose="020B0502040204020203" pitchFamily="34" charset="0"/>
              </a:rPr>
              <a:t> </a:t>
            </a:r>
            <a:r>
              <a:rPr lang="en-US" dirty="0" err="1">
                <a:latin typeface="Bahnschrift SemiLight SemiConde" panose="020B0502040204020203" pitchFamily="34" charset="0"/>
              </a:rPr>
              <a:t>plazo</a:t>
            </a:r>
            <a:r>
              <a:rPr lang="en-US" dirty="0">
                <a:latin typeface="Bahnschrift SemiLight SemiConde" panose="020B0502040204020203" pitchFamily="34" charset="0"/>
              </a:rPr>
              <a:t>. </a:t>
            </a: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3" name="Google Shape;207;p24">
            <a:extLst>
              <a:ext uri="{FF2B5EF4-FFF2-40B4-BE49-F238E27FC236}">
                <a16:creationId xmlns:a16="http://schemas.microsoft.com/office/drawing/2014/main" id="{7F5D4164-674F-4F82-9796-A041332F80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8342" y="499662"/>
            <a:ext cx="2215458" cy="5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3829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687</Words>
  <Application>Microsoft Office PowerPoint</Application>
  <PresentationFormat>Panorámica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Bahnschrift SemiLight SemiConde</vt:lpstr>
      <vt:lpstr>Calibri</vt:lpstr>
      <vt:lpstr>Cambria</vt:lpstr>
      <vt:lpstr>Century Gothic</vt:lpstr>
      <vt:lpstr>Franklin Gothic Heavy</vt:lpstr>
      <vt:lpstr>ShapesVTI</vt:lpstr>
      <vt:lpstr>EQUIPO # 3</vt:lpstr>
      <vt:lpstr>PROFESORES</vt:lpstr>
      <vt:lpstr>Presentación de PowerPoint</vt:lpstr>
      <vt:lpstr>ÍNDICE</vt:lpstr>
      <vt:lpstr>1. C.A.I.A.C. Conclusiones generales</vt:lpstr>
      <vt:lpstr>2. Organizador gráfico</vt:lpstr>
      <vt:lpstr>3. Evidencias </vt:lpstr>
      <vt:lpstr>4. Introducción </vt:lpstr>
      <vt:lpstr>4. Introducción </vt:lpstr>
      <vt:lpstr>4. Introducción </vt:lpstr>
      <vt:lpstr>4. Introducción </vt:lpstr>
      <vt:lpstr>4. Introducción </vt:lpstr>
      <vt:lpstr>4. Introducción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# 3</dc:title>
  <dc:creator> </dc:creator>
  <cp:lastModifiedBy> </cp:lastModifiedBy>
  <cp:revision>17</cp:revision>
  <dcterms:created xsi:type="dcterms:W3CDTF">2020-10-19T23:56:28Z</dcterms:created>
  <dcterms:modified xsi:type="dcterms:W3CDTF">2020-10-20T01:46:43Z</dcterms:modified>
</cp:coreProperties>
</file>