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13" r:id="rId9"/>
    <p:sldId id="311" r:id="rId10"/>
    <p:sldId id="314" r:id="rId11"/>
    <p:sldId id="317" r:id="rId12"/>
    <p:sldId id="318" r:id="rId13"/>
    <p:sldId id="322" r:id="rId14"/>
    <p:sldId id="323" r:id="rId15"/>
    <p:sldId id="327" r:id="rId16"/>
    <p:sldId id="328" r:id="rId17"/>
    <p:sldId id="329" r:id="rId18"/>
    <p:sldId id="334" r:id="rId19"/>
    <p:sldId id="337" r:id="rId20"/>
    <p:sldId id="338" r:id="rId21"/>
    <p:sldId id="339" r:id="rId22"/>
    <p:sldId id="343" r:id="rId23"/>
    <p:sldId id="344" r:id="rId24"/>
    <p:sldId id="345" r:id="rId25"/>
    <p:sldId id="350" r:id="rId26"/>
    <p:sldId id="351" r:id="rId27"/>
    <p:sldId id="352" r:id="rId28"/>
    <p:sldId id="353" r:id="rId29"/>
    <p:sldId id="354" r:id="rId30"/>
    <p:sldId id="357" r:id="rId31"/>
    <p:sldId id="360" r:id="rId32"/>
    <p:sldId id="364" r:id="rId33"/>
    <p:sldId id="365" r:id="rId34"/>
    <p:sldId id="361" r:id="rId35"/>
    <p:sldId id="362" r:id="rId36"/>
    <p:sldId id="363" r:id="rId37"/>
    <p:sldId id="366" r:id="rId38"/>
    <p:sldId id="367" r:id="rId39"/>
    <p:sldId id="368" r:id="rId40"/>
    <p:sldId id="370" r:id="rId41"/>
    <p:sldId id="369" r:id="rId42"/>
    <p:sldId id="371" r:id="rId43"/>
    <p:sldId id="373" r:id="rId44"/>
    <p:sldId id="376" r:id="rId45"/>
    <p:sldId id="378" r:id="rId46"/>
    <p:sldId id="388" r:id="rId47"/>
    <p:sldId id="380" r:id="rId48"/>
    <p:sldId id="387" r:id="rId49"/>
    <p:sldId id="391" r:id="rId50"/>
    <p:sldId id="393" r:id="rId51"/>
    <p:sldId id="394" r:id="rId52"/>
    <p:sldId id="384" r:id="rId5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pa Lab 22" initials="PL2" lastIdx="1" clrIdx="0">
    <p:extLst>
      <p:ext uri="{19B8F6BF-5375-455C-9EA6-DF929625EA0E}">
        <p15:presenceInfo xmlns:p15="http://schemas.microsoft.com/office/powerpoint/2012/main" xmlns="" userId="Prepa Lab 2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8" autoAdjust="0"/>
    <p:restoredTop sz="94660"/>
  </p:normalViewPr>
  <p:slideViewPr>
    <p:cSldViewPr snapToGrid="0">
      <p:cViewPr>
        <p:scale>
          <a:sx n="68" d="100"/>
          <a:sy n="68" d="100"/>
        </p:scale>
        <p:origin x="-85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3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05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0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96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21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5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0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08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50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00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47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66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15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3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7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56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BD9E6-CB3C-4649-A8EA-6963A75B47E9}" type="datetimeFigureOut">
              <a:rPr lang="es-MX" smtClean="0"/>
              <a:t>16/09/2020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73CAF86-2605-4034-97B8-A630296F87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84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3264" y="4676764"/>
            <a:ext cx="11222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Constantia" panose="02030602050306030303" pitchFamily="18" charset="0"/>
              </a:rPr>
              <a:t>PREPARATORIA PARTICULAR FRANCISCO LARROYO</a:t>
            </a:r>
            <a:endParaRPr lang="es-MX" sz="3200" b="1" dirty="0">
              <a:latin typeface="Constantia" panose="02030602050306030303" pitchFamily="18" charset="0"/>
            </a:endParaRPr>
          </a:p>
        </p:txBody>
      </p:sp>
      <p:pic>
        <p:nvPicPr>
          <p:cNvPr id="6" name="5 Imagen" descr="http://www.mi-inicio.miselec.com/logo_cufl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22" y="405130"/>
            <a:ext cx="3364992" cy="3761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80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general del proyecto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800" dirty="0" smtClean="0"/>
              <a:t>Que los alumnos de sexto año de preparatoria generen información para sus compañeros  de otros grados referente a la investigación  de </a:t>
            </a:r>
            <a:r>
              <a:rPr lang="es-MX" sz="2800" dirty="0"/>
              <a:t>la conducta </a:t>
            </a:r>
            <a:r>
              <a:rPr lang="es-MX" sz="2800" dirty="0" err="1"/>
              <a:t>Psico</a:t>
            </a:r>
            <a:r>
              <a:rPr lang="es-MX" sz="2800" dirty="0"/>
              <a:t>- Social del individuo con relación al impacto ambiental en la cabecera Municipal de Tláhuac.</a:t>
            </a:r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9772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484293"/>
            <a:ext cx="9741132" cy="9497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Objetivos o propósitos por asignatura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938552"/>
              </p:ext>
            </p:extLst>
          </p:nvPr>
        </p:nvGraphicFramePr>
        <p:xfrm>
          <a:off x="548639" y="1865375"/>
          <a:ext cx="8924545" cy="4101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419"/>
                <a:gridCol w="7318126"/>
              </a:tblGrid>
              <a:tr h="304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</a:rPr>
                        <a:t>ASIGNATURA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OBJETIVO </a:t>
                      </a:r>
                      <a:endParaRPr lang="es-MX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2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</a:rPr>
                        <a:t>DERECHO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Identificará el marco jurídico en la esfera administrativa y penal  aplicable a las conductas de las personas residentes en Tláhuac en relación al impacto ambiental. 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2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</a:rPr>
                        <a:t>GEOGRAFÍA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Ubicará las principales zonas geográficas naturales de impacto ambiental en Tláhuac y  las relacionará con las actividades económicas de influencia.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2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</a:rPr>
                        <a:t>PSICOLOGÍA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Observará e identificará la participación de los factores sociales y culturales en la conducta individual y grupal  de los habitantes de Tláhuac.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2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effectLst/>
                        </a:rPr>
                        <a:t>SOCIOLOGÍA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Conocerá las principales características del comportamiento de los habitantes de Tláhuac respecto a su entorno ambiental y su grado de responsabilidad con su cuidado y conservación.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447" y="217714"/>
            <a:ext cx="8596668" cy="1320800"/>
          </a:xfrm>
        </p:spPr>
        <p:txBody>
          <a:bodyPr/>
          <a:lstStyle/>
          <a:p>
            <a:r>
              <a:rPr lang="es-MX" dirty="0" smtClean="0"/>
              <a:t>Índice de contenidos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2019" y="1638075"/>
            <a:ext cx="8596668" cy="3880773"/>
          </a:xfrm>
        </p:spPr>
        <p:txBody>
          <a:bodyPr/>
          <a:lstStyle/>
          <a:p>
            <a:r>
              <a:rPr lang="es-MX" dirty="0" smtClean="0"/>
              <a:t>5.a 1 C.A.A.I.C. – La interdisciplinariedad</a:t>
            </a:r>
          </a:p>
          <a:p>
            <a:r>
              <a:rPr lang="es-MX" dirty="0" smtClean="0"/>
              <a:t>5.a 2 Fotografías de la sesión</a:t>
            </a:r>
          </a:p>
          <a:p>
            <a:r>
              <a:rPr lang="es-MX" dirty="0" smtClean="0"/>
              <a:t>5.b Fotografía y Organizador gráfico</a:t>
            </a:r>
          </a:p>
          <a:p>
            <a:r>
              <a:rPr lang="es-MX" dirty="0" smtClean="0"/>
              <a:t>5.c Introducción o Justificación &lt;descripción del Proyecto</a:t>
            </a:r>
          </a:p>
          <a:p>
            <a:r>
              <a:rPr lang="es-MX" dirty="0" smtClean="0"/>
              <a:t>5.d Objetivo general del proyecto</a:t>
            </a:r>
          </a:p>
          <a:p>
            <a:r>
              <a:rPr lang="es-MX" dirty="0" smtClean="0"/>
              <a:t>5.e Pregunta (s) generadora (s),  pregunta (s) guía, problemas a abordar, asunto a resolver o a probar, propuesta, etcétera, del proyecto a realizar.</a:t>
            </a:r>
          </a:p>
          <a:p>
            <a:r>
              <a:rPr lang="es-MX" dirty="0" smtClean="0"/>
              <a:t>5.f Contenidos. Temas y productos propuestos</a:t>
            </a:r>
          </a:p>
          <a:p>
            <a:r>
              <a:rPr lang="es-MX" dirty="0" smtClean="0"/>
              <a:t>5.g Planeación general</a:t>
            </a:r>
          </a:p>
          <a:p>
            <a:r>
              <a:rPr lang="es-MX" dirty="0" smtClean="0"/>
              <a:t>5.g.1 Planeación día a día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805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1" y="2182359"/>
            <a:ext cx="3267510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42" y="2264228"/>
            <a:ext cx="3778571" cy="38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2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2 Fotos</a:t>
            </a:r>
            <a:br>
              <a:rPr lang="es-MX" dirty="0" smtClean="0"/>
            </a:br>
            <a:r>
              <a:rPr lang="es-MX" dirty="0" smtClean="0"/>
              <a:t>de la sesión</a:t>
            </a:r>
            <a:endParaRPr lang="es-MX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172">
            <a:off x="5756112" y="855146"/>
            <a:ext cx="4382086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8949">
            <a:off x="562205" y="2509681"/>
            <a:ext cx="4572000" cy="370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8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16744" b="7724"/>
          <a:stretch/>
        </p:blipFill>
        <p:spPr bwMode="auto">
          <a:xfrm>
            <a:off x="1415142" y="979714"/>
            <a:ext cx="7532915" cy="494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3045" r="16814" b="7826"/>
          <a:stretch/>
        </p:blipFill>
        <p:spPr bwMode="auto">
          <a:xfrm>
            <a:off x="1335503" y="892628"/>
            <a:ext cx="7554685" cy="509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9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7-10-31 a las 17.31.26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" r="1575" b="6481"/>
          <a:stretch/>
        </p:blipFill>
        <p:spPr>
          <a:xfrm>
            <a:off x="944642" y="457200"/>
            <a:ext cx="8131563" cy="612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2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7-10-31 a las 17.31.35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" r="1771" b="6790"/>
          <a:stretch/>
        </p:blipFill>
        <p:spPr>
          <a:xfrm>
            <a:off x="1771153" y="993774"/>
            <a:ext cx="6589517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1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483532" y="795290"/>
            <a:ext cx="2881781" cy="18696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DERECHO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2 Elipse"/>
          <p:cNvSpPr/>
          <p:nvPr/>
        </p:nvSpPr>
        <p:spPr>
          <a:xfrm>
            <a:off x="7058215" y="4352994"/>
            <a:ext cx="2569028" cy="184613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GEOGRAFIA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1133237" y="4082967"/>
            <a:ext cx="2569028" cy="197954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SOCIOLOGÍA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6788313" y="453610"/>
            <a:ext cx="2569028" cy="197954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PSICOLOGIA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872816" y="2791326"/>
            <a:ext cx="3355950" cy="1075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Deterioro ambiental</a:t>
            </a:r>
            <a:endParaRPr lang="es-MX" sz="2800" b="1" dirty="0">
              <a:solidFill>
                <a:schemeClr val="tx1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7228766" y="3866398"/>
            <a:ext cx="447381" cy="486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7058215" y="2412281"/>
            <a:ext cx="617932" cy="37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3365313" y="2189747"/>
            <a:ext cx="507504" cy="6015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H="1">
            <a:off x="3365313" y="3866398"/>
            <a:ext cx="507503" cy="486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5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625345" y="1125444"/>
            <a:ext cx="8520600" cy="443427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9600" dirty="0" smtClean="0">
                <a:solidFill>
                  <a:schemeClr val="tx1"/>
                </a:solidFill>
              </a:rPr>
              <a:t>EQUIPO 1 </a:t>
            </a:r>
            <a:endParaRPr lang="es-E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4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sz="4000" dirty="0" smtClean="0"/>
              <a:t>Organizador gráfico</a:t>
            </a:r>
          </a:p>
          <a:p>
            <a:r>
              <a:rPr lang="es-MX" sz="4000" dirty="0" smtClean="0"/>
              <a:t>Preguntas esenciales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20993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5562" y="67491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El arte de fomentar preguntas esenciales         </a:t>
            </a:r>
            <a:br>
              <a:rPr lang="es-MX" dirty="0" smtClean="0"/>
            </a:br>
            <a:r>
              <a:rPr lang="es-MX" sz="2700" dirty="0" smtClean="0"/>
              <a:t>Elder, Lay Richard. </a:t>
            </a:r>
            <a:br>
              <a:rPr lang="es-MX" sz="2700" dirty="0" smtClean="0"/>
            </a:br>
            <a:r>
              <a:rPr lang="es-MX" dirty="0" smtClean="0"/>
              <a:t>Apartado I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     PREGUNTAS ANALÍTICAS 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588659" y="2770583"/>
            <a:ext cx="4185623" cy="576262"/>
          </a:xfrm>
        </p:spPr>
        <p:txBody>
          <a:bodyPr/>
          <a:lstStyle/>
          <a:p>
            <a:r>
              <a:rPr lang="es-MX" dirty="0" smtClean="0"/>
              <a:t>DEBE CUESTIONAR</a:t>
            </a:r>
            <a:endParaRPr lang="es-MX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501574" y="2998503"/>
            <a:ext cx="4185623" cy="277092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s-MX" b="1" dirty="0" smtClean="0"/>
          </a:p>
          <a:p>
            <a:r>
              <a:rPr lang="es-MX" dirty="0" smtClean="0"/>
              <a:t>Metas y propósitos</a:t>
            </a:r>
            <a:endParaRPr lang="es-MX" dirty="0"/>
          </a:p>
          <a:p>
            <a:r>
              <a:rPr lang="es-MX" dirty="0" smtClean="0"/>
              <a:t>Preguntas</a:t>
            </a:r>
            <a:endParaRPr lang="es-MX" dirty="0"/>
          </a:p>
          <a:p>
            <a:r>
              <a:rPr lang="es-MX" dirty="0" smtClean="0"/>
              <a:t>Información (datos y experiencias)</a:t>
            </a:r>
          </a:p>
          <a:p>
            <a:r>
              <a:rPr lang="es-MX" dirty="0" smtClean="0"/>
              <a:t>Inferencias y conclusiones</a:t>
            </a:r>
          </a:p>
          <a:p>
            <a:r>
              <a:rPr lang="es-MX" dirty="0" smtClean="0"/>
              <a:t>Conceptos e ideas</a:t>
            </a: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>
          <a:xfrm>
            <a:off x="5001298" y="2814126"/>
            <a:ext cx="4185618" cy="576262"/>
          </a:xfrm>
        </p:spPr>
        <p:txBody>
          <a:bodyPr/>
          <a:lstStyle/>
          <a:p>
            <a:r>
              <a:rPr lang="es-MX" dirty="0" smtClean="0"/>
              <a:t>TIPOS DE OPERACIÓN</a:t>
            </a:r>
            <a:endParaRPr lang="es-MX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4"/>
          </p:nvPr>
        </p:nvSpPr>
        <p:spPr>
          <a:xfrm>
            <a:off x="4827127" y="3412159"/>
            <a:ext cx="4185617" cy="2204869"/>
          </a:xfrm>
        </p:spPr>
        <p:txBody>
          <a:bodyPr/>
          <a:lstStyle/>
          <a:p>
            <a:r>
              <a:rPr lang="es-MX" dirty="0" smtClean="0"/>
              <a:t>Con sistemas</a:t>
            </a:r>
          </a:p>
          <a:p>
            <a:r>
              <a:rPr lang="es-MX" dirty="0" smtClean="0"/>
              <a:t>Sin sistemas</a:t>
            </a:r>
          </a:p>
          <a:p>
            <a:r>
              <a:rPr lang="es-MX" dirty="0" smtClean="0"/>
              <a:t>Con sistemas en conflicto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037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El arte de fomentar preguntas esenciales         </a:t>
            </a:r>
            <a:br>
              <a:rPr lang="es-MX" dirty="0"/>
            </a:br>
            <a:r>
              <a:rPr lang="es-MX" sz="2700" dirty="0"/>
              <a:t>Elder, Lay Richard. </a:t>
            </a:r>
            <a:br>
              <a:rPr lang="es-MX" sz="2700" dirty="0"/>
            </a:br>
            <a:r>
              <a:rPr lang="es-MX" dirty="0"/>
              <a:t>Apartado </a:t>
            </a:r>
            <a:r>
              <a:rPr lang="es-MX" dirty="0" smtClean="0"/>
              <a:t>II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     PREGUNTAS </a:t>
            </a:r>
            <a:r>
              <a:rPr lang="es-MX" dirty="0" smtClean="0"/>
              <a:t>EVALUATIVAS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>
          <a:xfrm>
            <a:off x="349173" y="2509326"/>
            <a:ext cx="4185623" cy="576262"/>
          </a:xfrm>
        </p:spPr>
        <p:txBody>
          <a:bodyPr/>
          <a:lstStyle/>
          <a:p>
            <a:r>
              <a:rPr lang="es-MX" dirty="0" smtClean="0"/>
              <a:t>DETERMINAR</a:t>
            </a:r>
            <a:endParaRPr lang="es-MX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>
          <a:xfrm>
            <a:off x="370945" y="3107359"/>
            <a:ext cx="4440540" cy="3304117"/>
          </a:xfrm>
        </p:spPr>
        <p:txBody>
          <a:bodyPr>
            <a:normAutofit/>
          </a:bodyPr>
          <a:lstStyle/>
          <a:p>
            <a:r>
              <a:rPr lang="es-MX" dirty="0" smtClean="0"/>
              <a:t>Valor</a:t>
            </a:r>
          </a:p>
          <a:p>
            <a:r>
              <a:rPr lang="es-MX" dirty="0" smtClean="0"/>
              <a:t>Mérito</a:t>
            </a:r>
          </a:p>
          <a:p>
            <a:r>
              <a:rPr lang="es-MX" dirty="0" smtClean="0"/>
              <a:t>Valía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sz="2400" dirty="0" smtClean="0"/>
              <a:t>TIPOS DE CUESTIONAMIENTOS</a:t>
            </a:r>
          </a:p>
          <a:p>
            <a:r>
              <a:rPr lang="es-MX" sz="2400" dirty="0" smtClean="0"/>
              <a:t>Cuestionar al leer</a:t>
            </a:r>
          </a:p>
          <a:p>
            <a:r>
              <a:rPr lang="es-MX" sz="2400" dirty="0" smtClean="0"/>
              <a:t>Cuestionar al escribir</a:t>
            </a:r>
            <a:endParaRPr lang="es-MX" sz="240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3"/>
          </p:nvPr>
        </p:nvSpPr>
        <p:spPr>
          <a:xfrm>
            <a:off x="5545584" y="2814126"/>
            <a:ext cx="4185618" cy="576262"/>
          </a:xfrm>
        </p:spPr>
        <p:txBody>
          <a:bodyPr/>
          <a:lstStyle/>
          <a:p>
            <a:r>
              <a:rPr lang="es-MX" dirty="0" smtClean="0"/>
              <a:t>ELEMENTOS DE RAZONAMIENTO</a:t>
            </a:r>
            <a:endParaRPr lang="es-MX" dirty="0"/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4"/>
          </p:nvPr>
        </p:nvSpPr>
        <p:spPr>
          <a:xfrm>
            <a:off x="5502041" y="3635829"/>
            <a:ext cx="3924987" cy="2438399"/>
          </a:xfrm>
        </p:spPr>
        <p:txBody>
          <a:bodyPr/>
          <a:lstStyle/>
          <a:p>
            <a:r>
              <a:rPr lang="es-MX" dirty="0" smtClean="0"/>
              <a:t>Propósito</a:t>
            </a:r>
          </a:p>
          <a:p>
            <a:r>
              <a:rPr lang="es-MX" dirty="0" smtClean="0"/>
              <a:t>Pregunta</a:t>
            </a:r>
          </a:p>
          <a:p>
            <a:r>
              <a:rPr lang="es-MX" dirty="0" smtClean="0"/>
              <a:t>Información</a:t>
            </a:r>
          </a:p>
          <a:p>
            <a:r>
              <a:rPr lang="es-MX" dirty="0" smtClean="0"/>
              <a:t>Conceptos</a:t>
            </a:r>
          </a:p>
          <a:p>
            <a:r>
              <a:rPr lang="es-MX" dirty="0" smtClean="0"/>
              <a:t>Suposiciones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06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32202" y="2661725"/>
            <a:ext cx="4185623" cy="576262"/>
          </a:xfrm>
        </p:spPr>
        <p:txBody>
          <a:bodyPr/>
          <a:lstStyle/>
          <a:p>
            <a:r>
              <a:rPr lang="es-MX" dirty="0" smtClean="0"/>
              <a:t>CUESTIONAN LA LÓGICA DE LAS DISCIPLINAS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84602" y="3325073"/>
            <a:ext cx="4185623" cy="3304117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Propósitos del curso</a:t>
            </a:r>
          </a:p>
          <a:p>
            <a:r>
              <a:rPr lang="es-MX" dirty="0" smtClean="0"/>
              <a:t>Problemas centrales</a:t>
            </a:r>
          </a:p>
          <a:p>
            <a:r>
              <a:rPr lang="es-MX" dirty="0" smtClean="0"/>
              <a:t>Conceptos básicos</a:t>
            </a:r>
          </a:p>
          <a:p>
            <a:r>
              <a:rPr lang="es-MX" dirty="0" smtClean="0"/>
              <a:t>Puntos de vista</a:t>
            </a:r>
          </a:p>
          <a:p>
            <a:endParaRPr lang="es-MX" dirty="0"/>
          </a:p>
          <a:p>
            <a:r>
              <a:rPr lang="es-MX" dirty="0" smtClean="0"/>
              <a:t>PREGUNTAS CIENTÍFICAS</a:t>
            </a:r>
          </a:p>
          <a:p>
            <a:r>
              <a:rPr lang="es-MX" dirty="0" smtClean="0"/>
              <a:t>¿Qué es ciencia?</a:t>
            </a:r>
          </a:p>
          <a:p>
            <a:r>
              <a:rPr lang="es-MX" dirty="0" smtClean="0"/>
              <a:t>¿Cuáles son sus métodos?</a:t>
            </a:r>
          </a:p>
          <a:p>
            <a:r>
              <a:rPr lang="es-MX" dirty="0" smtClean="0"/>
              <a:t>¿Cómo se puede usar correctamente?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66612" y="3010068"/>
            <a:ext cx="4185618" cy="576262"/>
          </a:xfrm>
        </p:spPr>
        <p:txBody>
          <a:bodyPr/>
          <a:lstStyle/>
          <a:p>
            <a:r>
              <a:rPr lang="es-MX" dirty="0" smtClean="0"/>
              <a:t>LA INFORMACIÓN DE PREGUNTAS DIFIERE</a:t>
            </a: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01298" y="3810000"/>
            <a:ext cx="4186245" cy="2177143"/>
          </a:xfrm>
        </p:spPr>
        <p:txBody>
          <a:bodyPr/>
          <a:lstStyle/>
          <a:p>
            <a:r>
              <a:rPr lang="es-MX" dirty="0" smtClean="0"/>
              <a:t>Si son:</a:t>
            </a:r>
          </a:p>
          <a:p>
            <a:r>
              <a:rPr lang="es-MX" dirty="0" smtClean="0"/>
              <a:t>Disciplinas sociales</a:t>
            </a:r>
          </a:p>
          <a:p>
            <a:r>
              <a:rPr lang="es-MX" dirty="0" smtClean="0"/>
              <a:t>Disciplinas artísticas</a:t>
            </a:r>
          </a:p>
          <a:p>
            <a:r>
              <a:rPr lang="es-MX" dirty="0" smtClean="0"/>
              <a:t>Disciplinas literales</a:t>
            </a:r>
            <a:endParaRPr lang="es-MX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 smtClean="0"/>
              <a:t>El arte de fomentar preguntas esenciales         </a:t>
            </a:r>
            <a:br>
              <a:rPr lang="es-MX" dirty="0" smtClean="0"/>
            </a:br>
            <a:r>
              <a:rPr lang="es-MX" sz="2700" dirty="0" smtClean="0"/>
              <a:t>Elder, Lay Richard. </a:t>
            </a:r>
            <a:br>
              <a:rPr lang="es-MX" sz="2700" dirty="0" smtClean="0"/>
            </a:br>
            <a:r>
              <a:rPr lang="es-MX" dirty="0" smtClean="0"/>
              <a:t>Apartado III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     </a:t>
            </a:r>
            <a:r>
              <a:rPr lang="es-MX" sz="3100" dirty="0" smtClean="0"/>
              <a:t>PREGUNTAS EN LAS DISCIPLINAS ACADÉMICAS </a:t>
            </a:r>
            <a:br>
              <a:rPr lang="es-MX" sz="3100" dirty="0" smtClean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80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5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677335" y="4288971"/>
            <a:ext cx="8596668" cy="1098877"/>
          </a:xfrm>
        </p:spPr>
        <p:txBody>
          <a:bodyPr>
            <a:normAutofit fontScale="47500" lnSpcReduction="20000"/>
          </a:bodyPr>
          <a:lstStyle/>
          <a:p>
            <a:r>
              <a:rPr lang="es-MX" sz="7000" dirty="0" smtClean="0"/>
              <a:t>Organizador gráfico</a:t>
            </a:r>
          </a:p>
          <a:p>
            <a:r>
              <a:rPr lang="es-MX" sz="6700" dirty="0" smtClean="0"/>
              <a:t>Proceso de indagación</a:t>
            </a:r>
            <a:endParaRPr lang="es-MX" sz="6700" dirty="0"/>
          </a:p>
        </p:txBody>
      </p:sp>
    </p:spTree>
    <p:extLst>
      <p:ext uri="{BB962C8B-B14F-4D97-AF65-F5344CB8AC3E}">
        <p14:creationId xmlns:p14="http://schemas.microsoft.com/office/powerpoint/2010/main" val="33769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77334" y="39188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                      INDAGACIÓN</a:t>
            </a:r>
            <a:br>
              <a:rPr lang="es-MX" dirty="0" smtClean="0"/>
            </a:br>
            <a:r>
              <a:rPr lang="es-MX" dirty="0" smtClean="0"/>
              <a:t>Las </a:t>
            </a:r>
            <a:r>
              <a:rPr lang="es-MX" dirty="0" err="1" smtClean="0"/>
              <a:t>habilidads</a:t>
            </a:r>
            <a:r>
              <a:rPr lang="es-MX" dirty="0" smtClean="0"/>
              <a:t> para desarrollar y promover el aprendizaje:</a:t>
            </a:r>
            <a:endParaRPr lang="es-MX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653973" y="2052126"/>
            <a:ext cx="4185623" cy="576262"/>
          </a:xfrm>
        </p:spPr>
        <p:txBody>
          <a:bodyPr/>
          <a:lstStyle/>
          <a:p>
            <a:r>
              <a:rPr lang="es-MX" dirty="0" smtClean="0"/>
              <a:t>INDAGACIÓN ANALÍTICA</a:t>
            </a:r>
            <a:endParaRPr lang="es-MX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871688" y="2628388"/>
            <a:ext cx="4185623" cy="3304117"/>
          </a:xfrm>
        </p:spPr>
        <p:txBody>
          <a:bodyPr>
            <a:normAutofit fontScale="77500" lnSpcReduction="20000"/>
          </a:bodyPr>
          <a:lstStyle/>
          <a:p>
            <a:r>
              <a:rPr lang="es-MX" sz="2200" dirty="0" smtClean="0"/>
              <a:t>Forma en que los científicos  procesan el conocimiento</a:t>
            </a:r>
          </a:p>
          <a:p>
            <a:r>
              <a:rPr lang="es-MX" sz="2200" dirty="0" smtClean="0"/>
              <a:t>Actividades  polifacéticas</a:t>
            </a:r>
          </a:p>
          <a:p>
            <a:r>
              <a:rPr lang="es-MX" sz="2200" dirty="0" smtClean="0"/>
              <a:t>Propone respuestas, explicaciones y predicciones</a:t>
            </a:r>
            <a:endParaRPr lang="es-MX" dirty="0" smtClean="0"/>
          </a:p>
          <a:p>
            <a:r>
              <a:rPr lang="es-MX" sz="2200" dirty="0" smtClean="0"/>
              <a:t>Informa sus resultados</a:t>
            </a:r>
          </a:p>
          <a:p>
            <a:endParaRPr lang="es-MX" sz="2200" dirty="0" smtClean="0"/>
          </a:p>
          <a:p>
            <a:pPr marL="0" indent="0">
              <a:buNone/>
            </a:pPr>
            <a:r>
              <a:rPr lang="es-MX" sz="2400" dirty="0" smtClean="0"/>
              <a:t>ENFOQUE CIENTÍFICO</a:t>
            </a:r>
          </a:p>
          <a:p>
            <a:r>
              <a:rPr lang="es-MX" sz="2200" dirty="0" smtClean="0"/>
              <a:t>Indagación abierta, Centrada en el estudiante, guiada, acoplada y estructurada</a:t>
            </a:r>
          </a:p>
          <a:p>
            <a:endParaRPr lang="es-MX" sz="2400" dirty="0" smtClean="0"/>
          </a:p>
          <a:p>
            <a:endParaRPr lang="es-MX" sz="2400" dirty="0" smtClean="0"/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HABILIDADES QUE PROMUEVE LA INDAGACIÓN</a:t>
            </a:r>
            <a:endParaRPr lang="es-MX" dirty="0"/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 smtClean="0"/>
              <a:t>Identifica preguntas y conceptos</a:t>
            </a:r>
          </a:p>
          <a:p>
            <a:r>
              <a:rPr lang="es-MX" dirty="0" smtClean="0"/>
              <a:t>Diseña y construye investigaciones</a:t>
            </a:r>
          </a:p>
          <a:p>
            <a:r>
              <a:rPr lang="es-MX" dirty="0" smtClean="0"/>
              <a:t>Utiliza tecnologías</a:t>
            </a:r>
          </a:p>
          <a:p>
            <a:r>
              <a:rPr lang="es-MX" dirty="0" smtClean="0"/>
              <a:t>Formula </a:t>
            </a:r>
            <a:r>
              <a:rPr lang="es-MX" dirty="0"/>
              <a:t>,</a:t>
            </a:r>
            <a:r>
              <a:rPr lang="es-MX" dirty="0" smtClean="0"/>
              <a:t>revisa, reconoce y analiza explicaciones</a:t>
            </a:r>
          </a:p>
          <a:p>
            <a:r>
              <a:rPr lang="es-MX" dirty="0" smtClean="0"/>
              <a:t>Comunica y defiende argumentos científicos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53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INDAGACIÓN CIENTÍFICA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10431" y="1529611"/>
            <a:ext cx="4185623" cy="576262"/>
          </a:xfrm>
        </p:spPr>
        <p:txBody>
          <a:bodyPr/>
          <a:lstStyle/>
          <a:p>
            <a:r>
              <a:rPr lang="es-MX" dirty="0" smtClean="0"/>
              <a:t>DEFINICIÓN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05630" y="2388902"/>
            <a:ext cx="4185623" cy="3304117"/>
          </a:xfrm>
        </p:spPr>
        <p:txBody>
          <a:bodyPr/>
          <a:lstStyle/>
          <a:p>
            <a:r>
              <a:rPr lang="es-MX" dirty="0" smtClean="0"/>
              <a:t>Actividad polifacética </a:t>
            </a:r>
          </a:p>
          <a:p>
            <a:r>
              <a:rPr lang="es-MX" dirty="0" smtClean="0"/>
              <a:t>Incluye realizar observaciones</a:t>
            </a:r>
          </a:p>
          <a:p>
            <a:r>
              <a:rPr lang="es-MX" dirty="0" smtClean="0"/>
              <a:t>Plantear preguntas</a:t>
            </a:r>
          </a:p>
          <a:p>
            <a:r>
              <a:rPr lang="es-MX" dirty="0" smtClean="0"/>
              <a:t>Consulta los conocimientos previos mediante fuentes bibliográficas</a:t>
            </a:r>
          </a:p>
          <a:p>
            <a:r>
              <a:rPr lang="es-MX" dirty="0" smtClean="0"/>
              <a:t>Propone respuestas, explicaciones, predicciones</a:t>
            </a:r>
          </a:p>
          <a:p>
            <a:r>
              <a:rPr lang="es-MX" dirty="0" smtClean="0"/>
              <a:t>Comunica sus resultados</a:t>
            </a:r>
          </a:p>
          <a:p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10154" y="1137726"/>
            <a:ext cx="4185618" cy="576262"/>
          </a:xfrm>
        </p:spPr>
        <p:txBody>
          <a:bodyPr/>
          <a:lstStyle/>
          <a:p>
            <a:r>
              <a:rPr lang="es-MX" dirty="0" smtClean="0"/>
              <a:t>CLASIFICACIÓN</a:t>
            </a: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827126" y="1735761"/>
            <a:ext cx="4578131" cy="4730354"/>
          </a:xfrm>
        </p:spPr>
        <p:txBody>
          <a:bodyPr>
            <a:normAutofit fontScale="85000" lnSpcReduction="20000"/>
          </a:bodyPr>
          <a:lstStyle/>
          <a:p>
            <a:r>
              <a:rPr lang="es-MX" dirty="0" smtClean="0"/>
              <a:t>Abierta centrada en el estudiante</a:t>
            </a:r>
          </a:p>
          <a:p>
            <a:r>
              <a:rPr lang="es-MX" dirty="0" smtClean="0"/>
              <a:t>Guiada</a:t>
            </a:r>
          </a:p>
          <a:p>
            <a:r>
              <a:rPr lang="es-MX" dirty="0" smtClean="0"/>
              <a:t>Acoplada</a:t>
            </a:r>
          </a:p>
          <a:p>
            <a:r>
              <a:rPr lang="es-MX" dirty="0" smtClean="0"/>
              <a:t>Estructurada</a:t>
            </a:r>
          </a:p>
          <a:p>
            <a:endParaRPr lang="es-MX" dirty="0"/>
          </a:p>
          <a:p>
            <a:r>
              <a:rPr lang="es-MX" sz="2100" b="1" dirty="0" smtClean="0"/>
              <a:t>HABILIDADES Y ACTIVIDADES REQUERIDAS</a:t>
            </a:r>
          </a:p>
          <a:p>
            <a:r>
              <a:rPr lang="es-MX" dirty="0" smtClean="0"/>
              <a:t>Identifica preguntas y conceptos</a:t>
            </a:r>
          </a:p>
          <a:p>
            <a:r>
              <a:rPr lang="es-MX" dirty="0" smtClean="0"/>
              <a:t>Define y analiza el problema</a:t>
            </a:r>
          </a:p>
          <a:p>
            <a:r>
              <a:rPr lang="es-MX" dirty="0" smtClean="0"/>
              <a:t>Reúne información bibliográfica</a:t>
            </a:r>
          </a:p>
          <a:p>
            <a:r>
              <a:rPr lang="es-MX" dirty="0" smtClean="0"/>
              <a:t>Formula explicaciones al problema</a:t>
            </a:r>
          </a:p>
          <a:p>
            <a:r>
              <a:rPr lang="es-MX" dirty="0" smtClean="0"/>
              <a:t>Plantea problemas de la vida cotidiana</a:t>
            </a:r>
          </a:p>
          <a:p>
            <a:r>
              <a:rPr lang="es-MX" dirty="0" smtClean="0"/>
              <a:t>Utiliza  herramientas y tecnologías para analizar e interpretar datos</a:t>
            </a:r>
          </a:p>
          <a:p>
            <a:r>
              <a:rPr lang="es-MX" dirty="0" smtClean="0"/>
              <a:t>Comunica y comparte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307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s-MX" dirty="0" smtClean="0"/>
              <a:t>Producto 6</a:t>
            </a:r>
            <a:endParaRPr lang="es-MX" dirty="0"/>
          </a:p>
        </p:txBody>
      </p:sp>
      <p:sp>
        <p:nvSpPr>
          <p:cNvPr id="8" name="7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s-MX" sz="2800" dirty="0" smtClean="0"/>
              <a:t>A.M.E. General </a:t>
            </a:r>
          </a:p>
          <a:p>
            <a:pPr algn="l"/>
            <a:r>
              <a:rPr lang="es-MX" sz="2800" dirty="0" smtClean="0"/>
              <a:t>Análisis de mesa de expertos General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0714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29" y="490370"/>
            <a:ext cx="7757886" cy="541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4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3" y="326119"/>
            <a:ext cx="8743950" cy="18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3" y="2460706"/>
            <a:ext cx="8743950" cy="385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6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69927" y="1430244"/>
            <a:ext cx="8520600" cy="443427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9600" dirty="0" smtClean="0"/>
              <a:t/>
            </a:r>
            <a:br>
              <a:rPr lang="es-ES" sz="9600" dirty="0" smtClean="0"/>
            </a:br>
            <a:r>
              <a:rPr lang="es-ES" sz="4800" dirty="0">
                <a:solidFill>
                  <a:schemeClr val="tx1"/>
                </a:solidFill>
              </a:rPr>
              <a:t>S</a:t>
            </a:r>
            <a:r>
              <a:rPr lang="es-ES" sz="4800" dirty="0" smtClean="0">
                <a:solidFill>
                  <a:schemeClr val="tx1"/>
                </a:solidFill>
              </a:rPr>
              <a:t>exto año de Preparatoria</a:t>
            </a:r>
            <a:endParaRPr lang="es-E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028813"/>
              </p:ext>
            </p:extLst>
          </p:nvPr>
        </p:nvGraphicFramePr>
        <p:xfrm>
          <a:off x="614947" y="1082008"/>
          <a:ext cx="8940800" cy="3562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Documento" r:id="rId3" imgW="8940778" imgH="5188818" progId="Word.Document.12">
                  <p:embed/>
                </p:oleObj>
              </mc:Choice>
              <mc:Fallback>
                <p:oleObj name="Documento" r:id="rId3" imgW="8940778" imgH="518881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4947" y="1082008"/>
                        <a:ext cx="8940800" cy="3562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7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7651" y="2676803"/>
            <a:ext cx="8596668" cy="1826581"/>
          </a:xfrm>
        </p:spPr>
        <p:txBody>
          <a:bodyPr/>
          <a:lstStyle/>
          <a:p>
            <a:r>
              <a:rPr lang="es-MX" dirty="0" smtClean="0"/>
              <a:t>Producto 7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 smtClean="0"/>
              <a:t>E.I.P. Resumen </a:t>
            </a:r>
          </a:p>
          <a:p>
            <a:r>
              <a:rPr lang="es-MX" b="1" dirty="0" smtClean="0"/>
              <a:t>(Estructura inicial de planeación. Resumen)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35294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21" y="769541"/>
            <a:ext cx="8301789" cy="559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2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Captura de pantalla 2018-02-21 a las 18.3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3" y="372533"/>
            <a:ext cx="8398042" cy="6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9" y="82476"/>
            <a:ext cx="8322877" cy="635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0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1 a las 18.32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73" y="560564"/>
            <a:ext cx="7586579" cy="58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1 a las 18.32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3" y="288757"/>
            <a:ext cx="7950032" cy="61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1 a las 18.32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4" y="206461"/>
            <a:ext cx="7860402" cy="61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9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8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E.I.P. Elaboración del proyecto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9359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42" y="553453"/>
            <a:ext cx="7448434" cy="533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47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-189600" y="224899"/>
            <a:ext cx="8520600" cy="17147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9600" dirty="0">
                <a:solidFill>
                  <a:srgbClr val="00B050"/>
                </a:solidFill>
              </a:rPr>
              <a:t>I</a:t>
            </a:r>
            <a:r>
              <a:rPr lang="es-ES" sz="9600" dirty="0" smtClean="0">
                <a:solidFill>
                  <a:srgbClr val="00B050"/>
                </a:solidFill>
              </a:rPr>
              <a:t>ntegrantes</a:t>
            </a:r>
            <a:endParaRPr lang="es-ES" sz="4800" dirty="0">
              <a:solidFill>
                <a:srgbClr val="00B05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60763" y="2618508"/>
            <a:ext cx="84318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s-MX" sz="3200" dirty="0" smtClean="0"/>
              <a:t>Profesores</a:t>
            </a:r>
          </a:p>
          <a:p>
            <a:pPr>
              <a:buClr>
                <a:srgbClr val="0070C0"/>
              </a:buClr>
            </a:pPr>
            <a:endParaRPr lang="es-MX" sz="32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s-MX" sz="3200" dirty="0" smtClean="0"/>
              <a:t> </a:t>
            </a:r>
            <a:r>
              <a:rPr lang="es-MX" sz="3200" dirty="0"/>
              <a:t>Lidia Jiménez Guerrero </a:t>
            </a:r>
            <a:endParaRPr lang="es-MX" sz="32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s-MX" sz="3200" dirty="0" smtClean="0"/>
              <a:t> </a:t>
            </a:r>
            <a:r>
              <a:rPr lang="es-MX" sz="3200" dirty="0"/>
              <a:t>María Lizbeth Garcés </a:t>
            </a:r>
            <a:r>
              <a:rPr lang="es-MX" sz="3200" dirty="0" err="1" smtClean="0"/>
              <a:t>Argumedo</a:t>
            </a:r>
            <a:endParaRPr lang="es-MX" sz="32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s-MX" sz="3200" dirty="0"/>
              <a:t> </a:t>
            </a:r>
            <a:r>
              <a:rPr lang="es-MX" sz="3200" dirty="0" smtClean="0"/>
              <a:t>Javier </a:t>
            </a:r>
            <a:r>
              <a:rPr lang="es-MX" sz="3200" dirty="0"/>
              <a:t>Zamorano </a:t>
            </a:r>
            <a:r>
              <a:rPr lang="es-MX" sz="3200" dirty="0" smtClean="0"/>
              <a:t>Guzmán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s-MX" sz="3200" dirty="0" smtClean="0"/>
              <a:t> </a:t>
            </a:r>
            <a:r>
              <a:rPr lang="es-MX" sz="3200" dirty="0" err="1" smtClean="0"/>
              <a:t>AnaYely</a:t>
            </a:r>
            <a:r>
              <a:rPr lang="es-MX" sz="3200" dirty="0" smtClean="0"/>
              <a:t> </a:t>
            </a:r>
            <a:r>
              <a:rPr lang="es-MX" sz="3200" dirty="0"/>
              <a:t>Pérez </a:t>
            </a:r>
            <a:r>
              <a:rPr lang="es-MX" sz="3200" dirty="0" err="1"/>
              <a:t>Dámazo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3641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57" y="625642"/>
            <a:ext cx="7316893" cy="5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5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37" y="625641"/>
            <a:ext cx="7664593" cy="520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98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576263"/>
            <a:ext cx="8124491" cy="566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6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738187"/>
            <a:ext cx="8581691" cy="512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0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523" y="537411"/>
            <a:ext cx="8596668" cy="1320800"/>
          </a:xfrm>
        </p:spPr>
        <p:txBody>
          <a:bodyPr/>
          <a:lstStyle/>
          <a:p>
            <a:r>
              <a:rPr lang="es-MX" dirty="0" smtClean="0"/>
              <a:t>Producto 9</a:t>
            </a:r>
            <a:br>
              <a:rPr lang="es-MX" dirty="0" smtClean="0"/>
            </a:br>
            <a:r>
              <a:rPr lang="es-MX" dirty="0" smtClean="0"/>
              <a:t>Fotografías</a:t>
            </a:r>
            <a:endParaRPr lang="es-MX" dirty="0"/>
          </a:p>
        </p:txBody>
      </p:sp>
      <p:pic>
        <p:nvPicPr>
          <p:cNvPr id="4" name="Imagen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71" y="1372476"/>
            <a:ext cx="5256890" cy="447791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3" b="18921"/>
          <a:stretch/>
        </p:blipFill>
        <p:spPr bwMode="auto">
          <a:xfrm>
            <a:off x="938464" y="2508456"/>
            <a:ext cx="2730331" cy="413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8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Producto 10 .Tipos herramientas y productos del aprendizaje</a:t>
            </a:r>
            <a:endParaRPr lang="es-MX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07" y="2089355"/>
            <a:ext cx="7268494" cy="430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0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Elementos de la evaluación</a:t>
            </a:r>
            <a:endParaRPr lang="es-MX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4535" b="-1001"/>
          <a:stretch/>
        </p:blipFill>
        <p:spPr bwMode="auto">
          <a:xfrm>
            <a:off x="681287" y="1852863"/>
            <a:ext cx="8366460" cy="406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8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Evaluación </a:t>
            </a:r>
            <a:r>
              <a:rPr lang="es-MX" dirty="0" err="1" smtClean="0"/>
              <a:t>sumativa</a:t>
            </a:r>
            <a:endParaRPr lang="es-MX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7" r="8802" b="17033"/>
          <a:stretch/>
        </p:blipFill>
        <p:spPr bwMode="auto">
          <a:xfrm>
            <a:off x="936041" y="1726530"/>
            <a:ext cx="7857038" cy="406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Bibliografía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Agencia de Estados Unidos para el desarrollo internacional, herramientas de evaluación en el aula.</a:t>
            </a:r>
          </a:p>
          <a:p>
            <a:r>
              <a:rPr lang="es-MX" dirty="0" smtClean="0"/>
              <a:t>Díaz F. y Barriga A. 2002.Tipos de evaluación, en estrategias docentes para un aprendizaje significativo, una interpretación constructivista. Pp. 396-406. México. Mc Graw Hill.</a:t>
            </a:r>
          </a:p>
          <a:p>
            <a:r>
              <a:rPr lang="es-MX" dirty="0" smtClean="0"/>
              <a:t>El enfoque formativo de la evaluación. Dirección general de desarrollo curricular. DGDC. SEP. 2012.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985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747198"/>
              </p:ext>
            </p:extLst>
          </p:nvPr>
        </p:nvGraphicFramePr>
        <p:xfrm>
          <a:off x="2820296" y="2689977"/>
          <a:ext cx="4518967" cy="3881437"/>
        </p:xfrm>
        <a:graphic>
          <a:graphicData uri="http://schemas.openxmlformats.org/drawingml/2006/table">
            <a:tbl>
              <a:tblPr firstRow="1" firstCol="1" bandRow="1"/>
              <a:tblGrid>
                <a:gridCol w="1462102"/>
                <a:gridCol w="980672"/>
                <a:gridCol w="997079"/>
                <a:gridCol w="1079114"/>
              </a:tblGrid>
              <a:tr h="388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Área de trabajo a evaluar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Desarrollo 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EXCELENTE del trabajo. (3 puntos)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Desarrollo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BUENO del trabajo. 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(2 puntos)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Desarrollo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SUFICIENTE del trabajo. (1 punto)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MATERIA: 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u="sng">
                          <a:effectLst/>
                          <a:latin typeface="Arial"/>
                          <a:ea typeface="Calibri"/>
                          <a:cs typeface="Times New Roman"/>
                        </a:rPr>
                        <a:t>PSICOLOGÍA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-Observar e identificar la participación de los factores sociales y culturales en la conducta individual y grupal.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Cubre entre el 100 y el 90% de los aspectos.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Cubre del 75 al 89% de los aspectos requeridos.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 cubre más del 50% de los temas para su comprensión y aplicación.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56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MATERIA: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u="sng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GEOGRAFÍA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-Reconoce los riesgos en el ser humano al alterar las regiones naturales sobre todo en: la vegetación, la fauna, el cambio climático y la contaminación.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Cubre entre el 100 y el 90% de los aspectos.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Cubre del 75 al 89% de los aspectos requeridos.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No cubre más del 50% de los temas para su comprensión y aplicación.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4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MATERIA: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u="sng">
                          <a:effectLst/>
                          <a:latin typeface="Arial"/>
                          <a:ea typeface="Calibri"/>
                          <a:cs typeface="Times New Roman"/>
                        </a:rPr>
                        <a:t>DERECHO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u="sng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Determinar y distinguir las conductas administrativas y penales. Analizando las circunstancias económicas, sociales y geográficas donde tienen cabida las conductas</a:t>
                      </a:r>
                      <a:r>
                        <a:rPr lang="es-MX" sz="700" u="sng">
                          <a:effectLst/>
                          <a:latin typeface="Arial"/>
                          <a:ea typeface="Calibri"/>
                          <a:cs typeface="Times New Roman"/>
                        </a:rPr>
                        <a:t> infractoras.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Cubre entre el 100 y el 90% de los aspectos.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Cubre del 75 al 89% de los aspectos requeridos.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 cubre más del 50% de los temas para su comprensión y aplicación.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MATERIA: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u="sng">
                          <a:effectLst/>
                          <a:latin typeface="Arial"/>
                          <a:ea typeface="Calibri"/>
                          <a:cs typeface="Times New Roman"/>
                        </a:rPr>
                        <a:t>SOCIOLOGÍA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Cubre entre el 100 y el 90% de los aspectos.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Cubre del 75 al 89% de los aspectos requeridos.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No cubre más del 50% de los temas para su comprensión y aplicación.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PROYECTO: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Presentación gráfica y expositiva del trabajo finalizado.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27" marR="50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16213" y="581621"/>
            <a:ext cx="462305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LISIS DE LA CONDUCTA PSICOSOCIAL DEL INDIVIDUO CON RELACI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AL IMPACTO AMBIENTAL EN LA CABECERA DE LA DEMARCACI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TERRIRORIAL DE TL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HUAC</a:t>
            </a:r>
            <a:r>
              <a:rPr kumimoji="0" lang="es-MX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</a:t>
            </a:r>
            <a:r>
              <a:rPr kumimoji="0" lang="es-MX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Ú</a:t>
            </a:r>
            <a:r>
              <a:rPr kumimoji="0" lang="es-MX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BRICA DE BIT</a:t>
            </a:r>
            <a:r>
              <a:rPr kumimoji="0" lang="es-MX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s-MX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CORA INTERDISCIPLINARIA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ALUMNO: _______________________________________________________________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EQUIPO: ____________________		PUNTOS: _____________________________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74181" y="723662"/>
            <a:ext cx="8520600" cy="17147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4800" dirty="0" smtClean="0">
                <a:solidFill>
                  <a:srgbClr val="00B050"/>
                </a:solidFill>
              </a:rPr>
              <a:t>Asignaturas de cada profesor</a:t>
            </a:r>
            <a:endParaRPr lang="es-ES" sz="4800" dirty="0">
              <a:solidFill>
                <a:srgbClr val="00B05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60763" y="2618508"/>
            <a:ext cx="9739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s-MX" sz="2800" dirty="0" smtClean="0"/>
              <a:t> </a:t>
            </a:r>
            <a:r>
              <a:rPr lang="es-MX" sz="2800" dirty="0"/>
              <a:t>Lidia Jiménez Guerrero </a:t>
            </a:r>
            <a:r>
              <a:rPr lang="es-MX" sz="2800" dirty="0" smtClean="0"/>
              <a:t>- Derecho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s-MX" sz="2800" dirty="0" smtClean="0"/>
              <a:t> </a:t>
            </a:r>
            <a:r>
              <a:rPr lang="es-MX" sz="2800" dirty="0"/>
              <a:t>María Lizbeth Garcés </a:t>
            </a:r>
            <a:r>
              <a:rPr lang="es-MX" sz="2800" dirty="0" err="1" smtClean="0"/>
              <a:t>Argumedo</a:t>
            </a:r>
            <a:r>
              <a:rPr lang="es-MX" sz="2800" dirty="0" smtClean="0"/>
              <a:t> - Geografía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s-MX" sz="2800" dirty="0" smtClean="0"/>
              <a:t>Javier </a:t>
            </a:r>
            <a:r>
              <a:rPr lang="es-MX" sz="2800" dirty="0"/>
              <a:t>Zamorano </a:t>
            </a:r>
            <a:r>
              <a:rPr lang="es-MX" sz="2800" dirty="0" smtClean="0"/>
              <a:t>Guzmán - Psicología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s-MX" sz="2800" dirty="0" smtClean="0"/>
              <a:t> </a:t>
            </a:r>
            <a:r>
              <a:rPr lang="es-MX" sz="2800" dirty="0" err="1" smtClean="0"/>
              <a:t>Anayely</a:t>
            </a:r>
            <a:r>
              <a:rPr lang="es-MX" sz="2800" dirty="0" smtClean="0"/>
              <a:t> </a:t>
            </a:r>
            <a:r>
              <a:rPr lang="es-MX" sz="2800" dirty="0"/>
              <a:t>Pérez </a:t>
            </a:r>
            <a:r>
              <a:rPr lang="es-MX" sz="2800" dirty="0" err="1" smtClean="0"/>
              <a:t>Dámazo</a:t>
            </a:r>
            <a:r>
              <a:rPr lang="es-MX" sz="2800" dirty="0" smtClean="0"/>
              <a:t> - Sociología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5501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73" y="1106904"/>
            <a:ext cx="7772400" cy="5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6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6" r="13732"/>
          <a:stretch/>
        </p:blipFill>
        <p:spPr bwMode="auto">
          <a:xfrm>
            <a:off x="8398041" y="14004758"/>
            <a:ext cx="2237875" cy="1707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89" y="433138"/>
            <a:ext cx="4213980" cy="587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0766" y="1378288"/>
            <a:ext cx="3854528" cy="1278466"/>
          </a:xfrm>
        </p:spPr>
        <p:txBody>
          <a:bodyPr>
            <a:normAutofit/>
          </a:bodyPr>
          <a:lstStyle/>
          <a:p>
            <a:r>
              <a:rPr lang="es-MX" sz="3600" dirty="0" smtClean="0"/>
              <a:t>Producto 14</a:t>
            </a:r>
            <a:endParaRPr lang="es-MX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3435" y="2988733"/>
            <a:ext cx="3854528" cy="1000847"/>
          </a:xfrm>
        </p:spPr>
        <p:txBody>
          <a:bodyPr>
            <a:normAutofit/>
          </a:bodyPr>
          <a:lstStyle/>
          <a:p>
            <a:r>
              <a:rPr lang="es-MX" sz="3200" dirty="0" smtClean="0"/>
              <a:t>Infografía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9378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Imagen" descr="logo_cufla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913" y="188640"/>
            <a:ext cx="2520936" cy="20882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98850" y="405744"/>
            <a:ext cx="864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Producto 15</a:t>
            </a:r>
            <a:endParaRPr lang="es-MX" sz="3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813184" y="2341233"/>
            <a:ext cx="1087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Reflexiones y soluciones de la infografía</a:t>
            </a:r>
            <a:endParaRPr lang="es-MX" sz="3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813185" y="2938971"/>
            <a:ext cx="10514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Retos: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latin typeface="Arial" pitchFamily="34" charset="0"/>
                <a:cs typeface="Arial" pitchFamily="34" charset="0"/>
              </a:rPr>
              <a:t>La elección del tema.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latin typeface="Arial" pitchFamily="34" charset="0"/>
                <a:cs typeface="Arial" pitchFamily="34" charset="0"/>
              </a:rPr>
              <a:t>Tiempo establecido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latin typeface="Arial" pitchFamily="34" charset="0"/>
                <a:cs typeface="Arial" pitchFamily="34" charset="0"/>
              </a:rPr>
              <a:t>Elección de imágenes y la organización estética del trabajo.</a:t>
            </a:r>
          </a:p>
          <a:p>
            <a:r>
              <a:rPr lang="es-MX" sz="2400" b="1" dirty="0" smtClean="0">
                <a:latin typeface="Arial" pitchFamily="34" charset="0"/>
                <a:cs typeface="Arial" pitchFamily="34" charset="0"/>
              </a:rPr>
              <a:t>Soluciones: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 smtClean="0">
                <a:latin typeface="Arial" pitchFamily="34" charset="0"/>
                <a:cs typeface="Arial" pitchFamily="34" charset="0"/>
              </a:rPr>
              <a:t>Acuerdos entre profesores a través de la investigación y el trabajo colaborativo.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486800" y="1735044"/>
            <a:ext cx="8520600" cy="17147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9600" dirty="0" smtClean="0">
                <a:solidFill>
                  <a:srgbClr val="00B050"/>
                </a:solidFill>
              </a:rPr>
              <a:t>Ciclo Escolar</a:t>
            </a:r>
          </a:p>
          <a:p>
            <a:pPr algn="ctr"/>
            <a:r>
              <a:rPr lang="es-ES" sz="9600" dirty="0" smtClean="0">
                <a:solidFill>
                  <a:srgbClr val="00B050"/>
                </a:solidFill>
              </a:rPr>
              <a:t>2019-2020</a:t>
            </a:r>
            <a:endParaRPr lang="es-E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14509" y="973044"/>
            <a:ext cx="8520600" cy="17147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000" b="1" dirty="0">
                <a:solidFill>
                  <a:schemeClr val="tx1"/>
                </a:solidFill>
              </a:rPr>
              <a:t>FECHA DE INICIO DEL PROYECTO</a:t>
            </a:r>
            <a:r>
              <a:rPr lang="es-MX" sz="4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s-MX" sz="4000" b="1" dirty="0" smtClean="0">
                <a:solidFill>
                  <a:schemeClr val="tx1"/>
                </a:solidFill>
              </a:rPr>
              <a:t> </a:t>
            </a:r>
            <a:endParaRPr lang="es-MX" sz="4000" dirty="0">
              <a:solidFill>
                <a:schemeClr val="tx1"/>
              </a:solidFill>
            </a:endParaRPr>
          </a:p>
          <a:p>
            <a:r>
              <a:rPr lang="es-MX" sz="4000" dirty="0" smtClean="0">
                <a:solidFill>
                  <a:schemeClr val="tx1"/>
                </a:solidFill>
              </a:rPr>
              <a:t> </a:t>
            </a:r>
            <a:r>
              <a:rPr lang="es-MX" sz="4000" dirty="0">
                <a:solidFill>
                  <a:schemeClr val="tx1"/>
                </a:solidFill>
              </a:rPr>
              <a:t>14 </a:t>
            </a:r>
            <a:r>
              <a:rPr lang="es-MX" sz="4000" dirty="0" smtClean="0">
                <a:solidFill>
                  <a:schemeClr val="tx1"/>
                </a:solidFill>
              </a:rPr>
              <a:t>de agosto</a:t>
            </a:r>
          </a:p>
          <a:p>
            <a:endParaRPr lang="es-MX" sz="4000" dirty="0">
              <a:solidFill>
                <a:schemeClr val="tx1"/>
              </a:solidFill>
            </a:endParaRPr>
          </a:p>
          <a:p>
            <a:r>
              <a:rPr lang="es-MX" sz="4000" b="1" dirty="0">
                <a:solidFill>
                  <a:schemeClr val="tx1"/>
                </a:solidFill>
              </a:rPr>
              <a:t>FECHA DE TÉRMINO DEL </a:t>
            </a:r>
            <a:r>
              <a:rPr lang="es-MX" sz="4000" b="1" dirty="0" smtClean="0">
                <a:solidFill>
                  <a:schemeClr val="tx1"/>
                </a:solidFill>
              </a:rPr>
              <a:t>PROYECTO</a:t>
            </a:r>
          </a:p>
          <a:p>
            <a:endParaRPr lang="es-MX" sz="4000" dirty="0">
              <a:solidFill>
                <a:schemeClr val="tx1"/>
              </a:solidFill>
            </a:endParaRPr>
          </a:p>
          <a:p>
            <a:r>
              <a:rPr lang="es-MX" sz="4000" dirty="0">
                <a:solidFill>
                  <a:schemeClr val="tx1"/>
                </a:solidFill>
              </a:rPr>
              <a:t> </a:t>
            </a:r>
            <a:r>
              <a:rPr lang="es-MX" sz="4000" dirty="0" smtClean="0">
                <a:solidFill>
                  <a:schemeClr val="tx1"/>
                </a:solidFill>
              </a:rPr>
              <a:t>2 de abril </a:t>
            </a:r>
            <a:endParaRPr lang="es-MX" sz="4000" dirty="0">
              <a:solidFill>
                <a:schemeClr val="tx1"/>
              </a:solidFill>
            </a:endParaRPr>
          </a:p>
          <a:p>
            <a:pPr algn="ctr"/>
            <a:endParaRPr lang="es-E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-993164" y="114062"/>
            <a:ext cx="8520600" cy="17147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9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</a:t>
            </a:r>
            <a:endParaRPr lang="es-ES" sz="4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607128" y="2438400"/>
            <a:ext cx="76338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dirty="0">
                <a:solidFill>
                  <a:srgbClr val="00B050"/>
                </a:solidFill>
              </a:rPr>
              <a:t>ANÁLISIS DE LA CONDUCTA PSICO-SOCIAL DEL INDIVIDUO CON RELACIÓN AL IMPACTO AMBIENTAL EN LA CABECERA DE LA DEMARCACIÓN TERRITORIAL DE TLÁHUAC</a:t>
            </a:r>
          </a:p>
        </p:txBody>
      </p:sp>
    </p:spTree>
    <p:extLst>
      <p:ext uri="{BB962C8B-B14F-4D97-AF65-F5344CB8AC3E}">
        <p14:creationId xmlns:p14="http://schemas.microsoft.com/office/powerpoint/2010/main" val="9726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Introducción o Justificación del proyecto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3012990"/>
          </a:xfrm>
        </p:spPr>
        <p:txBody>
          <a:bodyPr>
            <a:normAutofit/>
          </a:bodyPr>
          <a:lstStyle/>
          <a:p>
            <a:pPr algn="just"/>
            <a:r>
              <a:rPr lang="es-MX" sz="2800" dirty="0" smtClean="0"/>
              <a:t>Las asignaturas de Derecho, Geografía Económica, Psicología y Sociología proporcionan los conocimientos y herramientas necesarias para abordar  la conducta </a:t>
            </a:r>
            <a:r>
              <a:rPr lang="es-MX" sz="2800" dirty="0" err="1" smtClean="0"/>
              <a:t>Psico</a:t>
            </a:r>
            <a:r>
              <a:rPr lang="es-MX" sz="2800" dirty="0" smtClean="0"/>
              <a:t>- Social del individuo con relación al impacto ambiental en la cabecera Municipal de Tláhuac.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0300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2177</TotalTime>
  <Words>1129</Words>
  <Application>Microsoft Office PowerPoint</Application>
  <PresentationFormat>Personalizado</PresentationFormat>
  <Paragraphs>209</Paragraphs>
  <Slides>52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4" baseType="lpstr">
      <vt:lpstr>Faceta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Introducción o Justificación del proyecto</vt:lpstr>
      <vt:lpstr>Objetivo general del proyecto</vt:lpstr>
      <vt:lpstr>Presentación de PowerPoint</vt:lpstr>
      <vt:lpstr>Índice de contenidos</vt:lpstr>
      <vt:lpstr>Presentación de PowerPoint</vt:lpstr>
      <vt:lpstr>Producto 2 Fotos de la sesión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4</vt:lpstr>
      <vt:lpstr>El arte de fomentar preguntas esenciales          Elder, Lay Richard.  Apartado I      PREGUNTAS ANALÍTICAS  </vt:lpstr>
      <vt:lpstr>El arte de fomentar preguntas esenciales          Elder, Lay Richard.  Apartado II      PREGUNTAS EVALUATIVAS </vt:lpstr>
      <vt:lpstr>El arte de fomentar preguntas esenciales          Elder, Lay Richard.  Apartado III      PREGUNTAS EN LAS DISCIPLINAS ACADÉMICAS  </vt:lpstr>
      <vt:lpstr>Producto 5 </vt:lpstr>
      <vt:lpstr>                      INDAGACIÓN Las habilidads para desarrollar y promover el aprendizaje:</vt:lpstr>
      <vt:lpstr>INDAGACIÓN CIENTÍFICA</vt:lpstr>
      <vt:lpstr>Producto 6</vt:lpstr>
      <vt:lpstr>Presentación de PowerPoint</vt:lpstr>
      <vt:lpstr>Presentación de PowerPoint</vt:lpstr>
      <vt:lpstr>Presentación de PowerPoint</vt:lpstr>
      <vt:lpstr>Producto 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9 Fotografías</vt:lpstr>
      <vt:lpstr>Producto 10 .Tipos herramientas y productos del aprendizaje</vt:lpstr>
      <vt:lpstr>Elementos de la evaluación</vt:lpstr>
      <vt:lpstr>Evaluación sumativa</vt:lpstr>
      <vt:lpstr>Bibliografía</vt:lpstr>
      <vt:lpstr>Presentación de PowerPoint</vt:lpstr>
      <vt:lpstr>Presentación de PowerPoint</vt:lpstr>
      <vt:lpstr>Producto 14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Prepa Lab 23</dc:creator>
  <cp:lastModifiedBy>GERARDO GUTIERREZ</cp:lastModifiedBy>
  <cp:revision>103</cp:revision>
  <dcterms:created xsi:type="dcterms:W3CDTF">2019-07-11T17:50:30Z</dcterms:created>
  <dcterms:modified xsi:type="dcterms:W3CDTF">2020-09-17T02:02:24Z</dcterms:modified>
</cp:coreProperties>
</file>