
<file path=[Content_Types].xml><?xml version="1.0" encoding="utf-8"?>
<Types xmlns="http://schemas.openxmlformats.org/package/2006/content-types">
  <Default Extension="(null)"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1"/>
  </p:sldMasterIdLst>
  <p:notesMasterIdLst>
    <p:notesMasterId r:id="rId73"/>
  </p:notesMasterIdLst>
  <p:sldIdLst>
    <p:sldId id="256" r:id="rId2"/>
    <p:sldId id="375" r:id="rId3"/>
    <p:sldId id="376" r:id="rId4"/>
    <p:sldId id="360" r:id="rId5"/>
    <p:sldId id="257" r:id="rId6"/>
    <p:sldId id="356" r:id="rId7"/>
    <p:sldId id="259" r:id="rId8"/>
    <p:sldId id="260" r:id="rId9"/>
    <p:sldId id="357" r:id="rId10"/>
    <p:sldId id="322" r:id="rId11"/>
    <p:sldId id="358" r:id="rId12"/>
    <p:sldId id="262" r:id="rId13"/>
    <p:sldId id="359" r:id="rId14"/>
    <p:sldId id="355" r:id="rId15"/>
    <p:sldId id="261" r:id="rId16"/>
    <p:sldId id="265" r:id="rId17"/>
    <p:sldId id="267" r:id="rId18"/>
    <p:sldId id="270" r:id="rId19"/>
    <p:sldId id="339" r:id="rId20"/>
    <p:sldId id="340" r:id="rId21"/>
    <p:sldId id="341" r:id="rId22"/>
    <p:sldId id="273" r:id="rId23"/>
    <p:sldId id="283" r:id="rId24"/>
    <p:sldId id="284" r:id="rId25"/>
    <p:sldId id="285" r:id="rId26"/>
    <p:sldId id="295" r:id="rId27"/>
    <p:sldId id="296" r:id="rId28"/>
    <p:sldId id="297" r:id="rId29"/>
    <p:sldId id="299" r:id="rId30"/>
    <p:sldId id="300" r:id="rId31"/>
    <p:sldId id="301" r:id="rId32"/>
    <p:sldId id="302" r:id="rId33"/>
    <p:sldId id="303" r:id="rId34"/>
    <p:sldId id="304" r:id="rId35"/>
    <p:sldId id="306" r:id="rId36"/>
    <p:sldId id="307" r:id="rId37"/>
    <p:sldId id="308" r:id="rId38"/>
    <p:sldId id="309" r:id="rId39"/>
    <p:sldId id="310" r:id="rId40"/>
    <p:sldId id="311" r:id="rId41"/>
    <p:sldId id="312" r:id="rId42"/>
    <p:sldId id="313" r:id="rId43"/>
    <p:sldId id="361" r:id="rId44"/>
    <p:sldId id="362" r:id="rId45"/>
    <p:sldId id="363" r:id="rId46"/>
    <p:sldId id="364" r:id="rId47"/>
    <p:sldId id="365" r:id="rId48"/>
    <p:sldId id="366" r:id="rId49"/>
    <p:sldId id="367" r:id="rId50"/>
    <p:sldId id="368" r:id="rId51"/>
    <p:sldId id="369" r:id="rId52"/>
    <p:sldId id="370" r:id="rId53"/>
    <p:sldId id="371" r:id="rId54"/>
    <p:sldId id="372" r:id="rId55"/>
    <p:sldId id="373" r:id="rId56"/>
    <p:sldId id="374" r:id="rId57"/>
    <p:sldId id="330" r:id="rId58"/>
    <p:sldId id="331" r:id="rId59"/>
    <p:sldId id="332" r:id="rId60"/>
    <p:sldId id="333" r:id="rId61"/>
    <p:sldId id="334" r:id="rId62"/>
    <p:sldId id="335" r:id="rId63"/>
    <p:sldId id="336" r:id="rId64"/>
    <p:sldId id="342" r:id="rId65"/>
    <p:sldId id="343" r:id="rId66"/>
    <p:sldId id="344" r:id="rId67"/>
    <p:sldId id="345" r:id="rId68"/>
    <p:sldId id="350" r:id="rId69"/>
    <p:sldId id="351" r:id="rId70"/>
    <p:sldId id="352" r:id="rId71"/>
    <p:sldId id="353" r:id="rId7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588"/>
    <p:restoredTop sz="84348"/>
  </p:normalViewPr>
  <p:slideViewPr>
    <p:cSldViewPr snapToGrid="0" snapToObjects="1">
      <p:cViewPr varScale="1">
        <p:scale>
          <a:sx n="82" d="100"/>
          <a:sy n="82" d="100"/>
        </p:scale>
        <p:origin x="1208" y="168"/>
      </p:cViewPr>
      <p:guideLst>
        <p:guide orient="horz" pos="2160"/>
        <p:guide pos="3840"/>
      </p:guideLst>
    </p:cSldViewPr>
  </p:slideViewPr>
  <p:outlineViewPr>
    <p:cViewPr>
      <p:scale>
        <a:sx n="33" d="100"/>
        <a:sy n="33" d="100"/>
      </p:scale>
      <p:origin x="0" y="-255840"/>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5C1561-A79F-1A42-B7D5-F883F3646049}" type="datetimeFigureOut">
              <a:rPr lang="es-MX" smtClean="0"/>
              <a:t>19/08/21</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Editar los estilos de texto del patrón
Segundo nivel
Tercer nivel
Cuarto nivel
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8525D4-4A3C-2741-81D7-6E7385A78C94}" type="slidenum">
              <a:rPr lang="es-MX" smtClean="0"/>
              <a:t>‹Nº›</a:t>
            </a:fld>
            <a:endParaRPr lang="es-MX"/>
          </a:p>
        </p:txBody>
      </p:sp>
    </p:spTree>
    <p:extLst>
      <p:ext uri="{BB962C8B-B14F-4D97-AF65-F5344CB8AC3E}">
        <p14:creationId xmlns:p14="http://schemas.microsoft.com/office/powerpoint/2010/main" val="16318550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fld id="{4B8525D4-4A3C-2741-81D7-6E7385A78C94}" type="slidenum">
              <a:rPr lang="es-MX" smtClean="0"/>
              <a:t>28</a:t>
            </a:fld>
            <a:endParaRPr lang="es-MX"/>
          </a:p>
        </p:txBody>
      </p:sp>
    </p:spTree>
    <p:extLst>
      <p:ext uri="{BB962C8B-B14F-4D97-AF65-F5344CB8AC3E}">
        <p14:creationId xmlns:p14="http://schemas.microsoft.com/office/powerpoint/2010/main" val="3344886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4B8525D4-4A3C-2741-81D7-6E7385A78C94}" type="slidenum">
              <a:rPr lang="es-MX" smtClean="0"/>
              <a:t>40</a:t>
            </a:fld>
            <a:endParaRPr lang="es-MX"/>
          </a:p>
        </p:txBody>
      </p:sp>
    </p:spTree>
    <p:extLst>
      <p:ext uri="{BB962C8B-B14F-4D97-AF65-F5344CB8AC3E}">
        <p14:creationId xmlns:p14="http://schemas.microsoft.com/office/powerpoint/2010/main" val="3269560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a:p>
        </p:txBody>
      </p:sp>
      <p:sp>
        <p:nvSpPr>
          <p:cNvPr id="4" name="Marcador de número de diapositiva 3"/>
          <p:cNvSpPr>
            <a:spLocks noGrp="1"/>
          </p:cNvSpPr>
          <p:nvPr>
            <p:ph type="sldNum" sz="quarter" idx="5"/>
          </p:nvPr>
        </p:nvSpPr>
        <p:spPr/>
        <p:txBody>
          <a:bodyPr/>
          <a:lstStyle/>
          <a:p>
            <a:fld id="{4B8525D4-4A3C-2741-81D7-6E7385A78C94}" type="slidenum">
              <a:rPr lang="es-MX" smtClean="0"/>
              <a:t>41</a:t>
            </a:fld>
            <a:endParaRPr lang="es-MX"/>
          </a:p>
        </p:txBody>
      </p:sp>
    </p:spTree>
    <p:extLst>
      <p:ext uri="{BB962C8B-B14F-4D97-AF65-F5344CB8AC3E}">
        <p14:creationId xmlns:p14="http://schemas.microsoft.com/office/powerpoint/2010/main" val="36861898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p:txBody>
          <a:bodyPr/>
          <a:lstStyle/>
          <a:p>
            <a:fld id="{497CC29A-E793-459D-B111-A5B28FEFBB57}" type="datetime1">
              <a:rPr lang="en-US" smtClean="0"/>
              <a:t>8/19/21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12264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1889020C-95C5-49B4-8DDB-6B4BAA1730D1}" type="datetime1">
              <a:rPr lang="en-US" smtClean="0"/>
              <a:t>8/19/21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459860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C2DFEBC0-62C4-42CE-A0C9-92151FB9E29E}" type="datetime1">
              <a:rPr lang="en-US" smtClean="0"/>
              <a:t>8/19/21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8051349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EA19A2D3-E65C-4476-BDEE-5C81401F80E0}" type="datetime1">
              <a:rPr lang="en-US" smtClean="0"/>
              <a:t>8/19/21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1644391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B6577D26-62C5-4EEF-9420-AE68076A1D47}" type="datetime1">
              <a:rPr lang="en-US" smtClean="0"/>
              <a:t>8/19/21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‹Nº›</a:t>
            </a:fld>
            <a:endParaRPr lang="en-US"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4244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D3F02CFD-4DBE-4742-B1BC-C375C42D67B1}" type="datetime1">
              <a:rPr lang="en-US" smtClean="0"/>
              <a:t>8/19/21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13825513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CBFB7B2E-3E3A-410B-99A4-4840E168956B}" type="datetime1">
              <a:rPr lang="en-US" smtClean="0"/>
              <a:t>8/19/21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397048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A6E9B0CE-A149-4780-A4B3-6A6210A09099}" type="datetime1">
              <a:rPr lang="en-US" smtClean="0"/>
              <a:t>8/19/21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796829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562C8284-E4B5-44AA-A60E-5D54537DBBC5}" type="datetime1">
              <a:rPr lang="en-US" smtClean="0"/>
              <a:t>8/19/21</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3705796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2B97972-7F83-4B1C-BB2F-D0B8DEF2492B}" type="datetime1">
              <a:rPr lang="en-US" smtClean="0"/>
              <a:t>8/19/21</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40808875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83B3802E-3C79-4848-AB19-E927EB5B4885}" type="datetime1">
              <a:rPr lang="en-US" smtClean="0"/>
              <a:t>8/19/21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‹Nº›</a:t>
            </a:fld>
            <a:endParaRPr lang="en-US" dirty="0"/>
          </a:p>
        </p:txBody>
      </p:sp>
    </p:spTree>
    <p:extLst>
      <p:ext uri="{BB962C8B-B14F-4D97-AF65-F5344CB8AC3E}">
        <p14:creationId xmlns:p14="http://schemas.microsoft.com/office/powerpoint/2010/main" val="2150151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1DA9AD20-B084-48BF-A874-17E44BB14631}" type="datetime1">
              <a:rPr lang="en-US" smtClean="0"/>
              <a:t>8/19/21</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D57F1E4F-1CFF-5643-939E-217C01CDF565}" type="slidenum">
              <a:rPr lang="en-US" smtClean="0"/>
              <a:pPr/>
              <a:t>‹Nº›</a:t>
            </a:fld>
            <a:endParaRPr lang="en-US"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679671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4.tiff"/><Relationship Id="rId4" Type="http://schemas.openxmlformats.org/officeDocument/2006/relationships/image" Target="../media/image6.tiff"/></Relationships>
</file>

<file path=ppt/slides/_rels/slide1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9.(nul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1.(nul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4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48D3BA-0C01-3843-9D4B-C39757BD10FE}"/>
              </a:ext>
            </a:extLst>
          </p:cNvPr>
          <p:cNvSpPr>
            <a:spLocks noGrp="1"/>
          </p:cNvSpPr>
          <p:nvPr>
            <p:ph type="ctrTitle"/>
          </p:nvPr>
        </p:nvSpPr>
        <p:spPr>
          <a:xfrm>
            <a:off x="2938060" y="2663430"/>
            <a:ext cx="6593681" cy="1134625"/>
          </a:xfrm>
        </p:spPr>
        <p:txBody>
          <a:bodyPr>
            <a:noAutofit/>
          </a:bodyPr>
          <a:lstStyle/>
          <a:p>
            <a:pPr algn="ctr"/>
            <a:r>
              <a:rPr lang="es-MX" sz="2700" dirty="0"/>
              <a:t>1 </a:t>
            </a:r>
            <a:br>
              <a:rPr lang="es-MX" sz="2700" dirty="0"/>
            </a:br>
            <a:br>
              <a:rPr lang="es-MX" sz="2700" dirty="0"/>
            </a:br>
            <a:r>
              <a:rPr lang="es-MX" sz="2700" dirty="0"/>
              <a:t>COLEGIO HEBREO MAGUEN DAVID </a:t>
            </a:r>
            <a:br>
              <a:rPr lang="es-MX" sz="2700" dirty="0"/>
            </a:br>
            <a:r>
              <a:rPr lang="es-MX" sz="2700" dirty="0"/>
              <a:t>EQUIPO 1</a:t>
            </a:r>
            <a:br>
              <a:rPr lang="es-MX" sz="2700" dirty="0"/>
            </a:br>
            <a:r>
              <a:rPr lang="es-MX" sz="2700" dirty="0"/>
              <a:t>5º SEMESTRE CCH</a:t>
            </a:r>
          </a:p>
        </p:txBody>
      </p:sp>
      <p:sp>
        <p:nvSpPr>
          <p:cNvPr id="3" name="Marcador de número de diapositiva 2">
            <a:extLst>
              <a:ext uri="{FF2B5EF4-FFF2-40B4-BE49-F238E27FC236}">
                <a16:creationId xmlns:a16="http://schemas.microsoft.com/office/drawing/2014/main" id="{73CF5AC0-FAB4-4340-9049-AE723DAB5D1C}"/>
              </a:ext>
            </a:extLst>
          </p:cNvPr>
          <p:cNvSpPr>
            <a:spLocks noGrp="1"/>
          </p:cNvSpPr>
          <p:nvPr>
            <p:ph type="sldNum" sz="quarter" idx="12"/>
          </p:nvPr>
        </p:nvSpPr>
        <p:spPr/>
        <p:txBody>
          <a:bodyPr/>
          <a:lstStyle/>
          <a:p>
            <a:fld id="{6D22F896-40B5-4ADD-8801-0D06FADFA095}" type="slidenum">
              <a:rPr lang="en-US" smtClean="0"/>
              <a:t>1</a:t>
            </a:fld>
            <a:endParaRPr lang="en-US" dirty="0"/>
          </a:p>
        </p:txBody>
      </p:sp>
      <p:pic>
        <p:nvPicPr>
          <p:cNvPr id="5" name="Imagen 4">
            <a:extLst>
              <a:ext uri="{FF2B5EF4-FFF2-40B4-BE49-F238E27FC236}">
                <a16:creationId xmlns:a16="http://schemas.microsoft.com/office/drawing/2014/main" id="{20DB7A67-ACAF-0F42-B902-38325C0E1CDE}"/>
              </a:ext>
            </a:extLst>
          </p:cNvPr>
          <p:cNvPicPr>
            <a:picLocks noChangeAspect="1"/>
          </p:cNvPicPr>
          <p:nvPr/>
        </p:nvPicPr>
        <p:blipFill>
          <a:blip r:embed="rId2"/>
          <a:stretch>
            <a:fillRect/>
          </a:stretch>
        </p:blipFill>
        <p:spPr>
          <a:xfrm>
            <a:off x="5930212" y="31273"/>
            <a:ext cx="4737788" cy="1217450"/>
          </a:xfrm>
          <a:prstGeom prst="rect">
            <a:avLst/>
          </a:prstGeom>
        </p:spPr>
      </p:pic>
      <p:pic>
        <p:nvPicPr>
          <p:cNvPr id="7" name="Imagen 6">
            <a:extLst>
              <a:ext uri="{FF2B5EF4-FFF2-40B4-BE49-F238E27FC236}">
                <a16:creationId xmlns:a16="http://schemas.microsoft.com/office/drawing/2014/main" id="{52CFC43F-B7A0-FC4B-9DC9-5DA2B70F5FB2}"/>
              </a:ext>
            </a:extLst>
          </p:cNvPr>
          <p:cNvPicPr>
            <a:picLocks noChangeAspect="1"/>
          </p:cNvPicPr>
          <p:nvPr/>
        </p:nvPicPr>
        <p:blipFill rotWithShape="1">
          <a:blip r:embed="rId3"/>
          <a:srcRect l="24932" t="23641" r="26574" b="22906"/>
          <a:stretch/>
        </p:blipFill>
        <p:spPr>
          <a:xfrm>
            <a:off x="1524001" y="31273"/>
            <a:ext cx="1959351" cy="961062"/>
          </a:xfrm>
          <a:prstGeom prst="rect">
            <a:avLst/>
          </a:prstGeom>
        </p:spPr>
      </p:pic>
    </p:spTree>
    <p:extLst>
      <p:ext uri="{BB962C8B-B14F-4D97-AF65-F5344CB8AC3E}">
        <p14:creationId xmlns:p14="http://schemas.microsoft.com/office/powerpoint/2010/main" val="7274095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090F5AD-0F5B-DC4B-A4C5-6097A9EE2357}"/>
              </a:ext>
            </a:extLst>
          </p:cNvPr>
          <p:cNvSpPr>
            <a:spLocks noGrp="1"/>
          </p:cNvSpPr>
          <p:nvPr>
            <p:ph idx="1"/>
          </p:nvPr>
        </p:nvSpPr>
        <p:spPr>
          <a:xfrm>
            <a:off x="2418133" y="1920863"/>
            <a:ext cx="6968411" cy="4417017"/>
          </a:xfrm>
        </p:spPr>
        <p:txBody>
          <a:bodyPr>
            <a:normAutofit fontScale="92500" lnSpcReduction="10000"/>
          </a:bodyPr>
          <a:lstStyle/>
          <a:p>
            <a:pPr algn="just"/>
            <a:r>
              <a:rPr lang="es-MX" cap="all" dirty="0"/>
              <a:t>Con este proyecto esperamos DESARROLAR TAMBIEN mediante la aplicación de límites y funciones EN LA MATERIA DE CÁLCULO, ALGÚN TIPO DE modelo matemático que nos permita proyectar una medición, </a:t>
            </a:r>
            <a:r>
              <a:rPr lang="es-MX" i="1" cap="all" dirty="0"/>
              <a:t>de manera simulada</a:t>
            </a:r>
            <a:r>
              <a:rPr lang="es-MX" cap="all" dirty="0"/>
              <a:t>, de las posibles mejoras que podría tener en su desempeño físico y deportivo UN GRUPO DE ATLETAS, TOMANDO EN CONSIDERACIÓN DIVERSOS FACTORES, ENTRE ELLOS LA diversidad GENÉTICA.</a:t>
            </a:r>
          </a:p>
          <a:p>
            <a:pPr algn="just"/>
            <a:r>
              <a:rPr lang="es-MX" cap="all" dirty="0"/>
              <a:t>Por otro lado, dada la importancia de la bioética en nuestros días, buscaremos la conexión con este tema de la filosofía contemporánea para cuestionar hasta dónde es posible y legítimo recurrir a este tipo de manipulaciones y  alteraciones biológicas desde el punto de vista ético. Todo ello, nos llevará a la elaboración FINAL de un CÓDIGO DE ETICA (DECÁLOGO) QUE SE PUEDA COMPARTIR Y SOCIALIZAR CON NUESTROS ALUMNOS A TRAVÉS DE LOS PROFESORES DE EDUCACIÓN FÍSICA EN SUS CLASES. </a:t>
            </a:r>
            <a:endParaRPr lang="es-MX" sz="900" cap="all" dirty="0"/>
          </a:p>
          <a:p>
            <a:endParaRPr lang="es-MX" dirty="0"/>
          </a:p>
        </p:txBody>
      </p:sp>
      <p:sp>
        <p:nvSpPr>
          <p:cNvPr id="2" name="Marcador de número de diapositiva 1">
            <a:extLst>
              <a:ext uri="{FF2B5EF4-FFF2-40B4-BE49-F238E27FC236}">
                <a16:creationId xmlns:a16="http://schemas.microsoft.com/office/drawing/2014/main" id="{A3676E35-A36E-4F6C-AB02-775B4035E98D}"/>
              </a:ext>
            </a:extLst>
          </p:cNvPr>
          <p:cNvSpPr>
            <a:spLocks noGrp="1"/>
          </p:cNvSpPr>
          <p:nvPr>
            <p:ph type="sldNum" sz="quarter" idx="12"/>
          </p:nvPr>
        </p:nvSpPr>
        <p:spPr/>
        <p:txBody>
          <a:bodyPr/>
          <a:lstStyle/>
          <a:p>
            <a:fld id="{6D22F896-40B5-4ADD-8801-0D06FADFA095}" type="slidenum">
              <a:rPr lang="en-US" smtClean="0"/>
              <a:t>10</a:t>
            </a:fld>
            <a:endParaRPr lang="en-US" dirty="0"/>
          </a:p>
        </p:txBody>
      </p:sp>
      <p:pic>
        <p:nvPicPr>
          <p:cNvPr id="4" name="Imagen 3">
            <a:extLst>
              <a:ext uri="{FF2B5EF4-FFF2-40B4-BE49-F238E27FC236}">
                <a16:creationId xmlns:a16="http://schemas.microsoft.com/office/drawing/2014/main" id="{1B0E4B24-17C8-44B2-AAB0-27253FE307BE}"/>
              </a:ext>
            </a:extLst>
          </p:cNvPr>
          <p:cNvPicPr>
            <a:picLocks noChangeAspect="1"/>
          </p:cNvPicPr>
          <p:nvPr/>
        </p:nvPicPr>
        <p:blipFill>
          <a:blip r:embed="rId2"/>
          <a:stretch>
            <a:fillRect/>
          </a:stretch>
        </p:blipFill>
        <p:spPr>
          <a:xfrm>
            <a:off x="6973330" y="31273"/>
            <a:ext cx="3694670" cy="949404"/>
          </a:xfrm>
          <a:prstGeom prst="rect">
            <a:avLst/>
          </a:prstGeom>
        </p:spPr>
      </p:pic>
      <p:pic>
        <p:nvPicPr>
          <p:cNvPr id="5" name="Imagen 4">
            <a:extLst>
              <a:ext uri="{FF2B5EF4-FFF2-40B4-BE49-F238E27FC236}">
                <a16:creationId xmlns:a16="http://schemas.microsoft.com/office/drawing/2014/main" id="{DBD4EF5E-F062-41CE-88DB-FC9120E14965}"/>
              </a:ext>
            </a:extLst>
          </p:cNvPr>
          <p:cNvPicPr>
            <a:picLocks noChangeAspect="1"/>
          </p:cNvPicPr>
          <p:nvPr/>
        </p:nvPicPr>
        <p:blipFill rotWithShape="1">
          <a:blip r:embed="rId3"/>
          <a:srcRect l="24932" t="23641" r="26574" b="22906"/>
          <a:stretch/>
        </p:blipFill>
        <p:spPr>
          <a:xfrm>
            <a:off x="1955391" y="31274"/>
            <a:ext cx="1527961" cy="749465"/>
          </a:xfrm>
          <a:prstGeom prst="rect">
            <a:avLst/>
          </a:prstGeom>
        </p:spPr>
      </p:pic>
    </p:spTree>
    <p:extLst>
      <p:ext uri="{BB962C8B-B14F-4D97-AF65-F5344CB8AC3E}">
        <p14:creationId xmlns:p14="http://schemas.microsoft.com/office/powerpoint/2010/main" val="39245630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48D3BA-0C01-3843-9D4B-C39757BD10FE}"/>
              </a:ext>
            </a:extLst>
          </p:cNvPr>
          <p:cNvSpPr>
            <a:spLocks noGrp="1"/>
          </p:cNvSpPr>
          <p:nvPr>
            <p:ph type="ctrTitle"/>
          </p:nvPr>
        </p:nvSpPr>
        <p:spPr>
          <a:xfrm>
            <a:off x="2931320" y="1371602"/>
            <a:ext cx="6593681" cy="717947"/>
          </a:xfrm>
        </p:spPr>
        <p:txBody>
          <a:bodyPr>
            <a:normAutofit fontScale="90000"/>
          </a:bodyPr>
          <a:lstStyle/>
          <a:p>
            <a:r>
              <a:rPr lang="es-MX" dirty="0"/>
              <a:t> </a:t>
            </a:r>
          </a:p>
        </p:txBody>
      </p:sp>
      <p:sp>
        <p:nvSpPr>
          <p:cNvPr id="3" name="Subtítulo 2">
            <a:extLst>
              <a:ext uri="{FF2B5EF4-FFF2-40B4-BE49-F238E27FC236}">
                <a16:creationId xmlns:a16="http://schemas.microsoft.com/office/drawing/2014/main" id="{CD8070E5-8175-FB4C-858E-74D56B6481F8}"/>
              </a:ext>
            </a:extLst>
          </p:cNvPr>
          <p:cNvSpPr>
            <a:spLocks noGrp="1"/>
          </p:cNvSpPr>
          <p:nvPr>
            <p:ph type="subTitle" idx="1"/>
          </p:nvPr>
        </p:nvSpPr>
        <p:spPr>
          <a:xfrm>
            <a:off x="988828" y="1259356"/>
            <a:ext cx="8536173" cy="4040164"/>
          </a:xfrm>
        </p:spPr>
        <p:txBody>
          <a:bodyPr>
            <a:normAutofit/>
          </a:bodyPr>
          <a:lstStyle/>
          <a:p>
            <a:pPr algn="just"/>
            <a:r>
              <a:rPr lang="es-MX" sz="2100" dirty="0"/>
              <a:t>6) OBJETIVO GENERAL DEL PROYECTO: </a:t>
            </a:r>
          </a:p>
          <a:p>
            <a:pPr algn="just"/>
            <a:endParaRPr lang="es-MX" sz="2100" dirty="0"/>
          </a:p>
          <a:p>
            <a:pPr algn="just"/>
            <a:r>
              <a:rPr lang="es-MX" sz="2100" dirty="0"/>
              <a:t>Analizar de manera integral, la obsesión social por un atleta ideal, tomando en cuenta los parámetros dados por las organizaciones internacionales del deporte, con el fin de incentivar la salud en el deporte en nuestra comunidad.</a:t>
            </a:r>
          </a:p>
        </p:txBody>
      </p:sp>
      <p:sp>
        <p:nvSpPr>
          <p:cNvPr id="6" name="Marcador de número de diapositiva 5">
            <a:extLst>
              <a:ext uri="{FF2B5EF4-FFF2-40B4-BE49-F238E27FC236}">
                <a16:creationId xmlns:a16="http://schemas.microsoft.com/office/drawing/2014/main" id="{A3F738F6-7412-455F-BDA4-68EA97595CE5}"/>
              </a:ext>
            </a:extLst>
          </p:cNvPr>
          <p:cNvSpPr>
            <a:spLocks noGrp="1"/>
          </p:cNvSpPr>
          <p:nvPr>
            <p:ph type="sldNum" sz="quarter" idx="12"/>
          </p:nvPr>
        </p:nvSpPr>
        <p:spPr/>
        <p:txBody>
          <a:bodyPr/>
          <a:lstStyle/>
          <a:p>
            <a:fld id="{6D22F896-40B5-4ADD-8801-0D06FADFA095}" type="slidenum">
              <a:rPr lang="en-US" smtClean="0"/>
              <a:t>11</a:t>
            </a:fld>
            <a:endParaRPr lang="en-US" dirty="0"/>
          </a:p>
        </p:txBody>
      </p:sp>
      <p:pic>
        <p:nvPicPr>
          <p:cNvPr id="4" name="Imagen 3">
            <a:extLst>
              <a:ext uri="{FF2B5EF4-FFF2-40B4-BE49-F238E27FC236}">
                <a16:creationId xmlns:a16="http://schemas.microsoft.com/office/drawing/2014/main" id="{22EC88CD-9220-4097-BD8C-8AC7DC1CF332}"/>
              </a:ext>
            </a:extLst>
          </p:cNvPr>
          <p:cNvPicPr>
            <a:picLocks noChangeAspect="1"/>
          </p:cNvPicPr>
          <p:nvPr/>
        </p:nvPicPr>
        <p:blipFill>
          <a:blip r:embed="rId2"/>
          <a:stretch>
            <a:fillRect/>
          </a:stretch>
        </p:blipFill>
        <p:spPr>
          <a:xfrm>
            <a:off x="5930212" y="31273"/>
            <a:ext cx="4737788" cy="1217450"/>
          </a:xfrm>
          <a:prstGeom prst="rect">
            <a:avLst/>
          </a:prstGeom>
        </p:spPr>
      </p:pic>
      <p:pic>
        <p:nvPicPr>
          <p:cNvPr id="5" name="Imagen 4">
            <a:extLst>
              <a:ext uri="{FF2B5EF4-FFF2-40B4-BE49-F238E27FC236}">
                <a16:creationId xmlns:a16="http://schemas.microsoft.com/office/drawing/2014/main" id="{5B5DCE89-8B33-4B99-869C-DFF2E8DC77D7}"/>
              </a:ext>
            </a:extLst>
          </p:cNvPr>
          <p:cNvPicPr>
            <a:picLocks noChangeAspect="1"/>
          </p:cNvPicPr>
          <p:nvPr/>
        </p:nvPicPr>
        <p:blipFill rotWithShape="1">
          <a:blip r:embed="rId3"/>
          <a:srcRect l="24932" t="23641" r="26574" b="22906"/>
          <a:stretch/>
        </p:blipFill>
        <p:spPr>
          <a:xfrm>
            <a:off x="1524001" y="31273"/>
            <a:ext cx="1959351" cy="961062"/>
          </a:xfrm>
          <a:prstGeom prst="rect">
            <a:avLst/>
          </a:prstGeom>
        </p:spPr>
      </p:pic>
    </p:spTree>
    <p:extLst>
      <p:ext uri="{BB962C8B-B14F-4D97-AF65-F5344CB8AC3E}">
        <p14:creationId xmlns:p14="http://schemas.microsoft.com/office/powerpoint/2010/main" val="39094358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D8070E5-8175-FB4C-858E-74D56B6481F8}"/>
              </a:ext>
            </a:extLst>
          </p:cNvPr>
          <p:cNvSpPr>
            <a:spLocks noGrp="1"/>
          </p:cNvSpPr>
          <p:nvPr>
            <p:ph type="subTitle" idx="1"/>
          </p:nvPr>
        </p:nvSpPr>
        <p:spPr>
          <a:xfrm>
            <a:off x="2799160" y="835884"/>
            <a:ext cx="6593681" cy="4265039"/>
          </a:xfrm>
        </p:spPr>
        <p:txBody>
          <a:bodyPr>
            <a:normAutofit fontScale="25000" lnSpcReduction="20000"/>
          </a:bodyPr>
          <a:lstStyle/>
          <a:p>
            <a:pPr algn="ctr"/>
            <a:r>
              <a:rPr lang="es-MX" sz="6000" dirty="0"/>
              <a:t>7) OBJETIVO O PROPÓSITOS A ALCANZAR, DE CADA ASIGNATURA INVOLUCRADA.</a:t>
            </a:r>
          </a:p>
          <a:p>
            <a:pPr marL="257175" indent="-257175">
              <a:buAutoNum type="arabicParenR"/>
            </a:pPr>
            <a:endParaRPr lang="es-MX" sz="6000" dirty="0"/>
          </a:p>
          <a:p>
            <a:pPr marL="257175" indent="-257175">
              <a:buAutoNum type="arabicParenR"/>
            </a:pPr>
            <a:r>
              <a:rPr lang="es-MX" sz="6000" i="1" dirty="0"/>
              <a:t>BIOLOGÍA</a:t>
            </a:r>
            <a:r>
              <a:rPr lang="es-MX" sz="6000" dirty="0"/>
              <a:t>: analizar los conceptos básicos de la biología y la genética involucrados en los casos de manipulación GENÉTICA en el deporte</a:t>
            </a:r>
          </a:p>
          <a:p>
            <a:pPr marL="257175" indent="-257175">
              <a:buAutoNum type="arabicParenR"/>
            </a:pPr>
            <a:r>
              <a:rPr lang="es-MX" sz="6000" i="1" dirty="0"/>
              <a:t>CÁLCULO</a:t>
            </a:r>
            <a:r>
              <a:rPr lang="es-MX" sz="6000" dirty="0"/>
              <a:t>: Aplicar los conceptos de límite y funciones para la construcción simulada de un modelo matemático Que permita medir el rendimiento físico de los atletas   </a:t>
            </a:r>
          </a:p>
          <a:p>
            <a:pPr marL="257175" indent="-257175">
              <a:buAutoNum type="arabicParenR"/>
            </a:pPr>
            <a:r>
              <a:rPr lang="es-MX" sz="6000" i="1" dirty="0"/>
              <a:t>FILOSOFÍA</a:t>
            </a:r>
            <a:r>
              <a:rPr lang="es-MX" sz="6000" dirty="0"/>
              <a:t>: analizar críticamente las implicaciones éticas de la manipulación GENÉTICA en los atletas con el fin de elaborar por escrito un código de ética para el deporte que incluya 10 principios básicos </a:t>
            </a:r>
          </a:p>
          <a:p>
            <a:pPr marL="257175" indent="-257175">
              <a:buFont typeface="Arial" panose="020B0604020202020204" pitchFamily="34" charset="0"/>
              <a:buAutoNum type="arabicParenR"/>
            </a:pPr>
            <a:r>
              <a:rPr lang="es-MX" sz="6000" i="1" dirty="0"/>
              <a:t>EDUCACIÓN FÍSICA Y DE LA SALUD</a:t>
            </a:r>
            <a:r>
              <a:rPr lang="es-MX" sz="6000" dirty="0"/>
              <a:t>: construir Y socialIZAR ENTRE LOS ALUMNOS DEL COLEGIO EL CÓDIGO DE ÉTICA </a:t>
            </a:r>
          </a:p>
          <a:p>
            <a:pPr marL="257175" indent="-257175">
              <a:buAutoNum type="arabicParenR"/>
            </a:pPr>
            <a:endParaRPr lang="es-MX" sz="5400" dirty="0"/>
          </a:p>
        </p:txBody>
      </p:sp>
      <p:sp>
        <p:nvSpPr>
          <p:cNvPr id="2" name="Marcador de número de diapositiva 1">
            <a:extLst>
              <a:ext uri="{FF2B5EF4-FFF2-40B4-BE49-F238E27FC236}">
                <a16:creationId xmlns:a16="http://schemas.microsoft.com/office/drawing/2014/main" id="{E9D7554A-3678-4626-84DB-0460E3026FD3}"/>
              </a:ext>
            </a:extLst>
          </p:cNvPr>
          <p:cNvSpPr>
            <a:spLocks noGrp="1"/>
          </p:cNvSpPr>
          <p:nvPr>
            <p:ph type="sldNum" sz="quarter" idx="12"/>
          </p:nvPr>
        </p:nvSpPr>
        <p:spPr/>
        <p:txBody>
          <a:bodyPr/>
          <a:lstStyle/>
          <a:p>
            <a:fld id="{6D22F896-40B5-4ADD-8801-0D06FADFA095}" type="slidenum">
              <a:rPr lang="en-US" smtClean="0"/>
              <a:t>12</a:t>
            </a:fld>
            <a:endParaRPr lang="en-US" dirty="0"/>
          </a:p>
        </p:txBody>
      </p:sp>
      <p:pic>
        <p:nvPicPr>
          <p:cNvPr id="4" name="Imagen 3">
            <a:extLst>
              <a:ext uri="{FF2B5EF4-FFF2-40B4-BE49-F238E27FC236}">
                <a16:creationId xmlns:a16="http://schemas.microsoft.com/office/drawing/2014/main" id="{06B0F4BA-0C6E-4159-B30B-6D5EF154EA9D}"/>
              </a:ext>
            </a:extLst>
          </p:cNvPr>
          <p:cNvPicPr>
            <a:picLocks noChangeAspect="1"/>
          </p:cNvPicPr>
          <p:nvPr/>
        </p:nvPicPr>
        <p:blipFill>
          <a:blip r:embed="rId2"/>
          <a:stretch>
            <a:fillRect/>
          </a:stretch>
        </p:blipFill>
        <p:spPr>
          <a:xfrm>
            <a:off x="6701481" y="31273"/>
            <a:ext cx="3966519" cy="1019260"/>
          </a:xfrm>
          <a:prstGeom prst="rect">
            <a:avLst/>
          </a:prstGeom>
        </p:spPr>
      </p:pic>
      <p:pic>
        <p:nvPicPr>
          <p:cNvPr id="5" name="Imagen 4">
            <a:extLst>
              <a:ext uri="{FF2B5EF4-FFF2-40B4-BE49-F238E27FC236}">
                <a16:creationId xmlns:a16="http://schemas.microsoft.com/office/drawing/2014/main" id="{DD51F0D4-28E6-4E75-8A4F-36189599D2A8}"/>
              </a:ext>
            </a:extLst>
          </p:cNvPr>
          <p:cNvPicPr>
            <a:picLocks noChangeAspect="1"/>
          </p:cNvPicPr>
          <p:nvPr/>
        </p:nvPicPr>
        <p:blipFill rotWithShape="1">
          <a:blip r:embed="rId3"/>
          <a:srcRect l="24932" t="23641" r="26574" b="22906"/>
          <a:stretch/>
        </p:blipFill>
        <p:spPr>
          <a:xfrm>
            <a:off x="1842965" y="31273"/>
            <a:ext cx="1640386" cy="804610"/>
          </a:xfrm>
          <a:prstGeom prst="rect">
            <a:avLst/>
          </a:prstGeom>
        </p:spPr>
      </p:pic>
    </p:spTree>
    <p:extLst>
      <p:ext uri="{BB962C8B-B14F-4D97-AF65-F5344CB8AC3E}">
        <p14:creationId xmlns:p14="http://schemas.microsoft.com/office/powerpoint/2010/main" val="4606255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F6EF524D-9497-4E6A-A9CE-FF21406D41D2}"/>
              </a:ext>
            </a:extLst>
          </p:cNvPr>
          <p:cNvSpPr>
            <a:spLocks noGrp="1"/>
          </p:cNvSpPr>
          <p:nvPr>
            <p:ph type="sldNum" sz="quarter" idx="12"/>
          </p:nvPr>
        </p:nvSpPr>
        <p:spPr/>
        <p:txBody>
          <a:bodyPr/>
          <a:lstStyle/>
          <a:p>
            <a:fld id="{6D22F896-40B5-4ADD-8801-0D06FADFA095}" type="slidenum">
              <a:rPr lang="en-US" smtClean="0"/>
              <a:t>13</a:t>
            </a:fld>
            <a:endParaRPr lang="en-US" dirty="0"/>
          </a:p>
        </p:txBody>
      </p:sp>
      <p:pic>
        <p:nvPicPr>
          <p:cNvPr id="4" name="Imagen 3">
            <a:extLst>
              <a:ext uri="{FF2B5EF4-FFF2-40B4-BE49-F238E27FC236}">
                <a16:creationId xmlns:a16="http://schemas.microsoft.com/office/drawing/2014/main" id="{8E6335E2-713D-4533-9DFA-D9E9A812612B}"/>
              </a:ext>
            </a:extLst>
          </p:cNvPr>
          <p:cNvPicPr>
            <a:picLocks noChangeAspect="1"/>
          </p:cNvPicPr>
          <p:nvPr/>
        </p:nvPicPr>
        <p:blipFill>
          <a:blip r:embed="rId2"/>
          <a:stretch>
            <a:fillRect/>
          </a:stretch>
        </p:blipFill>
        <p:spPr>
          <a:xfrm>
            <a:off x="1612147" y="104502"/>
            <a:ext cx="8887949" cy="614680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420351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09E366C-2979-42CC-A4D3-7254353D13A2}"/>
              </a:ext>
            </a:extLst>
          </p:cNvPr>
          <p:cNvSpPr>
            <a:spLocks noGrp="1"/>
          </p:cNvSpPr>
          <p:nvPr>
            <p:ph type="title"/>
          </p:nvPr>
        </p:nvSpPr>
        <p:spPr/>
        <p:txBody>
          <a:bodyPr/>
          <a:lstStyle/>
          <a:p>
            <a:r>
              <a:rPr lang="es-MX" dirty="0"/>
              <a:t>Cuestionario.</a:t>
            </a:r>
          </a:p>
        </p:txBody>
      </p:sp>
      <p:sp>
        <p:nvSpPr>
          <p:cNvPr id="4" name="CuadroTexto 3">
            <a:extLst>
              <a:ext uri="{FF2B5EF4-FFF2-40B4-BE49-F238E27FC236}">
                <a16:creationId xmlns:a16="http://schemas.microsoft.com/office/drawing/2014/main" id="{1E2D5F4C-70D5-4179-B9D6-6A3EDA97DDDE}"/>
              </a:ext>
            </a:extLst>
          </p:cNvPr>
          <p:cNvSpPr txBox="1"/>
          <p:nvPr/>
        </p:nvSpPr>
        <p:spPr>
          <a:xfrm>
            <a:off x="1097280" y="2062915"/>
            <a:ext cx="9465635" cy="3431709"/>
          </a:xfrm>
          <a:prstGeom prst="rect">
            <a:avLst/>
          </a:prstGeom>
          <a:noFill/>
        </p:spPr>
        <p:txBody>
          <a:bodyPr wrap="square">
            <a:spAutoFit/>
          </a:bodyPr>
          <a:lstStyle/>
          <a:p>
            <a:pPr marL="0" indent="0" algn="just">
              <a:buNone/>
            </a:pPr>
            <a:r>
              <a:rPr lang="es-ES_tradnl" sz="1800" b="1" dirty="0">
                <a:latin typeface="+mj-lt"/>
              </a:rPr>
              <a:t>1) ¿QU</a:t>
            </a:r>
            <a:r>
              <a:rPr lang="es-ES" sz="1800" b="1" dirty="0">
                <a:latin typeface="+mj-lt"/>
              </a:rPr>
              <a:t>É ES LA INTERDISCIPLINARIEDAD </a:t>
            </a:r>
            <a:endParaRPr lang="es-ES_tradnl" sz="1800" b="1" dirty="0">
              <a:latin typeface="+mj-lt"/>
            </a:endParaRPr>
          </a:p>
          <a:p>
            <a:pPr algn="just"/>
            <a:r>
              <a:rPr lang="es-ES_tradnl" sz="1800" b="1" dirty="0">
                <a:latin typeface="+mj-lt"/>
              </a:rPr>
              <a:t>Estrategias para generar relaciones, conexiones y convergencias entre diferentes áreas de conocimiento con el fin de desarrollar habilidades y solucionar problemas</a:t>
            </a:r>
          </a:p>
          <a:p>
            <a:pPr marL="0" indent="0" algn="just">
              <a:buNone/>
            </a:pPr>
            <a:endParaRPr lang="es-ES_tradnl" sz="1800" b="1" dirty="0">
              <a:latin typeface="+mj-lt"/>
            </a:endParaRPr>
          </a:p>
          <a:p>
            <a:pPr marL="0" indent="0" algn="just">
              <a:buNone/>
            </a:pPr>
            <a:r>
              <a:rPr lang="es-ES_tradnl" sz="1800" b="1" dirty="0">
                <a:latin typeface="+mj-lt"/>
              </a:rPr>
              <a:t>2) ¿QU</a:t>
            </a:r>
            <a:r>
              <a:rPr lang="es-ES" sz="1800" b="1" dirty="0">
                <a:latin typeface="+mj-lt"/>
              </a:rPr>
              <a:t>É CARACTERÍSTICAS TIENE? </a:t>
            </a:r>
          </a:p>
          <a:p>
            <a:pPr algn="just"/>
            <a:r>
              <a:rPr lang="es-ES_tradnl" sz="1800" b="1" dirty="0">
                <a:latin typeface="+mj-lt"/>
              </a:rPr>
              <a:t>Debe ser integradora y holística pero de forma natural sin forzar las áreas de conocimiento y sin confundirlas, es decir sin perder lo específico de cada área</a:t>
            </a:r>
          </a:p>
          <a:p>
            <a:pPr marL="0" indent="0" algn="just">
              <a:buNone/>
            </a:pPr>
            <a:endParaRPr lang="es-ES_tradnl" sz="1800" b="1" dirty="0">
              <a:latin typeface="+mj-lt"/>
            </a:endParaRPr>
          </a:p>
          <a:p>
            <a:pPr marL="0" indent="0" algn="just">
              <a:buNone/>
            </a:pPr>
            <a:r>
              <a:rPr lang="es-ES_tradnl" sz="1800" b="1" dirty="0">
                <a:latin typeface="+mj-lt"/>
              </a:rPr>
              <a:t>3) ¿POR QU</a:t>
            </a:r>
            <a:r>
              <a:rPr lang="es-ES" sz="1800" b="1" dirty="0">
                <a:latin typeface="+mj-lt"/>
              </a:rPr>
              <a:t>É ES IMPORTANTE EN LA EDUCACIÓN?</a:t>
            </a:r>
          </a:p>
          <a:p>
            <a:pPr algn="just"/>
            <a:r>
              <a:rPr lang="es-ES_tradnl" sz="1800" b="1" dirty="0">
                <a:latin typeface="+mj-lt"/>
              </a:rPr>
              <a:t>Porque responde al contexto del mundo actual (mundo global), además corresponde a la diversidad de intereses de los alumnos y porque ayuda a los alumnos a entender los problemas de forma integral</a:t>
            </a:r>
          </a:p>
          <a:p>
            <a:pPr marL="0" indent="0" algn="just">
              <a:buNone/>
            </a:pPr>
            <a:endParaRPr lang="es-ES_tradnl" sz="1100" dirty="0">
              <a:latin typeface="+mj-lt"/>
            </a:endParaRPr>
          </a:p>
          <a:p>
            <a:pPr marL="0" indent="0" algn="just">
              <a:buNone/>
            </a:pPr>
            <a:endParaRPr lang="es-ES_tradnl" sz="800" dirty="0">
              <a:latin typeface="+mj-lt"/>
            </a:endParaRPr>
          </a:p>
        </p:txBody>
      </p:sp>
      <p:sp>
        <p:nvSpPr>
          <p:cNvPr id="3" name="Marcador de número de diapositiva 2">
            <a:extLst>
              <a:ext uri="{FF2B5EF4-FFF2-40B4-BE49-F238E27FC236}">
                <a16:creationId xmlns:a16="http://schemas.microsoft.com/office/drawing/2014/main" id="{DCB7D2D1-2853-4E48-9D98-31959485519A}"/>
              </a:ext>
            </a:extLst>
          </p:cNvPr>
          <p:cNvSpPr>
            <a:spLocks noGrp="1"/>
          </p:cNvSpPr>
          <p:nvPr>
            <p:ph type="sldNum" sz="quarter" idx="12"/>
          </p:nvPr>
        </p:nvSpPr>
        <p:spPr/>
        <p:txBody>
          <a:bodyPr/>
          <a:lstStyle/>
          <a:p>
            <a:fld id="{D57F1E4F-1CFF-5643-939E-217C01CDF565}" type="slidenum">
              <a:rPr lang="en-US" smtClean="0"/>
              <a:pPr/>
              <a:t>14</a:t>
            </a:fld>
            <a:endParaRPr lang="en-US" dirty="0"/>
          </a:p>
        </p:txBody>
      </p:sp>
    </p:spTree>
    <p:extLst>
      <p:ext uri="{BB962C8B-B14F-4D97-AF65-F5344CB8AC3E}">
        <p14:creationId xmlns:p14="http://schemas.microsoft.com/office/powerpoint/2010/main" val="42898601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60228" y="1879852"/>
            <a:ext cx="10467753" cy="4318930"/>
          </a:xfrm>
        </p:spPr>
        <p:txBody>
          <a:bodyPr>
            <a:noAutofit/>
          </a:bodyPr>
          <a:lstStyle/>
          <a:p>
            <a:pPr marL="0" indent="0">
              <a:buNone/>
            </a:pPr>
            <a:r>
              <a:rPr lang="es-ES_tradnl" sz="1600" b="1" dirty="0">
                <a:latin typeface="+mj-lt"/>
              </a:rPr>
              <a:t>4) ¿C</a:t>
            </a:r>
            <a:r>
              <a:rPr lang="es-ES" sz="1600" b="1" dirty="0">
                <a:latin typeface="+mj-lt"/>
              </a:rPr>
              <a:t>ÓMO MOTIVAR A LOS ALUMNOS PARA EL TRABAJO INTERIDSCIPLINARIO? </a:t>
            </a:r>
          </a:p>
          <a:p>
            <a:r>
              <a:rPr lang="es-ES_tradnl" sz="1600" b="1" dirty="0">
                <a:latin typeface="+mj-lt"/>
              </a:rPr>
              <a:t>A través del uso de contextos actuales de interés para los alumnos: problemas comunes, globales y de entornos cotidianos</a:t>
            </a:r>
          </a:p>
          <a:p>
            <a:pPr marL="0" indent="0">
              <a:buNone/>
            </a:pPr>
            <a:r>
              <a:rPr lang="es-ES_tradnl" sz="1600" b="1" dirty="0">
                <a:latin typeface="+mj-lt"/>
              </a:rPr>
              <a:t>5) ¿CU</a:t>
            </a:r>
            <a:r>
              <a:rPr lang="es-ES" sz="1600" b="1" dirty="0">
                <a:latin typeface="+mj-lt"/>
              </a:rPr>
              <a:t>ÁLES SON LOS PRERREQUISITOS MATERIALES,  ORGANIZACIONALES Y PERSONALES PARA LA PLANEACIÓN DEL  TRABAJO INTERDISCIPLINARIO?</a:t>
            </a:r>
          </a:p>
          <a:p>
            <a:pPr lvl="0"/>
            <a:r>
              <a:rPr lang="es-ES_tradnl" sz="1600" b="1" dirty="0">
                <a:latin typeface="+mj-lt"/>
              </a:rPr>
              <a:t>Apertura de los profesores </a:t>
            </a:r>
          </a:p>
          <a:p>
            <a:pPr lvl="0"/>
            <a:r>
              <a:rPr lang="es-ES_tradnl" sz="1600" b="1" dirty="0">
                <a:latin typeface="+mj-lt"/>
              </a:rPr>
              <a:t>Flexibilidad en los contenidos</a:t>
            </a:r>
          </a:p>
          <a:p>
            <a:pPr lvl="0"/>
            <a:r>
              <a:rPr lang="es-ES_tradnl" sz="1600" b="1" dirty="0">
                <a:latin typeface="+mj-lt"/>
              </a:rPr>
              <a:t>Actualización constante</a:t>
            </a:r>
          </a:p>
          <a:p>
            <a:pPr lvl="0"/>
            <a:r>
              <a:rPr lang="es-ES_tradnl" sz="1600" b="1" dirty="0">
                <a:latin typeface="+mj-lt"/>
              </a:rPr>
              <a:t>Una buena planeación y revisión constante de los planes y programas de estudio</a:t>
            </a:r>
          </a:p>
          <a:p>
            <a:pPr lvl="0"/>
            <a:r>
              <a:rPr lang="es-ES_tradnl" sz="1600" b="1" dirty="0">
                <a:latin typeface="+mj-lt"/>
              </a:rPr>
              <a:t>Que la institución esté alineada con esta filosofía educativa </a:t>
            </a:r>
          </a:p>
          <a:p>
            <a:pPr marL="0" lvl="0" indent="0" algn="just">
              <a:buNone/>
            </a:pPr>
            <a:r>
              <a:rPr lang="es-ES_tradnl" sz="1600" b="1" dirty="0">
                <a:latin typeface="+mj-lt"/>
              </a:rPr>
              <a:t>6) QU</a:t>
            </a:r>
            <a:r>
              <a:rPr lang="es-ES" sz="1600" b="1" dirty="0">
                <a:latin typeface="+mj-lt"/>
              </a:rPr>
              <a:t>É PAPEL JUEGA LA PLANEACIÓN EN EL TRABAJO  INTERDISCIPLINARIO Y QUÉ CARACTERÍSTICAS TIENE?</a:t>
            </a:r>
          </a:p>
          <a:p>
            <a:r>
              <a:rPr lang="es-ES" sz="1600" b="1" dirty="0">
                <a:latin typeface="+mj-lt"/>
              </a:rPr>
              <a:t>Es esencial y cada profesor debe conocer los contenidos de las materias para saber en qué momento se puede realizar la conexión entre las diversas disciplinas.</a:t>
            </a:r>
            <a:endParaRPr lang="es-ES" sz="1600" dirty="0"/>
          </a:p>
          <a:p>
            <a:endParaRPr lang="es-ES_tradnl" sz="1600" dirty="0"/>
          </a:p>
          <a:p>
            <a:endParaRPr lang="es-ES_tradnl" sz="1600" dirty="0"/>
          </a:p>
        </p:txBody>
      </p:sp>
      <p:pic>
        <p:nvPicPr>
          <p:cNvPr id="4" name="Imagen 3"/>
          <p:cNvPicPr>
            <a:picLocks noChangeAspect="1"/>
          </p:cNvPicPr>
          <p:nvPr/>
        </p:nvPicPr>
        <p:blipFill>
          <a:blip r:embed="rId2"/>
          <a:stretch>
            <a:fillRect/>
          </a:stretch>
        </p:blipFill>
        <p:spPr>
          <a:xfrm>
            <a:off x="1860677" y="190500"/>
            <a:ext cx="8305800" cy="838200"/>
          </a:xfrm>
          <a:prstGeom prst="rect">
            <a:avLst/>
          </a:prstGeom>
        </p:spPr>
      </p:pic>
      <p:sp>
        <p:nvSpPr>
          <p:cNvPr id="2" name="Marcador de número de diapositiva 1">
            <a:extLst>
              <a:ext uri="{FF2B5EF4-FFF2-40B4-BE49-F238E27FC236}">
                <a16:creationId xmlns:a16="http://schemas.microsoft.com/office/drawing/2014/main" id="{CA0CB081-A38A-448E-93E3-C81B940908D2}"/>
              </a:ext>
            </a:extLst>
          </p:cNvPr>
          <p:cNvSpPr>
            <a:spLocks noGrp="1"/>
          </p:cNvSpPr>
          <p:nvPr>
            <p:ph type="sldNum" sz="quarter" idx="12"/>
          </p:nvPr>
        </p:nvSpPr>
        <p:spPr/>
        <p:txBody>
          <a:bodyPr/>
          <a:lstStyle/>
          <a:p>
            <a:fld id="{D57F1E4F-1CFF-5643-939E-217C01CDF565}" type="slidenum">
              <a:rPr lang="en-US" smtClean="0"/>
              <a:pPr/>
              <a:t>15</a:t>
            </a:fld>
            <a:endParaRPr lang="en-US" dirty="0"/>
          </a:p>
        </p:txBody>
      </p:sp>
    </p:spTree>
    <p:extLst>
      <p:ext uri="{BB962C8B-B14F-4D97-AF65-F5344CB8AC3E}">
        <p14:creationId xmlns:p14="http://schemas.microsoft.com/office/powerpoint/2010/main" val="4067037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16807" y="628851"/>
            <a:ext cx="10131425" cy="1456267"/>
          </a:xfrm>
        </p:spPr>
        <p:txBody>
          <a:bodyPr>
            <a:normAutofit fontScale="90000"/>
          </a:bodyPr>
          <a:lstStyle/>
          <a:p>
            <a:pPr algn="ctr"/>
            <a:br>
              <a:rPr lang="es-ES_tradnl" i="1" dirty="0"/>
            </a:br>
            <a:br>
              <a:rPr lang="es-MX" dirty="0"/>
            </a:br>
            <a:r>
              <a:rPr lang="es-MX" sz="2700" dirty="0"/>
              <a:t>5.a </a:t>
            </a:r>
            <a:r>
              <a:rPr lang="es-MX" sz="2700" dirty="0">
                <a:solidFill>
                  <a:srgbClr val="FF0000"/>
                </a:solidFill>
              </a:rPr>
              <a:t>Producto I</a:t>
            </a:r>
            <a:r>
              <a:rPr lang="es-MX" sz="2700" dirty="0"/>
              <a:t>: C.A.I.A.C. Concusiones Generales Interdisciplinariedad</a:t>
            </a:r>
            <a:br>
              <a:rPr lang="es-ES_tradnl" i="1" dirty="0"/>
            </a:br>
            <a:r>
              <a:rPr lang="es-ES_tradnl" sz="2000" b="1" dirty="0"/>
              <a:t>el aprendizaje cooperativo</a:t>
            </a:r>
            <a:br>
              <a:rPr lang="es-ES_tradnl" sz="2000" i="1" dirty="0"/>
            </a:br>
            <a:endParaRPr lang="es-ES_tradnl" sz="2000" i="1" dirty="0"/>
          </a:p>
        </p:txBody>
      </p:sp>
      <p:sp>
        <p:nvSpPr>
          <p:cNvPr id="3" name="Marcador de contenido 2"/>
          <p:cNvSpPr>
            <a:spLocks noGrp="1"/>
          </p:cNvSpPr>
          <p:nvPr>
            <p:ph idx="1"/>
          </p:nvPr>
        </p:nvSpPr>
        <p:spPr>
          <a:xfrm>
            <a:off x="685801" y="1900239"/>
            <a:ext cx="10131425" cy="4700586"/>
          </a:xfrm>
        </p:spPr>
        <p:txBody>
          <a:bodyPr>
            <a:normAutofit fontScale="85000" lnSpcReduction="20000"/>
          </a:bodyPr>
          <a:lstStyle/>
          <a:p>
            <a:pPr marL="0" indent="0">
              <a:buNone/>
            </a:pPr>
            <a:endParaRPr lang="es-ES_tradnl" sz="2300" b="1" dirty="0">
              <a:latin typeface="+mj-lt"/>
            </a:endParaRPr>
          </a:p>
          <a:p>
            <a:pPr marL="0" indent="0">
              <a:buNone/>
            </a:pPr>
            <a:r>
              <a:rPr lang="es-ES_tradnl" sz="2100" b="1" dirty="0">
                <a:latin typeface="+mj-lt"/>
              </a:rPr>
              <a:t>1) ¿QU</a:t>
            </a:r>
            <a:r>
              <a:rPr lang="es-ES" sz="2100" b="1" dirty="0">
                <a:latin typeface="+mj-lt"/>
              </a:rPr>
              <a:t>É ES EL APRENDIZAJE COOPERATIVO? </a:t>
            </a:r>
            <a:endParaRPr lang="es-ES_tradnl" sz="2100" b="1" dirty="0">
              <a:latin typeface="+mj-lt"/>
            </a:endParaRPr>
          </a:p>
          <a:p>
            <a:r>
              <a:rPr lang="es-ES_tradnl" sz="2100" b="1" dirty="0">
                <a:latin typeface="+mj-lt"/>
              </a:rPr>
              <a:t>En el trabajo cooperativo a cada miembro del grupo le es asignada una tarea específica para cumplir con un objetivo común, donde además se establecen vínculos académico-afectivos que facilitan el cumplimiento de dicho objetivo, de manera que todos los miembros del equipo son responsables de todas y cada una de las tareas.</a:t>
            </a:r>
          </a:p>
          <a:p>
            <a:pPr marL="0" indent="0">
              <a:buNone/>
            </a:pPr>
            <a:endParaRPr lang="es-ES_tradnl" sz="2100" b="1" dirty="0">
              <a:latin typeface="+mj-lt"/>
            </a:endParaRPr>
          </a:p>
          <a:p>
            <a:pPr marL="0" indent="0">
              <a:buNone/>
            </a:pPr>
            <a:r>
              <a:rPr lang="es-ES_tradnl" sz="2100" b="1" dirty="0">
                <a:latin typeface="+mj-lt"/>
              </a:rPr>
              <a:t>2) ¿CU</a:t>
            </a:r>
            <a:r>
              <a:rPr lang="es-ES" sz="2100" b="1" dirty="0">
                <a:latin typeface="+mj-lt"/>
              </a:rPr>
              <a:t>ÁLES SON SUS CARACTERÍSTICAS? </a:t>
            </a:r>
          </a:p>
          <a:p>
            <a:r>
              <a:rPr lang="es-ES_tradnl" sz="2100" b="1" dirty="0">
                <a:latin typeface="+mj-lt"/>
              </a:rPr>
              <a:t>Las metas de los alumnos deben ser compartidas y se trabaja para maximizar el aprendizaje de todos.</a:t>
            </a:r>
          </a:p>
          <a:p>
            <a:r>
              <a:rPr lang="es-ES_tradnl" sz="2100" b="1" dirty="0">
                <a:latin typeface="+mj-lt"/>
              </a:rPr>
              <a:t>El equipo trabaja junto hasta que todos los miembros han entendido y completado las tareas.</a:t>
            </a:r>
          </a:p>
          <a:p>
            <a:r>
              <a:rPr lang="es-ES_tradnl" sz="2100" b="1" dirty="0">
                <a:latin typeface="+mj-lt"/>
              </a:rPr>
              <a:t>Es importante la adquisición de valores y habilidades sociales ,el control de emociones e impulsos, el intercambio de puntos de vista.</a:t>
            </a:r>
          </a:p>
          <a:p>
            <a:r>
              <a:rPr lang="es-ES_tradnl" sz="2100" b="1" dirty="0">
                <a:latin typeface="+mj-lt"/>
              </a:rPr>
              <a:t>Existe interdependencia positiva y busca la </a:t>
            </a:r>
            <a:r>
              <a:rPr lang="es-ES_tradnl" sz="2100" b="1" dirty="0" err="1">
                <a:latin typeface="+mj-lt"/>
              </a:rPr>
              <a:t>interacci</a:t>
            </a:r>
            <a:r>
              <a:rPr lang="es-ES" sz="2100" b="1" dirty="0" err="1">
                <a:latin typeface="+mj-lt"/>
              </a:rPr>
              <a:t>ón</a:t>
            </a:r>
            <a:r>
              <a:rPr lang="es-ES" sz="2100" b="1" dirty="0">
                <a:latin typeface="+mj-lt"/>
              </a:rPr>
              <a:t> cara a cara </a:t>
            </a:r>
            <a:endParaRPr lang="es-ES_tradnl" sz="2100" b="1" dirty="0">
              <a:latin typeface="+mj-lt"/>
            </a:endParaRPr>
          </a:p>
          <a:p>
            <a:r>
              <a:rPr lang="es-ES_tradnl" sz="2100" b="1" dirty="0">
                <a:latin typeface="+mj-lt"/>
              </a:rPr>
              <a:t>Responsabilidad y valoración personal, pero procesamiento en grupo</a:t>
            </a:r>
          </a:p>
          <a:p>
            <a:pPr marL="0" indent="0">
              <a:buNone/>
            </a:pPr>
            <a:endParaRPr lang="es-ES_tradnl" b="1" dirty="0">
              <a:latin typeface="+mj-lt"/>
            </a:endParaRPr>
          </a:p>
          <a:p>
            <a:endParaRPr lang="es-ES_tradnl" dirty="0"/>
          </a:p>
        </p:txBody>
      </p:sp>
      <p:pic>
        <p:nvPicPr>
          <p:cNvPr id="4" name="Imagen 3"/>
          <p:cNvPicPr>
            <a:picLocks noChangeAspect="1"/>
          </p:cNvPicPr>
          <p:nvPr/>
        </p:nvPicPr>
        <p:blipFill>
          <a:blip r:embed="rId2"/>
          <a:stretch>
            <a:fillRect/>
          </a:stretch>
        </p:blipFill>
        <p:spPr>
          <a:xfrm>
            <a:off x="1954823" y="367648"/>
            <a:ext cx="8305800" cy="838200"/>
          </a:xfrm>
          <a:prstGeom prst="rect">
            <a:avLst/>
          </a:prstGeom>
        </p:spPr>
      </p:pic>
      <p:sp>
        <p:nvSpPr>
          <p:cNvPr id="5" name="Marcador de número de diapositiva 4">
            <a:extLst>
              <a:ext uri="{FF2B5EF4-FFF2-40B4-BE49-F238E27FC236}">
                <a16:creationId xmlns:a16="http://schemas.microsoft.com/office/drawing/2014/main" id="{AEA2930F-270F-4F6A-8254-8D52E8B13012}"/>
              </a:ext>
            </a:extLst>
          </p:cNvPr>
          <p:cNvSpPr>
            <a:spLocks noGrp="1"/>
          </p:cNvSpPr>
          <p:nvPr>
            <p:ph type="sldNum" sz="quarter" idx="12"/>
          </p:nvPr>
        </p:nvSpPr>
        <p:spPr/>
        <p:txBody>
          <a:bodyPr/>
          <a:lstStyle/>
          <a:p>
            <a:fld id="{D57F1E4F-1CFF-5643-939E-217C01CDF565}" type="slidenum">
              <a:rPr lang="en-US" smtClean="0"/>
              <a:pPr/>
              <a:t>16</a:t>
            </a:fld>
            <a:endParaRPr lang="en-US" dirty="0"/>
          </a:p>
        </p:txBody>
      </p:sp>
    </p:spTree>
    <p:extLst>
      <p:ext uri="{BB962C8B-B14F-4D97-AF65-F5344CB8AC3E}">
        <p14:creationId xmlns:p14="http://schemas.microsoft.com/office/powerpoint/2010/main" val="8822243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br>
              <a:rPr lang="es-ES_tradnl" i="1" dirty="0"/>
            </a:br>
            <a:endParaRPr lang="es-ES_tradnl" i="1" dirty="0"/>
          </a:p>
        </p:txBody>
      </p:sp>
      <p:sp>
        <p:nvSpPr>
          <p:cNvPr id="3" name="Marcador de contenido 2"/>
          <p:cNvSpPr>
            <a:spLocks noGrp="1"/>
          </p:cNvSpPr>
          <p:nvPr>
            <p:ph idx="1"/>
          </p:nvPr>
        </p:nvSpPr>
        <p:spPr>
          <a:xfrm>
            <a:off x="685801" y="1800225"/>
            <a:ext cx="10131425" cy="4429125"/>
          </a:xfrm>
        </p:spPr>
        <p:txBody>
          <a:bodyPr>
            <a:normAutofit fontScale="55000" lnSpcReduction="20000"/>
          </a:bodyPr>
          <a:lstStyle/>
          <a:p>
            <a:pPr marL="0" indent="0">
              <a:buNone/>
            </a:pPr>
            <a:r>
              <a:rPr lang="es-ES_tradnl" sz="3300" b="1" dirty="0"/>
              <a:t>3) ¿CU</a:t>
            </a:r>
            <a:r>
              <a:rPr lang="es-ES" sz="3300" b="1" dirty="0"/>
              <a:t>ÁLES SON SUS OBJETIVOS?</a:t>
            </a:r>
            <a:endParaRPr lang="es-ES_tradnl" sz="3300" b="1" dirty="0"/>
          </a:p>
          <a:p>
            <a:r>
              <a:rPr lang="es-ES_tradnl" sz="3300" b="1" dirty="0"/>
              <a:t>Trabajar en equipo y cooperativamente para que los alumnos aprendan de manera conjunta, diversificando sus ideas, optimizando tiempos, adquiriendo habilidades de organización, reconociendo las capacidades del otro y en general maximizando su aprendizaje y el de los demás.</a:t>
            </a:r>
          </a:p>
          <a:p>
            <a:pPr marL="0" indent="0">
              <a:buNone/>
            </a:pPr>
            <a:endParaRPr lang="es-ES_tradnl" sz="3300" b="1" dirty="0"/>
          </a:p>
          <a:p>
            <a:pPr marL="0" indent="0">
              <a:buNone/>
            </a:pPr>
            <a:r>
              <a:rPr lang="es-ES_tradnl" sz="3300" b="1" dirty="0"/>
              <a:t>4) ¿CU</a:t>
            </a:r>
            <a:r>
              <a:rPr lang="es-ES" sz="3300" b="1" dirty="0"/>
              <a:t>ÁLES SON LAS ACCIONES DE PLANEACIÓN Y ACOMPAÑAMIENTO MÁS IMPORTANTES DEL PROFESOR EN ESTE TIPO DE TRABAJO? </a:t>
            </a:r>
          </a:p>
          <a:p>
            <a:r>
              <a:rPr lang="es-ES" sz="3300" b="1" dirty="0"/>
              <a:t>Establecer claramente los objetivos, los tiempos de entrega, los espacios y materiales necesarios para el desarrollo del trabajo, así como los criterios de evaluación  y la consecución de metas</a:t>
            </a:r>
          </a:p>
          <a:p>
            <a:pPr marL="0" indent="0">
              <a:buNone/>
            </a:pPr>
            <a:endParaRPr lang="es-ES" sz="3300" b="1" dirty="0"/>
          </a:p>
          <a:p>
            <a:pPr marL="0" indent="0">
              <a:buNone/>
            </a:pPr>
            <a:r>
              <a:rPr lang="es-ES" sz="3300" b="1" dirty="0"/>
              <a:t>5) ¿DE QUÉ MANERA SE VINCULAN EL TRABAJO INTERDISCIPLINARIO Y EL APRENDIZAJE COOPERATIVO?</a:t>
            </a:r>
          </a:p>
          <a:p>
            <a:r>
              <a:rPr lang="es-ES" sz="3300" b="1" dirty="0"/>
              <a:t>En ambos casos se trata de una construcción conjunta del conocimiento, que se ve favorecida y confirmada por la multiplicidad de puntos de vista de la interdisciplinariedad</a:t>
            </a:r>
            <a:endParaRPr lang="es-ES_tradnl" sz="3300" b="1" dirty="0"/>
          </a:p>
          <a:p>
            <a:endParaRPr lang="es-ES_tradnl" dirty="0"/>
          </a:p>
        </p:txBody>
      </p:sp>
      <p:pic>
        <p:nvPicPr>
          <p:cNvPr id="4" name="Imagen 3"/>
          <p:cNvPicPr>
            <a:picLocks noChangeAspect="1"/>
          </p:cNvPicPr>
          <p:nvPr/>
        </p:nvPicPr>
        <p:blipFill>
          <a:blip r:embed="rId2"/>
          <a:stretch>
            <a:fillRect/>
          </a:stretch>
        </p:blipFill>
        <p:spPr>
          <a:xfrm>
            <a:off x="1995122" y="609600"/>
            <a:ext cx="8305800" cy="838200"/>
          </a:xfrm>
          <a:prstGeom prst="rect">
            <a:avLst/>
          </a:prstGeom>
        </p:spPr>
      </p:pic>
      <p:sp>
        <p:nvSpPr>
          <p:cNvPr id="5" name="Marcador de número de diapositiva 4">
            <a:extLst>
              <a:ext uri="{FF2B5EF4-FFF2-40B4-BE49-F238E27FC236}">
                <a16:creationId xmlns:a16="http://schemas.microsoft.com/office/drawing/2014/main" id="{E5688FF9-452E-4E94-8E7D-78F619ADA0DF}"/>
              </a:ext>
            </a:extLst>
          </p:cNvPr>
          <p:cNvSpPr>
            <a:spLocks noGrp="1"/>
          </p:cNvSpPr>
          <p:nvPr>
            <p:ph type="sldNum" sz="quarter" idx="12"/>
          </p:nvPr>
        </p:nvSpPr>
        <p:spPr/>
        <p:txBody>
          <a:bodyPr/>
          <a:lstStyle/>
          <a:p>
            <a:fld id="{D57F1E4F-1CFF-5643-939E-217C01CDF565}" type="slidenum">
              <a:rPr lang="en-US" smtClean="0"/>
              <a:pPr/>
              <a:t>17</a:t>
            </a:fld>
            <a:endParaRPr lang="en-US" dirty="0"/>
          </a:p>
        </p:txBody>
      </p:sp>
    </p:spTree>
    <p:extLst>
      <p:ext uri="{BB962C8B-B14F-4D97-AF65-F5344CB8AC3E}">
        <p14:creationId xmlns:p14="http://schemas.microsoft.com/office/powerpoint/2010/main" val="20379949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cstate="screen">
            <a:alphaModFix amt="50000"/>
            <a:extLst>
              <a:ext uri="{BEBA8EAE-BF5A-486C-A8C5-ECC9F3942E4B}">
                <a14:imgProps xmlns:a14="http://schemas.microsoft.com/office/drawing/2010/main">
                  <a14:imgLayer r:embed="rId3">
                    <a14:imgEffect>
                      <a14:sharpenSoften amount="11000"/>
                    </a14:imgEffect>
                  </a14:imgLayer>
                </a14:imgProps>
              </a:ext>
              <a:ext uri="{28A0092B-C50C-407E-A947-70E740481C1C}">
                <a14:useLocalDpi xmlns:a14="http://schemas.microsoft.com/office/drawing/2010/main"/>
              </a:ext>
            </a:extLst>
          </a:blip>
          <a:stretch>
            <a:fillRect/>
          </a:stretch>
        </p:blipFill>
        <p:spPr>
          <a:xfrm>
            <a:off x="1766962" y="2026892"/>
            <a:ext cx="3485522" cy="3798898"/>
          </a:xfrm>
          <a:prstGeom prst="rect">
            <a:avLst/>
          </a:prstGeom>
        </p:spPr>
      </p:pic>
      <p:pic>
        <p:nvPicPr>
          <p:cNvPr id="5" name="Imagen 4"/>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6096000" y="1967066"/>
            <a:ext cx="5127873" cy="3845905"/>
          </a:xfrm>
          <a:prstGeom prst="rect">
            <a:avLst/>
          </a:prstGeom>
        </p:spPr>
      </p:pic>
      <p:sp>
        <p:nvSpPr>
          <p:cNvPr id="2" name="Título 1"/>
          <p:cNvSpPr>
            <a:spLocks noGrp="1"/>
          </p:cNvSpPr>
          <p:nvPr>
            <p:ph type="title"/>
          </p:nvPr>
        </p:nvSpPr>
        <p:spPr>
          <a:xfrm>
            <a:off x="685801" y="1045029"/>
            <a:ext cx="10131425" cy="1020838"/>
          </a:xfrm>
        </p:spPr>
        <p:txBody>
          <a:bodyPr>
            <a:normAutofit fontScale="90000"/>
          </a:bodyPr>
          <a:lstStyle/>
          <a:p>
            <a:pPr algn="ctr"/>
            <a:r>
              <a:rPr lang="es-MX" sz="2700" dirty="0"/>
              <a:t>5.a </a:t>
            </a:r>
            <a:r>
              <a:rPr lang="es-MX" sz="2700" dirty="0">
                <a:solidFill>
                  <a:srgbClr val="FF0000"/>
                </a:solidFill>
              </a:rPr>
              <a:t>Producto 3</a:t>
            </a:r>
            <a:r>
              <a:rPr lang="es-MX" sz="2700" dirty="0"/>
              <a:t>: FOTOGRAFÍAS DE lA SESIÓN</a:t>
            </a:r>
            <a:br>
              <a:rPr lang="es-MX" dirty="0"/>
            </a:br>
            <a:endParaRPr lang="es-ES_tradnl" dirty="0"/>
          </a:p>
        </p:txBody>
      </p:sp>
      <p:pic>
        <p:nvPicPr>
          <p:cNvPr id="6" name="Imagen 5"/>
          <p:cNvPicPr>
            <a:picLocks noChangeAspect="1"/>
          </p:cNvPicPr>
          <p:nvPr/>
        </p:nvPicPr>
        <p:blipFill>
          <a:blip r:embed="rId5"/>
          <a:stretch>
            <a:fillRect/>
          </a:stretch>
        </p:blipFill>
        <p:spPr>
          <a:xfrm>
            <a:off x="1966547" y="309033"/>
            <a:ext cx="8305800" cy="838200"/>
          </a:xfrm>
          <a:prstGeom prst="rect">
            <a:avLst/>
          </a:prstGeom>
        </p:spPr>
      </p:pic>
      <p:sp>
        <p:nvSpPr>
          <p:cNvPr id="7" name="Elipse 6">
            <a:extLst>
              <a:ext uri="{FF2B5EF4-FFF2-40B4-BE49-F238E27FC236}">
                <a16:creationId xmlns:a16="http://schemas.microsoft.com/office/drawing/2014/main" id="{0085B7EF-891B-44D8-8DC7-99ED3F74AF24}"/>
              </a:ext>
            </a:extLst>
          </p:cNvPr>
          <p:cNvSpPr/>
          <p:nvPr/>
        </p:nvSpPr>
        <p:spPr>
          <a:xfrm>
            <a:off x="3288703" y="2769590"/>
            <a:ext cx="204395" cy="301214"/>
          </a:xfrm>
          <a:prstGeom prst="ellipse">
            <a:avLst/>
          </a:prstGeom>
          <a:blipFill dpi="0" rotWithShape="1">
            <a:blip r:embed="rId6">
              <a:alphaModFix amt="42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Elipse 7">
            <a:extLst>
              <a:ext uri="{FF2B5EF4-FFF2-40B4-BE49-F238E27FC236}">
                <a16:creationId xmlns:a16="http://schemas.microsoft.com/office/drawing/2014/main" id="{9ADB83CF-794C-46F7-AB73-7EA17C6E4B90}"/>
              </a:ext>
            </a:extLst>
          </p:cNvPr>
          <p:cNvSpPr/>
          <p:nvPr/>
        </p:nvSpPr>
        <p:spPr>
          <a:xfrm>
            <a:off x="2515945" y="3278393"/>
            <a:ext cx="204395" cy="301214"/>
          </a:xfrm>
          <a:prstGeom prst="ellipse">
            <a:avLst/>
          </a:prstGeom>
          <a:blipFill dpi="0" rotWithShape="1">
            <a:blip r:embed="rId6">
              <a:alphaModFix amt="16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 name="Elipse 8">
            <a:extLst>
              <a:ext uri="{FF2B5EF4-FFF2-40B4-BE49-F238E27FC236}">
                <a16:creationId xmlns:a16="http://schemas.microsoft.com/office/drawing/2014/main" id="{E00A178D-668A-4AA4-A0C2-9064DB74BC8C}"/>
              </a:ext>
            </a:extLst>
          </p:cNvPr>
          <p:cNvSpPr/>
          <p:nvPr/>
        </p:nvSpPr>
        <p:spPr>
          <a:xfrm>
            <a:off x="2486402" y="3278393"/>
            <a:ext cx="204395" cy="301214"/>
          </a:xfrm>
          <a:prstGeom prst="ellipse">
            <a:avLst/>
          </a:prstGeom>
          <a:blipFill dpi="0" rotWithShape="1">
            <a:blip r:embed="rId6">
              <a:alphaModFix amt="47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Elipse 9">
            <a:extLst>
              <a:ext uri="{FF2B5EF4-FFF2-40B4-BE49-F238E27FC236}">
                <a16:creationId xmlns:a16="http://schemas.microsoft.com/office/drawing/2014/main" id="{B9B630B1-FE97-44E0-9924-FC2F198B644A}"/>
              </a:ext>
            </a:extLst>
          </p:cNvPr>
          <p:cNvSpPr/>
          <p:nvPr/>
        </p:nvSpPr>
        <p:spPr>
          <a:xfrm>
            <a:off x="4678232" y="2945526"/>
            <a:ext cx="204395" cy="301214"/>
          </a:xfrm>
          <a:prstGeom prst="ellipse">
            <a:avLst/>
          </a:prstGeom>
          <a:blipFill dpi="0" rotWithShape="1">
            <a:blip r:embed="rId6">
              <a:alphaModFix amt="42000"/>
            </a:blip>
            <a:srcRect/>
            <a:tile tx="0" ty="0" sx="100000" sy="100000" flip="none" algn="tl"/>
          </a:blipFill>
          <a:ln>
            <a:solidFill>
              <a:schemeClr val="bg2"/>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Elipse 10">
            <a:extLst>
              <a:ext uri="{FF2B5EF4-FFF2-40B4-BE49-F238E27FC236}">
                <a16:creationId xmlns:a16="http://schemas.microsoft.com/office/drawing/2014/main" id="{D524B3A8-19AD-4A1C-87E7-8229E6B0C8A5}"/>
              </a:ext>
            </a:extLst>
          </p:cNvPr>
          <p:cNvSpPr/>
          <p:nvPr/>
        </p:nvSpPr>
        <p:spPr>
          <a:xfrm>
            <a:off x="4678232" y="2964352"/>
            <a:ext cx="204395" cy="301214"/>
          </a:xfrm>
          <a:prstGeom prst="ellipse">
            <a:avLst/>
          </a:prstGeom>
          <a:blipFill dpi="0" rotWithShape="1">
            <a:blip r:embed="rId6">
              <a:alphaModFix amt="42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Elipse 11">
            <a:extLst>
              <a:ext uri="{FF2B5EF4-FFF2-40B4-BE49-F238E27FC236}">
                <a16:creationId xmlns:a16="http://schemas.microsoft.com/office/drawing/2014/main" id="{B70D4B97-E1EE-4954-828F-5AC927B5ED53}"/>
              </a:ext>
            </a:extLst>
          </p:cNvPr>
          <p:cNvSpPr/>
          <p:nvPr/>
        </p:nvSpPr>
        <p:spPr>
          <a:xfrm>
            <a:off x="6958853" y="3502695"/>
            <a:ext cx="204395" cy="301214"/>
          </a:xfrm>
          <a:prstGeom prst="ellipse">
            <a:avLst/>
          </a:prstGeom>
          <a:blipFill dpi="0" rotWithShape="1">
            <a:blip r:embed="rId6">
              <a:alphaModFix amt="42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Elipse 12">
            <a:extLst>
              <a:ext uri="{FF2B5EF4-FFF2-40B4-BE49-F238E27FC236}">
                <a16:creationId xmlns:a16="http://schemas.microsoft.com/office/drawing/2014/main" id="{A8CA4528-4D5D-4F06-9E1C-70E4BFF17950}"/>
              </a:ext>
            </a:extLst>
          </p:cNvPr>
          <p:cNvSpPr/>
          <p:nvPr/>
        </p:nvSpPr>
        <p:spPr>
          <a:xfrm>
            <a:off x="8891258" y="3207688"/>
            <a:ext cx="204395" cy="301214"/>
          </a:xfrm>
          <a:prstGeom prst="ellipse">
            <a:avLst/>
          </a:prstGeom>
          <a:blipFill dpi="0" rotWithShape="1">
            <a:blip r:embed="rId6">
              <a:alphaModFix amt="42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Elipse 13">
            <a:extLst>
              <a:ext uri="{FF2B5EF4-FFF2-40B4-BE49-F238E27FC236}">
                <a16:creationId xmlns:a16="http://schemas.microsoft.com/office/drawing/2014/main" id="{CC098834-18B1-472E-B92D-3AE4246E65E9}"/>
              </a:ext>
            </a:extLst>
          </p:cNvPr>
          <p:cNvSpPr/>
          <p:nvPr/>
        </p:nvSpPr>
        <p:spPr>
          <a:xfrm>
            <a:off x="3305328" y="2769590"/>
            <a:ext cx="204395" cy="301214"/>
          </a:xfrm>
          <a:prstGeom prst="ellipse">
            <a:avLst/>
          </a:prstGeom>
          <a:blipFill dpi="0" rotWithShape="1">
            <a:blip r:embed="rId6">
              <a:alphaModFix amt="47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5" name="Elipse 14">
            <a:extLst>
              <a:ext uri="{FF2B5EF4-FFF2-40B4-BE49-F238E27FC236}">
                <a16:creationId xmlns:a16="http://schemas.microsoft.com/office/drawing/2014/main" id="{5E3C85F4-F5D6-4594-8F0E-6A59225D494C}"/>
              </a:ext>
            </a:extLst>
          </p:cNvPr>
          <p:cNvSpPr/>
          <p:nvPr/>
        </p:nvSpPr>
        <p:spPr>
          <a:xfrm>
            <a:off x="4661607" y="2977179"/>
            <a:ext cx="204395" cy="301214"/>
          </a:xfrm>
          <a:prstGeom prst="ellipse">
            <a:avLst/>
          </a:prstGeom>
          <a:blipFill dpi="0" rotWithShape="1">
            <a:blip r:embed="rId6">
              <a:alphaModFix amt="47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6" name="Elipse 15">
            <a:extLst>
              <a:ext uri="{FF2B5EF4-FFF2-40B4-BE49-F238E27FC236}">
                <a16:creationId xmlns:a16="http://schemas.microsoft.com/office/drawing/2014/main" id="{BBECD69D-2645-43E3-B2ED-19E7A3A27DA7}"/>
              </a:ext>
            </a:extLst>
          </p:cNvPr>
          <p:cNvSpPr/>
          <p:nvPr/>
        </p:nvSpPr>
        <p:spPr>
          <a:xfrm>
            <a:off x="8900192" y="3196722"/>
            <a:ext cx="204395" cy="301214"/>
          </a:xfrm>
          <a:prstGeom prst="ellipse">
            <a:avLst/>
          </a:prstGeom>
          <a:blipFill dpi="0" rotWithShape="1">
            <a:blip r:embed="rId6">
              <a:alphaModFix amt="47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7" name="Elipse 16">
            <a:extLst>
              <a:ext uri="{FF2B5EF4-FFF2-40B4-BE49-F238E27FC236}">
                <a16:creationId xmlns:a16="http://schemas.microsoft.com/office/drawing/2014/main" id="{29BA81FA-77F6-4567-990A-C486BA75D98D}"/>
              </a:ext>
            </a:extLst>
          </p:cNvPr>
          <p:cNvSpPr/>
          <p:nvPr/>
        </p:nvSpPr>
        <p:spPr>
          <a:xfrm>
            <a:off x="6952528" y="3485529"/>
            <a:ext cx="204395" cy="301214"/>
          </a:xfrm>
          <a:prstGeom prst="ellipse">
            <a:avLst/>
          </a:prstGeom>
          <a:blipFill dpi="0" rotWithShape="1">
            <a:blip r:embed="rId6">
              <a:alphaModFix amt="47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8" name="Elipse 17">
            <a:extLst>
              <a:ext uri="{FF2B5EF4-FFF2-40B4-BE49-F238E27FC236}">
                <a16:creationId xmlns:a16="http://schemas.microsoft.com/office/drawing/2014/main" id="{AEBBEEFA-E7DC-4289-BE1A-D30C50E93FD4}"/>
              </a:ext>
            </a:extLst>
          </p:cNvPr>
          <p:cNvSpPr/>
          <p:nvPr/>
        </p:nvSpPr>
        <p:spPr>
          <a:xfrm>
            <a:off x="9858917" y="3160110"/>
            <a:ext cx="204395" cy="301214"/>
          </a:xfrm>
          <a:prstGeom prst="ellipse">
            <a:avLst/>
          </a:prstGeom>
          <a:blipFill dpi="0" rotWithShape="1">
            <a:blip r:embed="rId6">
              <a:alphaModFix amt="47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9" name="Elipse 18">
            <a:extLst>
              <a:ext uri="{FF2B5EF4-FFF2-40B4-BE49-F238E27FC236}">
                <a16:creationId xmlns:a16="http://schemas.microsoft.com/office/drawing/2014/main" id="{747E0859-1A23-478C-A44E-88274C38E819}"/>
              </a:ext>
            </a:extLst>
          </p:cNvPr>
          <p:cNvSpPr/>
          <p:nvPr/>
        </p:nvSpPr>
        <p:spPr>
          <a:xfrm>
            <a:off x="10715028" y="3334922"/>
            <a:ext cx="204395" cy="301214"/>
          </a:xfrm>
          <a:prstGeom prst="ellipse">
            <a:avLst/>
          </a:prstGeom>
          <a:blipFill dpi="0" rotWithShape="1">
            <a:blip r:embed="rId6">
              <a:alphaModFix amt="47000"/>
            </a:blip>
            <a:srcRect/>
            <a:tile tx="0" ty="0" sx="100000" sy="100000" flip="none" algn="tl"/>
          </a:blip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0" name="Marcador de número de diapositiva 19">
            <a:extLst>
              <a:ext uri="{FF2B5EF4-FFF2-40B4-BE49-F238E27FC236}">
                <a16:creationId xmlns:a16="http://schemas.microsoft.com/office/drawing/2014/main" id="{4EDB841A-135C-4C56-9FBC-14E0B582744C}"/>
              </a:ext>
            </a:extLst>
          </p:cNvPr>
          <p:cNvSpPr>
            <a:spLocks noGrp="1"/>
          </p:cNvSpPr>
          <p:nvPr>
            <p:ph type="sldNum" sz="quarter" idx="12"/>
          </p:nvPr>
        </p:nvSpPr>
        <p:spPr/>
        <p:txBody>
          <a:bodyPr/>
          <a:lstStyle/>
          <a:p>
            <a:fld id="{D57F1E4F-1CFF-5643-939E-217C01CDF565}" type="slidenum">
              <a:rPr lang="en-US" smtClean="0"/>
              <a:pPr/>
              <a:t>18</a:t>
            </a:fld>
            <a:endParaRPr lang="en-US" dirty="0"/>
          </a:p>
        </p:txBody>
      </p:sp>
    </p:spTree>
    <p:extLst>
      <p:ext uri="{BB962C8B-B14F-4D97-AF65-F5344CB8AC3E}">
        <p14:creationId xmlns:p14="http://schemas.microsoft.com/office/powerpoint/2010/main" val="78366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31E7D87-BE82-5040-9FFF-97E3304B18D5}"/>
              </a:ext>
            </a:extLst>
          </p:cNvPr>
          <p:cNvSpPr>
            <a:spLocks noGrp="1"/>
          </p:cNvSpPr>
          <p:nvPr>
            <p:ph idx="1"/>
          </p:nvPr>
        </p:nvSpPr>
        <p:spPr>
          <a:xfrm>
            <a:off x="1128079" y="1756834"/>
            <a:ext cx="10131425" cy="4740220"/>
          </a:xfrm>
        </p:spPr>
        <p:txBody>
          <a:bodyPr>
            <a:normAutofit fontScale="77500" lnSpcReduction="20000"/>
          </a:bodyPr>
          <a:lstStyle/>
          <a:p>
            <a:pPr marL="0" indent="0">
              <a:buNone/>
            </a:pPr>
            <a:r>
              <a:rPr lang="es-MX" dirty="0"/>
              <a:t>5.C. EXTRAER DEL P.8. INTRODUCCIÓN O JUSTIFICACIÓN. DESCRIPCIÓN DEL PROYECTO</a:t>
            </a:r>
          </a:p>
          <a:p>
            <a:r>
              <a:rPr lang="es-MX" dirty="0"/>
              <a:t>Con base en el bajo rendimiento y malos resultados obtenidos por los atletas nacionales en las recientes competiciones internacionales, una de las maneras en las que creemos que se puede mejorar es obteniendo ventajas mediante la manipulación genética de esos atletas. Dicha manipulación ya se hace hoy en día en muchos lugares del mundo, pero es un asunto que genera mucha controversia y que los alumnos deben conocer y afrontar de manera crítica. </a:t>
            </a:r>
          </a:p>
          <a:p>
            <a:r>
              <a:rPr lang="es-MX" dirty="0"/>
              <a:t>Las materias eje involucradas serán CÁLCULO, BIOLOGÍA, FILOSOFÍA así como EDUCACIÓN FÍSICA Y DE LA SALUD  pues son las que se encuentran intimamente relacionadas con el tema, cada una desde su perspectiva específica. </a:t>
            </a:r>
          </a:p>
          <a:p>
            <a:r>
              <a:rPr lang="es-MX" dirty="0"/>
              <a:t>Nuestro primer propósito será definir los conceptos biológicos esenciales del tema desde la misma conceptualización de la genética, las vertientes actuales de la ingeniería genética actual así como las nociones de gen y genoma.  </a:t>
            </a:r>
          </a:p>
          <a:p>
            <a:r>
              <a:rPr lang="es-MX" dirty="0"/>
              <a:t>Con este proyecto esperamos crear y proponer, mediante la aplicación de límites y funciones, un modelo matemático que nos permita proyectar una medición, </a:t>
            </a:r>
            <a:r>
              <a:rPr lang="es-MX" i="1" dirty="0"/>
              <a:t>de manera simulada</a:t>
            </a:r>
            <a:r>
              <a:rPr lang="es-MX" dirty="0"/>
              <a:t>, de las posibles mejoras que podría tener en su desempeño físico y deportivo un grupo piloto de atletas a partir de su modificación genética. Por otro lado, dada la importancia de la bioética en nuestros días, buscaremos la conexión con este tema de la filosofía contemporánea para cuestionar hasta dónde es posible recurrir a este tipo de manipulaciones y  alteraciones biológicas desde el punto de vista ético y moral, sin perder de vista el contexto social y cultural de los atletas involucrados.  Esto nos ofrecerá la perspectiva de un análisis no sólo científico sino también social y humanístico de este grave problema. Todo ello, nos llevará a la elaboración de un CÓDIGO DE ETICA donde se contemplen precisamente los casos de manipulación genética. </a:t>
            </a:r>
          </a:p>
          <a:p>
            <a:r>
              <a:rPr lang="es-MX" dirty="0"/>
              <a:t> Ambos productos, tanto el modelo matemático como el código de ética tendrán una aplicación concreta y social para que las federaciones deportivas de nuestro país puedan utilizarlos y aplicarlos en los ámbitos de su competencia. Por último, la materia de inglés servira sólo como asignatura de apoyo en función del vocabulario técnico específico de estos temas, mientras que la materia de Maker apoyará en la construcción de los respectivos prototipos.  </a:t>
            </a:r>
          </a:p>
        </p:txBody>
      </p:sp>
      <p:pic>
        <p:nvPicPr>
          <p:cNvPr id="5" name="Imagen 4">
            <a:extLst>
              <a:ext uri="{FF2B5EF4-FFF2-40B4-BE49-F238E27FC236}">
                <a16:creationId xmlns:a16="http://schemas.microsoft.com/office/drawing/2014/main" id="{6BB507C8-BE93-8C49-9AFE-B8EE0617E42A}"/>
              </a:ext>
            </a:extLst>
          </p:cNvPr>
          <p:cNvPicPr>
            <a:picLocks noChangeAspect="1"/>
          </p:cNvPicPr>
          <p:nvPr/>
        </p:nvPicPr>
        <p:blipFill>
          <a:blip r:embed="rId2"/>
          <a:stretch>
            <a:fillRect/>
          </a:stretch>
        </p:blipFill>
        <p:spPr>
          <a:xfrm>
            <a:off x="1847205" y="918633"/>
            <a:ext cx="8305800" cy="838200"/>
          </a:xfrm>
          <a:prstGeom prst="rect">
            <a:avLst/>
          </a:prstGeom>
        </p:spPr>
      </p:pic>
      <p:sp>
        <p:nvSpPr>
          <p:cNvPr id="2" name="Marcador de número de diapositiva 1">
            <a:extLst>
              <a:ext uri="{FF2B5EF4-FFF2-40B4-BE49-F238E27FC236}">
                <a16:creationId xmlns:a16="http://schemas.microsoft.com/office/drawing/2014/main" id="{1ADC940D-A170-4FF0-9999-EAF3991BE091}"/>
              </a:ext>
            </a:extLst>
          </p:cNvPr>
          <p:cNvSpPr>
            <a:spLocks noGrp="1"/>
          </p:cNvSpPr>
          <p:nvPr>
            <p:ph type="sldNum" sz="quarter" idx="12"/>
          </p:nvPr>
        </p:nvSpPr>
        <p:spPr/>
        <p:txBody>
          <a:bodyPr/>
          <a:lstStyle/>
          <a:p>
            <a:fld id="{D57F1E4F-1CFF-5643-939E-217C01CDF565}" type="slidenum">
              <a:rPr lang="en-US" smtClean="0"/>
              <a:pPr/>
              <a:t>19</a:t>
            </a:fld>
            <a:endParaRPr lang="en-US" dirty="0"/>
          </a:p>
        </p:txBody>
      </p:sp>
    </p:spTree>
    <p:extLst>
      <p:ext uri="{BB962C8B-B14F-4D97-AF65-F5344CB8AC3E}">
        <p14:creationId xmlns:p14="http://schemas.microsoft.com/office/powerpoint/2010/main" val="1675099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2FC98232-D195-4A81-A238-6658E9E03BCA}"/>
              </a:ext>
            </a:extLst>
          </p:cNvPr>
          <p:cNvGraphicFramePr>
            <a:graphicFrameLocks noGrp="1"/>
          </p:cNvGraphicFramePr>
          <p:nvPr>
            <p:extLst>
              <p:ext uri="{D42A27DB-BD31-4B8C-83A1-F6EECF244321}">
                <p14:modId xmlns:p14="http://schemas.microsoft.com/office/powerpoint/2010/main" val="959463992"/>
              </p:ext>
            </p:extLst>
          </p:nvPr>
        </p:nvGraphicFramePr>
        <p:xfrm>
          <a:off x="335280" y="171026"/>
          <a:ext cx="11521439" cy="6202680"/>
        </p:xfrm>
        <a:graphic>
          <a:graphicData uri="http://schemas.openxmlformats.org/drawingml/2006/table">
            <a:tbl>
              <a:tblPr firstRow="1" bandRow="1">
                <a:tableStyleId>{5C22544A-7EE6-4342-B048-85BDC9FD1C3A}</a:tableStyleId>
              </a:tblPr>
              <a:tblGrid>
                <a:gridCol w="10010560">
                  <a:extLst>
                    <a:ext uri="{9D8B030D-6E8A-4147-A177-3AD203B41FA5}">
                      <a16:colId xmlns:a16="http://schemas.microsoft.com/office/drawing/2014/main" val="3051878465"/>
                    </a:ext>
                  </a:extLst>
                </a:gridCol>
                <a:gridCol w="1510879">
                  <a:extLst>
                    <a:ext uri="{9D8B030D-6E8A-4147-A177-3AD203B41FA5}">
                      <a16:colId xmlns:a16="http://schemas.microsoft.com/office/drawing/2014/main" val="4124448269"/>
                    </a:ext>
                  </a:extLst>
                </a:gridCol>
              </a:tblGrid>
              <a:tr h="370840">
                <a:tc>
                  <a:txBody>
                    <a:bodyPr/>
                    <a:lstStyle/>
                    <a:p>
                      <a:pPr algn="ctr"/>
                      <a:r>
                        <a:rPr lang="es-MX" dirty="0"/>
                        <a:t>ÍNDICE</a:t>
                      </a:r>
                    </a:p>
                  </a:txBody>
                  <a:tcPr/>
                </a:tc>
                <a:tc>
                  <a:txBody>
                    <a:bodyPr/>
                    <a:lstStyle/>
                    <a:p>
                      <a:r>
                        <a:rPr lang="es-MX" dirty="0"/>
                        <a:t>Página </a:t>
                      </a:r>
                    </a:p>
                  </a:txBody>
                  <a:tcPr/>
                </a:tc>
                <a:extLst>
                  <a:ext uri="{0D108BD9-81ED-4DB2-BD59-A6C34878D82A}">
                    <a16:rowId xmlns:a16="http://schemas.microsoft.com/office/drawing/2014/main" val="1326470614"/>
                  </a:ext>
                </a:extLst>
              </a:tr>
              <a:tr h="370840">
                <a:tc>
                  <a:txBody>
                    <a:bodyPr/>
                    <a:lstStyle/>
                    <a:p>
                      <a:r>
                        <a:rPr lang="es-MX" dirty="0"/>
                        <a:t>5.a Producto 1. C.A.I.A.C. Conclusiones Generales. Interdisciplinariedad.</a:t>
                      </a:r>
                    </a:p>
                  </a:txBody>
                  <a:tcPr/>
                </a:tc>
                <a:tc>
                  <a:txBody>
                    <a:bodyPr/>
                    <a:lstStyle/>
                    <a:p>
                      <a:endParaRPr lang="es-MX"/>
                    </a:p>
                  </a:txBody>
                  <a:tcPr/>
                </a:tc>
                <a:extLst>
                  <a:ext uri="{0D108BD9-81ED-4DB2-BD59-A6C34878D82A}">
                    <a16:rowId xmlns:a16="http://schemas.microsoft.com/office/drawing/2014/main" val="1553381959"/>
                  </a:ext>
                </a:extLst>
              </a:tr>
              <a:tr h="370840">
                <a:tc>
                  <a:txBody>
                    <a:bodyPr/>
                    <a:lstStyle/>
                    <a:p>
                      <a:r>
                        <a:rPr lang="es-MX" dirty="0"/>
                        <a:t>5.b Producto 2. Organizador gráfico del Proyecto. </a:t>
                      </a:r>
                    </a:p>
                  </a:txBody>
                  <a:tcPr/>
                </a:tc>
                <a:tc>
                  <a:txBody>
                    <a:bodyPr/>
                    <a:lstStyle/>
                    <a:p>
                      <a:endParaRPr lang="es-MX"/>
                    </a:p>
                  </a:txBody>
                  <a:tcPr/>
                </a:tc>
                <a:extLst>
                  <a:ext uri="{0D108BD9-81ED-4DB2-BD59-A6C34878D82A}">
                    <a16:rowId xmlns:a16="http://schemas.microsoft.com/office/drawing/2014/main" val="5542219"/>
                  </a:ext>
                </a:extLst>
              </a:tr>
              <a:tr h="370840">
                <a:tc>
                  <a:txBody>
                    <a:bodyPr/>
                    <a:lstStyle/>
                    <a:p>
                      <a:r>
                        <a:rPr lang="es-MX" dirty="0"/>
                        <a:t>5.c Extraer del P.8. Introducción o justificación. Descripción del proyecto.</a:t>
                      </a:r>
                    </a:p>
                  </a:txBody>
                  <a:tcPr/>
                </a:tc>
                <a:tc>
                  <a:txBody>
                    <a:bodyPr/>
                    <a:lstStyle/>
                    <a:p>
                      <a:endParaRPr lang="es-MX"/>
                    </a:p>
                  </a:txBody>
                  <a:tcPr/>
                </a:tc>
                <a:extLst>
                  <a:ext uri="{0D108BD9-81ED-4DB2-BD59-A6C34878D82A}">
                    <a16:rowId xmlns:a16="http://schemas.microsoft.com/office/drawing/2014/main" val="3986842930"/>
                  </a:ext>
                </a:extLst>
              </a:tr>
              <a:tr h="370840">
                <a:tc>
                  <a:txBody>
                    <a:bodyPr/>
                    <a:lstStyle/>
                    <a:p>
                      <a:r>
                        <a:rPr lang="es-MX" dirty="0"/>
                        <a:t>5.d Extraer del P.8. . Objetivo general del Proyecto</a:t>
                      </a:r>
                    </a:p>
                  </a:txBody>
                  <a:tcPr/>
                </a:tc>
                <a:tc>
                  <a:txBody>
                    <a:bodyPr/>
                    <a:lstStyle/>
                    <a:p>
                      <a:endParaRPr lang="es-MX"/>
                    </a:p>
                  </a:txBody>
                  <a:tcPr/>
                </a:tc>
                <a:extLst>
                  <a:ext uri="{0D108BD9-81ED-4DB2-BD59-A6C34878D82A}">
                    <a16:rowId xmlns:a16="http://schemas.microsoft.com/office/drawing/2014/main" val="25195723"/>
                  </a:ext>
                </a:extLst>
              </a:tr>
              <a:tr h="370840">
                <a:tc>
                  <a:txBody>
                    <a:bodyPr/>
                    <a:lstStyle/>
                    <a:p>
                      <a:r>
                        <a:rPr lang="es-MX" dirty="0"/>
                        <a:t>Objetivo o propósitos a alcanzar, de cada asignatura involucrada. </a:t>
                      </a:r>
                    </a:p>
                  </a:txBody>
                  <a:tcPr/>
                </a:tc>
                <a:tc>
                  <a:txBody>
                    <a:bodyPr/>
                    <a:lstStyle/>
                    <a:p>
                      <a:endParaRPr lang="es-MX"/>
                    </a:p>
                  </a:txBody>
                  <a:tcPr/>
                </a:tc>
                <a:extLst>
                  <a:ext uri="{0D108BD9-81ED-4DB2-BD59-A6C34878D82A}">
                    <a16:rowId xmlns:a16="http://schemas.microsoft.com/office/drawing/2014/main" val="2877144757"/>
                  </a:ext>
                </a:extLst>
              </a:tr>
              <a:tr h="370840">
                <a:tc>
                  <a:txBody>
                    <a:bodyPr/>
                    <a:lstStyle/>
                    <a:p>
                      <a:r>
                        <a:rPr lang="es-MX" dirty="0"/>
                        <a:t>5.e Extraer del P.8. Pregunta/s generadora/s pregunta/s guía, problema/s a abordar, asunto a resolver o a probar, propuesta, etcétera, del proyecto a realizar.</a:t>
                      </a:r>
                    </a:p>
                  </a:txBody>
                  <a:tcPr/>
                </a:tc>
                <a:tc>
                  <a:txBody>
                    <a:bodyPr/>
                    <a:lstStyle/>
                    <a:p>
                      <a:endParaRPr lang="es-MX"/>
                    </a:p>
                  </a:txBody>
                  <a:tcPr/>
                </a:tc>
                <a:extLst>
                  <a:ext uri="{0D108BD9-81ED-4DB2-BD59-A6C34878D82A}">
                    <a16:rowId xmlns:a16="http://schemas.microsoft.com/office/drawing/2014/main" val="3897011570"/>
                  </a:ext>
                </a:extLst>
              </a:tr>
              <a:tr h="370840">
                <a:tc>
                  <a:txBody>
                    <a:bodyPr/>
                    <a:lstStyle/>
                    <a:p>
                      <a:r>
                        <a:rPr lang="es-MX" dirty="0"/>
                        <a:t>5.f Extraer del P.8. Contenido. Temas y productos propuestos.</a:t>
                      </a:r>
                    </a:p>
                  </a:txBody>
                  <a:tcPr/>
                </a:tc>
                <a:tc>
                  <a:txBody>
                    <a:bodyPr/>
                    <a:lstStyle/>
                    <a:p>
                      <a:endParaRPr lang="es-MX" dirty="0"/>
                    </a:p>
                  </a:txBody>
                  <a:tcPr/>
                </a:tc>
                <a:extLst>
                  <a:ext uri="{0D108BD9-81ED-4DB2-BD59-A6C34878D82A}">
                    <a16:rowId xmlns:a16="http://schemas.microsoft.com/office/drawing/2014/main" val="4212662474"/>
                  </a:ext>
                </a:extLst>
              </a:tr>
              <a:tr h="370840">
                <a:tc>
                  <a:txBody>
                    <a:bodyPr/>
                    <a:lstStyle/>
                    <a:p>
                      <a:r>
                        <a:rPr lang="es-MX" dirty="0"/>
                        <a:t>5.g Formatos e instrumentos para la planeación, seguimiento y evaluación. (Por lo menos 2 de 5)</a:t>
                      </a:r>
                    </a:p>
                  </a:txBody>
                  <a:tcPr/>
                </a:tc>
                <a:tc>
                  <a:txBody>
                    <a:bodyPr/>
                    <a:lstStyle/>
                    <a:p>
                      <a:endParaRPr lang="es-MX" dirty="0"/>
                    </a:p>
                  </a:txBody>
                  <a:tcPr/>
                </a:tc>
                <a:extLst>
                  <a:ext uri="{0D108BD9-81ED-4DB2-BD59-A6C34878D82A}">
                    <a16:rowId xmlns:a16="http://schemas.microsoft.com/office/drawing/2014/main" val="574783728"/>
                  </a:ext>
                </a:extLst>
              </a:tr>
              <a:tr h="370840">
                <a:tc>
                  <a:txBody>
                    <a:bodyPr/>
                    <a:lstStyle/>
                    <a:p>
                      <a:r>
                        <a:rPr lang="pt-BR" dirty="0"/>
                        <a:t>5.h (2 o 1) </a:t>
                      </a:r>
                      <a:r>
                        <a:rPr lang="es-MX" dirty="0"/>
                        <a:t>Reflexión. Grupo interdisciplinario.</a:t>
                      </a:r>
                    </a:p>
                  </a:txBody>
                  <a:tcPr/>
                </a:tc>
                <a:tc>
                  <a:txBody>
                    <a:bodyPr/>
                    <a:lstStyle/>
                    <a:p>
                      <a:endParaRPr lang="es-MX" dirty="0"/>
                    </a:p>
                  </a:txBody>
                  <a:tcPr/>
                </a:tc>
                <a:extLst>
                  <a:ext uri="{0D108BD9-81ED-4DB2-BD59-A6C34878D82A}">
                    <a16:rowId xmlns:a16="http://schemas.microsoft.com/office/drawing/2014/main" val="1863630503"/>
                  </a:ext>
                </a:extLst>
              </a:tr>
              <a:tr h="370840">
                <a:tc>
                  <a:txBody>
                    <a:bodyPr/>
                    <a:lstStyle/>
                    <a:p>
                      <a:r>
                        <a:rPr lang="es-MX" dirty="0"/>
                        <a:t>5.i Evidencias de Proceso. Productos en orden consecutivo. del 4 en adelante</a:t>
                      </a:r>
                    </a:p>
                  </a:txBody>
                  <a:tcPr/>
                </a:tc>
                <a:tc>
                  <a:txBody>
                    <a:bodyPr/>
                    <a:lstStyle/>
                    <a:p>
                      <a:endParaRPr lang="es-MX" dirty="0"/>
                    </a:p>
                  </a:txBody>
                  <a:tcPr/>
                </a:tc>
                <a:extLst>
                  <a:ext uri="{0D108BD9-81ED-4DB2-BD59-A6C34878D82A}">
                    <a16:rowId xmlns:a16="http://schemas.microsoft.com/office/drawing/2014/main" val="574245195"/>
                  </a:ext>
                </a:extLst>
              </a:tr>
              <a:tr h="370840">
                <a:tc>
                  <a:txBody>
                    <a:bodyPr/>
                    <a:lstStyle/>
                    <a:p>
                      <a:r>
                        <a:rPr lang="es-MX" dirty="0"/>
                        <a:t>Producto 4. Organizador gráfico. Preguntas esenciales</a:t>
                      </a:r>
                    </a:p>
                  </a:txBody>
                  <a:tcPr/>
                </a:tc>
                <a:tc>
                  <a:txBody>
                    <a:bodyPr/>
                    <a:lstStyle/>
                    <a:p>
                      <a:endParaRPr lang="es-MX" dirty="0"/>
                    </a:p>
                  </a:txBody>
                  <a:tcPr/>
                </a:tc>
                <a:extLst>
                  <a:ext uri="{0D108BD9-81ED-4DB2-BD59-A6C34878D82A}">
                    <a16:rowId xmlns:a16="http://schemas.microsoft.com/office/drawing/2014/main" val="3855177484"/>
                  </a:ext>
                </a:extLst>
              </a:tr>
              <a:tr h="370840">
                <a:tc>
                  <a:txBody>
                    <a:bodyPr/>
                    <a:lstStyle/>
                    <a:p>
                      <a:r>
                        <a:rPr lang="es-MX" dirty="0"/>
                        <a:t>Producto 5. Organizador gráfico. Proceso de Indagación. </a:t>
                      </a:r>
                    </a:p>
                  </a:txBody>
                  <a:tcPr/>
                </a:tc>
                <a:tc>
                  <a:txBody>
                    <a:bodyPr/>
                    <a:lstStyle/>
                    <a:p>
                      <a:endParaRPr lang="es-MX" dirty="0"/>
                    </a:p>
                  </a:txBody>
                  <a:tcPr/>
                </a:tc>
                <a:extLst>
                  <a:ext uri="{0D108BD9-81ED-4DB2-BD59-A6C34878D82A}">
                    <a16:rowId xmlns:a16="http://schemas.microsoft.com/office/drawing/2014/main" val="1766740710"/>
                  </a:ext>
                </a:extLst>
              </a:tr>
              <a:tr h="370840">
                <a:tc>
                  <a:txBody>
                    <a:bodyPr/>
                    <a:lstStyle/>
                    <a:p>
                      <a:r>
                        <a:rPr lang="es-MX" dirty="0"/>
                        <a:t>Producto 6 e) A.M.E. general.</a:t>
                      </a:r>
                    </a:p>
                  </a:txBody>
                  <a:tcPr/>
                </a:tc>
                <a:tc>
                  <a:txBody>
                    <a:bodyPr/>
                    <a:lstStyle/>
                    <a:p>
                      <a:endParaRPr lang="es-MX" dirty="0"/>
                    </a:p>
                  </a:txBody>
                  <a:tcPr/>
                </a:tc>
                <a:extLst>
                  <a:ext uri="{0D108BD9-81ED-4DB2-BD59-A6C34878D82A}">
                    <a16:rowId xmlns:a16="http://schemas.microsoft.com/office/drawing/2014/main" val="3767809990"/>
                  </a:ext>
                </a:extLst>
              </a:tr>
              <a:tr h="370840">
                <a:tc>
                  <a:txBody>
                    <a:bodyPr/>
                    <a:lstStyle/>
                    <a:p>
                      <a:r>
                        <a:rPr lang="es-MX" dirty="0"/>
                        <a:t>Producto 7 g) E.I.P. Resumen. </a:t>
                      </a:r>
                    </a:p>
                  </a:txBody>
                  <a:tcPr/>
                </a:tc>
                <a:tc>
                  <a:txBody>
                    <a:bodyPr/>
                    <a:lstStyle/>
                    <a:p>
                      <a:endParaRPr lang="es-MX" dirty="0"/>
                    </a:p>
                  </a:txBody>
                  <a:tcPr/>
                </a:tc>
                <a:extLst>
                  <a:ext uri="{0D108BD9-81ED-4DB2-BD59-A6C34878D82A}">
                    <a16:rowId xmlns:a16="http://schemas.microsoft.com/office/drawing/2014/main" val="3810857118"/>
                  </a:ext>
                </a:extLst>
              </a:tr>
              <a:tr h="370840">
                <a:tc>
                  <a:txBody>
                    <a:bodyPr/>
                    <a:lstStyle/>
                    <a:p>
                      <a:r>
                        <a:rPr lang="es-MX" dirty="0"/>
                        <a:t>Producto 8 h) E.I.P. Elaboración Inicial de Proyecto.</a:t>
                      </a:r>
                    </a:p>
                  </a:txBody>
                  <a:tcPr/>
                </a:tc>
                <a:tc>
                  <a:txBody>
                    <a:bodyPr/>
                    <a:lstStyle/>
                    <a:p>
                      <a:endParaRPr lang="es-MX" dirty="0"/>
                    </a:p>
                  </a:txBody>
                  <a:tcPr/>
                </a:tc>
                <a:extLst>
                  <a:ext uri="{0D108BD9-81ED-4DB2-BD59-A6C34878D82A}">
                    <a16:rowId xmlns:a16="http://schemas.microsoft.com/office/drawing/2014/main" val="1152713354"/>
                  </a:ext>
                </a:extLst>
              </a:tr>
            </a:tbl>
          </a:graphicData>
        </a:graphic>
      </p:graphicFrame>
      <p:sp>
        <p:nvSpPr>
          <p:cNvPr id="3" name="Marcador de número de diapositiva 2">
            <a:extLst>
              <a:ext uri="{FF2B5EF4-FFF2-40B4-BE49-F238E27FC236}">
                <a16:creationId xmlns:a16="http://schemas.microsoft.com/office/drawing/2014/main" id="{7940649E-AB8D-43C2-BF2C-484B158D0F7E}"/>
              </a:ext>
            </a:extLst>
          </p:cNvPr>
          <p:cNvSpPr>
            <a:spLocks noGrp="1"/>
          </p:cNvSpPr>
          <p:nvPr>
            <p:ph type="sldNum" sz="quarter" idx="12"/>
          </p:nvPr>
        </p:nvSpPr>
        <p:spPr/>
        <p:txBody>
          <a:bodyPr/>
          <a:lstStyle/>
          <a:p>
            <a:fld id="{D57F1E4F-1CFF-5643-939E-217C01CDF565}" type="slidenum">
              <a:rPr lang="en-US" smtClean="0"/>
              <a:pPr/>
              <a:t>2</a:t>
            </a:fld>
            <a:endParaRPr lang="en-US" dirty="0"/>
          </a:p>
        </p:txBody>
      </p:sp>
    </p:spTree>
    <p:extLst>
      <p:ext uri="{BB962C8B-B14F-4D97-AF65-F5344CB8AC3E}">
        <p14:creationId xmlns:p14="http://schemas.microsoft.com/office/powerpoint/2010/main" val="15972803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E5C3CBF-1C31-2F4F-986A-5E2AA7863982}"/>
              </a:ext>
            </a:extLst>
          </p:cNvPr>
          <p:cNvSpPr>
            <a:spLocks noGrp="1"/>
          </p:cNvSpPr>
          <p:nvPr>
            <p:ph type="title"/>
          </p:nvPr>
        </p:nvSpPr>
        <p:spPr/>
        <p:txBody>
          <a:bodyPr/>
          <a:lstStyle/>
          <a:p>
            <a:endParaRPr lang="es-MX" dirty="0"/>
          </a:p>
        </p:txBody>
      </p:sp>
      <p:sp>
        <p:nvSpPr>
          <p:cNvPr id="3" name="Marcador de contenido 2">
            <a:extLst>
              <a:ext uri="{FF2B5EF4-FFF2-40B4-BE49-F238E27FC236}">
                <a16:creationId xmlns:a16="http://schemas.microsoft.com/office/drawing/2014/main" id="{B05988AA-9B2C-B646-99D9-5EAB78D8BE9A}"/>
              </a:ext>
            </a:extLst>
          </p:cNvPr>
          <p:cNvSpPr>
            <a:spLocks noGrp="1"/>
          </p:cNvSpPr>
          <p:nvPr>
            <p:ph idx="1"/>
          </p:nvPr>
        </p:nvSpPr>
        <p:spPr/>
        <p:txBody>
          <a:bodyPr>
            <a:normAutofit fontScale="92500" lnSpcReduction="20000"/>
          </a:bodyPr>
          <a:lstStyle/>
          <a:p>
            <a:r>
              <a:rPr lang="es-MX" dirty="0"/>
              <a:t>5.D. OBJETIVO GENERAL DEL PROYECTO</a:t>
            </a:r>
          </a:p>
          <a:p>
            <a:r>
              <a:rPr lang="es-MX" dirty="0"/>
              <a:t>Objetivo general del proyecto: Desarrollar un modelo matemático que nos permita detectar si la manipulación genética es capaz de mejorar el desempeño físico de los atletas para elaborar por escrito un código de ética que incluya los casos de manipulación genética. </a:t>
            </a:r>
          </a:p>
          <a:p>
            <a:r>
              <a:rPr lang="es-MX" b="1" dirty="0"/>
              <a:t>Objetivos específicos</a:t>
            </a:r>
            <a:r>
              <a:rPr lang="es-MX" dirty="0"/>
              <a:t>.</a:t>
            </a:r>
          </a:p>
          <a:p>
            <a:pPr marL="0" indent="0">
              <a:buNone/>
            </a:pPr>
            <a:r>
              <a:rPr lang="es-MX" dirty="0"/>
              <a:t>El alumno será capaz de: </a:t>
            </a:r>
          </a:p>
          <a:p>
            <a:pPr marL="342900" indent="-342900">
              <a:buAutoNum type="arabicParenR"/>
            </a:pPr>
            <a:r>
              <a:rPr lang="es-MX" dirty="0"/>
              <a:t>identificar y comprender los conceptos básicos de la genética y de su manipulación </a:t>
            </a:r>
          </a:p>
          <a:p>
            <a:pPr marL="342900" indent="-342900">
              <a:buAutoNum type="arabicParenR"/>
            </a:pPr>
            <a:r>
              <a:rPr lang="es-MX" dirty="0"/>
              <a:t>Analizar el impacto que tiene la manipulación genética en el desempeño físico de los atletas</a:t>
            </a:r>
          </a:p>
          <a:p>
            <a:pPr marL="342900" indent="-342900">
              <a:buAutoNum type="arabicParenR"/>
            </a:pPr>
            <a:r>
              <a:rPr lang="es-MX" dirty="0"/>
              <a:t>Aplicar los conceptos básicos de límite y funciones para la construcción e interpretación de un modelo matemático  </a:t>
            </a:r>
          </a:p>
          <a:p>
            <a:pPr marL="342900" indent="-342900">
              <a:buAutoNum type="arabicParenR"/>
            </a:pPr>
            <a:r>
              <a:rPr lang="es-MX" dirty="0"/>
              <a:t>Valorar críticamente las implicaciones éticas y morales de la manipulación genética para elaborar por escrito un código de ética que incluya los casos de manipulación genética.  </a:t>
            </a:r>
          </a:p>
        </p:txBody>
      </p:sp>
      <p:pic>
        <p:nvPicPr>
          <p:cNvPr id="4" name="Imagen 3">
            <a:extLst>
              <a:ext uri="{FF2B5EF4-FFF2-40B4-BE49-F238E27FC236}">
                <a16:creationId xmlns:a16="http://schemas.microsoft.com/office/drawing/2014/main" id="{0A0862EA-05B8-9D49-B351-7F9B8531824C}"/>
              </a:ext>
            </a:extLst>
          </p:cNvPr>
          <p:cNvPicPr>
            <a:picLocks noChangeAspect="1"/>
          </p:cNvPicPr>
          <p:nvPr/>
        </p:nvPicPr>
        <p:blipFill>
          <a:blip r:embed="rId2"/>
          <a:stretch>
            <a:fillRect/>
          </a:stretch>
        </p:blipFill>
        <p:spPr>
          <a:xfrm>
            <a:off x="1847205" y="918633"/>
            <a:ext cx="8305800" cy="838200"/>
          </a:xfrm>
          <a:prstGeom prst="rect">
            <a:avLst/>
          </a:prstGeom>
        </p:spPr>
      </p:pic>
      <p:sp>
        <p:nvSpPr>
          <p:cNvPr id="5" name="Marcador de número de diapositiva 4">
            <a:extLst>
              <a:ext uri="{FF2B5EF4-FFF2-40B4-BE49-F238E27FC236}">
                <a16:creationId xmlns:a16="http://schemas.microsoft.com/office/drawing/2014/main" id="{B3C164F0-3813-40F7-AD63-FC492FCAA17B}"/>
              </a:ext>
            </a:extLst>
          </p:cNvPr>
          <p:cNvSpPr>
            <a:spLocks noGrp="1"/>
          </p:cNvSpPr>
          <p:nvPr>
            <p:ph type="sldNum" sz="quarter" idx="12"/>
          </p:nvPr>
        </p:nvSpPr>
        <p:spPr/>
        <p:txBody>
          <a:bodyPr/>
          <a:lstStyle/>
          <a:p>
            <a:fld id="{D57F1E4F-1CFF-5643-939E-217C01CDF565}" type="slidenum">
              <a:rPr lang="en-US" smtClean="0"/>
              <a:pPr/>
              <a:t>20</a:t>
            </a:fld>
            <a:endParaRPr lang="en-US" dirty="0"/>
          </a:p>
        </p:txBody>
      </p:sp>
    </p:spTree>
    <p:extLst>
      <p:ext uri="{BB962C8B-B14F-4D97-AF65-F5344CB8AC3E}">
        <p14:creationId xmlns:p14="http://schemas.microsoft.com/office/powerpoint/2010/main" val="3439127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90CE4AD-FC26-4C47-900A-749FEF883EBF}"/>
              </a:ext>
            </a:extLst>
          </p:cNvPr>
          <p:cNvSpPr>
            <a:spLocks noGrp="1"/>
          </p:cNvSpPr>
          <p:nvPr>
            <p:ph idx="1"/>
          </p:nvPr>
        </p:nvSpPr>
        <p:spPr>
          <a:xfrm>
            <a:off x="685801" y="2501153"/>
            <a:ext cx="10131425" cy="3290048"/>
          </a:xfrm>
        </p:spPr>
        <p:txBody>
          <a:bodyPr>
            <a:normAutofit fontScale="85000" lnSpcReduction="20000"/>
          </a:bodyPr>
          <a:lstStyle/>
          <a:p>
            <a:pPr marL="0" indent="0">
              <a:buNone/>
            </a:pPr>
            <a:endParaRPr lang="es-MX" b="1" i="1" dirty="0"/>
          </a:p>
          <a:p>
            <a:r>
              <a:rPr lang="es-MX" dirty="0"/>
              <a:t>PREGUNTAS GENERADORAS : </a:t>
            </a:r>
          </a:p>
          <a:p>
            <a:r>
              <a:rPr lang="es-MX" dirty="0"/>
              <a:t>PREGUNTA GENERAL: ¿Cómo la manipulación genética humana podría ayudar a mejorar el rendimiento de los atletas mexicanos para obtener mejores resultados en diversas competiciones?</a:t>
            </a:r>
            <a:endParaRPr lang="es-MX" b="1" i="1" dirty="0"/>
          </a:p>
          <a:p>
            <a:r>
              <a:rPr lang="es-MX" b="1" i="1" dirty="0"/>
              <a:t>BIOLOGIA</a:t>
            </a:r>
            <a:r>
              <a:rPr lang="es-MX" dirty="0"/>
              <a:t>: ¿Qué es la genética y cómo se define la manipulación genética desde la perspectiva científica de la biología? </a:t>
            </a:r>
          </a:p>
          <a:p>
            <a:r>
              <a:rPr lang="es-MX" b="1" i="1" dirty="0"/>
              <a:t>EDUCACIÓN FÍSICA Y DE LA SALUD</a:t>
            </a:r>
            <a:r>
              <a:rPr lang="es-MX" dirty="0"/>
              <a:t>: ¿Cómo influye la educación física y de la salud en la formación de nuestros atletas?</a:t>
            </a:r>
          </a:p>
          <a:p>
            <a:r>
              <a:rPr lang="es-MX" b="1" i="1" dirty="0"/>
              <a:t>CÁLCULO</a:t>
            </a:r>
            <a:r>
              <a:rPr lang="es-MX" dirty="0"/>
              <a:t>: ¿Qué tipo de cálculos matemáticos tendrían que hacerse para medir el rendimiento físico de un atleta </a:t>
            </a:r>
          </a:p>
          <a:p>
            <a:r>
              <a:rPr lang="es-MX" b="1" i="1" dirty="0"/>
              <a:t>FILOSOFÍA (ÉTICA): </a:t>
            </a:r>
            <a:r>
              <a:rPr lang="es-MX" dirty="0"/>
              <a:t>¿Sería ético recurrir a la manipulación genética para mejorar el rendimiento de los atletas?, ¿qué consecuencias éticas y sociales se podrían dar al hacerlo? </a:t>
            </a:r>
          </a:p>
          <a:p>
            <a:endParaRPr lang="es-MX" dirty="0"/>
          </a:p>
          <a:p>
            <a:pPr marL="0" indent="0">
              <a:buNone/>
            </a:pPr>
            <a:endParaRPr lang="es-MX" dirty="0"/>
          </a:p>
        </p:txBody>
      </p:sp>
      <p:pic>
        <p:nvPicPr>
          <p:cNvPr id="4" name="Imagen 3">
            <a:extLst>
              <a:ext uri="{FF2B5EF4-FFF2-40B4-BE49-F238E27FC236}">
                <a16:creationId xmlns:a16="http://schemas.microsoft.com/office/drawing/2014/main" id="{FC7D8434-57CD-3743-960B-1B978C99843F}"/>
              </a:ext>
            </a:extLst>
          </p:cNvPr>
          <p:cNvPicPr>
            <a:picLocks noChangeAspect="1"/>
          </p:cNvPicPr>
          <p:nvPr/>
        </p:nvPicPr>
        <p:blipFill>
          <a:blip r:embed="rId2"/>
          <a:stretch>
            <a:fillRect/>
          </a:stretch>
        </p:blipFill>
        <p:spPr>
          <a:xfrm>
            <a:off x="1847205" y="918633"/>
            <a:ext cx="8305800" cy="838200"/>
          </a:xfrm>
          <a:prstGeom prst="rect">
            <a:avLst/>
          </a:prstGeom>
        </p:spPr>
      </p:pic>
      <p:sp>
        <p:nvSpPr>
          <p:cNvPr id="2" name="Marcador de número de diapositiva 1">
            <a:extLst>
              <a:ext uri="{FF2B5EF4-FFF2-40B4-BE49-F238E27FC236}">
                <a16:creationId xmlns:a16="http://schemas.microsoft.com/office/drawing/2014/main" id="{DBA40136-0628-444F-93E3-FEFCBDF63CBD}"/>
              </a:ext>
            </a:extLst>
          </p:cNvPr>
          <p:cNvSpPr>
            <a:spLocks noGrp="1"/>
          </p:cNvSpPr>
          <p:nvPr>
            <p:ph type="sldNum" sz="quarter" idx="12"/>
          </p:nvPr>
        </p:nvSpPr>
        <p:spPr/>
        <p:txBody>
          <a:bodyPr/>
          <a:lstStyle/>
          <a:p>
            <a:fld id="{D57F1E4F-1CFF-5643-939E-217C01CDF565}" type="slidenum">
              <a:rPr lang="en-US" smtClean="0"/>
              <a:pPr/>
              <a:t>21</a:t>
            </a:fld>
            <a:endParaRPr lang="en-US" dirty="0"/>
          </a:p>
        </p:txBody>
      </p:sp>
    </p:spTree>
    <p:extLst>
      <p:ext uri="{BB962C8B-B14F-4D97-AF65-F5344CB8AC3E}">
        <p14:creationId xmlns:p14="http://schemas.microsoft.com/office/powerpoint/2010/main" val="5888021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F2B3EF-7664-3449-9483-52C51C165344}"/>
              </a:ext>
            </a:extLst>
          </p:cNvPr>
          <p:cNvSpPr>
            <a:spLocks noGrp="1"/>
          </p:cNvSpPr>
          <p:nvPr>
            <p:ph type="title"/>
          </p:nvPr>
        </p:nvSpPr>
        <p:spPr/>
        <p:txBody>
          <a:bodyPr>
            <a:normAutofit/>
          </a:bodyPr>
          <a:lstStyle/>
          <a:p>
            <a:pPr algn="ctr"/>
            <a:br>
              <a:rPr lang="es-MX" sz="1800" dirty="0"/>
            </a:br>
            <a:br>
              <a:rPr lang="es-MX" sz="1800" dirty="0"/>
            </a:br>
            <a:br>
              <a:rPr lang="es-MX" sz="1800" dirty="0"/>
            </a:br>
            <a:r>
              <a:rPr lang="es-MX" sz="1800" b="1" dirty="0"/>
              <a:t>PRODUCTO 4: ORGANIZADOR GR</a:t>
            </a:r>
            <a:r>
              <a:rPr lang="es-ES" sz="1800" b="1" dirty="0"/>
              <a:t>ÁFICO DE LA LECTURA: EL ARTE DE FORMULAR PREGUNTAS ESENCIALES </a:t>
            </a:r>
            <a:endParaRPr lang="es-MX" sz="1800" b="1" dirty="0"/>
          </a:p>
        </p:txBody>
      </p:sp>
      <p:pic>
        <p:nvPicPr>
          <p:cNvPr id="10" name="Marcador de contenido 9">
            <a:extLst>
              <a:ext uri="{FF2B5EF4-FFF2-40B4-BE49-F238E27FC236}">
                <a16:creationId xmlns:a16="http://schemas.microsoft.com/office/drawing/2014/main" id="{04E28C71-C09C-F94F-ADCE-C5C59A4D1C0D}"/>
              </a:ext>
            </a:extLst>
          </p:cNvPr>
          <p:cNvPicPr>
            <a:picLocks noGrp="1" noChangeAspect="1"/>
          </p:cNvPicPr>
          <p:nvPr>
            <p:ph idx="1"/>
          </p:nvPr>
        </p:nvPicPr>
        <p:blipFill>
          <a:blip r:embed="rId2"/>
          <a:stretch>
            <a:fillRect/>
          </a:stretch>
        </p:blipFill>
        <p:spPr>
          <a:xfrm>
            <a:off x="3154116" y="1846263"/>
            <a:ext cx="5944093" cy="4022725"/>
          </a:xfrm>
        </p:spPr>
      </p:pic>
      <p:pic>
        <p:nvPicPr>
          <p:cNvPr id="4" name="Imagen 3">
            <a:extLst>
              <a:ext uri="{FF2B5EF4-FFF2-40B4-BE49-F238E27FC236}">
                <a16:creationId xmlns:a16="http://schemas.microsoft.com/office/drawing/2014/main" id="{A0BA8AC0-5DC4-204B-A5F4-374A2F9BD30E}"/>
              </a:ext>
            </a:extLst>
          </p:cNvPr>
          <p:cNvPicPr>
            <a:picLocks noChangeAspect="1"/>
          </p:cNvPicPr>
          <p:nvPr/>
        </p:nvPicPr>
        <p:blipFill>
          <a:blip r:embed="rId3"/>
          <a:stretch>
            <a:fillRect/>
          </a:stretch>
        </p:blipFill>
        <p:spPr>
          <a:xfrm>
            <a:off x="1598613" y="609600"/>
            <a:ext cx="8305800" cy="838200"/>
          </a:xfrm>
          <a:prstGeom prst="rect">
            <a:avLst/>
          </a:prstGeom>
        </p:spPr>
      </p:pic>
      <p:sp>
        <p:nvSpPr>
          <p:cNvPr id="3" name="Marcador de número de diapositiva 2">
            <a:extLst>
              <a:ext uri="{FF2B5EF4-FFF2-40B4-BE49-F238E27FC236}">
                <a16:creationId xmlns:a16="http://schemas.microsoft.com/office/drawing/2014/main" id="{D8369B85-7F78-4E81-BC8D-86EECFF10434}"/>
              </a:ext>
            </a:extLst>
          </p:cNvPr>
          <p:cNvSpPr>
            <a:spLocks noGrp="1"/>
          </p:cNvSpPr>
          <p:nvPr>
            <p:ph type="sldNum" sz="quarter" idx="12"/>
          </p:nvPr>
        </p:nvSpPr>
        <p:spPr/>
        <p:txBody>
          <a:bodyPr/>
          <a:lstStyle/>
          <a:p>
            <a:fld id="{D57F1E4F-1CFF-5643-939E-217C01CDF565}" type="slidenum">
              <a:rPr lang="en-US" smtClean="0"/>
              <a:pPr/>
              <a:t>22</a:t>
            </a:fld>
            <a:endParaRPr lang="en-US" dirty="0"/>
          </a:p>
        </p:txBody>
      </p:sp>
    </p:spTree>
    <p:extLst>
      <p:ext uri="{BB962C8B-B14F-4D97-AF65-F5344CB8AC3E}">
        <p14:creationId xmlns:p14="http://schemas.microsoft.com/office/powerpoint/2010/main" val="33612949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DA5B65-6985-1842-A1C4-0CDB19BAAA91}"/>
              </a:ext>
            </a:extLst>
          </p:cNvPr>
          <p:cNvSpPr>
            <a:spLocks noGrp="1"/>
          </p:cNvSpPr>
          <p:nvPr>
            <p:ph type="title"/>
          </p:nvPr>
        </p:nvSpPr>
        <p:spPr>
          <a:xfrm>
            <a:off x="685801" y="609600"/>
            <a:ext cx="10131425" cy="1545167"/>
          </a:xfrm>
        </p:spPr>
        <p:txBody>
          <a:bodyPr>
            <a:normAutofit fontScale="90000"/>
          </a:bodyPr>
          <a:lstStyle/>
          <a:p>
            <a:pPr algn="ctr"/>
            <a:br>
              <a:rPr lang="es-MX" sz="1800"/>
            </a:br>
            <a:br>
              <a:rPr lang="es-MX" sz="1800"/>
            </a:br>
            <a:br>
              <a:rPr lang="es-MX" sz="1800"/>
            </a:br>
            <a:r>
              <a:rPr lang="es-MX" sz="2000" b="1"/>
              <a:t>PRODUCTO 5: ORGANIZADORES GR</a:t>
            </a:r>
            <a:r>
              <a:rPr lang="es-ES" sz="2000" b="1"/>
              <a:t>ÁFICOS DE LAS LECTURAS SOBRE INDAGACIÓN E INTERDISCIPLINARIEDAD</a:t>
            </a:r>
            <a:br>
              <a:rPr lang="es-MX" sz="1800"/>
            </a:br>
            <a:br>
              <a:rPr lang="es-MX" sz="1800"/>
            </a:br>
            <a:r>
              <a:rPr lang="es-MX" sz="1800" b="1"/>
              <a:t>LECTURA 1: La indagación en la ciencia y en las aulas de clase </a:t>
            </a:r>
            <a:endParaRPr lang="es-MX" sz="1800" b="1" dirty="0"/>
          </a:p>
        </p:txBody>
      </p:sp>
      <p:pic>
        <p:nvPicPr>
          <p:cNvPr id="6" name="Marcador de contenido 5">
            <a:extLst>
              <a:ext uri="{FF2B5EF4-FFF2-40B4-BE49-F238E27FC236}">
                <a16:creationId xmlns:a16="http://schemas.microsoft.com/office/drawing/2014/main" id="{F7448D9C-7AE3-2041-8F4E-36DFF57123AB}"/>
              </a:ext>
            </a:extLst>
          </p:cNvPr>
          <p:cNvPicPr>
            <a:picLocks noGrp="1" noChangeAspect="1"/>
          </p:cNvPicPr>
          <p:nvPr>
            <p:ph idx="1"/>
          </p:nvPr>
        </p:nvPicPr>
        <p:blipFill>
          <a:blip r:embed="rId2"/>
          <a:stretch>
            <a:fillRect/>
          </a:stretch>
        </p:blipFill>
        <p:spPr>
          <a:xfrm>
            <a:off x="2395410" y="1846263"/>
            <a:ext cx="7461506" cy="4022725"/>
          </a:xfrm>
        </p:spPr>
      </p:pic>
      <p:pic>
        <p:nvPicPr>
          <p:cNvPr id="4" name="Imagen 3">
            <a:extLst>
              <a:ext uri="{FF2B5EF4-FFF2-40B4-BE49-F238E27FC236}">
                <a16:creationId xmlns:a16="http://schemas.microsoft.com/office/drawing/2014/main" id="{8A6A4B06-0042-1347-95BF-6DF8D0F671AE}"/>
              </a:ext>
            </a:extLst>
          </p:cNvPr>
          <p:cNvPicPr>
            <a:picLocks noChangeAspect="1"/>
          </p:cNvPicPr>
          <p:nvPr/>
        </p:nvPicPr>
        <p:blipFill>
          <a:blip r:embed="rId3"/>
          <a:stretch>
            <a:fillRect/>
          </a:stretch>
        </p:blipFill>
        <p:spPr>
          <a:xfrm>
            <a:off x="1562100" y="146050"/>
            <a:ext cx="8305800" cy="838200"/>
          </a:xfrm>
          <a:prstGeom prst="rect">
            <a:avLst/>
          </a:prstGeom>
        </p:spPr>
      </p:pic>
      <p:pic>
        <p:nvPicPr>
          <p:cNvPr id="9217" name="Picture 1" descr="page1image1296">
            <a:extLst>
              <a:ext uri="{FF2B5EF4-FFF2-40B4-BE49-F238E27FC236}">
                <a16:creationId xmlns:a16="http://schemas.microsoft.com/office/drawing/2014/main" id="{54D68D0D-49A9-3348-AEF1-912F4EF19F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62100" cy="5207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Marcador de número de diapositiva 2">
            <a:extLst>
              <a:ext uri="{FF2B5EF4-FFF2-40B4-BE49-F238E27FC236}">
                <a16:creationId xmlns:a16="http://schemas.microsoft.com/office/drawing/2014/main" id="{0B8680EF-C1E2-4944-9307-C85AF4D3D3E6}"/>
              </a:ext>
            </a:extLst>
          </p:cNvPr>
          <p:cNvSpPr>
            <a:spLocks noGrp="1"/>
          </p:cNvSpPr>
          <p:nvPr>
            <p:ph type="sldNum" sz="quarter" idx="12"/>
          </p:nvPr>
        </p:nvSpPr>
        <p:spPr/>
        <p:txBody>
          <a:bodyPr/>
          <a:lstStyle/>
          <a:p>
            <a:fld id="{D57F1E4F-1CFF-5643-939E-217C01CDF565}" type="slidenum">
              <a:rPr lang="en-US" smtClean="0"/>
              <a:pPr/>
              <a:t>23</a:t>
            </a:fld>
            <a:endParaRPr lang="en-US" dirty="0"/>
          </a:p>
        </p:txBody>
      </p:sp>
    </p:spTree>
    <p:extLst>
      <p:ext uri="{BB962C8B-B14F-4D97-AF65-F5344CB8AC3E}">
        <p14:creationId xmlns:p14="http://schemas.microsoft.com/office/powerpoint/2010/main" val="19075698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C9B5B2-D81D-DA41-82EE-C1964A52541F}"/>
              </a:ext>
            </a:extLst>
          </p:cNvPr>
          <p:cNvSpPr>
            <a:spLocks noGrp="1"/>
          </p:cNvSpPr>
          <p:nvPr>
            <p:ph type="title"/>
          </p:nvPr>
        </p:nvSpPr>
        <p:spPr/>
        <p:txBody>
          <a:bodyPr>
            <a:normAutofit fontScale="90000"/>
          </a:bodyPr>
          <a:lstStyle/>
          <a:p>
            <a:pPr algn="ctr"/>
            <a:br>
              <a:rPr lang="es-MX" dirty="0"/>
            </a:br>
            <a:br>
              <a:rPr lang="es-MX" dirty="0"/>
            </a:br>
            <a:r>
              <a:rPr lang="es-MX" sz="2200" b="1" dirty="0"/>
              <a:t>LECTURA 2: Indagación: Las habilidades para desarrollarla y promover el aprendizaje  </a:t>
            </a:r>
            <a:endParaRPr lang="es-MX" sz="2200" dirty="0"/>
          </a:p>
        </p:txBody>
      </p:sp>
      <p:pic>
        <p:nvPicPr>
          <p:cNvPr id="8" name="Marcador de contenido 7">
            <a:extLst>
              <a:ext uri="{FF2B5EF4-FFF2-40B4-BE49-F238E27FC236}">
                <a16:creationId xmlns:a16="http://schemas.microsoft.com/office/drawing/2014/main" id="{AA38BA27-AAC9-E94E-A619-A79D20F0B7D4}"/>
              </a:ext>
            </a:extLst>
          </p:cNvPr>
          <p:cNvPicPr>
            <a:picLocks noGrp="1" noChangeAspect="1"/>
          </p:cNvPicPr>
          <p:nvPr>
            <p:ph idx="1"/>
          </p:nvPr>
        </p:nvPicPr>
        <p:blipFill>
          <a:blip r:embed="rId2"/>
          <a:stretch>
            <a:fillRect/>
          </a:stretch>
        </p:blipFill>
        <p:spPr>
          <a:xfrm>
            <a:off x="819397" y="1762490"/>
            <a:ext cx="10249096" cy="4437393"/>
          </a:xfrm>
        </p:spPr>
      </p:pic>
      <p:pic>
        <p:nvPicPr>
          <p:cNvPr id="4" name="Imagen 3">
            <a:extLst>
              <a:ext uri="{FF2B5EF4-FFF2-40B4-BE49-F238E27FC236}">
                <a16:creationId xmlns:a16="http://schemas.microsoft.com/office/drawing/2014/main" id="{2EE040B7-50A2-8E47-AE1B-F1890A256488}"/>
              </a:ext>
            </a:extLst>
          </p:cNvPr>
          <p:cNvPicPr>
            <a:picLocks noChangeAspect="1"/>
          </p:cNvPicPr>
          <p:nvPr/>
        </p:nvPicPr>
        <p:blipFill>
          <a:blip r:embed="rId3"/>
          <a:stretch>
            <a:fillRect/>
          </a:stretch>
        </p:blipFill>
        <p:spPr>
          <a:xfrm>
            <a:off x="1598613" y="609600"/>
            <a:ext cx="8305800" cy="838200"/>
          </a:xfrm>
          <a:prstGeom prst="rect">
            <a:avLst/>
          </a:prstGeom>
        </p:spPr>
      </p:pic>
      <p:sp>
        <p:nvSpPr>
          <p:cNvPr id="3" name="Marcador de número de diapositiva 2">
            <a:extLst>
              <a:ext uri="{FF2B5EF4-FFF2-40B4-BE49-F238E27FC236}">
                <a16:creationId xmlns:a16="http://schemas.microsoft.com/office/drawing/2014/main" id="{1FFFA48C-5DAE-4CAE-91A6-20E00FDD60D4}"/>
              </a:ext>
            </a:extLst>
          </p:cNvPr>
          <p:cNvSpPr>
            <a:spLocks noGrp="1"/>
          </p:cNvSpPr>
          <p:nvPr>
            <p:ph type="sldNum" sz="quarter" idx="12"/>
          </p:nvPr>
        </p:nvSpPr>
        <p:spPr/>
        <p:txBody>
          <a:bodyPr/>
          <a:lstStyle/>
          <a:p>
            <a:fld id="{D57F1E4F-1CFF-5643-939E-217C01CDF565}" type="slidenum">
              <a:rPr lang="en-US" smtClean="0"/>
              <a:pPr/>
              <a:t>24</a:t>
            </a:fld>
            <a:endParaRPr lang="en-US" dirty="0"/>
          </a:p>
        </p:txBody>
      </p:sp>
    </p:spTree>
    <p:extLst>
      <p:ext uri="{BB962C8B-B14F-4D97-AF65-F5344CB8AC3E}">
        <p14:creationId xmlns:p14="http://schemas.microsoft.com/office/powerpoint/2010/main" val="2262254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C4F3C0-9F8A-2C4E-9653-7FA4464FBAEB}"/>
              </a:ext>
            </a:extLst>
          </p:cNvPr>
          <p:cNvSpPr>
            <a:spLocks noGrp="1"/>
          </p:cNvSpPr>
          <p:nvPr>
            <p:ph type="title"/>
          </p:nvPr>
        </p:nvSpPr>
        <p:spPr/>
        <p:txBody>
          <a:bodyPr>
            <a:normAutofit/>
          </a:bodyPr>
          <a:lstStyle/>
          <a:p>
            <a:pPr algn="ctr"/>
            <a:br>
              <a:rPr lang="es-MX" sz="2000" dirty="0"/>
            </a:br>
            <a:br>
              <a:rPr lang="es-MX" sz="2000" dirty="0"/>
            </a:br>
            <a:br>
              <a:rPr lang="es-MX" sz="2000" dirty="0"/>
            </a:br>
            <a:r>
              <a:rPr lang="es-MX" sz="2000" b="1" dirty="0"/>
              <a:t>LECTURA 3: Interdisciplinariedad y sistemas complejos</a:t>
            </a:r>
            <a:r>
              <a:rPr lang="es-MX" sz="2000" dirty="0"/>
              <a:t>. </a:t>
            </a:r>
          </a:p>
        </p:txBody>
      </p:sp>
      <p:pic>
        <p:nvPicPr>
          <p:cNvPr id="7" name="Marcador de contenido 6">
            <a:extLst>
              <a:ext uri="{FF2B5EF4-FFF2-40B4-BE49-F238E27FC236}">
                <a16:creationId xmlns:a16="http://schemas.microsoft.com/office/drawing/2014/main" id="{670D7044-0382-EA43-986C-F91A9E185F26}"/>
              </a:ext>
            </a:extLst>
          </p:cNvPr>
          <p:cNvPicPr>
            <a:picLocks noGrp="1" noChangeAspect="1"/>
          </p:cNvPicPr>
          <p:nvPr>
            <p:ph idx="1"/>
          </p:nvPr>
        </p:nvPicPr>
        <p:blipFill>
          <a:blip r:embed="rId2"/>
          <a:stretch>
            <a:fillRect/>
          </a:stretch>
        </p:blipFill>
        <p:spPr>
          <a:xfrm>
            <a:off x="288863" y="1737360"/>
            <a:ext cx="10925299" cy="4792133"/>
          </a:xfrm>
        </p:spPr>
      </p:pic>
      <p:pic>
        <p:nvPicPr>
          <p:cNvPr id="4" name="Imagen 3">
            <a:extLst>
              <a:ext uri="{FF2B5EF4-FFF2-40B4-BE49-F238E27FC236}">
                <a16:creationId xmlns:a16="http://schemas.microsoft.com/office/drawing/2014/main" id="{9369EA49-D94B-AC46-94AB-1121C781C52A}"/>
              </a:ext>
            </a:extLst>
          </p:cNvPr>
          <p:cNvPicPr>
            <a:picLocks noChangeAspect="1"/>
          </p:cNvPicPr>
          <p:nvPr/>
        </p:nvPicPr>
        <p:blipFill>
          <a:blip r:embed="rId3"/>
          <a:stretch>
            <a:fillRect/>
          </a:stretch>
        </p:blipFill>
        <p:spPr>
          <a:xfrm>
            <a:off x="1598613" y="609600"/>
            <a:ext cx="8305800" cy="838200"/>
          </a:xfrm>
          <a:prstGeom prst="rect">
            <a:avLst/>
          </a:prstGeom>
        </p:spPr>
      </p:pic>
      <p:sp>
        <p:nvSpPr>
          <p:cNvPr id="3" name="Marcador de número de diapositiva 2">
            <a:extLst>
              <a:ext uri="{FF2B5EF4-FFF2-40B4-BE49-F238E27FC236}">
                <a16:creationId xmlns:a16="http://schemas.microsoft.com/office/drawing/2014/main" id="{46A24B90-BDFE-4C3D-8DC2-76E2CFEC185D}"/>
              </a:ext>
            </a:extLst>
          </p:cNvPr>
          <p:cNvSpPr>
            <a:spLocks noGrp="1"/>
          </p:cNvSpPr>
          <p:nvPr>
            <p:ph type="sldNum" sz="quarter" idx="12"/>
          </p:nvPr>
        </p:nvSpPr>
        <p:spPr/>
        <p:txBody>
          <a:bodyPr/>
          <a:lstStyle/>
          <a:p>
            <a:fld id="{D57F1E4F-1CFF-5643-939E-217C01CDF565}" type="slidenum">
              <a:rPr lang="en-US" smtClean="0"/>
              <a:pPr/>
              <a:t>25</a:t>
            </a:fld>
            <a:endParaRPr lang="en-US" dirty="0"/>
          </a:p>
        </p:txBody>
      </p:sp>
    </p:spTree>
    <p:extLst>
      <p:ext uri="{BB962C8B-B14F-4D97-AF65-F5344CB8AC3E}">
        <p14:creationId xmlns:p14="http://schemas.microsoft.com/office/powerpoint/2010/main" val="40805815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7C3DEA-C2F1-2B4C-8ABC-17CEFA82B310}"/>
              </a:ext>
            </a:extLst>
          </p:cNvPr>
          <p:cNvSpPr>
            <a:spLocks noGrp="1"/>
          </p:cNvSpPr>
          <p:nvPr>
            <p:ph type="title"/>
          </p:nvPr>
        </p:nvSpPr>
        <p:spPr/>
        <p:txBody>
          <a:bodyPr>
            <a:normAutofit/>
          </a:bodyPr>
          <a:lstStyle/>
          <a:p>
            <a:pPr algn="ctr"/>
            <a:br>
              <a:rPr lang="es-MX" sz="1600" dirty="0"/>
            </a:br>
            <a:br>
              <a:rPr lang="es-MX" sz="1600" dirty="0"/>
            </a:br>
            <a:br>
              <a:rPr lang="es-MX" sz="1600" dirty="0"/>
            </a:br>
            <a:br>
              <a:rPr lang="es-MX" sz="1600" dirty="0"/>
            </a:br>
            <a:r>
              <a:rPr lang="es-MX" sz="1600" b="1" dirty="0"/>
              <a:t>PRODUCTO 6: CUADRO GENERAL DE LA MESA DE EXPERTOS </a:t>
            </a:r>
            <a:r>
              <a:rPr lang="es-ES" sz="1600" b="1" dirty="0"/>
              <a:t>  </a:t>
            </a:r>
            <a:endParaRPr lang="es-MX" sz="1600" b="1" dirty="0"/>
          </a:p>
        </p:txBody>
      </p:sp>
      <p:sp>
        <p:nvSpPr>
          <p:cNvPr id="3" name="Marcador de contenido 2">
            <a:extLst>
              <a:ext uri="{FF2B5EF4-FFF2-40B4-BE49-F238E27FC236}">
                <a16:creationId xmlns:a16="http://schemas.microsoft.com/office/drawing/2014/main" id="{CAE2CD76-45FD-584D-BA42-1B245F70559D}"/>
              </a:ext>
            </a:extLst>
          </p:cNvPr>
          <p:cNvSpPr>
            <a:spLocks noGrp="1"/>
          </p:cNvSpPr>
          <p:nvPr>
            <p:ph idx="1"/>
          </p:nvPr>
        </p:nvSpPr>
        <p:spPr/>
        <p:txBody>
          <a:bodyPr>
            <a:normAutofit fontScale="70000" lnSpcReduction="20000"/>
          </a:bodyPr>
          <a:lstStyle/>
          <a:p>
            <a:pPr marL="0" indent="0" algn="ctr">
              <a:buNone/>
            </a:pPr>
            <a:r>
              <a:rPr lang="es-ES" b="1" dirty="0"/>
              <a:t>PLANEACIÓN DE PROYECTOS INTERDISCIPLINARIOS</a:t>
            </a:r>
          </a:p>
          <a:p>
            <a:pPr marL="0" indent="0">
              <a:buNone/>
            </a:pPr>
            <a:r>
              <a:rPr lang="es-ES" b="1" dirty="0"/>
              <a:t>¿A qué responde la necesidad de crear proyectos interdisciplinarios como medio de aprendizaje hoy en día?  </a:t>
            </a:r>
            <a:endParaRPr lang="es-MX" dirty="0"/>
          </a:p>
          <a:p>
            <a:pPr marL="0" indent="0">
              <a:buNone/>
            </a:pPr>
            <a:r>
              <a:rPr lang="es-ES" b="1" dirty="0"/>
              <a:t>Responder a un nuevo modelo educativo centrado en los procesos y en los contextos actuales, que permitan involucrar el trabajo de los alumnos, a partir de una visión socio-constructivista y cognitiva del aprendizaje, un aprendizaje de relaciones.  </a:t>
            </a:r>
            <a:r>
              <a:rPr lang="es-ES" dirty="0"/>
              <a:t> </a:t>
            </a:r>
            <a:endParaRPr lang="es-MX" dirty="0"/>
          </a:p>
          <a:p>
            <a:endParaRPr lang="es-ES" b="1" dirty="0"/>
          </a:p>
          <a:p>
            <a:pPr marL="0" indent="0">
              <a:buNone/>
            </a:pPr>
            <a:r>
              <a:rPr lang="es-ES" b="1" dirty="0"/>
              <a:t>¿Cuáles podrían ser los elementos fundamentales para la estructuración y planeación de los proyectos interdisciplinarios? </a:t>
            </a:r>
            <a:endParaRPr lang="es-MX" dirty="0"/>
          </a:p>
          <a:p>
            <a:r>
              <a:rPr lang="es-ES" b="1" dirty="0"/>
              <a:t>El compromiso del docente a generar diferentes conexiones en cuanto a la </a:t>
            </a:r>
            <a:r>
              <a:rPr lang="es-ES" b="1" dirty="0" err="1"/>
              <a:t>curricula</a:t>
            </a:r>
            <a:r>
              <a:rPr lang="es-ES" b="1" dirty="0"/>
              <a:t> y la ejecución de un proyecto bien planteado </a:t>
            </a:r>
            <a:endParaRPr lang="es-MX" dirty="0"/>
          </a:p>
          <a:p>
            <a:r>
              <a:rPr lang="es-ES" b="1" dirty="0"/>
              <a:t>La preparación del docente en varios ejes educativos: la evaluación, el trabajo cooperativo y colaborativo, en estrategias de indagación de sus alumnos, desde la perspectiva de varias materias</a:t>
            </a:r>
            <a:endParaRPr lang="es-MX" dirty="0"/>
          </a:p>
          <a:p>
            <a:r>
              <a:rPr lang="es-ES" b="1" dirty="0"/>
              <a:t>Que el docente conozca muy bien el programa de su materia para que en esa medida sea capaz de reconocer claramente los elementos esenciales de las asignaturas involucradas y buscar las conexiones o elementos de integración con otras materias para encontrar la transferencia hacia la realidad donde pueda ser aplicado ese conocimiento interdisciplinario </a:t>
            </a:r>
            <a:endParaRPr lang="es-MX" dirty="0"/>
          </a:p>
          <a:p>
            <a:endParaRPr lang="es-MX" dirty="0"/>
          </a:p>
        </p:txBody>
      </p:sp>
      <p:pic>
        <p:nvPicPr>
          <p:cNvPr id="4" name="Imagen 3">
            <a:extLst>
              <a:ext uri="{FF2B5EF4-FFF2-40B4-BE49-F238E27FC236}">
                <a16:creationId xmlns:a16="http://schemas.microsoft.com/office/drawing/2014/main" id="{88689671-E667-164B-849D-73C3252CE0DB}"/>
              </a:ext>
            </a:extLst>
          </p:cNvPr>
          <p:cNvPicPr>
            <a:picLocks noChangeAspect="1"/>
          </p:cNvPicPr>
          <p:nvPr/>
        </p:nvPicPr>
        <p:blipFill>
          <a:blip r:embed="rId2"/>
          <a:stretch>
            <a:fillRect/>
          </a:stretch>
        </p:blipFill>
        <p:spPr>
          <a:xfrm>
            <a:off x="1598613" y="609600"/>
            <a:ext cx="8305800" cy="838200"/>
          </a:xfrm>
          <a:prstGeom prst="rect">
            <a:avLst/>
          </a:prstGeom>
        </p:spPr>
      </p:pic>
      <p:sp>
        <p:nvSpPr>
          <p:cNvPr id="5" name="Marcador de número de diapositiva 4">
            <a:extLst>
              <a:ext uri="{FF2B5EF4-FFF2-40B4-BE49-F238E27FC236}">
                <a16:creationId xmlns:a16="http://schemas.microsoft.com/office/drawing/2014/main" id="{BF461FFF-F407-4DDA-B704-05F85DFAC018}"/>
              </a:ext>
            </a:extLst>
          </p:cNvPr>
          <p:cNvSpPr>
            <a:spLocks noGrp="1"/>
          </p:cNvSpPr>
          <p:nvPr>
            <p:ph type="sldNum" sz="quarter" idx="12"/>
          </p:nvPr>
        </p:nvSpPr>
        <p:spPr/>
        <p:txBody>
          <a:bodyPr/>
          <a:lstStyle/>
          <a:p>
            <a:fld id="{D57F1E4F-1CFF-5643-939E-217C01CDF565}" type="slidenum">
              <a:rPr lang="en-US" smtClean="0"/>
              <a:pPr/>
              <a:t>26</a:t>
            </a:fld>
            <a:endParaRPr lang="en-US" dirty="0"/>
          </a:p>
        </p:txBody>
      </p:sp>
    </p:spTree>
    <p:extLst>
      <p:ext uri="{BB962C8B-B14F-4D97-AF65-F5344CB8AC3E}">
        <p14:creationId xmlns:p14="http://schemas.microsoft.com/office/powerpoint/2010/main" val="36338584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290C3C-B540-114B-82FA-42F2947C9565}"/>
              </a:ext>
            </a:extLst>
          </p:cNvPr>
          <p:cNvSpPr>
            <a:spLocks noGrp="1"/>
          </p:cNvSpPr>
          <p:nvPr>
            <p:ph type="title"/>
          </p:nvPr>
        </p:nvSpPr>
        <p:spPr/>
        <p:txBody>
          <a:bodyPr/>
          <a:lstStyle/>
          <a:p>
            <a:endParaRPr lang="es-MX" dirty="0"/>
          </a:p>
        </p:txBody>
      </p:sp>
      <p:sp>
        <p:nvSpPr>
          <p:cNvPr id="3" name="Marcador de contenido 2">
            <a:extLst>
              <a:ext uri="{FF2B5EF4-FFF2-40B4-BE49-F238E27FC236}">
                <a16:creationId xmlns:a16="http://schemas.microsoft.com/office/drawing/2014/main" id="{884F292E-735D-1F40-91E9-18D569CDFF41}"/>
              </a:ext>
            </a:extLst>
          </p:cNvPr>
          <p:cNvSpPr>
            <a:spLocks noGrp="1"/>
          </p:cNvSpPr>
          <p:nvPr>
            <p:ph idx="1"/>
          </p:nvPr>
        </p:nvSpPr>
        <p:spPr/>
        <p:txBody>
          <a:bodyPr>
            <a:normAutofit fontScale="70000" lnSpcReduction="20000"/>
          </a:bodyPr>
          <a:lstStyle/>
          <a:p>
            <a:pPr marL="0" indent="0">
              <a:buNone/>
            </a:pPr>
            <a:endParaRPr lang="es-ES" b="1" dirty="0"/>
          </a:p>
          <a:p>
            <a:pPr marL="0" indent="0">
              <a:buNone/>
            </a:pPr>
            <a:r>
              <a:rPr lang="es-ES" sz="2600" b="1" dirty="0"/>
              <a:t>¿Cuál es “el método” o “los pasos” para acercarme a la Interdisciplinariedad?</a:t>
            </a:r>
            <a:endParaRPr lang="es-MX" sz="2600" dirty="0"/>
          </a:p>
          <a:p>
            <a:r>
              <a:rPr lang="es-ES" sz="2600" b="1" dirty="0"/>
              <a:t> Que el docente conozca bien los elementos de su programa </a:t>
            </a:r>
            <a:endParaRPr lang="es-MX" sz="2600" dirty="0"/>
          </a:p>
          <a:p>
            <a:pPr lvl="0"/>
            <a:r>
              <a:rPr lang="es-ES" sz="2600" b="1" dirty="0"/>
              <a:t>Que sea capaz de jerarquizarlos por su importancia (trascendencia y significado) en relación con el contexto y la realidad que viven sus alumnos para que esos contenidos puedan ser atractivos </a:t>
            </a:r>
            <a:endParaRPr lang="es-MX" sz="2600" dirty="0"/>
          </a:p>
          <a:p>
            <a:pPr lvl="0"/>
            <a:r>
              <a:rPr lang="es-ES" sz="2600" b="1" dirty="0"/>
              <a:t>Relacionarse en comunicación con otros docentes de las demás áreas para encontrar algún vínculo de integración para los conocimientos de ambas disciplinas </a:t>
            </a:r>
            <a:endParaRPr lang="es-MX" sz="2600" dirty="0"/>
          </a:p>
          <a:p>
            <a:pPr lvl="0"/>
            <a:r>
              <a:rPr lang="es-ES" sz="2600" b="1" dirty="0"/>
              <a:t>Reconocer un elemento de la realidad que se pueda problematizar, explicar e innovar a partir de la interacción e integración de dos áreas disciplinarias distintas </a:t>
            </a:r>
          </a:p>
          <a:p>
            <a:pPr marL="0" indent="0">
              <a:buNone/>
            </a:pPr>
            <a:r>
              <a:rPr lang="es-ES" sz="2600" b="1" dirty="0"/>
              <a:t>¿Qué características debe tener el nombre del proyecto interdisciplinario </a:t>
            </a:r>
            <a:endParaRPr lang="es-MX" sz="2600" dirty="0"/>
          </a:p>
          <a:p>
            <a:r>
              <a:rPr lang="es-ES" sz="2600" b="1" dirty="0"/>
              <a:t>-Debe ser un nombre no demasiado abierto y más bien acotado, que delimite y exprese la especificidad del tema, pero también la identidad multidisciplinaria de las diversas materias o asignaturas involucradas </a:t>
            </a:r>
            <a:endParaRPr lang="es-MX" sz="2600" dirty="0"/>
          </a:p>
          <a:p>
            <a:endParaRPr lang="es-MX" dirty="0"/>
          </a:p>
        </p:txBody>
      </p:sp>
      <p:pic>
        <p:nvPicPr>
          <p:cNvPr id="5" name="Imagen 4">
            <a:extLst>
              <a:ext uri="{FF2B5EF4-FFF2-40B4-BE49-F238E27FC236}">
                <a16:creationId xmlns:a16="http://schemas.microsoft.com/office/drawing/2014/main" id="{3C30B4B1-71A3-884F-99EB-4765382173F5}"/>
              </a:ext>
            </a:extLst>
          </p:cNvPr>
          <p:cNvPicPr>
            <a:picLocks noChangeAspect="1"/>
          </p:cNvPicPr>
          <p:nvPr/>
        </p:nvPicPr>
        <p:blipFill>
          <a:blip r:embed="rId2"/>
          <a:stretch>
            <a:fillRect/>
          </a:stretch>
        </p:blipFill>
        <p:spPr>
          <a:xfrm>
            <a:off x="1598613" y="918633"/>
            <a:ext cx="8305800" cy="838200"/>
          </a:xfrm>
          <a:prstGeom prst="rect">
            <a:avLst/>
          </a:prstGeom>
        </p:spPr>
      </p:pic>
      <p:sp>
        <p:nvSpPr>
          <p:cNvPr id="4" name="Marcador de número de diapositiva 3">
            <a:extLst>
              <a:ext uri="{FF2B5EF4-FFF2-40B4-BE49-F238E27FC236}">
                <a16:creationId xmlns:a16="http://schemas.microsoft.com/office/drawing/2014/main" id="{73A290AC-EFF3-4558-B6B3-FCD19A9C7E0D}"/>
              </a:ext>
            </a:extLst>
          </p:cNvPr>
          <p:cNvSpPr>
            <a:spLocks noGrp="1"/>
          </p:cNvSpPr>
          <p:nvPr>
            <p:ph type="sldNum" sz="quarter" idx="12"/>
          </p:nvPr>
        </p:nvSpPr>
        <p:spPr/>
        <p:txBody>
          <a:bodyPr/>
          <a:lstStyle/>
          <a:p>
            <a:fld id="{D57F1E4F-1CFF-5643-939E-217C01CDF565}" type="slidenum">
              <a:rPr lang="en-US" smtClean="0"/>
              <a:pPr/>
              <a:t>27</a:t>
            </a:fld>
            <a:endParaRPr lang="en-US" dirty="0"/>
          </a:p>
        </p:txBody>
      </p:sp>
    </p:spTree>
    <p:extLst>
      <p:ext uri="{BB962C8B-B14F-4D97-AF65-F5344CB8AC3E}">
        <p14:creationId xmlns:p14="http://schemas.microsoft.com/office/powerpoint/2010/main" val="596310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04645719-ECF1-DB42-BAD0-509B61A2DF8F}"/>
              </a:ext>
            </a:extLst>
          </p:cNvPr>
          <p:cNvSpPr>
            <a:spLocks noGrp="1"/>
          </p:cNvSpPr>
          <p:nvPr>
            <p:ph idx="1"/>
          </p:nvPr>
        </p:nvSpPr>
        <p:spPr/>
        <p:txBody>
          <a:bodyPr>
            <a:normAutofit fontScale="25000" lnSpcReduction="20000"/>
          </a:bodyPr>
          <a:lstStyle/>
          <a:p>
            <a:pPr marL="0" indent="0">
              <a:buNone/>
            </a:pPr>
            <a:endParaRPr lang="es-MX" sz="7200" dirty="0"/>
          </a:p>
          <a:p>
            <a:pPr marL="0" indent="0" algn="ctr">
              <a:buNone/>
            </a:pPr>
            <a:r>
              <a:rPr lang="es-MX" sz="8000" b="1" dirty="0"/>
              <a:t>GESTI</a:t>
            </a:r>
            <a:r>
              <a:rPr lang="es-ES" sz="8000" b="1" dirty="0"/>
              <a:t>ÓN DE PROYECTOS INTERDISCIPLINARIOS</a:t>
            </a:r>
          </a:p>
          <a:p>
            <a:pPr marL="0" indent="0">
              <a:buNone/>
            </a:pPr>
            <a:r>
              <a:rPr lang="es-MX" sz="7200" dirty="0"/>
              <a:t>¿Qué factores debo tomar en cuenta para hacer un proyecto?¿Cómo lo debo organizar?</a:t>
            </a:r>
          </a:p>
          <a:p>
            <a:pPr algn="just"/>
            <a:r>
              <a:rPr lang="es-MX" sz="7200" dirty="0"/>
              <a:t>Identificar un problema real y concreto en el mundo o en la sociedad </a:t>
            </a:r>
          </a:p>
          <a:p>
            <a:pPr algn="just"/>
            <a:r>
              <a:rPr lang="es-MX" sz="7200" dirty="0"/>
              <a:t>Definir las materias que estarán involucradas en el proyecto </a:t>
            </a:r>
          </a:p>
          <a:p>
            <a:pPr algn="just"/>
            <a:r>
              <a:rPr lang="es-MX" sz="7200" dirty="0"/>
              <a:t>Delimitar el o los enfoques desde los cuales se abordará el problema </a:t>
            </a:r>
          </a:p>
          <a:p>
            <a:pPr algn="just"/>
            <a:r>
              <a:rPr lang="es-MX" sz="7200" dirty="0"/>
              <a:t>Diseñar un plan de trabajo colegiado entre los profesores con objetivos, actividades, entregas y tiempos específicos</a:t>
            </a:r>
          </a:p>
          <a:p>
            <a:pPr algn="just"/>
            <a:r>
              <a:rPr lang="es-MX" sz="7200" dirty="0"/>
              <a:t>Contemplar tiempos y espacios comunes para que varios docentes puedan interactuar simultáneamente junto con los alumnos (reorganización de los horarios y de los espacios de clase)</a:t>
            </a:r>
          </a:p>
          <a:p>
            <a:pPr algn="just"/>
            <a:r>
              <a:rPr lang="es-MX" sz="7200" dirty="0"/>
              <a:t>Que los proyectos nazcan del conocimiento especializado y de la pasión de los profesores, pero sin dejar de tomar en cuenta los intereses e inquietudes de los propios alumnos</a:t>
            </a:r>
          </a:p>
          <a:p>
            <a:pPr algn="just"/>
            <a:r>
              <a:rPr lang="es-MX" sz="7200" dirty="0"/>
              <a:t>Que sea un proyecto creativo e innovador  </a:t>
            </a:r>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a:p>
            <a:endParaRPr lang="es-MX" dirty="0"/>
          </a:p>
        </p:txBody>
      </p:sp>
      <p:pic>
        <p:nvPicPr>
          <p:cNvPr id="5" name="Imagen 4">
            <a:extLst>
              <a:ext uri="{FF2B5EF4-FFF2-40B4-BE49-F238E27FC236}">
                <a16:creationId xmlns:a16="http://schemas.microsoft.com/office/drawing/2014/main" id="{FFCD2556-B1B9-9A48-B01C-10442A990B08}"/>
              </a:ext>
            </a:extLst>
          </p:cNvPr>
          <p:cNvPicPr>
            <a:picLocks noChangeAspect="1"/>
          </p:cNvPicPr>
          <p:nvPr/>
        </p:nvPicPr>
        <p:blipFill>
          <a:blip r:embed="rId3"/>
          <a:stretch>
            <a:fillRect/>
          </a:stretch>
        </p:blipFill>
        <p:spPr>
          <a:xfrm>
            <a:off x="1598613" y="918633"/>
            <a:ext cx="8305800" cy="838200"/>
          </a:xfrm>
          <a:prstGeom prst="rect">
            <a:avLst/>
          </a:prstGeom>
        </p:spPr>
      </p:pic>
      <p:sp>
        <p:nvSpPr>
          <p:cNvPr id="6" name="CuadroTexto 5">
            <a:extLst>
              <a:ext uri="{FF2B5EF4-FFF2-40B4-BE49-F238E27FC236}">
                <a16:creationId xmlns:a16="http://schemas.microsoft.com/office/drawing/2014/main" id="{FDD4C572-3A20-134F-88BB-8A92F050B2C7}"/>
              </a:ext>
            </a:extLst>
          </p:cNvPr>
          <p:cNvSpPr txBox="1"/>
          <p:nvPr/>
        </p:nvSpPr>
        <p:spPr>
          <a:xfrm>
            <a:off x="463138" y="6436426"/>
            <a:ext cx="184731" cy="369332"/>
          </a:xfrm>
          <a:prstGeom prst="rect">
            <a:avLst/>
          </a:prstGeom>
          <a:noFill/>
        </p:spPr>
        <p:txBody>
          <a:bodyPr wrap="none" rtlCol="0">
            <a:spAutoFit/>
          </a:bodyPr>
          <a:lstStyle/>
          <a:p>
            <a:endParaRPr lang="es-MX" dirty="0"/>
          </a:p>
        </p:txBody>
      </p:sp>
      <p:sp>
        <p:nvSpPr>
          <p:cNvPr id="2" name="Marcador de número de diapositiva 1">
            <a:extLst>
              <a:ext uri="{FF2B5EF4-FFF2-40B4-BE49-F238E27FC236}">
                <a16:creationId xmlns:a16="http://schemas.microsoft.com/office/drawing/2014/main" id="{4C19EBD7-5451-42AE-9039-17BFCA0713C3}"/>
              </a:ext>
            </a:extLst>
          </p:cNvPr>
          <p:cNvSpPr>
            <a:spLocks noGrp="1"/>
          </p:cNvSpPr>
          <p:nvPr>
            <p:ph type="sldNum" sz="quarter" idx="12"/>
          </p:nvPr>
        </p:nvSpPr>
        <p:spPr/>
        <p:txBody>
          <a:bodyPr/>
          <a:lstStyle/>
          <a:p>
            <a:fld id="{D57F1E4F-1CFF-5643-939E-217C01CDF565}" type="slidenum">
              <a:rPr lang="en-US" smtClean="0"/>
              <a:pPr/>
              <a:t>28</a:t>
            </a:fld>
            <a:endParaRPr lang="en-US" dirty="0"/>
          </a:p>
        </p:txBody>
      </p:sp>
    </p:spTree>
    <p:extLst>
      <p:ext uri="{BB962C8B-B14F-4D97-AF65-F5344CB8AC3E}">
        <p14:creationId xmlns:p14="http://schemas.microsoft.com/office/powerpoint/2010/main" val="41043819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A04F16-B000-B645-AB81-F42C38ABA3A3}"/>
              </a:ext>
            </a:extLst>
          </p:cNvPr>
          <p:cNvSpPr>
            <a:spLocks noGrp="1"/>
          </p:cNvSpPr>
          <p:nvPr>
            <p:ph type="title"/>
          </p:nvPr>
        </p:nvSpPr>
        <p:spPr/>
        <p:txBody>
          <a:bodyPr/>
          <a:lstStyle/>
          <a:p>
            <a:endParaRPr lang="es-MX" dirty="0"/>
          </a:p>
        </p:txBody>
      </p:sp>
      <p:sp>
        <p:nvSpPr>
          <p:cNvPr id="3" name="Marcador de contenido 2">
            <a:extLst>
              <a:ext uri="{FF2B5EF4-FFF2-40B4-BE49-F238E27FC236}">
                <a16:creationId xmlns:a16="http://schemas.microsoft.com/office/drawing/2014/main" id="{763DBFAC-CE81-9F44-909D-5479EED9BDF5}"/>
              </a:ext>
            </a:extLst>
          </p:cNvPr>
          <p:cNvSpPr>
            <a:spLocks noGrp="1"/>
          </p:cNvSpPr>
          <p:nvPr>
            <p:ph idx="1"/>
          </p:nvPr>
        </p:nvSpPr>
        <p:spPr>
          <a:xfrm>
            <a:off x="473149" y="1855464"/>
            <a:ext cx="10893056" cy="4715933"/>
          </a:xfrm>
        </p:spPr>
        <p:txBody>
          <a:bodyPr>
            <a:normAutofit fontScale="92500" lnSpcReduction="10000"/>
          </a:bodyPr>
          <a:lstStyle/>
          <a:p>
            <a:pPr marL="0" indent="0" algn="just">
              <a:buNone/>
            </a:pPr>
            <a:r>
              <a:rPr lang="es-ES" dirty="0"/>
              <a:t>¿Cómo puedo identificar los puntos de interacción que permitan una indagación, desde situaciones complejas o la problematización?</a:t>
            </a:r>
            <a:endParaRPr lang="es-MX" dirty="0"/>
          </a:p>
          <a:p>
            <a:r>
              <a:rPr lang="es-ES" dirty="0"/>
              <a:t> El maestro es el primer investigador y frente a los problemas reales debe entender los factores de relación y complejidad entre su materia y el mundo real </a:t>
            </a:r>
            <a:endParaRPr lang="es-MX" dirty="0"/>
          </a:p>
          <a:p>
            <a:r>
              <a:rPr lang="es-ES" dirty="0"/>
              <a:t>Buscar esos elementos o factores de la realidad con diferentes métodos de pensamiento crítico y creativo, por ejemplo, la que propone De Bono a través de su teoría de los sombreros de diferentes colores  </a:t>
            </a:r>
            <a:endParaRPr lang="es-MX" dirty="0"/>
          </a:p>
          <a:p>
            <a:r>
              <a:rPr lang="es-ES" dirty="0"/>
              <a:t>No hay un único camino y cada docente puede encontrar su propia forma, partiendo siempre desde una perspectiva crítica y autocrítica de cuestionamiento e interrogación constante </a:t>
            </a:r>
            <a:endParaRPr lang="es-MX" dirty="0"/>
          </a:p>
          <a:p>
            <a:r>
              <a:rPr lang="es-ES" dirty="0"/>
              <a:t>Los puntos de indagación e interacción (conexión entre disciplinas) no debe darse sólo a nivel curricular entre los temas, contenidos o actividades de las materias, hay que buscar un nivel más complejo y abstracto, el nivel de las conceptualizaciones. Encontrar conceptos relevantes con muchas conexiones, es decir, que sean compartidos por varias materias. </a:t>
            </a:r>
            <a:endParaRPr lang="es-MX" dirty="0"/>
          </a:p>
          <a:p>
            <a:r>
              <a:rPr lang="es-ES" dirty="0"/>
              <a:t>Una vez que se ha definido el concepto se debe hacer un camino de indagación e investigación a través de un rebote de preguntas entre colegas y con los alumnos para llegar a las preguntas que no tengan una respuesta inmediata.    </a:t>
            </a:r>
            <a:endParaRPr lang="es-MX" dirty="0"/>
          </a:p>
          <a:p>
            <a:pPr marL="0" indent="0">
              <a:buNone/>
            </a:pPr>
            <a:endParaRPr lang="es-MX" dirty="0"/>
          </a:p>
        </p:txBody>
      </p:sp>
      <p:pic>
        <p:nvPicPr>
          <p:cNvPr id="4" name="Imagen 3">
            <a:extLst>
              <a:ext uri="{FF2B5EF4-FFF2-40B4-BE49-F238E27FC236}">
                <a16:creationId xmlns:a16="http://schemas.microsoft.com/office/drawing/2014/main" id="{1421A52E-F451-994C-AE89-4BD8E5854083}"/>
              </a:ext>
            </a:extLst>
          </p:cNvPr>
          <p:cNvPicPr>
            <a:picLocks noChangeAspect="1"/>
          </p:cNvPicPr>
          <p:nvPr/>
        </p:nvPicPr>
        <p:blipFill>
          <a:blip r:embed="rId2"/>
          <a:stretch>
            <a:fillRect/>
          </a:stretch>
        </p:blipFill>
        <p:spPr>
          <a:xfrm>
            <a:off x="1598613" y="918633"/>
            <a:ext cx="8305800" cy="838200"/>
          </a:xfrm>
          <a:prstGeom prst="rect">
            <a:avLst/>
          </a:prstGeom>
        </p:spPr>
      </p:pic>
      <p:sp>
        <p:nvSpPr>
          <p:cNvPr id="5" name="Marcador de número de diapositiva 4">
            <a:extLst>
              <a:ext uri="{FF2B5EF4-FFF2-40B4-BE49-F238E27FC236}">
                <a16:creationId xmlns:a16="http://schemas.microsoft.com/office/drawing/2014/main" id="{D0C730D7-D21A-481F-A6FE-5D2E0693C818}"/>
              </a:ext>
            </a:extLst>
          </p:cNvPr>
          <p:cNvSpPr>
            <a:spLocks noGrp="1"/>
          </p:cNvSpPr>
          <p:nvPr>
            <p:ph type="sldNum" sz="quarter" idx="12"/>
          </p:nvPr>
        </p:nvSpPr>
        <p:spPr/>
        <p:txBody>
          <a:bodyPr/>
          <a:lstStyle/>
          <a:p>
            <a:fld id="{D57F1E4F-1CFF-5643-939E-217C01CDF565}" type="slidenum">
              <a:rPr lang="en-US" smtClean="0"/>
              <a:pPr/>
              <a:t>29</a:t>
            </a:fld>
            <a:endParaRPr lang="en-US" dirty="0"/>
          </a:p>
        </p:txBody>
      </p:sp>
    </p:spTree>
    <p:extLst>
      <p:ext uri="{BB962C8B-B14F-4D97-AF65-F5344CB8AC3E}">
        <p14:creationId xmlns:p14="http://schemas.microsoft.com/office/powerpoint/2010/main" val="104816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a 2">
            <a:extLst>
              <a:ext uri="{FF2B5EF4-FFF2-40B4-BE49-F238E27FC236}">
                <a16:creationId xmlns:a16="http://schemas.microsoft.com/office/drawing/2014/main" id="{2FC98232-D195-4A81-A238-6658E9E03BCA}"/>
              </a:ext>
            </a:extLst>
          </p:cNvPr>
          <p:cNvGraphicFramePr>
            <a:graphicFrameLocks noGrp="1"/>
          </p:cNvGraphicFramePr>
          <p:nvPr>
            <p:extLst>
              <p:ext uri="{D42A27DB-BD31-4B8C-83A1-F6EECF244321}">
                <p14:modId xmlns:p14="http://schemas.microsoft.com/office/powerpoint/2010/main" val="584618586"/>
              </p:ext>
            </p:extLst>
          </p:nvPr>
        </p:nvGraphicFramePr>
        <p:xfrm>
          <a:off x="335280" y="171026"/>
          <a:ext cx="11521439" cy="3235960"/>
        </p:xfrm>
        <a:graphic>
          <a:graphicData uri="http://schemas.openxmlformats.org/drawingml/2006/table">
            <a:tbl>
              <a:tblPr firstRow="1" bandRow="1">
                <a:tableStyleId>{5C22544A-7EE6-4342-B048-85BDC9FD1C3A}</a:tableStyleId>
              </a:tblPr>
              <a:tblGrid>
                <a:gridCol w="10010560">
                  <a:extLst>
                    <a:ext uri="{9D8B030D-6E8A-4147-A177-3AD203B41FA5}">
                      <a16:colId xmlns:a16="http://schemas.microsoft.com/office/drawing/2014/main" val="3051878465"/>
                    </a:ext>
                  </a:extLst>
                </a:gridCol>
                <a:gridCol w="1510879">
                  <a:extLst>
                    <a:ext uri="{9D8B030D-6E8A-4147-A177-3AD203B41FA5}">
                      <a16:colId xmlns:a16="http://schemas.microsoft.com/office/drawing/2014/main" val="4124448269"/>
                    </a:ext>
                  </a:extLst>
                </a:gridCol>
              </a:tblGrid>
              <a:tr h="370840">
                <a:tc>
                  <a:txBody>
                    <a:bodyPr/>
                    <a:lstStyle/>
                    <a:p>
                      <a:pPr algn="ctr"/>
                      <a:r>
                        <a:rPr lang="es-MX" dirty="0" err="1"/>
                        <a:t>íNDICE</a:t>
                      </a:r>
                      <a:endParaRPr lang="es-MX" dirty="0"/>
                    </a:p>
                  </a:txBody>
                  <a:tcPr/>
                </a:tc>
                <a:tc>
                  <a:txBody>
                    <a:bodyPr/>
                    <a:lstStyle/>
                    <a:p>
                      <a:r>
                        <a:rPr lang="es-MX" dirty="0"/>
                        <a:t>Página </a:t>
                      </a:r>
                    </a:p>
                  </a:txBody>
                  <a:tcPr/>
                </a:tc>
                <a:extLst>
                  <a:ext uri="{0D108BD9-81ED-4DB2-BD59-A6C34878D82A}">
                    <a16:rowId xmlns:a16="http://schemas.microsoft.com/office/drawing/2014/main" val="1326470614"/>
                  </a:ext>
                </a:extLst>
              </a:tr>
              <a:tr h="370840">
                <a:tc>
                  <a:txBody>
                    <a:bodyPr/>
                    <a:lstStyle/>
                    <a:p>
                      <a:r>
                        <a:rPr lang="es-MX" dirty="0"/>
                        <a:t>Producto 9. Fotografías de la sesión tomadas por la persona asignada para tal fin. Señalar que pertenecen a la 2a. R.T. </a:t>
                      </a:r>
                    </a:p>
                  </a:txBody>
                  <a:tcPr/>
                </a:tc>
                <a:tc>
                  <a:txBody>
                    <a:bodyPr/>
                    <a:lstStyle/>
                    <a:p>
                      <a:endParaRPr lang="es-MX"/>
                    </a:p>
                  </a:txBody>
                  <a:tcPr/>
                </a:tc>
                <a:extLst>
                  <a:ext uri="{0D108BD9-81ED-4DB2-BD59-A6C34878D82A}">
                    <a16:rowId xmlns:a16="http://schemas.microsoft.com/office/drawing/2014/main" val="1553381959"/>
                  </a:ext>
                </a:extLst>
              </a:tr>
              <a:tr h="370840">
                <a:tc>
                  <a:txBody>
                    <a:bodyPr/>
                    <a:lstStyle/>
                    <a:p>
                      <a:r>
                        <a:rPr lang="es-MX" dirty="0"/>
                        <a:t>Producto 10. Evaluación. Tipos, herramientas y productos de Aprendizaje. </a:t>
                      </a:r>
                    </a:p>
                  </a:txBody>
                  <a:tcPr/>
                </a:tc>
                <a:tc>
                  <a:txBody>
                    <a:bodyPr/>
                    <a:lstStyle/>
                    <a:p>
                      <a:endParaRPr lang="es-MX"/>
                    </a:p>
                  </a:txBody>
                  <a:tcPr/>
                </a:tc>
                <a:extLst>
                  <a:ext uri="{0D108BD9-81ED-4DB2-BD59-A6C34878D82A}">
                    <a16:rowId xmlns:a16="http://schemas.microsoft.com/office/drawing/2014/main" val="5542219"/>
                  </a:ext>
                </a:extLst>
              </a:tr>
              <a:tr h="370840">
                <a:tc>
                  <a:txBody>
                    <a:bodyPr/>
                    <a:lstStyle/>
                    <a:p>
                      <a:r>
                        <a:rPr lang="es-MX" dirty="0"/>
                        <a:t>Producto 11. Evaluación. Formatos. Prerrequisitos.</a:t>
                      </a:r>
                    </a:p>
                  </a:txBody>
                  <a:tcPr/>
                </a:tc>
                <a:tc>
                  <a:txBody>
                    <a:bodyPr/>
                    <a:lstStyle/>
                    <a:p>
                      <a:endParaRPr lang="es-MX"/>
                    </a:p>
                  </a:txBody>
                  <a:tcPr/>
                </a:tc>
                <a:extLst>
                  <a:ext uri="{0D108BD9-81ED-4DB2-BD59-A6C34878D82A}">
                    <a16:rowId xmlns:a16="http://schemas.microsoft.com/office/drawing/2014/main" val="3986842930"/>
                  </a:ext>
                </a:extLst>
              </a:tr>
              <a:tr h="370840">
                <a:tc>
                  <a:txBody>
                    <a:bodyPr/>
                    <a:lstStyle/>
                    <a:p>
                      <a:r>
                        <a:rPr lang="es-MX" dirty="0"/>
                        <a:t>Producto 12. Evaluación. Formatos. Grupo Heterogéneo. </a:t>
                      </a:r>
                    </a:p>
                  </a:txBody>
                  <a:tcPr/>
                </a:tc>
                <a:tc>
                  <a:txBody>
                    <a:bodyPr/>
                    <a:lstStyle/>
                    <a:p>
                      <a:endParaRPr lang="es-MX"/>
                    </a:p>
                  </a:txBody>
                  <a:tcPr/>
                </a:tc>
                <a:extLst>
                  <a:ext uri="{0D108BD9-81ED-4DB2-BD59-A6C34878D82A}">
                    <a16:rowId xmlns:a16="http://schemas.microsoft.com/office/drawing/2014/main" val="25195723"/>
                  </a:ext>
                </a:extLst>
              </a:tr>
              <a:tr h="370840">
                <a:tc>
                  <a:txBody>
                    <a:bodyPr/>
                    <a:lstStyle/>
                    <a:p>
                      <a:r>
                        <a:rPr lang="es-MX" dirty="0"/>
                        <a:t>Producto 13. Lista de pasos para realizar una infografía digital. </a:t>
                      </a:r>
                    </a:p>
                  </a:txBody>
                  <a:tcPr/>
                </a:tc>
                <a:tc>
                  <a:txBody>
                    <a:bodyPr/>
                    <a:lstStyle/>
                    <a:p>
                      <a:endParaRPr lang="es-MX"/>
                    </a:p>
                  </a:txBody>
                  <a:tcPr/>
                </a:tc>
                <a:extLst>
                  <a:ext uri="{0D108BD9-81ED-4DB2-BD59-A6C34878D82A}">
                    <a16:rowId xmlns:a16="http://schemas.microsoft.com/office/drawing/2014/main" val="2877144757"/>
                  </a:ext>
                </a:extLst>
              </a:tr>
              <a:tr h="370840">
                <a:tc>
                  <a:txBody>
                    <a:bodyPr/>
                    <a:lstStyle/>
                    <a:p>
                      <a:r>
                        <a:rPr lang="es-MX" dirty="0"/>
                        <a:t>Producto 14. Infografía.</a:t>
                      </a:r>
                    </a:p>
                  </a:txBody>
                  <a:tcPr/>
                </a:tc>
                <a:tc>
                  <a:txBody>
                    <a:bodyPr/>
                    <a:lstStyle/>
                    <a:p>
                      <a:endParaRPr lang="es-MX"/>
                    </a:p>
                  </a:txBody>
                  <a:tcPr/>
                </a:tc>
                <a:extLst>
                  <a:ext uri="{0D108BD9-81ED-4DB2-BD59-A6C34878D82A}">
                    <a16:rowId xmlns:a16="http://schemas.microsoft.com/office/drawing/2014/main" val="3897011570"/>
                  </a:ext>
                </a:extLst>
              </a:tr>
              <a:tr h="370840">
                <a:tc>
                  <a:txBody>
                    <a:bodyPr/>
                    <a:lstStyle/>
                    <a:p>
                      <a:r>
                        <a:rPr lang="es-MX" dirty="0"/>
                        <a:t>Producto 15. Reflexiones personales. </a:t>
                      </a:r>
                    </a:p>
                  </a:txBody>
                  <a:tcPr/>
                </a:tc>
                <a:tc>
                  <a:txBody>
                    <a:bodyPr/>
                    <a:lstStyle/>
                    <a:p>
                      <a:endParaRPr lang="es-MX" dirty="0"/>
                    </a:p>
                  </a:txBody>
                  <a:tcPr/>
                </a:tc>
                <a:extLst>
                  <a:ext uri="{0D108BD9-81ED-4DB2-BD59-A6C34878D82A}">
                    <a16:rowId xmlns:a16="http://schemas.microsoft.com/office/drawing/2014/main" val="4212662474"/>
                  </a:ext>
                </a:extLst>
              </a:tr>
            </a:tbl>
          </a:graphicData>
        </a:graphic>
      </p:graphicFrame>
      <p:sp>
        <p:nvSpPr>
          <p:cNvPr id="3" name="Marcador de número de diapositiva 2">
            <a:extLst>
              <a:ext uri="{FF2B5EF4-FFF2-40B4-BE49-F238E27FC236}">
                <a16:creationId xmlns:a16="http://schemas.microsoft.com/office/drawing/2014/main" id="{9D82A1E6-1049-4B67-AED3-4C5AEDC91B83}"/>
              </a:ext>
            </a:extLst>
          </p:cNvPr>
          <p:cNvSpPr>
            <a:spLocks noGrp="1"/>
          </p:cNvSpPr>
          <p:nvPr>
            <p:ph type="sldNum" sz="quarter" idx="12"/>
          </p:nvPr>
        </p:nvSpPr>
        <p:spPr/>
        <p:txBody>
          <a:bodyPr/>
          <a:lstStyle/>
          <a:p>
            <a:fld id="{D57F1E4F-1CFF-5643-939E-217C01CDF565}" type="slidenum">
              <a:rPr lang="en-US" smtClean="0"/>
              <a:pPr/>
              <a:t>3</a:t>
            </a:fld>
            <a:endParaRPr lang="en-US" dirty="0"/>
          </a:p>
        </p:txBody>
      </p:sp>
    </p:spTree>
    <p:extLst>
      <p:ext uri="{BB962C8B-B14F-4D97-AF65-F5344CB8AC3E}">
        <p14:creationId xmlns:p14="http://schemas.microsoft.com/office/powerpoint/2010/main" val="42859067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81D574C-3E05-F94D-ABC0-9B4644E6A71E}"/>
              </a:ext>
            </a:extLst>
          </p:cNvPr>
          <p:cNvSpPr>
            <a:spLocks noGrp="1"/>
          </p:cNvSpPr>
          <p:nvPr>
            <p:ph type="title"/>
          </p:nvPr>
        </p:nvSpPr>
        <p:spPr/>
        <p:txBody>
          <a:bodyPr/>
          <a:lstStyle/>
          <a:p>
            <a:endParaRPr lang="es-MX" dirty="0"/>
          </a:p>
        </p:txBody>
      </p:sp>
      <p:sp>
        <p:nvSpPr>
          <p:cNvPr id="3" name="Marcador de contenido 2">
            <a:extLst>
              <a:ext uri="{FF2B5EF4-FFF2-40B4-BE49-F238E27FC236}">
                <a16:creationId xmlns:a16="http://schemas.microsoft.com/office/drawing/2014/main" id="{BF098A49-59E8-C448-9EB7-80F066C3B5A4}"/>
              </a:ext>
            </a:extLst>
          </p:cNvPr>
          <p:cNvSpPr>
            <a:spLocks noGrp="1"/>
          </p:cNvSpPr>
          <p:nvPr>
            <p:ph idx="1"/>
          </p:nvPr>
        </p:nvSpPr>
        <p:spPr>
          <a:xfrm>
            <a:off x="616688" y="1845734"/>
            <a:ext cx="10887740" cy="4023360"/>
          </a:xfrm>
        </p:spPr>
        <p:txBody>
          <a:bodyPr>
            <a:normAutofit/>
          </a:bodyPr>
          <a:lstStyle/>
          <a:p>
            <a:pPr marL="0" indent="0">
              <a:buNone/>
            </a:pPr>
            <a:r>
              <a:rPr lang="es-ES" dirty="0"/>
              <a:t>¿En qué debo poner atención, para saber si es necesario hacer cambios en el trabajo diario que ya realizo?</a:t>
            </a:r>
            <a:endParaRPr lang="es-MX" dirty="0"/>
          </a:p>
          <a:p>
            <a:r>
              <a:rPr lang="es-ES" dirty="0"/>
              <a:t> Hay que poner atención en lo que me dicen mis alumnos, sus intereses, sugerencias y propuestas, así como atreverme a socializar mi propia práctica docente frente a otros profesores </a:t>
            </a:r>
            <a:endParaRPr lang="es-MX" dirty="0"/>
          </a:p>
          <a:p>
            <a:pPr marL="0" indent="0">
              <a:buNone/>
            </a:pPr>
            <a:endParaRPr lang="es-ES" dirty="0"/>
          </a:p>
          <a:p>
            <a:pPr marL="0" indent="0">
              <a:buNone/>
            </a:pPr>
            <a:r>
              <a:rPr lang="es-ES" dirty="0"/>
              <a:t>¿Cómo beneficia al aprendizaje el trabajo interdisciplinario? </a:t>
            </a:r>
            <a:endParaRPr lang="es-MX" dirty="0"/>
          </a:p>
          <a:p>
            <a:r>
              <a:rPr lang="es-ES" dirty="0"/>
              <a:t>A través de la indagación, el pensamiento reflexivo, crítico, innovador, propositivo y de resolución de problemas, desde una visión integral del aprendizaje. </a:t>
            </a:r>
            <a:endParaRPr lang="es-MX" dirty="0"/>
          </a:p>
          <a:p>
            <a:r>
              <a:rPr lang="es-ES" dirty="0"/>
              <a:t>La experiencia de confrontarse a múltiples contenidos y disciplinas, la diversidad de carreras universitarias, de roles en su campo de trabajo, etc. </a:t>
            </a:r>
            <a:endParaRPr lang="es-MX" dirty="0"/>
          </a:p>
          <a:p>
            <a:pPr marL="0" indent="0">
              <a:buNone/>
            </a:pPr>
            <a:endParaRPr lang="es-MX" dirty="0"/>
          </a:p>
        </p:txBody>
      </p:sp>
      <p:pic>
        <p:nvPicPr>
          <p:cNvPr id="4" name="Imagen 3">
            <a:extLst>
              <a:ext uri="{FF2B5EF4-FFF2-40B4-BE49-F238E27FC236}">
                <a16:creationId xmlns:a16="http://schemas.microsoft.com/office/drawing/2014/main" id="{9D429B06-6CF9-B547-96E1-3C32796338AD}"/>
              </a:ext>
            </a:extLst>
          </p:cNvPr>
          <p:cNvPicPr>
            <a:picLocks noChangeAspect="1"/>
          </p:cNvPicPr>
          <p:nvPr/>
        </p:nvPicPr>
        <p:blipFill>
          <a:blip r:embed="rId2"/>
          <a:stretch>
            <a:fillRect/>
          </a:stretch>
        </p:blipFill>
        <p:spPr>
          <a:xfrm>
            <a:off x="1598613" y="918633"/>
            <a:ext cx="8305800" cy="838200"/>
          </a:xfrm>
          <a:prstGeom prst="rect">
            <a:avLst/>
          </a:prstGeom>
        </p:spPr>
      </p:pic>
      <p:sp>
        <p:nvSpPr>
          <p:cNvPr id="5" name="Marcador de número de diapositiva 4">
            <a:extLst>
              <a:ext uri="{FF2B5EF4-FFF2-40B4-BE49-F238E27FC236}">
                <a16:creationId xmlns:a16="http://schemas.microsoft.com/office/drawing/2014/main" id="{C94CF9D2-F015-4139-9CE7-1F93CDD1D34A}"/>
              </a:ext>
            </a:extLst>
          </p:cNvPr>
          <p:cNvSpPr>
            <a:spLocks noGrp="1"/>
          </p:cNvSpPr>
          <p:nvPr>
            <p:ph type="sldNum" sz="quarter" idx="12"/>
          </p:nvPr>
        </p:nvSpPr>
        <p:spPr/>
        <p:txBody>
          <a:bodyPr/>
          <a:lstStyle/>
          <a:p>
            <a:fld id="{D57F1E4F-1CFF-5643-939E-217C01CDF565}" type="slidenum">
              <a:rPr lang="en-US" smtClean="0"/>
              <a:pPr/>
              <a:t>30</a:t>
            </a:fld>
            <a:endParaRPr lang="en-US" dirty="0"/>
          </a:p>
        </p:txBody>
      </p:sp>
    </p:spTree>
    <p:extLst>
      <p:ext uri="{BB962C8B-B14F-4D97-AF65-F5344CB8AC3E}">
        <p14:creationId xmlns:p14="http://schemas.microsoft.com/office/powerpoint/2010/main" val="15361946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5E4A3B-3953-2B4A-B4A5-426FC13167BA}"/>
              </a:ext>
            </a:extLst>
          </p:cNvPr>
          <p:cNvSpPr>
            <a:spLocks noGrp="1"/>
          </p:cNvSpPr>
          <p:nvPr>
            <p:ph type="title"/>
          </p:nvPr>
        </p:nvSpPr>
        <p:spPr/>
        <p:txBody>
          <a:bodyPr>
            <a:normAutofit/>
          </a:bodyPr>
          <a:lstStyle/>
          <a:p>
            <a:pPr algn="ctr"/>
            <a:br>
              <a:rPr lang="es-MX" sz="2000" dirty="0"/>
            </a:br>
            <a:br>
              <a:rPr lang="es-MX" sz="2000" dirty="0"/>
            </a:br>
            <a:br>
              <a:rPr lang="es-MX" sz="2000" dirty="0"/>
            </a:br>
            <a:r>
              <a:rPr lang="es-MX" sz="2000" b="1" dirty="0"/>
              <a:t>Documentaci</a:t>
            </a:r>
            <a:r>
              <a:rPr lang="es-ES" sz="2000" b="1" dirty="0" err="1"/>
              <a:t>ón</a:t>
            </a:r>
            <a:r>
              <a:rPr lang="es-ES" sz="2000" b="1" dirty="0"/>
              <a:t> del proceso y portafolio de evidencias </a:t>
            </a:r>
            <a:endParaRPr lang="es-MX" sz="2000" b="1" dirty="0"/>
          </a:p>
        </p:txBody>
      </p:sp>
      <p:sp>
        <p:nvSpPr>
          <p:cNvPr id="3" name="Marcador de contenido 2">
            <a:extLst>
              <a:ext uri="{FF2B5EF4-FFF2-40B4-BE49-F238E27FC236}">
                <a16:creationId xmlns:a16="http://schemas.microsoft.com/office/drawing/2014/main" id="{2BF8A257-E680-B24F-8D51-7C5370B0A581}"/>
              </a:ext>
            </a:extLst>
          </p:cNvPr>
          <p:cNvSpPr>
            <a:spLocks noGrp="1"/>
          </p:cNvSpPr>
          <p:nvPr>
            <p:ph idx="1"/>
          </p:nvPr>
        </p:nvSpPr>
        <p:spPr>
          <a:xfrm>
            <a:off x="829190" y="1984157"/>
            <a:ext cx="10451953" cy="4023360"/>
          </a:xfrm>
        </p:spPr>
        <p:txBody>
          <a:bodyPr>
            <a:normAutofit fontScale="92500" lnSpcReduction="10000"/>
          </a:bodyPr>
          <a:lstStyle/>
          <a:p>
            <a:pPr marL="0" indent="0">
              <a:buNone/>
            </a:pPr>
            <a:r>
              <a:rPr lang="es-ES" dirty="0"/>
              <a:t>¿Qué entiendo por “documentación”?  </a:t>
            </a:r>
            <a:endParaRPr lang="es-MX" dirty="0"/>
          </a:p>
          <a:p>
            <a:pPr algn="just"/>
            <a:r>
              <a:rPr lang="es-ES" dirty="0"/>
              <a:t>Las herramientas para hacer evidente ante el docente como observador el aprendizaje logrado por el alumno.  </a:t>
            </a:r>
            <a:endParaRPr lang="es-MX" dirty="0"/>
          </a:p>
          <a:p>
            <a:pPr algn="just"/>
            <a:r>
              <a:rPr lang="es-ES" dirty="0"/>
              <a:t>Todo indicio de comprensión del alumno debe ser documentado.  </a:t>
            </a:r>
            <a:endParaRPr lang="es-MX" dirty="0"/>
          </a:p>
          <a:p>
            <a:pPr algn="just"/>
            <a:r>
              <a:rPr lang="es-ES" dirty="0"/>
              <a:t>En otras palabras, son las evidencias claras y objetivas del proceso de construcción que se vive dentro y a través del proyecto. </a:t>
            </a:r>
          </a:p>
          <a:p>
            <a:pPr algn="just"/>
            <a:endParaRPr lang="es-ES" dirty="0"/>
          </a:p>
          <a:p>
            <a:pPr marL="0" indent="0" algn="just">
              <a:buNone/>
            </a:pPr>
            <a:r>
              <a:rPr lang="es-ES" dirty="0"/>
              <a:t>¿Qué evidencias concretas de documentación estaría esperando, cuando trabajo de manera interdisciplinaria?</a:t>
            </a:r>
            <a:endParaRPr lang="es-MX" dirty="0"/>
          </a:p>
          <a:p>
            <a:pPr algn="just"/>
            <a:r>
              <a:rPr lang="es-ES" dirty="0"/>
              <a:t>Evidencias materiales como la palabra y cualquier documentación a través del papel (texto escrito, dibujo, cartel), pero también a través de todas las nuevas tecnologías de la información y de la cultura digital: grabaciones de audio, video, fotografías, visitas virtuales, objetos, etc.  </a:t>
            </a:r>
            <a:endParaRPr lang="es-MX" dirty="0"/>
          </a:p>
          <a:p>
            <a:pPr marL="0" indent="0">
              <a:buNone/>
            </a:pPr>
            <a:endParaRPr lang="es-MX" dirty="0"/>
          </a:p>
          <a:p>
            <a:endParaRPr lang="es-MX" dirty="0"/>
          </a:p>
        </p:txBody>
      </p:sp>
      <p:pic>
        <p:nvPicPr>
          <p:cNvPr id="4" name="Imagen 3">
            <a:extLst>
              <a:ext uri="{FF2B5EF4-FFF2-40B4-BE49-F238E27FC236}">
                <a16:creationId xmlns:a16="http://schemas.microsoft.com/office/drawing/2014/main" id="{8A193B72-A952-F247-80A1-E3615F944559}"/>
              </a:ext>
            </a:extLst>
          </p:cNvPr>
          <p:cNvPicPr>
            <a:picLocks noChangeAspect="1"/>
          </p:cNvPicPr>
          <p:nvPr/>
        </p:nvPicPr>
        <p:blipFill>
          <a:blip r:embed="rId2"/>
          <a:stretch>
            <a:fillRect/>
          </a:stretch>
        </p:blipFill>
        <p:spPr>
          <a:xfrm>
            <a:off x="1705491" y="533400"/>
            <a:ext cx="8305800" cy="838200"/>
          </a:xfrm>
          <a:prstGeom prst="rect">
            <a:avLst/>
          </a:prstGeom>
        </p:spPr>
      </p:pic>
      <p:sp>
        <p:nvSpPr>
          <p:cNvPr id="5" name="Marcador de número de diapositiva 4">
            <a:extLst>
              <a:ext uri="{FF2B5EF4-FFF2-40B4-BE49-F238E27FC236}">
                <a16:creationId xmlns:a16="http://schemas.microsoft.com/office/drawing/2014/main" id="{44757366-9BD0-43EF-A1CF-679B2214FD6F}"/>
              </a:ext>
            </a:extLst>
          </p:cNvPr>
          <p:cNvSpPr>
            <a:spLocks noGrp="1"/>
          </p:cNvSpPr>
          <p:nvPr>
            <p:ph type="sldNum" sz="quarter" idx="12"/>
          </p:nvPr>
        </p:nvSpPr>
        <p:spPr/>
        <p:txBody>
          <a:bodyPr/>
          <a:lstStyle/>
          <a:p>
            <a:fld id="{D57F1E4F-1CFF-5643-939E-217C01CDF565}" type="slidenum">
              <a:rPr lang="en-US" smtClean="0"/>
              <a:pPr/>
              <a:t>31</a:t>
            </a:fld>
            <a:endParaRPr lang="en-US" dirty="0"/>
          </a:p>
        </p:txBody>
      </p:sp>
    </p:spTree>
    <p:extLst>
      <p:ext uri="{BB962C8B-B14F-4D97-AF65-F5344CB8AC3E}">
        <p14:creationId xmlns:p14="http://schemas.microsoft.com/office/powerpoint/2010/main" val="2358380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358553-6419-4B4B-B4F0-865D6ACF844A}"/>
              </a:ext>
            </a:extLst>
          </p:cNvPr>
          <p:cNvSpPr>
            <a:spLocks noGrp="1"/>
          </p:cNvSpPr>
          <p:nvPr>
            <p:ph type="title"/>
          </p:nvPr>
        </p:nvSpPr>
        <p:spPr/>
        <p:txBody>
          <a:bodyPr/>
          <a:lstStyle/>
          <a:p>
            <a:endParaRPr lang="es-MX" dirty="0"/>
          </a:p>
        </p:txBody>
      </p:sp>
      <p:sp>
        <p:nvSpPr>
          <p:cNvPr id="3" name="Marcador de contenido 2">
            <a:extLst>
              <a:ext uri="{FF2B5EF4-FFF2-40B4-BE49-F238E27FC236}">
                <a16:creationId xmlns:a16="http://schemas.microsoft.com/office/drawing/2014/main" id="{4C28E06C-8908-CC48-979D-F508D57A8EB5}"/>
              </a:ext>
            </a:extLst>
          </p:cNvPr>
          <p:cNvSpPr>
            <a:spLocks noGrp="1"/>
          </p:cNvSpPr>
          <p:nvPr>
            <p:ph idx="1"/>
          </p:nvPr>
        </p:nvSpPr>
        <p:spPr>
          <a:xfrm>
            <a:off x="967563" y="1845734"/>
            <a:ext cx="10188117" cy="4023360"/>
          </a:xfrm>
        </p:spPr>
        <p:txBody>
          <a:bodyPr/>
          <a:lstStyle/>
          <a:p>
            <a:pPr marL="0" indent="0">
              <a:buNone/>
            </a:pPr>
            <a:r>
              <a:rPr lang="es-ES" dirty="0"/>
              <a:t>¿Cuál es la intención de documentar en un proyecto y quién lo debe hacer? </a:t>
            </a:r>
          </a:p>
          <a:p>
            <a:pPr marL="0" indent="0">
              <a:buNone/>
            </a:pPr>
            <a:endParaRPr lang="es-MX" dirty="0"/>
          </a:p>
          <a:p>
            <a:pPr algn="just"/>
            <a:r>
              <a:rPr lang="es-ES" dirty="0"/>
              <a:t>No es una evaluación cuantitativa de la adquisición de ciertos conocimientos. Se trata de una apreciación cualitativa de qué tan significativo ha sido el aprendizaje para el alumno a través de los proyectos. La documentación debe hacerla el alumno bajo la guía del profesor, pues la intención es regresarle al estudiante su autonomía de aprendizaje (el valor del autoaprendizaje), para lo cual es indispensable una motivación intrínseca, que sólo se puede lograr teniendo una perspectiva de logro, es decir, cuando el trabajo del alumno, lo que él logró producir, es digno de exponerlo a otros.</a:t>
            </a:r>
            <a:endParaRPr lang="es-MX" dirty="0"/>
          </a:p>
          <a:p>
            <a:pPr algn="just"/>
            <a:r>
              <a:rPr lang="es-ES" dirty="0"/>
              <a:t>También debe haber una documentación por parte del profesor, de sus propios procesos y logros de enseñanza y guía ante los alumnos. Registro de notas y evidencias múltiples de su trabajo de manera constante y permanente.</a:t>
            </a:r>
            <a:endParaRPr lang="es-MX" dirty="0"/>
          </a:p>
          <a:p>
            <a:endParaRPr lang="es-MX" dirty="0"/>
          </a:p>
        </p:txBody>
      </p:sp>
      <p:pic>
        <p:nvPicPr>
          <p:cNvPr id="4" name="Imagen 3">
            <a:extLst>
              <a:ext uri="{FF2B5EF4-FFF2-40B4-BE49-F238E27FC236}">
                <a16:creationId xmlns:a16="http://schemas.microsoft.com/office/drawing/2014/main" id="{8EBA9DF1-04C6-FE45-B035-52743F46EAF1}"/>
              </a:ext>
            </a:extLst>
          </p:cNvPr>
          <p:cNvPicPr>
            <a:picLocks noChangeAspect="1"/>
          </p:cNvPicPr>
          <p:nvPr/>
        </p:nvPicPr>
        <p:blipFill>
          <a:blip r:embed="rId2"/>
          <a:stretch>
            <a:fillRect/>
          </a:stretch>
        </p:blipFill>
        <p:spPr>
          <a:xfrm>
            <a:off x="1693616" y="846667"/>
            <a:ext cx="8305800" cy="838200"/>
          </a:xfrm>
          <a:prstGeom prst="rect">
            <a:avLst/>
          </a:prstGeom>
        </p:spPr>
      </p:pic>
      <p:sp>
        <p:nvSpPr>
          <p:cNvPr id="5" name="Marcador de número de diapositiva 4">
            <a:extLst>
              <a:ext uri="{FF2B5EF4-FFF2-40B4-BE49-F238E27FC236}">
                <a16:creationId xmlns:a16="http://schemas.microsoft.com/office/drawing/2014/main" id="{D5173A85-EDA6-4E2F-ACBB-4B0445668375}"/>
              </a:ext>
            </a:extLst>
          </p:cNvPr>
          <p:cNvSpPr>
            <a:spLocks noGrp="1"/>
          </p:cNvSpPr>
          <p:nvPr>
            <p:ph type="sldNum" sz="quarter" idx="12"/>
          </p:nvPr>
        </p:nvSpPr>
        <p:spPr/>
        <p:txBody>
          <a:bodyPr/>
          <a:lstStyle/>
          <a:p>
            <a:fld id="{D57F1E4F-1CFF-5643-939E-217C01CDF565}" type="slidenum">
              <a:rPr lang="en-US" smtClean="0"/>
              <a:pPr/>
              <a:t>32</a:t>
            </a:fld>
            <a:endParaRPr lang="en-US" dirty="0"/>
          </a:p>
        </p:txBody>
      </p:sp>
    </p:spTree>
    <p:extLst>
      <p:ext uri="{BB962C8B-B14F-4D97-AF65-F5344CB8AC3E}">
        <p14:creationId xmlns:p14="http://schemas.microsoft.com/office/powerpoint/2010/main" val="38435179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4F3A2B-A2FD-B442-AF05-49C042EABACA}"/>
              </a:ext>
            </a:extLst>
          </p:cNvPr>
          <p:cNvSpPr>
            <a:spLocks noGrp="1"/>
          </p:cNvSpPr>
          <p:nvPr>
            <p:ph type="title"/>
          </p:nvPr>
        </p:nvSpPr>
        <p:spPr/>
        <p:txBody>
          <a:bodyPr>
            <a:normAutofit/>
          </a:bodyPr>
          <a:lstStyle/>
          <a:p>
            <a:pPr algn="ctr"/>
            <a:br>
              <a:rPr lang="es-MX" sz="2000" dirty="0"/>
            </a:br>
            <a:br>
              <a:rPr lang="es-MX" sz="2000" dirty="0"/>
            </a:br>
            <a:br>
              <a:rPr lang="es-MX" sz="2000" dirty="0"/>
            </a:br>
            <a:br>
              <a:rPr lang="es-MX" sz="2000" dirty="0"/>
            </a:br>
            <a:r>
              <a:rPr lang="es-MX" sz="2000" b="1" dirty="0"/>
              <a:t>el desarrollo profesional y la formaci</a:t>
            </a:r>
            <a:r>
              <a:rPr lang="es-ES" sz="2000" b="1" dirty="0" err="1"/>
              <a:t>ón</a:t>
            </a:r>
            <a:r>
              <a:rPr lang="es-ES" sz="2000" b="1" dirty="0"/>
              <a:t> docente </a:t>
            </a:r>
            <a:endParaRPr lang="es-MX" sz="2000" b="1" dirty="0"/>
          </a:p>
        </p:txBody>
      </p:sp>
      <p:sp>
        <p:nvSpPr>
          <p:cNvPr id="3" name="Marcador de contenido 2">
            <a:extLst>
              <a:ext uri="{FF2B5EF4-FFF2-40B4-BE49-F238E27FC236}">
                <a16:creationId xmlns:a16="http://schemas.microsoft.com/office/drawing/2014/main" id="{57C8E1B1-2073-9F4D-9758-AC8808BAB21B}"/>
              </a:ext>
            </a:extLst>
          </p:cNvPr>
          <p:cNvSpPr>
            <a:spLocks noGrp="1"/>
          </p:cNvSpPr>
          <p:nvPr>
            <p:ph idx="1"/>
          </p:nvPr>
        </p:nvSpPr>
        <p:spPr/>
        <p:txBody>
          <a:bodyPr>
            <a:normAutofit/>
          </a:bodyPr>
          <a:lstStyle/>
          <a:p>
            <a:pPr marL="0" indent="0">
              <a:buNone/>
            </a:pPr>
            <a:r>
              <a:rPr lang="es-ES" dirty="0"/>
              <a:t>¿Qué implicaciones tiene, dentro del esquema de formación docente, el trabajo orientado hacia la interdisciplinariedad? </a:t>
            </a:r>
            <a:endParaRPr lang="es-MX" dirty="0"/>
          </a:p>
          <a:p>
            <a:r>
              <a:rPr lang="es-ES" dirty="0"/>
              <a:t> El maestro debe formarse para tener la habilidad para gestar el trabajo colaborativo entre disciplinas, profesores, alumnos, puntos de vista.  </a:t>
            </a:r>
            <a:endParaRPr lang="es-MX" dirty="0"/>
          </a:p>
          <a:p>
            <a:r>
              <a:rPr lang="es-ES" dirty="0"/>
              <a:t>Para ellos, los docentes deben ser formados en este sentido, pero a partir de una actitud de apertura y disposición al reto  del aprendizaje continuo y de la construcción integral del aprendizaje.  </a:t>
            </a:r>
            <a:endParaRPr lang="es-MX" dirty="0"/>
          </a:p>
          <a:p>
            <a:r>
              <a:rPr lang="es-ES" dirty="0"/>
              <a:t>Por lo tanto, el docente debe ser el gestor del conocimiento, pero también de las actitudes de socio-formación que requieren sus alumnos para la interdisciplinariedad.  </a:t>
            </a:r>
            <a:endParaRPr lang="es-MX" dirty="0"/>
          </a:p>
          <a:p>
            <a:r>
              <a:rPr lang="es-ES" dirty="0"/>
              <a:t>En conclusión, el profesor debe construir y probar experiencias o modelos de éxito de otras escuelas para aplicarlo en su propia institución.</a:t>
            </a:r>
            <a:endParaRPr lang="es-MX" dirty="0"/>
          </a:p>
          <a:p>
            <a:endParaRPr lang="es-MX" dirty="0"/>
          </a:p>
        </p:txBody>
      </p:sp>
      <p:pic>
        <p:nvPicPr>
          <p:cNvPr id="4" name="Imagen 3">
            <a:extLst>
              <a:ext uri="{FF2B5EF4-FFF2-40B4-BE49-F238E27FC236}">
                <a16:creationId xmlns:a16="http://schemas.microsoft.com/office/drawing/2014/main" id="{AAE80148-9D94-A845-A764-B539B78EF549}"/>
              </a:ext>
            </a:extLst>
          </p:cNvPr>
          <p:cNvPicPr>
            <a:picLocks noChangeAspect="1"/>
          </p:cNvPicPr>
          <p:nvPr/>
        </p:nvPicPr>
        <p:blipFill>
          <a:blip r:embed="rId2"/>
          <a:stretch>
            <a:fillRect/>
          </a:stretch>
        </p:blipFill>
        <p:spPr>
          <a:xfrm>
            <a:off x="1598613" y="609600"/>
            <a:ext cx="8305800" cy="838200"/>
          </a:xfrm>
          <a:prstGeom prst="rect">
            <a:avLst/>
          </a:prstGeom>
        </p:spPr>
      </p:pic>
      <p:sp>
        <p:nvSpPr>
          <p:cNvPr id="5" name="Marcador de número de diapositiva 4">
            <a:extLst>
              <a:ext uri="{FF2B5EF4-FFF2-40B4-BE49-F238E27FC236}">
                <a16:creationId xmlns:a16="http://schemas.microsoft.com/office/drawing/2014/main" id="{D17C4AFA-1861-44ED-971C-A87BF0633655}"/>
              </a:ext>
            </a:extLst>
          </p:cNvPr>
          <p:cNvSpPr>
            <a:spLocks noGrp="1"/>
          </p:cNvSpPr>
          <p:nvPr>
            <p:ph type="sldNum" sz="quarter" idx="12"/>
          </p:nvPr>
        </p:nvSpPr>
        <p:spPr/>
        <p:txBody>
          <a:bodyPr/>
          <a:lstStyle/>
          <a:p>
            <a:fld id="{D57F1E4F-1CFF-5643-939E-217C01CDF565}" type="slidenum">
              <a:rPr lang="en-US" smtClean="0"/>
              <a:pPr/>
              <a:t>33</a:t>
            </a:fld>
            <a:endParaRPr lang="en-US" dirty="0"/>
          </a:p>
        </p:txBody>
      </p:sp>
    </p:spTree>
    <p:extLst>
      <p:ext uri="{BB962C8B-B14F-4D97-AF65-F5344CB8AC3E}">
        <p14:creationId xmlns:p14="http://schemas.microsoft.com/office/powerpoint/2010/main" val="19310020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D80BF1-2CAE-AD4A-A657-3DD3DF7802F2}"/>
              </a:ext>
            </a:extLst>
          </p:cNvPr>
          <p:cNvSpPr>
            <a:spLocks noGrp="1"/>
          </p:cNvSpPr>
          <p:nvPr>
            <p:ph type="title"/>
          </p:nvPr>
        </p:nvSpPr>
        <p:spPr/>
        <p:txBody>
          <a:bodyPr/>
          <a:lstStyle/>
          <a:p>
            <a:endParaRPr lang="es-MX" dirty="0"/>
          </a:p>
        </p:txBody>
      </p:sp>
      <p:sp>
        <p:nvSpPr>
          <p:cNvPr id="3" name="Marcador de contenido 2">
            <a:extLst>
              <a:ext uri="{FF2B5EF4-FFF2-40B4-BE49-F238E27FC236}">
                <a16:creationId xmlns:a16="http://schemas.microsoft.com/office/drawing/2014/main" id="{F12E913E-1543-7041-B095-D6920ABA6BFF}"/>
              </a:ext>
            </a:extLst>
          </p:cNvPr>
          <p:cNvSpPr>
            <a:spLocks noGrp="1"/>
          </p:cNvSpPr>
          <p:nvPr>
            <p:ph idx="1"/>
          </p:nvPr>
        </p:nvSpPr>
        <p:spPr>
          <a:xfrm>
            <a:off x="1060767" y="1876253"/>
            <a:ext cx="10131425" cy="4294359"/>
          </a:xfrm>
        </p:spPr>
        <p:txBody>
          <a:bodyPr>
            <a:normAutofit/>
          </a:bodyPr>
          <a:lstStyle/>
          <a:p>
            <a:pPr marL="0" indent="0">
              <a:buNone/>
            </a:pPr>
            <a:r>
              <a:rPr lang="es-ES" dirty="0"/>
              <a:t>¿Qué dimensiones debo tener en cuenta, para la construcción de proyectos interdisciplinarios? </a:t>
            </a:r>
          </a:p>
          <a:p>
            <a:r>
              <a:rPr lang="es-ES" dirty="0"/>
              <a:t>Todas las dimensiones que se han mencionado en los apartados anteriores:  </a:t>
            </a:r>
            <a:endParaRPr lang="es-MX" dirty="0"/>
          </a:p>
          <a:p>
            <a:r>
              <a:rPr lang="es-ES" dirty="0"/>
              <a:t>-Apertura al cambio y a la diversidad de perspectivas</a:t>
            </a:r>
            <a:endParaRPr lang="es-MX" dirty="0"/>
          </a:p>
          <a:p>
            <a:r>
              <a:rPr lang="es-ES" dirty="0"/>
              <a:t>-Flexibilidad de la </a:t>
            </a:r>
            <a:r>
              <a:rPr lang="es-ES" dirty="0" err="1"/>
              <a:t>curricula</a:t>
            </a:r>
            <a:r>
              <a:rPr lang="es-ES" dirty="0"/>
              <a:t> y de los programas para ver más allá de cada materia y buscar puntos de conexión entre disciplinas y materias </a:t>
            </a:r>
            <a:endParaRPr lang="es-MX" dirty="0"/>
          </a:p>
          <a:p>
            <a:r>
              <a:rPr lang="es-ES" dirty="0"/>
              <a:t>-Disposición y entrega para el trabajo colaborativo entre alumnos, profesores y asignaturas de conocimiento diversas  </a:t>
            </a:r>
            <a:endParaRPr lang="es-MX" dirty="0"/>
          </a:p>
          <a:p>
            <a:r>
              <a:rPr lang="es-ES" dirty="0"/>
              <a:t>-Diseño de modelos de evaluación abiertos e interactivos, que contemplen la complementariedad del conocimiento </a:t>
            </a:r>
            <a:endParaRPr lang="es-MX" dirty="0"/>
          </a:p>
          <a:p>
            <a:r>
              <a:rPr lang="es-ES" dirty="0"/>
              <a:t>-La necesidad de responder de manera interdisciplinaria (integral) a los problemas concretos de la realidad inmediata y los contextos sociales de la educación actual </a:t>
            </a:r>
            <a:endParaRPr lang="es-MX" dirty="0"/>
          </a:p>
          <a:p>
            <a:endParaRPr lang="es-MX" dirty="0"/>
          </a:p>
        </p:txBody>
      </p:sp>
      <p:pic>
        <p:nvPicPr>
          <p:cNvPr id="4" name="Imagen 3">
            <a:extLst>
              <a:ext uri="{FF2B5EF4-FFF2-40B4-BE49-F238E27FC236}">
                <a16:creationId xmlns:a16="http://schemas.microsoft.com/office/drawing/2014/main" id="{A9606E33-1C84-A542-BF28-681C78BAA3AF}"/>
              </a:ext>
            </a:extLst>
          </p:cNvPr>
          <p:cNvPicPr>
            <a:picLocks noChangeAspect="1"/>
          </p:cNvPicPr>
          <p:nvPr/>
        </p:nvPicPr>
        <p:blipFill>
          <a:blip r:embed="rId2"/>
          <a:stretch>
            <a:fillRect/>
          </a:stretch>
        </p:blipFill>
        <p:spPr>
          <a:xfrm>
            <a:off x="1705491" y="918633"/>
            <a:ext cx="8305800" cy="838200"/>
          </a:xfrm>
          <a:prstGeom prst="rect">
            <a:avLst/>
          </a:prstGeom>
        </p:spPr>
      </p:pic>
      <p:sp>
        <p:nvSpPr>
          <p:cNvPr id="5" name="Marcador de número de diapositiva 4">
            <a:extLst>
              <a:ext uri="{FF2B5EF4-FFF2-40B4-BE49-F238E27FC236}">
                <a16:creationId xmlns:a16="http://schemas.microsoft.com/office/drawing/2014/main" id="{8776013C-287B-4CA9-8EBA-39EDFC7548EE}"/>
              </a:ext>
            </a:extLst>
          </p:cNvPr>
          <p:cNvSpPr>
            <a:spLocks noGrp="1"/>
          </p:cNvSpPr>
          <p:nvPr>
            <p:ph type="sldNum" sz="quarter" idx="12"/>
          </p:nvPr>
        </p:nvSpPr>
        <p:spPr/>
        <p:txBody>
          <a:bodyPr/>
          <a:lstStyle/>
          <a:p>
            <a:fld id="{D57F1E4F-1CFF-5643-939E-217C01CDF565}" type="slidenum">
              <a:rPr lang="en-US" smtClean="0"/>
              <a:pPr/>
              <a:t>34</a:t>
            </a:fld>
            <a:endParaRPr lang="en-US" dirty="0"/>
          </a:p>
        </p:txBody>
      </p:sp>
    </p:spTree>
    <p:extLst>
      <p:ext uri="{BB962C8B-B14F-4D97-AF65-F5344CB8AC3E}">
        <p14:creationId xmlns:p14="http://schemas.microsoft.com/office/powerpoint/2010/main" val="31228778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ACE100E-7268-6E4B-A634-5E13E20AA8EB}"/>
              </a:ext>
            </a:extLst>
          </p:cNvPr>
          <p:cNvSpPr>
            <a:spLocks noGrp="1"/>
          </p:cNvSpPr>
          <p:nvPr>
            <p:ph type="title"/>
          </p:nvPr>
        </p:nvSpPr>
        <p:spPr/>
        <p:txBody>
          <a:bodyPr>
            <a:normAutofit fontScale="90000"/>
          </a:bodyPr>
          <a:lstStyle/>
          <a:p>
            <a:pPr algn="ctr"/>
            <a:br>
              <a:rPr lang="es-MX" dirty="0"/>
            </a:br>
            <a:br>
              <a:rPr lang="es-MX" dirty="0"/>
            </a:br>
            <a:br>
              <a:rPr lang="es-MX" dirty="0"/>
            </a:br>
            <a:br>
              <a:rPr lang="es-MX" dirty="0"/>
            </a:br>
            <a:br>
              <a:rPr lang="es-MX" dirty="0"/>
            </a:br>
            <a:r>
              <a:rPr lang="es-MX" sz="2000" b="1" dirty="0"/>
              <a:t>PRODUCTO 7: CUADRO EIP RESUMEN </a:t>
            </a:r>
          </a:p>
        </p:txBody>
      </p:sp>
      <p:pic>
        <p:nvPicPr>
          <p:cNvPr id="9" name="Marcador de contenido 8">
            <a:extLst>
              <a:ext uri="{FF2B5EF4-FFF2-40B4-BE49-F238E27FC236}">
                <a16:creationId xmlns:a16="http://schemas.microsoft.com/office/drawing/2014/main" id="{1B239B7B-9CC0-F047-A448-6C2B2F064A71}"/>
              </a:ext>
            </a:extLst>
          </p:cNvPr>
          <p:cNvPicPr>
            <a:picLocks noGrp="1" noChangeAspect="1"/>
          </p:cNvPicPr>
          <p:nvPr>
            <p:ph idx="1"/>
          </p:nvPr>
        </p:nvPicPr>
        <p:blipFill rotWithShape="1">
          <a:blip r:embed="rId2"/>
          <a:srcRect l="24027" t="24043" r="24158" b="29269"/>
          <a:stretch/>
        </p:blipFill>
        <p:spPr>
          <a:xfrm>
            <a:off x="1265275" y="1747993"/>
            <a:ext cx="9260958" cy="3966191"/>
          </a:xfrm>
        </p:spPr>
      </p:pic>
      <p:pic>
        <p:nvPicPr>
          <p:cNvPr id="4" name="Imagen 3">
            <a:extLst>
              <a:ext uri="{FF2B5EF4-FFF2-40B4-BE49-F238E27FC236}">
                <a16:creationId xmlns:a16="http://schemas.microsoft.com/office/drawing/2014/main" id="{C855905D-D4D2-1F45-9D2A-6C09F7A154C5}"/>
              </a:ext>
            </a:extLst>
          </p:cNvPr>
          <p:cNvPicPr>
            <a:picLocks noChangeAspect="1"/>
          </p:cNvPicPr>
          <p:nvPr/>
        </p:nvPicPr>
        <p:blipFill>
          <a:blip r:embed="rId3"/>
          <a:stretch>
            <a:fillRect/>
          </a:stretch>
        </p:blipFill>
        <p:spPr>
          <a:xfrm>
            <a:off x="1598613" y="846667"/>
            <a:ext cx="8305800" cy="838200"/>
          </a:xfrm>
          <a:prstGeom prst="rect">
            <a:avLst/>
          </a:prstGeom>
        </p:spPr>
      </p:pic>
      <p:sp>
        <p:nvSpPr>
          <p:cNvPr id="3" name="Marcador de número de diapositiva 2">
            <a:extLst>
              <a:ext uri="{FF2B5EF4-FFF2-40B4-BE49-F238E27FC236}">
                <a16:creationId xmlns:a16="http://schemas.microsoft.com/office/drawing/2014/main" id="{88806601-035B-474E-B7D8-CC80693CA3AA}"/>
              </a:ext>
            </a:extLst>
          </p:cNvPr>
          <p:cNvSpPr>
            <a:spLocks noGrp="1"/>
          </p:cNvSpPr>
          <p:nvPr>
            <p:ph type="sldNum" sz="quarter" idx="12"/>
          </p:nvPr>
        </p:nvSpPr>
        <p:spPr/>
        <p:txBody>
          <a:bodyPr/>
          <a:lstStyle/>
          <a:p>
            <a:fld id="{D57F1E4F-1CFF-5643-939E-217C01CDF565}" type="slidenum">
              <a:rPr lang="en-US" smtClean="0"/>
              <a:pPr/>
              <a:t>35</a:t>
            </a:fld>
            <a:endParaRPr lang="en-US" dirty="0"/>
          </a:p>
        </p:txBody>
      </p:sp>
    </p:spTree>
    <p:extLst>
      <p:ext uri="{BB962C8B-B14F-4D97-AF65-F5344CB8AC3E}">
        <p14:creationId xmlns:p14="http://schemas.microsoft.com/office/powerpoint/2010/main" val="1360908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7405A3-04CB-F44A-969F-D054DF4C940F}"/>
              </a:ext>
            </a:extLst>
          </p:cNvPr>
          <p:cNvSpPr>
            <a:spLocks noGrp="1"/>
          </p:cNvSpPr>
          <p:nvPr>
            <p:ph type="title"/>
          </p:nvPr>
        </p:nvSpPr>
        <p:spPr/>
        <p:txBody>
          <a:bodyPr/>
          <a:lstStyle/>
          <a:p>
            <a:endParaRPr lang="es-MX" dirty="0"/>
          </a:p>
        </p:txBody>
      </p:sp>
      <p:pic>
        <p:nvPicPr>
          <p:cNvPr id="6" name="Marcador de contenido 5">
            <a:extLst>
              <a:ext uri="{FF2B5EF4-FFF2-40B4-BE49-F238E27FC236}">
                <a16:creationId xmlns:a16="http://schemas.microsoft.com/office/drawing/2014/main" id="{A329FCBE-A581-CA46-B4A0-24EB31EC82E8}"/>
              </a:ext>
            </a:extLst>
          </p:cNvPr>
          <p:cNvPicPr>
            <a:picLocks noGrp="1" noChangeAspect="1"/>
          </p:cNvPicPr>
          <p:nvPr>
            <p:ph idx="1"/>
          </p:nvPr>
        </p:nvPicPr>
        <p:blipFill rotWithShape="1">
          <a:blip r:embed="rId2"/>
          <a:srcRect l="24596" t="21366" r="23818" b="16331"/>
          <a:stretch/>
        </p:blipFill>
        <p:spPr>
          <a:xfrm>
            <a:off x="1488556" y="1850065"/>
            <a:ext cx="8808111" cy="4306186"/>
          </a:xfrm>
        </p:spPr>
      </p:pic>
      <p:pic>
        <p:nvPicPr>
          <p:cNvPr id="4" name="Imagen 3">
            <a:extLst>
              <a:ext uri="{FF2B5EF4-FFF2-40B4-BE49-F238E27FC236}">
                <a16:creationId xmlns:a16="http://schemas.microsoft.com/office/drawing/2014/main" id="{FCD13D53-B245-304E-9AE1-C60B02E060D4}"/>
              </a:ext>
            </a:extLst>
          </p:cNvPr>
          <p:cNvPicPr>
            <a:picLocks noChangeAspect="1"/>
          </p:cNvPicPr>
          <p:nvPr/>
        </p:nvPicPr>
        <p:blipFill>
          <a:blip r:embed="rId3"/>
          <a:stretch>
            <a:fillRect/>
          </a:stretch>
        </p:blipFill>
        <p:spPr>
          <a:xfrm>
            <a:off x="1598613" y="846667"/>
            <a:ext cx="8305800" cy="838200"/>
          </a:xfrm>
          <a:prstGeom prst="rect">
            <a:avLst/>
          </a:prstGeom>
        </p:spPr>
      </p:pic>
      <p:sp>
        <p:nvSpPr>
          <p:cNvPr id="3" name="Marcador de número de diapositiva 2">
            <a:extLst>
              <a:ext uri="{FF2B5EF4-FFF2-40B4-BE49-F238E27FC236}">
                <a16:creationId xmlns:a16="http://schemas.microsoft.com/office/drawing/2014/main" id="{8964C974-A202-4627-951D-32797DE4062D}"/>
              </a:ext>
            </a:extLst>
          </p:cNvPr>
          <p:cNvSpPr>
            <a:spLocks noGrp="1"/>
          </p:cNvSpPr>
          <p:nvPr>
            <p:ph type="sldNum" sz="quarter" idx="12"/>
          </p:nvPr>
        </p:nvSpPr>
        <p:spPr/>
        <p:txBody>
          <a:bodyPr/>
          <a:lstStyle/>
          <a:p>
            <a:fld id="{D57F1E4F-1CFF-5643-939E-217C01CDF565}" type="slidenum">
              <a:rPr lang="en-US" smtClean="0"/>
              <a:pPr/>
              <a:t>36</a:t>
            </a:fld>
            <a:endParaRPr lang="en-US" dirty="0"/>
          </a:p>
        </p:txBody>
      </p:sp>
    </p:spTree>
    <p:extLst>
      <p:ext uri="{BB962C8B-B14F-4D97-AF65-F5344CB8AC3E}">
        <p14:creationId xmlns:p14="http://schemas.microsoft.com/office/powerpoint/2010/main" val="9059853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5FE5A4-B7E5-8341-91F9-33CD564521FD}"/>
              </a:ext>
            </a:extLst>
          </p:cNvPr>
          <p:cNvSpPr>
            <a:spLocks noGrp="1"/>
          </p:cNvSpPr>
          <p:nvPr>
            <p:ph type="title"/>
          </p:nvPr>
        </p:nvSpPr>
        <p:spPr/>
        <p:txBody>
          <a:bodyPr/>
          <a:lstStyle/>
          <a:p>
            <a:endParaRPr lang="es-MX" dirty="0"/>
          </a:p>
        </p:txBody>
      </p:sp>
      <p:pic>
        <p:nvPicPr>
          <p:cNvPr id="6" name="Marcador de contenido 5">
            <a:extLst>
              <a:ext uri="{FF2B5EF4-FFF2-40B4-BE49-F238E27FC236}">
                <a16:creationId xmlns:a16="http://schemas.microsoft.com/office/drawing/2014/main" id="{626FDEF2-8F95-3245-A845-D4CE4801B767}"/>
              </a:ext>
            </a:extLst>
          </p:cNvPr>
          <p:cNvPicPr>
            <a:picLocks noGrp="1" noChangeAspect="1"/>
          </p:cNvPicPr>
          <p:nvPr>
            <p:ph idx="1"/>
          </p:nvPr>
        </p:nvPicPr>
        <p:blipFill rotWithShape="1">
          <a:blip r:embed="rId2"/>
          <a:srcRect l="23842" t="26316" r="23643" b="23807"/>
          <a:stretch/>
        </p:blipFill>
        <p:spPr>
          <a:xfrm>
            <a:off x="1180214" y="1978242"/>
            <a:ext cx="9686260" cy="4234279"/>
          </a:xfrm>
        </p:spPr>
      </p:pic>
      <p:pic>
        <p:nvPicPr>
          <p:cNvPr id="4" name="Imagen 3">
            <a:extLst>
              <a:ext uri="{FF2B5EF4-FFF2-40B4-BE49-F238E27FC236}">
                <a16:creationId xmlns:a16="http://schemas.microsoft.com/office/drawing/2014/main" id="{85680ED6-D468-7845-B4CA-E41B7CF6E8FE}"/>
              </a:ext>
            </a:extLst>
          </p:cNvPr>
          <p:cNvPicPr>
            <a:picLocks noChangeAspect="1"/>
          </p:cNvPicPr>
          <p:nvPr/>
        </p:nvPicPr>
        <p:blipFill>
          <a:blip r:embed="rId3"/>
          <a:stretch>
            <a:fillRect/>
          </a:stretch>
        </p:blipFill>
        <p:spPr>
          <a:xfrm>
            <a:off x="1693616" y="846667"/>
            <a:ext cx="8305800" cy="838200"/>
          </a:xfrm>
          <a:prstGeom prst="rect">
            <a:avLst/>
          </a:prstGeom>
        </p:spPr>
      </p:pic>
      <p:sp>
        <p:nvSpPr>
          <p:cNvPr id="3" name="Marcador de número de diapositiva 2">
            <a:extLst>
              <a:ext uri="{FF2B5EF4-FFF2-40B4-BE49-F238E27FC236}">
                <a16:creationId xmlns:a16="http://schemas.microsoft.com/office/drawing/2014/main" id="{B9C26ADE-40DB-4FA8-B70A-5561C51A62A2}"/>
              </a:ext>
            </a:extLst>
          </p:cNvPr>
          <p:cNvSpPr>
            <a:spLocks noGrp="1"/>
          </p:cNvSpPr>
          <p:nvPr>
            <p:ph type="sldNum" sz="quarter" idx="12"/>
          </p:nvPr>
        </p:nvSpPr>
        <p:spPr/>
        <p:txBody>
          <a:bodyPr/>
          <a:lstStyle/>
          <a:p>
            <a:fld id="{D57F1E4F-1CFF-5643-939E-217C01CDF565}" type="slidenum">
              <a:rPr lang="en-US" smtClean="0"/>
              <a:pPr/>
              <a:t>37</a:t>
            </a:fld>
            <a:endParaRPr lang="en-US" dirty="0"/>
          </a:p>
        </p:txBody>
      </p:sp>
    </p:spTree>
    <p:extLst>
      <p:ext uri="{BB962C8B-B14F-4D97-AF65-F5344CB8AC3E}">
        <p14:creationId xmlns:p14="http://schemas.microsoft.com/office/powerpoint/2010/main" val="3330012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A6BA49-D901-8E4F-A269-52E2F08AB79D}"/>
              </a:ext>
            </a:extLst>
          </p:cNvPr>
          <p:cNvSpPr>
            <a:spLocks noGrp="1"/>
          </p:cNvSpPr>
          <p:nvPr>
            <p:ph type="title"/>
          </p:nvPr>
        </p:nvSpPr>
        <p:spPr/>
        <p:txBody>
          <a:bodyPr/>
          <a:lstStyle/>
          <a:p>
            <a:endParaRPr lang="es-MX" dirty="0"/>
          </a:p>
        </p:txBody>
      </p:sp>
      <p:pic>
        <p:nvPicPr>
          <p:cNvPr id="6" name="Marcador de contenido 5">
            <a:extLst>
              <a:ext uri="{FF2B5EF4-FFF2-40B4-BE49-F238E27FC236}">
                <a16:creationId xmlns:a16="http://schemas.microsoft.com/office/drawing/2014/main" id="{B028D163-E6AF-7A48-9BEA-4A1D315855FE}"/>
              </a:ext>
            </a:extLst>
          </p:cNvPr>
          <p:cNvPicPr>
            <a:picLocks noGrp="1" noChangeAspect="1"/>
          </p:cNvPicPr>
          <p:nvPr>
            <p:ph idx="1"/>
          </p:nvPr>
        </p:nvPicPr>
        <p:blipFill rotWithShape="1">
          <a:blip r:embed="rId2"/>
          <a:srcRect l="24160" t="34199" r="23779" b="10344"/>
          <a:stretch/>
        </p:blipFill>
        <p:spPr>
          <a:xfrm>
            <a:off x="1097280" y="1737360"/>
            <a:ext cx="9997440" cy="4529226"/>
          </a:xfrm>
        </p:spPr>
      </p:pic>
      <p:pic>
        <p:nvPicPr>
          <p:cNvPr id="4" name="Imagen 3">
            <a:extLst>
              <a:ext uri="{FF2B5EF4-FFF2-40B4-BE49-F238E27FC236}">
                <a16:creationId xmlns:a16="http://schemas.microsoft.com/office/drawing/2014/main" id="{0D694F02-1B7E-3B47-824D-1D8F9F3EF793}"/>
              </a:ext>
            </a:extLst>
          </p:cNvPr>
          <p:cNvPicPr>
            <a:picLocks noChangeAspect="1"/>
          </p:cNvPicPr>
          <p:nvPr/>
        </p:nvPicPr>
        <p:blipFill>
          <a:blip r:embed="rId3"/>
          <a:stretch>
            <a:fillRect/>
          </a:stretch>
        </p:blipFill>
        <p:spPr>
          <a:xfrm>
            <a:off x="1693616" y="846667"/>
            <a:ext cx="8305800" cy="838200"/>
          </a:xfrm>
          <a:prstGeom prst="rect">
            <a:avLst/>
          </a:prstGeom>
        </p:spPr>
      </p:pic>
      <p:sp>
        <p:nvSpPr>
          <p:cNvPr id="3" name="Marcador de número de diapositiva 2">
            <a:extLst>
              <a:ext uri="{FF2B5EF4-FFF2-40B4-BE49-F238E27FC236}">
                <a16:creationId xmlns:a16="http://schemas.microsoft.com/office/drawing/2014/main" id="{94FC821D-DD18-41B9-A97A-E4F72B12244A}"/>
              </a:ext>
            </a:extLst>
          </p:cNvPr>
          <p:cNvSpPr>
            <a:spLocks noGrp="1"/>
          </p:cNvSpPr>
          <p:nvPr>
            <p:ph type="sldNum" sz="quarter" idx="12"/>
          </p:nvPr>
        </p:nvSpPr>
        <p:spPr/>
        <p:txBody>
          <a:bodyPr/>
          <a:lstStyle/>
          <a:p>
            <a:fld id="{D57F1E4F-1CFF-5643-939E-217C01CDF565}" type="slidenum">
              <a:rPr lang="en-US" smtClean="0"/>
              <a:pPr/>
              <a:t>38</a:t>
            </a:fld>
            <a:endParaRPr lang="en-US" dirty="0"/>
          </a:p>
        </p:txBody>
      </p:sp>
    </p:spTree>
    <p:extLst>
      <p:ext uri="{BB962C8B-B14F-4D97-AF65-F5344CB8AC3E}">
        <p14:creationId xmlns:p14="http://schemas.microsoft.com/office/powerpoint/2010/main" val="2821902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385A70-2F18-EA4D-B2E8-D0D808C9E079}"/>
              </a:ext>
            </a:extLst>
          </p:cNvPr>
          <p:cNvSpPr>
            <a:spLocks noGrp="1"/>
          </p:cNvSpPr>
          <p:nvPr>
            <p:ph type="title"/>
          </p:nvPr>
        </p:nvSpPr>
        <p:spPr/>
        <p:txBody>
          <a:bodyPr/>
          <a:lstStyle/>
          <a:p>
            <a:endParaRPr lang="es-MX" dirty="0"/>
          </a:p>
        </p:txBody>
      </p:sp>
      <p:pic>
        <p:nvPicPr>
          <p:cNvPr id="6" name="Marcador de contenido 5">
            <a:extLst>
              <a:ext uri="{FF2B5EF4-FFF2-40B4-BE49-F238E27FC236}">
                <a16:creationId xmlns:a16="http://schemas.microsoft.com/office/drawing/2014/main" id="{7360C118-FC1B-A94C-BB5E-6F6DE0CF9448}"/>
              </a:ext>
            </a:extLst>
          </p:cNvPr>
          <p:cNvPicPr>
            <a:picLocks noGrp="1" noChangeAspect="1"/>
          </p:cNvPicPr>
          <p:nvPr>
            <p:ph idx="1"/>
          </p:nvPr>
        </p:nvPicPr>
        <p:blipFill rotWithShape="1">
          <a:blip r:embed="rId2"/>
          <a:srcRect l="25685" t="24147" r="25741" b="18603"/>
          <a:stretch/>
        </p:blipFill>
        <p:spPr>
          <a:xfrm>
            <a:off x="2915447" y="2009554"/>
            <a:ext cx="5920208" cy="4163370"/>
          </a:xfrm>
        </p:spPr>
      </p:pic>
      <p:pic>
        <p:nvPicPr>
          <p:cNvPr id="4" name="Imagen 3">
            <a:extLst>
              <a:ext uri="{FF2B5EF4-FFF2-40B4-BE49-F238E27FC236}">
                <a16:creationId xmlns:a16="http://schemas.microsoft.com/office/drawing/2014/main" id="{131965FE-924A-2B4E-B6BC-A6952B083823}"/>
              </a:ext>
            </a:extLst>
          </p:cNvPr>
          <p:cNvPicPr>
            <a:picLocks noChangeAspect="1"/>
          </p:cNvPicPr>
          <p:nvPr/>
        </p:nvPicPr>
        <p:blipFill>
          <a:blip r:embed="rId3"/>
          <a:stretch>
            <a:fillRect/>
          </a:stretch>
        </p:blipFill>
        <p:spPr>
          <a:xfrm>
            <a:off x="1693616" y="846667"/>
            <a:ext cx="8305800" cy="838200"/>
          </a:xfrm>
          <a:prstGeom prst="rect">
            <a:avLst/>
          </a:prstGeom>
        </p:spPr>
      </p:pic>
      <p:sp>
        <p:nvSpPr>
          <p:cNvPr id="3" name="Marcador de número de diapositiva 2">
            <a:extLst>
              <a:ext uri="{FF2B5EF4-FFF2-40B4-BE49-F238E27FC236}">
                <a16:creationId xmlns:a16="http://schemas.microsoft.com/office/drawing/2014/main" id="{97F65FBC-A216-445B-BA00-A1444015EA21}"/>
              </a:ext>
            </a:extLst>
          </p:cNvPr>
          <p:cNvSpPr>
            <a:spLocks noGrp="1"/>
          </p:cNvSpPr>
          <p:nvPr>
            <p:ph type="sldNum" sz="quarter" idx="12"/>
          </p:nvPr>
        </p:nvSpPr>
        <p:spPr/>
        <p:txBody>
          <a:bodyPr/>
          <a:lstStyle/>
          <a:p>
            <a:fld id="{D57F1E4F-1CFF-5643-939E-217C01CDF565}" type="slidenum">
              <a:rPr lang="en-US" smtClean="0"/>
              <a:pPr/>
              <a:t>39</a:t>
            </a:fld>
            <a:endParaRPr lang="en-US" dirty="0"/>
          </a:p>
        </p:txBody>
      </p:sp>
    </p:spTree>
    <p:extLst>
      <p:ext uri="{BB962C8B-B14F-4D97-AF65-F5344CB8AC3E}">
        <p14:creationId xmlns:p14="http://schemas.microsoft.com/office/powerpoint/2010/main" val="3879583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7C77CD4-C75B-495E-877D-4102A314B6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a:extLst>
              <a:ext uri="{FF2B5EF4-FFF2-40B4-BE49-F238E27FC236}">
                <a16:creationId xmlns:a16="http://schemas.microsoft.com/office/drawing/2014/main" id="{8E2A4DED-70D4-423C-93FF-69D0CA29FB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9" name="Straight Connector 18">
            <a:extLst>
              <a:ext uri="{FF2B5EF4-FFF2-40B4-BE49-F238E27FC236}">
                <a16:creationId xmlns:a16="http://schemas.microsoft.com/office/drawing/2014/main" id="{14B8FACA-AA24-4AF8-B4BB-F2E1E98C4AB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useBgFill="1">
        <p:nvSpPr>
          <p:cNvPr id="21" name="Rectangle 20">
            <a:extLst>
              <a:ext uri="{FF2B5EF4-FFF2-40B4-BE49-F238E27FC236}">
                <a16:creationId xmlns:a16="http://schemas.microsoft.com/office/drawing/2014/main" id="{52C5651E-24DA-4FE0-B027-6DE6B94D4F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33431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2DE3EE6-7881-4543-9588-CBB623A9747A}"/>
              </a:ext>
            </a:extLst>
          </p:cNvPr>
          <p:cNvSpPr>
            <a:spLocks noGrp="1"/>
          </p:cNvSpPr>
          <p:nvPr>
            <p:ph type="title"/>
          </p:nvPr>
        </p:nvSpPr>
        <p:spPr>
          <a:xfrm>
            <a:off x="6728459" y="634946"/>
            <a:ext cx="4821283" cy="1450757"/>
          </a:xfrm>
        </p:spPr>
        <p:txBody>
          <a:bodyPr vert="horz" lIns="91440" tIns="45720" rIns="91440" bIns="45720" rtlCol="0" anchor="b">
            <a:normAutofit/>
          </a:bodyPr>
          <a:lstStyle/>
          <a:p>
            <a:r>
              <a:rPr lang="en-US" sz="4000" b="1" dirty="0">
                <a:solidFill>
                  <a:srgbClr val="0070C0"/>
                </a:solidFill>
              </a:rPr>
              <a:t>Proyecto CONEXIONES </a:t>
            </a:r>
            <a:br>
              <a:rPr lang="en-US" sz="2400" b="1" dirty="0">
                <a:solidFill>
                  <a:schemeClr val="tx1">
                    <a:lumMod val="75000"/>
                    <a:lumOff val="25000"/>
                  </a:schemeClr>
                </a:solidFill>
              </a:rPr>
            </a:br>
            <a:endParaRPr lang="en-US" sz="4800" dirty="0">
              <a:solidFill>
                <a:schemeClr val="tx1">
                  <a:lumMod val="75000"/>
                  <a:lumOff val="25000"/>
                </a:schemeClr>
              </a:solidFill>
            </a:endParaRPr>
          </a:p>
        </p:txBody>
      </p:sp>
      <p:sp>
        <p:nvSpPr>
          <p:cNvPr id="23" name="Rectangle 22">
            <a:extLst>
              <a:ext uri="{FF2B5EF4-FFF2-40B4-BE49-F238E27FC236}">
                <a16:creationId xmlns:a16="http://schemas.microsoft.com/office/drawing/2014/main" id="{776BBFEA-E4B9-45C6-9475-C92745E8E3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21733"/>
            <a:ext cx="3057906" cy="3408237"/>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Imagen 8">
            <a:extLst>
              <a:ext uri="{FF2B5EF4-FFF2-40B4-BE49-F238E27FC236}">
                <a16:creationId xmlns:a16="http://schemas.microsoft.com/office/drawing/2014/main" id="{E794E5EC-2661-489A-AB85-A6C28D293DE5}"/>
              </a:ext>
            </a:extLst>
          </p:cNvPr>
          <p:cNvPicPr>
            <a:picLocks noChangeAspect="1"/>
          </p:cNvPicPr>
          <p:nvPr/>
        </p:nvPicPr>
        <p:blipFill rotWithShape="1">
          <a:blip r:embed="rId2"/>
          <a:srcRect l="24932" t="23641" r="26574" b="22906"/>
          <a:stretch/>
        </p:blipFill>
        <p:spPr>
          <a:xfrm>
            <a:off x="458336" y="1342896"/>
            <a:ext cx="2784700" cy="1365911"/>
          </a:xfrm>
          <a:prstGeom prst="rect">
            <a:avLst/>
          </a:prstGeom>
          <a:solidFill>
            <a:srgbClr val="FFFFFF">
              <a:shade val="85000"/>
            </a:srgbClr>
          </a:solidFill>
          <a:scene3d>
            <a:camera prst="perspectiveRelaxed">
              <a:rot lat="18960000" lon="0" rev="0"/>
            </a:camera>
            <a:lightRig rig="twoPt" dir="t">
              <a:rot lat="0" lon="0" rev="7200000"/>
            </a:lightRig>
          </a:scene3d>
          <a:sp3d prstMaterial="matte">
            <a:bevelT w="22860" h="12700"/>
            <a:contourClr>
              <a:srgbClr val="FFFFFF"/>
            </a:contourClr>
          </a:sp3d>
        </p:spPr>
      </p:pic>
      <p:sp>
        <p:nvSpPr>
          <p:cNvPr id="25" name="Rectangle 24">
            <a:extLst>
              <a:ext uri="{FF2B5EF4-FFF2-40B4-BE49-F238E27FC236}">
                <a16:creationId xmlns:a16="http://schemas.microsoft.com/office/drawing/2014/main" id="{9F2D095B-EB8D-46B0-9DCE-4BF77151B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12061" y="321733"/>
            <a:ext cx="2583939" cy="1955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C212716B-B6B2-4848-B7EB-12A894078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840096" y="2085703"/>
            <a:ext cx="4114800" cy="0"/>
          </a:xfrm>
          <a:prstGeom prst="line">
            <a:avLst/>
          </a:prstGeom>
          <a:ln w="6350">
            <a:solidFill>
              <a:schemeClr val="tx1">
                <a:lumMod val="50000"/>
                <a:lumOff val="50000"/>
                <a:alpha val="90000"/>
              </a:schemeClr>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8027B12D-0C5A-4F08-B410-64FB0D1281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3" y="3879167"/>
            <a:ext cx="3057906" cy="2104612"/>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agen 7" descr="Texto&#10;&#10;Descripción generada automáticamente con confianza media">
            <a:extLst>
              <a:ext uri="{FF2B5EF4-FFF2-40B4-BE49-F238E27FC236}">
                <a16:creationId xmlns:a16="http://schemas.microsoft.com/office/drawing/2014/main" id="{923CA740-1041-47CC-860A-08D99E2B8AC4}"/>
              </a:ext>
            </a:extLst>
          </p:cNvPr>
          <p:cNvPicPr>
            <a:picLocks noChangeAspect="1"/>
          </p:cNvPicPr>
          <p:nvPr/>
        </p:nvPicPr>
        <p:blipFill>
          <a:blip r:embed="rId3"/>
          <a:stretch>
            <a:fillRect/>
          </a:stretch>
        </p:blipFill>
        <p:spPr>
          <a:xfrm>
            <a:off x="458337" y="4565476"/>
            <a:ext cx="2784700" cy="715573"/>
          </a:xfrm>
          <a:prstGeom prst="rect">
            <a:avLst/>
          </a:prstGeom>
        </p:spPr>
      </p:pic>
      <p:sp>
        <p:nvSpPr>
          <p:cNvPr id="31" name="Rectangle 30">
            <a:extLst>
              <a:ext uri="{FF2B5EF4-FFF2-40B4-BE49-F238E27FC236}">
                <a16:creationId xmlns:a16="http://schemas.microsoft.com/office/drawing/2014/main" id="{116B1FD7-A282-4E58-BB87-9903282BA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28588" y="2451014"/>
            <a:ext cx="2567411" cy="3532765"/>
          </a:xfrm>
          <a:prstGeom prst="rect">
            <a:avLst/>
          </a:prstGeom>
          <a:solidFill>
            <a:srgbClr val="FFFFFF"/>
          </a:solidFill>
          <a:ln w="6350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Imagen 6">
            <a:extLst>
              <a:ext uri="{FF2B5EF4-FFF2-40B4-BE49-F238E27FC236}">
                <a16:creationId xmlns:a16="http://schemas.microsoft.com/office/drawing/2014/main" id="{AED6007A-D6BB-47DB-9707-0A597EB97FC7}"/>
              </a:ext>
            </a:extLst>
          </p:cNvPr>
          <p:cNvPicPr>
            <a:picLocks noChangeAspect="1"/>
          </p:cNvPicPr>
          <p:nvPr/>
        </p:nvPicPr>
        <p:blipFill rotWithShape="1">
          <a:blip r:embed="rId2"/>
          <a:srcRect l="24932" t="23641" r="26574" b="22906"/>
          <a:stretch/>
        </p:blipFill>
        <p:spPr>
          <a:xfrm>
            <a:off x="3664752" y="3654521"/>
            <a:ext cx="2295082" cy="1125751"/>
          </a:xfrm>
          <a:prstGeom prst="rect">
            <a:avLst/>
          </a:prstGeom>
          <a:solidFill>
            <a:srgbClr val="FFFFFF">
              <a:shade val="85000"/>
            </a:srgbClr>
          </a:solidFill>
          <a:scene3d>
            <a:camera prst="perspectiveRelaxed">
              <a:rot lat="18960000" lon="0" rev="0"/>
            </a:camera>
            <a:lightRig rig="twoPt" dir="t">
              <a:rot lat="0" lon="0" rev="7200000"/>
            </a:lightRig>
          </a:scene3d>
          <a:sp3d prstMaterial="matte">
            <a:bevelT w="22860" h="12700"/>
            <a:contourClr>
              <a:srgbClr val="FFFFFF"/>
            </a:contourClr>
          </a:sp3d>
        </p:spPr>
      </p:pic>
      <p:sp>
        <p:nvSpPr>
          <p:cNvPr id="4" name="Marcador de texto 3">
            <a:extLst>
              <a:ext uri="{FF2B5EF4-FFF2-40B4-BE49-F238E27FC236}">
                <a16:creationId xmlns:a16="http://schemas.microsoft.com/office/drawing/2014/main" id="{14A6CF70-F98C-4000-9143-4CCCADF2BD3A}"/>
              </a:ext>
            </a:extLst>
          </p:cNvPr>
          <p:cNvSpPr>
            <a:spLocks noGrp="1"/>
          </p:cNvSpPr>
          <p:nvPr>
            <p:ph type="body" sz="half" idx="2"/>
          </p:nvPr>
        </p:nvSpPr>
        <p:spPr>
          <a:xfrm>
            <a:off x="6908227" y="2886235"/>
            <a:ext cx="4114800" cy="1085530"/>
          </a:xfrm>
        </p:spPr>
        <p:txBody>
          <a:bodyPr vert="horz" lIns="0" tIns="45720" rIns="0" bIns="45720" rtlCol="0">
            <a:noAutofit/>
          </a:bodyPr>
          <a:lstStyle/>
          <a:p>
            <a:r>
              <a:rPr lang="en-US" sz="9600" b="1" dirty="0">
                <a:solidFill>
                  <a:srgbClr val="C00000"/>
                </a:solidFill>
              </a:rPr>
              <a:t>ETAPA I</a:t>
            </a:r>
          </a:p>
        </p:txBody>
      </p:sp>
      <p:sp>
        <p:nvSpPr>
          <p:cNvPr id="33" name="Rectangle 32">
            <a:extLst>
              <a:ext uri="{FF2B5EF4-FFF2-40B4-BE49-F238E27FC236}">
                <a16:creationId xmlns:a16="http://schemas.microsoft.com/office/drawing/2014/main" id="{6C82A8A6-9443-41EA-9975-45F97050D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Rectangle 34">
            <a:extLst>
              <a:ext uri="{FF2B5EF4-FFF2-40B4-BE49-F238E27FC236}">
                <a16:creationId xmlns:a16="http://schemas.microsoft.com/office/drawing/2014/main" id="{3BA7CB2E-96A4-4B6D-9C9E-B947995057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Marcador de número de diapositiva 2">
            <a:extLst>
              <a:ext uri="{FF2B5EF4-FFF2-40B4-BE49-F238E27FC236}">
                <a16:creationId xmlns:a16="http://schemas.microsoft.com/office/drawing/2014/main" id="{BC929794-0DEC-405F-B9C3-172922412912}"/>
              </a:ext>
            </a:extLst>
          </p:cNvPr>
          <p:cNvSpPr>
            <a:spLocks noGrp="1"/>
          </p:cNvSpPr>
          <p:nvPr>
            <p:ph type="sldNum" sz="quarter" idx="12"/>
          </p:nvPr>
        </p:nvSpPr>
        <p:spPr/>
        <p:txBody>
          <a:bodyPr/>
          <a:lstStyle/>
          <a:p>
            <a:fld id="{D57F1E4F-1CFF-5643-939E-217C01CDF565}" type="slidenum">
              <a:rPr lang="en-US" smtClean="0"/>
              <a:pPr/>
              <a:t>4</a:t>
            </a:fld>
            <a:endParaRPr lang="en-US" dirty="0"/>
          </a:p>
        </p:txBody>
      </p:sp>
    </p:spTree>
    <p:extLst>
      <p:ext uri="{BB962C8B-B14F-4D97-AF65-F5344CB8AC3E}">
        <p14:creationId xmlns:p14="http://schemas.microsoft.com/office/powerpoint/2010/main" val="18378735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68ABFB-1BA8-3F4B-9C4F-7A9ED8712E1A}"/>
              </a:ext>
            </a:extLst>
          </p:cNvPr>
          <p:cNvSpPr>
            <a:spLocks noGrp="1"/>
          </p:cNvSpPr>
          <p:nvPr>
            <p:ph type="title"/>
          </p:nvPr>
        </p:nvSpPr>
        <p:spPr/>
        <p:txBody>
          <a:bodyPr/>
          <a:lstStyle/>
          <a:p>
            <a:endParaRPr lang="es-MX" dirty="0"/>
          </a:p>
        </p:txBody>
      </p:sp>
      <p:pic>
        <p:nvPicPr>
          <p:cNvPr id="6" name="Marcador de contenido 5">
            <a:extLst>
              <a:ext uri="{FF2B5EF4-FFF2-40B4-BE49-F238E27FC236}">
                <a16:creationId xmlns:a16="http://schemas.microsoft.com/office/drawing/2014/main" id="{DBD7878A-8FC4-BC4C-88B2-7A8E7649A779}"/>
              </a:ext>
            </a:extLst>
          </p:cNvPr>
          <p:cNvPicPr>
            <a:picLocks noGrp="1" noChangeAspect="1"/>
          </p:cNvPicPr>
          <p:nvPr>
            <p:ph idx="1"/>
          </p:nvPr>
        </p:nvPicPr>
        <p:blipFill rotWithShape="1">
          <a:blip r:embed="rId3"/>
          <a:srcRect l="26087" t="18230" r="26279" b="28500"/>
          <a:stretch/>
        </p:blipFill>
        <p:spPr>
          <a:xfrm>
            <a:off x="1297172" y="1945758"/>
            <a:ext cx="8389088" cy="4314389"/>
          </a:xfrm>
        </p:spPr>
      </p:pic>
      <p:pic>
        <p:nvPicPr>
          <p:cNvPr id="4" name="Imagen 3">
            <a:extLst>
              <a:ext uri="{FF2B5EF4-FFF2-40B4-BE49-F238E27FC236}">
                <a16:creationId xmlns:a16="http://schemas.microsoft.com/office/drawing/2014/main" id="{FCEAF0F0-C64A-3B44-BDFB-993A97541111}"/>
              </a:ext>
            </a:extLst>
          </p:cNvPr>
          <p:cNvPicPr>
            <a:picLocks noChangeAspect="1"/>
          </p:cNvPicPr>
          <p:nvPr/>
        </p:nvPicPr>
        <p:blipFill>
          <a:blip r:embed="rId4"/>
          <a:stretch>
            <a:fillRect/>
          </a:stretch>
        </p:blipFill>
        <p:spPr>
          <a:xfrm>
            <a:off x="1693616" y="846667"/>
            <a:ext cx="8305800" cy="838200"/>
          </a:xfrm>
          <a:prstGeom prst="rect">
            <a:avLst/>
          </a:prstGeom>
        </p:spPr>
      </p:pic>
      <p:sp>
        <p:nvSpPr>
          <p:cNvPr id="3" name="Marcador de número de diapositiva 2">
            <a:extLst>
              <a:ext uri="{FF2B5EF4-FFF2-40B4-BE49-F238E27FC236}">
                <a16:creationId xmlns:a16="http://schemas.microsoft.com/office/drawing/2014/main" id="{9DD1742F-11FE-447A-8B42-87E990405B2F}"/>
              </a:ext>
            </a:extLst>
          </p:cNvPr>
          <p:cNvSpPr>
            <a:spLocks noGrp="1"/>
          </p:cNvSpPr>
          <p:nvPr>
            <p:ph type="sldNum" sz="quarter" idx="12"/>
          </p:nvPr>
        </p:nvSpPr>
        <p:spPr/>
        <p:txBody>
          <a:bodyPr/>
          <a:lstStyle/>
          <a:p>
            <a:fld id="{D57F1E4F-1CFF-5643-939E-217C01CDF565}" type="slidenum">
              <a:rPr lang="en-US" smtClean="0"/>
              <a:pPr/>
              <a:t>40</a:t>
            </a:fld>
            <a:endParaRPr lang="en-US" dirty="0"/>
          </a:p>
        </p:txBody>
      </p:sp>
    </p:spTree>
    <p:extLst>
      <p:ext uri="{BB962C8B-B14F-4D97-AF65-F5344CB8AC3E}">
        <p14:creationId xmlns:p14="http://schemas.microsoft.com/office/powerpoint/2010/main" val="20415180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77E9989-43B7-104B-AEE5-DFB42E4A4725}"/>
              </a:ext>
            </a:extLst>
          </p:cNvPr>
          <p:cNvSpPr>
            <a:spLocks noGrp="1"/>
          </p:cNvSpPr>
          <p:nvPr>
            <p:ph type="title"/>
          </p:nvPr>
        </p:nvSpPr>
        <p:spPr/>
        <p:txBody>
          <a:bodyPr/>
          <a:lstStyle/>
          <a:p>
            <a:endParaRPr lang="es-MX" dirty="0"/>
          </a:p>
        </p:txBody>
      </p:sp>
      <p:pic>
        <p:nvPicPr>
          <p:cNvPr id="6" name="Marcador de contenido 5">
            <a:extLst>
              <a:ext uri="{FF2B5EF4-FFF2-40B4-BE49-F238E27FC236}">
                <a16:creationId xmlns:a16="http://schemas.microsoft.com/office/drawing/2014/main" id="{C641856A-9A59-CD4A-AFF4-7DC9AED022D6}"/>
              </a:ext>
            </a:extLst>
          </p:cNvPr>
          <p:cNvPicPr>
            <a:picLocks noGrp="1" noChangeAspect="1"/>
          </p:cNvPicPr>
          <p:nvPr>
            <p:ph idx="1"/>
          </p:nvPr>
        </p:nvPicPr>
        <p:blipFill rotWithShape="1">
          <a:blip r:embed="rId3"/>
          <a:srcRect l="26732" t="25901" r="25948" b="23695"/>
          <a:stretch/>
        </p:blipFill>
        <p:spPr>
          <a:xfrm>
            <a:off x="1212112" y="1828800"/>
            <a:ext cx="9473609" cy="4398462"/>
          </a:xfrm>
        </p:spPr>
      </p:pic>
      <p:pic>
        <p:nvPicPr>
          <p:cNvPr id="4" name="Imagen 3">
            <a:extLst>
              <a:ext uri="{FF2B5EF4-FFF2-40B4-BE49-F238E27FC236}">
                <a16:creationId xmlns:a16="http://schemas.microsoft.com/office/drawing/2014/main" id="{03B45048-3E73-D54B-BD63-79EBE02459FD}"/>
              </a:ext>
            </a:extLst>
          </p:cNvPr>
          <p:cNvPicPr>
            <a:picLocks noChangeAspect="1"/>
          </p:cNvPicPr>
          <p:nvPr/>
        </p:nvPicPr>
        <p:blipFill>
          <a:blip r:embed="rId4"/>
          <a:stretch>
            <a:fillRect/>
          </a:stretch>
        </p:blipFill>
        <p:spPr>
          <a:xfrm>
            <a:off x="1693616" y="846667"/>
            <a:ext cx="8305800" cy="838200"/>
          </a:xfrm>
          <a:prstGeom prst="rect">
            <a:avLst/>
          </a:prstGeom>
        </p:spPr>
      </p:pic>
      <p:sp>
        <p:nvSpPr>
          <p:cNvPr id="3" name="Marcador de número de diapositiva 2">
            <a:extLst>
              <a:ext uri="{FF2B5EF4-FFF2-40B4-BE49-F238E27FC236}">
                <a16:creationId xmlns:a16="http://schemas.microsoft.com/office/drawing/2014/main" id="{C7FD4339-0318-4600-8B99-CF376FB25A4E}"/>
              </a:ext>
            </a:extLst>
          </p:cNvPr>
          <p:cNvSpPr>
            <a:spLocks noGrp="1"/>
          </p:cNvSpPr>
          <p:nvPr>
            <p:ph type="sldNum" sz="quarter" idx="12"/>
          </p:nvPr>
        </p:nvSpPr>
        <p:spPr/>
        <p:txBody>
          <a:bodyPr/>
          <a:lstStyle/>
          <a:p>
            <a:fld id="{D57F1E4F-1CFF-5643-939E-217C01CDF565}" type="slidenum">
              <a:rPr lang="en-US" smtClean="0"/>
              <a:pPr/>
              <a:t>41</a:t>
            </a:fld>
            <a:endParaRPr lang="en-US" dirty="0"/>
          </a:p>
        </p:txBody>
      </p:sp>
    </p:spTree>
    <p:extLst>
      <p:ext uri="{BB962C8B-B14F-4D97-AF65-F5344CB8AC3E}">
        <p14:creationId xmlns:p14="http://schemas.microsoft.com/office/powerpoint/2010/main" val="10376181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558467-8120-D24A-A999-77A30BB19C83}"/>
              </a:ext>
            </a:extLst>
          </p:cNvPr>
          <p:cNvSpPr>
            <a:spLocks noGrp="1"/>
          </p:cNvSpPr>
          <p:nvPr>
            <p:ph type="title"/>
          </p:nvPr>
        </p:nvSpPr>
        <p:spPr/>
        <p:txBody>
          <a:bodyPr/>
          <a:lstStyle/>
          <a:p>
            <a:endParaRPr lang="es-MX" dirty="0"/>
          </a:p>
        </p:txBody>
      </p:sp>
      <p:pic>
        <p:nvPicPr>
          <p:cNvPr id="6" name="Marcador de contenido 5">
            <a:extLst>
              <a:ext uri="{FF2B5EF4-FFF2-40B4-BE49-F238E27FC236}">
                <a16:creationId xmlns:a16="http://schemas.microsoft.com/office/drawing/2014/main" id="{BD23906D-14E8-6D46-B53C-E9950BF0BFAE}"/>
              </a:ext>
            </a:extLst>
          </p:cNvPr>
          <p:cNvPicPr>
            <a:picLocks noGrp="1" noChangeAspect="1"/>
          </p:cNvPicPr>
          <p:nvPr>
            <p:ph idx="1"/>
          </p:nvPr>
        </p:nvPicPr>
        <p:blipFill rotWithShape="1">
          <a:blip r:embed="rId2"/>
          <a:srcRect l="26407" t="29213" r="26378" b="31936"/>
          <a:stretch/>
        </p:blipFill>
        <p:spPr>
          <a:xfrm>
            <a:off x="1097280" y="1929809"/>
            <a:ext cx="10162599" cy="3785869"/>
          </a:xfrm>
        </p:spPr>
      </p:pic>
      <p:pic>
        <p:nvPicPr>
          <p:cNvPr id="4" name="Imagen 3">
            <a:extLst>
              <a:ext uri="{FF2B5EF4-FFF2-40B4-BE49-F238E27FC236}">
                <a16:creationId xmlns:a16="http://schemas.microsoft.com/office/drawing/2014/main" id="{236C60D3-A04A-D04D-9D7B-4D2A9586C492}"/>
              </a:ext>
            </a:extLst>
          </p:cNvPr>
          <p:cNvPicPr>
            <a:picLocks noChangeAspect="1"/>
          </p:cNvPicPr>
          <p:nvPr/>
        </p:nvPicPr>
        <p:blipFill>
          <a:blip r:embed="rId3"/>
          <a:stretch>
            <a:fillRect/>
          </a:stretch>
        </p:blipFill>
        <p:spPr>
          <a:xfrm>
            <a:off x="1693616" y="846667"/>
            <a:ext cx="8305800" cy="838200"/>
          </a:xfrm>
          <a:prstGeom prst="rect">
            <a:avLst/>
          </a:prstGeom>
        </p:spPr>
      </p:pic>
      <p:sp>
        <p:nvSpPr>
          <p:cNvPr id="3" name="Marcador de número de diapositiva 2">
            <a:extLst>
              <a:ext uri="{FF2B5EF4-FFF2-40B4-BE49-F238E27FC236}">
                <a16:creationId xmlns:a16="http://schemas.microsoft.com/office/drawing/2014/main" id="{2D7FE187-E56D-44AB-A52A-A08788DC77DD}"/>
              </a:ext>
            </a:extLst>
          </p:cNvPr>
          <p:cNvSpPr>
            <a:spLocks noGrp="1"/>
          </p:cNvSpPr>
          <p:nvPr>
            <p:ph type="sldNum" sz="quarter" idx="12"/>
          </p:nvPr>
        </p:nvSpPr>
        <p:spPr/>
        <p:txBody>
          <a:bodyPr/>
          <a:lstStyle/>
          <a:p>
            <a:fld id="{D57F1E4F-1CFF-5643-939E-217C01CDF565}" type="slidenum">
              <a:rPr lang="en-US" smtClean="0"/>
              <a:pPr/>
              <a:t>42</a:t>
            </a:fld>
            <a:endParaRPr lang="en-US" dirty="0"/>
          </a:p>
        </p:txBody>
      </p:sp>
    </p:spTree>
    <p:extLst>
      <p:ext uri="{BB962C8B-B14F-4D97-AF65-F5344CB8AC3E}">
        <p14:creationId xmlns:p14="http://schemas.microsoft.com/office/powerpoint/2010/main" val="4967690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0CD8EEA-B4BA-49F2-B814-7B989DCBEB6D}"/>
              </a:ext>
            </a:extLst>
          </p:cNvPr>
          <p:cNvPicPr>
            <a:picLocks noChangeAspect="1"/>
          </p:cNvPicPr>
          <p:nvPr/>
        </p:nvPicPr>
        <p:blipFill>
          <a:blip r:embed="rId2"/>
          <a:stretch>
            <a:fillRect/>
          </a:stretch>
        </p:blipFill>
        <p:spPr>
          <a:xfrm>
            <a:off x="2476072" y="323850"/>
            <a:ext cx="7796640" cy="5796362"/>
          </a:xfrm>
          <a:prstGeom prst="rect">
            <a:avLst/>
          </a:prstGeom>
        </p:spPr>
      </p:pic>
      <p:sp>
        <p:nvSpPr>
          <p:cNvPr id="4" name="Marcador de número de diapositiva 3">
            <a:extLst>
              <a:ext uri="{FF2B5EF4-FFF2-40B4-BE49-F238E27FC236}">
                <a16:creationId xmlns:a16="http://schemas.microsoft.com/office/drawing/2014/main" id="{9D9449EE-FAFC-4137-988F-F996378CA0EE}"/>
              </a:ext>
            </a:extLst>
          </p:cNvPr>
          <p:cNvSpPr>
            <a:spLocks noGrp="1"/>
          </p:cNvSpPr>
          <p:nvPr>
            <p:ph type="sldNum" sz="quarter" idx="12"/>
          </p:nvPr>
        </p:nvSpPr>
        <p:spPr/>
        <p:txBody>
          <a:bodyPr/>
          <a:lstStyle/>
          <a:p>
            <a:fld id="{D57F1E4F-1CFF-5643-939E-217C01CDF565}" type="slidenum">
              <a:rPr lang="en-US" smtClean="0"/>
              <a:pPr/>
              <a:t>43</a:t>
            </a:fld>
            <a:endParaRPr lang="en-US" dirty="0"/>
          </a:p>
        </p:txBody>
      </p:sp>
    </p:spTree>
    <p:extLst>
      <p:ext uri="{BB962C8B-B14F-4D97-AF65-F5344CB8AC3E}">
        <p14:creationId xmlns:p14="http://schemas.microsoft.com/office/powerpoint/2010/main" val="17237960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arcador de contenido 4">
            <a:extLst>
              <a:ext uri="{FF2B5EF4-FFF2-40B4-BE49-F238E27FC236}">
                <a16:creationId xmlns:a16="http://schemas.microsoft.com/office/drawing/2014/main" id="{E16D954C-430B-488A-A9F6-852351CD0198}"/>
              </a:ext>
            </a:extLst>
          </p:cNvPr>
          <p:cNvPicPr>
            <a:picLocks noChangeAspect="1"/>
          </p:cNvPicPr>
          <p:nvPr/>
        </p:nvPicPr>
        <p:blipFill>
          <a:blip r:embed="rId2"/>
          <a:stretch>
            <a:fillRect/>
          </a:stretch>
        </p:blipFill>
        <p:spPr>
          <a:xfrm>
            <a:off x="1808253" y="465609"/>
            <a:ext cx="8416222" cy="5926782"/>
          </a:xfrm>
          <a:prstGeom prst="rect">
            <a:avLst/>
          </a:prstGeom>
        </p:spPr>
      </p:pic>
      <p:sp>
        <p:nvSpPr>
          <p:cNvPr id="3" name="Marcador de número de diapositiva 2">
            <a:extLst>
              <a:ext uri="{FF2B5EF4-FFF2-40B4-BE49-F238E27FC236}">
                <a16:creationId xmlns:a16="http://schemas.microsoft.com/office/drawing/2014/main" id="{A12958ED-6CD8-4E20-8774-B5D973CF37D2}"/>
              </a:ext>
            </a:extLst>
          </p:cNvPr>
          <p:cNvSpPr>
            <a:spLocks noGrp="1"/>
          </p:cNvSpPr>
          <p:nvPr>
            <p:ph type="sldNum" sz="quarter" idx="12"/>
          </p:nvPr>
        </p:nvSpPr>
        <p:spPr/>
        <p:txBody>
          <a:bodyPr/>
          <a:lstStyle/>
          <a:p>
            <a:fld id="{D57F1E4F-1CFF-5643-939E-217C01CDF565}" type="slidenum">
              <a:rPr lang="en-US" smtClean="0"/>
              <a:pPr/>
              <a:t>44</a:t>
            </a:fld>
            <a:endParaRPr lang="en-US" dirty="0"/>
          </a:p>
        </p:txBody>
      </p:sp>
    </p:spTree>
    <p:extLst>
      <p:ext uri="{BB962C8B-B14F-4D97-AF65-F5344CB8AC3E}">
        <p14:creationId xmlns:p14="http://schemas.microsoft.com/office/powerpoint/2010/main" val="25731615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C7B988E-B278-4CA2-907C-6A9B59E8C29A}"/>
              </a:ext>
            </a:extLst>
          </p:cNvPr>
          <p:cNvPicPr>
            <a:picLocks noChangeAspect="1"/>
          </p:cNvPicPr>
          <p:nvPr/>
        </p:nvPicPr>
        <p:blipFill>
          <a:blip r:embed="rId2"/>
          <a:stretch>
            <a:fillRect/>
          </a:stretch>
        </p:blipFill>
        <p:spPr>
          <a:xfrm>
            <a:off x="1990725" y="457200"/>
            <a:ext cx="8210550" cy="5943600"/>
          </a:xfrm>
          <a:prstGeom prst="rect">
            <a:avLst/>
          </a:prstGeom>
        </p:spPr>
      </p:pic>
      <p:sp>
        <p:nvSpPr>
          <p:cNvPr id="4" name="Marcador de número de diapositiva 3">
            <a:extLst>
              <a:ext uri="{FF2B5EF4-FFF2-40B4-BE49-F238E27FC236}">
                <a16:creationId xmlns:a16="http://schemas.microsoft.com/office/drawing/2014/main" id="{7F36E486-A10C-47CA-AE23-02375671D318}"/>
              </a:ext>
            </a:extLst>
          </p:cNvPr>
          <p:cNvSpPr>
            <a:spLocks noGrp="1"/>
          </p:cNvSpPr>
          <p:nvPr>
            <p:ph type="sldNum" sz="quarter" idx="12"/>
          </p:nvPr>
        </p:nvSpPr>
        <p:spPr/>
        <p:txBody>
          <a:bodyPr/>
          <a:lstStyle/>
          <a:p>
            <a:fld id="{D57F1E4F-1CFF-5643-939E-217C01CDF565}" type="slidenum">
              <a:rPr lang="en-US" smtClean="0"/>
              <a:pPr/>
              <a:t>45</a:t>
            </a:fld>
            <a:endParaRPr lang="en-US" dirty="0"/>
          </a:p>
        </p:txBody>
      </p:sp>
    </p:spTree>
    <p:extLst>
      <p:ext uri="{BB962C8B-B14F-4D97-AF65-F5344CB8AC3E}">
        <p14:creationId xmlns:p14="http://schemas.microsoft.com/office/powerpoint/2010/main" val="149619144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EDE7C43B-1223-4DA1-8667-3E88C62E9FFC}"/>
              </a:ext>
            </a:extLst>
          </p:cNvPr>
          <p:cNvPicPr>
            <a:picLocks noChangeAspect="1"/>
          </p:cNvPicPr>
          <p:nvPr/>
        </p:nvPicPr>
        <p:blipFill>
          <a:blip r:embed="rId2"/>
          <a:stretch>
            <a:fillRect/>
          </a:stretch>
        </p:blipFill>
        <p:spPr>
          <a:xfrm>
            <a:off x="1794499" y="132922"/>
            <a:ext cx="8315325" cy="6057900"/>
          </a:xfrm>
          <a:prstGeom prst="rect">
            <a:avLst/>
          </a:prstGeom>
        </p:spPr>
      </p:pic>
      <p:sp>
        <p:nvSpPr>
          <p:cNvPr id="4" name="Marcador de número de diapositiva 3">
            <a:extLst>
              <a:ext uri="{FF2B5EF4-FFF2-40B4-BE49-F238E27FC236}">
                <a16:creationId xmlns:a16="http://schemas.microsoft.com/office/drawing/2014/main" id="{C041190B-7756-4C52-892C-05BBA1D91C3D}"/>
              </a:ext>
            </a:extLst>
          </p:cNvPr>
          <p:cNvSpPr>
            <a:spLocks noGrp="1"/>
          </p:cNvSpPr>
          <p:nvPr>
            <p:ph type="sldNum" sz="quarter" idx="12"/>
          </p:nvPr>
        </p:nvSpPr>
        <p:spPr/>
        <p:txBody>
          <a:bodyPr/>
          <a:lstStyle/>
          <a:p>
            <a:fld id="{D57F1E4F-1CFF-5643-939E-217C01CDF565}" type="slidenum">
              <a:rPr lang="en-US" smtClean="0"/>
              <a:pPr/>
              <a:t>46</a:t>
            </a:fld>
            <a:endParaRPr lang="en-US" dirty="0"/>
          </a:p>
        </p:txBody>
      </p:sp>
    </p:spTree>
    <p:extLst>
      <p:ext uri="{BB962C8B-B14F-4D97-AF65-F5344CB8AC3E}">
        <p14:creationId xmlns:p14="http://schemas.microsoft.com/office/powerpoint/2010/main" val="37117524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90403B4-B522-40B5-92AE-4C7B68AF39BB}"/>
              </a:ext>
            </a:extLst>
          </p:cNvPr>
          <p:cNvPicPr>
            <a:picLocks noChangeAspect="1"/>
          </p:cNvPicPr>
          <p:nvPr/>
        </p:nvPicPr>
        <p:blipFill>
          <a:blip r:embed="rId2"/>
          <a:stretch>
            <a:fillRect/>
          </a:stretch>
        </p:blipFill>
        <p:spPr>
          <a:xfrm>
            <a:off x="1995487" y="485775"/>
            <a:ext cx="8201025" cy="5886450"/>
          </a:xfrm>
          <a:prstGeom prst="rect">
            <a:avLst/>
          </a:prstGeom>
        </p:spPr>
      </p:pic>
      <p:sp>
        <p:nvSpPr>
          <p:cNvPr id="4" name="Marcador de número de diapositiva 3">
            <a:extLst>
              <a:ext uri="{FF2B5EF4-FFF2-40B4-BE49-F238E27FC236}">
                <a16:creationId xmlns:a16="http://schemas.microsoft.com/office/drawing/2014/main" id="{62C9F048-1481-4740-AD50-B4B2EFEA1CA4}"/>
              </a:ext>
            </a:extLst>
          </p:cNvPr>
          <p:cNvSpPr>
            <a:spLocks noGrp="1"/>
          </p:cNvSpPr>
          <p:nvPr>
            <p:ph type="sldNum" sz="quarter" idx="12"/>
          </p:nvPr>
        </p:nvSpPr>
        <p:spPr/>
        <p:txBody>
          <a:bodyPr/>
          <a:lstStyle/>
          <a:p>
            <a:fld id="{D57F1E4F-1CFF-5643-939E-217C01CDF565}" type="slidenum">
              <a:rPr lang="en-US" smtClean="0"/>
              <a:pPr/>
              <a:t>47</a:t>
            </a:fld>
            <a:endParaRPr lang="en-US" dirty="0"/>
          </a:p>
        </p:txBody>
      </p:sp>
    </p:spTree>
    <p:extLst>
      <p:ext uri="{BB962C8B-B14F-4D97-AF65-F5344CB8AC3E}">
        <p14:creationId xmlns:p14="http://schemas.microsoft.com/office/powerpoint/2010/main" val="3096024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1C2FAE40-3820-4A77-8253-9AA651861333}"/>
              </a:ext>
            </a:extLst>
          </p:cNvPr>
          <p:cNvPicPr>
            <a:picLocks noChangeAspect="1"/>
          </p:cNvPicPr>
          <p:nvPr/>
        </p:nvPicPr>
        <p:blipFill>
          <a:blip r:embed="rId2"/>
          <a:stretch>
            <a:fillRect/>
          </a:stretch>
        </p:blipFill>
        <p:spPr>
          <a:xfrm>
            <a:off x="2057400" y="357187"/>
            <a:ext cx="8077200" cy="6143625"/>
          </a:xfrm>
          <a:prstGeom prst="rect">
            <a:avLst/>
          </a:prstGeom>
        </p:spPr>
      </p:pic>
      <p:sp>
        <p:nvSpPr>
          <p:cNvPr id="4" name="Marcador de número de diapositiva 3">
            <a:extLst>
              <a:ext uri="{FF2B5EF4-FFF2-40B4-BE49-F238E27FC236}">
                <a16:creationId xmlns:a16="http://schemas.microsoft.com/office/drawing/2014/main" id="{22E2DDA7-175B-4862-9AC3-C409C8D42FDA}"/>
              </a:ext>
            </a:extLst>
          </p:cNvPr>
          <p:cNvSpPr>
            <a:spLocks noGrp="1"/>
          </p:cNvSpPr>
          <p:nvPr>
            <p:ph type="sldNum" sz="quarter" idx="12"/>
          </p:nvPr>
        </p:nvSpPr>
        <p:spPr/>
        <p:txBody>
          <a:bodyPr/>
          <a:lstStyle/>
          <a:p>
            <a:fld id="{D57F1E4F-1CFF-5643-939E-217C01CDF565}" type="slidenum">
              <a:rPr lang="en-US" smtClean="0"/>
              <a:pPr/>
              <a:t>48</a:t>
            </a:fld>
            <a:endParaRPr lang="en-US" dirty="0"/>
          </a:p>
        </p:txBody>
      </p:sp>
    </p:spTree>
    <p:extLst>
      <p:ext uri="{BB962C8B-B14F-4D97-AF65-F5344CB8AC3E}">
        <p14:creationId xmlns:p14="http://schemas.microsoft.com/office/powerpoint/2010/main" val="6619079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BE40E5B1-745C-43F9-9A05-86BF036C579A}"/>
              </a:ext>
            </a:extLst>
          </p:cNvPr>
          <p:cNvPicPr>
            <a:picLocks noChangeAspect="1"/>
          </p:cNvPicPr>
          <p:nvPr/>
        </p:nvPicPr>
        <p:blipFill>
          <a:blip r:embed="rId2"/>
          <a:stretch>
            <a:fillRect/>
          </a:stretch>
        </p:blipFill>
        <p:spPr>
          <a:xfrm>
            <a:off x="1791502" y="180279"/>
            <a:ext cx="8239125" cy="6086475"/>
          </a:xfrm>
          <a:prstGeom prst="rect">
            <a:avLst/>
          </a:prstGeom>
        </p:spPr>
      </p:pic>
      <p:sp>
        <p:nvSpPr>
          <p:cNvPr id="4" name="Marcador de número de diapositiva 3">
            <a:extLst>
              <a:ext uri="{FF2B5EF4-FFF2-40B4-BE49-F238E27FC236}">
                <a16:creationId xmlns:a16="http://schemas.microsoft.com/office/drawing/2014/main" id="{BCFC1B1C-07E5-43D2-BE30-51FB0A527430}"/>
              </a:ext>
            </a:extLst>
          </p:cNvPr>
          <p:cNvSpPr>
            <a:spLocks noGrp="1"/>
          </p:cNvSpPr>
          <p:nvPr>
            <p:ph type="sldNum" sz="quarter" idx="12"/>
          </p:nvPr>
        </p:nvSpPr>
        <p:spPr/>
        <p:txBody>
          <a:bodyPr/>
          <a:lstStyle/>
          <a:p>
            <a:fld id="{D57F1E4F-1CFF-5643-939E-217C01CDF565}" type="slidenum">
              <a:rPr lang="en-US" smtClean="0"/>
              <a:pPr/>
              <a:t>49</a:t>
            </a:fld>
            <a:endParaRPr lang="en-US" dirty="0"/>
          </a:p>
        </p:txBody>
      </p:sp>
    </p:spTree>
    <p:extLst>
      <p:ext uri="{BB962C8B-B14F-4D97-AF65-F5344CB8AC3E}">
        <p14:creationId xmlns:p14="http://schemas.microsoft.com/office/powerpoint/2010/main" val="3710199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48D3BA-0C01-3843-9D4B-C39757BD10FE}"/>
              </a:ext>
            </a:extLst>
          </p:cNvPr>
          <p:cNvSpPr>
            <a:spLocks noGrp="1"/>
          </p:cNvSpPr>
          <p:nvPr>
            <p:ph type="ctrTitle"/>
          </p:nvPr>
        </p:nvSpPr>
        <p:spPr>
          <a:xfrm>
            <a:off x="2931320" y="1699023"/>
            <a:ext cx="6593681" cy="1053202"/>
          </a:xfrm>
        </p:spPr>
        <p:txBody>
          <a:bodyPr>
            <a:normAutofit fontScale="90000"/>
          </a:bodyPr>
          <a:lstStyle/>
          <a:p>
            <a:r>
              <a:rPr lang="es-MX" dirty="0"/>
              <a:t> </a:t>
            </a:r>
          </a:p>
        </p:txBody>
      </p:sp>
      <p:sp>
        <p:nvSpPr>
          <p:cNvPr id="3" name="Subtítulo 2">
            <a:extLst>
              <a:ext uri="{FF2B5EF4-FFF2-40B4-BE49-F238E27FC236}">
                <a16:creationId xmlns:a16="http://schemas.microsoft.com/office/drawing/2014/main" id="{CD8070E5-8175-FB4C-858E-74D56B6481F8}"/>
              </a:ext>
            </a:extLst>
          </p:cNvPr>
          <p:cNvSpPr>
            <a:spLocks noGrp="1"/>
          </p:cNvSpPr>
          <p:nvPr>
            <p:ph type="subTitle" idx="1"/>
          </p:nvPr>
        </p:nvSpPr>
        <p:spPr>
          <a:xfrm>
            <a:off x="1956487" y="1484932"/>
            <a:ext cx="8489091" cy="4854085"/>
          </a:xfrm>
        </p:spPr>
        <p:txBody>
          <a:bodyPr>
            <a:normAutofit fontScale="92500" lnSpcReduction="10000"/>
          </a:bodyPr>
          <a:lstStyle/>
          <a:p>
            <a:pPr algn="ctr"/>
            <a:r>
              <a:rPr lang="es-MX" dirty="0"/>
              <a:t>2</a:t>
            </a:r>
          </a:p>
          <a:p>
            <a:pPr algn="ctr"/>
            <a:r>
              <a:rPr lang="es-ES_tradnl" b="1" dirty="0"/>
              <a:t>NOMBRES Y ASIGNATURAS DE MAESTROS PARTICIPANTES: </a:t>
            </a:r>
          </a:p>
          <a:p>
            <a:pPr algn="ctr"/>
            <a:endParaRPr lang="es-ES_tradnl" b="1" dirty="0"/>
          </a:p>
          <a:p>
            <a:pPr algn="ctr"/>
            <a:r>
              <a:rPr lang="es-ES_tradnl" b="1" dirty="0"/>
              <a:t>GUSTAVO FIGUEROA, FILOSOFÍA I</a:t>
            </a:r>
          </a:p>
          <a:p>
            <a:pPr algn="ctr"/>
            <a:endParaRPr lang="es-ES_tradnl" b="1" dirty="0"/>
          </a:p>
          <a:p>
            <a:pPr algn="ctr"/>
            <a:r>
              <a:rPr lang="es-ES_tradnl" b="1" dirty="0"/>
              <a:t>EDGAR HUERTA, BIOLOGÍA III</a:t>
            </a:r>
          </a:p>
          <a:p>
            <a:pPr algn="ctr"/>
            <a:endParaRPr lang="es-ES_tradnl" b="1" dirty="0"/>
          </a:p>
          <a:p>
            <a:pPr algn="ctr"/>
            <a:r>
              <a:rPr lang="es-ES_tradnl" b="1" dirty="0"/>
              <a:t>JUAN JOSÉ  BELTRÁN CORONA, CÁLCULO DIFERENCIAL E INTEGRAL I</a:t>
            </a:r>
          </a:p>
          <a:p>
            <a:pPr algn="ctr"/>
            <a:endParaRPr lang="es-MX" b="1" dirty="0"/>
          </a:p>
          <a:p>
            <a:pPr algn="ctr"/>
            <a:r>
              <a:rPr lang="es-MX" b="1" dirty="0"/>
              <a:t>JOSÉ LUIS VELAZQUEZ, EDUCACIÓN FÍSICA</a:t>
            </a:r>
            <a:endParaRPr lang="es-MX" dirty="0"/>
          </a:p>
        </p:txBody>
      </p:sp>
      <p:sp>
        <p:nvSpPr>
          <p:cNvPr id="6" name="Marcador de número de diapositiva 5">
            <a:extLst>
              <a:ext uri="{FF2B5EF4-FFF2-40B4-BE49-F238E27FC236}">
                <a16:creationId xmlns:a16="http://schemas.microsoft.com/office/drawing/2014/main" id="{B13DD079-01EB-4178-B275-36BA84CE8088}"/>
              </a:ext>
            </a:extLst>
          </p:cNvPr>
          <p:cNvSpPr>
            <a:spLocks noGrp="1"/>
          </p:cNvSpPr>
          <p:nvPr>
            <p:ph type="sldNum" sz="quarter" idx="12"/>
          </p:nvPr>
        </p:nvSpPr>
        <p:spPr/>
        <p:txBody>
          <a:bodyPr/>
          <a:lstStyle/>
          <a:p>
            <a:fld id="{6D22F896-40B5-4ADD-8801-0D06FADFA095}" type="slidenum">
              <a:rPr lang="en-US" smtClean="0"/>
              <a:t>5</a:t>
            </a:fld>
            <a:endParaRPr lang="en-US" dirty="0"/>
          </a:p>
        </p:txBody>
      </p:sp>
      <p:pic>
        <p:nvPicPr>
          <p:cNvPr id="4" name="Imagen 3">
            <a:extLst>
              <a:ext uri="{FF2B5EF4-FFF2-40B4-BE49-F238E27FC236}">
                <a16:creationId xmlns:a16="http://schemas.microsoft.com/office/drawing/2014/main" id="{32544204-50D9-40BE-A7AF-927D4630C847}"/>
              </a:ext>
            </a:extLst>
          </p:cNvPr>
          <p:cNvPicPr>
            <a:picLocks noChangeAspect="1"/>
          </p:cNvPicPr>
          <p:nvPr/>
        </p:nvPicPr>
        <p:blipFill>
          <a:blip r:embed="rId2"/>
          <a:stretch>
            <a:fillRect/>
          </a:stretch>
        </p:blipFill>
        <p:spPr>
          <a:xfrm>
            <a:off x="5930212" y="31273"/>
            <a:ext cx="4737788" cy="1217450"/>
          </a:xfrm>
          <a:prstGeom prst="rect">
            <a:avLst/>
          </a:prstGeom>
        </p:spPr>
      </p:pic>
      <p:pic>
        <p:nvPicPr>
          <p:cNvPr id="5" name="Imagen 4">
            <a:extLst>
              <a:ext uri="{FF2B5EF4-FFF2-40B4-BE49-F238E27FC236}">
                <a16:creationId xmlns:a16="http://schemas.microsoft.com/office/drawing/2014/main" id="{2CF23F0E-BB74-444F-A9D9-2E1D448BDF89}"/>
              </a:ext>
            </a:extLst>
          </p:cNvPr>
          <p:cNvPicPr>
            <a:picLocks noChangeAspect="1"/>
          </p:cNvPicPr>
          <p:nvPr/>
        </p:nvPicPr>
        <p:blipFill rotWithShape="1">
          <a:blip r:embed="rId3"/>
          <a:srcRect l="24932" t="23641" r="26574" b="22906"/>
          <a:stretch/>
        </p:blipFill>
        <p:spPr>
          <a:xfrm>
            <a:off x="1524001" y="31273"/>
            <a:ext cx="1959351" cy="961062"/>
          </a:xfrm>
          <a:prstGeom prst="rect">
            <a:avLst/>
          </a:prstGeom>
        </p:spPr>
      </p:pic>
    </p:spTree>
    <p:extLst>
      <p:ext uri="{BB962C8B-B14F-4D97-AF65-F5344CB8AC3E}">
        <p14:creationId xmlns:p14="http://schemas.microsoft.com/office/powerpoint/2010/main" val="15297917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9D7414B-D8E0-4832-B7B5-45780BBFDDE0}"/>
              </a:ext>
            </a:extLst>
          </p:cNvPr>
          <p:cNvPicPr>
            <a:picLocks noChangeAspect="1"/>
          </p:cNvPicPr>
          <p:nvPr/>
        </p:nvPicPr>
        <p:blipFill>
          <a:blip r:embed="rId2"/>
          <a:stretch>
            <a:fillRect/>
          </a:stretch>
        </p:blipFill>
        <p:spPr>
          <a:xfrm>
            <a:off x="1895475" y="98835"/>
            <a:ext cx="8401050" cy="6105525"/>
          </a:xfrm>
          <a:prstGeom prst="rect">
            <a:avLst/>
          </a:prstGeom>
        </p:spPr>
      </p:pic>
      <p:sp>
        <p:nvSpPr>
          <p:cNvPr id="4" name="Marcador de número de diapositiva 3">
            <a:extLst>
              <a:ext uri="{FF2B5EF4-FFF2-40B4-BE49-F238E27FC236}">
                <a16:creationId xmlns:a16="http://schemas.microsoft.com/office/drawing/2014/main" id="{238F469B-55A7-42A7-B633-892BAF27B1BA}"/>
              </a:ext>
            </a:extLst>
          </p:cNvPr>
          <p:cNvSpPr>
            <a:spLocks noGrp="1"/>
          </p:cNvSpPr>
          <p:nvPr>
            <p:ph type="sldNum" sz="quarter" idx="12"/>
          </p:nvPr>
        </p:nvSpPr>
        <p:spPr/>
        <p:txBody>
          <a:bodyPr/>
          <a:lstStyle/>
          <a:p>
            <a:fld id="{D57F1E4F-1CFF-5643-939E-217C01CDF565}" type="slidenum">
              <a:rPr lang="en-US" smtClean="0"/>
              <a:pPr/>
              <a:t>50</a:t>
            </a:fld>
            <a:endParaRPr lang="en-US" dirty="0"/>
          </a:p>
        </p:txBody>
      </p:sp>
    </p:spTree>
    <p:extLst>
      <p:ext uri="{BB962C8B-B14F-4D97-AF65-F5344CB8AC3E}">
        <p14:creationId xmlns:p14="http://schemas.microsoft.com/office/powerpoint/2010/main" val="13988905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00ED2E0E-827E-4668-9890-725E1D93C1E0}"/>
              </a:ext>
            </a:extLst>
          </p:cNvPr>
          <p:cNvPicPr>
            <a:picLocks noChangeAspect="1"/>
          </p:cNvPicPr>
          <p:nvPr/>
        </p:nvPicPr>
        <p:blipFill>
          <a:blip r:embed="rId2"/>
          <a:stretch>
            <a:fillRect/>
          </a:stretch>
        </p:blipFill>
        <p:spPr>
          <a:xfrm>
            <a:off x="1741363" y="0"/>
            <a:ext cx="8401050" cy="6381750"/>
          </a:xfrm>
          <a:prstGeom prst="rect">
            <a:avLst/>
          </a:prstGeom>
        </p:spPr>
      </p:pic>
      <p:sp>
        <p:nvSpPr>
          <p:cNvPr id="6" name="Marcador de número de diapositiva 5">
            <a:extLst>
              <a:ext uri="{FF2B5EF4-FFF2-40B4-BE49-F238E27FC236}">
                <a16:creationId xmlns:a16="http://schemas.microsoft.com/office/drawing/2014/main" id="{2D478588-74AB-4D3C-85F9-295DC3C18891}"/>
              </a:ext>
            </a:extLst>
          </p:cNvPr>
          <p:cNvSpPr>
            <a:spLocks noGrp="1"/>
          </p:cNvSpPr>
          <p:nvPr>
            <p:ph type="sldNum" sz="quarter" idx="12"/>
          </p:nvPr>
        </p:nvSpPr>
        <p:spPr/>
        <p:txBody>
          <a:bodyPr/>
          <a:lstStyle/>
          <a:p>
            <a:fld id="{D57F1E4F-1CFF-5643-939E-217C01CDF565}" type="slidenum">
              <a:rPr lang="en-US" smtClean="0"/>
              <a:pPr/>
              <a:t>51</a:t>
            </a:fld>
            <a:endParaRPr lang="en-US" dirty="0"/>
          </a:p>
        </p:txBody>
      </p:sp>
    </p:spTree>
    <p:extLst>
      <p:ext uri="{BB962C8B-B14F-4D97-AF65-F5344CB8AC3E}">
        <p14:creationId xmlns:p14="http://schemas.microsoft.com/office/powerpoint/2010/main" val="4916226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0BDF4B3B-2161-42C9-BA0D-3178F87CD341}"/>
              </a:ext>
            </a:extLst>
          </p:cNvPr>
          <p:cNvPicPr>
            <a:picLocks noChangeAspect="1"/>
          </p:cNvPicPr>
          <p:nvPr/>
        </p:nvPicPr>
        <p:blipFill>
          <a:blip r:embed="rId2"/>
          <a:stretch>
            <a:fillRect/>
          </a:stretch>
        </p:blipFill>
        <p:spPr>
          <a:xfrm>
            <a:off x="2259906" y="89524"/>
            <a:ext cx="8067174" cy="6229084"/>
          </a:xfrm>
          <a:prstGeom prst="rect">
            <a:avLst/>
          </a:prstGeom>
        </p:spPr>
      </p:pic>
      <p:sp>
        <p:nvSpPr>
          <p:cNvPr id="4" name="Marcador de número de diapositiva 3">
            <a:extLst>
              <a:ext uri="{FF2B5EF4-FFF2-40B4-BE49-F238E27FC236}">
                <a16:creationId xmlns:a16="http://schemas.microsoft.com/office/drawing/2014/main" id="{0053DAFB-7E13-43DA-9844-03FDA047EBE8}"/>
              </a:ext>
            </a:extLst>
          </p:cNvPr>
          <p:cNvSpPr>
            <a:spLocks noGrp="1"/>
          </p:cNvSpPr>
          <p:nvPr>
            <p:ph type="sldNum" sz="quarter" idx="12"/>
          </p:nvPr>
        </p:nvSpPr>
        <p:spPr/>
        <p:txBody>
          <a:bodyPr/>
          <a:lstStyle/>
          <a:p>
            <a:fld id="{D57F1E4F-1CFF-5643-939E-217C01CDF565}" type="slidenum">
              <a:rPr lang="en-US" smtClean="0"/>
              <a:pPr/>
              <a:t>52</a:t>
            </a:fld>
            <a:endParaRPr lang="en-US" dirty="0"/>
          </a:p>
        </p:txBody>
      </p:sp>
    </p:spTree>
    <p:extLst>
      <p:ext uri="{BB962C8B-B14F-4D97-AF65-F5344CB8AC3E}">
        <p14:creationId xmlns:p14="http://schemas.microsoft.com/office/powerpoint/2010/main" val="21643390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A164EA93-3176-4A1A-ABF5-CF374E2318CA}"/>
              </a:ext>
            </a:extLst>
          </p:cNvPr>
          <p:cNvPicPr>
            <a:picLocks noChangeAspect="1"/>
          </p:cNvPicPr>
          <p:nvPr/>
        </p:nvPicPr>
        <p:blipFill>
          <a:blip r:embed="rId2"/>
          <a:stretch>
            <a:fillRect/>
          </a:stretch>
        </p:blipFill>
        <p:spPr>
          <a:xfrm>
            <a:off x="1828800" y="0"/>
            <a:ext cx="8534400" cy="6362700"/>
          </a:xfrm>
          <a:prstGeom prst="rect">
            <a:avLst/>
          </a:prstGeom>
        </p:spPr>
      </p:pic>
      <p:sp>
        <p:nvSpPr>
          <p:cNvPr id="4" name="Marcador de número de diapositiva 3">
            <a:extLst>
              <a:ext uri="{FF2B5EF4-FFF2-40B4-BE49-F238E27FC236}">
                <a16:creationId xmlns:a16="http://schemas.microsoft.com/office/drawing/2014/main" id="{A12966C5-B439-4AB3-8AA4-412828037E2B}"/>
              </a:ext>
            </a:extLst>
          </p:cNvPr>
          <p:cNvSpPr>
            <a:spLocks noGrp="1"/>
          </p:cNvSpPr>
          <p:nvPr>
            <p:ph type="sldNum" sz="quarter" idx="12"/>
          </p:nvPr>
        </p:nvSpPr>
        <p:spPr/>
        <p:txBody>
          <a:bodyPr/>
          <a:lstStyle/>
          <a:p>
            <a:fld id="{D57F1E4F-1CFF-5643-939E-217C01CDF565}" type="slidenum">
              <a:rPr lang="en-US" smtClean="0"/>
              <a:pPr/>
              <a:t>53</a:t>
            </a:fld>
            <a:endParaRPr lang="en-US" dirty="0"/>
          </a:p>
        </p:txBody>
      </p:sp>
    </p:spTree>
    <p:extLst>
      <p:ext uri="{BB962C8B-B14F-4D97-AF65-F5344CB8AC3E}">
        <p14:creationId xmlns:p14="http://schemas.microsoft.com/office/powerpoint/2010/main" val="10324014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1DF93F4-E4F7-4840-8D2D-4B3C8DF81AEF}"/>
              </a:ext>
            </a:extLst>
          </p:cNvPr>
          <p:cNvPicPr>
            <a:picLocks noChangeAspect="1"/>
          </p:cNvPicPr>
          <p:nvPr/>
        </p:nvPicPr>
        <p:blipFill>
          <a:blip r:embed="rId2"/>
          <a:stretch>
            <a:fillRect/>
          </a:stretch>
        </p:blipFill>
        <p:spPr>
          <a:xfrm>
            <a:off x="2000250" y="671512"/>
            <a:ext cx="8191500" cy="5514975"/>
          </a:xfrm>
          <a:prstGeom prst="rect">
            <a:avLst/>
          </a:prstGeom>
        </p:spPr>
      </p:pic>
      <p:sp>
        <p:nvSpPr>
          <p:cNvPr id="4" name="Marcador de número de diapositiva 3">
            <a:extLst>
              <a:ext uri="{FF2B5EF4-FFF2-40B4-BE49-F238E27FC236}">
                <a16:creationId xmlns:a16="http://schemas.microsoft.com/office/drawing/2014/main" id="{C788C350-EE72-4C20-BD27-D65D130DC62F}"/>
              </a:ext>
            </a:extLst>
          </p:cNvPr>
          <p:cNvSpPr>
            <a:spLocks noGrp="1"/>
          </p:cNvSpPr>
          <p:nvPr>
            <p:ph type="sldNum" sz="quarter" idx="12"/>
          </p:nvPr>
        </p:nvSpPr>
        <p:spPr/>
        <p:txBody>
          <a:bodyPr/>
          <a:lstStyle/>
          <a:p>
            <a:fld id="{D57F1E4F-1CFF-5643-939E-217C01CDF565}" type="slidenum">
              <a:rPr lang="en-US" smtClean="0"/>
              <a:pPr/>
              <a:t>54</a:t>
            </a:fld>
            <a:endParaRPr lang="en-US" dirty="0"/>
          </a:p>
        </p:txBody>
      </p:sp>
    </p:spTree>
    <p:extLst>
      <p:ext uri="{BB962C8B-B14F-4D97-AF65-F5344CB8AC3E}">
        <p14:creationId xmlns:p14="http://schemas.microsoft.com/office/powerpoint/2010/main" val="13139539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CA6F6C90-0A2F-4D3F-83BD-500BAF7F2DDE}"/>
              </a:ext>
            </a:extLst>
          </p:cNvPr>
          <p:cNvPicPr>
            <a:picLocks noChangeAspect="1"/>
          </p:cNvPicPr>
          <p:nvPr/>
        </p:nvPicPr>
        <p:blipFill>
          <a:blip r:embed="rId2"/>
          <a:stretch>
            <a:fillRect/>
          </a:stretch>
        </p:blipFill>
        <p:spPr>
          <a:xfrm>
            <a:off x="1912546" y="78500"/>
            <a:ext cx="7919824" cy="6168059"/>
          </a:xfrm>
          <a:prstGeom prst="rect">
            <a:avLst/>
          </a:prstGeom>
        </p:spPr>
      </p:pic>
      <p:sp>
        <p:nvSpPr>
          <p:cNvPr id="4" name="Marcador de número de diapositiva 3">
            <a:extLst>
              <a:ext uri="{FF2B5EF4-FFF2-40B4-BE49-F238E27FC236}">
                <a16:creationId xmlns:a16="http://schemas.microsoft.com/office/drawing/2014/main" id="{E7FD5AE4-83E0-464D-8AE4-7C5694C68E9C}"/>
              </a:ext>
            </a:extLst>
          </p:cNvPr>
          <p:cNvSpPr>
            <a:spLocks noGrp="1"/>
          </p:cNvSpPr>
          <p:nvPr>
            <p:ph type="sldNum" sz="quarter" idx="12"/>
          </p:nvPr>
        </p:nvSpPr>
        <p:spPr/>
        <p:txBody>
          <a:bodyPr/>
          <a:lstStyle/>
          <a:p>
            <a:fld id="{D57F1E4F-1CFF-5643-939E-217C01CDF565}" type="slidenum">
              <a:rPr lang="en-US" smtClean="0"/>
              <a:pPr/>
              <a:t>55</a:t>
            </a:fld>
            <a:endParaRPr lang="en-US" dirty="0"/>
          </a:p>
        </p:txBody>
      </p:sp>
    </p:spTree>
    <p:extLst>
      <p:ext uri="{BB962C8B-B14F-4D97-AF65-F5344CB8AC3E}">
        <p14:creationId xmlns:p14="http://schemas.microsoft.com/office/powerpoint/2010/main" val="36595044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4EC9B092-456B-419C-B906-AEF84C4CA2E8}"/>
              </a:ext>
            </a:extLst>
          </p:cNvPr>
          <p:cNvPicPr>
            <a:picLocks noChangeAspect="1"/>
          </p:cNvPicPr>
          <p:nvPr/>
        </p:nvPicPr>
        <p:blipFill>
          <a:blip r:embed="rId2"/>
          <a:stretch>
            <a:fillRect/>
          </a:stretch>
        </p:blipFill>
        <p:spPr>
          <a:xfrm>
            <a:off x="1876425" y="619125"/>
            <a:ext cx="8439150" cy="5619750"/>
          </a:xfrm>
          <a:prstGeom prst="rect">
            <a:avLst/>
          </a:prstGeom>
        </p:spPr>
      </p:pic>
      <p:sp>
        <p:nvSpPr>
          <p:cNvPr id="4" name="Marcador de número de diapositiva 3">
            <a:extLst>
              <a:ext uri="{FF2B5EF4-FFF2-40B4-BE49-F238E27FC236}">
                <a16:creationId xmlns:a16="http://schemas.microsoft.com/office/drawing/2014/main" id="{EEA098DC-BB22-44C2-830F-8B91F11D08A4}"/>
              </a:ext>
            </a:extLst>
          </p:cNvPr>
          <p:cNvSpPr>
            <a:spLocks noGrp="1"/>
          </p:cNvSpPr>
          <p:nvPr>
            <p:ph type="sldNum" sz="quarter" idx="12"/>
          </p:nvPr>
        </p:nvSpPr>
        <p:spPr/>
        <p:txBody>
          <a:bodyPr/>
          <a:lstStyle/>
          <a:p>
            <a:fld id="{D57F1E4F-1CFF-5643-939E-217C01CDF565}" type="slidenum">
              <a:rPr lang="en-US" smtClean="0"/>
              <a:pPr/>
              <a:t>56</a:t>
            </a:fld>
            <a:endParaRPr lang="en-US" dirty="0"/>
          </a:p>
        </p:txBody>
      </p:sp>
    </p:spTree>
    <p:extLst>
      <p:ext uri="{BB962C8B-B14F-4D97-AF65-F5344CB8AC3E}">
        <p14:creationId xmlns:p14="http://schemas.microsoft.com/office/powerpoint/2010/main" val="229618268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9DB2AD9-65B0-B34A-B3F4-6A7FF811265C}"/>
              </a:ext>
            </a:extLst>
          </p:cNvPr>
          <p:cNvSpPr>
            <a:spLocks noGrp="1"/>
          </p:cNvSpPr>
          <p:nvPr>
            <p:ph idx="1"/>
          </p:nvPr>
        </p:nvSpPr>
        <p:spPr/>
        <p:txBody>
          <a:bodyPr/>
          <a:lstStyle/>
          <a:p>
            <a:r>
              <a:rPr lang="es-MX" dirty="0"/>
              <a:t>ETAPA II: ACTIVIDADES PARA IMPLEMENTACIÓN DEL PROYECTO</a:t>
            </a:r>
          </a:p>
          <a:p>
            <a:pPr algn="just"/>
            <a:r>
              <a:rPr lang="es-MX" dirty="0"/>
              <a:t>PARA INICIAR EL PROYECTO: LA ACTIVIDAD DE DETONACIÓN CONSISTE EN TENER UNA SESIÓN CONJUNTA DE TODAS LAS MATERIAS DONDE SE PRESENTARÁN A LOS ALUMNOS UN PAR DE VIDEOS DE YOUTUBE SOBRE EL TEMA (GENETICA EN DEPORTISTAS Y DOPAJE GENÉTICO) PARA INICIAR UNA DISCUSIÓN O DEBATE SOBRE LOS PROS Y CONTRAS DE USAR LA MANIPULACIÓN GENÉTICA EN EL DEPORTE CON EL FIN DE AUMENTAR EL RENDIMIENTO DE LOS ATLETAS Y MEJORAR SU DESEMPEÑO EN LAS COMPETENCIAS </a:t>
            </a:r>
          </a:p>
        </p:txBody>
      </p:sp>
      <p:pic>
        <p:nvPicPr>
          <p:cNvPr id="4" name="Imagen 3">
            <a:extLst>
              <a:ext uri="{FF2B5EF4-FFF2-40B4-BE49-F238E27FC236}">
                <a16:creationId xmlns:a16="http://schemas.microsoft.com/office/drawing/2014/main" id="{726489BC-6C17-3A43-8209-E2FE7D421554}"/>
              </a:ext>
            </a:extLst>
          </p:cNvPr>
          <p:cNvPicPr>
            <a:picLocks noChangeAspect="1"/>
          </p:cNvPicPr>
          <p:nvPr/>
        </p:nvPicPr>
        <p:blipFill>
          <a:blip r:embed="rId2"/>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BFB57256-FA32-46B5-A255-291237B90F47}"/>
              </a:ext>
            </a:extLst>
          </p:cNvPr>
          <p:cNvSpPr>
            <a:spLocks noGrp="1"/>
          </p:cNvSpPr>
          <p:nvPr>
            <p:ph type="sldNum" sz="quarter" idx="12"/>
          </p:nvPr>
        </p:nvSpPr>
        <p:spPr/>
        <p:txBody>
          <a:bodyPr/>
          <a:lstStyle/>
          <a:p>
            <a:fld id="{D57F1E4F-1CFF-5643-939E-217C01CDF565}" type="slidenum">
              <a:rPr lang="en-US" smtClean="0"/>
              <a:pPr/>
              <a:t>57</a:t>
            </a:fld>
            <a:endParaRPr lang="en-US" dirty="0"/>
          </a:p>
        </p:txBody>
      </p:sp>
    </p:spTree>
    <p:extLst>
      <p:ext uri="{BB962C8B-B14F-4D97-AF65-F5344CB8AC3E}">
        <p14:creationId xmlns:p14="http://schemas.microsoft.com/office/powerpoint/2010/main" val="19805848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23188D7-0279-0943-B3D4-9FF5683D15B4}"/>
              </a:ext>
            </a:extLst>
          </p:cNvPr>
          <p:cNvSpPr>
            <a:spLocks noGrp="1"/>
          </p:cNvSpPr>
          <p:nvPr>
            <p:ph idx="1"/>
          </p:nvPr>
        </p:nvSpPr>
        <p:spPr/>
        <p:txBody>
          <a:bodyPr/>
          <a:lstStyle/>
          <a:p>
            <a:r>
              <a:rPr lang="es-MX" dirty="0"/>
              <a:t>ACTIVIDADES INTERDISCIPLINARIAS DE LA FASE DE DESARROLLO DEL PROYECTO:</a:t>
            </a:r>
          </a:p>
          <a:p>
            <a:pPr algn="just"/>
            <a:r>
              <a:rPr lang="es-MX" dirty="0"/>
              <a:t>1) </a:t>
            </a:r>
            <a:r>
              <a:rPr lang="es-MX" b="1" dirty="0"/>
              <a:t>BIOLOGÍA Y FILOSOFÍA</a:t>
            </a:r>
            <a:r>
              <a:rPr lang="es-MX" dirty="0"/>
              <a:t>:  LOS PROFESORES DE AMBAS MATERIAS EXPONDRAN SU PERSPECTIVA Y POSTURA FRENTE AL TEMA  CON EL FIN DE QUE LOS ALUMNOS HAGAN UN CUADRO COMPARATIVO CON LOS PROS Y CONTRAS ÉTICOS Y BIOLÓGICOS DEL ASUNTO</a:t>
            </a:r>
          </a:p>
          <a:p>
            <a:pPr algn="just"/>
            <a:r>
              <a:rPr lang="es-MX" dirty="0"/>
              <a:t>2) </a:t>
            </a:r>
            <a:r>
              <a:rPr lang="es-MX" b="1" dirty="0"/>
              <a:t>EDUCACIÓN FÍSICA Y MATEMÁTICAS</a:t>
            </a:r>
            <a:r>
              <a:rPr lang="es-MX" dirty="0"/>
              <a:t>: AMBOS PROFESORES PRESENTARAN  EN CONJUNTO UNA EXPOSICIÓN SOBRE “CRITERIOS FÍSICOS Y MATEMÁTICOS PARA LA MEDICIÓN DEL RENDIMIENTO DE UN ATLETA”, CON EL FIN DE QUE LOS ALUMNOS BUSQUEN LA INTEGRACIÓN  Y APLICACIÓN DE AMBOS CRITERIOS EN LA MEDICIÓN EFECTIVA DE UN GRUPO PILOTO DE ALUMNOS DE ALTO RENDIMIENTO DENTRO DE LA CLASE DE EDUCACIÓN FÍSICA</a:t>
            </a:r>
          </a:p>
        </p:txBody>
      </p:sp>
      <p:pic>
        <p:nvPicPr>
          <p:cNvPr id="4" name="Imagen 3">
            <a:extLst>
              <a:ext uri="{FF2B5EF4-FFF2-40B4-BE49-F238E27FC236}">
                <a16:creationId xmlns:a16="http://schemas.microsoft.com/office/drawing/2014/main" id="{4EEE2300-92B5-C143-9852-946C63E903E2}"/>
              </a:ext>
            </a:extLst>
          </p:cNvPr>
          <p:cNvPicPr>
            <a:picLocks noChangeAspect="1"/>
          </p:cNvPicPr>
          <p:nvPr/>
        </p:nvPicPr>
        <p:blipFill>
          <a:blip r:embed="rId2"/>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742497DA-5EB5-48E8-8315-B3AA42ABEA3E}"/>
              </a:ext>
            </a:extLst>
          </p:cNvPr>
          <p:cNvSpPr>
            <a:spLocks noGrp="1"/>
          </p:cNvSpPr>
          <p:nvPr>
            <p:ph type="sldNum" sz="quarter" idx="12"/>
          </p:nvPr>
        </p:nvSpPr>
        <p:spPr/>
        <p:txBody>
          <a:bodyPr/>
          <a:lstStyle/>
          <a:p>
            <a:fld id="{D57F1E4F-1CFF-5643-939E-217C01CDF565}" type="slidenum">
              <a:rPr lang="en-US" smtClean="0"/>
              <a:pPr/>
              <a:t>58</a:t>
            </a:fld>
            <a:endParaRPr lang="en-US" dirty="0"/>
          </a:p>
        </p:txBody>
      </p:sp>
    </p:spTree>
    <p:extLst>
      <p:ext uri="{BB962C8B-B14F-4D97-AF65-F5344CB8AC3E}">
        <p14:creationId xmlns:p14="http://schemas.microsoft.com/office/powerpoint/2010/main" val="265612298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9DBB733-E775-0249-868D-89B54824B92A}"/>
              </a:ext>
            </a:extLst>
          </p:cNvPr>
          <p:cNvSpPr>
            <a:spLocks noGrp="1"/>
          </p:cNvSpPr>
          <p:nvPr>
            <p:ph idx="1"/>
          </p:nvPr>
        </p:nvSpPr>
        <p:spPr/>
        <p:txBody>
          <a:bodyPr/>
          <a:lstStyle/>
          <a:p>
            <a:r>
              <a:rPr lang="es-MX" dirty="0"/>
              <a:t>ACTIVIDADES POR ASIGNATURA: </a:t>
            </a:r>
          </a:p>
          <a:p>
            <a:pPr algn="just"/>
            <a:r>
              <a:rPr lang="es-MX" b="1" dirty="0"/>
              <a:t>FILOSOFÍA</a:t>
            </a:r>
            <a:r>
              <a:rPr lang="es-MX" dirty="0"/>
              <a:t>: INVESTIGAR LAS POSTURAS Y ARGUMENTOS ÉTICOS (BIOÉTICOS) DE 3 FILÓSOFOS ACTUALES SOBRE EL TEMA DE LA MANIPULACIÓN GENÉTICA. SE SUGIERE, COMO GUÍA, LA LECTURA DEL ARTÍCULO EN LÍNEA “LOS FILÓSOFOS Y LA BIOÉTICA” DE VICTORIA CAMPS, DOCTORA Y CATEDRÁTICA DE LA UNIVERSIDAD DE BARCELONA, QUE OFRECE UN PANORAMA GENERAL SOBRE EL PROBLEMA. </a:t>
            </a:r>
          </a:p>
          <a:p>
            <a:pPr algn="just"/>
            <a:r>
              <a:rPr lang="es-MX" dirty="0"/>
              <a:t>LOS ALUMNOS DEBERÁN ENTREGAR EL REPORTE DE LECTURA CORRESPONDIENTE EN UNA CUARTILLA Y UNA PRESENTACIÓN DE 8 DIAPOSITIVAS COMO MÍNIMO CON LOS RESULTADOS DE SU INVESTIGACIÓN: PORTADA, PERSPECTIVAS DE LOS TRES FILÓSOFOS, ARGUMENTOS PRINCIPALES DE CADA UNO, POSICIÓN DEL ALUMNO FRENTE A LOS ARGUMENTOS Y FUENTES CONSULTADAS.  </a:t>
            </a:r>
          </a:p>
        </p:txBody>
      </p:sp>
      <p:pic>
        <p:nvPicPr>
          <p:cNvPr id="4" name="Imagen 3">
            <a:extLst>
              <a:ext uri="{FF2B5EF4-FFF2-40B4-BE49-F238E27FC236}">
                <a16:creationId xmlns:a16="http://schemas.microsoft.com/office/drawing/2014/main" id="{755F5CA4-1949-B549-B2D2-1398CA840768}"/>
              </a:ext>
            </a:extLst>
          </p:cNvPr>
          <p:cNvPicPr>
            <a:picLocks noChangeAspect="1"/>
          </p:cNvPicPr>
          <p:nvPr/>
        </p:nvPicPr>
        <p:blipFill>
          <a:blip r:embed="rId2"/>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E6542E64-8635-465F-BAA2-F5D937601207}"/>
              </a:ext>
            </a:extLst>
          </p:cNvPr>
          <p:cNvSpPr>
            <a:spLocks noGrp="1"/>
          </p:cNvSpPr>
          <p:nvPr>
            <p:ph type="sldNum" sz="quarter" idx="12"/>
          </p:nvPr>
        </p:nvSpPr>
        <p:spPr/>
        <p:txBody>
          <a:bodyPr/>
          <a:lstStyle/>
          <a:p>
            <a:fld id="{D57F1E4F-1CFF-5643-939E-217C01CDF565}" type="slidenum">
              <a:rPr lang="en-US" smtClean="0"/>
              <a:pPr/>
              <a:t>59</a:t>
            </a:fld>
            <a:endParaRPr lang="en-US" dirty="0"/>
          </a:p>
        </p:txBody>
      </p:sp>
    </p:spTree>
    <p:extLst>
      <p:ext uri="{BB962C8B-B14F-4D97-AF65-F5344CB8AC3E}">
        <p14:creationId xmlns:p14="http://schemas.microsoft.com/office/powerpoint/2010/main" val="23524772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CD8070E5-8175-FB4C-858E-74D56B6481F8}"/>
              </a:ext>
            </a:extLst>
          </p:cNvPr>
          <p:cNvSpPr>
            <a:spLocks noGrp="1"/>
          </p:cNvSpPr>
          <p:nvPr>
            <p:ph type="subTitle" idx="1"/>
          </p:nvPr>
        </p:nvSpPr>
        <p:spPr>
          <a:xfrm>
            <a:off x="1808205" y="1699022"/>
            <a:ext cx="8476736" cy="4491713"/>
          </a:xfrm>
        </p:spPr>
        <p:txBody>
          <a:bodyPr>
            <a:normAutofit/>
          </a:bodyPr>
          <a:lstStyle/>
          <a:p>
            <a:pPr algn="ctr"/>
            <a:r>
              <a:rPr lang="es-MX" sz="2100" dirty="0"/>
              <a:t>3</a:t>
            </a:r>
          </a:p>
          <a:p>
            <a:pPr algn="ctr"/>
            <a:r>
              <a:rPr lang="es-MX" sz="2100" dirty="0"/>
              <a:t>CICLO ESCOLAR EN QUE SE PLANEA LLEVAR A CABO EL PROYECTO </a:t>
            </a:r>
          </a:p>
          <a:p>
            <a:pPr algn="ctr"/>
            <a:r>
              <a:rPr lang="es-MX" sz="2100" dirty="0"/>
              <a:t>2020-2021</a:t>
            </a:r>
          </a:p>
          <a:p>
            <a:pPr algn="ctr"/>
            <a:endParaRPr lang="es-MX" sz="2100" dirty="0"/>
          </a:p>
          <a:p>
            <a:pPr algn="ctr"/>
            <a:endParaRPr lang="es-MX" sz="2100" dirty="0"/>
          </a:p>
          <a:p>
            <a:pPr algn="ctr"/>
            <a:endParaRPr lang="es-MX" sz="2100" dirty="0"/>
          </a:p>
          <a:p>
            <a:pPr algn="ctr"/>
            <a:r>
              <a:rPr lang="es-ES_tradnl" sz="2100" b="1" dirty="0"/>
              <a:t>FECHA DE INICIO: 4 DE SEPTIEMBRE DE 2019</a:t>
            </a:r>
          </a:p>
          <a:p>
            <a:pPr algn="ctr"/>
            <a:r>
              <a:rPr lang="es-ES_tradnl" sz="2100" b="1" dirty="0"/>
              <a:t>FECHA DE TERMINACIÓN: 17 DE SEPTIEMBRE DE 2019</a:t>
            </a:r>
          </a:p>
          <a:p>
            <a:pPr algn="ctr"/>
            <a:endParaRPr lang="es-MX" sz="2100" dirty="0"/>
          </a:p>
        </p:txBody>
      </p:sp>
      <p:sp>
        <p:nvSpPr>
          <p:cNvPr id="2" name="Marcador de número de diapositiva 1">
            <a:extLst>
              <a:ext uri="{FF2B5EF4-FFF2-40B4-BE49-F238E27FC236}">
                <a16:creationId xmlns:a16="http://schemas.microsoft.com/office/drawing/2014/main" id="{7D8F97A1-6F91-4739-B1E2-387283D0A830}"/>
              </a:ext>
            </a:extLst>
          </p:cNvPr>
          <p:cNvSpPr>
            <a:spLocks noGrp="1"/>
          </p:cNvSpPr>
          <p:nvPr>
            <p:ph type="sldNum" sz="quarter" idx="12"/>
          </p:nvPr>
        </p:nvSpPr>
        <p:spPr/>
        <p:txBody>
          <a:bodyPr/>
          <a:lstStyle/>
          <a:p>
            <a:fld id="{6D22F896-40B5-4ADD-8801-0D06FADFA095}" type="slidenum">
              <a:rPr lang="en-US" smtClean="0"/>
              <a:t>6</a:t>
            </a:fld>
            <a:endParaRPr lang="en-US" dirty="0"/>
          </a:p>
        </p:txBody>
      </p:sp>
      <p:pic>
        <p:nvPicPr>
          <p:cNvPr id="4" name="Imagen 3">
            <a:extLst>
              <a:ext uri="{FF2B5EF4-FFF2-40B4-BE49-F238E27FC236}">
                <a16:creationId xmlns:a16="http://schemas.microsoft.com/office/drawing/2014/main" id="{6B8ECF4B-5959-4ACC-9FD7-11B04F1EBD61}"/>
              </a:ext>
            </a:extLst>
          </p:cNvPr>
          <p:cNvPicPr>
            <a:picLocks noChangeAspect="1"/>
          </p:cNvPicPr>
          <p:nvPr/>
        </p:nvPicPr>
        <p:blipFill>
          <a:blip r:embed="rId2"/>
          <a:stretch>
            <a:fillRect/>
          </a:stretch>
        </p:blipFill>
        <p:spPr>
          <a:xfrm>
            <a:off x="5930212" y="31273"/>
            <a:ext cx="4737788" cy="1217450"/>
          </a:xfrm>
          <a:prstGeom prst="rect">
            <a:avLst/>
          </a:prstGeom>
        </p:spPr>
      </p:pic>
      <p:pic>
        <p:nvPicPr>
          <p:cNvPr id="5" name="Imagen 4">
            <a:extLst>
              <a:ext uri="{FF2B5EF4-FFF2-40B4-BE49-F238E27FC236}">
                <a16:creationId xmlns:a16="http://schemas.microsoft.com/office/drawing/2014/main" id="{C0EE9236-35D4-44E9-BC80-A1E0CA1C2EAA}"/>
              </a:ext>
            </a:extLst>
          </p:cNvPr>
          <p:cNvPicPr>
            <a:picLocks noChangeAspect="1"/>
          </p:cNvPicPr>
          <p:nvPr/>
        </p:nvPicPr>
        <p:blipFill rotWithShape="1">
          <a:blip r:embed="rId3"/>
          <a:srcRect l="24932" t="23641" r="26574" b="22906"/>
          <a:stretch/>
        </p:blipFill>
        <p:spPr>
          <a:xfrm>
            <a:off x="1524001" y="31273"/>
            <a:ext cx="1959351" cy="961062"/>
          </a:xfrm>
          <a:prstGeom prst="rect">
            <a:avLst/>
          </a:prstGeom>
        </p:spPr>
      </p:pic>
    </p:spTree>
    <p:extLst>
      <p:ext uri="{BB962C8B-B14F-4D97-AF65-F5344CB8AC3E}">
        <p14:creationId xmlns:p14="http://schemas.microsoft.com/office/powerpoint/2010/main" val="36000215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FD122EA8-243E-EC4D-84BE-3BD8591980F5}"/>
              </a:ext>
            </a:extLst>
          </p:cNvPr>
          <p:cNvSpPr>
            <a:spLocks noGrp="1"/>
          </p:cNvSpPr>
          <p:nvPr>
            <p:ph idx="1"/>
          </p:nvPr>
        </p:nvSpPr>
        <p:spPr/>
        <p:txBody>
          <a:bodyPr/>
          <a:lstStyle/>
          <a:p>
            <a:pPr algn="just"/>
            <a:r>
              <a:rPr lang="es-MX" b="1" dirty="0"/>
              <a:t>INGLÉS (SÓLO COMO ASIGNATURA DE APOYO)</a:t>
            </a:r>
            <a:r>
              <a:rPr lang="es-MX" dirty="0"/>
              <a:t>: LOS ALUMNOS HARÁN UNA LECTURA DE COMPRENSIÓN DE UN TEXTO EN INGLÉS SOBRE EL TEMA DE LA MANIPULACIÓN GENÉTICA. SE SUGIERE EL TEXTO EN LÍNEA DE STEPHEN BURANYI “WHAT IS THE WORLD TO DO ABOUT GENE-DITING?”. LOS ALUMNOS DEBERÁN ENTREGAR EL REPORTE DE LECTURA CORRESPONDIENTE Y UN GLOSARIO CON CON UN MÍNIMO DE 50 PALABRAS CON LA TERMINOLOGÍA TÉCNICA ESPECÍFICA EN INGLES (Y SUS RESPECTIVAS TRADUCCIONES AL ESPAÑOL) ,QUE SE UTILIZA DENTRO DE LOS TEMAS DE MANIPULACIÓN GENÉTICA. </a:t>
            </a:r>
          </a:p>
        </p:txBody>
      </p:sp>
      <p:pic>
        <p:nvPicPr>
          <p:cNvPr id="4" name="Imagen 3">
            <a:extLst>
              <a:ext uri="{FF2B5EF4-FFF2-40B4-BE49-F238E27FC236}">
                <a16:creationId xmlns:a16="http://schemas.microsoft.com/office/drawing/2014/main" id="{31EFEE24-CF30-7F40-8074-A7705D5A1C3E}"/>
              </a:ext>
            </a:extLst>
          </p:cNvPr>
          <p:cNvPicPr>
            <a:picLocks noChangeAspect="1"/>
          </p:cNvPicPr>
          <p:nvPr/>
        </p:nvPicPr>
        <p:blipFill>
          <a:blip r:embed="rId2"/>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CA11ACB7-7FD6-48D1-AE62-02DEE7EFF7C1}"/>
              </a:ext>
            </a:extLst>
          </p:cNvPr>
          <p:cNvSpPr>
            <a:spLocks noGrp="1"/>
          </p:cNvSpPr>
          <p:nvPr>
            <p:ph type="sldNum" sz="quarter" idx="12"/>
          </p:nvPr>
        </p:nvSpPr>
        <p:spPr/>
        <p:txBody>
          <a:bodyPr/>
          <a:lstStyle/>
          <a:p>
            <a:fld id="{D57F1E4F-1CFF-5643-939E-217C01CDF565}" type="slidenum">
              <a:rPr lang="en-US" smtClean="0"/>
              <a:pPr/>
              <a:t>60</a:t>
            </a:fld>
            <a:endParaRPr lang="en-US" dirty="0"/>
          </a:p>
        </p:txBody>
      </p:sp>
    </p:spTree>
    <p:extLst>
      <p:ext uri="{BB962C8B-B14F-4D97-AF65-F5344CB8AC3E}">
        <p14:creationId xmlns:p14="http://schemas.microsoft.com/office/powerpoint/2010/main" val="358996210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761B420-D476-CC4D-B287-993C09BDC057}"/>
              </a:ext>
            </a:extLst>
          </p:cNvPr>
          <p:cNvSpPr>
            <a:spLocks noGrp="1"/>
          </p:cNvSpPr>
          <p:nvPr>
            <p:ph idx="1"/>
          </p:nvPr>
        </p:nvSpPr>
        <p:spPr/>
        <p:txBody>
          <a:bodyPr/>
          <a:lstStyle/>
          <a:p>
            <a:pPr algn="just"/>
            <a:r>
              <a:rPr lang="es-MX" b="1" dirty="0"/>
              <a:t>BIOLOGÍA</a:t>
            </a:r>
            <a:r>
              <a:rPr lang="es-MX" dirty="0"/>
              <a:t>: LOS ALUMNOS INVESTIGARÁN LAS PRINCIPALES TEORÍAS Y TÉCNICAS BIOLÓGICAS EN LAS QUE SE SUSTENTA EL TEMA DE LA INGENIERÍA O MANIPULACIÓN GENÉTICA , A PARTIR DE LA DEFINICIÓN Y ANÁLISIS DE LOS CONCEPTOS BÁSICOS COMO GENE, GENOTIPO, GENOMA, ADN, CLONACIÓN, TRANSGENES, TRANSGÉNICOS, ETC. </a:t>
            </a:r>
          </a:p>
          <a:p>
            <a:pPr algn="just"/>
            <a:r>
              <a:rPr lang="es-MX" dirty="0"/>
              <a:t>LOS ALUMNOS DEBERAN REALIZAR Y ENTREGAR UN VIDEO CON DURACIÓN MÁXIMA DE 5 MINUTOS EXPONIENDO LOS RESULTADOS DE LA INVESTIGACIÓN.   </a:t>
            </a:r>
          </a:p>
        </p:txBody>
      </p:sp>
      <p:pic>
        <p:nvPicPr>
          <p:cNvPr id="4" name="Imagen 3">
            <a:extLst>
              <a:ext uri="{FF2B5EF4-FFF2-40B4-BE49-F238E27FC236}">
                <a16:creationId xmlns:a16="http://schemas.microsoft.com/office/drawing/2014/main" id="{97B06B11-776F-6940-8C89-2B9805BEC634}"/>
              </a:ext>
            </a:extLst>
          </p:cNvPr>
          <p:cNvPicPr>
            <a:picLocks noChangeAspect="1"/>
          </p:cNvPicPr>
          <p:nvPr/>
        </p:nvPicPr>
        <p:blipFill>
          <a:blip r:embed="rId2"/>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28B980FF-E221-45B2-9794-1B3DA33AC35F}"/>
              </a:ext>
            </a:extLst>
          </p:cNvPr>
          <p:cNvSpPr>
            <a:spLocks noGrp="1"/>
          </p:cNvSpPr>
          <p:nvPr>
            <p:ph type="sldNum" sz="quarter" idx="12"/>
          </p:nvPr>
        </p:nvSpPr>
        <p:spPr/>
        <p:txBody>
          <a:bodyPr/>
          <a:lstStyle/>
          <a:p>
            <a:fld id="{D57F1E4F-1CFF-5643-939E-217C01CDF565}" type="slidenum">
              <a:rPr lang="en-US" smtClean="0"/>
              <a:pPr/>
              <a:t>61</a:t>
            </a:fld>
            <a:endParaRPr lang="en-US" dirty="0"/>
          </a:p>
        </p:txBody>
      </p:sp>
    </p:spTree>
    <p:extLst>
      <p:ext uri="{BB962C8B-B14F-4D97-AF65-F5344CB8AC3E}">
        <p14:creationId xmlns:p14="http://schemas.microsoft.com/office/powerpoint/2010/main" val="37738554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4AED602-6706-2042-98D0-BD8D3597D6DC}"/>
              </a:ext>
            </a:extLst>
          </p:cNvPr>
          <p:cNvSpPr>
            <a:spLocks noGrp="1"/>
          </p:cNvSpPr>
          <p:nvPr>
            <p:ph idx="1"/>
          </p:nvPr>
        </p:nvSpPr>
        <p:spPr/>
        <p:txBody>
          <a:bodyPr/>
          <a:lstStyle/>
          <a:p>
            <a:r>
              <a:rPr lang="es-MX" b="1" dirty="0"/>
              <a:t>CÁLCULO</a:t>
            </a:r>
            <a:r>
              <a:rPr lang="es-MX" dirty="0"/>
              <a:t>: EL PROFESOR REVISARÁ EN CLASE CONCEPTOS BÁSICOS DE CÁLCULO COMO EL CONCEPTO DE FUNCIÓN Y DE LÍMITE, ASÍ COMO LA DEFINICIÓN DE VARIABLES DEPENDIENTES E INDEPENDIENTES QUE INCIDEN EN CUALQUIER PROCESO DE MEDICIÓN, CON EL FIN DE RELACIONARLOS CON LA </a:t>
            </a:r>
            <a:r>
              <a:rPr lang="es-MX" i="1" dirty="0"/>
              <a:t>ANTROPOMETRÍA</a:t>
            </a:r>
            <a:r>
              <a:rPr lang="es-MX" dirty="0"/>
              <a:t>, COMO ESTUDIO CLAVE PARA SABER EN CUÁL DEPORTE SER MEJOR Y EN QUE POSICIÓN RENDIR MÁS. </a:t>
            </a:r>
          </a:p>
          <a:p>
            <a:r>
              <a:rPr lang="es-MX" dirty="0"/>
              <a:t>COMO EJERCICIO PRÁCTICO LOS ALUMNOS HARÁN LAS MEDICIONES Y REGISTROS CORRESPONDIENTES (ALTURA, PESO, TALLA, MASA MUSCULAR) DEL GRUPO PILOTO DE ALUMNOS DE ALTO RENDIMIENTO DE LA CLASE DE EDUCACIÓN FÍSICA, ASÍ COMO LAS ESTADÍSTICAS Y GRÁFICAS RESPECTIVAS.  </a:t>
            </a:r>
          </a:p>
        </p:txBody>
      </p:sp>
      <p:pic>
        <p:nvPicPr>
          <p:cNvPr id="4" name="Imagen 3">
            <a:extLst>
              <a:ext uri="{FF2B5EF4-FFF2-40B4-BE49-F238E27FC236}">
                <a16:creationId xmlns:a16="http://schemas.microsoft.com/office/drawing/2014/main" id="{9AD78FD4-A557-864A-86B9-81A515083496}"/>
              </a:ext>
            </a:extLst>
          </p:cNvPr>
          <p:cNvPicPr>
            <a:picLocks noChangeAspect="1"/>
          </p:cNvPicPr>
          <p:nvPr/>
        </p:nvPicPr>
        <p:blipFill>
          <a:blip r:embed="rId2"/>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782DC9EC-CA73-4D59-8B8E-0EA58F61C820}"/>
              </a:ext>
            </a:extLst>
          </p:cNvPr>
          <p:cNvSpPr>
            <a:spLocks noGrp="1"/>
          </p:cNvSpPr>
          <p:nvPr>
            <p:ph type="sldNum" sz="quarter" idx="12"/>
          </p:nvPr>
        </p:nvSpPr>
        <p:spPr/>
        <p:txBody>
          <a:bodyPr/>
          <a:lstStyle/>
          <a:p>
            <a:fld id="{D57F1E4F-1CFF-5643-939E-217C01CDF565}" type="slidenum">
              <a:rPr lang="en-US" smtClean="0"/>
              <a:pPr/>
              <a:t>62</a:t>
            </a:fld>
            <a:endParaRPr lang="en-US" dirty="0"/>
          </a:p>
        </p:txBody>
      </p:sp>
    </p:spTree>
    <p:extLst>
      <p:ext uri="{BB962C8B-B14F-4D97-AF65-F5344CB8AC3E}">
        <p14:creationId xmlns:p14="http://schemas.microsoft.com/office/powerpoint/2010/main" val="15168914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F53E933-BBEC-4F44-A497-32234A649ACF}"/>
              </a:ext>
            </a:extLst>
          </p:cNvPr>
          <p:cNvSpPr>
            <a:spLocks noGrp="1"/>
          </p:cNvSpPr>
          <p:nvPr>
            <p:ph idx="1"/>
          </p:nvPr>
        </p:nvSpPr>
        <p:spPr/>
        <p:txBody>
          <a:bodyPr/>
          <a:lstStyle/>
          <a:p>
            <a:pPr algn="just"/>
            <a:r>
              <a:rPr lang="es-MX" b="1" dirty="0"/>
              <a:t>EDUCACIÓN FÍSICA Y DE LA SALUD</a:t>
            </a:r>
            <a:r>
              <a:rPr lang="es-MX" dirty="0"/>
              <a:t>: CON EL APOYO Y ORIENTACIÓN DEL PROFESOR, LOS ALUMNOS DEFINIRÁN LOS CRITERIOS PARA LA LA SELECCIÓN DE LOS ALUMNOS DE ALTO RENDIMIENTO EN LAS DIVERSAS DISCIPLINAS FÍSICAS Y DEPORTIVAS QUE SE PRÁCTICAN EN EL COLEGIO CON EL FIN DE CONFORMAR EL GRUPO PILOTO QUE SE SOMETERÁ A LAS PRUEBAS Y MEDICIONES ANTROPOMÉTRICAS DE ESTE PROYECTO. LOS ALUMNOS ENTREGARÁN COMO EVIDENCIA LOS EXPEDIENTES CLÍNICOS DE CADA ALUMNO Y LA LISTA CON EL CONTROL DE LOS REGISTROS.   </a:t>
            </a:r>
          </a:p>
        </p:txBody>
      </p:sp>
      <p:pic>
        <p:nvPicPr>
          <p:cNvPr id="4" name="Imagen 3">
            <a:extLst>
              <a:ext uri="{FF2B5EF4-FFF2-40B4-BE49-F238E27FC236}">
                <a16:creationId xmlns:a16="http://schemas.microsoft.com/office/drawing/2014/main" id="{3645E3C5-A7CC-7248-B70B-16B94E36561E}"/>
              </a:ext>
            </a:extLst>
          </p:cNvPr>
          <p:cNvPicPr>
            <a:picLocks noChangeAspect="1"/>
          </p:cNvPicPr>
          <p:nvPr/>
        </p:nvPicPr>
        <p:blipFill>
          <a:blip r:embed="rId2"/>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1EBF5F0C-7A6D-492E-89C9-845666769EE9}"/>
              </a:ext>
            </a:extLst>
          </p:cNvPr>
          <p:cNvSpPr>
            <a:spLocks noGrp="1"/>
          </p:cNvSpPr>
          <p:nvPr>
            <p:ph type="sldNum" sz="quarter" idx="12"/>
          </p:nvPr>
        </p:nvSpPr>
        <p:spPr/>
        <p:txBody>
          <a:bodyPr/>
          <a:lstStyle/>
          <a:p>
            <a:fld id="{D57F1E4F-1CFF-5643-939E-217C01CDF565}" type="slidenum">
              <a:rPr lang="en-US" smtClean="0"/>
              <a:pPr/>
              <a:t>63</a:t>
            </a:fld>
            <a:endParaRPr lang="en-US" dirty="0"/>
          </a:p>
        </p:txBody>
      </p:sp>
    </p:spTree>
    <p:extLst>
      <p:ext uri="{BB962C8B-B14F-4D97-AF65-F5344CB8AC3E}">
        <p14:creationId xmlns:p14="http://schemas.microsoft.com/office/powerpoint/2010/main" val="37064550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F9CAAB-BE38-1945-8A66-42D30DFC197E}"/>
              </a:ext>
            </a:extLst>
          </p:cNvPr>
          <p:cNvSpPr>
            <a:spLocks noGrp="1"/>
          </p:cNvSpPr>
          <p:nvPr>
            <p:ph type="title"/>
          </p:nvPr>
        </p:nvSpPr>
        <p:spPr/>
        <p:txBody>
          <a:bodyPr>
            <a:normAutofit/>
          </a:bodyPr>
          <a:lstStyle/>
          <a:p>
            <a:br>
              <a:rPr lang="es-MX" dirty="0"/>
            </a:br>
            <a:endParaRPr lang="es-MX" dirty="0"/>
          </a:p>
        </p:txBody>
      </p:sp>
      <p:pic>
        <p:nvPicPr>
          <p:cNvPr id="5" name="Marcador de contenido 4">
            <a:extLst>
              <a:ext uri="{FF2B5EF4-FFF2-40B4-BE49-F238E27FC236}">
                <a16:creationId xmlns:a16="http://schemas.microsoft.com/office/drawing/2014/main" id="{0B803568-1E30-B141-A971-3CD678097CEE}"/>
              </a:ext>
            </a:extLst>
          </p:cNvPr>
          <p:cNvPicPr>
            <a:picLocks noGrp="1" noChangeAspect="1"/>
          </p:cNvPicPr>
          <p:nvPr>
            <p:ph idx="1"/>
          </p:nvPr>
        </p:nvPicPr>
        <p:blipFill>
          <a:blip r:embed="rId2"/>
          <a:stretch>
            <a:fillRect/>
          </a:stretch>
        </p:blipFill>
        <p:spPr>
          <a:xfrm>
            <a:off x="3299852" y="1846263"/>
            <a:ext cx="5652622" cy="4022725"/>
          </a:xfrm>
        </p:spPr>
      </p:pic>
      <p:pic>
        <p:nvPicPr>
          <p:cNvPr id="4" name="Imagen 3">
            <a:extLst>
              <a:ext uri="{FF2B5EF4-FFF2-40B4-BE49-F238E27FC236}">
                <a16:creationId xmlns:a16="http://schemas.microsoft.com/office/drawing/2014/main" id="{425BF6F4-75D8-164C-9BC8-007013EEF37E}"/>
              </a:ext>
            </a:extLst>
          </p:cNvPr>
          <p:cNvPicPr>
            <a:picLocks noChangeAspect="1"/>
          </p:cNvPicPr>
          <p:nvPr/>
        </p:nvPicPr>
        <p:blipFill>
          <a:blip r:embed="rId3"/>
          <a:stretch>
            <a:fillRect/>
          </a:stretch>
        </p:blipFill>
        <p:spPr>
          <a:xfrm>
            <a:off x="1693616" y="846667"/>
            <a:ext cx="8305800" cy="838200"/>
          </a:xfrm>
          <a:prstGeom prst="rect">
            <a:avLst/>
          </a:prstGeom>
        </p:spPr>
      </p:pic>
      <p:sp>
        <p:nvSpPr>
          <p:cNvPr id="3" name="CuadroTexto 2">
            <a:extLst>
              <a:ext uri="{FF2B5EF4-FFF2-40B4-BE49-F238E27FC236}">
                <a16:creationId xmlns:a16="http://schemas.microsoft.com/office/drawing/2014/main" id="{3A1DDD3C-FB68-8E47-910B-3349D1C8858D}"/>
              </a:ext>
            </a:extLst>
          </p:cNvPr>
          <p:cNvSpPr txBox="1"/>
          <p:nvPr/>
        </p:nvSpPr>
        <p:spPr>
          <a:xfrm>
            <a:off x="5365376" y="2514600"/>
            <a:ext cx="4136902" cy="369332"/>
          </a:xfrm>
          <a:prstGeom prst="rect">
            <a:avLst/>
          </a:prstGeom>
          <a:noFill/>
        </p:spPr>
        <p:txBody>
          <a:bodyPr wrap="none" rtlCol="0">
            <a:spAutoFit/>
          </a:bodyPr>
          <a:lstStyle/>
          <a:p>
            <a:r>
              <a:rPr lang="es-MX" dirty="0"/>
              <a:t>PASOS PARA ELABORAR UNA INFOGRAFÍA </a:t>
            </a:r>
          </a:p>
        </p:txBody>
      </p:sp>
      <p:sp>
        <p:nvSpPr>
          <p:cNvPr id="6" name="Marcador de número de diapositiva 5">
            <a:extLst>
              <a:ext uri="{FF2B5EF4-FFF2-40B4-BE49-F238E27FC236}">
                <a16:creationId xmlns:a16="http://schemas.microsoft.com/office/drawing/2014/main" id="{5CFD06E7-91CC-440A-9389-A1049FE9B8B1}"/>
              </a:ext>
            </a:extLst>
          </p:cNvPr>
          <p:cNvSpPr>
            <a:spLocks noGrp="1"/>
          </p:cNvSpPr>
          <p:nvPr>
            <p:ph type="sldNum" sz="quarter" idx="12"/>
          </p:nvPr>
        </p:nvSpPr>
        <p:spPr/>
        <p:txBody>
          <a:bodyPr/>
          <a:lstStyle/>
          <a:p>
            <a:fld id="{D57F1E4F-1CFF-5643-939E-217C01CDF565}" type="slidenum">
              <a:rPr lang="en-US" smtClean="0"/>
              <a:pPr/>
              <a:t>64</a:t>
            </a:fld>
            <a:endParaRPr lang="en-US" dirty="0"/>
          </a:p>
        </p:txBody>
      </p:sp>
    </p:spTree>
    <p:extLst>
      <p:ext uri="{BB962C8B-B14F-4D97-AF65-F5344CB8AC3E}">
        <p14:creationId xmlns:p14="http://schemas.microsoft.com/office/powerpoint/2010/main" val="147317569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0B52951D-ADF9-0B48-9082-9EFFD9598D75}"/>
              </a:ext>
            </a:extLst>
          </p:cNvPr>
          <p:cNvPicPr>
            <a:picLocks noGrp="1" noChangeAspect="1"/>
          </p:cNvPicPr>
          <p:nvPr>
            <p:ph idx="1"/>
          </p:nvPr>
        </p:nvPicPr>
        <p:blipFill>
          <a:blip r:embed="rId2"/>
          <a:stretch>
            <a:fillRect/>
          </a:stretch>
        </p:blipFill>
        <p:spPr>
          <a:xfrm>
            <a:off x="2290978" y="1846263"/>
            <a:ext cx="7670370" cy="4022725"/>
          </a:xfrm>
        </p:spPr>
      </p:pic>
      <p:pic>
        <p:nvPicPr>
          <p:cNvPr id="4" name="Imagen 3">
            <a:extLst>
              <a:ext uri="{FF2B5EF4-FFF2-40B4-BE49-F238E27FC236}">
                <a16:creationId xmlns:a16="http://schemas.microsoft.com/office/drawing/2014/main" id="{CE0D3759-BC9B-EF4A-BD48-95E0D6EBE389}"/>
              </a:ext>
            </a:extLst>
          </p:cNvPr>
          <p:cNvPicPr>
            <a:picLocks noChangeAspect="1"/>
          </p:cNvPicPr>
          <p:nvPr/>
        </p:nvPicPr>
        <p:blipFill>
          <a:blip r:embed="rId3"/>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F6A1A2F9-323A-4E0D-9B7B-80A2B964DC10}"/>
              </a:ext>
            </a:extLst>
          </p:cNvPr>
          <p:cNvSpPr>
            <a:spLocks noGrp="1"/>
          </p:cNvSpPr>
          <p:nvPr>
            <p:ph type="sldNum" sz="quarter" idx="12"/>
          </p:nvPr>
        </p:nvSpPr>
        <p:spPr/>
        <p:txBody>
          <a:bodyPr/>
          <a:lstStyle/>
          <a:p>
            <a:fld id="{D57F1E4F-1CFF-5643-939E-217C01CDF565}" type="slidenum">
              <a:rPr lang="en-US" smtClean="0"/>
              <a:pPr/>
              <a:t>65</a:t>
            </a:fld>
            <a:endParaRPr lang="en-US" dirty="0"/>
          </a:p>
        </p:txBody>
      </p:sp>
    </p:spTree>
    <p:extLst>
      <p:ext uri="{BB962C8B-B14F-4D97-AF65-F5344CB8AC3E}">
        <p14:creationId xmlns:p14="http://schemas.microsoft.com/office/powerpoint/2010/main" val="5786155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441F1F3A-9FD6-724D-B8B3-909357DC77C4}"/>
              </a:ext>
            </a:extLst>
          </p:cNvPr>
          <p:cNvPicPr>
            <a:picLocks noGrp="1" noChangeAspect="1"/>
          </p:cNvPicPr>
          <p:nvPr>
            <p:ph idx="1"/>
          </p:nvPr>
        </p:nvPicPr>
        <p:blipFill>
          <a:blip r:embed="rId2"/>
          <a:stretch>
            <a:fillRect/>
          </a:stretch>
        </p:blipFill>
        <p:spPr>
          <a:xfrm>
            <a:off x="2406650" y="1924050"/>
            <a:ext cx="7439025" cy="3867150"/>
          </a:xfrm>
        </p:spPr>
      </p:pic>
      <p:pic>
        <p:nvPicPr>
          <p:cNvPr id="4" name="Imagen 3">
            <a:extLst>
              <a:ext uri="{FF2B5EF4-FFF2-40B4-BE49-F238E27FC236}">
                <a16:creationId xmlns:a16="http://schemas.microsoft.com/office/drawing/2014/main" id="{DEC42215-9034-F444-9A4B-4E57B343E9CD}"/>
              </a:ext>
            </a:extLst>
          </p:cNvPr>
          <p:cNvPicPr>
            <a:picLocks noChangeAspect="1"/>
          </p:cNvPicPr>
          <p:nvPr/>
        </p:nvPicPr>
        <p:blipFill>
          <a:blip r:embed="rId3"/>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727463AE-3AD5-401A-A259-DFDA5ABD5DE6}"/>
              </a:ext>
            </a:extLst>
          </p:cNvPr>
          <p:cNvSpPr>
            <a:spLocks noGrp="1"/>
          </p:cNvSpPr>
          <p:nvPr>
            <p:ph type="sldNum" sz="quarter" idx="12"/>
          </p:nvPr>
        </p:nvSpPr>
        <p:spPr/>
        <p:txBody>
          <a:bodyPr/>
          <a:lstStyle/>
          <a:p>
            <a:fld id="{D57F1E4F-1CFF-5643-939E-217C01CDF565}" type="slidenum">
              <a:rPr lang="en-US" smtClean="0"/>
              <a:pPr/>
              <a:t>66</a:t>
            </a:fld>
            <a:endParaRPr lang="en-US" dirty="0"/>
          </a:p>
        </p:txBody>
      </p:sp>
    </p:spTree>
    <p:extLst>
      <p:ext uri="{BB962C8B-B14F-4D97-AF65-F5344CB8AC3E}">
        <p14:creationId xmlns:p14="http://schemas.microsoft.com/office/powerpoint/2010/main" val="282859837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a:extLst>
              <a:ext uri="{FF2B5EF4-FFF2-40B4-BE49-F238E27FC236}">
                <a16:creationId xmlns:a16="http://schemas.microsoft.com/office/drawing/2014/main" id="{8C4759C8-B5A3-A44C-A9EF-7220F8C7426B}"/>
              </a:ext>
            </a:extLst>
          </p:cNvPr>
          <p:cNvPicPr>
            <a:picLocks noGrp="1" noChangeAspect="1"/>
          </p:cNvPicPr>
          <p:nvPr>
            <p:ph idx="1"/>
          </p:nvPr>
        </p:nvPicPr>
        <p:blipFill>
          <a:blip r:embed="rId2"/>
          <a:stretch>
            <a:fillRect/>
          </a:stretch>
        </p:blipFill>
        <p:spPr>
          <a:xfrm>
            <a:off x="5007935" y="1846263"/>
            <a:ext cx="2047873" cy="4430740"/>
          </a:xfrm>
        </p:spPr>
      </p:pic>
      <p:pic>
        <p:nvPicPr>
          <p:cNvPr id="4" name="Imagen 3">
            <a:extLst>
              <a:ext uri="{FF2B5EF4-FFF2-40B4-BE49-F238E27FC236}">
                <a16:creationId xmlns:a16="http://schemas.microsoft.com/office/drawing/2014/main" id="{C28E4661-5AB0-4440-BFE9-4476A6F85966}"/>
              </a:ext>
            </a:extLst>
          </p:cNvPr>
          <p:cNvPicPr>
            <a:picLocks noChangeAspect="1"/>
          </p:cNvPicPr>
          <p:nvPr/>
        </p:nvPicPr>
        <p:blipFill>
          <a:blip r:embed="rId3"/>
          <a:stretch>
            <a:fillRect/>
          </a:stretch>
        </p:blipFill>
        <p:spPr>
          <a:xfrm>
            <a:off x="1693616" y="846667"/>
            <a:ext cx="8305800" cy="838200"/>
          </a:xfrm>
          <a:prstGeom prst="rect">
            <a:avLst/>
          </a:prstGeom>
        </p:spPr>
      </p:pic>
      <p:sp>
        <p:nvSpPr>
          <p:cNvPr id="7" name="CuadroTexto 6">
            <a:extLst>
              <a:ext uri="{FF2B5EF4-FFF2-40B4-BE49-F238E27FC236}">
                <a16:creationId xmlns:a16="http://schemas.microsoft.com/office/drawing/2014/main" id="{34235A12-3E57-4B06-9685-83F8C2690340}"/>
              </a:ext>
            </a:extLst>
          </p:cNvPr>
          <p:cNvSpPr txBox="1"/>
          <p:nvPr/>
        </p:nvSpPr>
        <p:spPr>
          <a:xfrm>
            <a:off x="935666" y="3112532"/>
            <a:ext cx="2817628" cy="646331"/>
          </a:xfrm>
          <a:prstGeom prst="rect">
            <a:avLst/>
          </a:prstGeom>
          <a:noFill/>
        </p:spPr>
        <p:txBody>
          <a:bodyPr wrap="square" rtlCol="0">
            <a:spAutoFit/>
          </a:bodyPr>
          <a:lstStyle/>
          <a:p>
            <a:r>
              <a:rPr lang="es-MX" sz="3600" dirty="0">
                <a:solidFill>
                  <a:srgbClr val="FF0000"/>
                </a:solidFill>
              </a:rPr>
              <a:t>INFOGRAFÍA</a:t>
            </a:r>
          </a:p>
        </p:txBody>
      </p:sp>
      <p:sp>
        <p:nvSpPr>
          <p:cNvPr id="2" name="Marcador de número de diapositiva 1">
            <a:extLst>
              <a:ext uri="{FF2B5EF4-FFF2-40B4-BE49-F238E27FC236}">
                <a16:creationId xmlns:a16="http://schemas.microsoft.com/office/drawing/2014/main" id="{31037CE0-2D78-4877-A4E3-33791EC80627}"/>
              </a:ext>
            </a:extLst>
          </p:cNvPr>
          <p:cNvSpPr>
            <a:spLocks noGrp="1"/>
          </p:cNvSpPr>
          <p:nvPr>
            <p:ph type="sldNum" sz="quarter" idx="12"/>
          </p:nvPr>
        </p:nvSpPr>
        <p:spPr/>
        <p:txBody>
          <a:bodyPr/>
          <a:lstStyle/>
          <a:p>
            <a:fld id="{D57F1E4F-1CFF-5643-939E-217C01CDF565}" type="slidenum">
              <a:rPr lang="en-US" smtClean="0"/>
              <a:pPr/>
              <a:t>67</a:t>
            </a:fld>
            <a:endParaRPr lang="en-US" dirty="0"/>
          </a:p>
        </p:txBody>
      </p:sp>
    </p:spTree>
    <p:extLst>
      <p:ext uri="{BB962C8B-B14F-4D97-AF65-F5344CB8AC3E}">
        <p14:creationId xmlns:p14="http://schemas.microsoft.com/office/powerpoint/2010/main" val="166963202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5E34FC4-7C95-0445-9989-CE49566B7FF3}"/>
              </a:ext>
            </a:extLst>
          </p:cNvPr>
          <p:cNvSpPr>
            <a:spLocks noGrp="1"/>
          </p:cNvSpPr>
          <p:nvPr>
            <p:ph idx="1"/>
          </p:nvPr>
        </p:nvSpPr>
        <p:spPr>
          <a:xfrm>
            <a:off x="1066800" y="2122181"/>
            <a:ext cx="10058400" cy="4023360"/>
          </a:xfrm>
        </p:spPr>
        <p:txBody>
          <a:bodyPr>
            <a:normAutofit/>
          </a:bodyPr>
          <a:lstStyle/>
          <a:p>
            <a:r>
              <a:rPr lang="es-MX" sz="2400" dirty="0">
                <a:solidFill>
                  <a:srgbClr val="FF0000"/>
                </a:solidFill>
              </a:rPr>
              <a:t>REFLEXIONES</a:t>
            </a:r>
          </a:p>
          <a:p>
            <a:r>
              <a:rPr lang="es-MX" sz="2400" dirty="0">
                <a:solidFill>
                  <a:schemeClr val="bg2">
                    <a:lumMod val="50000"/>
                  </a:schemeClr>
                </a:solidFill>
              </a:rPr>
              <a:t>Matemáticas</a:t>
            </a:r>
            <a:br>
              <a:rPr lang="es-MX" sz="2400" dirty="0"/>
            </a:br>
            <a:endParaRPr lang="es-MX" sz="2400" dirty="0"/>
          </a:p>
          <a:p>
            <a:r>
              <a:rPr lang="es-MX" sz="2400" dirty="0"/>
              <a:t>La manera en que se aborda el interdisciplinario, genera un desafío, pues se tienen que abrir con una pregunta punzante que estimule el pensamiento lógico y crítico de los alumnos. Entre los desafío que se dieron, está la interacción entre las asignaturas involucradas, ya que se tiene que distinguir entre las materias claves y las que son de apoyo. Además de ser selectivos con los temas, conceptos, así como la interrelación entre las asignaturas involucradas.</a:t>
            </a:r>
          </a:p>
          <a:p>
            <a:endParaRPr lang="es-MX" dirty="0"/>
          </a:p>
        </p:txBody>
      </p:sp>
      <p:pic>
        <p:nvPicPr>
          <p:cNvPr id="4" name="Imagen 3">
            <a:extLst>
              <a:ext uri="{FF2B5EF4-FFF2-40B4-BE49-F238E27FC236}">
                <a16:creationId xmlns:a16="http://schemas.microsoft.com/office/drawing/2014/main" id="{0F896262-01CA-904E-A9A7-236B5C499999}"/>
              </a:ext>
            </a:extLst>
          </p:cNvPr>
          <p:cNvPicPr>
            <a:picLocks noChangeAspect="1"/>
          </p:cNvPicPr>
          <p:nvPr/>
        </p:nvPicPr>
        <p:blipFill>
          <a:blip r:embed="rId2"/>
          <a:stretch>
            <a:fillRect/>
          </a:stretch>
        </p:blipFill>
        <p:spPr>
          <a:xfrm>
            <a:off x="1459700" y="293359"/>
            <a:ext cx="3059137" cy="308720"/>
          </a:xfrm>
          <a:prstGeom prst="rect">
            <a:avLst/>
          </a:prstGeom>
        </p:spPr>
      </p:pic>
      <p:sp>
        <p:nvSpPr>
          <p:cNvPr id="2" name="Marcador de número de diapositiva 1">
            <a:extLst>
              <a:ext uri="{FF2B5EF4-FFF2-40B4-BE49-F238E27FC236}">
                <a16:creationId xmlns:a16="http://schemas.microsoft.com/office/drawing/2014/main" id="{AE03FC7E-DAB2-4509-9E49-B8A2F64650BC}"/>
              </a:ext>
            </a:extLst>
          </p:cNvPr>
          <p:cNvSpPr>
            <a:spLocks noGrp="1"/>
          </p:cNvSpPr>
          <p:nvPr>
            <p:ph type="sldNum" sz="quarter" idx="12"/>
          </p:nvPr>
        </p:nvSpPr>
        <p:spPr/>
        <p:txBody>
          <a:bodyPr/>
          <a:lstStyle/>
          <a:p>
            <a:fld id="{D57F1E4F-1CFF-5643-939E-217C01CDF565}" type="slidenum">
              <a:rPr lang="en-US" smtClean="0"/>
              <a:pPr/>
              <a:t>68</a:t>
            </a:fld>
            <a:endParaRPr lang="en-US" dirty="0"/>
          </a:p>
        </p:txBody>
      </p:sp>
    </p:spTree>
    <p:extLst>
      <p:ext uri="{BB962C8B-B14F-4D97-AF65-F5344CB8AC3E}">
        <p14:creationId xmlns:p14="http://schemas.microsoft.com/office/powerpoint/2010/main" val="37432907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CC1F439-2F31-F345-A9B5-D5CF1B0B7A64}"/>
              </a:ext>
            </a:extLst>
          </p:cNvPr>
          <p:cNvSpPr>
            <a:spLocks noGrp="1"/>
          </p:cNvSpPr>
          <p:nvPr>
            <p:ph idx="1"/>
          </p:nvPr>
        </p:nvSpPr>
        <p:spPr/>
        <p:txBody>
          <a:bodyPr/>
          <a:lstStyle/>
          <a:p>
            <a:r>
              <a:rPr lang="es-MX" dirty="0">
                <a:solidFill>
                  <a:schemeClr val="bg2">
                    <a:lumMod val="50000"/>
                  </a:schemeClr>
                </a:solidFill>
              </a:rPr>
              <a:t>BIOLOGÍA</a:t>
            </a:r>
            <a:r>
              <a:rPr lang="es-MX" dirty="0"/>
              <a:t> </a:t>
            </a:r>
          </a:p>
          <a:p>
            <a:r>
              <a:rPr lang="es-MX" dirty="0"/>
              <a:t>Es importante considerar los procesos de articulación interdisciplinar entre las asignaturas y conceptos para poder dar respuesta al proyecto y pueda trascender. De igual manera la comunicación efectiva, tomando en cuenta la terminología y temas propios de las ciencias.</a:t>
            </a:r>
          </a:p>
          <a:p>
            <a:r>
              <a:rPr lang="es-MX" dirty="0"/>
              <a:t>Por otro lado, la organización de la forma en que se  Lleva a cabo el trabajo interdisciplinar van integrándose o eliminándose de la secuencia didáctica de acuerdo con las necesidades que surgen, así como la forma en que se van resolviendo. Entiendo que el proceso es dinámico, sin perder de vista el objetivo del proyecto.</a:t>
            </a:r>
          </a:p>
          <a:p>
            <a:r>
              <a:rPr lang="es-MX" dirty="0"/>
              <a:t>Por otro lado, los conocimientos se diversificaron en beneficio del aprendizaje significativo de los alumnos, mediante el planteamiento de estrategias de enseñanza aprendizaje. Asimismo, el manifiesto de habilidades y conocimiento adquirido, desde una mirada holística.</a:t>
            </a:r>
          </a:p>
          <a:p>
            <a:endParaRPr lang="es-MX" dirty="0"/>
          </a:p>
        </p:txBody>
      </p:sp>
      <p:pic>
        <p:nvPicPr>
          <p:cNvPr id="4" name="Imagen 3">
            <a:extLst>
              <a:ext uri="{FF2B5EF4-FFF2-40B4-BE49-F238E27FC236}">
                <a16:creationId xmlns:a16="http://schemas.microsoft.com/office/drawing/2014/main" id="{65178CC6-23ED-1A4A-A72B-9D0123ACF386}"/>
              </a:ext>
            </a:extLst>
          </p:cNvPr>
          <p:cNvPicPr>
            <a:picLocks noChangeAspect="1"/>
          </p:cNvPicPr>
          <p:nvPr/>
        </p:nvPicPr>
        <p:blipFill>
          <a:blip r:embed="rId2"/>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A80B23F4-13BF-4963-B17E-F46678835D31}"/>
              </a:ext>
            </a:extLst>
          </p:cNvPr>
          <p:cNvSpPr>
            <a:spLocks noGrp="1"/>
          </p:cNvSpPr>
          <p:nvPr>
            <p:ph type="sldNum" sz="quarter" idx="12"/>
          </p:nvPr>
        </p:nvSpPr>
        <p:spPr/>
        <p:txBody>
          <a:bodyPr/>
          <a:lstStyle/>
          <a:p>
            <a:fld id="{D57F1E4F-1CFF-5643-939E-217C01CDF565}" type="slidenum">
              <a:rPr lang="en-US" smtClean="0"/>
              <a:pPr/>
              <a:t>69</a:t>
            </a:fld>
            <a:endParaRPr lang="en-US" dirty="0"/>
          </a:p>
        </p:txBody>
      </p:sp>
    </p:spTree>
    <p:extLst>
      <p:ext uri="{BB962C8B-B14F-4D97-AF65-F5344CB8AC3E}">
        <p14:creationId xmlns:p14="http://schemas.microsoft.com/office/powerpoint/2010/main" val="12484024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48D3BA-0C01-3843-9D4B-C39757BD10FE}"/>
              </a:ext>
            </a:extLst>
          </p:cNvPr>
          <p:cNvSpPr>
            <a:spLocks noGrp="1"/>
          </p:cNvSpPr>
          <p:nvPr>
            <p:ph type="ctrTitle"/>
          </p:nvPr>
        </p:nvSpPr>
        <p:spPr>
          <a:xfrm>
            <a:off x="2931320" y="1699023"/>
            <a:ext cx="6593681" cy="1053202"/>
          </a:xfrm>
        </p:spPr>
        <p:txBody>
          <a:bodyPr>
            <a:normAutofit fontScale="90000"/>
          </a:bodyPr>
          <a:lstStyle/>
          <a:p>
            <a:r>
              <a:rPr lang="es-MX" dirty="0"/>
              <a:t> </a:t>
            </a:r>
          </a:p>
        </p:txBody>
      </p:sp>
      <p:sp>
        <p:nvSpPr>
          <p:cNvPr id="3" name="Subtítulo 2">
            <a:extLst>
              <a:ext uri="{FF2B5EF4-FFF2-40B4-BE49-F238E27FC236}">
                <a16:creationId xmlns:a16="http://schemas.microsoft.com/office/drawing/2014/main" id="{CD8070E5-8175-FB4C-858E-74D56B6481F8}"/>
              </a:ext>
            </a:extLst>
          </p:cNvPr>
          <p:cNvSpPr>
            <a:spLocks noGrp="1"/>
          </p:cNvSpPr>
          <p:nvPr>
            <p:ph type="subTitle" idx="1"/>
          </p:nvPr>
        </p:nvSpPr>
        <p:spPr>
          <a:xfrm>
            <a:off x="1095153" y="1089726"/>
            <a:ext cx="10398641" cy="4033433"/>
          </a:xfrm>
        </p:spPr>
        <p:txBody>
          <a:bodyPr>
            <a:normAutofit/>
          </a:bodyPr>
          <a:lstStyle/>
          <a:p>
            <a:pPr algn="ctr"/>
            <a:endParaRPr lang="es-MX" sz="2100" dirty="0"/>
          </a:p>
          <a:p>
            <a:pPr algn="ctr"/>
            <a:r>
              <a:rPr lang="es-MX" sz="2100" dirty="0"/>
              <a:t>4</a:t>
            </a:r>
          </a:p>
          <a:p>
            <a:pPr algn="ctr"/>
            <a:r>
              <a:rPr lang="es-MX" sz="2100" dirty="0"/>
              <a:t>NOMBRE DEL P.V.E./ PROYECTO CONEXIONES </a:t>
            </a:r>
          </a:p>
          <a:p>
            <a:pPr algn="ctr"/>
            <a:r>
              <a:rPr lang="es-MX" sz="2100" dirty="0"/>
              <a:t>ETAPA I: </a:t>
            </a:r>
          </a:p>
          <a:p>
            <a:pPr algn="ctr"/>
            <a:endParaRPr lang="es-MX" sz="2100" dirty="0"/>
          </a:p>
          <a:p>
            <a:pPr algn="ctr"/>
            <a:endParaRPr lang="es-MX" sz="2100" dirty="0"/>
          </a:p>
          <a:p>
            <a:pPr algn="ctr"/>
            <a:r>
              <a:rPr lang="es-MX" sz="4400" b="1" i="1" dirty="0">
                <a:solidFill>
                  <a:srgbClr val="C00000"/>
                </a:solidFill>
              </a:rPr>
              <a:t>MÁS ALTO, MÁS FUERTE, MÁS RAPIDO </a:t>
            </a:r>
          </a:p>
        </p:txBody>
      </p:sp>
      <p:sp>
        <p:nvSpPr>
          <p:cNvPr id="6" name="Marcador de número de diapositiva 5">
            <a:extLst>
              <a:ext uri="{FF2B5EF4-FFF2-40B4-BE49-F238E27FC236}">
                <a16:creationId xmlns:a16="http://schemas.microsoft.com/office/drawing/2014/main" id="{D7BEDA68-9587-4FC4-96F3-775D0147DFED}"/>
              </a:ext>
            </a:extLst>
          </p:cNvPr>
          <p:cNvSpPr>
            <a:spLocks noGrp="1"/>
          </p:cNvSpPr>
          <p:nvPr>
            <p:ph type="sldNum" sz="quarter" idx="12"/>
          </p:nvPr>
        </p:nvSpPr>
        <p:spPr/>
        <p:txBody>
          <a:bodyPr/>
          <a:lstStyle/>
          <a:p>
            <a:fld id="{6D22F896-40B5-4ADD-8801-0D06FADFA095}" type="slidenum">
              <a:rPr lang="en-US" smtClean="0"/>
              <a:t>7</a:t>
            </a:fld>
            <a:endParaRPr lang="en-US" dirty="0"/>
          </a:p>
        </p:txBody>
      </p:sp>
      <p:pic>
        <p:nvPicPr>
          <p:cNvPr id="4" name="Imagen 3">
            <a:extLst>
              <a:ext uri="{FF2B5EF4-FFF2-40B4-BE49-F238E27FC236}">
                <a16:creationId xmlns:a16="http://schemas.microsoft.com/office/drawing/2014/main" id="{8D382BCD-AE22-4FDC-8772-D41A09675DE1}"/>
              </a:ext>
            </a:extLst>
          </p:cNvPr>
          <p:cNvPicPr>
            <a:picLocks noChangeAspect="1"/>
          </p:cNvPicPr>
          <p:nvPr/>
        </p:nvPicPr>
        <p:blipFill>
          <a:blip r:embed="rId2"/>
          <a:stretch>
            <a:fillRect/>
          </a:stretch>
        </p:blipFill>
        <p:spPr>
          <a:xfrm>
            <a:off x="5930212" y="31273"/>
            <a:ext cx="4737788" cy="1217450"/>
          </a:xfrm>
          <a:prstGeom prst="rect">
            <a:avLst/>
          </a:prstGeom>
        </p:spPr>
      </p:pic>
      <p:pic>
        <p:nvPicPr>
          <p:cNvPr id="5" name="Imagen 4">
            <a:extLst>
              <a:ext uri="{FF2B5EF4-FFF2-40B4-BE49-F238E27FC236}">
                <a16:creationId xmlns:a16="http://schemas.microsoft.com/office/drawing/2014/main" id="{57DBFA77-D26C-4A92-8064-4522921F3D2C}"/>
              </a:ext>
            </a:extLst>
          </p:cNvPr>
          <p:cNvPicPr>
            <a:picLocks noChangeAspect="1"/>
          </p:cNvPicPr>
          <p:nvPr/>
        </p:nvPicPr>
        <p:blipFill rotWithShape="1">
          <a:blip r:embed="rId3"/>
          <a:srcRect l="24932" t="23641" r="26574" b="22906"/>
          <a:stretch/>
        </p:blipFill>
        <p:spPr>
          <a:xfrm>
            <a:off x="1524001" y="31273"/>
            <a:ext cx="1959351" cy="961062"/>
          </a:xfrm>
          <a:prstGeom prst="rect">
            <a:avLst/>
          </a:prstGeom>
        </p:spPr>
      </p:pic>
    </p:spTree>
    <p:extLst>
      <p:ext uri="{BB962C8B-B14F-4D97-AF65-F5344CB8AC3E}">
        <p14:creationId xmlns:p14="http://schemas.microsoft.com/office/powerpoint/2010/main" val="32423344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0AD521C-F2C3-BE44-BB21-F5972AEA302E}"/>
              </a:ext>
            </a:extLst>
          </p:cNvPr>
          <p:cNvSpPr>
            <a:spLocks noGrp="1"/>
          </p:cNvSpPr>
          <p:nvPr>
            <p:ph idx="1"/>
          </p:nvPr>
        </p:nvSpPr>
        <p:spPr/>
        <p:txBody>
          <a:bodyPr/>
          <a:lstStyle/>
          <a:p>
            <a:r>
              <a:rPr lang="es-MX" dirty="0">
                <a:solidFill>
                  <a:schemeClr val="bg2">
                    <a:lumMod val="50000"/>
                  </a:schemeClr>
                </a:solidFill>
              </a:rPr>
              <a:t>FILOSOFÍA</a:t>
            </a:r>
          </a:p>
          <a:p>
            <a:r>
              <a:rPr lang="es-MX" dirty="0"/>
              <a:t>Aunque inicialmente no se consideró un producto para el área de filosofía, posteriormente y gracias al trabajo interdisciplinario entre los profesores, se incluyó el Código de ética como producto correspondiente para esta área, lo cual enriquecerá enormemente este proyecto desde un punto de vista social y humanístico. </a:t>
            </a:r>
          </a:p>
        </p:txBody>
      </p:sp>
      <p:pic>
        <p:nvPicPr>
          <p:cNvPr id="4" name="Imagen 3">
            <a:extLst>
              <a:ext uri="{FF2B5EF4-FFF2-40B4-BE49-F238E27FC236}">
                <a16:creationId xmlns:a16="http://schemas.microsoft.com/office/drawing/2014/main" id="{C15093D4-1F8E-5646-A56E-1C711C259D97}"/>
              </a:ext>
            </a:extLst>
          </p:cNvPr>
          <p:cNvPicPr>
            <a:picLocks noChangeAspect="1"/>
          </p:cNvPicPr>
          <p:nvPr/>
        </p:nvPicPr>
        <p:blipFill>
          <a:blip r:embed="rId2"/>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113FB75B-C073-4FDC-B250-F7AA9793627C}"/>
              </a:ext>
            </a:extLst>
          </p:cNvPr>
          <p:cNvSpPr>
            <a:spLocks noGrp="1"/>
          </p:cNvSpPr>
          <p:nvPr>
            <p:ph type="sldNum" sz="quarter" idx="12"/>
          </p:nvPr>
        </p:nvSpPr>
        <p:spPr/>
        <p:txBody>
          <a:bodyPr/>
          <a:lstStyle/>
          <a:p>
            <a:fld id="{D57F1E4F-1CFF-5643-939E-217C01CDF565}" type="slidenum">
              <a:rPr lang="en-US" smtClean="0"/>
              <a:pPr/>
              <a:t>70</a:t>
            </a:fld>
            <a:endParaRPr lang="en-US" dirty="0"/>
          </a:p>
        </p:txBody>
      </p:sp>
    </p:spTree>
    <p:extLst>
      <p:ext uri="{BB962C8B-B14F-4D97-AF65-F5344CB8AC3E}">
        <p14:creationId xmlns:p14="http://schemas.microsoft.com/office/powerpoint/2010/main" val="110279680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9210BD5-6BF1-C945-BC4C-A512981E05CF}"/>
              </a:ext>
            </a:extLst>
          </p:cNvPr>
          <p:cNvSpPr>
            <a:spLocks noGrp="1"/>
          </p:cNvSpPr>
          <p:nvPr>
            <p:ph idx="1"/>
          </p:nvPr>
        </p:nvSpPr>
        <p:spPr/>
        <p:txBody>
          <a:bodyPr/>
          <a:lstStyle/>
          <a:p>
            <a:r>
              <a:rPr lang="es-MX" dirty="0">
                <a:solidFill>
                  <a:schemeClr val="bg2">
                    <a:lumMod val="50000"/>
                  </a:schemeClr>
                </a:solidFill>
              </a:rPr>
              <a:t>Por equipo interdisciplinario:</a:t>
            </a:r>
          </a:p>
          <a:p>
            <a:r>
              <a:rPr lang="es-MX" dirty="0"/>
              <a:t>Es importante considerar la lista de verificación por el equipo de conexiones para garantizar que se está trabajando en función a los rrequerimientos ya establecidos. Sin embargo, es importante cuidar la interrelación y articulación entre las asignaturas pues no se puede hacer de lado los enfoques propios de cada una de ellas. Además, no se debe forzar la participación de una materia si no cabe, pues está enmarcado por el objetivo, producto y título del proyecto interdisciplinario. </a:t>
            </a:r>
          </a:p>
        </p:txBody>
      </p:sp>
      <p:pic>
        <p:nvPicPr>
          <p:cNvPr id="4" name="Imagen 3">
            <a:extLst>
              <a:ext uri="{FF2B5EF4-FFF2-40B4-BE49-F238E27FC236}">
                <a16:creationId xmlns:a16="http://schemas.microsoft.com/office/drawing/2014/main" id="{E2B62EB3-EC51-3F4C-9B6E-41C2887318F3}"/>
              </a:ext>
            </a:extLst>
          </p:cNvPr>
          <p:cNvPicPr>
            <a:picLocks noChangeAspect="1"/>
          </p:cNvPicPr>
          <p:nvPr/>
        </p:nvPicPr>
        <p:blipFill>
          <a:blip r:embed="rId2"/>
          <a:stretch>
            <a:fillRect/>
          </a:stretch>
        </p:blipFill>
        <p:spPr>
          <a:xfrm>
            <a:off x="1693616" y="846667"/>
            <a:ext cx="8305800" cy="838200"/>
          </a:xfrm>
          <a:prstGeom prst="rect">
            <a:avLst/>
          </a:prstGeom>
        </p:spPr>
      </p:pic>
      <p:sp>
        <p:nvSpPr>
          <p:cNvPr id="2" name="Marcador de número de diapositiva 1">
            <a:extLst>
              <a:ext uri="{FF2B5EF4-FFF2-40B4-BE49-F238E27FC236}">
                <a16:creationId xmlns:a16="http://schemas.microsoft.com/office/drawing/2014/main" id="{ABC0D884-12DF-4A84-A55D-841D55540566}"/>
              </a:ext>
            </a:extLst>
          </p:cNvPr>
          <p:cNvSpPr>
            <a:spLocks noGrp="1"/>
          </p:cNvSpPr>
          <p:nvPr>
            <p:ph type="sldNum" sz="quarter" idx="12"/>
          </p:nvPr>
        </p:nvSpPr>
        <p:spPr/>
        <p:txBody>
          <a:bodyPr/>
          <a:lstStyle/>
          <a:p>
            <a:fld id="{D57F1E4F-1CFF-5643-939E-217C01CDF565}" type="slidenum">
              <a:rPr lang="en-US" smtClean="0"/>
              <a:pPr/>
              <a:t>71</a:t>
            </a:fld>
            <a:endParaRPr lang="en-US" dirty="0"/>
          </a:p>
        </p:txBody>
      </p:sp>
    </p:spTree>
    <p:extLst>
      <p:ext uri="{BB962C8B-B14F-4D97-AF65-F5344CB8AC3E}">
        <p14:creationId xmlns:p14="http://schemas.microsoft.com/office/powerpoint/2010/main" val="14826501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E48D3BA-0C01-3843-9D4B-C39757BD10FE}"/>
              </a:ext>
            </a:extLst>
          </p:cNvPr>
          <p:cNvSpPr>
            <a:spLocks noGrp="1"/>
          </p:cNvSpPr>
          <p:nvPr>
            <p:ph type="ctrTitle"/>
          </p:nvPr>
        </p:nvSpPr>
        <p:spPr>
          <a:xfrm>
            <a:off x="2514038" y="1613631"/>
            <a:ext cx="6593681" cy="406831"/>
          </a:xfrm>
        </p:spPr>
        <p:txBody>
          <a:bodyPr>
            <a:normAutofit fontScale="90000"/>
          </a:bodyPr>
          <a:lstStyle/>
          <a:p>
            <a:r>
              <a:rPr lang="es-MX" sz="2700" dirty="0"/>
              <a:t>5) introducción y descripción  </a:t>
            </a:r>
          </a:p>
        </p:txBody>
      </p:sp>
      <p:sp>
        <p:nvSpPr>
          <p:cNvPr id="3" name="Subtítulo 2">
            <a:extLst>
              <a:ext uri="{FF2B5EF4-FFF2-40B4-BE49-F238E27FC236}">
                <a16:creationId xmlns:a16="http://schemas.microsoft.com/office/drawing/2014/main" id="{CD8070E5-8175-FB4C-858E-74D56B6481F8}"/>
              </a:ext>
            </a:extLst>
          </p:cNvPr>
          <p:cNvSpPr>
            <a:spLocks noGrp="1"/>
          </p:cNvSpPr>
          <p:nvPr>
            <p:ph type="subTitle" idx="1"/>
          </p:nvPr>
        </p:nvSpPr>
        <p:spPr>
          <a:xfrm>
            <a:off x="1757861" y="2755197"/>
            <a:ext cx="8822724" cy="4399366"/>
          </a:xfrm>
        </p:spPr>
        <p:txBody>
          <a:bodyPr>
            <a:noAutofit/>
          </a:bodyPr>
          <a:lstStyle/>
          <a:p>
            <a:pPr marL="257175" indent="-257175" algn="just">
              <a:buFont typeface="Arial" panose="020B0604020202020204" pitchFamily="34" charset="0"/>
              <a:buChar char="•"/>
            </a:pPr>
            <a:r>
              <a:rPr lang="es-MX" sz="1500" dirty="0"/>
              <a:t>UNO DE LOS GRANDES PROBLEMAS QUE ENFRENTE HOY EN DÍA EL DEPORTE A NIVEL MUNDIAL ES LA OBSESIÓN de los atletas POR r su rendimiento y superar los malos resultados obtenidos en las competiciones nacionales e internacionales, lo cual los hace recurrir a distintas estrategias QUE VAN DESDE EL DOPAJE y el consumo de sustancias prohibidas HASTA OTRAS FORMAS mas sofisticadas DE MANIPULACIÓN GENÉTICA Para mejorar su Desempeño físico. </a:t>
            </a:r>
          </a:p>
          <a:p>
            <a:pPr marL="257175" indent="-257175" algn="just">
              <a:buFont typeface="Arial" panose="020B0604020202020204" pitchFamily="34" charset="0"/>
              <a:buChar char="•"/>
            </a:pPr>
            <a:r>
              <a:rPr lang="es-MX" sz="1500" dirty="0"/>
              <a:t>De ahí sugen muchas preguntas, ¿qué es la manipulación genética en el afán de crear atletas ideales? ¿es realmente posible medir con objetividad y  precisión el rendimiento de un atleta, a partir de las diferencias genéticas que existen entre los diferentes seres humanos? ¿es ético dejarse llevar por un estereotipo de “atleta ideal” que nos impone HOY EN DÍA EN EL DEPORTE COMO CONSECUENCIA DE MULTIPLES PRESIONES SOCIALES? ¿Cuáles deben ser los límites éticos en esta carrera hacia la “perfección biológica”</a:t>
            </a:r>
          </a:p>
        </p:txBody>
      </p:sp>
      <p:sp>
        <p:nvSpPr>
          <p:cNvPr id="6" name="Marcador de número de diapositiva 5">
            <a:extLst>
              <a:ext uri="{FF2B5EF4-FFF2-40B4-BE49-F238E27FC236}">
                <a16:creationId xmlns:a16="http://schemas.microsoft.com/office/drawing/2014/main" id="{2D5D6CF6-BA07-4D59-AA15-50004F84C992}"/>
              </a:ext>
            </a:extLst>
          </p:cNvPr>
          <p:cNvSpPr>
            <a:spLocks noGrp="1"/>
          </p:cNvSpPr>
          <p:nvPr>
            <p:ph type="sldNum" sz="quarter" idx="12"/>
          </p:nvPr>
        </p:nvSpPr>
        <p:spPr/>
        <p:txBody>
          <a:bodyPr/>
          <a:lstStyle/>
          <a:p>
            <a:fld id="{6D22F896-40B5-4ADD-8801-0D06FADFA095}" type="slidenum">
              <a:rPr lang="en-US" smtClean="0"/>
              <a:t>8</a:t>
            </a:fld>
            <a:endParaRPr lang="en-US" dirty="0"/>
          </a:p>
        </p:txBody>
      </p:sp>
      <p:pic>
        <p:nvPicPr>
          <p:cNvPr id="4" name="Imagen 3">
            <a:extLst>
              <a:ext uri="{FF2B5EF4-FFF2-40B4-BE49-F238E27FC236}">
                <a16:creationId xmlns:a16="http://schemas.microsoft.com/office/drawing/2014/main" id="{994CBAFF-E767-49BB-A26E-A6F2CA4D1868}"/>
              </a:ext>
            </a:extLst>
          </p:cNvPr>
          <p:cNvPicPr>
            <a:picLocks noChangeAspect="1"/>
          </p:cNvPicPr>
          <p:nvPr/>
        </p:nvPicPr>
        <p:blipFill>
          <a:blip r:embed="rId2"/>
          <a:stretch>
            <a:fillRect/>
          </a:stretch>
        </p:blipFill>
        <p:spPr>
          <a:xfrm>
            <a:off x="6465651" y="31273"/>
            <a:ext cx="3298579" cy="847622"/>
          </a:xfrm>
          <a:prstGeom prst="rect">
            <a:avLst/>
          </a:prstGeom>
        </p:spPr>
      </p:pic>
      <p:pic>
        <p:nvPicPr>
          <p:cNvPr id="5" name="Imagen 4">
            <a:extLst>
              <a:ext uri="{FF2B5EF4-FFF2-40B4-BE49-F238E27FC236}">
                <a16:creationId xmlns:a16="http://schemas.microsoft.com/office/drawing/2014/main" id="{87123673-BE13-4C2C-A716-5D74B9DE9A64}"/>
              </a:ext>
            </a:extLst>
          </p:cNvPr>
          <p:cNvPicPr>
            <a:picLocks noChangeAspect="1"/>
          </p:cNvPicPr>
          <p:nvPr/>
        </p:nvPicPr>
        <p:blipFill rotWithShape="1">
          <a:blip r:embed="rId3"/>
          <a:srcRect l="24932" t="23641" r="26574" b="22906"/>
          <a:stretch/>
        </p:blipFill>
        <p:spPr>
          <a:xfrm>
            <a:off x="1745436" y="31273"/>
            <a:ext cx="1364155" cy="669118"/>
          </a:xfrm>
          <a:prstGeom prst="rect">
            <a:avLst/>
          </a:prstGeom>
        </p:spPr>
      </p:pic>
    </p:spTree>
    <p:extLst>
      <p:ext uri="{BB962C8B-B14F-4D97-AF65-F5344CB8AC3E}">
        <p14:creationId xmlns:p14="http://schemas.microsoft.com/office/powerpoint/2010/main" val="15354139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5DDF1DB1-725A-164B-BCA1-7256E9BC588B}"/>
              </a:ext>
            </a:extLst>
          </p:cNvPr>
          <p:cNvSpPr>
            <a:spLocks noGrp="1"/>
          </p:cNvSpPr>
          <p:nvPr>
            <p:ph idx="1"/>
          </p:nvPr>
        </p:nvSpPr>
        <p:spPr>
          <a:xfrm>
            <a:off x="2612686" y="1523174"/>
            <a:ext cx="6968411" cy="3826565"/>
          </a:xfrm>
        </p:spPr>
        <p:txBody>
          <a:bodyPr>
            <a:noAutofit/>
          </a:bodyPr>
          <a:lstStyle/>
          <a:p>
            <a:pPr marL="0" indent="0" algn="just">
              <a:buNone/>
            </a:pPr>
            <a:endParaRPr lang="es-MX" dirty="0"/>
          </a:p>
          <a:p>
            <a:pPr algn="just"/>
            <a:endParaRPr lang="es-MX" dirty="0"/>
          </a:p>
          <a:p>
            <a:pPr algn="just"/>
            <a:r>
              <a:rPr lang="es-MX" dirty="0"/>
              <a:t>Las materias eje involucradas serán CÁLCULO, BIOLOGÍA, FILOSOFÍA, así como EDUCACIÓN FÍSICA Y DE LA SALUD, ESTA ÚLTIMA COMO MATERIA DE APOYO, pues son las que se encuentran intimamente relacionadas con el tema, cada una desde su perspectiva específica. </a:t>
            </a:r>
          </a:p>
          <a:p>
            <a:pPr algn="just"/>
            <a:endParaRPr lang="es-MX" dirty="0"/>
          </a:p>
          <a:p>
            <a:pPr algn="just"/>
            <a:r>
              <a:rPr lang="es-MX" dirty="0"/>
              <a:t>Nuestro primer paso será definir DESDE LA MATERIA DE BIOLOGÍA los conceptos esenciales del tema desde la misma conceptualización de la genética Y SUS POSIBLES FORMAS DE MANIPULACIÓN EN EL MUNDO DEL DEPORTE CON LA FINALIDAD DE CREAR UN ATLETA IDEAL</a:t>
            </a:r>
          </a:p>
          <a:p>
            <a:pPr algn="just"/>
            <a:endParaRPr lang="es-MX" dirty="0"/>
          </a:p>
          <a:p>
            <a:pPr algn="just"/>
            <a:endParaRPr lang="es-MX" dirty="0"/>
          </a:p>
        </p:txBody>
      </p:sp>
      <p:sp>
        <p:nvSpPr>
          <p:cNvPr id="2" name="Marcador de número de diapositiva 1">
            <a:extLst>
              <a:ext uri="{FF2B5EF4-FFF2-40B4-BE49-F238E27FC236}">
                <a16:creationId xmlns:a16="http://schemas.microsoft.com/office/drawing/2014/main" id="{573B9185-873D-4F0D-BF86-8560C8BCA20A}"/>
              </a:ext>
            </a:extLst>
          </p:cNvPr>
          <p:cNvSpPr>
            <a:spLocks noGrp="1"/>
          </p:cNvSpPr>
          <p:nvPr>
            <p:ph type="sldNum" sz="quarter" idx="12"/>
          </p:nvPr>
        </p:nvSpPr>
        <p:spPr/>
        <p:txBody>
          <a:bodyPr/>
          <a:lstStyle/>
          <a:p>
            <a:fld id="{6D22F896-40B5-4ADD-8801-0D06FADFA095}" type="slidenum">
              <a:rPr lang="en-US" smtClean="0"/>
              <a:t>9</a:t>
            </a:fld>
            <a:endParaRPr lang="en-US" dirty="0"/>
          </a:p>
        </p:txBody>
      </p:sp>
      <p:pic>
        <p:nvPicPr>
          <p:cNvPr id="4" name="Imagen 3">
            <a:extLst>
              <a:ext uri="{FF2B5EF4-FFF2-40B4-BE49-F238E27FC236}">
                <a16:creationId xmlns:a16="http://schemas.microsoft.com/office/drawing/2014/main" id="{4B6ADE7F-922A-457B-959C-62EBFC4B4E93}"/>
              </a:ext>
            </a:extLst>
          </p:cNvPr>
          <p:cNvPicPr>
            <a:picLocks noChangeAspect="1"/>
          </p:cNvPicPr>
          <p:nvPr/>
        </p:nvPicPr>
        <p:blipFill>
          <a:blip r:embed="rId2"/>
          <a:stretch>
            <a:fillRect/>
          </a:stretch>
        </p:blipFill>
        <p:spPr>
          <a:xfrm>
            <a:off x="5930212" y="31273"/>
            <a:ext cx="4737788" cy="1217450"/>
          </a:xfrm>
          <a:prstGeom prst="rect">
            <a:avLst/>
          </a:prstGeom>
        </p:spPr>
      </p:pic>
      <p:pic>
        <p:nvPicPr>
          <p:cNvPr id="5" name="Imagen 4">
            <a:extLst>
              <a:ext uri="{FF2B5EF4-FFF2-40B4-BE49-F238E27FC236}">
                <a16:creationId xmlns:a16="http://schemas.microsoft.com/office/drawing/2014/main" id="{90379F2D-8739-47F8-8424-C4C671E4F5B1}"/>
              </a:ext>
            </a:extLst>
          </p:cNvPr>
          <p:cNvPicPr>
            <a:picLocks noChangeAspect="1"/>
          </p:cNvPicPr>
          <p:nvPr/>
        </p:nvPicPr>
        <p:blipFill rotWithShape="1">
          <a:blip r:embed="rId3"/>
          <a:srcRect l="24932" t="23641" r="26574" b="22906"/>
          <a:stretch/>
        </p:blipFill>
        <p:spPr>
          <a:xfrm>
            <a:off x="1524001" y="31273"/>
            <a:ext cx="1959351" cy="961062"/>
          </a:xfrm>
          <a:prstGeom prst="rect">
            <a:avLst/>
          </a:prstGeom>
        </p:spPr>
      </p:pic>
    </p:spTree>
    <p:extLst>
      <p:ext uri="{BB962C8B-B14F-4D97-AF65-F5344CB8AC3E}">
        <p14:creationId xmlns:p14="http://schemas.microsoft.com/office/powerpoint/2010/main" val="309966225"/>
      </p:ext>
    </p:extLst>
  </p:cSld>
  <p:clrMapOvr>
    <a:masterClrMapping/>
  </p:clrMapOvr>
</p:sld>
</file>

<file path=ppt/theme/theme1.xml><?xml version="1.0" encoding="utf-8"?>
<a:theme xmlns:a="http://schemas.openxmlformats.org/drawingml/2006/main" name="Retrospección">
  <a:themeElements>
    <a:clrScheme name="Retrospección">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1736</TotalTime>
  <Words>4858</Words>
  <Application>Microsoft Macintosh PowerPoint</Application>
  <PresentationFormat>Panorámica</PresentationFormat>
  <Paragraphs>315</Paragraphs>
  <Slides>71</Slides>
  <Notes>3</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71</vt:i4>
      </vt:variant>
    </vt:vector>
  </HeadingPairs>
  <TitlesOfParts>
    <vt:vector size="75" baseType="lpstr">
      <vt:lpstr>Arial</vt:lpstr>
      <vt:lpstr>Calibri</vt:lpstr>
      <vt:lpstr>Calibri Light</vt:lpstr>
      <vt:lpstr>Retrospección</vt:lpstr>
      <vt:lpstr>1   COLEGIO HEBREO MAGUEN DAVID  EQUIPO 1 5º SEMESTRE CCH</vt:lpstr>
      <vt:lpstr>Presentación de PowerPoint</vt:lpstr>
      <vt:lpstr>Presentación de PowerPoint</vt:lpstr>
      <vt:lpstr>Proyecto CONEXIONES  </vt:lpstr>
      <vt:lpstr> </vt:lpstr>
      <vt:lpstr>Presentación de PowerPoint</vt:lpstr>
      <vt:lpstr> </vt:lpstr>
      <vt:lpstr>5) introducción y descripción  </vt:lpstr>
      <vt:lpstr>Presentación de PowerPoint</vt:lpstr>
      <vt:lpstr>Presentación de PowerPoint</vt:lpstr>
      <vt:lpstr> </vt:lpstr>
      <vt:lpstr>Presentación de PowerPoint</vt:lpstr>
      <vt:lpstr>Presentación de PowerPoint</vt:lpstr>
      <vt:lpstr>Cuestionario.</vt:lpstr>
      <vt:lpstr>Presentación de PowerPoint</vt:lpstr>
      <vt:lpstr>  5.a Producto I: C.A.I.A.C. Concusiones Generales Interdisciplinariedad el aprendizaje cooperativo </vt:lpstr>
      <vt:lpstr> </vt:lpstr>
      <vt:lpstr>5.a Producto 3: FOTOGRAFÍAS DE lA SESIÓN </vt:lpstr>
      <vt:lpstr>Presentación de PowerPoint</vt:lpstr>
      <vt:lpstr>Presentación de PowerPoint</vt:lpstr>
      <vt:lpstr>Presentación de PowerPoint</vt:lpstr>
      <vt:lpstr>   PRODUCTO 4: ORGANIZADOR GRÁFICO DE LA LECTURA: EL ARTE DE FORMULAR PREGUNTAS ESENCIALES </vt:lpstr>
      <vt:lpstr>   PRODUCTO 5: ORGANIZADORES GRÁFICOS DE LAS LECTURAS SOBRE INDAGACIÓN E INTERDISCIPLINARIEDAD  LECTURA 1: La indagación en la ciencia y en las aulas de clase </vt:lpstr>
      <vt:lpstr>  LECTURA 2: Indagación: Las habilidades para desarrollarla y promover el aprendizaje  </vt:lpstr>
      <vt:lpstr>   LECTURA 3: Interdisciplinariedad y sistemas complejos. </vt:lpstr>
      <vt:lpstr>    PRODUCTO 6: CUADRO GENERAL DE LA MESA DE EXPERTOS   </vt:lpstr>
      <vt:lpstr>Presentación de PowerPoint</vt:lpstr>
      <vt:lpstr>Presentación de PowerPoint</vt:lpstr>
      <vt:lpstr>Presentación de PowerPoint</vt:lpstr>
      <vt:lpstr>Presentación de PowerPoint</vt:lpstr>
      <vt:lpstr>   Documentación del proceso y portafolio de evidencias </vt:lpstr>
      <vt:lpstr>Presentación de PowerPoint</vt:lpstr>
      <vt:lpstr>    el desarrollo profesional y la formación docente </vt:lpstr>
      <vt:lpstr>Presentación de PowerPoint</vt:lpstr>
      <vt:lpstr>     PRODUCTO 7: CUADRO EIP RESUMEN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COLEGIO HEBREO MAGUEN DAVID  EQUIPO 1 5º SEMESTRE CCH</dc:title>
  <dc:creator>P M</dc:creator>
  <cp:lastModifiedBy>Microsoft Office User</cp:lastModifiedBy>
  <cp:revision>9</cp:revision>
  <dcterms:created xsi:type="dcterms:W3CDTF">2021-01-18T22:57:14Z</dcterms:created>
  <dcterms:modified xsi:type="dcterms:W3CDTF">2021-08-19T15:41:39Z</dcterms:modified>
</cp:coreProperties>
</file>