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144000"/>
  <p:embeddedFontLst>
    <p:embeddedFont>
      <p:font typeface="Libre Franklin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g5FNXw6DSbaDBIIC9EpemUgieV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D1C88DA-EF8C-4A9D-8E1B-93AFC8143688}">
  <a:tblStyle styleId="{7D1C88DA-EF8C-4A9D-8E1B-93AFC8143688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DEDED"/>
          </a:solidFill>
        </a:fill>
      </a:tcStyle>
    </a:wholeTbl>
    <a:band1H>
      <a:tcTxStyle/>
      <a:tcStyle>
        <a:fill>
          <a:solidFill>
            <a:srgbClr val="DADAD8"/>
          </a:solidFill>
        </a:fill>
      </a:tcStyle>
    </a:band1H>
    <a:band2H>
      <a:tcTxStyle/>
    </a:band2H>
    <a:band1V>
      <a:tcTxStyle/>
      <a:tcStyle>
        <a:fill>
          <a:solidFill>
            <a:srgbClr val="DADAD8"/>
          </a:solidFill>
        </a:fill>
      </a:tcStyle>
    </a:band1V>
    <a:band2V>
      <a:tcTxStyle/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ibreFranklin-regular.fntdata"/><Relationship Id="rId25" Type="http://schemas.openxmlformats.org/officeDocument/2006/relationships/slide" Target="slides/slide19.xml"/><Relationship Id="rId28" Type="http://schemas.openxmlformats.org/officeDocument/2006/relationships/font" Target="fonts/LibreFranklin-italic.fntdata"/><Relationship Id="rId27" Type="http://schemas.openxmlformats.org/officeDocument/2006/relationships/font" Target="fonts/LibreFranklin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LibreFranklin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21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3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" type="body"/>
          </p:nvPr>
        </p:nvSpPr>
        <p:spPr>
          <a:xfrm rot="5400000">
            <a:off x="4386263" y="-719137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4" name="Google Shape;84;p33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3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3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4"/>
          <p:cNvSpPr txBox="1"/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4"/>
          <p:cNvSpPr txBox="1"/>
          <p:nvPr>
            <p:ph idx="1" type="body"/>
          </p:nvPr>
        </p:nvSpPr>
        <p:spPr>
          <a:xfrm rot="5400000">
            <a:off x="2839799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indent="-3429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0" name="Google Shape;90;p34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4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bg>
      <p:bgPr>
        <a:solidFill>
          <a:schemeClr val="dk2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" type="subTitle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2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24"/>
          <p:cNvSpPr txBox="1"/>
          <p:nvPr>
            <p:ph idx="10" type="dt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11" type="ftr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6" name="Google Shape;106;p24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7" name="Google Shape;107;p24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08" name="Google Shape;108;p24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8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8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8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bg>
      <p:bgPr>
        <a:solidFill>
          <a:schemeClr val="lt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/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2"/>
          <p:cNvSpPr txBox="1"/>
          <p:nvPr>
            <p:ph idx="1" type="subTitle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22"/>
          <p:cNvSpPr txBox="1"/>
          <p:nvPr>
            <p:ph idx="10" type="dt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1" type="ftr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8" name="Google Shape;28;p22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" name="Google Shape;29;p22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30" name="Google Shape;30;p22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" type="body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2" type="body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showMasterSp="0" type="secHead">
  <p:cSld name="SECTION_HEADER">
    <p:bg>
      <p:bgPr>
        <a:solidFill>
          <a:schemeClr val="dk2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/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" type="body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29"/>
          <p:cNvSpPr txBox="1"/>
          <p:nvPr>
            <p:ph idx="10" type="dt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1" type="ftr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2" type="sldNum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29" title="Crop Mark"/>
          <p:cNvSpPr/>
          <p:nvPr/>
        </p:nvSpPr>
        <p:spPr>
          <a:xfrm>
            <a:off x="8151962" y="1685652"/>
            <a:ext cx="3275013" cy="4408488"/>
          </a:xfrm>
          <a:custGeom>
            <a:rect b="b" l="l" r="r" t="t"/>
            <a:pathLst>
              <a:path extrusionOk="0" h="5554" w="4125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" type="body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 sz="3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30"/>
          <p:cNvSpPr txBox="1"/>
          <p:nvPr>
            <p:ph idx="2" type="body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3" type="body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b="0" sz="3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30"/>
          <p:cNvSpPr txBox="1"/>
          <p:nvPr>
            <p:ph idx="4" type="body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indent="-3429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indent="-3429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indent="-3429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showMasterSp="0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31"/>
          <p:cNvSpPr txBox="1"/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1"/>
          <p:cNvSpPr txBox="1"/>
          <p:nvPr>
            <p:ph idx="1" type="body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indent="-355600" lvl="1" marL="914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indent="-3429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indent="-3302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indent="-3302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indent="-3302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indent="-3302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indent="-3302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/>
        </p:txBody>
      </p:sp>
      <p:sp>
        <p:nvSpPr>
          <p:cNvPr id="67" name="Google Shape;67;p31"/>
          <p:cNvSpPr txBox="1"/>
          <p:nvPr>
            <p:ph idx="2" type="body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31"/>
          <p:cNvSpPr txBox="1"/>
          <p:nvPr>
            <p:ph idx="10" type="dt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1" type="ftr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2" type="sldNum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31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showMasterSp="0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32"/>
          <p:cNvSpPr txBox="1"/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2"/>
          <p:cNvSpPr/>
          <p:nvPr>
            <p:ph idx="2" type="pic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2"/>
          <p:cNvSpPr txBox="1"/>
          <p:nvPr>
            <p:ph idx="1" type="body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32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b="0" i="0" sz="4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b="0" i="0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b="0" i="1" sz="20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42900" lvl="2" marL="1371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b="0" i="0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b="0" i="1" sz="18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b="0" i="0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30200" lvl="5" marL="27432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b="0" i="1" sz="16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b="0" i="1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0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Libre Franklin"/>
              <a:buNone/>
              <a:defRPr b="0" i="0" sz="4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"/>
              <a:buChar char="■"/>
              <a:defRPr b="0" i="0" sz="20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55600" lvl="1" marL="914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Libre Franklin"/>
              <a:buChar char="–"/>
              <a:defRPr b="0" i="1" sz="20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-342900" lvl="2" marL="1371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bre Franklin"/>
              <a:buChar char="■"/>
              <a:defRPr b="0" i="0" sz="18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-342900" lvl="3" marL="18288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ibre Franklin"/>
              <a:buChar char="–"/>
              <a:defRPr b="0" i="1" sz="18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-330200" lvl="4" marL="22860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ibre Franklin"/>
              <a:buChar char="■"/>
              <a:defRPr b="0" i="0" sz="16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-330200" lvl="5" marL="27432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ibre Franklin"/>
              <a:buChar char="–"/>
              <a:defRPr b="0" i="1" sz="16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17500" lvl="6" marL="32004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17500" lvl="7" marL="3657600" marR="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Libre Franklin"/>
              <a:buChar char="–"/>
              <a:defRPr b="0" i="1" sz="1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17500" lvl="8" marL="4114800" marR="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2"/>
              </a:buClr>
              <a:buSzPts val="1400"/>
              <a:buFont typeface="Libre Franklin"/>
              <a:buChar char="■"/>
              <a:defRPr b="0" i="0" sz="14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0" type="dt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7" name="Google Shape;97;p23"/>
          <p:cNvSpPr txBox="1"/>
          <p:nvPr>
            <p:ph idx="11" type="ftr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23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6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1.jpg"/><Relationship Id="rId5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1"/>
          <p:cNvSpPr txBox="1"/>
          <p:nvPr>
            <p:ph type="title"/>
          </p:nvPr>
        </p:nvSpPr>
        <p:spPr>
          <a:xfrm>
            <a:off x="4602145" y="685800"/>
            <a:ext cx="7589855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Libre Franklin"/>
              <a:buNone/>
            </a:pPr>
            <a:r>
              <a:rPr lang="en-US" sz="4000"/>
              <a:t>CENTRO ESCOLAR DEL TEPEYAC</a:t>
            </a:r>
            <a:br>
              <a:rPr lang="en-US" sz="4000"/>
            </a:br>
            <a:r>
              <a:rPr lang="en-US" sz="4000"/>
              <a:t>6863</a:t>
            </a:r>
            <a:endParaRPr/>
          </a:p>
        </p:txBody>
      </p:sp>
      <p:pic>
        <p:nvPicPr>
          <p:cNvPr id="120" name="Google Shape;12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222" y="643467"/>
            <a:ext cx="27051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899" y="3509434"/>
            <a:ext cx="3501747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"/>
          <p:cNvSpPr/>
          <p:nvPr/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"/>
          <p:cNvSpPr txBox="1"/>
          <p:nvPr>
            <p:ph idx="1" type="body"/>
          </p:nvPr>
        </p:nvSpPr>
        <p:spPr>
          <a:xfrm>
            <a:off x="5100824" y="2286000"/>
            <a:ext cx="6176776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2800"/>
              <a:t>CARAS VEMOS, TRATA NO SABEMOS</a:t>
            </a:r>
            <a:endParaRPr/>
          </a:p>
          <a:p>
            <a:pPr indent="0" lvl="0" marL="0" rtl="0" algn="ctr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t/>
            </a:r>
            <a:endParaRPr sz="2800"/>
          </a:p>
          <a:p>
            <a:pPr indent="0" lvl="0" marL="0" rtl="0" algn="ctr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2800"/>
              <a:t>6º PREPARATORIA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0"/>
          <p:cNvSpPr txBox="1"/>
          <p:nvPr>
            <p:ph type="title"/>
          </p:nvPr>
        </p:nvSpPr>
        <p:spPr>
          <a:xfrm>
            <a:off x="1088580" y="685800"/>
            <a:ext cx="4495788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b="1" lang="en-US"/>
              <a:t>Producto Final interdisciplinario</a:t>
            </a:r>
            <a:endParaRPr/>
          </a:p>
        </p:txBody>
      </p:sp>
      <p:sp>
        <p:nvSpPr>
          <p:cNvPr id="236" name="Google Shape;236;p10"/>
          <p:cNvSpPr txBox="1"/>
          <p:nvPr>
            <p:ph idx="1" type="body"/>
          </p:nvPr>
        </p:nvSpPr>
        <p:spPr>
          <a:xfrm>
            <a:off x="1088579" y="2286000"/>
            <a:ext cx="4495788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Investigación sobre la trata en México.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Realización de un infograma que contenga la información sobre los aspectos fundamentales que abarca la trata.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Realización y proyección de un cortometraje que incluya escenas de películas y documentales mexicanos sobre el tema de la trata.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Exposición de fotografías vinculadas a la trata 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Período escolar 2021-2022.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Pasillo del Colegio, primer piso.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Dirigido a  la comunidad del bachillerato del Centro Escolar Tepeyac.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Para generar conciencia y valorar el problema que representa la trata.</a:t>
            </a:r>
            <a:endParaRPr b="0" sz="1000"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■"/>
            </a:pPr>
            <a:r>
              <a:rPr lang="en-US" sz="1000"/>
              <a:t>Charla con la escritora Jennifer Clement, autora de </a:t>
            </a:r>
            <a:endParaRPr i="1" sz="1000"/>
          </a:p>
          <a:p>
            <a:pPr indent="0" lvl="0" marL="0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ibre Franklin"/>
              <a:buNone/>
            </a:pPr>
            <a:r>
              <a:rPr i="1" lang="en-US" sz="1000"/>
              <a:t>     Ladydi, </a:t>
            </a:r>
            <a:r>
              <a:rPr lang="en-US" sz="1000"/>
              <a:t>sobre el proceso de creación de la misma y sobre la adaptación para la película </a:t>
            </a:r>
            <a:r>
              <a:rPr i="1" lang="en-US" sz="1000"/>
              <a:t>Noche de fuego. </a:t>
            </a:r>
            <a:br>
              <a:rPr lang="en-US" sz="1000"/>
            </a:br>
            <a:endParaRPr sz="1000"/>
          </a:p>
        </p:txBody>
      </p:sp>
      <p:pic>
        <p:nvPicPr>
          <p:cNvPr id="237" name="Google Shape;237;p10"/>
          <p:cNvPicPr preferRelativeResize="0"/>
          <p:nvPr/>
        </p:nvPicPr>
        <p:blipFill rotWithShape="1">
          <a:blip r:embed="rId3">
            <a:alphaModFix/>
          </a:blip>
          <a:srcRect b="2" l="0" r="15309" t="0"/>
          <a:stretch/>
        </p:blipFill>
        <p:spPr>
          <a:xfrm rot="5400000">
            <a:off x="5905362" y="196734"/>
            <a:ext cx="3438420" cy="304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4">
            <a:alphaModFix/>
          </a:blip>
          <a:srcRect b="2" l="0" r="15309" t="0"/>
          <a:stretch/>
        </p:blipFill>
        <p:spPr>
          <a:xfrm rot="5400000">
            <a:off x="8950315" y="196455"/>
            <a:ext cx="3438420" cy="304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/>
          <p:cNvPicPr preferRelativeResize="0"/>
          <p:nvPr/>
        </p:nvPicPr>
        <p:blipFill rotWithShape="1">
          <a:blip r:embed="rId5">
            <a:alphaModFix/>
          </a:blip>
          <a:srcRect b="3" l="19047" r="14172" t="0"/>
          <a:stretch/>
        </p:blipFill>
        <p:spPr>
          <a:xfrm>
            <a:off x="6102096" y="3438421"/>
            <a:ext cx="3044952" cy="341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0"/>
          <p:cNvPicPr preferRelativeResize="0"/>
          <p:nvPr>
            <p:ph idx="2" type="body"/>
          </p:nvPr>
        </p:nvPicPr>
        <p:blipFill rotWithShape="1">
          <a:blip r:embed="rId6">
            <a:alphaModFix/>
          </a:blip>
          <a:srcRect b="4" l="15491" r="17733" t="0"/>
          <a:stretch/>
        </p:blipFill>
        <p:spPr>
          <a:xfrm>
            <a:off x="9147048" y="3438144"/>
            <a:ext cx="3044952" cy="3419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7" name="Google Shape;247;p11"/>
          <p:cNvSpPr txBox="1"/>
          <p:nvPr>
            <p:ph type="title"/>
          </p:nvPr>
        </p:nvSpPr>
        <p:spPr>
          <a:xfrm>
            <a:off x="967902" y="1194180"/>
            <a:ext cx="3523938" cy="5020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Franklin"/>
              <a:buNone/>
            </a:pPr>
            <a:r>
              <a:rPr b="1" lang="en-US" sz="2800"/>
              <a:t>UNA ACTIVIDAD INTERDISCIPLINARIA PARA DAR INICIO O DETONAR EL PROYECTO. </a:t>
            </a:r>
            <a:endParaRPr/>
          </a:p>
        </p:txBody>
      </p:sp>
      <p:sp>
        <p:nvSpPr>
          <p:cNvPr id="248" name="Google Shape;248;p11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1"/>
          <p:cNvSpPr txBox="1"/>
          <p:nvPr>
            <p:ph idx="1" type="body"/>
          </p:nvPr>
        </p:nvSpPr>
        <p:spPr>
          <a:xfrm>
            <a:off x="5056541" y="1194179"/>
            <a:ext cx="6114847" cy="5020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/>
              <a:t>a. Nombre de la actividad: Caras vemos, trata no sabemos. 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/>
              <a:t>b. Objetivo: Crear conciencia en la población estudiantil sobre cómo el problema de la trata permea nuestra sociedad y está afectando el desarrollo de la juventud en ciertos sectores de México.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/>
              <a:t>c. Grado: Sexto grado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</a:pPr>
            <a:r>
              <a:rPr lang="en-US"/>
              <a:t>d. Fecha en que se llevará a cabo la actividad: Septiembre 2021-Marzo 2022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"/>
          <p:cNvSpPr txBox="1"/>
          <p:nvPr>
            <p:ph type="title"/>
          </p:nvPr>
        </p:nvSpPr>
        <p:spPr>
          <a:xfrm>
            <a:off x="838200" y="425915"/>
            <a:ext cx="10515600" cy="5587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rPr b="1" lang="en-US" sz="2200"/>
              <a:t>a. Asignaturas</a:t>
            </a:r>
            <a:br>
              <a:rPr b="1" lang="en-US" sz="2200"/>
            </a:br>
            <a:br>
              <a:rPr lang="en-US" sz="2200"/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Introducción al Estudio de las Ciencias Sociales y Económicas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: Norma Angélica Moyers Alonso. Temas: Imaginarios sociales, Construcción cultural del genero.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Fuentes de apoyo: Comisión Nacional de Derechos Humanos. México. (2013).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Diagnóstico sobre la situación de la trata de personas en México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. México.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Azaola, E.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La explotación sexual de niños y niñas en México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. México: Centro de Investigaciones y Estudios Superiores en Antropología Social. 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Derecho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: José Manuel Perabeles Díaz.</a:t>
            </a:r>
            <a:br>
              <a:rPr lang="en-US" sz="20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Ferrer Mac Gregor, Eduardo. Reforma Constitucional Sobre Derechos Humanos En México. Una Evaluación Con Perspectiva De Futuro. Editorial: Tirant Lo Blanch 2022</a:t>
            </a:r>
            <a:br>
              <a:rPr lang="en-US" sz="1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Álvarez Icaza Longoria, Emilio. Los Derechos Humanos En México / 2 Ed. Editorial: Nostra Ediciones. 2021</a:t>
            </a:r>
            <a:br>
              <a:rPr lang="en-US" sz="1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Constitución Política de los Estado Unidos Mexicanos.</a:t>
            </a:r>
            <a:br>
              <a:rPr lang="en-US" sz="1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Ley General para Prevenir y Sancionar los Delitos en materia de Secuestro, reglamentaria de la fracción XXI del artículo 73 de la Constitución Política de los Estados Unidos Mexicanos. (Cámara de Diputados). 2022</a:t>
            </a:r>
            <a:br>
              <a:rPr lang="en-US" sz="1800"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latin typeface="Arial"/>
                <a:ea typeface="Arial"/>
                <a:cs typeface="Arial"/>
                <a:sym typeface="Arial"/>
              </a:rPr>
              <a:t>Ley General para Prevenir, Sancionar y Erradicar los Delitos en Materia de Trata de Personas y para la Protección y Asistencia a las Víctimas de estos Delitos. (Cámara de Diputados). 2022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b="1" lang="en-US" sz="2000">
                <a:latin typeface="Arial"/>
                <a:ea typeface="Arial"/>
                <a:cs typeface="Arial"/>
                <a:sym typeface="Arial"/>
              </a:rPr>
              <a:t>Literatura Mexicana e Iberoamericana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: 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Josefa Aliseda. Temas: La expresión literaria femenina. El compromiso social y la denuncia. Fuentes de apoyo: Clement, Jennifer.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Ladydi. 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México (2014), Lumen. Película </a:t>
            </a:r>
            <a:r>
              <a:rPr i="1" lang="en-US" sz="2000">
                <a:latin typeface="Arial"/>
                <a:ea typeface="Arial"/>
                <a:cs typeface="Arial"/>
                <a:sym typeface="Arial"/>
              </a:rPr>
              <a:t>Noche de fuego 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(2021).  Dirección de Tatiana Huezo.</a:t>
            </a:r>
            <a:br>
              <a:rPr lang="en-US" sz="20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</a:b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13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61" name="Google Shape;261;p13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62" name="Google Shape;262;p13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3" name="Google Shape;263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264" name="Google Shape;264;p13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65" name="Google Shape;265;p13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66" name="Google Shape;266;p13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7" name="Google Shape;267;p13"/>
          <p:cNvSpPr txBox="1"/>
          <p:nvPr>
            <p:ph type="title"/>
          </p:nvPr>
        </p:nvSpPr>
        <p:spPr>
          <a:xfrm>
            <a:off x="1461094" y="1705043"/>
            <a:ext cx="9258300" cy="2899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ibre Franklin"/>
              <a:buNone/>
            </a:pPr>
            <a:r>
              <a:rPr b="1" lang="en-US" sz="1700" cap="none"/>
              <a:t>JUSTIFICACIÓN DE LA ACTIVIDAD: </a:t>
            </a:r>
            <a:br>
              <a:rPr lang="en-US" sz="1700" cap="none"/>
            </a:br>
            <a:r>
              <a:rPr lang="en-US" sz="1700" cap="none"/>
              <a:t>EN LOS ÚLTIMOS AÑOS SE HA DESARROLLADO EN MÉXICO UN FENÓMENO SOCIAL DELICTIVO DE COMPLEJA DESCRIPCIÓN Y COMPRENSIÓN: LA TRATA DE PERSONAS.</a:t>
            </a:r>
            <a:br>
              <a:rPr lang="en-US" sz="1700" cap="none"/>
            </a:br>
            <a:r>
              <a:rPr lang="en-US" sz="1700" cap="none"/>
              <a:t>LOS ALUMNOS DE SEXTO DE BACHILLERATO, INSERTOS EN LA PROBLEMÁTICA DEL PAÍS, HAN DECIDIDO REALIZAR UN PROYECTO PARA CONCIENTIZAR A SU ENTORNO QUE ABARCA LAS SIGUIENTES ETAPAS:</a:t>
            </a:r>
            <a:br>
              <a:rPr lang="en-US" sz="1700" cap="none"/>
            </a:br>
            <a:r>
              <a:rPr lang="en-US" sz="1700" cap="none"/>
              <a:t>LECTURAS DE TEXTOS QUE EXPLIQUEN Y ANALICEN EL FENÓMENO EN LA SOCIEDAD MEXICANA.</a:t>
            </a:r>
            <a:br>
              <a:rPr lang="en-US" sz="1700" cap="none"/>
            </a:br>
            <a:r>
              <a:rPr lang="en-US" sz="1700" cap="none"/>
              <a:t>INVESTIGACIÓN DE CÓMO LA LEGISLACIÓN ACTUAL TRATA ESTE PROBLEMA.</a:t>
            </a:r>
            <a:br>
              <a:rPr lang="en-US" sz="1700" cap="none"/>
            </a:br>
            <a:r>
              <a:rPr lang="en-US" sz="1700" cap="none"/>
              <a:t>PRESENTACIÓN DE UNA EXPOSICIÓN FOTOGRÁFICA Y HEMEROGRÁFICA QUE EXPONGA LAS DIMENSIONES DE ESTE FENÓMENO.</a:t>
            </a:r>
            <a:br>
              <a:rPr lang="en-US" sz="1700" cap="none"/>
            </a:br>
            <a:r>
              <a:rPr lang="en-US" sz="1700" cap="none"/>
              <a:t>LECTURA DE LA NOVELA </a:t>
            </a:r>
            <a:r>
              <a:rPr i="1" lang="en-US" sz="1700" cap="none"/>
              <a:t>LADYDI</a:t>
            </a:r>
            <a:r>
              <a:rPr lang="en-US" sz="1700" cap="none"/>
              <a:t> DE JENNIFER CLEMENT DONDE SE PRESENTA UN ASPECTO DE LA TRATA EN MÉXICO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14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74" name="Google Shape;274;p14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75" name="Google Shape;275;p14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7" name="Google Shape;277;p14"/>
          <p:cNvSpPr txBox="1"/>
          <p:nvPr>
            <p:ph type="title"/>
          </p:nvPr>
        </p:nvSpPr>
        <p:spPr>
          <a:xfrm>
            <a:off x="5203371" y="4208449"/>
            <a:ext cx="6211956" cy="152600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Libre Franklin"/>
              <a:buNone/>
            </a:pPr>
            <a:r>
              <a:rPr b="1" lang="en-US" sz="1600" cap="none"/>
              <a:t>DESCRIPCIÓN DE APERTURA DE LA ACTIVIDAD.</a:t>
            </a:r>
            <a:br>
              <a:rPr lang="en-US" sz="1600" cap="none"/>
            </a:br>
            <a:br>
              <a:rPr lang="en-US" sz="1600" cap="none"/>
            </a:br>
            <a:r>
              <a:rPr lang="en-US" sz="1600" cap="none"/>
              <a:t>1. LECTURA E  INVESTIGACIÓN SOBRE LA TRATA EN MÉXICO.</a:t>
            </a:r>
            <a:br>
              <a:rPr lang="en-US" sz="1600" cap="none"/>
            </a:br>
            <a:r>
              <a:rPr lang="en-US" sz="1600" cap="none"/>
              <a:t>MATERIALES, HERRAMIENTAS Y EVIDENCIAS DE APRENDIZAJE:</a:t>
            </a:r>
            <a:br>
              <a:rPr lang="en-US" sz="1600" cap="none"/>
            </a:br>
            <a:br>
              <a:rPr lang="en-US" sz="1600" cap="none"/>
            </a:br>
            <a:endParaRPr sz="1600" cap="none"/>
          </a:p>
        </p:txBody>
      </p:sp>
      <p:sp>
        <p:nvSpPr>
          <p:cNvPr id="278" name="Google Shape;278;p14"/>
          <p:cNvSpPr/>
          <p:nvPr/>
        </p:nvSpPr>
        <p:spPr>
          <a:xfrm>
            <a:off x="0" y="660144"/>
            <a:ext cx="4060371" cy="5238299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237961" y="897281"/>
            <a:ext cx="3584448" cy="4764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80" name="Google Shape;2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620" y="979577"/>
            <a:ext cx="3001129" cy="459943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4"/>
          <p:cNvSpPr/>
          <p:nvPr/>
        </p:nvSpPr>
        <p:spPr>
          <a:xfrm>
            <a:off x="4557304" y="0"/>
            <a:ext cx="3712695" cy="313160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2" name="Google Shape;282;p14"/>
          <p:cNvSpPr/>
          <p:nvPr/>
        </p:nvSpPr>
        <p:spPr>
          <a:xfrm>
            <a:off x="4795163" y="230778"/>
            <a:ext cx="3236976" cy="2670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83" name="Google Shape;28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7459" y="344078"/>
            <a:ext cx="3072384" cy="244344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4"/>
          <p:cNvSpPr/>
          <p:nvPr/>
        </p:nvSpPr>
        <p:spPr>
          <a:xfrm>
            <a:off x="8763000" y="660143"/>
            <a:ext cx="3429000" cy="338328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5" name="Google Shape;285;p14"/>
          <p:cNvSpPr/>
          <p:nvPr/>
        </p:nvSpPr>
        <p:spPr>
          <a:xfrm>
            <a:off x="9000744" y="897887"/>
            <a:ext cx="2953512" cy="2907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86" name="Google Shape;28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68071" y="981325"/>
            <a:ext cx="2418858" cy="274091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4"/>
          <p:cNvSpPr/>
          <p:nvPr/>
        </p:nvSpPr>
        <p:spPr>
          <a:xfrm rot="10800000">
            <a:off x="4553373" y="3751045"/>
            <a:ext cx="1609735" cy="2166428"/>
          </a:xfrm>
          <a:custGeom>
            <a:rect b="b" l="l" r="r" t="t"/>
            <a:pathLst>
              <a:path extrusionOk="0" h="10000" w="10002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lt2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15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93" name="Google Shape;293;p15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94" name="Google Shape;294;p15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" name="Google Shape;29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96" name="Google Shape;296;p15"/>
          <p:cNvSpPr txBox="1"/>
          <p:nvPr>
            <p:ph type="title"/>
          </p:nvPr>
        </p:nvSpPr>
        <p:spPr>
          <a:xfrm>
            <a:off x="4735286" y="4332575"/>
            <a:ext cx="6667283" cy="12844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rPr b="1" lang="en-US" sz="1200" cap="none"/>
              <a:t>DESCRIPCIÓN DEL DESARROLLO DE LA ACTIVIDAD</a:t>
            </a:r>
            <a:r>
              <a:rPr lang="en-US" sz="1200" cap="none"/>
              <a:t>. </a:t>
            </a:r>
            <a:br>
              <a:rPr lang="en-US" sz="1200" cap="none"/>
            </a:br>
            <a:br>
              <a:rPr lang="en-US" sz="1200" cap="none"/>
            </a:br>
            <a:r>
              <a:rPr lang="en-US" sz="1200" cap="none"/>
              <a:t>INVESTIGACIÓN SOBRE LA TRATA EN MÉXICO.</a:t>
            </a:r>
            <a:br>
              <a:rPr lang="en-US" sz="1200" cap="none"/>
            </a:br>
            <a:r>
              <a:rPr lang="en-US" sz="1200" cap="none"/>
              <a:t>REALIZACIÓN DE UN INFOGRAMA QUE CONTENGA LA INFORMACIÓN SOBRE LOS ASPECTOS FUNDAMENTALES QUE ABARCA LA TRATA.</a:t>
            </a:r>
            <a:br>
              <a:rPr lang="en-US" sz="1200" cap="none"/>
            </a:br>
            <a:r>
              <a:rPr lang="en-US" sz="1200" cap="none"/>
              <a:t>INVESTIGACIÓN E IMPRESIÓN DE MUJERES DESAPARECIDAS EN EL ESTADO DE MÉXICO DURANTE EL TRANSCURSO DEL AÑO 2022.</a:t>
            </a:r>
            <a:br>
              <a:rPr lang="en-US" sz="1200" cap="none"/>
            </a:br>
            <a:r>
              <a:rPr lang="en-US" sz="1200" cap="none"/>
              <a:t>EXPOSICIÓN DE FOTOGRAFÍAS VINCULADAS A LA TRATA. </a:t>
            </a:r>
            <a:br>
              <a:rPr lang="en-US" sz="1200" cap="none"/>
            </a:br>
            <a:r>
              <a:rPr lang="en-US" sz="1200" cap="none"/>
              <a:t>MATERIALES Y EVIDENCIAS DE APRENDIZAJE:</a:t>
            </a:r>
            <a:br>
              <a:rPr lang="en-US" sz="1200" cap="none"/>
            </a:br>
            <a:endParaRPr sz="1200" cap="none"/>
          </a:p>
        </p:txBody>
      </p:sp>
      <p:pic>
        <p:nvPicPr>
          <p:cNvPr id="297" name="Google Shape;297;p15"/>
          <p:cNvPicPr preferRelativeResize="0"/>
          <p:nvPr/>
        </p:nvPicPr>
        <p:blipFill rotWithShape="1">
          <a:blip r:embed="rId3">
            <a:alphaModFix/>
          </a:blip>
          <a:srcRect b="0" l="23142" r="0" t="0"/>
          <a:stretch/>
        </p:blipFill>
        <p:spPr>
          <a:xfrm>
            <a:off x="5" y="10"/>
            <a:ext cx="3953173" cy="685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5"/>
          <p:cNvPicPr preferRelativeResize="0"/>
          <p:nvPr/>
        </p:nvPicPr>
        <p:blipFill rotWithShape="1">
          <a:blip r:embed="rId4">
            <a:alphaModFix/>
          </a:blip>
          <a:srcRect b="26227" l="0" r="-1" t="5598"/>
          <a:stretch/>
        </p:blipFill>
        <p:spPr>
          <a:xfrm>
            <a:off x="4114041" y="-1"/>
            <a:ext cx="3963922" cy="360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5"/>
          <p:cNvPicPr preferRelativeResize="0"/>
          <p:nvPr/>
        </p:nvPicPr>
        <p:blipFill rotWithShape="1">
          <a:blip r:embed="rId5">
            <a:alphaModFix/>
          </a:blip>
          <a:srcRect b="23999" l="0" r="-1" t="7825"/>
          <a:stretch/>
        </p:blipFill>
        <p:spPr>
          <a:xfrm>
            <a:off x="8228073" y="10"/>
            <a:ext cx="3963922" cy="360315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5"/>
          <p:cNvSpPr/>
          <p:nvPr/>
        </p:nvSpPr>
        <p:spPr>
          <a:xfrm rot="10800000">
            <a:off x="4272533" y="3928371"/>
            <a:ext cx="1717050" cy="1372910"/>
          </a:xfrm>
          <a:custGeom>
            <a:rect b="b" l="l" r="r" t="t"/>
            <a:pathLst>
              <a:path extrusionOk="0" h="1845884" w="2308583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10080235" y="5080476"/>
            <a:ext cx="1717050" cy="1372910"/>
          </a:xfrm>
          <a:custGeom>
            <a:rect b="b" l="l" r="r" t="t"/>
            <a:pathLst>
              <a:path extrusionOk="0" h="1845884" w="2308583">
                <a:moveTo>
                  <a:pt x="2022607" y="0"/>
                </a:moveTo>
                <a:lnTo>
                  <a:pt x="2308583" y="0"/>
                </a:lnTo>
                <a:lnTo>
                  <a:pt x="2308583" y="1845884"/>
                </a:lnTo>
                <a:lnTo>
                  <a:pt x="462" y="1845884"/>
                </a:lnTo>
                <a:cubicBezTo>
                  <a:pt x="-462" y="1752054"/>
                  <a:pt x="923" y="1667855"/>
                  <a:pt x="0" y="1574025"/>
                </a:cubicBezTo>
                <a:lnTo>
                  <a:pt x="2022607" y="1574957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07" name="Google Shape;307;p16"/>
            <p:cNvSpPr/>
            <p:nvPr/>
          </p:nvSpPr>
          <p:spPr>
            <a:xfrm>
              <a:off x="8151962" y="1685652"/>
              <a:ext cx="3275013" cy="4408488"/>
            </a:xfrm>
            <a:custGeom>
              <a:rect b="b" l="l" r="r" t="t"/>
              <a:pathLst>
                <a:path extrusionOk="0" h="10000" w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308" name="Google Shape;308;p16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rect b="b" l="l" r="r" t="t"/>
              <a:pathLst>
                <a:path extrusionOk="0" h="10000" w="10002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10" name="Google Shape;310;p16"/>
          <p:cNvSpPr txBox="1"/>
          <p:nvPr>
            <p:ph type="title"/>
          </p:nvPr>
        </p:nvSpPr>
        <p:spPr>
          <a:xfrm>
            <a:off x="8154186" y="634028"/>
            <a:ext cx="3355942" cy="3732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</a:pPr>
            <a:br>
              <a:rPr lang="en-US" sz="2000" cap="none"/>
            </a:br>
            <a:r>
              <a:rPr b="1" lang="en-US" sz="2000" cap="none"/>
              <a:t>DESCRIPCIÓN DEL CIERRE DE LA ACTIVIDAD</a:t>
            </a:r>
            <a:r>
              <a:rPr lang="en-US" sz="2000" cap="none"/>
              <a:t>.</a:t>
            </a:r>
            <a:br>
              <a:rPr lang="en-US" sz="2000" cap="none"/>
            </a:br>
            <a:br>
              <a:rPr lang="en-US" sz="2000" cap="none"/>
            </a:br>
            <a:r>
              <a:rPr lang="en-US" sz="2000" cap="none"/>
              <a:t>CHARLA CON LA ESCRITORA JENNIFER CLEMENT, AUTORA DE </a:t>
            </a:r>
            <a:r>
              <a:rPr i="1" lang="en-US" sz="2000" cap="none"/>
              <a:t>LADYDI, </a:t>
            </a:r>
            <a:r>
              <a:rPr lang="en-US" sz="2000" cap="none"/>
              <a:t>SOBRE EL PROCESO DE CREACIÓN DE LA MISMA Y SOBRE LA ADAPTACIÓN PARA LA PELÍCULA </a:t>
            </a:r>
            <a:r>
              <a:rPr i="1" lang="en-US" sz="2000" cap="none"/>
              <a:t>NOCHE DE FUEGO. </a:t>
            </a:r>
            <a:br>
              <a:rPr lang="en-US" sz="2000" cap="none"/>
            </a:br>
            <a:br>
              <a:rPr lang="en-US" sz="2000" cap="none"/>
            </a:br>
            <a:endParaRPr sz="2000" cap="none"/>
          </a:p>
        </p:txBody>
      </p:sp>
      <p:sp>
        <p:nvSpPr>
          <p:cNvPr id="311" name="Google Shape;311;p16"/>
          <p:cNvSpPr/>
          <p:nvPr/>
        </p:nvSpPr>
        <p:spPr>
          <a:xfrm rot="10800000">
            <a:off x="649163" y="634028"/>
            <a:ext cx="3275668" cy="4408488"/>
          </a:xfrm>
          <a:custGeom>
            <a:rect b="b" l="l" r="r" t="t"/>
            <a:pathLst>
              <a:path extrusionOk="0" h="10000" w="10002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382011" y="1683739"/>
            <a:ext cx="2743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9068" y="3313810"/>
            <a:ext cx="2749177" cy="206188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6"/>
          <p:cNvSpPr/>
          <p:nvPr/>
        </p:nvSpPr>
        <p:spPr>
          <a:xfrm>
            <a:off x="4494670" y="2016617"/>
            <a:ext cx="3275013" cy="4408488"/>
          </a:xfrm>
          <a:custGeom>
            <a:rect b="b" l="l" r="r" t="t"/>
            <a:pathLst>
              <a:path extrusionOk="0" h="10000" w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"/>
          <p:cNvSpPr/>
          <p:nvPr/>
        </p:nvSpPr>
        <p:spPr>
          <a:xfrm>
            <a:off x="1115028" y="1700011"/>
            <a:ext cx="10437321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Descripción de lo que se hará con los resultados de la actividad</a:t>
            </a:r>
            <a:br>
              <a:rPr b="1"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br>
              <a:rPr b="1"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b="1"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Tras haber realizado la investigación, leído la novela, visto la película y escuchado la plática, los alumnos harán trípticos y carteles con la información obtenida, responderán un cuestionario sobre el texto en cuestión.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br>
              <a:rPr b="1"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br>
              <a:rPr b="1"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 sz="2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 txBox="1"/>
          <p:nvPr>
            <p:ph type="title"/>
          </p:nvPr>
        </p:nvSpPr>
        <p:spPr>
          <a:xfrm>
            <a:off x="838200" y="555586"/>
            <a:ext cx="10515600" cy="4120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rPr b="1" lang="en-US" sz="3100"/>
              <a:t>Toma de decisiones</a:t>
            </a:r>
            <a:br>
              <a:rPr b="1" lang="en-US" sz="3100"/>
            </a:br>
            <a:br>
              <a:rPr lang="en-US"/>
            </a:br>
            <a:r>
              <a:rPr b="1" lang="en-US" sz="3100"/>
              <a:t>Ante la situación de inseguridad que se vive en algunas zonas del país, los alumnos concientizarán a la comunidad escolar sobre la importancia de estar atentos ante cualquier indicio de trata de personas en su entorno para poder denunciarla ante las autoridades correspondientes, y ante cualquier actitud sospechosa que los pueda hacer sujetos de este delito en el medio en el que se desenvuelven. </a:t>
            </a:r>
            <a:br>
              <a:rPr lang="en-US" sz="3100"/>
            </a:br>
            <a:br>
              <a:rPr lang="en-US" sz="3100"/>
            </a:br>
            <a:br>
              <a:rPr lang="en-US" sz="3100"/>
            </a:br>
            <a:endParaRPr sz="3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"/>
          <p:cNvSpPr txBox="1"/>
          <p:nvPr>
            <p:ph type="title"/>
          </p:nvPr>
        </p:nvSpPr>
        <p:spPr>
          <a:xfrm>
            <a:off x="1130665" y="454306"/>
            <a:ext cx="10550474" cy="5949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Franklin"/>
              <a:buNone/>
            </a:pPr>
            <a:r>
              <a:rPr b="1" lang="en-US" sz="2800"/>
              <a:t>Análisis. Contrastación de lo esperado y lo sucedido.</a:t>
            </a:r>
            <a:br>
              <a:rPr b="1" lang="en-US" sz="2800"/>
            </a:br>
            <a:br>
              <a:rPr b="1" lang="en-US" sz="2800"/>
            </a:br>
            <a:r>
              <a:rPr b="1" lang="en-US" sz="2800"/>
              <a:t>Logros planeados: hacer visible el fenómeno de la trata en nuestro país y concientizar a la comunidad escolar sobre este problema  en nuestro entorno más próximo y en las diferentes regiones de México. </a:t>
            </a:r>
            <a:br>
              <a:rPr b="1" lang="en-US" sz="2800"/>
            </a:br>
            <a:r>
              <a:rPr b="1" lang="en-US" sz="2800"/>
              <a:t>Logros alcanzados: se alcanzó del objetivo planteado pues los alumnos pudieron comprender la dimensión del problema de la trata en México tras la investigación y exposición realizadas y, de manera más sensibilizadora, tras la lectura de la novela </a:t>
            </a:r>
            <a:r>
              <a:rPr b="1" i="1" lang="en-US" sz="2800"/>
              <a:t>Ladydi</a:t>
            </a:r>
            <a:r>
              <a:rPr b="1" lang="en-US" sz="2800"/>
              <a:t> y la visualización de la película sobre ésta así como de otros filmes y cortometrajes sobre el tema.</a:t>
            </a:r>
            <a:br>
              <a:rPr b="1" lang="en-US" sz="2800"/>
            </a:br>
            <a:r>
              <a:rPr b="1" lang="en-US" sz="2800"/>
              <a:t> </a:t>
            </a:r>
            <a:br>
              <a:rPr b="1" lang="en-US" sz="2800"/>
            </a:br>
            <a:r>
              <a:rPr b="1" lang="en-US" sz="2800"/>
              <a:t>Aspectos a mejorar: análisis sobre los diferentes aspectos relacionados con la trata como la esclavitud y  la mendicidad. </a:t>
            </a:r>
            <a:br>
              <a:rPr lang="en-US" sz="2800"/>
            </a:b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/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"/>
              <a:buNone/>
            </a:pPr>
            <a:r>
              <a:rPr lang="en-US" sz="4400"/>
              <a:t>CARAS VEMOS, TRATA NO SABEMOS</a:t>
            </a:r>
            <a:br>
              <a:rPr lang="en-US"/>
            </a:br>
            <a:r>
              <a:rPr lang="en-US"/>
              <a:t>EQUIPO 1</a:t>
            </a:r>
            <a:endParaRPr/>
          </a:p>
        </p:txBody>
      </p:sp>
      <p:sp>
        <p:nvSpPr>
          <p:cNvPr id="129" name="Google Shape;129;p2"/>
          <p:cNvSpPr txBox="1"/>
          <p:nvPr>
            <p:ph idx="1" type="subTitle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 sz="4400"/>
              <a:t>Etapa 3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 txBox="1"/>
          <p:nvPr>
            <p:ph type="ctrTitle"/>
          </p:nvPr>
        </p:nvSpPr>
        <p:spPr>
          <a:xfrm>
            <a:off x="1524000" y="1889395"/>
            <a:ext cx="9144000" cy="1246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</a:pPr>
            <a:r>
              <a:rPr b="1" lang="en-US"/>
              <a:t>ASIGNATURAS</a:t>
            </a:r>
            <a:br>
              <a:rPr b="1" lang="en-US"/>
            </a:br>
            <a:endParaRPr b="1"/>
          </a:p>
        </p:txBody>
      </p:sp>
      <p:graphicFrame>
        <p:nvGraphicFramePr>
          <p:cNvPr id="135" name="Google Shape;135;p3"/>
          <p:cNvGraphicFramePr/>
          <p:nvPr/>
        </p:nvGraphicFramePr>
        <p:xfrm>
          <a:off x="2032000" y="225954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{7D1C88DA-EF8C-4A9D-8E1B-93AFC8143688}</a:tableStyleId>
              </a:tblPr>
              <a:tblGrid>
                <a:gridCol w="4064000"/>
                <a:gridCol w="4064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/>
                        <a:t>Asignatura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Profesor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Introducción al Estudio de las Ciencias Sociales y Económicas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Norma Angélica Moyers Alonso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Derecho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José Manuel Perabeles Díaz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Literatura Mexicana e Iberoamericana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Josefa Aliseda Gallego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graphicFrame>
        <p:nvGraphicFramePr>
          <p:cNvPr id="136" name="Google Shape;136;p3"/>
          <p:cNvGraphicFramePr/>
          <p:nvPr/>
        </p:nvGraphicFramePr>
        <p:xfrm>
          <a:off x="2032000" y="43822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{7D1C88DA-EF8C-4A9D-8E1B-93AFC8143688}</a:tableStyleId>
              </a:tblPr>
              <a:tblGrid>
                <a:gridCol w="4064000"/>
                <a:gridCol w="4064000"/>
              </a:tblGrid>
              <a:tr h="37085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MATERIA DE APOYO</a:t>
                      </a:r>
                      <a:endParaRPr/>
                    </a:p>
                  </a:txBody>
                  <a:tcPr marT="45725" marB="45725" marR="91450" marL="91450"/>
                </a:tc>
                <a:tc hMerge="1"/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Psicologíaa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Norma Anglélica Hernández Beltran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4"/>
          <p:cNvSpPr txBox="1"/>
          <p:nvPr>
            <p:ph type="title"/>
          </p:nvPr>
        </p:nvSpPr>
        <p:spPr>
          <a:xfrm>
            <a:off x="640081" y="791570"/>
            <a:ext cx="4018839" cy="52623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Libre Franklin"/>
              <a:buNone/>
            </a:pPr>
            <a:r>
              <a:rPr b="1" lang="en-US" sz="5400">
                <a:solidFill>
                  <a:schemeClr val="lt2"/>
                </a:solidFill>
              </a:rPr>
              <a:t>Ciclo escolar</a:t>
            </a:r>
            <a:r>
              <a:rPr lang="en-US" sz="5400">
                <a:solidFill>
                  <a:schemeClr val="lt2"/>
                </a:solidFill>
              </a:rPr>
              <a:t>: 2021-2022</a:t>
            </a:r>
            <a:endParaRPr/>
          </a:p>
        </p:txBody>
      </p:sp>
      <p:sp>
        <p:nvSpPr>
          <p:cNvPr id="143" name="Google Shape;143;p4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rgbClr val="696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4"/>
          <p:cNvSpPr txBox="1"/>
          <p:nvPr>
            <p:ph idx="1" type="body"/>
          </p:nvPr>
        </p:nvSpPr>
        <p:spPr>
          <a:xfrm>
            <a:off x="5532120" y="791570"/>
            <a:ext cx="6290686" cy="52623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US" sz="2400"/>
              <a:t>Fechas de inicio y de término del proyecto</a:t>
            </a:r>
            <a:endParaRPr/>
          </a:p>
          <a:p>
            <a:pPr indent="0" lvl="0" marL="0" rtl="0" algn="ctr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/>
              <a:t>Septiembre 2021-Marzo 2022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"/>
          <p:cNvSpPr txBox="1"/>
          <p:nvPr>
            <p:ph type="ctrTitle"/>
          </p:nvPr>
        </p:nvSpPr>
        <p:spPr>
          <a:xfrm>
            <a:off x="640081" y="791570"/>
            <a:ext cx="4018839" cy="52623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Libre Franklin"/>
              <a:buNone/>
            </a:pPr>
            <a:r>
              <a:rPr b="1" lang="en-US" sz="4200">
                <a:solidFill>
                  <a:schemeClr val="lt2"/>
                </a:solidFill>
              </a:rPr>
              <a:t>INTRODUCCIÓN O JUSTIFICACIÓN</a:t>
            </a:r>
            <a:endParaRPr b="1" sz="4200">
              <a:solidFill>
                <a:schemeClr val="lt2"/>
              </a:solidFill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rgbClr val="696A6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5"/>
          <p:cNvSpPr txBox="1"/>
          <p:nvPr>
            <p:ph idx="1" type="subTitle"/>
          </p:nvPr>
        </p:nvSpPr>
        <p:spPr>
          <a:xfrm>
            <a:off x="5781614" y="585508"/>
            <a:ext cx="5101033" cy="52623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/>
              <a:t>En los últimos años se ha desarrollado en México un fenómeno social delictivo de compleja descripción y comprensión: la trata de personas.</a:t>
            </a:r>
            <a:endParaRPr b="0" sz="1800"/>
          </a:p>
          <a:p>
            <a:pPr indent="0" lvl="0" marL="0" rtl="0" algn="just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/>
              <a:t>Los alumnos de sexto de bachillerato, insertos en la problemática del país, han decidido realizar un proyecto para concientizar a su entorno que abarca las siguientes etapas:</a:t>
            </a:r>
            <a:endParaRPr b="0" sz="1800"/>
          </a:p>
          <a:p>
            <a:pPr indent="0" lvl="0" marL="0" rtl="0" algn="just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/>
              <a:t>Lecturas de textos que expliquen y analicen el fenómeno en la sociedad mexicana.</a:t>
            </a:r>
            <a:endParaRPr/>
          </a:p>
          <a:p>
            <a:pPr indent="0" lvl="0" marL="0" rtl="0" algn="just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/>
              <a:t>Investigación de cómo la legislación actual trata este problema.</a:t>
            </a:r>
            <a:endParaRPr/>
          </a:p>
          <a:p>
            <a:pPr indent="0" lvl="0" marL="0" rtl="0" algn="just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/>
              <a:t>Presentación de una exposición fotográfica y hemerográfica que exponga las dimensiones de este fenómeno.</a:t>
            </a:r>
            <a:endParaRPr/>
          </a:p>
          <a:p>
            <a:pPr indent="0" lvl="0" marL="0" rtl="0" algn="just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 sz="1800"/>
              <a:t>Lectura de la novela </a:t>
            </a:r>
            <a:r>
              <a:rPr i="1" lang="en-US" sz="1800"/>
              <a:t>LadyDi</a:t>
            </a:r>
            <a:r>
              <a:rPr lang="en-US" sz="1800"/>
              <a:t> de Jennifer Clement donde se presenta un aspecto de la trata en México.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0" name="Google Shape;160;p6"/>
          <p:cNvSpPr txBox="1"/>
          <p:nvPr>
            <p:ph type="ctrTitle"/>
          </p:nvPr>
        </p:nvSpPr>
        <p:spPr>
          <a:xfrm>
            <a:off x="1196164" y="1188717"/>
            <a:ext cx="5627717" cy="4480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Libre Franklin"/>
              <a:buNone/>
            </a:pPr>
            <a:r>
              <a:rPr b="1" lang="en-US" sz="6600">
                <a:solidFill>
                  <a:schemeClr val="dk2"/>
                </a:solidFill>
              </a:rPr>
              <a:t>OBJETIVO GENERAL DEL PROYECTO</a:t>
            </a:r>
            <a:endParaRPr/>
          </a:p>
        </p:txBody>
      </p:sp>
      <p:sp>
        <p:nvSpPr>
          <p:cNvPr id="161" name="Google Shape;161;p6"/>
          <p:cNvSpPr txBox="1"/>
          <p:nvPr>
            <p:ph idx="1" type="subTitle"/>
          </p:nvPr>
        </p:nvSpPr>
        <p:spPr>
          <a:xfrm>
            <a:off x="8724015" y="1188717"/>
            <a:ext cx="2594343" cy="4480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None/>
            </a:pPr>
            <a:r>
              <a:rPr lang="en-US"/>
              <a:t>Crear conciencia en la población estudiantil del CET sobre cómo el problema de la trata permea nuestra sociedad y está afectando el desarrollo de la juventud en ciertos sectores de México.</a:t>
            </a:r>
            <a:endParaRPr/>
          </a:p>
        </p:txBody>
      </p:sp>
      <p:sp>
        <p:nvSpPr>
          <p:cNvPr id="162" name="Google Shape;162;p6"/>
          <p:cNvSpPr/>
          <p:nvPr/>
        </p:nvSpPr>
        <p:spPr>
          <a:xfrm rot="10800000">
            <a:off x="7983434" y="640080"/>
            <a:ext cx="2296028" cy="3674981"/>
          </a:xfrm>
          <a:custGeom>
            <a:rect b="b" l="l" r="r" t="t"/>
            <a:pathLst>
              <a:path extrusionOk="0" h="10000" w="10002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6"/>
          <p:cNvSpPr/>
          <p:nvPr/>
        </p:nvSpPr>
        <p:spPr>
          <a:xfrm>
            <a:off x="10147112" y="4501036"/>
            <a:ext cx="1683805" cy="1723705"/>
          </a:xfrm>
          <a:custGeom>
            <a:rect b="b" l="l" r="r" t="t"/>
            <a:pathLst>
              <a:path extrusionOk="0" h="1723705" w="16838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rgbClr val="C4BD98"/>
          </a:solid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708338" y="400735"/>
            <a:ext cx="112432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Objetivo o propósito a alcanzar de cada asignatura involucrada</a:t>
            </a:r>
            <a:endParaRPr b="0" i="0" sz="3200" u="none" cap="none" strike="noStrik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901521" y="1631101"/>
            <a:ext cx="11174569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Introducción al Estudio de las Ciencias Sociales y Económicas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Analizar la dimensión social y cultural de la situación actual que guarda el Estado Mexicano en materia de trata de personas, así como sus causas y efectos</a:t>
            </a:r>
            <a:endParaRPr/>
          </a:p>
        </p:txBody>
      </p:sp>
      <p:sp>
        <p:nvSpPr>
          <p:cNvPr id="170" name="Google Shape;170;p7"/>
          <p:cNvSpPr/>
          <p:nvPr/>
        </p:nvSpPr>
        <p:spPr>
          <a:xfrm>
            <a:off x="901521" y="2843170"/>
            <a:ext cx="11050073" cy="2383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Derecho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Estudiar las reformas Constitucionales y analizar los Derechos Humanos, así como la responsabilidad y obligación del Estado para tutelar estos. </a:t>
            </a:r>
            <a:endParaRPr/>
          </a:p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Revisar las disposiciones legales que sancionan el secuestro y la trata de personas: </a:t>
            </a:r>
            <a:endParaRPr/>
          </a:p>
          <a:p>
            <a:pPr indent="-342900" lvl="0" marL="342900" marR="0" rtl="0" algn="just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Ley General para Prevenir y Sancionar los Delitos en materia de Secuestro, reglamentaria de la fracción XXI del artículo 73 de la Constitución Política de los Estados Unidos Mexicanos.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Ley General para Prevenir, Sancionar y Erradicar los Delitos en Materia de Trata de Personas y para la Protección y Asistencia a las Víctimas de estos Delitos.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>
            <a:off x="901521" y="5361750"/>
            <a:ext cx="1095133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Literatura Mexicana e Iberoamericana: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Concientizar a los alumnos, a través de la lectura de la novela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Ladydi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de la película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Noche de fuego,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basada en el texto de Jennifer Clement, sobre  el tema de la trata de personas en nuestro país.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8"/>
          <p:cNvGrpSpPr/>
          <p:nvPr/>
        </p:nvGrpSpPr>
        <p:grpSpPr>
          <a:xfrm>
            <a:off x="4899142" y="2030468"/>
            <a:ext cx="4707656" cy="4683823"/>
            <a:chOff x="1632201" y="433489"/>
            <a:chExt cx="4707656" cy="4683823"/>
          </a:xfrm>
        </p:grpSpPr>
        <p:sp>
          <p:nvSpPr>
            <p:cNvPr id="177" name="Google Shape;177;p8"/>
            <p:cNvSpPr/>
            <p:nvPr/>
          </p:nvSpPr>
          <p:spPr>
            <a:xfrm>
              <a:off x="1788177" y="433489"/>
              <a:ext cx="4551680" cy="4551680"/>
            </a:xfrm>
            <a:prstGeom prst="pie">
              <a:avLst>
                <a:gd fmla="val 16200000" name="adj1"/>
                <a:gd fmla="val 1800000" name="adj2"/>
              </a:avLst>
            </a:prstGeom>
            <a:solidFill>
              <a:schemeClr val="accent3"/>
            </a:solidFill>
            <a:ln cap="flat" cmpd="sng" w="349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8"/>
            <p:cNvSpPr txBox="1"/>
            <p:nvPr/>
          </p:nvSpPr>
          <p:spPr>
            <a:xfrm>
              <a:off x="4262882" y="1273382"/>
              <a:ext cx="1544320" cy="1517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ibre Franklin"/>
                <a:buNone/>
              </a:pP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IECSE: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ibre Franklin"/>
                <a:buNone/>
              </a:pP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Imaginarios sociales</a:t>
              </a:r>
              <a:b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</a:b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Construcción cultural del género</a:t>
              </a: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1672211" y="565632"/>
              <a:ext cx="4551680" cy="4551680"/>
            </a:xfrm>
            <a:prstGeom prst="pie">
              <a:avLst>
                <a:gd fmla="val 1800000" name="adj1"/>
                <a:gd fmla="val 9000000" name="adj2"/>
              </a:avLst>
            </a:prstGeom>
            <a:solidFill>
              <a:srgbClr val="8D9A75"/>
            </a:solidFill>
            <a:ln cap="flat" cmpd="sng" w="349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8"/>
            <p:cNvSpPr txBox="1"/>
            <p:nvPr/>
          </p:nvSpPr>
          <p:spPr>
            <a:xfrm>
              <a:off x="2918504" y="3437526"/>
              <a:ext cx="2059093" cy="1408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ibre Franklin"/>
                <a:buNone/>
              </a:pP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DERECHO: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ibre Franklin"/>
                <a:buNone/>
              </a:pP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Normas protectoras de los Derechos Humanos</a:t>
              </a:r>
              <a:b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</a:b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Leyes sancionadoras de los delitos de secuestro y trata de personas.</a:t>
              </a:r>
              <a:b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</a:b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Obligación  del estado para prevenir y sancionar las conductas delictivas</a:t>
              </a: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1632201" y="433497"/>
              <a:ext cx="4551680" cy="4551680"/>
            </a:xfrm>
            <a:prstGeom prst="pie">
              <a:avLst>
                <a:gd fmla="val 9000000" name="adj1"/>
                <a:gd fmla="val 16200000" name="adj2"/>
              </a:avLst>
            </a:prstGeom>
            <a:solidFill>
              <a:srgbClr val="8CAA8D"/>
            </a:solidFill>
            <a:ln cap="flat" cmpd="sng" w="349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8"/>
            <p:cNvSpPr txBox="1"/>
            <p:nvPr/>
          </p:nvSpPr>
          <p:spPr>
            <a:xfrm>
              <a:off x="2119881" y="1327577"/>
              <a:ext cx="1544320" cy="1517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950" lIns="13950" spcFirstLastPara="1" rIns="13950" wrap="square" tIns="13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ibre Franklin"/>
                <a:buNone/>
              </a:pP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LITERATURA;</a:t>
              </a:r>
              <a:b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</a:b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Literatura de denuncia y compromiso social</a:t>
              </a:r>
              <a:b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</a:br>
              <a:r>
                <a:rPr lang="en-US" sz="1100">
                  <a:solidFill>
                    <a:schemeClr val="lt1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La expresión femenina</a:t>
              </a:r>
              <a:endParaRPr/>
            </a:p>
          </p:txBody>
        </p:sp>
      </p:grpSp>
      <p:sp>
        <p:nvSpPr>
          <p:cNvPr id="183" name="Google Shape;183;p8"/>
          <p:cNvSpPr/>
          <p:nvPr/>
        </p:nvSpPr>
        <p:spPr>
          <a:xfrm>
            <a:off x="9722835" y="115908"/>
            <a:ext cx="1969751" cy="3541692"/>
          </a:xfrm>
          <a:prstGeom prst="rect">
            <a:avLst/>
          </a:prstGeom>
          <a:solidFill>
            <a:schemeClr val="accent1"/>
          </a:solidFill>
          <a:ln cap="flat" cmpd="sng" w="34925">
            <a:solidFill>
              <a:srgbClr val="6666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Conceptos clave: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machismo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impunidad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cultura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violencia de  género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genero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Sociedad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Violencia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Atención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Acción comunitaria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Desigualdad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Cohesión social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Participación social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Trata de personas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Grupos  vulnerables</a:t>
            </a:r>
            <a:endParaRPr sz="16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844282" y="2524256"/>
            <a:ext cx="2422659" cy="4192076"/>
          </a:xfrm>
          <a:prstGeom prst="rect">
            <a:avLst/>
          </a:prstGeom>
          <a:solidFill>
            <a:schemeClr val="accent1"/>
          </a:solidFill>
          <a:ln cap="flat" cmpd="sng" w="34925">
            <a:solidFill>
              <a:srgbClr val="6666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Conceptos clave: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impunidad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violencia de  género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genero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sociedad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violencia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secuestro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derechos humanos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estado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normas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Obligaciones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Leyes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Prevención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Conducta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Justicia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Atención a víctimas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Desigualdad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Acción afirmativa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Trata de personas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Esclavitud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Explotación sexual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Grupos vulnerables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Reparación de daño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3540262" y="77269"/>
            <a:ext cx="1969751" cy="2228049"/>
          </a:xfrm>
          <a:prstGeom prst="rect">
            <a:avLst/>
          </a:prstGeom>
          <a:solidFill>
            <a:schemeClr val="accent1"/>
          </a:solidFill>
          <a:ln cap="flat" cmpd="sng" w="34925">
            <a:solidFill>
              <a:srgbClr val="6666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Conceptos clave: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Trata de personas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Machismo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Género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Identidad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Compromiso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Denuncia</a:t>
            </a:r>
            <a:b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Trata de personas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Empoderamiento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Esclavitud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6" name="Google Shape;186;p8"/>
          <p:cNvSpPr/>
          <p:nvPr/>
        </p:nvSpPr>
        <p:spPr>
          <a:xfrm rot="-1735004">
            <a:off x="5718220" y="1191293"/>
            <a:ext cx="579549" cy="151327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9B9B6"/>
          </a:solidFill>
          <a:ln cap="flat" cmpd="sng" w="34925">
            <a:solidFill>
              <a:srgbClr val="6666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7" name="Google Shape;187;p8"/>
          <p:cNvSpPr/>
          <p:nvPr/>
        </p:nvSpPr>
        <p:spPr>
          <a:xfrm rot="-5400000">
            <a:off x="4237861" y="4732981"/>
            <a:ext cx="578130" cy="2422657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9CCBA"/>
          </a:solidFill>
          <a:ln cap="flat" cmpd="sng" w="34925">
            <a:solidFill>
              <a:srgbClr val="6666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88" name="Google Shape;188;p8"/>
          <p:cNvSpPr/>
          <p:nvPr/>
        </p:nvSpPr>
        <p:spPr>
          <a:xfrm rot="2672063">
            <a:off x="8748788" y="1548682"/>
            <a:ext cx="579549" cy="151327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0D8A3"/>
          </a:solidFill>
          <a:ln cap="flat" cmpd="sng" w="34925">
            <a:solidFill>
              <a:srgbClr val="66666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189" name="Google Shape;189;p8"/>
          <p:cNvCxnSpPr/>
          <p:nvPr/>
        </p:nvCxnSpPr>
        <p:spPr>
          <a:xfrm rot="10800000">
            <a:off x="4984124" y="605307"/>
            <a:ext cx="5280338" cy="193183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90" name="Google Shape;190;p8"/>
          <p:cNvCxnSpPr/>
          <p:nvPr/>
        </p:nvCxnSpPr>
        <p:spPr>
          <a:xfrm rot="10800000">
            <a:off x="4991886" y="629016"/>
            <a:ext cx="5027877" cy="69751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91" name="Google Shape;191;p8"/>
          <p:cNvCxnSpPr/>
          <p:nvPr/>
        </p:nvCxnSpPr>
        <p:spPr>
          <a:xfrm flipH="1">
            <a:off x="2744739" y="1345475"/>
            <a:ext cx="7235067" cy="164824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grpSp>
        <p:nvGrpSpPr>
          <p:cNvPr id="192" name="Google Shape;192;p8"/>
          <p:cNvGrpSpPr/>
          <p:nvPr/>
        </p:nvGrpSpPr>
        <p:grpSpPr>
          <a:xfrm>
            <a:off x="11114466" y="798490"/>
            <a:ext cx="875768" cy="1607713"/>
            <a:chOff x="11114466" y="798490"/>
            <a:chExt cx="875768" cy="1607713"/>
          </a:xfrm>
        </p:grpSpPr>
        <p:cxnSp>
          <p:nvCxnSpPr>
            <p:cNvPr id="193" name="Google Shape;193;p8"/>
            <p:cNvCxnSpPr/>
            <p:nvPr/>
          </p:nvCxnSpPr>
          <p:spPr>
            <a:xfrm flipH="1">
              <a:off x="11935137" y="798490"/>
              <a:ext cx="30770" cy="1607713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4" name="Google Shape;194;p8"/>
            <p:cNvCxnSpPr/>
            <p:nvPr/>
          </p:nvCxnSpPr>
          <p:spPr>
            <a:xfrm>
              <a:off x="11114468" y="798490"/>
              <a:ext cx="851439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5" name="Google Shape;195;p8"/>
            <p:cNvCxnSpPr/>
            <p:nvPr/>
          </p:nvCxnSpPr>
          <p:spPr>
            <a:xfrm>
              <a:off x="11114467" y="1920024"/>
              <a:ext cx="851439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6" name="Google Shape;196;p8"/>
            <p:cNvCxnSpPr/>
            <p:nvPr/>
          </p:nvCxnSpPr>
          <p:spPr>
            <a:xfrm>
              <a:off x="11138795" y="2406203"/>
              <a:ext cx="851439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" name="Google Shape;197;p8"/>
            <p:cNvCxnSpPr/>
            <p:nvPr/>
          </p:nvCxnSpPr>
          <p:spPr>
            <a:xfrm>
              <a:off x="11114466" y="1562735"/>
              <a:ext cx="851439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" name="Google Shape;198;p8"/>
            <p:cNvCxnSpPr/>
            <p:nvPr/>
          </p:nvCxnSpPr>
          <p:spPr>
            <a:xfrm>
              <a:off x="11540185" y="1325453"/>
              <a:ext cx="425719" cy="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cxnSp>
        <p:nvCxnSpPr>
          <p:cNvPr id="199" name="Google Shape;199;p8"/>
          <p:cNvCxnSpPr/>
          <p:nvPr/>
        </p:nvCxnSpPr>
        <p:spPr>
          <a:xfrm flipH="1">
            <a:off x="2721843" y="507688"/>
            <a:ext cx="1259106" cy="331605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0" name="Google Shape;200;p8"/>
          <p:cNvCxnSpPr/>
          <p:nvPr/>
        </p:nvCxnSpPr>
        <p:spPr>
          <a:xfrm flipH="1">
            <a:off x="2739402" y="1325453"/>
            <a:ext cx="1484098" cy="2436214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1" name="Google Shape;201;p8"/>
          <p:cNvCxnSpPr/>
          <p:nvPr/>
        </p:nvCxnSpPr>
        <p:spPr>
          <a:xfrm flipH="1">
            <a:off x="2441754" y="2107551"/>
            <a:ext cx="7879123" cy="261467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2" name="Google Shape;202;p8"/>
          <p:cNvCxnSpPr/>
          <p:nvPr/>
        </p:nvCxnSpPr>
        <p:spPr>
          <a:xfrm flipH="1">
            <a:off x="2739402" y="1947928"/>
            <a:ext cx="1509274" cy="187581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3" name="Google Shape;203;p8"/>
          <p:cNvCxnSpPr/>
          <p:nvPr/>
        </p:nvCxnSpPr>
        <p:spPr>
          <a:xfrm rot="10800000">
            <a:off x="4869907" y="1360771"/>
            <a:ext cx="5412717" cy="74678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4" name="Google Shape;204;p8"/>
          <p:cNvCxnSpPr/>
          <p:nvPr/>
        </p:nvCxnSpPr>
        <p:spPr>
          <a:xfrm flipH="1">
            <a:off x="2563029" y="2329027"/>
            <a:ext cx="7598402" cy="3191689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5" name="Google Shape;205;p8"/>
          <p:cNvCxnSpPr/>
          <p:nvPr/>
        </p:nvCxnSpPr>
        <p:spPr>
          <a:xfrm flipH="1">
            <a:off x="2563029" y="2611872"/>
            <a:ext cx="7598402" cy="291987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6" name="Google Shape;206;p8"/>
          <p:cNvCxnSpPr/>
          <p:nvPr/>
        </p:nvCxnSpPr>
        <p:spPr>
          <a:xfrm flipH="1">
            <a:off x="2642752" y="2139823"/>
            <a:ext cx="7678125" cy="302413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7" name="Google Shape;207;p8"/>
          <p:cNvCxnSpPr/>
          <p:nvPr/>
        </p:nvCxnSpPr>
        <p:spPr>
          <a:xfrm rot="10800000">
            <a:off x="4927412" y="1168314"/>
            <a:ext cx="5393465" cy="561002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8" name="Google Shape;208;p8"/>
          <p:cNvCxnSpPr/>
          <p:nvPr/>
        </p:nvCxnSpPr>
        <p:spPr>
          <a:xfrm flipH="1">
            <a:off x="2632128" y="3001850"/>
            <a:ext cx="7387635" cy="296964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09" name="Google Shape;209;p8"/>
          <p:cNvCxnSpPr/>
          <p:nvPr/>
        </p:nvCxnSpPr>
        <p:spPr>
          <a:xfrm flipH="1">
            <a:off x="2610887" y="1364680"/>
            <a:ext cx="7368919" cy="4565975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10" name="Google Shape;210;p8"/>
          <p:cNvCxnSpPr/>
          <p:nvPr/>
        </p:nvCxnSpPr>
        <p:spPr>
          <a:xfrm flipH="1">
            <a:off x="2305373" y="975651"/>
            <a:ext cx="7992608" cy="3523011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11" name="Google Shape;211;p8"/>
          <p:cNvCxnSpPr/>
          <p:nvPr/>
        </p:nvCxnSpPr>
        <p:spPr>
          <a:xfrm flipH="1">
            <a:off x="5075897" y="1186472"/>
            <a:ext cx="5355936" cy="49390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12" name="Google Shape;212;p8"/>
          <p:cNvCxnSpPr/>
          <p:nvPr/>
        </p:nvCxnSpPr>
        <p:spPr>
          <a:xfrm flipH="1">
            <a:off x="2389220" y="1916587"/>
            <a:ext cx="7925269" cy="1601134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13" name="Google Shape;213;p8"/>
          <p:cNvCxnSpPr/>
          <p:nvPr/>
        </p:nvCxnSpPr>
        <p:spPr>
          <a:xfrm rot="10800000">
            <a:off x="371772" y="3015155"/>
            <a:ext cx="0" cy="321822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8"/>
          <p:cNvCxnSpPr/>
          <p:nvPr/>
        </p:nvCxnSpPr>
        <p:spPr>
          <a:xfrm rot="10800000">
            <a:off x="371772" y="5826976"/>
            <a:ext cx="1044934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p8"/>
          <p:cNvCxnSpPr/>
          <p:nvPr/>
        </p:nvCxnSpPr>
        <p:spPr>
          <a:xfrm rot="10800000">
            <a:off x="341004" y="3501333"/>
            <a:ext cx="1334228" cy="11659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p8"/>
          <p:cNvCxnSpPr/>
          <p:nvPr/>
        </p:nvCxnSpPr>
        <p:spPr>
          <a:xfrm rot="10800000">
            <a:off x="316676" y="3015154"/>
            <a:ext cx="989412" cy="28016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7" name="Google Shape;217;p8"/>
          <p:cNvCxnSpPr/>
          <p:nvPr/>
        </p:nvCxnSpPr>
        <p:spPr>
          <a:xfrm rot="10800000">
            <a:off x="341005" y="3858622"/>
            <a:ext cx="1075701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8" name="Google Shape;218;p8"/>
          <p:cNvCxnSpPr/>
          <p:nvPr/>
        </p:nvCxnSpPr>
        <p:spPr>
          <a:xfrm rot="10800000">
            <a:off x="371772" y="6028038"/>
            <a:ext cx="1044934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p8"/>
          <p:cNvCxnSpPr/>
          <p:nvPr/>
        </p:nvCxnSpPr>
        <p:spPr>
          <a:xfrm rot="10800000">
            <a:off x="371772" y="6141802"/>
            <a:ext cx="1044934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p8"/>
          <p:cNvCxnSpPr/>
          <p:nvPr/>
        </p:nvCxnSpPr>
        <p:spPr>
          <a:xfrm rot="10800000">
            <a:off x="316676" y="5311788"/>
            <a:ext cx="1212161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27" name="Google Shape;227;p9"/>
          <p:cNvSpPr txBox="1"/>
          <p:nvPr>
            <p:ph type="ctrTitle"/>
          </p:nvPr>
        </p:nvSpPr>
        <p:spPr>
          <a:xfrm>
            <a:off x="967902" y="1194180"/>
            <a:ext cx="3523938" cy="5020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b="1" lang="en-US" sz="4400"/>
              <a:t>PREGUNTAS GUÍA: </a:t>
            </a: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9"/>
          <p:cNvSpPr txBox="1"/>
          <p:nvPr>
            <p:ph idx="1" type="subTitle"/>
          </p:nvPr>
        </p:nvSpPr>
        <p:spPr>
          <a:xfrm>
            <a:off x="4237149" y="167426"/>
            <a:ext cx="7727325" cy="604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¿Qué es la trata  y cómo está presente en la interacción social?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¿Cómo los medios de comunicación manejan este tema?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¿Cuáles son las características de la sociedad mexicana que han permitido la proliferación de la trata?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¿Qué sectores de la sociedad son los más afectados por la trata?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¿Cuál es la legislación actual con respecto a la trata en México?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¿Qué otros delitos se asocian a la trata de personas?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¿Los feminicidios están vinculados a la trata?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¿La trata es un problema que afecte sólo a las mujeres?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¿Se puede disminuir el fenómeno de la trata a partir de la divulgación de lo que implica?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¿Se puede vincular la trata con la venta de niñas en diversas poblaciones del  área rural en México?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¿El nivel de instrucción es un factor que propicia la trata?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¿La literatura y el cine reflejan en toda su extensión este problema?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¿Son los personajes literarios femeninos prototipos de la mujer y su comportamiento ante el machismo?</a:t>
            </a:r>
            <a:endParaRPr b="0"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¿Incide la literatura en el comportamiento femenino?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 sz="2000"/>
              <a:t>¿Cuáles son las características de la sociedad mexicana que han permitido la proliferación de la trata?</a:t>
            </a:r>
            <a:endParaRPr/>
          </a:p>
          <a:p>
            <a:pPr indent="0" lvl="0" marL="0" rtl="0" algn="l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t/>
            </a:r>
            <a:endParaRPr b="0" sz="1400"/>
          </a:p>
          <a:p>
            <a:pPr indent="0" lvl="0" marL="0" rtl="0" algn="l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br>
              <a:rPr lang="en-US" sz="1400"/>
            </a:br>
            <a:endParaRPr b="0" sz="1400"/>
          </a:p>
          <a:p>
            <a:pPr indent="0" lvl="0" marL="0" rtl="0" algn="l">
              <a:lnSpc>
                <a:spcPct val="94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br>
              <a:rPr lang="en-US" sz="1400"/>
            </a:br>
            <a:endParaRPr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corte">
  <a:themeElements>
    <a:clrScheme name="Recorte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Recorte">
  <a:themeElements>
    <a:clrScheme name="Recorte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2022-03-15T22:52:48Z</dcterms:created>
  <dc:creator>Norma Angelica Moyers Alonso</dc:creator>
</cp:coreProperties>
</file>