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Lst>
  <p:sldSz cy="5143500" cx="9144000"/>
  <p:notesSz cx="6858000" cy="9144000"/>
  <p:embeddedFontLst>
    <p:embeddedFont>
      <p:font typeface="Roboto"/>
      <p:regular r:id="rId129"/>
      <p:bold r:id="rId130"/>
      <p:italic r:id="rId131"/>
      <p:boldItalic r:id="rId132"/>
    </p:embeddedFont>
    <p:embeddedFont>
      <p:font typeface="PT Sans Narrow"/>
      <p:regular r:id="rId133"/>
      <p:bold r:id="rId134"/>
    </p:embeddedFont>
    <p:embeddedFont>
      <p:font typeface="Comfortaa"/>
      <p:regular r:id="rId135"/>
      <p:bold r:id="rId136"/>
    </p:embeddedFont>
    <p:embeddedFont>
      <p:font typeface="Open Sans"/>
      <p:regular r:id="rId137"/>
      <p:bold r:id="rId138"/>
      <p:italic r:id="rId139"/>
      <p:boldItalic r:id="rId140"/>
    </p:embeddedFont>
    <p:embeddedFont>
      <p:font typeface="Century Gothic"/>
      <p:regular r:id="rId141"/>
      <p:bold r:id="rId142"/>
      <p:italic r:id="rId143"/>
      <p:boldItalic r:id="rId1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EF1F80F-15DD-46A9-A79E-FB6A0D37DE9F}">
  <a:tblStyle styleId="{CEF1F80F-15DD-46A9-A79E-FB6A0D37DE9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Roboto-regular.fntdata"/><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43" Type="http://schemas.openxmlformats.org/officeDocument/2006/relationships/font" Target="fonts/CenturyGothic-italic.fntdata"/><Relationship Id="rId142" Type="http://schemas.openxmlformats.org/officeDocument/2006/relationships/font" Target="fonts/CenturyGothic-bold.fntdata"/><Relationship Id="rId141" Type="http://schemas.openxmlformats.org/officeDocument/2006/relationships/font" Target="fonts/CenturyGothic-regular.fntdata"/><Relationship Id="rId140" Type="http://schemas.openxmlformats.org/officeDocument/2006/relationships/font" Target="fonts/OpenSans-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44" Type="http://schemas.openxmlformats.org/officeDocument/2006/relationships/font" Target="fonts/CenturyGothic-boldItalic.fntdata"/><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font" Target="fonts/OpenSans-italic.fntdata"/><Relationship Id="rId138" Type="http://schemas.openxmlformats.org/officeDocument/2006/relationships/font" Target="fonts/OpenSans-bold.fntdata"/><Relationship Id="rId137" Type="http://schemas.openxmlformats.org/officeDocument/2006/relationships/font" Target="fonts/OpenSans-regular.fntdata"/><Relationship Id="rId132" Type="http://schemas.openxmlformats.org/officeDocument/2006/relationships/font" Target="fonts/Roboto-boldItalic.fntdata"/><Relationship Id="rId131" Type="http://schemas.openxmlformats.org/officeDocument/2006/relationships/font" Target="fonts/Roboto-italic.fntdata"/><Relationship Id="rId130" Type="http://schemas.openxmlformats.org/officeDocument/2006/relationships/font" Target="fonts/Roboto-bold.fntdata"/><Relationship Id="rId136" Type="http://schemas.openxmlformats.org/officeDocument/2006/relationships/font" Target="fonts/Comfortaa-bold.fntdata"/><Relationship Id="rId135" Type="http://schemas.openxmlformats.org/officeDocument/2006/relationships/font" Target="fonts/Comfortaa-regular.fntdata"/><Relationship Id="rId134" Type="http://schemas.openxmlformats.org/officeDocument/2006/relationships/font" Target="fonts/PTSansNarrow-bold.fntdata"/><Relationship Id="rId133" Type="http://schemas.openxmlformats.org/officeDocument/2006/relationships/font" Target="fonts/PTSansNarrow-regular.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29e87e31a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29e87e31a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2c232bca0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2c232bca0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highlight>
                  <a:srgbClr val="FF0000"/>
                </a:highlight>
              </a:rPr>
              <a:t>Falta</a:t>
            </a:r>
            <a:endParaRPr>
              <a:solidFill>
                <a:schemeClr val="dk1"/>
              </a:solidFill>
              <a:highlight>
                <a:srgbClr val="FF0000"/>
              </a:highlight>
            </a:endParaRPr>
          </a:p>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1c59479e81_6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11c59479e81_6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11c59479e81_6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11c59479e81_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11c59479e81_6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11c59479e81_6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11c59479e81_6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11c59479e81_6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129ebfa5782_1_6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g129ebfa5782_1_6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129ebfa5782_1_6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g129ebfa5782_1_6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129ebfa5782_1_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129ebfa5782_1_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1287e81cb3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1287e81cb3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1287e81cb3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1287e81cb3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1287e81cb3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1287e81cb3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2c232bca03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2c232bca03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1287e81cb3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1287e81cb3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287e81cb3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1287e81cb3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12c232bca03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12c232bca03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12c232bca03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12c232bca03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12c232bca03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12c232bca03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12c232bca03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12c232bca03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12af14bddb3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12af14bddb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12af14ee5aa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12af14ee5aa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12af14ee5aa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12af14ee5aa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12af14bce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12af14bce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2c232bca03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2c232bca03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12af14ee5a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12af14ee5a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12af14ee5aa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12af14ee5aa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12af14ee5aa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12af14ee5aa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2c232bca03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2c232bca03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2ef1b22dff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2ef1b22dff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asignatura 5</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2ef1b22dff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2ef1b22dff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asignatura 5</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2ef1b22dff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2ef1b22df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asignatura 5</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2ef1b22df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2ef1b22df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asignatura 5</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2c232bca03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2c232bca03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asignatura 5</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2c232bca03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2c232bca03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highlight>
                  <a:srgbClr val="FF0000"/>
                </a:highlight>
              </a:rPr>
              <a:t>faltan fuentes de apoyo</a:t>
            </a:r>
            <a:endParaRPr>
              <a:highlight>
                <a:srgbClr val="FF0000"/>
              </a:highlight>
            </a:endParaRPr>
          </a:p>
          <a:p>
            <a:pPr indent="0" lvl="0" marL="0" rtl="0" algn="l">
              <a:spcBef>
                <a:spcPts val="0"/>
              </a:spcBef>
              <a:spcAft>
                <a:spcPts val="0"/>
              </a:spcAft>
              <a:buNone/>
            </a:pPr>
            <a:r>
              <a:rPr lang="es">
                <a:highlight>
                  <a:srgbClr val="FF0000"/>
                </a:highlight>
              </a:rPr>
              <a:t>inglés</a:t>
            </a:r>
            <a:endParaRPr>
              <a:highlight>
                <a:srgbClr val="FF0000"/>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29e87e31a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29e87e31a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2c232bca03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2c232bca03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2c232bca03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2c232bca03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dk1"/>
                </a:solidFill>
                <a:highlight>
                  <a:srgbClr val="FF0000"/>
                </a:highlight>
              </a:rPr>
              <a:t>falta ejemplo: http://rubistar.4teachers.org/index.php?screen=ShowRubric&amp;rubric_id=1765466&amp;</a:t>
            </a:r>
            <a:endParaRPr>
              <a:solidFill>
                <a:schemeClr val="dk1"/>
              </a:solidFill>
              <a:highlight>
                <a:srgbClr val="FF0000"/>
              </a:highlight>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2c232bca03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2c232bca03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dk1"/>
                </a:solidFill>
                <a:highlight>
                  <a:srgbClr val="FF0000"/>
                </a:highlight>
              </a:rPr>
              <a:t>falta todos</a:t>
            </a:r>
            <a:endParaRPr>
              <a:solidFill>
                <a:schemeClr val="dk1"/>
              </a:solidFill>
              <a:highlight>
                <a:srgbClr val="FF0000"/>
              </a:highlight>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2ef1b22dff_7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2ef1b22dff_7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2a847fc1a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2a847fc1a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2e7a0d0ed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2e7a0d0ed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2c232bca03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2c232bca03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highlight>
                  <a:srgbClr val="FF0000"/>
                </a:highlight>
              </a:rPr>
              <a:t>Seleccionar preguntas guía</a:t>
            </a:r>
            <a:endParaRPr>
              <a:solidFill>
                <a:schemeClr val="dk1"/>
              </a:solidFill>
              <a:highlight>
                <a:srgbClr val="FF0000"/>
              </a:highlight>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2c232bca03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2c232bca03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highlight>
                  <a:srgbClr val="FF0000"/>
                </a:highlight>
              </a:rPr>
              <a:t>Seleccionar preguntas guía</a:t>
            </a:r>
            <a:endParaRPr>
              <a:solidFill>
                <a:schemeClr val="dk1"/>
              </a:solidFill>
              <a:highlight>
                <a:srgbClr val="FF0000"/>
              </a:highlight>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2c232bca03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2c232bca03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highlight>
                  <a:srgbClr val="FF0000"/>
                </a:highlight>
              </a:rPr>
              <a:t>Seleccionar preguntas guía</a:t>
            </a:r>
            <a:endParaRPr>
              <a:solidFill>
                <a:schemeClr val="dk1"/>
              </a:solidFill>
              <a:highlight>
                <a:srgbClr val="FF0000"/>
              </a:highlight>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2a847fc1a6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2a847fc1a6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29e87e31a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29e87e31a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2e7a0d0ed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2e7a0d0ed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cc6dfb7ef2_0_1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cc6dfb7ef2_0_1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2a847fc1a6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2a847fc1a6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287009156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287009156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29ebfa5782_1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29ebfa5782_1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2af14bced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2af14bced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2a847fc1a6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2a847fc1a6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28700915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28700915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29ebfa5782_1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29ebfa5782_1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2af14bced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2af14bced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1c59479e81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1c59479e81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cc6dfb7ef2_0_1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cc6dfb7ef2_0_1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2a847fc1a6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2a847fc1a6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287009156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287009156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29ebfa5782_1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129ebfa5782_1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2af14bced2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2af14bced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cc6dfb7ef2_0_1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cc6dfb7ef2_0_1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2a847fc1a6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12a847fc1a6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287009156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1287009156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29ebfa5782_1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29ebfa5782_1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2af14bced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2af14bced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2ef1b22df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2ef1b22df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cc6dfb7ef2_0_1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cc6dfb7ef2_0_1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2a847fc1a6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12a847fc1a6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287009156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287009156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29ebfa5782_1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29ebfa5782_1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2af14bced2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12af14bced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2af14bdd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2af14bdd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cc6dfb7ef2_0_1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cc6dfb7ef2_0_1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d6b1927b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d6b1927b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27ec5bdf7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127ec5bdf7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2a847fc1a6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12a847fc1a6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cc6dfb7ef2_0_1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cc6dfb7ef2_0_1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287009156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287009156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29ebfa5782_1_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129ebfa5782_1_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2af14bddb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2af14bddb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cc6dfb7ef2_0_1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cc6dfb7ef2_0_1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12a847fc1a6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12a847fc1a6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287009156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1287009156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29ebfa5782_1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129ebfa5782_1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2af14bddb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12af14bddb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287009156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1287009156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cc6dfb7ef2_0_1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cc6dfb7ef2_0_1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c59479e81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1c59479e81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cc6dfb7ef2_0_1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cc6dfb7ef2_0_1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2ef1b22dff_7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12ef1b22dff_7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2ef1b22dff_7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12ef1b22dff_7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2ef1b22dff_7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12ef1b22dff_7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12ef1b22dff_7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12ef1b22dff_7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12ef1b22dff_7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12ef1b22dff_7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2a847fc1a6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12a847fc1a6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2a847fc1a6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12a847fc1a6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12af14bddb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12af14bddb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287009156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1287009156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1c59479e81_1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1c59479e81_1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1287009156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1287009156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29ebfa5782_1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129ebfa5782_1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129ebfa5782_1_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129ebfa5782_1_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2af14bddb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12af14bddb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2af14bddb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12af14bddb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12af14bddb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12af14bddb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12af14bddb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12af14bddb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d6b4b09c2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d6b4b09c2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2a847fc1a6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12a847fc1a6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29ebfa5782_1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129ebfa5782_1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2c232bca03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2c232bca03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2af14bddb3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12af14bddb3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12870091560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12870091560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2870091560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12870091560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12870091560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12870091560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2870091560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12870091560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12870091560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12870091560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2870091560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12870091560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12870091560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12870091560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129ebfa5782_1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129ebfa5782_1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129ebfa5782_1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129ebfa5782_1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p:cSld name="CUSTOM_11">
    <p:spTree>
      <p:nvGrpSpPr>
        <p:cNvPr id="62" name="Shape 62"/>
        <p:cNvGrpSpPr/>
        <p:nvPr/>
      </p:nvGrpSpPr>
      <p:grpSpPr>
        <a:xfrm>
          <a:off x="0" y="0"/>
          <a:ext cx="0" cy="0"/>
          <a:chOff x="0" y="0"/>
          <a:chExt cx="0" cy="0"/>
        </a:xfrm>
      </p:grpSpPr>
      <p:sp>
        <p:nvSpPr>
          <p:cNvPr id="63" name="Google Shape;63;p13"/>
          <p:cNvSpPr txBox="1"/>
          <p:nvPr>
            <p:ph type="title"/>
          </p:nvPr>
        </p:nvSpPr>
        <p:spPr>
          <a:xfrm>
            <a:off x="4572000" y="540000"/>
            <a:ext cx="3852000" cy="488700"/>
          </a:xfrm>
          <a:prstGeom prst="rect">
            <a:avLst/>
          </a:prstGeom>
          <a:noFill/>
          <a:ln>
            <a:noFill/>
          </a:ln>
        </p:spPr>
        <p:txBody>
          <a:bodyPr anchorCtr="0" anchor="t" bIns="0" lIns="0" spcFirstLastPara="1" rIns="0" wrap="square" tIns="0">
            <a:noAutofit/>
          </a:bodyPr>
          <a:lstStyle>
            <a:lvl1pPr lvl="0" rtl="0" algn="r">
              <a:lnSpc>
                <a:spcPct val="100000"/>
              </a:lnSpc>
              <a:spcBef>
                <a:spcPts val="0"/>
              </a:spcBef>
              <a:spcAft>
                <a:spcPts val="0"/>
              </a:spcAft>
              <a:buSzPts val="4800"/>
              <a:buNone/>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grpSp>
        <p:nvGrpSpPr>
          <p:cNvPr id="64" name="Google Shape;64;p13"/>
          <p:cNvGrpSpPr/>
          <p:nvPr/>
        </p:nvGrpSpPr>
        <p:grpSpPr>
          <a:xfrm>
            <a:off x="-1700" y="329"/>
            <a:ext cx="9147400" cy="5142843"/>
            <a:chOff x="238125" y="854700"/>
            <a:chExt cx="7142500" cy="4015650"/>
          </a:xfrm>
        </p:grpSpPr>
        <p:sp>
          <p:nvSpPr>
            <p:cNvPr id="65" name="Google Shape;65;p13"/>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3"/>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13"/>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3"/>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3"/>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3"/>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3"/>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3"/>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13"/>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3"/>
            <p:cNvSpPr/>
            <p:nvPr/>
          </p:nvSpPr>
          <p:spPr>
            <a:xfrm>
              <a:off x="561875" y="10727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3"/>
            <p:cNvSpPr/>
            <p:nvPr/>
          </p:nvSpPr>
          <p:spPr>
            <a:xfrm>
              <a:off x="561875" y="12703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13"/>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3"/>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3"/>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13"/>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3"/>
            <p:cNvSpPr/>
            <p:nvPr/>
          </p:nvSpPr>
          <p:spPr>
            <a:xfrm>
              <a:off x="561875" y="47219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3"/>
            <p:cNvSpPr/>
            <p:nvPr/>
          </p:nvSpPr>
          <p:spPr>
            <a:xfrm>
              <a:off x="561875" y="3297650"/>
              <a:ext cx="6818750" cy="0"/>
            </a:xfrm>
            <a:custGeom>
              <a:rect b="b" l="l" r="r" t="t"/>
              <a:pathLst>
                <a:path extrusionOk="0" fill="none" h="12000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3"/>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3"/>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3"/>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3"/>
            <p:cNvSpPr/>
            <p:nvPr/>
          </p:nvSpPr>
          <p:spPr>
            <a:xfrm>
              <a:off x="514825" y="859725"/>
              <a:ext cx="25" cy="4005275"/>
            </a:xfrm>
            <a:custGeom>
              <a:rect b="b" l="l" r="r" t="t"/>
              <a:pathLst>
                <a:path extrusionOk="0" fill="none" h="160211" w="1">
                  <a:moveTo>
                    <a:pt x="0" y="0"/>
                  </a:moveTo>
                  <a:lnTo>
                    <a:pt x="0" y="160211"/>
                  </a:lnTo>
                </a:path>
              </a:pathLst>
            </a:custGeom>
            <a:noFill/>
            <a:ln cap="flat" cmpd="sng" w="9525">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3"/>
            <p:cNvSpPr/>
            <p:nvPr/>
          </p:nvSpPr>
          <p:spPr>
            <a:xfrm>
              <a:off x="563750" y="859725"/>
              <a:ext cx="25" cy="4005275"/>
            </a:xfrm>
            <a:custGeom>
              <a:rect b="b" l="l" r="r" t="t"/>
              <a:pathLst>
                <a:path extrusionOk="0" fill="none" h="160211" w="1">
                  <a:moveTo>
                    <a:pt x="1" y="0"/>
                  </a:moveTo>
                  <a:lnTo>
                    <a:pt x="1" y="160211"/>
                  </a:lnTo>
                </a:path>
              </a:pathLst>
            </a:custGeom>
            <a:noFill/>
            <a:ln cap="flat" cmpd="sng" w="9525">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0.xml"/><Relationship Id="rId3" Type="http://schemas.openxmlformats.org/officeDocument/2006/relationships/image" Target="../media/image5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1.xml"/><Relationship Id="rId3" Type="http://schemas.openxmlformats.org/officeDocument/2006/relationships/image" Target="../media/image5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2.xml"/><Relationship Id="rId3" Type="http://schemas.openxmlformats.org/officeDocument/2006/relationships/image" Target="../media/image5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 Id="rId3" Type="http://schemas.openxmlformats.org/officeDocument/2006/relationships/image" Target="../media/image6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 Id="rId3" Type="http://schemas.openxmlformats.org/officeDocument/2006/relationships/image" Target="../media/image4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5.xml"/><Relationship Id="rId3" Type="http://schemas.openxmlformats.org/officeDocument/2006/relationships/image" Target="../media/image4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43.png"/><Relationship Id="rId4" Type="http://schemas.openxmlformats.org/officeDocument/2006/relationships/image" Target="../media/image41.png"/><Relationship Id="rId5" Type="http://schemas.openxmlformats.org/officeDocument/2006/relationships/image" Target="../media/image4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1.xml"/><Relationship Id="rId3" Type="http://schemas.openxmlformats.org/officeDocument/2006/relationships/image" Target="../media/image4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3.xml"/><Relationship Id="rId3" Type="http://schemas.openxmlformats.org/officeDocument/2006/relationships/image" Target="../media/image80.jpg"/><Relationship Id="rId4" Type="http://schemas.openxmlformats.org/officeDocument/2006/relationships/image" Target="../media/image79.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4.xml"/><Relationship Id="rId3" Type="http://schemas.openxmlformats.org/officeDocument/2006/relationships/image" Target="../media/image81.jpg"/><Relationship Id="rId4" Type="http://schemas.openxmlformats.org/officeDocument/2006/relationships/image" Target="../media/image78.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5.xml"/><Relationship Id="rId3" Type="http://schemas.openxmlformats.org/officeDocument/2006/relationships/hyperlink" Target="http://drive.google.com/file/d/1lq_1XAmBOzypuRXwMCwhJV8mH6O0gsle/view" TargetMode="External"/><Relationship Id="rId4" Type="http://schemas.openxmlformats.org/officeDocument/2006/relationships/image" Target="../media/image49.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 Id="rId3" Type="http://schemas.openxmlformats.org/officeDocument/2006/relationships/image" Target="../media/image55.png"/><Relationship Id="rId4" Type="http://schemas.openxmlformats.org/officeDocument/2006/relationships/image" Target="../media/image67.png"/><Relationship Id="rId5" Type="http://schemas.openxmlformats.org/officeDocument/2006/relationships/image" Target="../media/image59.png"/><Relationship Id="rId6" Type="http://schemas.openxmlformats.org/officeDocument/2006/relationships/image" Target="../media/image69.png"/><Relationship Id="rId7" Type="http://schemas.openxmlformats.org/officeDocument/2006/relationships/image" Target="../media/image6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 Id="rId3" Type="http://schemas.openxmlformats.org/officeDocument/2006/relationships/image" Target="../media/image72.jpg"/><Relationship Id="rId4" Type="http://schemas.openxmlformats.org/officeDocument/2006/relationships/image" Target="../media/image53.png"/><Relationship Id="rId5" Type="http://schemas.openxmlformats.org/officeDocument/2006/relationships/image" Target="../media/image60.png"/><Relationship Id="rId6" Type="http://schemas.openxmlformats.org/officeDocument/2006/relationships/image" Target="../media/image5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71.png"/><Relationship Id="rId6" Type="http://schemas.openxmlformats.org/officeDocument/2006/relationships/image" Target="../media/image64.png"/><Relationship Id="rId7" Type="http://schemas.openxmlformats.org/officeDocument/2006/relationships/image" Target="../media/image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hyperlink" Target="https://docs.google.com/document/d/19Q-4xbEPucr3IqVkGYOAyIYBIUbPpCSXhsxIBMR0B9k/edit" TargetMode="External"/><Relationship Id="rId5" Type="http://schemas.openxmlformats.org/officeDocument/2006/relationships/image" Target="../media/image12.png"/><Relationship Id="rId6" Type="http://schemas.openxmlformats.org/officeDocument/2006/relationships/hyperlink" Target="https://drive.google.com/drive/folders/11eO7B1CaXv9O04w7U8CIpNBAKzGPLMjv" TargetMode="External"/><Relationship Id="rId7" Type="http://schemas.openxmlformats.org/officeDocument/2006/relationships/image" Target="../media/image1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 Id="rId3" Type="http://schemas.openxmlformats.org/officeDocument/2006/relationships/image" Target="../media/image76.png"/><Relationship Id="rId4" Type="http://schemas.openxmlformats.org/officeDocument/2006/relationships/image" Target="../media/image74.png"/><Relationship Id="rId5" Type="http://schemas.openxmlformats.org/officeDocument/2006/relationships/image" Target="../media/image7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 Id="rId3" Type="http://schemas.openxmlformats.org/officeDocument/2006/relationships/image" Target="../media/image6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2.xml"/><Relationship Id="rId3" Type="http://schemas.openxmlformats.org/officeDocument/2006/relationships/image" Target="../media/image75.png"/><Relationship Id="rId4" Type="http://schemas.openxmlformats.org/officeDocument/2006/relationships/image" Target="../media/image77.png"/><Relationship Id="rId5"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56.jpg"/><Relationship Id="rId5" Type="http://schemas.openxmlformats.org/officeDocument/2006/relationships/hyperlink" Target="https://www.youtube.com/watch?v=rRVTo6vqFzc" TargetMode="External"/><Relationship Id="rId6"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58.jpg"/><Relationship Id="rId5" Type="http://schemas.openxmlformats.org/officeDocument/2006/relationships/image" Target="../media/image4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es.wikipedia.org/wiki/Nutrici%C3%B3n" TargetMode="External"/><Relationship Id="rId4" Type="http://schemas.openxmlformats.org/officeDocument/2006/relationships/hyperlink" Target="https://es.wikipedia.org/wiki/Conservaci%C3%B3n_de_alimentos" TargetMode="External"/><Relationship Id="rId5" Type="http://schemas.openxmlformats.org/officeDocument/2006/relationships/hyperlink" Target="https://es.wikipedia.org/wiki/Higiene" TargetMode="External"/><Relationship Id="rId6"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16.png"/><Relationship Id="rId4" Type="http://schemas.openxmlformats.org/officeDocument/2006/relationships/image" Target="../media/image2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3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14.png"/><Relationship Id="rId4" Type="http://schemas.openxmlformats.org/officeDocument/2006/relationships/image" Target="../media/image2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 Id="rId3" Type="http://schemas.openxmlformats.org/officeDocument/2006/relationships/image" Target="../media/image23.png"/><Relationship Id="rId4" Type="http://schemas.openxmlformats.org/officeDocument/2006/relationships/image" Target="../media/image2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3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 Id="rId3" Type="http://schemas.openxmlformats.org/officeDocument/2006/relationships/image" Target="../media/image50.png"/><Relationship Id="rId4" Type="http://schemas.openxmlformats.org/officeDocument/2006/relationships/image" Target="../media/image3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9.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0.xml"/><Relationship Id="rId3" Type="http://schemas.openxmlformats.org/officeDocument/2006/relationships/image" Target="../media/image2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2.xml"/><Relationship Id="rId3" Type="http://schemas.openxmlformats.org/officeDocument/2006/relationships/image" Target="../media/image3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3.xml"/><Relationship Id="rId3" Type="http://schemas.openxmlformats.org/officeDocument/2006/relationships/image" Target="../media/image2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4.xml"/><Relationship Id="rId3" Type="http://schemas.openxmlformats.org/officeDocument/2006/relationships/image" Target="../media/image3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5.xml"/><Relationship Id="rId3" Type="http://schemas.openxmlformats.org/officeDocument/2006/relationships/image" Target="../media/image3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hyperlink" Target="https://classroom.google.com/g/tg/Mzc5MjQ4NzQzMDc1/NDkyNTY4NzA2Njcz#u=MTYxNTE4NDg1MTha&amp;t=f" TargetMode="External"/><Relationship Id="rId4" Type="http://schemas.openxmlformats.org/officeDocument/2006/relationships/hyperlink" Target="https://www.canva.com/design/DAE8SOjG290/uf45LoW8SzQL_zZpKnSzZg/edit?utm_content=DAE8SOjG290&amp;utm_campaign=designshare&amp;utm_medium=link2&amp;utm_source=sharebutton"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hyperlink" Target="https://www.canva.com/design/DAExW8mqSUE/UkdO6lAzLFqwfx2mP2PZYQ/edit?utm_content=DAExW8mqSUE&amp;utm_campaign=designshare&amp;utm_medium=link2&amp;utm_source=sharebutton" TargetMode="External"/><Relationship Id="rId4" Type="http://schemas.openxmlformats.org/officeDocument/2006/relationships/hyperlink" Target="https://www.canva.com/design/DAE7Xi5KYFY/UeSrXlRaiC6S5BdfyBuzUw/edit?utm_content=DAE7Xi5KYFY&amp;utm_campaign=designshare&amp;utm_medium=link2&amp;utm_source=sharebutton"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3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 Id="rId3"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4"/>
          <p:cNvPicPr preferRelativeResize="0"/>
          <p:nvPr/>
        </p:nvPicPr>
        <p:blipFill>
          <a:blip r:embed="rId3">
            <a:alphaModFix/>
          </a:blip>
          <a:stretch>
            <a:fillRect/>
          </a:stretch>
        </p:blipFill>
        <p:spPr>
          <a:xfrm>
            <a:off x="1831850" y="189950"/>
            <a:ext cx="5291475" cy="1364875"/>
          </a:xfrm>
          <a:prstGeom prst="rect">
            <a:avLst/>
          </a:prstGeom>
          <a:noFill/>
          <a:ln>
            <a:noFill/>
          </a:ln>
        </p:spPr>
      </p:pic>
      <p:pic>
        <p:nvPicPr>
          <p:cNvPr id="92" name="Google Shape;92;p14"/>
          <p:cNvPicPr preferRelativeResize="0"/>
          <p:nvPr/>
        </p:nvPicPr>
        <p:blipFill>
          <a:blip r:embed="rId4">
            <a:alphaModFix/>
          </a:blip>
          <a:stretch>
            <a:fillRect/>
          </a:stretch>
        </p:blipFill>
        <p:spPr>
          <a:xfrm>
            <a:off x="499897" y="2984400"/>
            <a:ext cx="2346628" cy="1364875"/>
          </a:xfrm>
          <a:prstGeom prst="rect">
            <a:avLst/>
          </a:prstGeom>
          <a:noFill/>
          <a:ln>
            <a:noFill/>
          </a:ln>
        </p:spPr>
      </p:pic>
      <p:sp>
        <p:nvSpPr>
          <p:cNvPr id="93" name="Google Shape;93;p14"/>
          <p:cNvSpPr txBox="1"/>
          <p:nvPr>
            <p:ph type="title"/>
          </p:nvPr>
        </p:nvSpPr>
        <p:spPr>
          <a:xfrm>
            <a:off x="1491425" y="625350"/>
            <a:ext cx="6367800" cy="2889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s"/>
              <a:t>PrepararCET para la vida</a:t>
            </a:r>
            <a:endParaRPr/>
          </a:p>
        </p:txBody>
      </p:sp>
      <p:sp>
        <p:nvSpPr>
          <p:cNvPr id="94" name="Google Shape;94;p14"/>
          <p:cNvSpPr txBox="1"/>
          <p:nvPr>
            <p:ph idx="4294967295" type="subTitle"/>
          </p:nvPr>
        </p:nvSpPr>
        <p:spPr>
          <a:xfrm>
            <a:off x="3505625" y="3043500"/>
            <a:ext cx="4353600" cy="792600"/>
          </a:xfrm>
          <a:prstGeom prst="rect">
            <a:avLst/>
          </a:prstGeom>
        </p:spPr>
        <p:txBody>
          <a:bodyPr anchorCtr="0" anchor="t" bIns="91425" lIns="91425" spcFirstLastPara="1" rIns="91425" wrap="square" tIns="91425">
            <a:noAutofit/>
          </a:bodyPr>
          <a:lstStyle/>
          <a:p>
            <a:pPr indent="0" lvl="0" marL="0" rtl="0" algn="ctr">
              <a:lnSpc>
                <a:spcPct val="105000"/>
              </a:lnSpc>
              <a:spcBef>
                <a:spcPts val="0"/>
              </a:spcBef>
              <a:spcAft>
                <a:spcPts val="0"/>
              </a:spcAft>
              <a:buSzPts val="358"/>
              <a:buNone/>
            </a:pPr>
            <a:r>
              <a:rPr lang="es" sz="1807"/>
              <a:t>Centro Escolar del Tepeyac </a:t>
            </a:r>
            <a:endParaRPr sz="1807"/>
          </a:p>
          <a:p>
            <a:pPr indent="0" lvl="0" marL="0" rtl="0" algn="ctr">
              <a:lnSpc>
                <a:spcPct val="105000"/>
              </a:lnSpc>
              <a:spcBef>
                <a:spcPts val="1200"/>
              </a:spcBef>
              <a:spcAft>
                <a:spcPts val="0"/>
              </a:spcAft>
              <a:buSzPts val="358"/>
              <a:buNone/>
            </a:pPr>
            <a:r>
              <a:rPr lang="es" sz="1685"/>
              <a:t>5ª de Bachillerato</a:t>
            </a:r>
            <a:endParaRPr sz="1685"/>
          </a:p>
          <a:p>
            <a:pPr indent="0" lvl="0" marL="0" rtl="0" algn="ctr">
              <a:lnSpc>
                <a:spcPct val="105000"/>
              </a:lnSpc>
              <a:spcBef>
                <a:spcPts val="1200"/>
              </a:spcBef>
              <a:spcAft>
                <a:spcPts val="1200"/>
              </a:spcAft>
              <a:buSzPts val="358"/>
              <a:buNone/>
            </a:pPr>
            <a:r>
              <a:rPr lang="es" sz="1685"/>
              <a:t>Equipo 2</a:t>
            </a:r>
            <a:endParaRPr sz="1685"/>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3"/>
          <p:cNvSpPr txBox="1"/>
          <p:nvPr>
            <p:ph type="title"/>
          </p:nvPr>
        </p:nvSpPr>
        <p:spPr>
          <a:xfrm>
            <a:off x="178300" y="133750"/>
            <a:ext cx="77559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Documento Estructura inicial de la planeación</a:t>
            </a:r>
            <a:endParaRPr/>
          </a:p>
        </p:txBody>
      </p:sp>
      <p:pic>
        <p:nvPicPr>
          <p:cNvPr id="179" name="Google Shape;179;p23"/>
          <p:cNvPicPr preferRelativeResize="0"/>
          <p:nvPr/>
        </p:nvPicPr>
        <p:blipFill>
          <a:blip r:embed="rId3">
            <a:alphaModFix/>
          </a:blip>
          <a:stretch>
            <a:fillRect/>
          </a:stretch>
        </p:blipFill>
        <p:spPr>
          <a:xfrm>
            <a:off x="8242450" y="84672"/>
            <a:ext cx="901550" cy="854825"/>
          </a:xfrm>
          <a:prstGeom prst="rect">
            <a:avLst/>
          </a:prstGeom>
          <a:noFill/>
          <a:ln>
            <a:noFill/>
          </a:ln>
        </p:spPr>
      </p:pic>
      <p:pic>
        <p:nvPicPr>
          <p:cNvPr id="180" name="Google Shape;180;p23"/>
          <p:cNvPicPr preferRelativeResize="0"/>
          <p:nvPr/>
        </p:nvPicPr>
        <p:blipFill>
          <a:blip r:embed="rId4">
            <a:alphaModFix/>
          </a:blip>
          <a:stretch>
            <a:fillRect/>
          </a:stretch>
        </p:blipFill>
        <p:spPr>
          <a:xfrm>
            <a:off x="335725" y="2419850"/>
            <a:ext cx="4615651" cy="2596300"/>
          </a:xfrm>
          <a:prstGeom prst="rect">
            <a:avLst/>
          </a:prstGeom>
          <a:noFill/>
          <a:ln>
            <a:noFill/>
          </a:ln>
        </p:spPr>
      </p:pic>
      <p:pic>
        <p:nvPicPr>
          <p:cNvPr id="181" name="Google Shape;181;p23"/>
          <p:cNvPicPr preferRelativeResize="0"/>
          <p:nvPr/>
        </p:nvPicPr>
        <p:blipFill rotWithShape="1">
          <a:blip r:embed="rId5">
            <a:alphaModFix/>
          </a:blip>
          <a:srcRect b="14805" l="7037" r="6081" t="21516"/>
          <a:stretch/>
        </p:blipFill>
        <p:spPr>
          <a:xfrm>
            <a:off x="234975" y="939500"/>
            <a:ext cx="4817149" cy="1985926"/>
          </a:xfrm>
          <a:prstGeom prst="rect">
            <a:avLst/>
          </a:prstGeom>
          <a:noFill/>
          <a:ln>
            <a:noFill/>
          </a:ln>
        </p:spPr>
      </p:pic>
      <p:pic>
        <p:nvPicPr>
          <p:cNvPr id="182" name="Google Shape;182;p23"/>
          <p:cNvPicPr preferRelativeResize="0"/>
          <p:nvPr/>
        </p:nvPicPr>
        <p:blipFill rotWithShape="1">
          <a:blip r:embed="rId6">
            <a:alphaModFix/>
          </a:blip>
          <a:srcRect b="6723" l="29067" r="35426" t="25359"/>
          <a:stretch/>
        </p:blipFill>
        <p:spPr>
          <a:xfrm>
            <a:off x="5154718" y="1031325"/>
            <a:ext cx="3265481" cy="3511674"/>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pic>
        <p:nvPicPr>
          <p:cNvPr id="762" name="Google Shape;762;p113"/>
          <p:cNvPicPr preferRelativeResize="0"/>
          <p:nvPr/>
        </p:nvPicPr>
        <p:blipFill>
          <a:blip r:embed="rId3">
            <a:alphaModFix/>
          </a:blip>
          <a:stretch>
            <a:fillRect/>
          </a:stretch>
        </p:blipFill>
        <p:spPr>
          <a:xfrm>
            <a:off x="152400" y="152400"/>
            <a:ext cx="7181850" cy="41814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id="767" name="Google Shape;767;p114"/>
          <p:cNvPicPr preferRelativeResize="0"/>
          <p:nvPr/>
        </p:nvPicPr>
        <p:blipFill>
          <a:blip r:embed="rId3">
            <a:alphaModFix/>
          </a:blip>
          <a:stretch>
            <a:fillRect/>
          </a:stretch>
        </p:blipFill>
        <p:spPr>
          <a:xfrm>
            <a:off x="152400" y="152400"/>
            <a:ext cx="7372350" cy="32956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id="772" name="Google Shape;772;p115"/>
          <p:cNvPicPr preferRelativeResize="0"/>
          <p:nvPr/>
        </p:nvPicPr>
        <p:blipFill>
          <a:blip r:embed="rId3">
            <a:alphaModFix/>
          </a:blip>
          <a:stretch>
            <a:fillRect/>
          </a:stretch>
        </p:blipFill>
        <p:spPr>
          <a:xfrm>
            <a:off x="152400" y="152400"/>
            <a:ext cx="7324203" cy="48387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id="777" name="Google Shape;777;p116"/>
          <p:cNvPicPr preferRelativeResize="0"/>
          <p:nvPr/>
        </p:nvPicPr>
        <p:blipFill>
          <a:blip r:embed="rId3">
            <a:alphaModFix/>
          </a:blip>
          <a:stretch>
            <a:fillRect/>
          </a:stretch>
        </p:blipFill>
        <p:spPr>
          <a:xfrm>
            <a:off x="152400" y="152400"/>
            <a:ext cx="7362825" cy="38385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p117"/>
          <p:cNvPicPr preferRelativeResize="0"/>
          <p:nvPr/>
        </p:nvPicPr>
        <p:blipFill>
          <a:blip r:embed="rId3">
            <a:alphaModFix/>
          </a:blip>
          <a:stretch>
            <a:fillRect/>
          </a:stretch>
        </p:blipFill>
        <p:spPr>
          <a:xfrm>
            <a:off x="2469800" y="106263"/>
            <a:ext cx="6357801" cy="4930974"/>
          </a:xfrm>
          <a:prstGeom prst="rect">
            <a:avLst/>
          </a:prstGeom>
          <a:noFill/>
          <a:ln>
            <a:noFill/>
          </a:ln>
        </p:spPr>
      </p:pic>
      <p:sp>
        <p:nvSpPr>
          <p:cNvPr id="783" name="Google Shape;783;p117"/>
          <p:cNvSpPr txBox="1"/>
          <p:nvPr>
            <p:ph type="title"/>
          </p:nvPr>
        </p:nvSpPr>
        <p:spPr>
          <a:xfrm>
            <a:off x="237350" y="358275"/>
            <a:ext cx="2043300" cy="707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TRÍPTICO</a:t>
            </a:r>
            <a:r>
              <a:rPr lang="es"/>
              <a:t> (502)</a:t>
            </a:r>
            <a:endParaRPr/>
          </a:p>
        </p:txBody>
      </p:sp>
      <p:sp>
        <p:nvSpPr>
          <p:cNvPr id="784" name="Google Shape;784;p117"/>
          <p:cNvSpPr txBox="1"/>
          <p:nvPr/>
        </p:nvSpPr>
        <p:spPr>
          <a:xfrm>
            <a:off x="6988325" y="2112925"/>
            <a:ext cx="1561500" cy="769500"/>
          </a:xfrm>
          <a:prstGeom prst="rect">
            <a:avLst/>
          </a:prstGeom>
          <a:solidFill>
            <a:srgbClr val="F3F3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900">
                <a:solidFill>
                  <a:srgbClr val="CC4125"/>
                </a:solidFill>
                <a:latin typeface="Times New Roman"/>
                <a:ea typeface="Times New Roman"/>
                <a:cs typeface="Times New Roman"/>
                <a:sym typeface="Times New Roman"/>
              </a:rPr>
              <a:t>Educación Financiera</a:t>
            </a:r>
            <a:endParaRPr b="1" sz="1900">
              <a:solidFill>
                <a:srgbClr val="CC4125"/>
              </a:solidFill>
              <a:latin typeface="Times New Roman"/>
              <a:ea typeface="Times New Roman"/>
              <a:cs typeface="Times New Roman"/>
              <a:sym typeface="Times New Roman"/>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id="789" name="Google Shape;789;p118"/>
          <p:cNvPicPr preferRelativeResize="0"/>
          <p:nvPr/>
        </p:nvPicPr>
        <p:blipFill>
          <a:blip r:embed="rId3">
            <a:alphaModFix/>
          </a:blip>
          <a:stretch>
            <a:fillRect/>
          </a:stretch>
        </p:blipFill>
        <p:spPr>
          <a:xfrm>
            <a:off x="1334375" y="70875"/>
            <a:ext cx="6341501" cy="490785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1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INFOGRAFÍA </a:t>
            </a:r>
            <a:r>
              <a:rPr lang="es"/>
              <a:t>DIGITAL (501)</a:t>
            </a:r>
            <a:endParaRPr/>
          </a:p>
        </p:txBody>
      </p:sp>
      <p:sp>
        <p:nvSpPr>
          <p:cNvPr id="795" name="Google Shape;795;p119"/>
          <p:cNvSpPr txBox="1"/>
          <p:nvPr/>
        </p:nvSpPr>
        <p:spPr>
          <a:xfrm>
            <a:off x="433775" y="1554275"/>
            <a:ext cx="78579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200">
                <a:latin typeface="Roboto"/>
                <a:ea typeface="Roboto"/>
                <a:cs typeface="Roboto"/>
                <a:sym typeface="Roboto"/>
              </a:rPr>
              <a:t>https://www.canva.com/design/DAE-5ACfPiM/WWHbQiwMWy4Sy7cxwSXggQ/edit?utm_content=DAE-5ACfPiM&amp;utm_campaign=designshare&amp;utm_medium=link2&amp;utm_source=sharebutton</a:t>
            </a:r>
            <a:endParaRPr sz="2200"/>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20"/>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s"/>
              <a:t>EVIDENCIAS LENGUA EXTRANJERA: INGLÉS V</a:t>
            </a:r>
            <a:endParaRPr/>
          </a:p>
        </p:txBody>
      </p:sp>
      <p:pic>
        <p:nvPicPr>
          <p:cNvPr id="801" name="Google Shape;801;p120"/>
          <p:cNvPicPr preferRelativeResize="0"/>
          <p:nvPr/>
        </p:nvPicPr>
        <p:blipFill>
          <a:blip r:embed="rId3">
            <a:alphaModFix/>
          </a:blip>
          <a:stretch>
            <a:fillRect/>
          </a:stretch>
        </p:blipFill>
        <p:spPr>
          <a:xfrm>
            <a:off x="6679050" y="3777625"/>
            <a:ext cx="2254975" cy="1262800"/>
          </a:xfrm>
          <a:prstGeom prst="rect">
            <a:avLst/>
          </a:prstGeom>
          <a:noFill/>
          <a:ln>
            <a:noFill/>
          </a:ln>
        </p:spPr>
      </p:pic>
      <p:pic>
        <p:nvPicPr>
          <p:cNvPr id="802" name="Google Shape;802;p120"/>
          <p:cNvPicPr preferRelativeResize="0"/>
          <p:nvPr/>
        </p:nvPicPr>
        <p:blipFill>
          <a:blip r:embed="rId4">
            <a:alphaModFix/>
          </a:blip>
          <a:stretch>
            <a:fillRect/>
          </a:stretch>
        </p:blipFill>
        <p:spPr>
          <a:xfrm>
            <a:off x="0" y="1604963"/>
            <a:ext cx="2362200" cy="1933575"/>
          </a:xfrm>
          <a:prstGeom prst="rect">
            <a:avLst/>
          </a:prstGeom>
          <a:noFill/>
          <a:ln>
            <a:noFill/>
          </a:ln>
        </p:spPr>
      </p:pic>
      <p:pic>
        <p:nvPicPr>
          <p:cNvPr id="803" name="Google Shape;803;p120"/>
          <p:cNvPicPr preferRelativeResize="0"/>
          <p:nvPr/>
        </p:nvPicPr>
        <p:blipFill>
          <a:blip r:embed="rId5">
            <a:alphaModFix/>
          </a:blip>
          <a:stretch>
            <a:fillRect/>
          </a:stretch>
        </p:blipFill>
        <p:spPr>
          <a:xfrm>
            <a:off x="2675175" y="2844825"/>
            <a:ext cx="3690899" cy="193357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121"/>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s" sz="2440"/>
              <a:t>Actividades de desarrollo-Materiales-Herramientas y Evidencias (Inglés  V)</a:t>
            </a:r>
            <a:endParaRPr sz="2640"/>
          </a:p>
        </p:txBody>
      </p:sp>
      <p:sp>
        <p:nvSpPr>
          <p:cNvPr id="809" name="Google Shape;809;p12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s"/>
              <a:t>Con base en las recetas elaboradas para la asignatura de Biología:</a:t>
            </a:r>
            <a:endParaRPr/>
          </a:p>
          <a:p>
            <a:pPr indent="-342900" lvl="0" marL="457200" rtl="0" algn="l">
              <a:spcBef>
                <a:spcPts val="0"/>
              </a:spcBef>
              <a:spcAft>
                <a:spcPts val="0"/>
              </a:spcAft>
              <a:buSzPts val="1800"/>
              <a:buChar char="●"/>
            </a:pPr>
            <a:r>
              <a:rPr lang="es"/>
              <a:t>Los alumnos aplican vocabulario y estructuras gramaticales en Inglés y escriben su receta incluyendo ingredientes y procedimiento.</a:t>
            </a:r>
            <a:endParaRPr/>
          </a:p>
          <a:p>
            <a:pPr indent="-342900" lvl="0" marL="457200" rtl="0" algn="l">
              <a:spcBef>
                <a:spcPts val="0"/>
              </a:spcBef>
              <a:spcAft>
                <a:spcPts val="0"/>
              </a:spcAft>
              <a:buSzPts val="1800"/>
              <a:buChar char="●"/>
            </a:pPr>
            <a:r>
              <a:rPr lang="es"/>
              <a:t>Elaboran un video corto basado en su receta, en el que mencionan los ingredientes aplicando cuantificadores y el vocabulario adquirido. </a:t>
            </a:r>
            <a:endParaRPr/>
          </a:p>
          <a:p>
            <a:pPr indent="-342900" lvl="0" marL="457200" rtl="0" algn="l">
              <a:spcBef>
                <a:spcPts val="0"/>
              </a:spcBef>
              <a:spcAft>
                <a:spcPts val="0"/>
              </a:spcAft>
              <a:buSzPts val="1800"/>
              <a:buChar char="●"/>
            </a:pPr>
            <a:r>
              <a:rPr lang="es"/>
              <a:t>Desarrollan la habilidad de comunicación al describir el procedimiento a seguir para la elaboración de su misma receta.</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22"/>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s" sz="2440"/>
              <a:t>Actividades de desarrollo-Materiales-Herramientas y Evidencias (Inglés  V)</a:t>
            </a:r>
            <a:endParaRPr sz="2640"/>
          </a:p>
        </p:txBody>
      </p:sp>
      <p:sp>
        <p:nvSpPr>
          <p:cNvPr id="815" name="Google Shape;815;p12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s"/>
              <a:t>Los alumnos trabajan en los mismos equipos formados para la asignatura de Biología.</a:t>
            </a:r>
            <a:endParaRPr/>
          </a:p>
          <a:p>
            <a:pPr indent="-342900" lvl="0" marL="457200" rtl="0" algn="l">
              <a:spcBef>
                <a:spcPts val="0"/>
              </a:spcBef>
              <a:spcAft>
                <a:spcPts val="0"/>
              </a:spcAft>
              <a:buSzPts val="1800"/>
              <a:buChar char="●"/>
            </a:pPr>
            <a:r>
              <a:rPr lang="es"/>
              <a:t>Aplican el </a:t>
            </a:r>
            <a:r>
              <a:rPr b="1" lang="es"/>
              <a:t>vocabulario</a:t>
            </a:r>
            <a:r>
              <a:rPr lang="es"/>
              <a:t> relacionado con la nutrición.</a:t>
            </a:r>
            <a:endParaRPr/>
          </a:p>
          <a:p>
            <a:pPr indent="-342900" lvl="0" marL="457200" rtl="0" algn="l">
              <a:spcBef>
                <a:spcPts val="0"/>
              </a:spcBef>
              <a:spcAft>
                <a:spcPts val="0"/>
              </a:spcAft>
              <a:buSzPts val="1800"/>
              <a:buChar char="●"/>
            </a:pPr>
            <a:r>
              <a:rPr lang="es"/>
              <a:t>Utilizan </a:t>
            </a:r>
            <a:r>
              <a:rPr b="1" lang="es"/>
              <a:t>cuantificadores</a:t>
            </a:r>
            <a:r>
              <a:rPr lang="es"/>
              <a:t> para nombrar las cantidades necesarias y exactas de los ingredientes requeridos en sus recetas.</a:t>
            </a:r>
            <a:endParaRPr/>
          </a:p>
          <a:p>
            <a:pPr indent="-342900" lvl="0" marL="457200" rtl="0" algn="l">
              <a:spcBef>
                <a:spcPts val="0"/>
              </a:spcBef>
              <a:spcAft>
                <a:spcPts val="0"/>
              </a:spcAft>
              <a:buSzPts val="1800"/>
              <a:buChar char="●"/>
            </a:pPr>
            <a:r>
              <a:rPr lang="es"/>
              <a:t>Utilizan </a:t>
            </a:r>
            <a:r>
              <a:rPr b="1" lang="es"/>
              <a:t>verbos modales</a:t>
            </a:r>
            <a:r>
              <a:rPr lang="es"/>
              <a:t> en las estructuras gramaticales para el procedimiento a seguir en la elaboración de sus recetas.</a:t>
            </a:r>
            <a:endParaRPr/>
          </a:p>
          <a:p>
            <a:pPr indent="-342900" lvl="0" marL="457200" rtl="0" algn="l">
              <a:spcBef>
                <a:spcPts val="0"/>
              </a:spcBef>
              <a:spcAft>
                <a:spcPts val="0"/>
              </a:spcAft>
              <a:buSzPts val="1800"/>
              <a:buChar char="●"/>
            </a:pPr>
            <a:r>
              <a:rPr lang="es"/>
              <a:t>Aplican </a:t>
            </a:r>
            <a:r>
              <a:rPr b="1" lang="es"/>
              <a:t>verbos culinarios</a:t>
            </a:r>
            <a:r>
              <a:rPr lang="es"/>
              <a:t> para la elaboración de sus recetas.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4"/>
          <p:cNvSpPr txBox="1"/>
          <p:nvPr>
            <p:ph type="ctrTitle"/>
          </p:nvPr>
        </p:nvSpPr>
        <p:spPr>
          <a:xfrm>
            <a:off x="1029000" y="1307914"/>
            <a:ext cx="7136700" cy="1022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t>Producto final interdisciplinario</a:t>
            </a:r>
            <a:endParaRPr/>
          </a:p>
        </p:txBody>
      </p:sp>
      <p:pic>
        <p:nvPicPr>
          <p:cNvPr id="188" name="Google Shape;188;p24"/>
          <p:cNvPicPr preferRelativeResize="0"/>
          <p:nvPr/>
        </p:nvPicPr>
        <p:blipFill>
          <a:blip r:embed="rId3">
            <a:alphaModFix/>
          </a:blip>
          <a:stretch>
            <a:fillRect/>
          </a:stretch>
        </p:blipFill>
        <p:spPr>
          <a:xfrm>
            <a:off x="8242450" y="84672"/>
            <a:ext cx="901550" cy="854825"/>
          </a:xfrm>
          <a:prstGeom prst="rect">
            <a:avLst/>
          </a:prstGeom>
          <a:noFill/>
          <a:ln>
            <a:noFill/>
          </a:ln>
        </p:spPr>
      </p:pic>
      <p:pic>
        <p:nvPicPr>
          <p:cNvPr id="189" name="Google Shape;189;p24"/>
          <p:cNvPicPr preferRelativeResize="0"/>
          <p:nvPr/>
        </p:nvPicPr>
        <p:blipFill>
          <a:blip r:embed="rId4">
            <a:alphaModFix/>
          </a:blip>
          <a:stretch>
            <a:fillRect/>
          </a:stretch>
        </p:blipFill>
        <p:spPr>
          <a:xfrm>
            <a:off x="3407250" y="3735275"/>
            <a:ext cx="2610948" cy="1367251"/>
          </a:xfrm>
          <a:prstGeom prst="rect">
            <a:avLst/>
          </a:prstGeom>
          <a:noFill/>
          <a:ln>
            <a:noFill/>
          </a:ln>
        </p:spPr>
      </p:pic>
      <p:sp>
        <p:nvSpPr>
          <p:cNvPr id="190" name="Google Shape;190;p24"/>
          <p:cNvSpPr txBox="1"/>
          <p:nvPr/>
        </p:nvSpPr>
        <p:spPr>
          <a:xfrm>
            <a:off x="426450" y="3681425"/>
            <a:ext cx="834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Open Sans"/>
              <a:ea typeface="Open Sans"/>
              <a:cs typeface="Open Sans"/>
              <a:sym typeface="Open Sans"/>
            </a:endParaRPr>
          </a:p>
        </p:txBody>
      </p:sp>
      <p:sp>
        <p:nvSpPr>
          <p:cNvPr id="191" name="Google Shape;191;p24"/>
          <p:cNvSpPr txBox="1"/>
          <p:nvPr>
            <p:ph idx="1" type="subTitle"/>
          </p:nvPr>
        </p:nvSpPr>
        <p:spPr>
          <a:xfrm>
            <a:off x="2136750" y="2719789"/>
            <a:ext cx="48705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0000"/>
                </a:solidFill>
              </a:rPr>
              <a:t>El producto final de “PrepararCET para la vida” consiste en una carpeta de DRIVE que recopila todas las evidencias del proyecto. Los alumnos tienen acceso a dicha carpeta para consultarla cuando así lo necesiten.</a:t>
            </a:r>
            <a:endParaRPr sz="120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23"/>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s" sz="2440"/>
              <a:t>Actividades de desarrollo-Materiales-Herramientas y Evidencias (Inglés  V)</a:t>
            </a:r>
            <a:endParaRPr sz="2640"/>
          </a:p>
        </p:txBody>
      </p:sp>
      <p:sp>
        <p:nvSpPr>
          <p:cNvPr id="821" name="Google Shape;821;p123"/>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s"/>
              <a:t>Rúbrica de evaluación para receta escrita y video.</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s"/>
              <a:t>Lista de cotejo para la evaluación en la elaboración de una receta de cocina.</a:t>
            </a:r>
            <a:endParaRPr/>
          </a:p>
          <a:p>
            <a:pPr indent="0" lvl="0" marL="457200" rtl="0" algn="l">
              <a:spcBef>
                <a:spcPts val="1200"/>
              </a:spcBef>
              <a:spcAft>
                <a:spcPts val="0"/>
              </a:spcAft>
              <a:buNone/>
            </a:pPr>
            <a:r>
              <a:t/>
            </a:r>
            <a:endParaRPr/>
          </a:p>
          <a:p>
            <a:pPr indent="0" lvl="0" marL="457200" rtl="0" algn="l">
              <a:spcBef>
                <a:spcPts val="1200"/>
              </a:spcBef>
              <a:spcAft>
                <a:spcPts val="1200"/>
              </a:spcAft>
              <a:buNone/>
            </a:pPr>
            <a:r>
              <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124"/>
          <p:cNvPicPr preferRelativeResize="0"/>
          <p:nvPr/>
        </p:nvPicPr>
        <p:blipFill>
          <a:blip r:embed="rId3">
            <a:alphaModFix/>
          </a:blip>
          <a:stretch>
            <a:fillRect/>
          </a:stretch>
        </p:blipFill>
        <p:spPr>
          <a:xfrm>
            <a:off x="2505075" y="347663"/>
            <a:ext cx="3533775" cy="444817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125"/>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s"/>
              <a:t>EVIDENCIAS LENGUA EXTRANJERA: INGLÉS</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id="836" name="Google Shape;836;p126"/>
          <p:cNvPicPr preferRelativeResize="0"/>
          <p:nvPr/>
        </p:nvPicPr>
        <p:blipFill rotWithShape="1">
          <a:blip r:embed="rId3">
            <a:alphaModFix/>
          </a:blip>
          <a:srcRect b="8054" l="13201" r="0" t="0"/>
          <a:stretch/>
        </p:blipFill>
        <p:spPr>
          <a:xfrm>
            <a:off x="4054725" y="753100"/>
            <a:ext cx="4675599" cy="3714601"/>
          </a:xfrm>
          <a:prstGeom prst="rect">
            <a:avLst/>
          </a:prstGeom>
          <a:noFill/>
          <a:ln>
            <a:noFill/>
          </a:ln>
        </p:spPr>
      </p:pic>
      <p:pic>
        <p:nvPicPr>
          <p:cNvPr id="837" name="Google Shape;837;p126"/>
          <p:cNvPicPr preferRelativeResize="0"/>
          <p:nvPr/>
        </p:nvPicPr>
        <p:blipFill>
          <a:blip r:embed="rId4">
            <a:alphaModFix/>
          </a:blip>
          <a:stretch>
            <a:fillRect/>
          </a:stretch>
        </p:blipFill>
        <p:spPr>
          <a:xfrm>
            <a:off x="500600" y="1636800"/>
            <a:ext cx="4675599" cy="3506700"/>
          </a:xfrm>
          <a:prstGeom prst="rect">
            <a:avLst/>
          </a:prstGeom>
          <a:noFill/>
          <a:ln>
            <a:noFill/>
          </a:ln>
        </p:spPr>
      </p:pic>
      <p:sp>
        <p:nvSpPr>
          <p:cNvPr id="838" name="Google Shape;838;p126"/>
          <p:cNvSpPr txBox="1"/>
          <p:nvPr>
            <p:ph idx="4294967295" type="title"/>
          </p:nvPr>
        </p:nvSpPr>
        <p:spPr>
          <a:xfrm>
            <a:off x="209725" y="144675"/>
            <a:ext cx="8520600" cy="707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s" sz="2440"/>
              <a:t>Elaboración de recetas</a:t>
            </a:r>
            <a:endParaRPr sz="2640"/>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pic>
        <p:nvPicPr>
          <p:cNvPr id="843" name="Google Shape;843;p127"/>
          <p:cNvPicPr preferRelativeResize="0"/>
          <p:nvPr/>
        </p:nvPicPr>
        <p:blipFill>
          <a:blip r:embed="rId3">
            <a:alphaModFix/>
          </a:blip>
          <a:stretch>
            <a:fillRect/>
          </a:stretch>
        </p:blipFill>
        <p:spPr>
          <a:xfrm>
            <a:off x="4516276" y="1280373"/>
            <a:ext cx="4483374" cy="3362527"/>
          </a:xfrm>
          <a:prstGeom prst="rect">
            <a:avLst/>
          </a:prstGeom>
          <a:noFill/>
          <a:ln>
            <a:noFill/>
          </a:ln>
        </p:spPr>
      </p:pic>
      <p:pic>
        <p:nvPicPr>
          <p:cNvPr id="844" name="Google Shape;844;p127"/>
          <p:cNvPicPr preferRelativeResize="0"/>
          <p:nvPr/>
        </p:nvPicPr>
        <p:blipFill>
          <a:blip r:embed="rId4">
            <a:alphaModFix/>
          </a:blip>
          <a:stretch>
            <a:fillRect/>
          </a:stretch>
        </p:blipFill>
        <p:spPr>
          <a:xfrm>
            <a:off x="590851" y="455625"/>
            <a:ext cx="3526474" cy="452519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id="849" name="Google Shape;849;p128" title="angel_juan.mp4">
            <a:hlinkClick r:id="rId3"/>
          </p:cNvPr>
          <p:cNvPicPr preferRelativeResize="0"/>
          <p:nvPr/>
        </p:nvPicPr>
        <p:blipFill>
          <a:blip r:embed="rId4">
            <a:alphaModFix/>
          </a:blip>
          <a:stretch>
            <a:fillRect/>
          </a:stretch>
        </p:blipFill>
        <p:spPr>
          <a:xfrm>
            <a:off x="1203625" y="64800"/>
            <a:ext cx="7634394" cy="4838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1000"/>
                                        <p:tgtEl>
                                          <p:spTgt spid="8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29"/>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s"/>
              <a:t>EVIDENCIAS HISTORIA DE MÉXICO II</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13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s"/>
              <a:t>Explicación de la estructura del periódico por parte del profesor</a:t>
            </a:r>
            <a:endParaRPr/>
          </a:p>
        </p:txBody>
      </p:sp>
      <p:pic>
        <p:nvPicPr>
          <p:cNvPr id="860" name="Google Shape;860;p130"/>
          <p:cNvPicPr preferRelativeResize="0"/>
          <p:nvPr/>
        </p:nvPicPr>
        <p:blipFill>
          <a:blip r:embed="rId3">
            <a:alphaModFix/>
          </a:blip>
          <a:stretch>
            <a:fillRect/>
          </a:stretch>
        </p:blipFill>
        <p:spPr>
          <a:xfrm>
            <a:off x="2199100" y="1534225"/>
            <a:ext cx="3155948" cy="1385350"/>
          </a:xfrm>
          <a:prstGeom prst="rect">
            <a:avLst/>
          </a:prstGeom>
          <a:noFill/>
          <a:ln>
            <a:noFill/>
          </a:ln>
        </p:spPr>
      </p:pic>
      <p:pic>
        <p:nvPicPr>
          <p:cNvPr id="861" name="Google Shape;861;p130"/>
          <p:cNvPicPr preferRelativeResize="0"/>
          <p:nvPr/>
        </p:nvPicPr>
        <p:blipFill>
          <a:blip r:embed="rId4">
            <a:alphaModFix/>
          </a:blip>
          <a:stretch>
            <a:fillRect/>
          </a:stretch>
        </p:blipFill>
        <p:spPr>
          <a:xfrm rot="10800000">
            <a:off x="5630550" y="1357625"/>
            <a:ext cx="1514150" cy="3449375"/>
          </a:xfrm>
          <a:prstGeom prst="rect">
            <a:avLst/>
          </a:prstGeom>
          <a:noFill/>
          <a:ln>
            <a:noFill/>
          </a:ln>
        </p:spPr>
      </p:pic>
      <p:pic>
        <p:nvPicPr>
          <p:cNvPr id="862" name="Google Shape;862;p130"/>
          <p:cNvPicPr preferRelativeResize="0"/>
          <p:nvPr/>
        </p:nvPicPr>
        <p:blipFill>
          <a:blip r:embed="rId5">
            <a:alphaModFix/>
          </a:blip>
          <a:stretch>
            <a:fillRect/>
          </a:stretch>
        </p:blipFill>
        <p:spPr>
          <a:xfrm rot="10800000">
            <a:off x="7332324" y="1357626"/>
            <a:ext cx="1519000" cy="3460424"/>
          </a:xfrm>
          <a:prstGeom prst="rect">
            <a:avLst/>
          </a:prstGeom>
          <a:noFill/>
          <a:ln>
            <a:noFill/>
          </a:ln>
        </p:spPr>
      </p:pic>
      <p:pic>
        <p:nvPicPr>
          <p:cNvPr id="863" name="Google Shape;863;p130"/>
          <p:cNvPicPr preferRelativeResize="0"/>
          <p:nvPr/>
        </p:nvPicPr>
        <p:blipFill>
          <a:blip r:embed="rId6">
            <a:alphaModFix/>
          </a:blip>
          <a:stretch>
            <a:fillRect/>
          </a:stretch>
        </p:blipFill>
        <p:spPr>
          <a:xfrm>
            <a:off x="311700" y="1368675"/>
            <a:ext cx="1674075" cy="3449375"/>
          </a:xfrm>
          <a:prstGeom prst="rect">
            <a:avLst/>
          </a:prstGeom>
          <a:noFill/>
          <a:ln>
            <a:noFill/>
          </a:ln>
        </p:spPr>
      </p:pic>
      <p:pic>
        <p:nvPicPr>
          <p:cNvPr id="864" name="Google Shape;864;p130"/>
          <p:cNvPicPr preferRelativeResize="0"/>
          <p:nvPr/>
        </p:nvPicPr>
        <p:blipFill>
          <a:blip r:embed="rId7">
            <a:alphaModFix/>
          </a:blip>
          <a:stretch>
            <a:fillRect/>
          </a:stretch>
        </p:blipFill>
        <p:spPr>
          <a:xfrm>
            <a:off x="2230188" y="2974775"/>
            <a:ext cx="3155948" cy="17131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3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s"/>
              <a:t>Videos del manejo historiográfico y filosófico del contenido periodístico</a:t>
            </a:r>
            <a:endParaRPr/>
          </a:p>
        </p:txBody>
      </p:sp>
      <p:pic>
        <p:nvPicPr>
          <p:cNvPr id="870" name="Google Shape;870;p131"/>
          <p:cNvPicPr preferRelativeResize="0"/>
          <p:nvPr/>
        </p:nvPicPr>
        <p:blipFill>
          <a:blip r:embed="rId3">
            <a:alphaModFix/>
          </a:blip>
          <a:stretch>
            <a:fillRect/>
          </a:stretch>
        </p:blipFill>
        <p:spPr>
          <a:xfrm>
            <a:off x="229500" y="1470100"/>
            <a:ext cx="1903251" cy="3383552"/>
          </a:xfrm>
          <a:prstGeom prst="rect">
            <a:avLst/>
          </a:prstGeom>
          <a:noFill/>
          <a:ln>
            <a:noFill/>
          </a:ln>
        </p:spPr>
      </p:pic>
      <p:pic>
        <p:nvPicPr>
          <p:cNvPr id="871" name="Google Shape;871;p131"/>
          <p:cNvPicPr preferRelativeResize="0"/>
          <p:nvPr/>
        </p:nvPicPr>
        <p:blipFill rotWithShape="1">
          <a:blip r:embed="rId4">
            <a:alphaModFix/>
          </a:blip>
          <a:srcRect b="30772" l="40866" r="41042" t="20351"/>
          <a:stretch/>
        </p:blipFill>
        <p:spPr>
          <a:xfrm>
            <a:off x="2190850" y="1520788"/>
            <a:ext cx="2160923" cy="3282175"/>
          </a:xfrm>
          <a:prstGeom prst="rect">
            <a:avLst/>
          </a:prstGeom>
          <a:noFill/>
          <a:ln>
            <a:noFill/>
          </a:ln>
        </p:spPr>
      </p:pic>
      <p:pic>
        <p:nvPicPr>
          <p:cNvPr id="872" name="Google Shape;872;p131"/>
          <p:cNvPicPr preferRelativeResize="0"/>
          <p:nvPr/>
        </p:nvPicPr>
        <p:blipFill rotWithShape="1">
          <a:blip r:embed="rId5">
            <a:alphaModFix/>
          </a:blip>
          <a:srcRect b="34218" l="41099" r="41792" t="20632"/>
          <a:stretch/>
        </p:blipFill>
        <p:spPr>
          <a:xfrm>
            <a:off x="4409875" y="1558600"/>
            <a:ext cx="2160927" cy="3206538"/>
          </a:xfrm>
          <a:prstGeom prst="rect">
            <a:avLst/>
          </a:prstGeom>
          <a:noFill/>
          <a:ln>
            <a:noFill/>
          </a:ln>
        </p:spPr>
      </p:pic>
      <p:pic>
        <p:nvPicPr>
          <p:cNvPr id="873" name="Google Shape;873;p131"/>
          <p:cNvPicPr preferRelativeResize="0"/>
          <p:nvPr/>
        </p:nvPicPr>
        <p:blipFill rotWithShape="1">
          <a:blip r:embed="rId6">
            <a:alphaModFix/>
          </a:blip>
          <a:srcRect b="12307" l="39798" r="39966" t="23893"/>
          <a:stretch/>
        </p:blipFill>
        <p:spPr>
          <a:xfrm>
            <a:off x="6628900" y="1558600"/>
            <a:ext cx="2034975" cy="320655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3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s"/>
              <a:t>Identificación de la estructura del periódico</a:t>
            </a:r>
            <a:endParaRPr/>
          </a:p>
        </p:txBody>
      </p:sp>
      <p:pic>
        <p:nvPicPr>
          <p:cNvPr id="879" name="Google Shape;879;p132"/>
          <p:cNvPicPr preferRelativeResize="0"/>
          <p:nvPr/>
        </p:nvPicPr>
        <p:blipFill>
          <a:blip r:embed="rId3">
            <a:alphaModFix/>
          </a:blip>
          <a:stretch>
            <a:fillRect/>
          </a:stretch>
        </p:blipFill>
        <p:spPr>
          <a:xfrm rot="-5400000">
            <a:off x="-746674" y="2210800"/>
            <a:ext cx="3772923" cy="1656176"/>
          </a:xfrm>
          <a:prstGeom prst="rect">
            <a:avLst/>
          </a:prstGeom>
          <a:noFill/>
          <a:ln>
            <a:noFill/>
          </a:ln>
        </p:spPr>
      </p:pic>
      <p:pic>
        <p:nvPicPr>
          <p:cNvPr id="880" name="Google Shape;880;p132"/>
          <p:cNvPicPr preferRelativeResize="0"/>
          <p:nvPr/>
        </p:nvPicPr>
        <p:blipFill>
          <a:blip r:embed="rId4">
            <a:alphaModFix/>
          </a:blip>
          <a:stretch>
            <a:fillRect/>
          </a:stretch>
        </p:blipFill>
        <p:spPr>
          <a:xfrm>
            <a:off x="2065175" y="1204050"/>
            <a:ext cx="3420498" cy="1856925"/>
          </a:xfrm>
          <a:prstGeom prst="rect">
            <a:avLst/>
          </a:prstGeom>
          <a:noFill/>
          <a:ln>
            <a:noFill/>
          </a:ln>
        </p:spPr>
      </p:pic>
      <p:pic>
        <p:nvPicPr>
          <p:cNvPr id="881" name="Google Shape;881;p132"/>
          <p:cNvPicPr preferRelativeResize="0"/>
          <p:nvPr/>
        </p:nvPicPr>
        <p:blipFill>
          <a:blip r:embed="rId5">
            <a:alphaModFix/>
          </a:blip>
          <a:stretch>
            <a:fillRect/>
          </a:stretch>
        </p:blipFill>
        <p:spPr>
          <a:xfrm>
            <a:off x="2065175" y="3203850"/>
            <a:ext cx="3420498" cy="1721500"/>
          </a:xfrm>
          <a:prstGeom prst="rect">
            <a:avLst/>
          </a:prstGeom>
          <a:noFill/>
          <a:ln>
            <a:noFill/>
          </a:ln>
        </p:spPr>
      </p:pic>
      <p:pic>
        <p:nvPicPr>
          <p:cNvPr id="882" name="Google Shape;882;p132"/>
          <p:cNvPicPr preferRelativeResize="0"/>
          <p:nvPr/>
        </p:nvPicPr>
        <p:blipFill>
          <a:blip r:embed="rId6">
            <a:alphaModFix/>
          </a:blip>
          <a:stretch>
            <a:fillRect/>
          </a:stretch>
        </p:blipFill>
        <p:spPr>
          <a:xfrm>
            <a:off x="5582975" y="1204050"/>
            <a:ext cx="1761249" cy="3772923"/>
          </a:xfrm>
          <a:prstGeom prst="rect">
            <a:avLst/>
          </a:prstGeom>
          <a:noFill/>
          <a:ln>
            <a:noFill/>
          </a:ln>
        </p:spPr>
      </p:pic>
      <p:pic>
        <p:nvPicPr>
          <p:cNvPr id="883" name="Google Shape;883;p132"/>
          <p:cNvPicPr preferRelativeResize="0"/>
          <p:nvPr/>
        </p:nvPicPr>
        <p:blipFill>
          <a:blip r:embed="rId7">
            <a:alphaModFix/>
          </a:blip>
          <a:stretch>
            <a:fillRect/>
          </a:stretch>
        </p:blipFill>
        <p:spPr>
          <a:xfrm rot="5400000">
            <a:off x="6308851" y="2336724"/>
            <a:ext cx="3802225" cy="15368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5"/>
          <p:cNvSpPr txBox="1"/>
          <p:nvPr>
            <p:ph type="title"/>
          </p:nvPr>
        </p:nvSpPr>
        <p:spPr>
          <a:xfrm>
            <a:off x="178300" y="133750"/>
            <a:ext cx="7755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s" sz="2340"/>
              <a:t>Documentación de actividades y evidencias de enseñanza aprendizaje</a:t>
            </a:r>
            <a:endParaRPr sz="2340"/>
          </a:p>
        </p:txBody>
      </p:sp>
      <p:pic>
        <p:nvPicPr>
          <p:cNvPr id="197" name="Google Shape;197;p25"/>
          <p:cNvPicPr preferRelativeResize="0"/>
          <p:nvPr/>
        </p:nvPicPr>
        <p:blipFill>
          <a:blip r:embed="rId3">
            <a:alphaModFix/>
          </a:blip>
          <a:stretch>
            <a:fillRect/>
          </a:stretch>
        </p:blipFill>
        <p:spPr>
          <a:xfrm>
            <a:off x="8242450" y="84672"/>
            <a:ext cx="901550" cy="854825"/>
          </a:xfrm>
          <a:prstGeom prst="rect">
            <a:avLst/>
          </a:prstGeom>
          <a:noFill/>
          <a:ln>
            <a:noFill/>
          </a:ln>
        </p:spPr>
      </p:pic>
      <p:pic>
        <p:nvPicPr>
          <p:cNvPr id="198" name="Google Shape;198;p25">
            <a:hlinkClick r:id="rId4"/>
          </p:cNvPr>
          <p:cNvPicPr preferRelativeResize="0"/>
          <p:nvPr/>
        </p:nvPicPr>
        <p:blipFill>
          <a:blip r:embed="rId5">
            <a:alphaModFix/>
          </a:blip>
          <a:stretch>
            <a:fillRect/>
          </a:stretch>
        </p:blipFill>
        <p:spPr>
          <a:xfrm>
            <a:off x="271200" y="972037"/>
            <a:ext cx="1848299" cy="1488975"/>
          </a:xfrm>
          <a:prstGeom prst="rect">
            <a:avLst/>
          </a:prstGeom>
          <a:noFill/>
          <a:ln>
            <a:noFill/>
          </a:ln>
        </p:spPr>
      </p:pic>
      <p:pic>
        <p:nvPicPr>
          <p:cNvPr id="199" name="Google Shape;199;p25">
            <a:hlinkClick r:id="rId6"/>
          </p:cNvPr>
          <p:cNvPicPr preferRelativeResize="0"/>
          <p:nvPr/>
        </p:nvPicPr>
        <p:blipFill>
          <a:blip r:embed="rId7">
            <a:alphaModFix/>
          </a:blip>
          <a:stretch>
            <a:fillRect/>
          </a:stretch>
        </p:blipFill>
        <p:spPr>
          <a:xfrm>
            <a:off x="178300" y="2591878"/>
            <a:ext cx="1848300" cy="1199076"/>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3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s"/>
              <a:t>Reconocimiento de los distintos formatos periodísticos</a:t>
            </a:r>
            <a:endParaRPr/>
          </a:p>
        </p:txBody>
      </p:sp>
      <p:pic>
        <p:nvPicPr>
          <p:cNvPr id="889" name="Google Shape;889;p133"/>
          <p:cNvPicPr preferRelativeResize="0"/>
          <p:nvPr/>
        </p:nvPicPr>
        <p:blipFill>
          <a:blip r:embed="rId3">
            <a:alphaModFix/>
          </a:blip>
          <a:stretch>
            <a:fillRect/>
          </a:stretch>
        </p:blipFill>
        <p:spPr>
          <a:xfrm>
            <a:off x="169125" y="1393425"/>
            <a:ext cx="3125576" cy="3295100"/>
          </a:xfrm>
          <a:prstGeom prst="rect">
            <a:avLst/>
          </a:prstGeom>
          <a:noFill/>
          <a:ln>
            <a:noFill/>
          </a:ln>
        </p:spPr>
      </p:pic>
      <p:pic>
        <p:nvPicPr>
          <p:cNvPr id="890" name="Google Shape;890;p133"/>
          <p:cNvPicPr preferRelativeResize="0"/>
          <p:nvPr/>
        </p:nvPicPr>
        <p:blipFill>
          <a:blip r:embed="rId4">
            <a:alphaModFix/>
          </a:blip>
          <a:stretch>
            <a:fillRect/>
          </a:stretch>
        </p:blipFill>
        <p:spPr>
          <a:xfrm rot="5400000">
            <a:off x="2638276" y="2219749"/>
            <a:ext cx="3341573" cy="1688924"/>
          </a:xfrm>
          <a:prstGeom prst="rect">
            <a:avLst/>
          </a:prstGeom>
          <a:noFill/>
          <a:ln>
            <a:noFill/>
          </a:ln>
        </p:spPr>
      </p:pic>
      <p:pic>
        <p:nvPicPr>
          <p:cNvPr id="891" name="Google Shape;891;p133"/>
          <p:cNvPicPr preferRelativeResize="0"/>
          <p:nvPr/>
        </p:nvPicPr>
        <p:blipFill>
          <a:blip r:embed="rId5">
            <a:alphaModFix/>
          </a:blip>
          <a:stretch>
            <a:fillRect/>
          </a:stretch>
        </p:blipFill>
        <p:spPr>
          <a:xfrm>
            <a:off x="5273275" y="1302375"/>
            <a:ext cx="3559025" cy="3386151"/>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3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s"/>
              <a:t>Análisis de los contenidos ideológicos de prensa escrita</a:t>
            </a:r>
            <a:endParaRPr/>
          </a:p>
        </p:txBody>
      </p:sp>
      <p:pic>
        <p:nvPicPr>
          <p:cNvPr id="897" name="Google Shape;897;p134"/>
          <p:cNvPicPr preferRelativeResize="0"/>
          <p:nvPr/>
        </p:nvPicPr>
        <p:blipFill>
          <a:blip r:embed="rId3">
            <a:alphaModFix/>
          </a:blip>
          <a:stretch>
            <a:fillRect/>
          </a:stretch>
        </p:blipFill>
        <p:spPr>
          <a:xfrm>
            <a:off x="152400" y="1304825"/>
            <a:ext cx="8397655" cy="36862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35"/>
          <p:cNvSpPr txBox="1"/>
          <p:nvPr>
            <p:ph type="title"/>
          </p:nvPr>
        </p:nvSpPr>
        <p:spPr>
          <a:xfrm>
            <a:off x="311700" y="445025"/>
            <a:ext cx="8520600" cy="1022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s"/>
              <a:t>Evaluación en plenaria de los contenidos desde una perspectiva crítica</a:t>
            </a:r>
            <a:endParaRPr/>
          </a:p>
        </p:txBody>
      </p:sp>
      <p:pic>
        <p:nvPicPr>
          <p:cNvPr id="903" name="Google Shape;903;p135"/>
          <p:cNvPicPr preferRelativeResize="0"/>
          <p:nvPr/>
        </p:nvPicPr>
        <p:blipFill>
          <a:blip r:embed="rId3">
            <a:alphaModFix/>
          </a:blip>
          <a:stretch>
            <a:fillRect/>
          </a:stretch>
        </p:blipFill>
        <p:spPr>
          <a:xfrm>
            <a:off x="311700" y="1731025"/>
            <a:ext cx="3684099" cy="1425449"/>
          </a:xfrm>
          <a:prstGeom prst="rect">
            <a:avLst/>
          </a:prstGeom>
          <a:noFill/>
          <a:ln>
            <a:noFill/>
          </a:ln>
        </p:spPr>
      </p:pic>
      <p:pic>
        <p:nvPicPr>
          <p:cNvPr id="904" name="Google Shape;904;p135"/>
          <p:cNvPicPr preferRelativeResize="0"/>
          <p:nvPr/>
        </p:nvPicPr>
        <p:blipFill>
          <a:blip r:embed="rId4">
            <a:alphaModFix/>
          </a:blip>
          <a:stretch>
            <a:fillRect/>
          </a:stretch>
        </p:blipFill>
        <p:spPr>
          <a:xfrm>
            <a:off x="214950" y="3305023"/>
            <a:ext cx="3780849" cy="1659675"/>
          </a:xfrm>
          <a:prstGeom prst="rect">
            <a:avLst/>
          </a:prstGeom>
          <a:noFill/>
          <a:ln>
            <a:noFill/>
          </a:ln>
        </p:spPr>
      </p:pic>
      <p:pic>
        <p:nvPicPr>
          <p:cNvPr id="905" name="Google Shape;905;p135"/>
          <p:cNvPicPr preferRelativeResize="0"/>
          <p:nvPr/>
        </p:nvPicPr>
        <p:blipFill>
          <a:blip r:embed="rId5">
            <a:alphaModFix/>
          </a:blip>
          <a:stretch>
            <a:fillRect/>
          </a:stretch>
        </p:blipFill>
        <p:spPr>
          <a:xfrm>
            <a:off x="4148200" y="1619525"/>
            <a:ext cx="4843402" cy="33002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6"/>
          <p:cNvSpPr txBox="1"/>
          <p:nvPr>
            <p:ph type="title"/>
          </p:nvPr>
        </p:nvSpPr>
        <p:spPr>
          <a:xfrm>
            <a:off x="178300" y="133750"/>
            <a:ext cx="7755900" cy="707400"/>
          </a:xfrm>
          <a:prstGeom prst="rect">
            <a:avLst/>
          </a:prstGeom>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768652" rtl="0" algn="r">
              <a:spcBef>
                <a:spcPts val="724"/>
              </a:spcBef>
              <a:spcAft>
                <a:spcPts val="0"/>
              </a:spcAft>
              <a:buNone/>
            </a:pPr>
            <a:r>
              <a:rPr lang="es" sz="2400">
                <a:solidFill>
                  <a:schemeClr val="accent4"/>
                </a:solidFill>
                <a:latin typeface="Comfortaa"/>
                <a:ea typeface="Comfortaa"/>
                <a:cs typeface="Comfortaa"/>
                <a:sym typeface="Comfortaa"/>
              </a:rPr>
              <a:t>Una actividad Interdisciplinaria para dar inicio o detonar el proyecto</a:t>
            </a:r>
            <a:endParaRPr sz="2400">
              <a:solidFill>
                <a:schemeClr val="accent4"/>
              </a:solidFill>
              <a:latin typeface="Comfortaa"/>
              <a:ea typeface="Comfortaa"/>
              <a:cs typeface="Comfortaa"/>
              <a:sym typeface="Comfortaa"/>
            </a:endParaRPr>
          </a:p>
          <a:p>
            <a:pPr indent="0" lvl="0" marL="0" rtl="0" algn="l">
              <a:spcBef>
                <a:spcPts val="0"/>
              </a:spcBef>
              <a:spcAft>
                <a:spcPts val="0"/>
              </a:spcAft>
              <a:buSzPts val="990"/>
              <a:buNone/>
            </a:pPr>
            <a:r>
              <a:t/>
            </a:r>
            <a:endParaRPr sz="2340"/>
          </a:p>
          <a:p>
            <a:pPr indent="0" lvl="0" marL="0" rtl="0" algn="l">
              <a:spcBef>
                <a:spcPts val="0"/>
              </a:spcBef>
              <a:spcAft>
                <a:spcPts val="0"/>
              </a:spcAft>
              <a:buSzPts val="990"/>
              <a:buNone/>
            </a:pPr>
            <a:r>
              <a:t/>
            </a:r>
            <a:endParaRPr sz="2340"/>
          </a:p>
        </p:txBody>
      </p:sp>
      <p:pic>
        <p:nvPicPr>
          <p:cNvPr id="205" name="Google Shape;205;p26"/>
          <p:cNvPicPr preferRelativeResize="0"/>
          <p:nvPr/>
        </p:nvPicPr>
        <p:blipFill>
          <a:blip r:embed="rId3">
            <a:alphaModFix/>
          </a:blip>
          <a:stretch>
            <a:fillRect/>
          </a:stretch>
        </p:blipFill>
        <p:spPr>
          <a:xfrm>
            <a:off x="8242450" y="84672"/>
            <a:ext cx="901550" cy="854825"/>
          </a:xfrm>
          <a:prstGeom prst="rect">
            <a:avLst/>
          </a:prstGeom>
          <a:noFill/>
          <a:ln>
            <a:noFill/>
          </a:ln>
        </p:spPr>
      </p:pic>
      <p:pic>
        <p:nvPicPr>
          <p:cNvPr id="206" name="Google Shape;206;p26"/>
          <p:cNvPicPr preferRelativeResize="0"/>
          <p:nvPr/>
        </p:nvPicPr>
        <p:blipFill>
          <a:blip r:embed="rId4">
            <a:alphaModFix/>
          </a:blip>
          <a:stretch>
            <a:fillRect/>
          </a:stretch>
        </p:blipFill>
        <p:spPr>
          <a:xfrm>
            <a:off x="282800" y="1262350"/>
            <a:ext cx="2573781" cy="3302702"/>
          </a:xfrm>
          <a:prstGeom prst="rect">
            <a:avLst/>
          </a:prstGeom>
          <a:noFill/>
          <a:ln>
            <a:noFill/>
          </a:ln>
        </p:spPr>
      </p:pic>
      <p:sp>
        <p:nvSpPr>
          <p:cNvPr id="207" name="Google Shape;207;p26"/>
          <p:cNvSpPr txBox="1"/>
          <p:nvPr>
            <p:ph idx="1" type="body"/>
          </p:nvPr>
        </p:nvSpPr>
        <p:spPr>
          <a:xfrm>
            <a:off x="3056800" y="1077150"/>
            <a:ext cx="4993200" cy="3302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s" sz="1400">
                <a:solidFill>
                  <a:srgbClr val="695D46"/>
                </a:solidFill>
              </a:rPr>
              <a:t>Se presentó un video para despertar el interés del alumnado en relación con el tema de Economía doméstica.</a:t>
            </a:r>
            <a:endParaRPr sz="1400">
              <a:solidFill>
                <a:srgbClr val="695D46"/>
              </a:solidFill>
            </a:endParaRPr>
          </a:p>
          <a:p>
            <a:pPr indent="0" lvl="0" marL="0" rtl="0" algn="l">
              <a:spcBef>
                <a:spcPts val="1200"/>
              </a:spcBef>
              <a:spcAft>
                <a:spcPts val="0"/>
              </a:spcAft>
              <a:buNone/>
            </a:pPr>
            <a:r>
              <a:rPr lang="es" sz="1400">
                <a:solidFill>
                  <a:srgbClr val="695D46"/>
                </a:solidFill>
              </a:rPr>
              <a:t> A continuación, los docentes expusieron el objetivo de su proyecto interdisciplinario para invitar al alumnado a participar.</a:t>
            </a:r>
            <a:endParaRPr sz="1400">
              <a:solidFill>
                <a:srgbClr val="695D46"/>
              </a:solidFill>
            </a:endParaRPr>
          </a:p>
          <a:p>
            <a:pPr indent="0" lvl="0" marL="0" rtl="0" algn="l">
              <a:spcBef>
                <a:spcPts val="1200"/>
              </a:spcBef>
              <a:spcAft>
                <a:spcPts val="0"/>
              </a:spcAft>
              <a:buNone/>
            </a:pPr>
            <a:r>
              <a:rPr lang="es" sz="1400">
                <a:solidFill>
                  <a:srgbClr val="695D46"/>
                </a:solidFill>
              </a:rPr>
              <a:t>Posteriormente, los alumnos reflexionaron sobre la importancia de tener información fidedigna y veraz sobre aspectos que impacten en su vida cotidiana, como:</a:t>
            </a:r>
            <a:endParaRPr sz="1400">
              <a:solidFill>
                <a:srgbClr val="695D46"/>
              </a:solidFill>
            </a:endParaRPr>
          </a:p>
          <a:p>
            <a:pPr indent="-317500" lvl="0" marL="457200" rtl="0" algn="l">
              <a:spcBef>
                <a:spcPts val="1200"/>
              </a:spcBef>
              <a:spcAft>
                <a:spcPts val="0"/>
              </a:spcAft>
              <a:buClr>
                <a:srgbClr val="695D46"/>
              </a:buClr>
              <a:buSzPts val="1400"/>
              <a:buChar char="-"/>
            </a:pPr>
            <a:r>
              <a:rPr lang="es" sz="1400">
                <a:solidFill>
                  <a:srgbClr val="695D46"/>
                </a:solidFill>
              </a:rPr>
              <a:t>finanzas</a:t>
            </a:r>
            <a:endParaRPr sz="1400">
              <a:solidFill>
                <a:srgbClr val="695D46"/>
              </a:solidFill>
            </a:endParaRPr>
          </a:p>
          <a:p>
            <a:pPr indent="-317500" lvl="0" marL="457200" rtl="0" algn="l">
              <a:spcBef>
                <a:spcPts val="0"/>
              </a:spcBef>
              <a:spcAft>
                <a:spcPts val="0"/>
              </a:spcAft>
              <a:buClr>
                <a:srgbClr val="695D46"/>
              </a:buClr>
              <a:buSzPts val="1400"/>
              <a:buChar char="-"/>
            </a:pPr>
            <a:r>
              <a:rPr lang="es" sz="1400">
                <a:solidFill>
                  <a:srgbClr val="695D46"/>
                </a:solidFill>
              </a:rPr>
              <a:t>manejo de la información</a:t>
            </a:r>
            <a:endParaRPr sz="1400">
              <a:solidFill>
                <a:srgbClr val="695D46"/>
              </a:solidFill>
            </a:endParaRPr>
          </a:p>
          <a:p>
            <a:pPr indent="-317500" lvl="0" marL="457200" rtl="0" algn="l">
              <a:spcBef>
                <a:spcPts val="0"/>
              </a:spcBef>
              <a:spcAft>
                <a:spcPts val="0"/>
              </a:spcAft>
              <a:buClr>
                <a:srgbClr val="695D46"/>
              </a:buClr>
              <a:buSzPts val="1400"/>
              <a:buChar char="-"/>
            </a:pPr>
            <a:r>
              <a:rPr lang="es" sz="1400">
                <a:solidFill>
                  <a:srgbClr val="695D46"/>
                </a:solidFill>
              </a:rPr>
              <a:t>nutrición </a:t>
            </a:r>
            <a:endParaRPr sz="1400">
              <a:solidFill>
                <a:srgbClr val="695D46"/>
              </a:solidFill>
            </a:endParaRPr>
          </a:p>
        </p:txBody>
      </p:sp>
      <p:pic>
        <p:nvPicPr>
          <p:cNvPr id="208" name="Google Shape;208;p26">
            <a:hlinkClick r:id="rId5"/>
          </p:cNvPr>
          <p:cNvPicPr preferRelativeResize="0"/>
          <p:nvPr/>
        </p:nvPicPr>
        <p:blipFill>
          <a:blip r:embed="rId6">
            <a:alphaModFix/>
          </a:blip>
          <a:stretch>
            <a:fillRect/>
          </a:stretch>
        </p:blipFill>
        <p:spPr>
          <a:xfrm>
            <a:off x="6928347" y="3498092"/>
            <a:ext cx="1907175" cy="136740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7"/>
          <p:cNvSpPr txBox="1"/>
          <p:nvPr>
            <p:ph type="title"/>
          </p:nvPr>
        </p:nvSpPr>
        <p:spPr>
          <a:xfrm>
            <a:off x="178300" y="133750"/>
            <a:ext cx="7755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s" sz="2340"/>
              <a:t>Una actividad de cada asignatura de la fase de desarrollo del proyecto</a:t>
            </a:r>
            <a:endParaRPr sz="2340"/>
          </a:p>
        </p:txBody>
      </p:sp>
      <p:pic>
        <p:nvPicPr>
          <p:cNvPr id="214" name="Google Shape;214;p27"/>
          <p:cNvPicPr preferRelativeResize="0"/>
          <p:nvPr/>
        </p:nvPicPr>
        <p:blipFill>
          <a:blip r:embed="rId3">
            <a:alphaModFix/>
          </a:blip>
          <a:stretch>
            <a:fillRect/>
          </a:stretch>
        </p:blipFill>
        <p:spPr>
          <a:xfrm>
            <a:off x="8242450" y="84672"/>
            <a:ext cx="901550" cy="854825"/>
          </a:xfrm>
          <a:prstGeom prst="rect">
            <a:avLst/>
          </a:prstGeom>
          <a:noFill/>
          <a:ln>
            <a:noFill/>
          </a:ln>
        </p:spPr>
      </p:pic>
      <p:graphicFrame>
        <p:nvGraphicFramePr>
          <p:cNvPr id="215" name="Google Shape;215;p27"/>
          <p:cNvGraphicFramePr/>
          <p:nvPr/>
        </p:nvGraphicFramePr>
        <p:xfrm>
          <a:off x="151575" y="615900"/>
          <a:ext cx="3000000" cy="3000000"/>
        </p:xfrm>
        <a:graphic>
          <a:graphicData uri="http://schemas.openxmlformats.org/drawingml/2006/table">
            <a:tbl>
              <a:tblPr>
                <a:noFill/>
                <a:tableStyleId>{CEF1F80F-15DD-46A9-A79E-FB6A0D37DE9F}</a:tableStyleId>
              </a:tblPr>
              <a:tblGrid>
                <a:gridCol w="1625200"/>
                <a:gridCol w="7215650"/>
              </a:tblGrid>
              <a:tr h="786600">
                <a:tc>
                  <a:txBody>
                    <a:bodyPr/>
                    <a:lstStyle/>
                    <a:p>
                      <a:pPr indent="-273050" lvl="0" marL="457200" rtl="0" algn="l">
                        <a:spcBef>
                          <a:spcPts val="0"/>
                        </a:spcBef>
                        <a:spcAft>
                          <a:spcPts val="0"/>
                        </a:spcAft>
                        <a:buSzPts val="700"/>
                        <a:buAutoNum type="alphaLcPeriod"/>
                      </a:pPr>
                      <a:r>
                        <a:rPr lang="es" sz="700"/>
                        <a:t>Nombre de la actividad</a:t>
                      </a:r>
                      <a:endParaRPr sz="700"/>
                    </a:p>
                    <a:p>
                      <a:pPr indent="-273050" lvl="0" marL="457200" rtl="0" algn="l">
                        <a:spcBef>
                          <a:spcPts val="0"/>
                        </a:spcBef>
                        <a:spcAft>
                          <a:spcPts val="0"/>
                        </a:spcAft>
                        <a:buSzPts val="700"/>
                        <a:buAutoNum type="alphaLcPeriod"/>
                      </a:pPr>
                      <a:r>
                        <a:rPr lang="es" sz="700"/>
                        <a:t>objetivo</a:t>
                      </a:r>
                      <a:endParaRPr sz="700"/>
                    </a:p>
                    <a:p>
                      <a:pPr indent="-273050" lvl="0" marL="457200" rtl="0" algn="l">
                        <a:spcBef>
                          <a:spcPts val="0"/>
                        </a:spcBef>
                        <a:spcAft>
                          <a:spcPts val="0"/>
                        </a:spcAft>
                        <a:buSzPts val="700"/>
                        <a:buAutoNum type="alphaLcPeriod"/>
                      </a:pPr>
                      <a:r>
                        <a:rPr lang="es" sz="700"/>
                        <a:t>grado</a:t>
                      </a:r>
                      <a:endParaRPr sz="700"/>
                    </a:p>
                    <a:p>
                      <a:pPr indent="-273050" lvl="0" marL="457200" rtl="0" algn="l">
                        <a:spcBef>
                          <a:spcPts val="0"/>
                        </a:spcBef>
                        <a:spcAft>
                          <a:spcPts val="0"/>
                        </a:spcAft>
                        <a:buSzPts val="700"/>
                        <a:buAutoNum type="alphaLcPeriod"/>
                      </a:pPr>
                      <a:r>
                        <a:rPr lang="es" sz="700"/>
                        <a:t>fecha en que se llevará a cabo</a:t>
                      </a:r>
                      <a:endParaRPr sz="700"/>
                    </a:p>
                  </a:txBody>
                  <a:tcPr marT="91425" marB="91425" marR="91425" marL="91425"/>
                </a:tc>
                <a:tc>
                  <a:txBody>
                    <a:bodyPr/>
                    <a:lstStyle/>
                    <a:p>
                      <a:pPr indent="0" lvl="0" marL="0" rtl="0" algn="l">
                        <a:spcBef>
                          <a:spcPts val="0"/>
                        </a:spcBef>
                        <a:spcAft>
                          <a:spcPts val="0"/>
                        </a:spcAft>
                        <a:buNone/>
                      </a:pPr>
                      <a:r>
                        <a:rPr lang="es" sz="700"/>
                        <a:t>Investigación de los componentes químicos presentes en los alimentos ultraprocesados.</a:t>
                      </a:r>
                      <a:endParaRPr sz="700"/>
                    </a:p>
                    <a:p>
                      <a:pPr indent="0" lvl="0" marL="0" rtl="0" algn="l">
                        <a:spcBef>
                          <a:spcPts val="0"/>
                        </a:spcBef>
                        <a:spcAft>
                          <a:spcPts val="0"/>
                        </a:spcAft>
                        <a:buNone/>
                      </a:pPr>
                      <a:r>
                        <a:rPr lang="es" sz="700"/>
                        <a:t>Identificar en los compuestos químicos presentes en los alimentos ultraprocesados su función y los daños potenciales en el organismo.</a:t>
                      </a:r>
                      <a:endParaRPr sz="700"/>
                    </a:p>
                    <a:p>
                      <a:pPr indent="0" lvl="0" marL="0" rtl="0" algn="l">
                        <a:spcBef>
                          <a:spcPts val="0"/>
                        </a:spcBef>
                        <a:spcAft>
                          <a:spcPts val="0"/>
                        </a:spcAft>
                        <a:buNone/>
                      </a:pPr>
                      <a:r>
                        <a:rPr lang="es" sz="700"/>
                        <a:t>5°</a:t>
                      </a:r>
                      <a:endParaRPr sz="700"/>
                    </a:p>
                    <a:p>
                      <a:pPr indent="0" lvl="0" marL="0" rtl="0" algn="l">
                        <a:spcBef>
                          <a:spcPts val="0"/>
                        </a:spcBef>
                        <a:spcAft>
                          <a:spcPts val="0"/>
                        </a:spcAft>
                        <a:buNone/>
                      </a:pPr>
                      <a:r>
                        <a:rPr lang="es" sz="700"/>
                        <a:t>25 al 29 de abril</a:t>
                      </a:r>
                      <a:endParaRPr sz="700"/>
                    </a:p>
                  </a:txBody>
                  <a:tcPr marT="91425" marB="91425" marR="91425" marL="91425"/>
                </a:tc>
              </a:tr>
              <a:tr h="430525">
                <a:tc>
                  <a:txBody>
                    <a:bodyPr/>
                    <a:lstStyle/>
                    <a:p>
                      <a:pPr indent="-273050" lvl="0" marL="457200" rtl="0" algn="l">
                        <a:spcBef>
                          <a:spcPts val="0"/>
                        </a:spcBef>
                        <a:spcAft>
                          <a:spcPts val="0"/>
                        </a:spcAft>
                        <a:buSzPts val="700"/>
                        <a:buAutoNum type="alphaLcPeriod"/>
                      </a:pPr>
                      <a:r>
                        <a:rPr lang="es" sz="700"/>
                        <a:t>asignaturas</a:t>
                      </a:r>
                      <a:endParaRPr sz="700"/>
                    </a:p>
                    <a:p>
                      <a:pPr indent="-273050" lvl="0" marL="457200" rtl="0" algn="l">
                        <a:spcBef>
                          <a:spcPts val="0"/>
                        </a:spcBef>
                        <a:spcAft>
                          <a:spcPts val="0"/>
                        </a:spcAft>
                        <a:buSzPts val="700"/>
                        <a:buAutoNum type="alphaLcPeriod"/>
                      </a:pPr>
                      <a:r>
                        <a:rPr lang="es" sz="700"/>
                        <a:t>fuentes de apoyo</a:t>
                      </a:r>
                      <a:endParaRPr sz="700"/>
                    </a:p>
                  </a:txBody>
                  <a:tcPr marT="91425" marB="91425" marR="91425" marL="91425"/>
                </a:tc>
                <a:tc>
                  <a:txBody>
                    <a:bodyPr/>
                    <a:lstStyle/>
                    <a:p>
                      <a:pPr indent="0" lvl="0" marL="0" rtl="0" algn="l">
                        <a:spcBef>
                          <a:spcPts val="0"/>
                        </a:spcBef>
                        <a:spcAft>
                          <a:spcPts val="0"/>
                        </a:spcAft>
                        <a:buNone/>
                      </a:pPr>
                      <a:r>
                        <a:rPr lang="es" sz="700"/>
                        <a:t>QUÌMICA-SALUD</a:t>
                      </a:r>
                      <a:endParaRPr sz="700"/>
                    </a:p>
                    <a:p>
                      <a:pPr indent="0" lvl="0" marL="0" rtl="0" algn="l">
                        <a:spcBef>
                          <a:spcPts val="0"/>
                        </a:spcBef>
                        <a:spcAft>
                          <a:spcPts val="0"/>
                        </a:spcAft>
                        <a:buNone/>
                      </a:pPr>
                      <a:r>
                        <a:rPr lang="es" sz="700"/>
                        <a:t>Libros, artículos,  revistas especializadas e internet.</a:t>
                      </a:r>
                      <a:endParaRPr sz="700"/>
                    </a:p>
                  </a:txBody>
                  <a:tcPr marT="91425" marB="91425" marR="91425" marL="91425"/>
                </a:tc>
              </a:tr>
              <a:tr h="258025">
                <a:tc>
                  <a:txBody>
                    <a:bodyPr/>
                    <a:lstStyle/>
                    <a:p>
                      <a:pPr indent="-273050" lvl="0" marL="457200" rtl="0" algn="l">
                        <a:spcBef>
                          <a:spcPts val="0"/>
                        </a:spcBef>
                        <a:spcAft>
                          <a:spcPts val="0"/>
                        </a:spcAft>
                        <a:buSzPts val="700"/>
                        <a:buAutoNum type="alphaLcPeriod"/>
                      </a:pPr>
                      <a:r>
                        <a:rPr lang="es" sz="700"/>
                        <a:t>justificación de la actividad</a:t>
                      </a:r>
                      <a:endParaRPr sz="700"/>
                    </a:p>
                  </a:txBody>
                  <a:tcPr marT="91425" marB="91425" marR="91425" marL="91425"/>
                </a:tc>
                <a:tc>
                  <a:txBody>
                    <a:bodyPr/>
                    <a:lstStyle/>
                    <a:p>
                      <a:pPr indent="0" lvl="0" marL="0" rtl="0" algn="l">
                        <a:spcBef>
                          <a:spcPts val="0"/>
                        </a:spcBef>
                        <a:spcAft>
                          <a:spcPts val="0"/>
                        </a:spcAft>
                        <a:buNone/>
                      </a:pPr>
                      <a:r>
                        <a:rPr lang="es" sz="700"/>
                        <a:t>Adquirir una cultura de consumo responsable e informado para la toma de decisiones en beneficio de la salud.</a:t>
                      </a:r>
                      <a:endParaRPr sz="700"/>
                    </a:p>
                  </a:txBody>
                  <a:tcPr marT="91425" marB="91425" marR="91425" marL="91425"/>
                </a:tc>
              </a:tr>
              <a:tr h="532350">
                <a:tc>
                  <a:txBody>
                    <a:bodyPr/>
                    <a:lstStyle/>
                    <a:p>
                      <a:pPr indent="0" lvl="0" marL="0" rtl="0" algn="l">
                        <a:spcBef>
                          <a:spcPts val="0"/>
                        </a:spcBef>
                        <a:spcAft>
                          <a:spcPts val="0"/>
                        </a:spcAft>
                        <a:buNone/>
                      </a:pPr>
                      <a:r>
                        <a:rPr lang="es" sz="700"/>
                        <a:t>Descripción de apertura</a:t>
                      </a:r>
                      <a:endParaRPr sz="700"/>
                    </a:p>
                  </a:txBody>
                  <a:tcPr marT="91425" marB="91425" marR="91425" marL="91425"/>
                </a:tc>
                <a:tc>
                  <a:txBody>
                    <a:bodyPr/>
                    <a:lstStyle/>
                    <a:p>
                      <a:pPr indent="0" lvl="0" marL="0" rtl="0" algn="l">
                        <a:spcBef>
                          <a:spcPts val="0"/>
                        </a:spcBef>
                        <a:spcAft>
                          <a:spcPts val="0"/>
                        </a:spcAft>
                        <a:buNone/>
                      </a:pPr>
                      <a:r>
                        <a:rPr lang="es" sz="700"/>
                        <a:t>Se establecen las líneas de investigación, cada uno de los equipos de trabajo elige de acuerdo a sus propios intereses cuál de ellas habrá de seguir. Posteriormente se dan a conocer las características de la investigación, indicando los contenidos con los que debe cumplir.</a:t>
                      </a:r>
                      <a:endParaRPr sz="700"/>
                    </a:p>
                  </a:txBody>
                  <a:tcPr marT="91425" marB="91425" marR="91425" marL="91425"/>
                </a:tc>
              </a:tr>
              <a:tr h="420650">
                <a:tc>
                  <a:txBody>
                    <a:bodyPr/>
                    <a:lstStyle/>
                    <a:p>
                      <a:pPr indent="0" lvl="0" marL="0" rtl="0" algn="l">
                        <a:spcBef>
                          <a:spcPts val="0"/>
                        </a:spcBef>
                        <a:spcAft>
                          <a:spcPts val="0"/>
                        </a:spcAft>
                        <a:buNone/>
                      </a:pPr>
                      <a:r>
                        <a:rPr lang="es" sz="700"/>
                        <a:t>Descripción de desarrollo</a:t>
                      </a:r>
                      <a:endParaRPr sz="700"/>
                    </a:p>
                  </a:txBody>
                  <a:tcPr marT="91425" marB="91425" marR="91425" marL="91425"/>
                </a:tc>
                <a:tc>
                  <a:txBody>
                    <a:bodyPr/>
                    <a:lstStyle/>
                    <a:p>
                      <a:pPr indent="0" lvl="0" marL="0" rtl="0" algn="l">
                        <a:spcBef>
                          <a:spcPts val="0"/>
                        </a:spcBef>
                        <a:spcAft>
                          <a:spcPts val="0"/>
                        </a:spcAft>
                        <a:buNone/>
                      </a:pPr>
                      <a:r>
                        <a:rPr lang="es" sz="700"/>
                        <a:t>Los alumnos llevan a cabo su investigación </a:t>
                      </a:r>
                      <a:r>
                        <a:rPr lang="es" sz="700"/>
                        <a:t>bibliográfica</a:t>
                      </a:r>
                      <a:r>
                        <a:rPr lang="es" sz="700"/>
                        <a:t> y elaboran un informe escrito para ser revisado por el profesor, se hacen observaciones a aquellos que requieran modificaciones y una vez aceptado el trabajo escrito cada equipo se dedica a la creación de una infografía para dar a conocer sus hallazgos a la comunidad estudiantil del CET.</a:t>
                      </a:r>
                      <a:endParaRPr sz="700"/>
                    </a:p>
                  </a:txBody>
                  <a:tcPr marT="91425" marB="91425" marR="91425" marL="91425"/>
                </a:tc>
              </a:tr>
              <a:tr h="447475">
                <a:tc>
                  <a:txBody>
                    <a:bodyPr/>
                    <a:lstStyle/>
                    <a:p>
                      <a:pPr indent="0" lvl="0" marL="0" rtl="0" algn="l">
                        <a:spcBef>
                          <a:spcPts val="0"/>
                        </a:spcBef>
                        <a:spcAft>
                          <a:spcPts val="0"/>
                        </a:spcAft>
                        <a:buNone/>
                      </a:pPr>
                      <a:r>
                        <a:rPr lang="es" sz="700"/>
                        <a:t>Descripción de cierre</a:t>
                      </a:r>
                      <a:endParaRPr sz="700"/>
                    </a:p>
                  </a:txBody>
                  <a:tcPr marT="91425" marB="91425" marR="91425" marL="91425"/>
                </a:tc>
                <a:tc>
                  <a:txBody>
                    <a:bodyPr/>
                    <a:lstStyle/>
                    <a:p>
                      <a:pPr indent="0" lvl="0" marL="0" rtl="0" algn="l">
                        <a:spcBef>
                          <a:spcPts val="0"/>
                        </a:spcBef>
                        <a:spcAft>
                          <a:spcPts val="0"/>
                        </a:spcAft>
                        <a:buNone/>
                      </a:pPr>
                      <a:r>
                        <a:rPr lang="es" sz="700"/>
                        <a:t>Las infografías realizadas por los respectivos equipos son presentadas a los alumnos de tercero de secundaria y se les pide que </a:t>
                      </a:r>
                      <a:r>
                        <a:rPr lang="es" sz="700"/>
                        <a:t>compartan</a:t>
                      </a:r>
                      <a:r>
                        <a:rPr lang="es" sz="700"/>
                        <a:t> de manera oral sus impresiones sobre el tema, resuelven un cuestionario en google forms antes de la presentación para conocer sus </a:t>
                      </a:r>
                      <a:r>
                        <a:rPr lang="es" sz="700"/>
                        <a:t>hábitos</a:t>
                      </a:r>
                      <a:r>
                        <a:rPr lang="es" sz="700"/>
                        <a:t> alimenticios y </a:t>
                      </a:r>
                      <a:r>
                        <a:rPr lang="es" sz="700"/>
                        <a:t>después</a:t>
                      </a:r>
                      <a:r>
                        <a:rPr lang="es" sz="700"/>
                        <a:t> de ella para reforzar lo aprendido, además los alumnos de secundaria proponen recetas saludables para la sustitución de los alimentos ultraprocesados investigados.</a:t>
                      </a:r>
                      <a:endParaRPr sz="700"/>
                    </a:p>
                  </a:txBody>
                  <a:tcPr marT="91425" marB="91425" marR="91425" marL="91425"/>
                </a:tc>
              </a:tr>
              <a:tr h="421850">
                <a:tc>
                  <a:txBody>
                    <a:bodyPr/>
                    <a:lstStyle/>
                    <a:p>
                      <a:pPr indent="0" lvl="0" marL="0" rtl="0" algn="l">
                        <a:spcBef>
                          <a:spcPts val="0"/>
                        </a:spcBef>
                        <a:spcAft>
                          <a:spcPts val="0"/>
                        </a:spcAft>
                        <a:buNone/>
                      </a:pPr>
                      <a:r>
                        <a:rPr lang="es" sz="700"/>
                        <a:t>Descripción de lo que se hará con los resultados de la actividad</a:t>
                      </a:r>
                      <a:endParaRPr sz="700"/>
                    </a:p>
                  </a:txBody>
                  <a:tcPr marT="91425" marB="91425" marR="91425" marL="91425"/>
                </a:tc>
                <a:tc>
                  <a:txBody>
                    <a:bodyPr/>
                    <a:lstStyle/>
                    <a:p>
                      <a:pPr indent="0" lvl="0" marL="0" rtl="0" algn="l">
                        <a:spcBef>
                          <a:spcPts val="0"/>
                        </a:spcBef>
                        <a:spcAft>
                          <a:spcPts val="0"/>
                        </a:spcAft>
                        <a:buNone/>
                      </a:pPr>
                      <a:r>
                        <a:rPr lang="es" sz="700"/>
                        <a:t>Con los resultados obtenidos de secundaria se hace un recetario virtual y se crea una base de datos que permitirá dar seguimiento en el año siguiente a los alumnos implicados en la investigación sobre sus hábitos alimenticios.</a:t>
                      </a:r>
                      <a:endParaRPr sz="700"/>
                    </a:p>
                  </a:txBody>
                  <a:tcPr marT="91425" marB="91425" marR="91425" marL="91425"/>
                </a:tc>
              </a:tr>
              <a:tr h="510050">
                <a:tc>
                  <a:txBody>
                    <a:bodyPr/>
                    <a:lstStyle/>
                    <a:p>
                      <a:pPr indent="0" lvl="0" marL="0" rtl="0" algn="l">
                        <a:spcBef>
                          <a:spcPts val="0"/>
                        </a:spcBef>
                        <a:spcAft>
                          <a:spcPts val="0"/>
                        </a:spcAft>
                        <a:buNone/>
                      </a:pPr>
                      <a:r>
                        <a:rPr lang="es" sz="700"/>
                        <a:t>Análisis contrastación de lo esperado y lo sucedido</a:t>
                      </a:r>
                      <a:endParaRPr sz="700"/>
                    </a:p>
                  </a:txBody>
                  <a:tcPr marT="91425" marB="91425" marR="91425" marL="91425"/>
                </a:tc>
                <a:tc>
                  <a:txBody>
                    <a:bodyPr/>
                    <a:lstStyle/>
                    <a:p>
                      <a:pPr indent="0" lvl="0" marL="0" rtl="0" algn="l">
                        <a:spcBef>
                          <a:spcPts val="0"/>
                        </a:spcBef>
                        <a:spcAft>
                          <a:spcPts val="0"/>
                        </a:spcAft>
                        <a:buNone/>
                      </a:pPr>
                      <a:r>
                        <a:rPr lang="es" sz="700"/>
                        <a:t>Se tomó mas tiempo del estimado para las presentaciones con los alumnos de secundaria ya que la respuesta fue muy positiva y de gran interés.</a:t>
                      </a:r>
                      <a:endParaRPr sz="700"/>
                    </a:p>
                  </a:txBody>
                  <a:tcPr marT="91425" marB="91425" marR="91425" marL="91425"/>
                </a:tc>
              </a:tr>
              <a:tr h="396200">
                <a:tc>
                  <a:txBody>
                    <a:bodyPr/>
                    <a:lstStyle/>
                    <a:p>
                      <a:pPr indent="0" lvl="0" marL="0" rtl="0" algn="l">
                        <a:spcBef>
                          <a:spcPts val="0"/>
                        </a:spcBef>
                        <a:spcAft>
                          <a:spcPts val="0"/>
                        </a:spcAft>
                        <a:buNone/>
                      </a:pPr>
                      <a:r>
                        <a:rPr lang="es" sz="700"/>
                        <a:t>Toma de decisiones</a:t>
                      </a:r>
                      <a:endParaRPr sz="700"/>
                    </a:p>
                  </a:txBody>
                  <a:tcPr marT="91425" marB="91425" marR="91425" marL="91425"/>
                </a:tc>
                <a:tc>
                  <a:txBody>
                    <a:bodyPr/>
                    <a:lstStyle/>
                    <a:p>
                      <a:pPr indent="0" lvl="0" marL="0" rtl="0" algn="l">
                        <a:spcBef>
                          <a:spcPts val="0"/>
                        </a:spcBef>
                        <a:spcAft>
                          <a:spcPts val="0"/>
                        </a:spcAft>
                        <a:buNone/>
                      </a:pPr>
                      <a:r>
                        <a:rPr lang="es" sz="700"/>
                        <a:t>En una edición posterior se ajustarán los tiempos de exposición para que los alumnos que presentan puedan profundizar más en las explicaciones y se pueda presentar incluso a los alumnos de primaria del colegio.</a:t>
                      </a:r>
                      <a:endParaRPr sz="700"/>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8"/>
          <p:cNvSpPr txBox="1"/>
          <p:nvPr>
            <p:ph type="title"/>
          </p:nvPr>
        </p:nvSpPr>
        <p:spPr>
          <a:xfrm>
            <a:off x="151575" y="0"/>
            <a:ext cx="7755900" cy="2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s" sz="2340"/>
              <a:t>Una actividad de cada asignatura de la fase de desarrollo del proyecto</a:t>
            </a:r>
            <a:endParaRPr sz="2340"/>
          </a:p>
        </p:txBody>
      </p:sp>
      <p:pic>
        <p:nvPicPr>
          <p:cNvPr id="221" name="Google Shape;221;p28"/>
          <p:cNvPicPr preferRelativeResize="0"/>
          <p:nvPr/>
        </p:nvPicPr>
        <p:blipFill>
          <a:blip r:embed="rId3">
            <a:alphaModFix/>
          </a:blip>
          <a:stretch>
            <a:fillRect/>
          </a:stretch>
        </p:blipFill>
        <p:spPr>
          <a:xfrm>
            <a:off x="8242450" y="84672"/>
            <a:ext cx="901550" cy="854825"/>
          </a:xfrm>
          <a:prstGeom prst="rect">
            <a:avLst/>
          </a:prstGeom>
          <a:noFill/>
          <a:ln>
            <a:noFill/>
          </a:ln>
        </p:spPr>
      </p:pic>
      <p:graphicFrame>
        <p:nvGraphicFramePr>
          <p:cNvPr id="222" name="Google Shape;222;p28"/>
          <p:cNvGraphicFramePr/>
          <p:nvPr/>
        </p:nvGraphicFramePr>
        <p:xfrm>
          <a:off x="57550" y="309500"/>
          <a:ext cx="3000000" cy="3000000"/>
        </p:xfrm>
        <a:graphic>
          <a:graphicData uri="http://schemas.openxmlformats.org/drawingml/2006/table">
            <a:tbl>
              <a:tblPr>
                <a:noFill/>
                <a:tableStyleId>{CEF1F80F-15DD-46A9-A79E-FB6A0D37DE9F}</a:tableStyleId>
              </a:tblPr>
              <a:tblGrid>
                <a:gridCol w="2996775"/>
                <a:gridCol w="5844075"/>
              </a:tblGrid>
              <a:tr h="786600">
                <a:tc>
                  <a:txBody>
                    <a:bodyPr/>
                    <a:lstStyle/>
                    <a:p>
                      <a:pPr indent="-285750" lvl="0" marL="457200" rtl="0" algn="l">
                        <a:spcBef>
                          <a:spcPts val="0"/>
                        </a:spcBef>
                        <a:spcAft>
                          <a:spcPts val="0"/>
                        </a:spcAft>
                        <a:buSzPts val="900"/>
                        <a:buAutoNum type="alphaLcPeriod"/>
                      </a:pPr>
                      <a:r>
                        <a:rPr lang="es" sz="900"/>
                        <a:t>Nombre de la actividad</a:t>
                      </a:r>
                      <a:endParaRPr sz="900"/>
                    </a:p>
                    <a:p>
                      <a:pPr indent="-285750" lvl="0" marL="457200" rtl="0" algn="l">
                        <a:spcBef>
                          <a:spcPts val="0"/>
                        </a:spcBef>
                        <a:spcAft>
                          <a:spcPts val="0"/>
                        </a:spcAft>
                        <a:buSzPts val="900"/>
                        <a:buAutoNum type="alphaLcPeriod"/>
                      </a:pPr>
                      <a:r>
                        <a:rPr lang="es" sz="900"/>
                        <a:t>objetivo</a:t>
                      </a:r>
                      <a:endParaRPr sz="900"/>
                    </a:p>
                    <a:p>
                      <a:pPr indent="-285750" lvl="0" marL="457200" rtl="0" algn="l">
                        <a:spcBef>
                          <a:spcPts val="0"/>
                        </a:spcBef>
                        <a:spcAft>
                          <a:spcPts val="0"/>
                        </a:spcAft>
                        <a:buSzPts val="900"/>
                        <a:buAutoNum type="alphaLcPeriod"/>
                      </a:pPr>
                      <a:r>
                        <a:rPr lang="es" sz="900"/>
                        <a:t>grado</a:t>
                      </a:r>
                      <a:endParaRPr sz="900"/>
                    </a:p>
                    <a:p>
                      <a:pPr indent="-285750" lvl="0" marL="457200" rtl="0" algn="l">
                        <a:spcBef>
                          <a:spcPts val="0"/>
                        </a:spcBef>
                        <a:spcAft>
                          <a:spcPts val="0"/>
                        </a:spcAft>
                        <a:buSzPts val="900"/>
                        <a:buAutoNum type="alphaLcPeriod"/>
                      </a:pPr>
                      <a:r>
                        <a:rPr lang="es" sz="900"/>
                        <a:t>fecha en que se llevará a cabo</a:t>
                      </a:r>
                      <a:endParaRPr sz="900"/>
                    </a:p>
                  </a:txBody>
                  <a:tcPr marT="91425" marB="91425" marR="91425" marL="91425"/>
                </a:tc>
                <a:tc>
                  <a:txBody>
                    <a:bodyPr/>
                    <a:lstStyle/>
                    <a:p>
                      <a:pPr indent="0" lvl="0" marL="0" rtl="0" algn="l">
                        <a:spcBef>
                          <a:spcPts val="0"/>
                        </a:spcBef>
                        <a:spcAft>
                          <a:spcPts val="0"/>
                        </a:spcAft>
                        <a:buNone/>
                      </a:pPr>
                      <a:r>
                        <a:rPr lang="es" sz="800"/>
                        <a:t>Análisis de la estructura y del  manejo ideológico de la prensa escrita</a:t>
                      </a:r>
                      <a:endParaRPr sz="800"/>
                    </a:p>
                    <a:p>
                      <a:pPr indent="0" lvl="0" marL="0" rtl="0" algn="l">
                        <a:lnSpc>
                          <a:spcPct val="115000"/>
                        </a:lnSpc>
                        <a:spcBef>
                          <a:spcPts val="0"/>
                        </a:spcBef>
                        <a:spcAft>
                          <a:spcPts val="0"/>
                        </a:spcAft>
                        <a:buNone/>
                      </a:pPr>
                      <a:r>
                        <a:rPr lang="es" sz="800">
                          <a:solidFill>
                            <a:srgbClr val="202124"/>
                          </a:solidFill>
                        </a:rPr>
                        <a:t>Identificar la estructura de un periódico y el manejo historiográfico y filosófico en la construcción de contenidos para desarrollar opiniones propias y conscientes mediante la lectura de material hemerográfico.</a:t>
                      </a:r>
                      <a:endParaRPr sz="800"/>
                    </a:p>
                    <a:p>
                      <a:pPr indent="0" lvl="0" marL="0" rtl="0" algn="l">
                        <a:spcBef>
                          <a:spcPts val="0"/>
                        </a:spcBef>
                        <a:spcAft>
                          <a:spcPts val="0"/>
                        </a:spcAft>
                        <a:buNone/>
                      </a:pPr>
                      <a:r>
                        <a:rPr lang="es" sz="800"/>
                        <a:t>Quinto grado</a:t>
                      </a:r>
                      <a:endParaRPr sz="800"/>
                    </a:p>
                    <a:p>
                      <a:pPr indent="0" lvl="0" marL="0" rtl="0" algn="l">
                        <a:spcBef>
                          <a:spcPts val="0"/>
                        </a:spcBef>
                        <a:spcAft>
                          <a:spcPts val="0"/>
                        </a:spcAft>
                        <a:buNone/>
                      </a:pPr>
                      <a:r>
                        <a:rPr lang="es" sz="800"/>
                        <a:t>Abril 25-29</a:t>
                      </a:r>
                      <a:endParaRPr sz="800"/>
                    </a:p>
                  </a:txBody>
                  <a:tcPr marT="91425" marB="91425" marR="91425" marL="91425"/>
                </a:tc>
              </a:tr>
              <a:tr h="430525">
                <a:tc>
                  <a:txBody>
                    <a:bodyPr/>
                    <a:lstStyle/>
                    <a:p>
                      <a:pPr indent="-285750" lvl="0" marL="457200" rtl="0" algn="l">
                        <a:spcBef>
                          <a:spcPts val="0"/>
                        </a:spcBef>
                        <a:spcAft>
                          <a:spcPts val="0"/>
                        </a:spcAft>
                        <a:buSzPts val="900"/>
                        <a:buAutoNum type="alphaLcPeriod"/>
                      </a:pPr>
                      <a:r>
                        <a:rPr lang="es" sz="900"/>
                        <a:t>asignaturas</a:t>
                      </a:r>
                      <a:endParaRPr sz="900"/>
                    </a:p>
                    <a:p>
                      <a:pPr indent="-285750" lvl="0" marL="457200" rtl="0" algn="l">
                        <a:spcBef>
                          <a:spcPts val="0"/>
                        </a:spcBef>
                        <a:spcAft>
                          <a:spcPts val="0"/>
                        </a:spcAft>
                        <a:buSzPts val="900"/>
                        <a:buAutoNum type="alphaLcPeriod"/>
                      </a:pPr>
                      <a:r>
                        <a:rPr lang="es" sz="900"/>
                        <a:t>fuentes de apoyo</a:t>
                      </a:r>
                      <a:endParaRPr sz="900"/>
                    </a:p>
                  </a:txBody>
                  <a:tcPr marT="91425" marB="91425" marR="91425" marL="91425"/>
                </a:tc>
                <a:tc>
                  <a:txBody>
                    <a:bodyPr/>
                    <a:lstStyle/>
                    <a:p>
                      <a:pPr indent="0" lvl="0" marL="0" rtl="0" algn="l">
                        <a:spcBef>
                          <a:spcPts val="0"/>
                        </a:spcBef>
                        <a:spcAft>
                          <a:spcPts val="0"/>
                        </a:spcAft>
                        <a:buNone/>
                      </a:pPr>
                      <a:r>
                        <a:rPr lang="es" sz="900"/>
                        <a:t>HISTORIA</a:t>
                      </a:r>
                      <a:endParaRPr sz="900"/>
                    </a:p>
                  </a:txBody>
                  <a:tcPr marT="91425" marB="91425" marR="91425" marL="91425"/>
                </a:tc>
              </a:tr>
              <a:tr h="396200">
                <a:tc>
                  <a:txBody>
                    <a:bodyPr/>
                    <a:lstStyle/>
                    <a:p>
                      <a:pPr indent="-285750" lvl="0" marL="457200" rtl="0" algn="l">
                        <a:spcBef>
                          <a:spcPts val="0"/>
                        </a:spcBef>
                        <a:spcAft>
                          <a:spcPts val="0"/>
                        </a:spcAft>
                        <a:buSzPts val="900"/>
                        <a:buAutoNum type="alphaLcPeriod"/>
                      </a:pPr>
                      <a:r>
                        <a:rPr lang="es" sz="900"/>
                        <a:t>justificación de la actividad</a:t>
                      </a:r>
                      <a:endParaRPr sz="900"/>
                    </a:p>
                  </a:txBody>
                  <a:tcPr marT="91425" marB="91425" marR="91425" marL="91425"/>
                </a:tc>
                <a:tc>
                  <a:txBody>
                    <a:bodyPr/>
                    <a:lstStyle/>
                    <a:p>
                      <a:pPr indent="0" lvl="0" marL="0" rtl="0" algn="l">
                        <a:spcBef>
                          <a:spcPts val="0"/>
                        </a:spcBef>
                        <a:spcAft>
                          <a:spcPts val="0"/>
                        </a:spcAft>
                        <a:buNone/>
                      </a:pPr>
                      <a:r>
                        <a:rPr lang="es" sz="900"/>
                        <a:t>Desde la irrupción de un gobierno de izquierda en México, se ha acentuado el papel ideológico de la prensa, principalmente desde la derecha y ultraderecha. Consecuencia de lo anterior es la desinformación y manejo de información falsa, por lo tanto resulta importante identificar las tendencias políticas de la prensa impresa y la forma en que se induce  la creación de opiniones no propias</a:t>
                      </a:r>
                      <a:endParaRPr sz="900"/>
                    </a:p>
                  </a:txBody>
                  <a:tcPr marT="91425" marB="91425" marR="91425" marL="91425"/>
                </a:tc>
              </a:tr>
              <a:tr h="460000">
                <a:tc>
                  <a:txBody>
                    <a:bodyPr/>
                    <a:lstStyle/>
                    <a:p>
                      <a:pPr indent="0" lvl="0" marL="0" rtl="0" algn="l">
                        <a:spcBef>
                          <a:spcPts val="0"/>
                        </a:spcBef>
                        <a:spcAft>
                          <a:spcPts val="0"/>
                        </a:spcAft>
                        <a:buNone/>
                      </a:pPr>
                      <a:r>
                        <a:rPr lang="es" sz="900"/>
                        <a:t>Descripción de apertura</a:t>
                      </a:r>
                      <a:endParaRPr sz="900"/>
                    </a:p>
                  </a:txBody>
                  <a:tcPr marT="91425" marB="91425" marR="91425" marL="91425"/>
                </a:tc>
                <a:tc>
                  <a:txBody>
                    <a:bodyPr/>
                    <a:lstStyle/>
                    <a:p>
                      <a:pPr indent="0" lvl="0" marL="0" rtl="0" algn="l">
                        <a:spcBef>
                          <a:spcPts val="0"/>
                        </a:spcBef>
                        <a:spcAft>
                          <a:spcPts val="0"/>
                        </a:spcAft>
                        <a:buNone/>
                      </a:pPr>
                      <a:r>
                        <a:rPr lang="es" sz="900"/>
                        <a:t>En plenaria, se comentó acerca de las características editoriales de diversos diarios de circulación nacional</a:t>
                      </a:r>
                      <a:r>
                        <a:rPr lang="es" sz="900"/>
                        <a:t>                    </a:t>
                      </a:r>
                      <a:endParaRPr sz="900"/>
                    </a:p>
                  </a:txBody>
                  <a:tcPr marT="91425" marB="91425" marR="91425" marL="91425"/>
                </a:tc>
              </a:tr>
              <a:tr h="535725">
                <a:tc>
                  <a:txBody>
                    <a:bodyPr/>
                    <a:lstStyle/>
                    <a:p>
                      <a:pPr indent="0" lvl="0" marL="0" rtl="0" algn="l">
                        <a:spcBef>
                          <a:spcPts val="0"/>
                        </a:spcBef>
                        <a:spcAft>
                          <a:spcPts val="0"/>
                        </a:spcAft>
                        <a:buNone/>
                      </a:pPr>
                      <a:r>
                        <a:rPr lang="es" sz="900"/>
                        <a:t>Descripción de desarrollo</a:t>
                      </a:r>
                      <a:endParaRPr sz="900"/>
                    </a:p>
                  </a:txBody>
                  <a:tcPr marT="91425" marB="91425" marR="91425" marL="91425"/>
                </a:tc>
                <a:tc>
                  <a:txBody>
                    <a:bodyPr/>
                    <a:lstStyle/>
                    <a:p>
                      <a:pPr indent="0" lvl="0" marL="0" rtl="0" algn="l">
                        <a:spcBef>
                          <a:spcPts val="0"/>
                        </a:spcBef>
                        <a:spcAft>
                          <a:spcPts val="0"/>
                        </a:spcAft>
                        <a:buNone/>
                      </a:pPr>
                      <a:r>
                        <a:rPr lang="es" sz="900"/>
                        <a:t>Los estudiantes entregaron diversos diarios para identificar su estructura como el análisis de los contenidos en materia editorial</a:t>
                      </a:r>
                      <a:endParaRPr sz="900"/>
                    </a:p>
                  </a:txBody>
                  <a:tcPr marT="91425" marB="91425" marR="91425" marL="91425"/>
                </a:tc>
              </a:tr>
              <a:tr h="447475">
                <a:tc>
                  <a:txBody>
                    <a:bodyPr/>
                    <a:lstStyle/>
                    <a:p>
                      <a:pPr indent="0" lvl="0" marL="0" rtl="0" algn="l">
                        <a:spcBef>
                          <a:spcPts val="0"/>
                        </a:spcBef>
                        <a:spcAft>
                          <a:spcPts val="0"/>
                        </a:spcAft>
                        <a:buNone/>
                      </a:pPr>
                      <a:r>
                        <a:rPr lang="es" sz="900"/>
                        <a:t>Descripción de cierre</a:t>
                      </a:r>
                      <a:endParaRPr sz="900"/>
                    </a:p>
                  </a:txBody>
                  <a:tcPr marT="91425" marB="91425" marR="91425" marL="91425"/>
                </a:tc>
                <a:tc>
                  <a:txBody>
                    <a:bodyPr/>
                    <a:lstStyle/>
                    <a:p>
                      <a:pPr indent="0" lvl="0" marL="0" rtl="0" algn="l">
                        <a:spcBef>
                          <a:spcPts val="0"/>
                        </a:spcBef>
                        <a:spcAft>
                          <a:spcPts val="0"/>
                        </a:spcAft>
                        <a:buNone/>
                      </a:pPr>
                      <a:r>
                        <a:rPr lang="es" sz="900"/>
                        <a:t>Los estudiantes revisaron los diarios e identificaron de manera grupal las posturas ideológicas de cada periódico</a:t>
                      </a:r>
                      <a:endParaRPr sz="900"/>
                    </a:p>
                  </a:txBody>
                  <a:tcPr marT="91425" marB="91425" marR="91425" marL="91425"/>
                </a:tc>
              </a:tr>
              <a:tr h="421850">
                <a:tc>
                  <a:txBody>
                    <a:bodyPr/>
                    <a:lstStyle/>
                    <a:p>
                      <a:pPr indent="0" lvl="0" marL="0" rtl="0" algn="l">
                        <a:spcBef>
                          <a:spcPts val="0"/>
                        </a:spcBef>
                        <a:spcAft>
                          <a:spcPts val="0"/>
                        </a:spcAft>
                        <a:buNone/>
                      </a:pPr>
                      <a:r>
                        <a:rPr lang="es" sz="900"/>
                        <a:t>Descripción de lo que se hará con los resultados de la actividad</a:t>
                      </a:r>
                      <a:endParaRPr sz="900"/>
                    </a:p>
                  </a:txBody>
                  <a:tcPr marT="91425" marB="91425" marR="91425" marL="91425"/>
                </a:tc>
                <a:tc>
                  <a:txBody>
                    <a:bodyPr/>
                    <a:lstStyle/>
                    <a:p>
                      <a:pPr indent="0" lvl="0" marL="0" rtl="0" algn="l">
                        <a:spcBef>
                          <a:spcPts val="0"/>
                        </a:spcBef>
                        <a:spcAft>
                          <a:spcPts val="0"/>
                        </a:spcAft>
                        <a:buNone/>
                      </a:pPr>
                      <a:r>
                        <a:rPr lang="es" sz="900"/>
                        <a:t>Los estudiantes reconocerán las posturas de los diarios creando juicios propios e identificando los intentos de desinformación o información falsa</a:t>
                      </a:r>
                      <a:endParaRPr sz="900"/>
                    </a:p>
                  </a:txBody>
                  <a:tcPr marT="91425" marB="91425" marR="91425" marL="91425"/>
                </a:tc>
              </a:tr>
              <a:tr h="510050">
                <a:tc>
                  <a:txBody>
                    <a:bodyPr/>
                    <a:lstStyle/>
                    <a:p>
                      <a:pPr indent="0" lvl="0" marL="0" rtl="0" algn="l">
                        <a:spcBef>
                          <a:spcPts val="0"/>
                        </a:spcBef>
                        <a:spcAft>
                          <a:spcPts val="0"/>
                        </a:spcAft>
                        <a:buNone/>
                      </a:pPr>
                      <a:r>
                        <a:rPr lang="es" sz="900"/>
                        <a:t>Análisis contrastación de lo esperado y lo sucedido</a:t>
                      </a:r>
                      <a:endParaRPr sz="900"/>
                    </a:p>
                  </a:txBody>
                  <a:tcPr marT="91425" marB="91425" marR="91425" marL="91425"/>
                </a:tc>
                <a:tc>
                  <a:txBody>
                    <a:bodyPr/>
                    <a:lstStyle/>
                    <a:p>
                      <a:pPr indent="0" lvl="0" marL="0" rtl="0" algn="l">
                        <a:spcBef>
                          <a:spcPts val="0"/>
                        </a:spcBef>
                        <a:spcAft>
                          <a:spcPts val="0"/>
                        </a:spcAft>
                        <a:buNone/>
                      </a:pPr>
                      <a:r>
                        <a:rPr lang="es" sz="900"/>
                        <a:t>Loa alumnos lograron identificar la estructura de la prensa escrita y de sus contenidos ideológicos</a:t>
                      </a:r>
                      <a:endParaRPr sz="900"/>
                    </a:p>
                  </a:txBody>
                  <a:tcPr marT="91425" marB="91425" marR="91425" marL="91425"/>
                </a:tc>
              </a:tr>
              <a:tr h="396200">
                <a:tc>
                  <a:txBody>
                    <a:bodyPr/>
                    <a:lstStyle/>
                    <a:p>
                      <a:pPr indent="0" lvl="0" marL="0" rtl="0" algn="l">
                        <a:spcBef>
                          <a:spcPts val="0"/>
                        </a:spcBef>
                        <a:spcAft>
                          <a:spcPts val="0"/>
                        </a:spcAft>
                        <a:buNone/>
                      </a:pPr>
                      <a:r>
                        <a:rPr lang="es" sz="900"/>
                        <a:t>Toma de decisiones</a:t>
                      </a:r>
                      <a:endParaRPr sz="900"/>
                    </a:p>
                  </a:txBody>
                  <a:tcPr marT="91425" marB="91425" marR="91425" marL="91425"/>
                </a:tc>
                <a:tc>
                  <a:txBody>
                    <a:bodyPr/>
                    <a:lstStyle/>
                    <a:p>
                      <a:pPr indent="0" lvl="0" marL="0" rtl="0" algn="l">
                        <a:spcBef>
                          <a:spcPts val="0"/>
                        </a:spcBef>
                        <a:spcAft>
                          <a:spcPts val="0"/>
                        </a:spcAft>
                        <a:buNone/>
                      </a:pPr>
                      <a:r>
                        <a:rPr lang="es" sz="900"/>
                        <a:t>Distinguir los intentos de desinformación o de noticias falsas</a:t>
                      </a:r>
                      <a:endParaRPr sz="900"/>
                    </a:p>
                  </a:txBody>
                  <a:tcPr marT="91425" marB="91425" marR="91425" marL="91425"/>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9"/>
          <p:cNvSpPr txBox="1"/>
          <p:nvPr>
            <p:ph type="title"/>
          </p:nvPr>
        </p:nvSpPr>
        <p:spPr>
          <a:xfrm>
            <a:off x="178300" y="133750"/>
            <a:ext cx="7755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s" sz="2340"/>
              <a:t>Una actividad de cada asignatura de la fase de desarrollo del proyecto</a:t>
            </a:r>
            <a:endParaRPr sz="2340"/>
          </a:p>
        </p:txBody>
      </p:sp>
      <p:pic>
        <p:nvPicPr>
          <p:cNvPr id="228" name="Google Shape;228;p29"/>
          <p:cNvPicPr preferRelativeResize="0"/>
          <p:nvPr/>
        </p:nvPicPr>
        <p:blipFill>
          <a:blip r:embed="rId3">
            <a:alphaModFix/>
          </a:blip>
          <a:stretch>
            <a:fillRect/>
          </a:stretch>
        </p:blipFill>
        <p:spPr>
          <a:xfrm>
            <a:off x="8242450" y="84672"/>
            <a:ext cx="901550" cy="854825"/>
          </a:xfrm>
          <a:prstGeom prst="rect">
            <a:avLst/>
          </a:prstGeom>
          <a:noFill/>
          <a:ln>
            <a:noFill/>
          </a:ln>
        </p:spPr>
      </p:pic>
      <p:graphicFrame>
        <p:nvGraphicFramePr>
          <p:cNvPr id="229" name="Google Shape;229;p29"/>
          <p:cNvGraphicFramePr/>
          <p:nvPr/>
        </p:nvGraphicFramePr>
        <p:xfrm>
          <a:off x="151575" y="615900"/>
          <a:ext cx="3000000" cy="3000000"/>
        </p:xfrm>
        <a:graphic>
          <a:graphicData uri="http://schemas.openxmlformats.org/drawingml/2006/table">
            <a:tbl>
              <a:tblPr>
                <a:noFill/>
                <a:tableStyleId>{CEF1F80F-15DD-46A9-A79E-FB6A0D37DE9F}</a:tableStyleId>
              </a:tblPr>
              <a:tblGrid>
                <a:gridCol w="2290325"/>
                <a:gridCol w="6550525"/>
              </a:tblGrid>
              <a:tr h="786600">
                <a:tc>
                  <a:txBody>
                    <a:bodyPr/>
                    <a:lstStyle/>
                    <a:p>
                      <a:pPr indent="-273050" lvl="0" marL="457200" rtl="0" algn="l">
                        <a:spcBef>
                          <a:spcPts val="0"/>
                        </a:spcBef>
                        <a:spcAft>
                          <a:spcPts val="0"/>
                        </a:spcAft>
                        <a:buSzPts val="700"/>
                        <a:buAutoNum type="alphaLcPeriod"/>
                      </a:pPr>
                      <a:r>
                        <a:rPr lang="es" sz="700"/>
                        <a:t>Nombre de la actividad</a:t>
                      </a:r>
                      <a:endParaRPr sz="700"/>
                    </a:p>
                    <a:p>
                      <a:pPr indent="-273050" lvl="0" marL="457200" rtl="0" algn="l">
                        <a:spcBef>
                          <a:spcPts val="0"/>
                        </a:spcBef>
                        <a:spcAft>
                          <a:spcPts val="0"/>
                        </a:spcAft>
                        <a:buSzPts val="700"/>
                        <a:buAutoNum type="alphaLcPeriod"/>
                      </a:pPr>
                      <a:r>
                        <a:rPr lang="es" sz="700"/>
                        <a:t>objetivo</a:t>
                      </a:r>
                      <a:endParaRPr sz="700"/>
                    </a:p>
                    <a:p>
                      <a:pPr indent="-273050" lvl="0" marL="457200" rtl="0" algn="l">
                        <a:spcBef>
                          <a:spcPts val="0"/>
                        </a:spcBef>
                        <a:spcAft>
                          <a:spcPts val="0"/>
                        </a:spcAft>
                        <a:buSzPts val="700"/>
                        <a:buAutoNum type="alphaLcPeriod"/>
                      </a:pPr>
                      <a:r>
                        <a:rPr lang="es" sz="700"/>
                        <a:t>grado</a:t>
                      </a:r>
                      <a:endParaRPr sz="700"/>
                    </a:p>
                    <a:p>
                      <a:pPr indent="-273050" lvl="0" marL="457200" rtl="0" algn="l">
                        <a:spcBef>
                          <a:spcPts val="0"/>
                        </a:spcBef>
                        <a:spcAft>
                          <a:spcPts val="0"/>
                        </a:spcAft>
                        <a:buSzPts val="700"/>
                        <a:buAutoNum type="alphaLcPeriod"/>
                      </a:pPr>
                      <a:r>
                        <a:rPr lang="es" sz="700"/>
                        <a:t>fecha en que se llevará a cabo</a:t>
                      </a:r>
                      <a:endParaRPr sz="700"/>
                    </a:p>
                  </a:txBody>
                  <a:tcPr marT="91425" marB="91425" marR="91425" marL="91425"/>
                </a:tc>
                <a:tc>
                  <a:txBody>
                    <a:bodyPr/>
                    <a:lstStyle/>
                    <a:p>
                      <a:pPr indent="0" lvl="0" marL="0" rtl="0" algn="l">
                        <a:spcBef>
                          <a:spcPts val="0"/>
                        </a:spcBef>
                        <a:spcAft>
                          <a:spcPts val="0"/>
                        </a:spcAft>
                        <a:buNone/>
                      </a:pPr>
                      <a:r>
                        <a:rPr lang="es" sz="700"/>
                        <a:t>Tríptico o Infografía de Productos Financieros y Lectura de un Estado de Cuenta.</a:t>
                      </a:r>
                      <a:endParaRPr sz="700"/>
                    </a:p>
                    <a:p>
                      <a:pPr indent="0" lvl="0" marL="0" rtl="0" algn="l">
                        <a:lnSpc>
                          <a:spcPct val="115000"/>
                        </a:lnSpc>
                        <a:spcBef>
                          <a:spcPts val="0"/>
                        </a:spcBef>
                        <a:spcAft>
                          <a:spcPts val="0"/>
                        </a:spcAft>
                        <a:buNone/>
                      </a:pPr>
                      <a:r>
                        <a:rPr lang="es" sz="700"/>
                        <a:t>Elaborar un tríptico con información financiera básica describiendo los conceptos en las inversiones para comenzar con una saludable economía personal.</a:t>
                      </a:r>
                      <a:endParaRPr sz="700"/>
                    </a:p>
                    <a:p>
                      <a:pPr indent="0" lvl="0" marL="0" rtl="0" algn="l">
                        <a:spcBef>
                          <a:spcPts val="0"/>
                        </a:spcBef>
                        <a:spcAft>
                          <a:spcPts val="0"/>
                        </a:spcAft>
                        <a:buNone/>
                      </a:pPr>
                      <a:r>
                        <a:rPr lang="es" sz="700"/>
                        <a:t>Quinto grado</a:t>
                      </a:r>
                      <a:endParaRPr sz="700"/>
                    </a:p>
                    <a:p>
                      <a:pPr indent="0" lvl="0" marL="0" rtl="0" algn="l">
                        <a:spcBef>
                          <a:spcPts val="0"/>
                        </a:spcBef>
                        <a:spcAft>
                          <a:spcPts val="0"/>
                        </a:spcAft>
                        <a:buNone/>
                      </a:pPr>
                      <a:r>
                        <a:rPr lang="es" sz="700"/>
                        <a:t>25 de Abril al 29 de Abril</a:t>
                      </a:r>
                      <a:endParaRPr sz="700"/>
                    </a:p>
                  </a:txBody>
                  <a:tcPr marT="91425" marB="91425" marR="91425" marL="91425"/>
                </a:tc>
              </a:tr>
              <a:tr h="430525">
                <a:tc>
                  <a:txBody>
                    <a:bodyPr/>
                    <a:lstStyle/>
                    <a:p>
                      <a:pPr indent="-273050" lvl="0" marL="457200" rtl="0" algn="l">
                        <a:spcBef>
                          <a:spcPts val="0"/>
                        </a:spcBef>
                        <a:spcAft>
                          <a:spcPts val="0"/>
                        </a:spcAft>
                        <a:buSzPts val="700"/>
                        <a:buAutoNum type="alphaLcPeriod"/>
                      </a:pPr>
                      <a:r>
                        <a:rPr lang="es" sz="700"/>
                        <a:t>asignaturas</a:t>
                      </a:r>
                      <a:endParaRPr sz="700"/>
                    </a:p>
                    <a:p>
                      <a:pPr indent="-273050" lvl="0" marL="457200" rtl="0" algn="l">
                        <a:spcBef>
                          <a:spcPts val="0"/>
                        </a:spcBef>
                        <a:spcAft>
                          <a:spcPts val="0"/>
                        </a:spcAft>
                        <a:buSzPts val="700"/>
                        <a:buAutoNum type="alphaLcPeriod"/>
                      </a:pPr>
                      <a:r>
                        <a:rPr lang="es" sz="700"/>
                        <a:t>fuentes de apoyo</a:t>
                      </a:r>
                      <a:endParaRPr sz="700"/>
                    </a:p>
                  </a:txBody>
                  <a:tcPr marT="91425" marB="91425" marR="91425" marL="91425"/>
                </a:tc>
                <a:tc>
                  <a:txBody>
                    <a:bodyPr/>
                    <a:lstStyle/>
                    <a:p>
                      <a:pPr indent="0" lvl="0" marL="0" rtl="0" algn="l">
                        <a:spcBef>
                          <a:spcPts val="0"/>
                        </a:spcBef>
                        <a:spcAft>
                          <a:spcPts val="0"/>
                        </a:spcAft>
                        <a:buNone/>
                      </a:pPr>
                      <a:r>
                        <a:rPr lang="es" sz="700"/>
                        <a:t>MATEMÁTICAS</a:t>
                      </a:r>
                      <a:endParaRPr sz="700"/>
                    </a:p>
                    <a:p>
                      <a:pPr indent="0" lvl="0" marL="0" rtl="0" algn="l">
                        <a:spcBef>
                          <a:spcPts val="0"/>
                        </a:spcBef>
                        <a:spcAft>
                          <a:spcPts val="0"/>
                        </a:spcAft>
                        <a:buNone/>
                      </a:pPr>
                      <a:r>
                        <a:rPr lang="es" sz="700"/>
                        <a:t>Estados de cuenta financieros (bancarios, hipotecarios, de crédito).</a:t>
                      </a:r>
                      <a:endParaRPr sz="700"/>
                    </a:p>
                  </a:txBody>
                  <a:tcPr marT="91425" marB="91425" marR="91425" marL="91425"/>
                </a:tc>
              </a:tr>
              <a:tr h="396200">
                <a:tc>
                  <a:txBody>
                    <a:bodyPr/>
                    <a:lstStyle/>
                    <a:p>
                      <a:pPr indent="-273050" lvl="0" marL="457200" rtl="0" algn="l">
                        <a:spcBef>
                          <a:spcPts val="0"/>
                        </a:spcBef>
                        <a:spcAft>
                          <a:spcPts val="0"/>
                        </a:spcAft>
                        <a:buSzPts val="700"/>
                        <a:buAutoNum type="alphaLcPeriod"/>
                      </a:pPr>
                      <a:r>
                        <a:rPr lang="es" sz="700"/>
                        <a:t>justificación de la actividad</a:t>
                      </a:r>
                      <a:endParaRPr sz="700"/>
                    </a:p>
                  </a:txBody>
                  <a:tcPr marT="91425" marB="91425" marR="91425" marL="91425"/>
                </a:tc>
                <a:tc>
                  <a:txBody>
                    <a:bodyPr/>
                    <a:lstStyle/>
                    <a:p>
                      <a:pPr indent="0" lvl="0" marL="0" rtl="0" algn="l">
                        <a:spcBef>
                          <a:spcPts val="0"/>
                        </a:spcBef>
                        <a:spcAft>
                          <a:spcPts val="0"/>
                        </a:spcAft>
                        <a:buNone/>
                      </a:pPr>
                      <a:r>
                        <a:rPr lang="es" sz="700"/>
                        <a:t>T</a:t>
                      </a:r>
                      <a:r>
                        <a:rPr lang="es" sz="700">
                          <a:latin typeface="Century Gothic"/>
                          <a:ea typeface="Century Gothic"/>
                          <a:cs typeface="Century Gothic"/>
                          <a:sym typeface="Century Gothic"/>
                        </a:rPr>
                        <a:t>ener una iniciación a  una Educación Financiera, que les permita aprender cómo manejar sus finanzas personales, conociendo la oferta que ofrece una institución bancaria, aprovechar beneficios que ofrecen. Comprender los conceptos básicos que se utilizan en instituciones financieras.</a:t>
                      </a:r>
                      <a:endParaRPr sz="700"/>
                    </a:p>
                  </a:txBody>
                  <a:tcPr marT="91425" marB="91425" marR="91425" marL="91425"/>
                </a:tc>
              </a:tr>
              <a:tr h="460000">
                <a:tc>
                  <a:txBody>
                    <a:bodyPr/>
                    <a:lstStyle/>
                    <a:p>
                      <a:pPr indent="0" lvl="0" marL="0" rtl="0" algn="l">
                        <a:spcBef>
                          <a:spcPts val="0"/>
                        </a:spcBef>
                        <a:spcAft>
                          <a:spcPts val="0"/>
                        </a:spcAft>
                        <a:buNone/>
                      </a:pPr>
                      <a:r>
                        <a:rPr lang="es" sz="700"/>
                        <a:t>Descripción de apertura</a:t>
                      </a:r>
                      <a:endParaRPr sz="700"/>
                    </a:p>
                  </a:txBody>
                  <a:tcPr marT="91425" marB="91425" marR="91425" marL="91425"/>
                </a:tc>
                <a:tc>
                  <a:txBody>
                    <a:bodyPr/>
                    <a:lstStyle/>
                    <a:p>
                      <a:pPr indent="0" lvl="0" marL="0" rtl="0" algn="l">
                        <a:spcBef>
                          <a:spcPts val="0"/>
                        </a:spcBef>
                        <a:spcAft>
                          <a:spcPts val="0"/>
                        </a:spcAft>
                        <a:buNone/>
                      </a:pPr>
                      <a:r>
                        <a:rPr lang="es" sz="700"/>
                        <a:t>Lluvia de ideas, investigación de conceptos </a:t>
                      </a:r>
                      <a:r>
                        <a:rPr lang="es" sz="700"/>
                        <a:t>propios</a:t>
                      </a:r>
                      <a:r>
                        <a:rPr lang="es" sz="700"/>
                        <a:t> de las finanzas, elección  de equipos, exposición de conceptos y Elaboración del </a:t>
                      </a:r>
                      <a:r>
                        <a:rPr lang="es" sz="700"/>
                        <a:t>Tríptico</a:t>
                      </a:r>
                      <a:r>
                        <a:rPr lang="es" sz="700"/>
                        <a:t> o Infografía.                           </a:t>
                      </a:r>
                      <a:endParaRPr sz="700"/>
                    </a:p>
                  </a:txBody>
                  <a:tcPr marT="91425" marB="91425" marR="91425" marL="91425"/>
                </a:tc>
              </a:tr>
              <a:tr h="535725">
                <a:tc>
                  <a:txBody>
                    <a:bodyPr/>
                    <a:lstStyle/>
                    <a:p>
                      <a:pPr indent="0" lvl="0" marL="0" rtl="0" algn="l">
                        <a:spcBef>
                          <a:spcPts val="0"/>
                        </a:spcBef>
                        <a:spcAft>
                          <a:spcPts val="0"/>
                        </a:spcAft>
                        <a:buNone/>
                      </a:pPr>
                      <a:r>
                        <a:rPr lang="es" sz="700"/>
                        <a:t>Descripción de desarrollo</a:t>
                      </a:r>
                      <a:endParaRPr sz="700"/>
                    </a:p>
                  </a:txBody>
                  <a:tcPr marT="91425" marB="91425" marR="91425" marL="91425"/>
                </a:tc>
                <a:tc>
                  <a:txBody>
                    <a:bodyPr/>
                    <a:lstStyle/>
                    <a:p>
                      <a:pPr indent="0" lvl="0" marL="0" rtl="0" algn="l">
                        <a:spcBef>
                          <a:spcPts val="0"/>
                        </a:spcBef>
                        <a:spcAft>
                          <a:spcPts val="0"/>
                        </a:spcAft>
                        <a:buNone/>
                      </a:pPr>
                      <a:r>
                        <a:rPr lang="es" sz="700"/>
                        <a:t>Cada equipo realizará la investigación de conceptos que les </a:t>
                      </a:r>
                      <a:r>
                        <a:rPr lang="es" sz="700"/>
                        <a:t>permitan</a:t>
                      </a:r>
                      <a:r>
                        <a:rPr lang="es" sz="700"/>
                        <a:t> comprender.</a:t>
                      </a:r>
                      <a:endParaRPr sz="700"/>
                    </a:p>
                    <a:p>
                      <a:pPr indent="0" lvl="0" marL="0" rtl="0" algn="l">
                        <a:spcBef>
                          <a:spcPts val="0"/>
                        </a:spcBef>
                        <a:spcAft>
                          <a:spcPts val="0"/>
                        </a:spcAft>
                        <a:buNone/>
                      </a:pPr>
                      <a:r>
                        <a:rPr lang="es" sz="700"/>
                        <a:t>Cada estudiante llevará un estado de cuenta financiero, para poder buscar las comisiones que se cobran, las fechas de corte, las abreviaturas utilizadas, los números de contacto en caso de tener quejas, comprender los porcentajes de comisión.</a:t>
                      </a:r>
                      <a:endParaRPr sz="700"/>
                    </a:p>
                    <a:p>
                      <a:pPr indent="0" lvl="0" marL="0" rtl="0" algn="l">
                        <a:spcBef>
                          <a:spcPts val="0"/>
                        </a:spcBef>
                        <a:spcAft>
                          <a:spcPts val="0"/>
                        </a:spcAft>
                        <a:buNone/>
                      </a:pPr>
                      <a:r>
                        <a:rPr lang="es" sz="700"/>
                        <a:t>S</a:t>
                      </a:r>
                      <a:r>
                        <a:rPr lang="es" sz="700"/>
                        <a:t>e hará una exposición explicando la estructura de un Estado de cuenta y los tipos de productos financieros.</a:t>
                      </a:r>
                      <a:endParaRPr sz="700"/>
                    </a:p>
                  </a:txBody>
                  <a:tcPr marT="91425" marB="91425" marR="91425" marL="91425"/>
                </a:tc>
              </a:tr>
              <a:tr h="360725">
                <a:tc>
                  <a:txBody>
                    <a:bodyPr/>
                    <a:lstStyle/>
                    <a:p>
                      <a:pPr indent="0" lvl="0" marL="0" rtl="0" algn="l">
                        <a:spcBef>
                          <a:spcPts val="0"/>
                        </a:spcBef>
                        <a:spcAft>
                          <a:spcPts val="0"/>
                        </a:spcAft>
                        <a:buNone/>
                      </a:pPr>
                      <a:r>
                        <a:rPr lang="es" sz="700"/>
                        <a:t>Descripción de cierre</a:t>
                      </a:r>
                      <a:endParaRPr sz="700"/>
                    </a:p>
                  </a:txBody>
                  <a:tcPr marT="91425" marB="91425" marR="91425" marL="91425"/>
                </a:tc>
                <a:tc>
                  <a:txBody>
                    <a:bodyPr/>
                    <a:lstStyle/>
                    <a:p>
                      <a:pPr indent="0" lvl="0" marL="0" rtl="0" algn="l">
                        <a:spcBef>
                          <a:spcPts val="0"/>
                        </a:spcBef>
                        <a:spcAft>
                          <a:spcPts val="0"/>
                        </a:spcAft>
                        <a:buNone/>
                      </a:pPr>
                      <a:r>
                        <a:rPr lang="es" sz="700"/>
                        <a:t>Resolver un cuestionario con preguntas en las que se deben describir los principales conceptos financieros.</a:t>
                      </a:r>
                      <a:endParaRPr sz="700"/>
                    </a:p>
                  </a:txBody>
                  <a:tcPr marT="91425" marB="91425" marR="91425" marL="91425"/>
                </a:tc>
              </a:tr>
              <a:tr h="421850">
                <a:tc>
                  <a:txBody>
                    <a:bodyPr/>
                    <a:lstStyle/>
                    <a:p>
                      <a:pPr indent="0" lvl="0" marL="0" rtl="0" algn="l">
                        <a:spcBef>
                          <a:spcPts val="0"/>
                        </a:spcBef>
                        <a:spcAft>
                          <a:spcPts val="0"/>
                        </a:spcAft>
                        <a:buNone/>
                      </a:pPr>
                      <a:r>
                        <a:rPr lang="es" sz="700"/>
                        <a:t>Descripción de lo que se hará con los resultados de la actividad</a:t>
                      </a:r>
                      <a:endParaRPr sz="700"/>
                    </a:p>
                  </a:txBody>
                  <a:tcPr marT="91425" marB="91425" marR="91425" marL="91425"/>
                </a:tc>
                <a:tc>
                  <a:txBody>
                    <a:bodyPr/>
                    <a:lstStyle/>
                    <a:p>
                      <a:pPr indent="0" lvl="0" marL="0" rtl="0" algn="l">
                        <a:spcBef>
                          <a:spcPts val="0"/>
                        </a:spcBef>
                        <a:spcAft>
                          <a:spcPts val="0"/>
                        </a:spcAft>
                        <a:buNone/>
                      </a:pPr>
                      <a:r>
                        <a:rPr lang="es" sz="700"/>
                        <a:t>Plasmarán</a:t>
                      </a:r>
                      <a:r>
                        <a:rPr lang="es" sz="700"/>
                        <a:t> en un </a:t>
                      </a:r>
                      <a:r>
                        <a:rPr lang="es" sz="700"/>
                        <a:t>Tríptico</a:t>
                      </a:r>
                      <a:r>
                        <a:rPr lang="es" sz="700"/>
                        <a:t> o Infografía sobre el buen manejo de sus Finanzas Personales.</a:t>
                      </a:r>
                      <a:endParaRPr sz="700"/>
                    </a:p>
                  </a:txBody>
                  <a:tcPr marT="91425" marB="91425" marR="91425" marL="91425"/>
                </a:tc>
              </a:tr>
              <a:tr h="510050">
                <a:tc>
                  <a:txBody>
                    <a:bodyPr/>
                    <a:lstStyle/>
                    <a:p>
                      <a:pPr indent="0" lvl="0" marL="0" rtl="0" algn="l">
                        <a:spcBef>
                          <a:spcPts val="0"/>
                        </a:spcBef>
                        <a:spcAft>
                          <a:spcPts val="0"/>
                        </a:spcAft>
                        <a:buNone/>
                      </a:pPr>
                      <a:r>
                        <a:rPr lang="es" sz="700"/>
                        <a:t>Análisis contrastación de lo esperado y lo sucedido</a:t>
                      </a:r>
                      <a:endParaRPr sz="700"/>
                    </a:p>
                  </a:txBody>
                  <a:tcPr marT="91425" marB="91425" marR="91425" marL="91425"/>
                </a:tc>
                <a:tc>
                  <a:txBody>
                    <a:bodyPr/>
                    <a:lstStyle/>
                    <a:p>
                      <a:pPr indent="0" lvl="0" marL="0" rtl="0" algn="l">
                        <a:spcBef>
                          <a:spcPts val="0"/>
                        </a:spcBef>
                        <a:spcAft>
                          <a:spcPts val="0"/>
                        </a:spcAft>
                        <a:buNone/>
                      </a:pPr>
                      <a:r>
                        <a:rPr lang="es" sz="700"/>
                        <a:t>Los estudiantes sabrán por qué es importante conocer los conceptos financieros y la importancia de comenzar a una edad temprana la construcción de una economía sana.</a:t>
                      </a:r>
                      <a:endParaRPr sz="700"/>
                    </a:p>
                  </a:txBody>
                  <a:tcPr marT="91425" marB="91425" marR="91425" marL="91425"/>
                </a:tc>
              </a:tr>
              <a:tr h="396200">
                <a:tc>
                  <a:txBody>
                    <a:bodyPr/>
                    <a:lstStyle/>
                    <a:p>
                      <a:pPr indent="0" lvl="0" marL="0" rtl="0" algn="l">
                        <a:spcBef>
                          <a:spcPts val="0"/>
                        </a:spcBef>
                        <a:spcAft>
                          <a:spcPts val="0"/>
                        </a:spcAft>
                        <a:buNone/>
                      </a:pPr>
                      <a:r>
                        <a:rPr lang="es" sz="700"/>
                        <a:t>Toma de decisiones</a:t>
                      </a:r>
                      <a:endParaRPr sz="700"/>
                    </a:p>
                  </a:txBody>
                  <a:tcPr marT="91425" marB="91425" marR="91425" marL="91425"/>
                </a:tc>
                <a:tc>
                  <a:txBody>
                    <a:bodyPr/>
                    <a:lstStyle/>
                    <a:p>
                      <a:pPr indent="0" lvl="0" marL="0" rtl="0" algn="l">
                        <a:spcBef>
                          <a:spcPts val="0"/>
                        </a:spcBef>
                        <a:spcAft>
                          <a:spcPts val="0"/>
                        </a:spcAft>
                        <a:buNone/>
                      </a:pPr>
                      <a:r>
                        <a:rPr lang="es" sz="700"/>
                        <a:t>Abrir una cuenta de banco y comenzar a construir un historial crediticio. Gastar menos de lo que se gana. </a:t>
                      </a:r>
                      <a:endParaRPr sz="700"/>
                    </a:p>
                  </a:txBody>
                  <a:tcPr marT="91425" marB="91425" marR="91425" marL="91425"/>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0"/>
          <p:cNvSpPr txBox="1"/>
          <p:nvPr>
            <p:ph type="title"/>
          </p:nvPr>
        </p:nvSpPr>
        <p:spPr>
          <a:xfrm>
            <a:off x="178300" y="133750"/>
            <a:ext cx="7755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s" sz="2340"/>
              <a:t>Una actividad de cada asignatura de la fase de desarrollo del proyecto</a:t>
            </a:r>
            <a:endParaRPr sz="2340"/>
          </a:p>
        </p:txBody>
      </p:sp>
      <p:pic>
        <p:nvPicPr>
          <p:cNvPr id="235" name="Google Shape;235;p30"/>
          <p:cNvPicPr preferRelativeResize="0"/>
          <p:nvPr/>
        </p:nvPicPr>
        <p:blipFill>
          <a:blip r:embed="rId3">
            <a:alphaModFix/>
          </a:blip>
          <a:stretch>
            <a:fillRect/>
          </a:stretch>
        </p:blipFill>
        <p:spPr>
          <a:xfrm>
            <a:off x="8242450" y="84672"/>
            <a:ext cx="901550" cy="854825"/>
          </a:xfrm>
          <a:prstGeom prst="rect">
            <a:avLst/>
          </a:prstGeom>
          <a:noFill/>
          <a:ln>
            <a:noFill/>
          </a:ln>
        </p:spPr>
      </p:pic>
      <p:graphicFrame>
        <p:nvGraphicFramePr>
          <p:cNvPr id="236" name="Google Shape;236;p30"/>
          <p:cNvGraphicFramePr/>
          <p:nvPr/>
        </p:nvGraphicFramePr>
        <p:xfrm>
          <a:off x="151575" y="728800"/>
          <a:ext cx="3000000" cy="3000000"/>
        </p:xfrm>
        <a:graphic>
          <a:graphicData uri="http://schemas.openxmlformats.org/drawingml/2006/table">
            <a:tbl>
              <a:tblPr>
                <a:noFill/>
                <a:tableStyleId>{CEF1F80F-15DD-46A9-A79E-FB6A0D37DE9F}</a:tableStyleId>
              </a:tblPr>
              <a:tblGrid>
                <a:gridCol w="3092025"/>
                <a:gridCol w="5748825"/>
              </a:tblGrid>
              <a:tr h="724500">
                <a:tc>
                  <a:txBody>
                    <a:bodyPr/>
                    <a:lstStyle/>
                    <a:p>
                      <a:pPr indent="-273050" lvl="0" marL="457200" rtl="0" algn="l">
                        <a:spcBef>
                          <a:spcPts val="0"/>
                        </a:spcBef>
                        <a:spcAft>
                          <a:spcPts val="0"/>
                        </a:spcAft>
                        <a:buSzPts val="700"/>
                        <a:buAutoNum type="alphaLcPeriod"/>
                      </a:pPr>
                      <a:r>
                        <a:rPr lang="es" sz="700"/>
                        <a:t>Nombre de la actividad</a:t>
                      </a:r>
                      <a:endParaRPr sz="700"/>
                    </a:p>
                    <a:p>
                      <a:pPr indent="-273050" lvl="0" marL="457200" rtl="0" algn="l">
                        <a:spcBef>
                          <a:spcPts val="0"/>
                        </a:spcBef>
                        <a:spcAft>
                          <a:spcPts val="0"/>
                        </a:spcAft>
                        <a:buSzPts val="700"/>
                        <a:buAutoNum type="alphaLcPeriod"/>
                      </a:pPr>
                      <a:r>
                        <a:rPr lang="es" sz="700"/>
                        <a:t>objetivo</a:t>
                      </a:r>
                      <a:endParaRPr sz="700"/>
                    </a:p>
                    <a:p>
                      <a:pPr indent="-273050" lvl="0" marL="457200" rtl="0" algn="l">
                        <a:spcBef>
                          <a:spcPts val="0"/>
                        </a:spcBef>
                        <a:spcAft>
                          <a:spcPts val="0"/>
                        </a:spcAft>
                        <a:buSzPts val="700"/>
                        <a:buAutoNum type="alphaLcPeriod"/>
                      </a:pPr>
                      <a:r>
                        <a:rPr lang="es" sz="700"/>
                        <a:t>grado</a:t>
                      </a:r>
                      <a:endParaRPr sz="700"/>
                    </a:p>
                    <a:p>
                      <a:pPr indent="-273050" lvl="0" marL="457200" rtl="0" algn="l">
                        <a:spcBef>
                          <a:spcPts val="0"/>
                        </a:spcBef>
                        <a:spcAft>
                          <a:spcPts val="0"/>
                        </a:spcAft>
                        <a:buSzPts val="700"/>
                        <a:buAutoNum type="alphaLcPeriod"/>
                      </a:pPr>
                      <a:r>
                        <a:rPr lang="es" sz="700"/>
                        <a:t>fecha en que se llevará a cabo</a:t>
                      </a:r>
                      <a:endParaRPr sz="700"/>
                    </a:p>
                  </a:txBody>
                  <a:tcPr marT="91425" marB="91425" marR="91425" marL="91425"/>
                </a:tc>
                <a:tc>
                  <a:txBody>
                    <a:bodyPr/>
                    <a:lstStyle/>
                    <a:p>
                      <a:pPr indent="0" lvl="0" marL="0" rtl="0" algn="l">
                        <a:spcBef>
                          <a:spcPts val="0"/>
                        </a:spcBef>
                        <a:spcAft>
                          <a:spcPts val="0"/>
                        </a:spcAft>
                        <a:buNone/>
                      </a:pPr>
                      <a:r>
                        <a:rPr lang="es" sz="600"/>
                        <a:t>Elaboración de Modelos interactivos educativos e infografìas enfocadas a la concientización de hàbitos enfocados en  la prevenciòn de obesidad</a:t>
                      </a:r>
                      <a:endParaRPr sz="600"/>
                    </a:p>
                    <a:p>
                      <a:pPr indent="0" lvl="0" marL="0" rtl="0" algn="l">
                        <a:lnSpc>
                          <a:spcPct val="115000"/>
                        </a:lnSpc>
                        <a:spcBef>
                          <a:spcPts val="0"/>
                        </a:spcBef>
                        <a:spcAft>
                          <a:spcPts val="0"/>
                        </a:spcAft>
                        <a:buNone/>
                      </a:pPr>
                      <a:r>
                        <a:rPr lang="es" sz="800"/>
                        <a:t>.</a:t>
                      </a:r>
                      <a:endParaRPr sz="800"/>
                    </a:p>
                    <a:p>
                      <a:pPr indent="0" lvl="0" marL="0" rtl="0" algn="l">
                        <a:spcBef>
                          <a:spcPts val="0"/>
                        </a:spcBef>
                        <a:spcAft>
                          <a:spcPts val="0"/>
                        </a:spcAft>
                        <a:buNone/>
                      </a:pPr>
                      <a:r>
                        <a:rPr lang="es" sz="600"/>
                        <a:t>Quinto grado</a:t>
                      </a:r>
                      <a:endParaRPr sz="600"/>
                    </a:p>
                    <a:p>
                      <a:pPr indent="0" lvl="0" marL="0" rtl="0" algn="l">
                        <a:spcBef>
                          <a:spcPts val="0"/>
                        </a:spcBef>
                        <a:spcAft>
                          <a:spcPts val="0"/>
                        </a:spcAft>
                        <a:buNone/>
                      </a:pPr>
                      <a:r>
                        <a:rPr lang="es" sz="600"/>
                        <a:t>Abril 23-24abril</a:t>
                      </a:r>
                      <a:endParaRPr sz="600"/>
                    </a:p>
                  </a:txBody>
                  <a:tcPr marT="91425" marB="91425" marR="91425" marL="91425"/>
                </a:tc>
              </a:tr>
              <a:tr h="396550">
                <a:tc>
                  <a:txBody>
                    <a:bodyPr/>
                    <a:lstStyle/>
                    <a:p>
                      <a:pPr indent="-273050" lvl="0" marL="457200" rtl="0" algn="l">
                        <a:spcBef>
                          <a:spcPts val="0"/>
                        </a:spcBef>
                        <a:spcAft>
                          <a:spcPts val="0"/>
                        </a:spcAft>
                        <a:buSzPts val="700"/>
                        <a:buAutoNum type="alphaLcPeriod"/>
                      </a:pPr>
                      <a:r>
                        <a:rPr lang="es" sz="700"/>
                        <a:t>asignaturas</a:t>
                      </a:r>
                      <a:endParaRPr sz="700"/>
                    </a:p>
                    <a:p>
                      <a:pPr indent="-273050" lvl="0" marL="457200" rtl="0" algn="l">
                        <a:spcBef>
                          <a:spcPts val="0"/>
                        </a:spcBef>
                        <a:spcAft>
                          <a:spcPts val="0"/>
                        </a:spcAft>
                        <a:buSzPts val="700"/>
                        <a:buAutoNum type="alphaLcPeriod"/>
                      </a:pPr>
                      <a:r>
                        <a:rPr lang="es" sz="700"/>
                        <a:t>fuentes de apoyo</a:t>
                      </a:r>
                      <a:endParaRPr sz="700"/>
                    </a:p>
                  </a:txBody>
                  <a:tcPr marT="91425" marB="91425" marR="91425" marL="91425"/>
                </a:tc>
                <a:tc>
                  <a:txBody>
                    <a:bodyPr/>
                    <a:lstStyle/>
                    <a:p>
                      <a:pPr indent="0" lvl="0" marL="0" rtl="0" algn="l">
                        <a:spcBef>
                          <a:spcPts val="0"/>
                        </a:spcBef>
                        <a:spcAft>
                          <a:spcPts val="0"/>
                        </a:spcAft>
                        <a:buNone/>
                      </a:pPr>
                      <a:r>
                        <a:rPr lang="es" sz="700"/>
                        <a:t>a. </a:t>
                      </a:r>
                      <a:r>
                        <a:rPr lang="es" sz="700"/>
                        <a:t>Educaciòn para la Salud</a:t>
                      </a:r>
                      <a:endParaRPr sz="700"/>
                    </a:p>
                    <a:p>
                      <a:pPr indent="0" lvl="0" marL="0" rtl="0" algn="l">
                        <a:spcBef>
                          <a:spcPts val="0"/>
                        </a:spcBef>
                        <a:spcAft>
                          <a:spcPts val="0"/>
                        </a:spcAft>
                        <a:buNone/>
                      </a:pPr>
                      <a:r>
                        <a:rPr lang="es" sz="700"/>
                        <a:t>b. Quìmica y Biologìa</a:t>
                      </a:r>
                      <a:endParaRPr sz="700"/>
                    </a:p>
                  </a:txBody>
                  <a:tcPr marT="91425" marB="91425" marR="91425" marL="91425"/>
                </a:tc>
              </a:tr>
              <a:tr h="364925">
                <a:tc>
                  <a:txBody>
                    <a:bodyPr/>
                    <a:lstStyle/>
                    <a:p>
                      <a:pPr indent="-273050" lvl="0" marL="457200" rtl="0" algn="l">
                        <a:spcBef>
                          <a:spcPts val="0"/>
                        </a:spcBef>
                        <a:spcAft>
                          <a:spcPts val="0"/>
                        </a:spcAft>
                        <a:buSzPts val="700"/>
                        <a:buAutoNum type="alphaLcPeriod"/>
                      </a:pPr>
                      <a:r>
                        <a:rPr lang="es" sz="700"/>
                        <a:t>justificación de la actividad</a:t>
                      </a:r>
                      <a:endParaRPr sz="700"/>
                    </a:p>
                  </a:txBody>
                  <a:tcPr marT="91425" marB="91425" marR="91425" marL="91425"/>
                </a:tc>
                <a:tc>
                  <a:txBody>
                    <a:bodyPr/>
                    <a:lstStyle/>
                    <a:p>
                      <a:pPr indent="0" lvl="0" marL="0" rtl="0" algn="l">
                        <a:spcBef>
                          <a:spcPts val="0"/>
                        </a:spcBef>
                        <a:spcAft>
                          <a:spcPts val="0"/>
                        </a:spcAft>
                        <a:buNone/>
                      </a:pPr>
                      <a:r>
                        <a:rPr lang="es" sz="700"/>
                        <a:t>Los alumnos al manipular los modelos interactivos comprenden las principales causas, consecuencias y </a:t>
                      </a:r>
                      <a:r>
                        <a:rPr lang="es" sz="700"/>
                        <a:t>prevención</a:t>
                      </a:r>
                      <a:r>
                        <a:rPr lang="es" sz="700"/>
                        <a:t> de la obesidad.  Las  </a:t>
                      </a:r>
                      <a:r>
                        <a:rPr lang="es" sz="700"/>
                        <a:t>infografías</a:t>
                      </a:r>
                      <a:r>
                        <a:rPr lang="es" sz="700"/>
                        <a:t> sirven de apoyo como recordatorio escrito y </a:t>
                      </a:r>
                      <a:r>
                        <a:rPr lang="es" sz="700"/>
                        <a:t>gráfico</a:t>
                      </a:r>
                      <a:r>
                        <a:rPr lang="es" sz="700"/>
                        <a:t>  de lo aprendido en la </a:t>
                      </a:r>
                      <a:r>
                        <a:rPr lang="es" sz="700"/>
                        <a:t>exposición</a:t>
                      </a:r>
                      <a:r>
                        <a:rPr lang="es" sz="700"/>
                        <a:t>.</a:t>
                      </a:r>
                      <a:endParaRPr sz="700"/>
                    </a:p>
                  </a:txBody>
                  <a:tcPr marT="91425" marB="91425" marR="91425" marL="91425"/>
                </a:tc>
              </a:tr>
              <a:tr h="423700">
                <a:tc>
                  <a:txBody>
                    <a:bodyPr/>
                    <a:lstStyle/>
                    <a:p>
                      <a:pPr indent="0" lvl="0" marL="0" rtl="0" algn="l">
                        <a:spcBef>
                          <a:spcPts val="0"/>
                        </a:spcBef>
                        <a:spcAft>
                          <a:spcPts val="0"/>
                        </a:spcAft>
                        <a:buNone/>
                      </a:pPr>
                      <a:r>
                        <a:rPr lang="es" sz="700"/>
                        <a:t>Descripción de apertura</a:t>
                      </a:r>
                      <a:endParaRPr sz="700"/>
                    </a:p>
                  </a:txBody>
                  <a:tcPr marT="91425" marB="91425" marR="91425" marL="91425"/>
                </a:tc>
                <a:tc>
                  <a:txBody>
                    <a:bodyPr/>
                    <a:lstStyle/>
                    <a:p>
                      <a:pPr indent="0" lvl="0" marL="0" rtl="0" algn="l">
                        <a:spcBef>
                          <a:spcPts val="0"/>
                        </a:spcBef>
                        <a:spcAft>
                          <a:spcPts val="0"/>
                        </a:spcAft>
                        <a:buNone/>
                      </a:pPr>
                      <a:r>
                        <a:rPr lang="es" sz="700"/>
                        <a:t>Elección</a:t>
                      </a:r>
                      <a:r>
                        <a:rPr lang="es" sz="700"/>
                        <a:t> por equipo de los temas que les son atractivos y </a:t>
                      </a:r>
                      <a:r>
                        <a:rPr lang="es" sz="700"/>
                        <a:t>planeación</a:t>
                      </a:r>
                      <a:r>
                        <a:rPr lang="es" sz="700"/>
                        <a:t> creativa de la explicaciòn y elaboraciòn de modelos interactivos enfocados a su tòpico en especial.</a:t>
                      </a:r>
                      <a:r>
                        <a:rPr lang="es" sz="700"/>
                        <a:t>                            </a:t>
                      </a:r>
                      <a:endParaRPr sz="700"/>
                    </a:p>
                  </a:txBody>
                  <a:tcPr marT="91425" marB="91425" marR="91425" marL="91425"/>
                </a:tc>
              </a:tr>
              <a:tr h="493450">
                <a:tc>
                  <a:txBody>
                    <a:bodyPr/>
                    <a:lstStyle/>
                    <a:p>
                      <a:pPr indent="0" lvl="0" marL="0" rtl="0" algn="l">
                        <a:spcBef>
                          <a:spcPts val="0"/>
                        </a:spcBef>
                        <a:spcAft>
                          <a:spcPts val="0"/>
                        </a:spcAft>
                        <a:buNone/>
                      </a:pPr>
                      <a:r>
                        <a:rPr lang="es" sz="700"/>
                        <a:t>Descripción de desarrollo</a:t>
                      </a:r>
                      <a:endParaRPr sz="700"/>
                    </a:p>
                  </a:txBody>
                  <a:tcPr marT="91425" marB="91425" marR="91425" marL="91425"/>
                </a:tc>
                <a:tc>
                  <a:txBody>
                    <a:bodyPr/>
                    <a:lstStyle/>
                    <a:p>
                      <a:pPr indent="0" lvl="0" marL="0" rtl="0" algn="l">
                        <a:spcBef>
                          <a:spcPts val="0"/>
                        </a:spcBef>
                        <a:spcAft>
                          <a:spcPts val="0"/>
                        </a:spcAft>
                        <a:buNone/>
                      </a:pPr>
                      <a:r>
                        <a:rPr lang="es" sz="700"/>
                        <a:t>Cada equipo recibe las </a:t>
                      </a:r>
                      <a:r>
                        <a:rPr lang="es" sz="700"/>
                        <a:t>correcciones</a:t>
                      </a:r>
                      <a:r>
                        <a:rPr lang="es" sz="700"/>
                        <a:t> hechas  a su </a:t>
                      </a:r>
                      <a:r>
                        <a:rPr lang="es" sz="700"/>
                        <a:t>planeación</a:t>
                      </a:r>
                      <a:r>
                        <a:rPr lang="es" sz="700"/>
                        <a:t> por parte de la asesora y utilizando diversos materiales elegidos por ellos inician  la </a:t>
                      </a:r>
                      <a:r>
                        <a:rPr lang="es" sz="700"/>
                        <a:t>construcción</a:t>
                      </a:r>
                      <a:r>
                        <a:rPr lang="es" sz="700"/>
                        <a:t> de su modelo interactivo hasta plasmar correctamente la idea a transmitir.</a:t>
                      </a:r>
                      <a:endParaRPr sz="700"/>
                    </a:p>
                  </a:txBody>
                  <a:tcPr marT="91425" marB="91425" marR="91425" marL="91425"/>
                </a:tc>
              </a:tr>
              <a:tr h="412150">
                <a:tc>
                  <a:txBody>
                    <a:bodyPr/>
                    <a:lstStyle/>
                    <a:p>
                      <a:pPr indent="0" lvl="0" marL="0" rtl="0" algn="l">
                        <a:spcBef>
                          <a:spcPts val="0"/>
                        </a:spcBef>
                        <a:spcAft>
                          <a:spcPts val="0"/>
                        </a:spcAft>
                        <a:buNone/>
                      </a:pPr>
                      <a:r>
                        <a:rPr lang="es" sz="700"/>
                        <a:t>Descripción de cierre</a:t>
                      </a:r>
                      <a:endParaRPr sz="700"/>
                    </a:p>
                  </a:txBody>
                  <a:tcPr marT="91425" marB="91425" marR="91425" marL="91425"/>
                </a:tc>
                <a:tc>
                  <a:txBody>
                    <a:bodyPr/>
                    <a:lstStyle/>
                    <a:p>
                      <a:pPr indent="0" lvl="0" marL="0" rtl="0" algn="l">
                        <a:spcBef>
                          <a:spcPts val="0"/>
                        </a:spcBef>
                        <a:spcAft>
                          <a:spcPts val="0"/>
                        </a:spcAft>
                        <a:buNone/>
                      </a:pPr>
                      <a:r>
                        <a:rPr lang="es" sz="700"/>
                        <a:t>Los alumnos organizan una </a:t>
                      </a:r>
                      <a:r>
                        <a:rPr lang="es" sz="700"/>
                        <a:t>exposición</a:t>
                      </a:r>
                      <a:r>
                        <a:rPr lang="es" sz="700"/>
                        <a:t> frente a sus compañeros, los cuales desfilan gradualmente, en tiempos planeados y asignados para cada grupo. Se publica la infografìa de apoyo</a:t>
                      </a:r>
                      <a:endParaRPr sz="700"/>
                    </a:p>
                  </a:txBody>
                  <a:tcPr marT="91425" marB="91425" marR="91425" marL="91425"/>
                </a:tc>
              </a:tr>
              <a:tr h="388550">
                <a:tc>
                  <a:txBody>
                    <a:bodyPr/>
                    <a:lstStyle/>
                    <a:p>
                      <a:pPr indent="0" lvl="0" marL="0" rtl="0" algn="l">
                        <a:spcBef>
                          <a:spcPts val="0"/>
                        </a:spcBef>
                        <a:spcAft>
                          <a:spcPts val="0"/>
                        </a:spcAft>
                        <a:buNone/>
                      </a:pPr>
                      <a:r>
                        <a:rPr lang="es" sz="700"/>
                        <a:t>Descripción de lo que se hará con los resultados de la actividad</a:t>
                      </a:r>
                      <a:endParaRPr sz="700"/>
                    </a:p>
                  </a:txBody>
                  <a:tcPr marT="91425" marB="91425" marR="91425" marL="91425"/>
                </a:tc>
                <a:tc>
                  <a:txBody>
                    <a:bodyPr/>
                    <a:lstStyle/>
                    <a:p>
                      <a:pPr indent="0" lvl="0" marL="0" rtl="0" algn="l">
                        <a:spcBef>
                          <a:spcPts val="0"/>
                        </a:spcBef>
                        <a:spcAft>
                          <a:spcPts val="0"/>
                        </a:spcAft>
                        <a:buNone/>
                      </a:pPr>
                      <a:r>
                        <a:rPr lang="es" sz="700"/>
                        <a:t>Se aplica un cuestionario para evaluar el aprendizaje de los alumnos y se publican gráficas de resultados</a:t>
                      </a:r>
                      <a:endParaRPr sz="700"/>
                    </a:p>
                  </a:txBody>
                  <a:tcPr marT="91425" marB="91425" marR="91425" marL="91425"/>
                </a:tc>
              </a:tr>
              <a:tr h="388550">
                <a:tc>
                  <a:txBody>
                    <a:bodyPr/>
                    <a:lstStyle/>
                    <a:p>
                      <a:pPr indent="0" lvl="0" marL="0" rtl="0" algn="l">
                        <a:spcBef>
                          <a:spcPts val="0"/>
                        </a:spcBef>
                        <a:spcAft>
                          <a:spcPts val="0"/>
                        </a:spcAft>
                        <a:buNone/>
                      </a:pPr>
                      <a:r>
                        <a:rPr lang="es" sz="700"/>
                        <a:t>Anàlisis contrastación de lo esperado y lo sucedido</a:t>
                      </a:r>
                      <a:endParaRPr sz="700"/>
                    </a:p>
                  </a:txBody>
                  <a:tcPr marT="91425" marB="91425" marR="91425" marL="91425"/>
                </a:tc>
                <a:tc>
                  <a:txBody>
                    <a:bodyPr/>
                    <a:lstStyle/>
                    <a:p>
                      <a:pPr indent="0" lvl="0" marL="0" rtl="0" algn="l">
                        <a:spcBef>
                          <a:spcPts val="0"/>
                        </a:spcBef>
                        <a:spcAft>
                          <a:spcPts val="0"/>
                        </a:spcAft>
                        <a:buNone/>
                      </a:pPr>
                      <a:r>
                        <a:rPr lang="es" sz="700"/>
                        <a:t>Los resultados de la evaluación de los cuestionarios muestran que hubo un aprendizaje significativo en los educandos.</a:t>
                      </a:r>
                      <a:endParaRPr sz="700"/>
                    </a:p>
                  </a:txBody>
                  <a:tcPr marT="91425" marB="91425" marR="91425" marL="91425"/>
                </a:tc>
              </a:tr>
              <a:tr h="469800">
                <a:tc>
                  <a:txBody>
                    <a:bodyPr/>
                    <a:lstStyle/>
                    <a:p>
                      <a:pPr indent="0" lvl="0" marL="0" rtl="0" algn="l">
                        <a:spcBef>
                          <a:spcPts val="0"/>
                        </a:spcBef>
                        <a:spcAft>
                          <a:spcPts val="0"/>
                        </a:spcAft>
                        <a:buNone/>
                      </a:pPr>
                      <a:r>
                        <a:rPr lang="es" sz="700"/>
                        <a:t>Toma de decisiones</a:t>
                      </a:r>
                      <a:endParaRPr sz="700"/>
                    </a:p>
                  </a:txBody>
                  <a:tcPr marT="91425" marB="91425" marR="91425" marL="91425"/>
                </a:tc>
                <a:tc>
                  <a:txBody>
                    <a:bodyPr/>
                    <a:lstStyle/>
                    <a:p>
                      <a:pPr indent="0" lvl="0" marL="0" rtl="0" algn="l">
                        <a:spcBef>
                          <a:spcPts val="0"/>
                        </a:spcBef>
                        <a:spcAft>
                          <a:spcPts val="0"/>
                        </a:spcAft>
                        <a:buNone/>
                      </a:pPr>
                      <a:r>
                        <a:rPr lang="es" sz="700"/>
                        <a:t>Los alumnos llenaron con post-it un pizarròn de “propòsitos” donde anotaron sus propòsitos personales sobre un cambio de hàbitos en favor de su salud presente y futura.</a:t>
                      </a:r>
                      <a:endParaRPr sz="700"/>
                    </a:p>
                  </a:txBody>
                  <a:tcPr marT="91425" marB="91425" marR="91425" marL="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1"/>
          <p:cNvSpPr txBox="1"/>
          <p:nvPr>
            <p:ph type="title"/>
          </p:nvPr>
        </p:nvSpPr>
        <p:spPr>
          <a:xfrm>
            <a:off x="151575" y="0"/>
            <a:ext cx="7755900" cy="41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s" sz="2340"/>
              <a:t>Una actividad de cada asignatura de la fase de desarrollo del proyecto</a:t>
            </a:r>
            <a:endParaRPr sz="2340"/>
          </a:p>
        </p:txBody>
      </p:sp>
      <p:pic>
        <p:nvPicPr>
          <p:cNvPr id="242" name="Google Shape;242;p31"/>
          <p:cNvPicPr preferRelativeResize="0"/>
          <p:nvPr/>
        </p:nvPicPr>
        <p:blipFill>
          <a:blip r:embed="rId3">
            <a:alphaModFix/>
          </a:blip>
          <a:stretch>
            <a:fillRect/>
          </a:stretch>
        </p:blipFill>
        <p:spPr>
          <a:xfrm>
            <a:off x="8242450" y="84672"/>
            <a:ext cx="901550" cy="854825"/>
          </a:xfrm>
          <a:prstGeom prst="rect">
            <a:avLst/>
          </a:prstGeom>
          <a:noFill/>
          <a:ln>
            <a:noFill/>
          </a:ln>
        </p:spPr>
      </p:pic>
      <p:graphicFrame>
        <p:nvGraphicFramePr>
          <p:cNvPr id="243" name="Google Shape;243;p31"/>
          <p:cNvGraphicFramePr/>
          <p:nvPr/>
        </p:nvGraphicFramePr>
        <p:xfrm>
          <a:off x="151575" y="411600"/>
          <a:ext cx="3000000" cy="3000000"/>
        </p:xfrm>
        <a:graphic>
          <a:graphicData uri="http://schemas.openxmlformats.org/drawingml/2006/table">
            <a:tbl>
              <a:tblPr>
                <a:noFill/>
                <a:tableStyleId>{CEF1F80F-15DD-46A9-A79E-FB6A0D37DE9F}</a:tableStyleId>
              </a:tblPr>
              <a:tblGrid>
                <a:gridCol w="2546250"/>
                <a:gridCol w="6294600"/>
              </a:tblGrid>
              <a:tr h="786600">
                <a:tc>
                  <a:txBody>
                    <a:bodyPr/>
                    <a:lstStyle/>
                    <a:p>
                      <a:pPr indent="-285750" lvl="0" marL="457200" rtl="0" algn="l">
                        <a:spcBef>
                          <a:spcPts val="0"/>
                        </a:spcBef>
                        <a:spcAft>
                          <a:spcPts val="0"/>
                        </a:spcAft>
                        <a:buSzPts val="900"/>
                        <a:buAutoNum type="alphaLcPeriod"/>
                      </a:pPr>
                      <a:r>
                        <a:rPr lang="es" sz="900"/>
                        <a:t>Nombre de la actividad</a:t>
                      </a:r>
                      <a:endParaRPr sz="900"/>
                    </a:p>
                    <a:p>
                      <a:pPr indent="-285750" lvl="0" marL="457200" rtl="0" algn="l">
                        <a:spcBef>
                          <a:spcPts val="0"/>
                        </a:spcBef>
                        <a:spcAft>
                          <a:spcPts val="0"/>
                        </a:spcAft>
                        <a:buSzPts val="900"/>
                        <a:buAutoNum type="alphaLcPeriod"/>
                      </a:pPr>
                      <a:r>
                        <a:rPr lang="es" sz="900"/>
                        <a:t>objetivo</a:t>
                      </a:r>
                      <a:endParaRPr sz="900"/>
                    </a:p>
                    <a:p>
                      <a:pPr indent="-285750" lvl="0" marL="457200" rtl="0" algn="l">
                        <a:spcBef>
                          <a:spcPts val="0"/>
                        </a:spcBef>
                        <a:spcAft>
                          <a:spcPts val="0"/>
                        </a:spcAft>
                        <a:buSzPts val="900"/>
                        <a:buAutoNum type="alphaLcPeriod"/>
                      </a:pPr>
                      <a:r>
                        <a:rPr lang="es" sz="900"/>
                        <a:t>grado</a:t>
                      </a:r>
                      <a:endParaRPr sz="900"/>
                    </a:p>
                    <a:p>
                      <a:pPr indent="-285750" lvl="0" marL="457200" rtl="0" algn="l">
                        <a:spcBef>
                          <a:spcPts val="0"/>
                        </a:spcBef>
                        <a:spcAft>
                          <a:spcPts val="0"/>
                        </a:spcAft>
                        <a:buSzPts val="900"/>
                        <a:buAutoNum type="alphaLcPeriod"/>
                      </a:pPr>
                      <a:r>
                        <a:rPr lang="es" sz="900"/>
                        <a:t>fecha en que se llevará a cabo</a:t>
                      </a:r>
                      <a:endParaRPr sz="900"/>
                    </a:p>
                  </a:txBody>
                  <a:tcPr marT="91425" marB="91425" marR="91425" marL="91425"/>
                </a:tc>
                <a:tc>
                  <a:txBody>
                    <a:bodyPr/>
                    <a:lstStyle/>
                    <a:p>
                      <a:pPr indent="0" lvl="0" marL="0" rtl="0" algn="l">
                        <a:spcBef>
                          <a:spcPts val="0"/>
                        </a:spcBef>
                        <a:spcAft>
                          <a:spcPts val="0"/>
                        </a:spcAft>
                        <a:buNone/>
                      </a:pPr>
                      <a:r>
                        <a:rPr lang="es" sz="800"/>
                        <a:t>Elaboración de recetario digital</a:t>
                      </a:r>
                      <a:endParaRPr sz="800"/>
                    </a:p>
                    <a:p>
                      <a:pPr indent="0" lvl="0" marL="0" rtl="0" algn="l">
                        <a:lnSpc>
                          <a:spcPct val="115000"/>
                        </a:lnSpc>
                        <a:spcBef>
                          <a:spcPts val="0"/>
                        </a:spcBef>
                        <a:spcAft>
                          <a:spcPts val="0"/>
                        </a:spcAft>
                        <a:buNone/>
                      </a:pPr>
                      <a:r>
                        <a:rPr lang="es" sz="1000"/>
                        <a:t>Elaborar un recetario digital para adolescentes entre los 17 y 19 años de edad con alimentos saludables, balanceados y de su agrado que cumplan con los requerimientos energéticos y que puedan consultar como parte de las actividades de su vida diaria.</a:t>
                      </a:r>
                      <a:endParaRPr sz="800"/>
                    </a:p>
                  </a:txBody>
                  <a:tcPr marT="91425" marB="91425" marR="91425" marL="91425"/>
                </a:tc>
              </a:tr>
              <a:tr h="430525">
                <a:tc>
                  <a:txBody>
                    <a:bodyPr/>
                    <a:lstStyle/>
                    <a:p>
                      <a:pPr indent="-285750" lvl="0" marL="457200" rtl="0" algn="l">
                        <a:spcBef>
                          <a:spcPts val="0"/>
                        </a:spcBef>
                        <a:spcAft>
                          <a:spcPts val="0"/>
                        </a:spcAft>
                        <a:buSzPts val="900"/>
                        <a:buAutoNum type="alphaLcPeriod"/>
                      </a:pPr>
                      <a:r>
                        <a:rPr lang="es" sz="900"/>
                        <a:t>asignaturas</a:t>
                      </a:r>
                      <a:endParaRPr sz="900"/>
                    </a:p>
                    <a:p>
                      <a:pPr indent="-285750" lvl="0" marL="457200" rtl="0" algn="l">
                        <a:spcBef>
                          <a:spcPts val="0"/>
                        </a:spcBef>
                        <a:spcAft>
                          <a:spcPts val="0"/>
                        </a:spcAft>
                        <a:buSzPts val="900"/>
                        <a:buAutoNum type="alphaLcPeriod"/>
                      </a:pPr>
                      <a:r>
                        <a:rPr lang="es" sz="900"/>
                        <a:t>fuentes de apoyo</a:t>
                      </a:r>
                      <a:endParaRPr sz="900"/>
                    </a:p>
                  </a:txBody>
                  <a:tcPr marT="91425" marB="91425" marR="91425" marL="91425"/>
                </a:tc>
                <a:tc>
                  <a:txBody>
                    <a:bodyPr/>
                    <a:lstStyle/>
                    <a:p>
                      <a:pPr indent="0" lvl="0" marL="0" rtl="0" algn="l">
                        <a:spcBef>
                          <a:spcPts val="0"/>
                        </a:spcBef>
                        <a:spcAft>
                          <a:spcPts val="0"/>
                        </a:spcAft>
                        <a:buNone/>
                      </a:pPr>
                      <a:r>
                        <a:rPr lang="es" sz="900"/>
                        <a:t>Biología IV/ Inglés</a:t>
                      </a:r>
                      <a:endParaRPr sz="900"/>
                    </a:p>
                  </a:txBody>
                  <a:tcPr marT="91425" marB="91425" marR="91425" marL="91425"/>
                </a:tc>
              </a:tr>
              <a:tr h="396200">
                <a:tc>
                  <a:txBody>
                    <a:bodyPr/>
                    <a:lstStyle/>
                    <a:p>
                      <a:pPr indent="-285750" lvl="0" marL="457200" rtl="0" algn="l">
                        <a:spcBef>
                          <a:spcPts val="0"/>
                        </a:spcBef>
                        <a:spcAft>
                          <a:spcPts val="0"/>
                        </a:spcAft>
                        <a:buSzPts val="900"/>
                        <a:buAutoNum type="alphaLcPeriod"/>
                      </a:pPr>
                      <a:r>
                        <a:rPr lang="es" sz="900"/>
                        <a:t>justificación de la actividad</a:t>
                      </a:r>
                      <a:endParaRPr sz="900"/>
                    </a:p>
                  </a:txBody>
                  <a:tcPr marT="91425" marB="91425" marR="91425" marL="91425"/>
                </a:tc>
                <a:tc>
                  <a:txBody>
                    <a:bodyPr/>
                    <a:lstStyle/>
                    <a:p>
                      <a:pPr indent="0" lvl="0" marL="0" rtl="0" algn="l">
                        <a:spcBef>
                          <a:spcPts val="0"/>
                        </a:spcBef>
                        <a:spcAft>
                          <a:spcPts val="0"/>
                        </a:spcAft>
                        <a:buNone/>
                      </a:pPr>
                      <a:r>
                        <a:rPr lang="es" sz="900"/>
                        <a:t>Los alumnos al realizar su recetario digital aprenden a combinar los diferentes grupos de alimentos y a calcular la ingesta calórica</a:t>
                      </a:r>
                      <a:endParaRPr sz="900"/>
                    </a:p>
                  </a:txBody>
                  <a:tcPr marT="91425" marB="91425" marR="91425" marL="91425"/>
                </a:tc>
              </a:tr>
              <a:tr h="460000">
                <a:tc>
                  <a:txBody>
                    <a:bodyPr/>
                    <a:lstStyle/>
                    <a:p>
                      <a:pPr indent="0" lvl="0" marL="0" rtl="0" algn="l">
                        <a:spcBef>
                          <a:spcPts val="0"/>
                        </a:spcBef>
                        <a:spcAft>
                          <a:spcPts val="0"/>
                        </a:spcAft>
                        <a:buNone/>
                      </a:pPr>
                      <a:r>
                        <a:rPr lang="es" sz="900"/>
                        <a:t>Descripción de apertura</a:t>
                      </a:r>
                      <a:endParaRPr sz="900"/>
                    </a:p>
                  </a:txBody>
                  <a:tcPr marT="91425" marB="91425" marR="91425" marL="91425"/>
                </a:tc>
                <a:tc>
                  <a:txBody>
                    <a:bodyPr/>
                    <a:lstStyle/>
                    <a:p>
                      <a:pPr indent="0" lvl="0" marL="0" rtl="0" algn="l">
                        <a:spcBef>
                          <a:spcPts val="0"/>
                        </a:spcBef>
                        <a:spcAft>
                          <a:spcPts val="0"/>
                        </a:spcAft>
                        <a:buNone/>
                      </a:pPr>
                      <a:r>
                        <a:rPr lang="es" sz="900"/>
                        <a:t>Lluvia de ideas para la elaboración del recetario digital, elección de la aplicación, separación de equipos y trabajo en cada uno                            </a:t>
                      </a:r>
                      <a:endParaRPr sz="900"/>
                    </a:p>
                  </a:txBody>
                  <a:tcPr marT="91425" marB="91425" marR="91425" marL="91425"/>
                </a:tc>
              </a:tr>
              <a:tr h="535725">
                <a:tc>
                  <a:txBody>
                    <a:bodyPr/>
                    <a:lstStyle/>
                    <a:p>
                      <a:pPr indent="0" lvl="0" marL="0" rtl="0" algn="l">
                        <a:spcBef>
                          <a:spcPts val="0"/>
                        </a:spcBef>
                        <a:spcAft>
                          <a:spcPts val="0"/>
                        </a:spcAft>
                        <a:buNone/>
                      </a:pPr>
                      <a:r>
                        <a:rPr lang="es" sz="900"/>
                        <a:t>Descripción de desarrollo</a:t>
                      </a:r>
                      <a:endParaRPr sz="900"/>
                    </a:p>
                  </a:txBody>
                  <a:tcPr marT="91425" marB="91425" marR="91425" marL="91425"/>
                </a:tc>
                <a:tc>
                  <a:txBody>
                    <a:bodyPr/>
                    <a:lstStyle/>
                    <a:p>
                      <a:pPr indent="0" lvl="0" marL="0" rtl="0" algn="l">
                        <a:spcBef>
                          <a:spcPts val="0"/>
                        </a:spcBef>
                        <a:spcAft>
                          <a:spcPts val="0"/>
                        </a:spcAft>
                        <a:buNone/>
                      </a:pPr>
                      <a:r>
                        <a:rPr lang="es" sz="900"/>
                        <a:t> Cada equipo elaborará algo diferente del menú (desayuno, comida, cena, postre o colación), posteriormente esas recetas se utilizarán para hacer el recetario digital en canva por todo el grupo </a:t>
                      </a:r>
                      <a:endParaRPr sz="900"/>
                    </a:p>
                  </a:txBody>
                  <a:tcPr marT="91425" marB="91425" marR="91425" marL="91425"/>
                </a:tc>
              </a:tr>
              <a:tr h="447475">
                <a:tc>
                  <a:txBody>
                    <a:bodyPr/>
                    <a:lstStyle/>
                    <a:p>
                      <a:pPr indent="0" lvl="0" marL="0" rtl="0" algn="l">
                        <a:spcBef>
                          <a:spcPts val="0"/>
                        </a:spcBef>
                        <a:spcAft>
                          <a:spcPts val="0"/>
                        </a:spcAft>
                        <a:buNone/>
                      </a:pPr>
                      <a:r>
                        <a:rPr lang="es" sz="900"/>
                        <a:t>Descripción de cierre</a:t>
                      </a:r>
                      <a:endParaRPr sz="900"/>
                    </a:p>
                  </a:txBody>
                  <a:tcPr marT="91425" marB="91425" marR="91425" marL="91425"/>
                </a:tc>
                <a:tc>
                  <a:txBody>
                    <a:bodyPr/>
                    <a:lstStyle/>
                    <a:p>
                      <a:pPr indent="0" lvl="0" marL="0" rtl="0" algn="l">
                        <a:spcBef>
                          <a:spcPts val="0"/>
                        </a:spcBef>
                        <a:spcAft>
                          <a:spcPts val="0"/>
                        </a:spcAft>
                        <a:buNone/>
                      </a:pPr>
                      <a:r>
                        <a:rPr lang="es" sz="900"/>
                        <a:t>Los alumnos comparten el recetario digital a toda la CET</a:t>
                      </a:r>
                      <a:endParaRPr sz="900"/>
                    </a:p>
                  </a:txBody>
                  <a:tcPr marT="91425" marB="91425" marR="91425" marL="91425"/>
                </a:tc>
              </a:tr>
              <a:tr h="421850">
                <a:tc>
                  <a:txBody>
                    <a:bodyPr/>
                    <a:lstStyle/>
                    <a:p>
                      <a:pPr indent="0" lvl="0" marL="0" rtl="0" algn="l">
                        <a:spcBef>
                          <a:spcPts val="0"/>
                        </a:spcBef>
                        <a:spcAft>
                          <a:spcPts val="0"/>
                        </a:spcAft>
                        <a:buNone/>
                      </a:pPr>
                      <a:r>
                        <a:rPr lang="es" sz="900"/>
                        <a:t>Descripción de lo que se hará con los resultados de la actividad</a:t>
                      </a:r>
                      <a:endParaRPr sz="900"/>
                    </a:p>
                  </a:txBody>
                  <a:tcPr marT="91425" marB="91425" marR="91425" marL="91425"/>
                </a:tc>
                <a:tc>
                  <a:txBody>
                    <a:bodyPr/>
                    <a:lstStyle/>
                    <a:p>
                      <a:pPr indent="0" lvl="0" marL="0" rtl="0" algn="l">
                        <a:spcBef>
                          <a:spcPts val="0"/>
                        </a:spcBef>
                        <a:spcAft>
                          <a:spcPts val="0"/>
                        </a:spcAft>
                        <a:buNone/>
                      </a:pPr>
                      <a:r>
                        <a:rPr lang="es" sz="900"/>
                        <a:t>Se eligen las recetas para a elaboración del recetario digital grupal</a:t>
                      </a:r>
                      <a:endParaRPr sz="900"/>
                    </a:p>
                  </a:txBody>
                  <a:tcPr marT="91425" marB="91425" marR="91425" marL="91425"/>
                </a:tc>
              </a:tr>
              <a:tr h="510050">
                <a:tc>
                  <a:txBody>
                    <a:bodyPr/>
                    <a:lstStyle/>
                    <a:p>
                      <a:pPr indent="0" lvl="0" marL="0" rtl="0" algn="l">
                        <a:spcBef>
                          <a:spcPts val="0"/>
                        </a:spcBef>
                        <a:spcAft>
                          <a:spcPts val="0"/>
                        </a:spcAft>
                        <a:buNone/>
                      </a:pPr>
                      <a:r>
                        <a:rPr lang="es" sz="900"/>
                        <a:t>Análisis contrastación de lo esperado y lo sucedido</a:t>
                      </a:r>
                      <a:endParaRPr sz="900"/>
                    </a:p>
                  </a:txBody>
                  <a:tcPr marT="91425" marB="91425" marR="91425" marL="91425"/>
                </a:tc>
                <a:tc>
                  <a:txBody>
                    <a:bodyPr/>
                    <a:lstStyle/>
                    <a:p>
                      <a:pPr indent="0" lvl="0" marL="0" rtl="0" algn="l">
                        <a:spcBef>
                          <a:spcPts val="0"/>
                        </a:spcBef>
                        <a:spcAft>
                          <a:spcPts val="0"/>
                        </a:spcAft>
                        <a:buNone/>
                      </a:pPr>
                      <a:r>
                        <a:rPr lang="es" sz="900"/>
                        <a:t>Los recetarios cumplen con los requisitos establecidos en cuanto a grupos de alimentos e ingesta calórica</a:t>
                      </a:r>
                      <a:endParaRPr sz="900"/>
                    </a:p>
                  </a:txBody>
                  <a:tcPr marT="91425" marB="91425" marR="91425" marL="91425"/>
                </a:tc>
              </a:tr>
              <a:tr h="396200">
                <a:tc>
                  <a:txBody>
                    <a:bodyPr/>
                    <a:lstStyle/>
                    <a:p>
                      <a:pPr indent="0" lvl="0" marL="0" rtl="0" algn="l">
                        <a:spcBef>
                          <a:spcPts val="0"/>
                        </a:spcBef>
                        <a:spcAft>
                          <a:spcPts val="0"/>
                        </a:spcAft>
                        <a:buNone/>
                      </a:pPr>
                      <a:r>
                        <a:rPr lang="es" sz="900"/>
                        <a:t>Toma de decisiones</a:t>
                      </a:r>
                      <a:endParaRPr sz="900"/>
                    </a:p>
                  </a:txBody>
                  <a:tcPr marT="91425" marB="91425" marR="91425" marL="91425"/>
                </a:tc>
                <a:tc>
                  <a:txBody>
                    <a:bodyPr/>
                    <a:lstStyle/>
                    <a:p>
                      <a:pPr indent="0" lvl="0" marL="0" rtl="0" algn="l">
                        <a:spcBef>
                          <a:spcPts val="0"/>
                        </a:spcBef>
                        <a:spcAft>
                          <a:spcPts val="0"/>
                        </a:spcAft>
                        <a:buNone/>
                      </a:pPr>
                      <a:r>
                        <a:rPr lang="es" sz="900"/>
                        <a:t>El aprender a combinar los alimentos y que estos cumplan con la ingesta calórica recomendable para los adolescentes entre los 17 y 19 años</a:t>
                      </a:r>
                      <a:endParaRPr sz="900"/>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2"/>
          <p:cNvSpPr txBox="1"/>
          <p:nvPr>
            <p:ph type="title"/>
          </p:nvPr>
        </p:nvSpPr>
        <p:spPr>
          <a:xfrm>
            <a:off x="178300" y="133750"/>
            <a:ext cx="7755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s" sz="2340"/>
              <a:t>Una actividad de cada asignatura de la fase de desarrollo del proyecto</a:t>
            </a:r>
            <a:endParaRPr sz="2340"/>
          </a:p>
        </p:txBody>
      </p:sp>
      <p:pic>
        <p:nvPicPr>
          <p:cNvPr id="249" name="Google Shape;249;p32"/>
          <p:cNvPicPr preferRelativeResize="0"/>
          <p:nvPr/>
        </p:nvPicPr>
        <p:blipFill>
          <a:blip r:embed="rId3">
            <a:alphaModFix/>
          </a:blip>
          <a:stretch>
            <a:fillRect/>
          </a:stretch>
        </p:blipFill>
        <p:spPr>
          <a:xfrm>
            <a:off x="8242450" y="84672"/>
            <a:ext cx="901550" cy="854825"/>
          </a:xfrm>
          <a:prstGeom prst="rect">
            <a:avLst/>
          </a:prstGeom>
          <a:noFill/>
          <a:ln>
            <a:noFill/>
          </a:ln>
        </p:spPr>
      </p:pic>
      <p:graphicFrame>
        <p:nvGraphicFramePr>
          <p:cNvPr id="250" name="Google Shape;250;p32"/>
          <p:cNvGraphicFramePr/>
          <p:nvPr/>
        </p:nvGraphicFramePr>
        <p:xfrm>
          <a:off x="151575" y="615900"/>
          <a:ext cx="3000000" cy="3000000"/>
        </p:xfrm>
        <a:graphic>
          <a:graphicData uri="http://schemas.openxmlformats.org/drawingml/2006/table">
            <a:tbl>
              <a:tblPr>
                <a:noFill/>
                <a:tableStyleId>{CEF1F80F-15DD-46A9-A79E-FB6A0D37DE9F}</a:tableStyleId>
              </a:tblPr>
              <a:tblGrid>
                <a:gridCol w="2996775"/>
                <a:gridCol w="5844075"/>
              </a:tblGrid>
              <a:tr h="786600">
                <a:tc>
                  <a:txBody>
                    <a:bodyPr/>
                    <a:lstStyle/>
                    <a:p>
                      <a:pPr indent="-285750" lvl="0" marL="457200" rtl="0" algn="l">
                        <a:spcBef>
                          <a:spcPts val="0"/>
                        </a:spcBef>
                        <a:spcAft>
                          <a:spcPts val="0"/>
                        </a:spcAft>
                        <a:buSzPts val="900"/>
                        <a:buAutoNum type="alphaLcPeriod"/>
                      </a:pPr>
                      <a:r>
                        <a:rPr lang="es" sz="900"/>
                        <a:t>Nombre de la actividad</a:t>
                      </a:r>
                      <a:endParaRPr sz="900"/>
                    </a:p>
                    <a:p>
                      <a:pPr indent="-285750" lvl="0" marL="457200" rtl="0" algn="l">
                        <a:spcBef>
                          <a:spcPts val="0"/>
                        </a:spcBef>
                        <a:spcAft>
                          <a:spcPts val="0"/>
                        </a:spcAft>
                        <a:buSzPts val="900"/>
                        <a:buAutoNum type="alphaLcPeriod"/>
                      </a:pPr>
                      <a:r>
                        <a:rPr lang="es" sz="900"/>
                        <a:t>objetivo</a:t>
                      </a:r>
                      <a:endParaRPr sz="900"/>
                    </a:p>
                    <a:p>
                      <a:pPr indent="-285750" lvl="0" marL="457200" rtl="0" algn="l">
                        <a:spcBef>
                          <a:spcPts val="0"/>
                        </a:spcBef>
                        <a:spcAft>
                          <a:spcPts val="0"/>
                        </a:spcAft>
                        <a:buSzPts val="900"/>
                        <a:buAutoNum type="alphaLcPeriod"/>
                      </a:pPr>
                      <a:r>
                        <a:rPr lang="es" sz="900"/>
                        <a:t>grado</a:t>
                      </a:r>
                      <a:endParaRPr sz="900"/>
                    </a:p>
                    <a:p>
                      <a:pPr indent="-285750" lvl="0" marL="457200" rtl="0" algn="l">
                        <a:spcBef>
                          <a:spcPts val="0"/>
                        </a:spcBef>
                        <a:spcAft>
                          <a:spcPts val="0"/>
                        </a:spcAft>
                        <a:buSzPts val="900"/>
                        <a:buAutoNum type="alphaLcPeriod"/>
                      </a:pPr>
                      <a:r>
                        <a:rPr lang="es" sz="900"/>
                        <a:t>fecha en que se llevará a cabo</a:t>
                      </a:r>
                      <a:endParaRPr sz="900"/>
                    </a:p>
                  </a:txBody>
                  <a:tcPr marT="91425" marB="91425" marR="91425" marL="91425"/>
                </a:tc>
                <a:tc>
                  <a:txBody>
                    <a:bodyPr/>
                    <a:lstStyle/>
                    <a:p>
                      <a:pPr indent="0" lvl="0" marL="0" rtl="0" algn="l">
                        <a:spcBef>
                          <a:spcPts val="0"/>
                        </a:spcBef>
                        <a:spcAft>
                          <a:spcPts val="0"/>
                        </a:spcAft>
                        <a:buNone/>
                      </a:pPr>
                      <a:r>
                        <a:rPr lang="es" sz="900"/>
                        <a:t>Elaborando tu receta</a:t>
                      </a:r>
                      <a:endParaRPr sz="900"/>
                    </a:p>
                    <a:p>
                      <a:pPr indent="0" lvl="0" marL="0" rtl="0" algn="l">
                        <a:spcBef>
                          <a:spcPts val="0"/>
                        </a:spcBef>
                        <a:spcAft>
                          <a:spcPts val="0"/>
                        </a:spcAft>
                        <a:buNone/>
                      </a:pPr>
                      <a:r>
                        <a:rPr lang="es" sz="900"/>
                        <a:t>Que el alumno adapte una receta de biología a un presupuesto de 50 a 100 pesos</a:t>
                      </a:r>
                      <a:endParaRPr sz="900"/>
                    </a:p>
                    <a:p>
                      <a:pPr indent="0" lvl="0" marL="0" rtl="0" algn="l">
                        <a:spcBef>
                          <a:spcPts val="0"/>
                        </a:spcBef>
                        <a:spcAft>
                          <a:spcPts val="0"/>
                        </a:spcAft>
                        <a:buNone/>
                      </a:pPr>
                      <a:r>
                        <a:rPr lang="es" sz="900"/>
                        <a:t>Quinto grado</a:t>
                      </a:r>
                      <a:endParaRPr sz="900"/>
                    </a:p>
                    <a:p>
                      <a:pPr indent="0" lvl="0" marL="0" rtl="0" algn="l">
                        <a:spcBef>
                          <a:spcPts val="0"/>
                        </a:spcBef>
                        <a:spcAft>
                          <a:spcPts val="0"/>
                        </a:spcAft>
                        <a:buNone/>
                      </a:pPr>
                      <a:r>
                        <a:rPr lang="es" sz="900"/>
                        <a:t>Abril 25-29</a:t>
                      </a:r>
                      <a:endParaRPr sz="900"/>
                    </a:p>
                  </a:txBody>
                  <a:tcPr marT="91425" marB="91425" marR="91425" marL="91425"/>
                </a:tc>
              </a:tr>
              <a:tr h="430525">
                <a:tc>
                  <a:txBody>
                    <a:bodyPr/>
                    <a:lstStyle/>
                    <a:p>
                      <a:pPr indent="-285750" lvl="0" marL="457200" rtl="0" algn="l">
                        <a:spcBef>
                          <a:spcPts val="0"/>
                        </a:spcBef>
                        <a:spcAft>
                          <a:spcPts val="0"/>
                        </a:spcAft>
                        <a:buSzPts val="900"/>
                        <a:buAutoNum type="alphaLcPeriod"/>
                      </a:pPr>
                      <a:r>
                        <a:rPr lang="es" sz="900"/>
                        <a:t>asignaturas</a:t>
                      </a:r>
                      <a:endParaRPr sz="900"/>
                    </a:p>
                    <a:p>
                      <a:pPr indent="-285750" lvl="0" marL="457200" rtl="0" algn="l">
                        <a:spcBef>
                          <a:spcPts val="0"/>
                        </a:spcBef>
                        <a:spcAft>
                          <a:spcPts val="0"/>
                        </a:spcAft>
                        <a:buSzPts val="900"/>
                        <a:buAutoNum type="alphaLcPeriod"/>
                      </a:pPr>
                      <a:r>
                        <a:rPr lang="es" sz="900"/>
                        <a:t>fuentes de apoyo</a:t>
                      </a:r>
                      <a:endParaRPr sz="900"/>
                    </a:p>
                  </a:txBody>
                  <a:tcPr marT="91425" marB="91425" marR="91425" marL="91425"/>
                </a:tc>
                <a:tc>
                  <a:txBody>
                    <a:bodyPr/>
                    <a:lstStyle/>
                    <a:p>
                      <a:pPr indent="0" lvl="0" marL="0" rtl="0" algn="l">
                        <a:spcBef>
                          <a:spcPts val="0"/>
                        </a:spcBef>
                        <a:spcAft>
                          <a:spcPts val="0"/>
                        </a:spcAft>
                        <a:buNone/>
                      </a:pPr>
                      <a:r>
                        <a:rPr lang="es" sz="900"/>
                        <a:t>Inglés y biología</a:t>
                      </a:r>
                      <a:endParaRPr sz="900"/>
                    </a:p>
                  </a:txBody>
                  <a:tcPr marT="91425" marB="91425" marR="91425" marL="91425"/>
                </a:tc>
              </a:tr>
              <a:tr h="396200">
                <a:tc>
                  <a:txBody>
                    <a:bodyPr/>
                    <a:lstStyle/>
                    <a:p>
                      <a:pPr indent="-285750" lvl="0" marL="457200" rtl="0" algn="l">
                        <a:spcBef>
                          <a:spcPts val="0"/>
                        </a:spcBef>
                        <a:spcAft>
                          <a:spcPts val="0"/>
                        </a:spcAft>
                        <a:buSzPts val="900"/>
                        <a:buAutoNum type="alphaLcPeriod"/>
                      </a:pPr>
                      <a:r>
                        <a:rPr lang="es" sz="900"/>
                        <a:t>justificación de la actividad</a:t>
                      </a:r>
                      <a:endParaRPr sz="900"/>
                    </a:p>
                  </a:txBody>
                  <a:tcPr marT="91425" marB="91425" marR="91425" marL="91425"/>
                </a:tc>
                <a:tc>
                  <a:txBody>
                    <a:bodyPr/>
                    <a:lstStyle/>
                    <a:p>
                      <a:pPr indent="0" lvl="0" marL="0" rtl="0" algn="l">
                        <a:spcBef>
                          <a:spcPts val="0"/>
                        </a:spcBef>
                        <a:spcAft>
                          <a:spcPts val="0"/>
                        </a:spcAft>
                        <a:buNone/>
                      </a:pPr>
                      <a:r>
                        <a:rPr lang="es" sz="900"/>
                        <a:t>Los alumnos calculan la ingesta calórica de un menú del Recetario digital</a:t>
                      </a:r>
                      <a:endParaRPr sz="900"/>
                    </a:p>
                  </a:txBody>
                  <a:tcPr marT="91425" marB="91425" marR="91425" marL="91425"/>
                </a:tc>
              </a:tr>
              <a:tr h="460000">
                <a:tc>
                  <a:txBody>
                    <a:bodyPr/>
                    <a:lstStyle/>
                    <a:p>
                      <a:pPr indent="0" lvl="0" marL="0" rtl="0" algn="l">
                        <a:spcBef>
                          <a:spcPts val="0"/>
                        </a:spcBef>
                        <a:spcAft>
                          <a:spcPts val="0"/>
                        </a:spcAft>
                        <a:buNone/>
                      </a:pPr>
                      <a:r>
                        <a:rPr lang="es" sz="900"/>
                        <a:t>Descripción de apertura</a:t>
                      </a:r>
                      <a:endParaRPr sz="900"/>
                    </a:p>
                  </a:txBody>
                  <a:tcPr marT="91425" marB="91425" marR="91425" marL="91425"/>
                </a:tc>
                <a:tc>
                  <a:txBody>
                    <a:bodyPr/>
                    <a:lstStyle/>
                    <a:p>
                      <a:pPr indent="0" lvl="0" marL="0" rtl="0" algn="l">
                        <a:spcBef>
                          <a:spcPts val="0"/>
                        </a:spcBef>
                        <a:spcAft>
                          <a:spcPts val="0"/>
                        </a:spcAft>
                        <a:buNone/>
                      </a:pPr>
                      <a:r>
                        <a:rPr lang="es" sz="900"/>
                        <a:t>Lluvia de ideas sobre posibles ingredientes económicos y nutritivos para una comida saludable con la ingesta calórica que necesitan.</a:t>
                      </a:r>
                      <a:endParaRPr sz="900"/>
                    </a:p>
                  </a:txBody>
                  <a:tcPr marT="91425" marB="91425" marR="91425" marL="91425"/>
                </a:tc>
              </a:tr>
              <a:tr h="535725">
                <a:tc>
                  <a:txBody>
                    <a:bodyPr/>
                    <a:lstStyle/>
                    <a:p>
                      <a:pPr indent="0" lvl="0" marL="0" rtl="0" algn="l">
                        <a:spcBef>
                          <a:spcPts val="0"/>
                        </a:spcBef>
                        <a:spcAft>
                          <a:spcPts val="0"/>
                        </a:spcAft>
                        <a:buNone/>
                      </a:pPr>
                      <a:r>
                        <a:rPr lang="es" sz="900"/>
                        <a:t>Descripción de desarrollo</a:t>
                      </a:r>
                      <a:endParaRPr sz="900"/>
                    </a:p>
                  </a:txBody>
                  <a:tcPr marT="91425" marB="91425" marR="91425" marL="91425"/>
                </a:tc>
                <a:tc>
                  <a:txBody>
                    <a:bodyPr/>
                    <a:lstStyle/>
                    <a:p>
                      <a:pPr indent="0" lvl="0" marL="0" rtl="0" algn="l">
                        <a:spcBef>
                          <a:spcPts val="0"/>
                        </a:spcBef>
                        <a:spcAft>
                          <a:spcPts val="0"/>
                        </a:spcAft>
                        <a:buNone/>
                      </a:pPr>
                      <a:r>
                        <a:rPr lang="es" sz="900"/>
                        <a:t>Los alumnos adaptan una receta del Recetario digital de la materia de Biología y elaboran una receta económica en inglés. Graban su video y lo suben a Drive.</a:t>
                      </a:r>
                      <a:endParaRPr sz="900"/>
                    </a:p>
                  </a:txBody>
                  <a:tcPr marT="91425" marB="91425" marR="91425" marL="91425"/>
                </a:tc>
              </a:tr>
              <a:tr h="447475">
                <a:tc>
                  <a:txBody>
                    <a:bodyPr/>
                    <a:lstStyle/>
                    <a:p>
                      <a:pPr indent="0" lvl="0" marL="0" rtl="0" algn="l">
                        <a:spcBef>
                          <a:spcPts val="0"/>
                        </a:spcBef>
                        <a:spcAft>
                          <a:spcPts val="0"/>
                        </a:spcAft>
                        <a:buNone/>
                      </a:pPr>
                      <a:r>
                        <a:rPr lang="es" sz="900"/>
                        <a:t>Descripción de cierre</a:t>
                      </a:r>
                      <a:endParaRPr sz="900"/>
                    </a:p>
                  </a:txBody>
                  <a:tcPr marT="91425" marB="91425" marR="91425" marL="91425"/>
                </a:tc>
                <a:tc>
                  <a:txBody>
                    <a:bodyPr/>
                    <a:lstStyle/>
                    <a:p>
                      <a:pPr indent="0" lvl="0" marL="0" rtl="0" algn="l">
                        <a:spcBef>
                          <a:spcPts val="0"/>
                        </a:spcBef>
                        <a:spcAft>
                          <a:spcPts val="0"/>
                        </a:spcAft>
                        <a:buNone/>
                      </a:pPr>
                      <a:r>
                        <a:rPr lang="es" sz="900"/>
                        <a:t>Los alumnos comparten en plenaria el proceso de preparación y el reto que implica cocinar de manera nutritiva ahorrando dinero.</a:t>
                      </a:r>
                      <a:endParaRPr sz="900"/>
                    </a:p>
                  </a:txBody>
                  <a:tcPr marT="91425" marB="91425" marR="91425" marL="91425"/>
                </a:tc>
              </a:tr>
              <a:tr h="421850">
                <a:tc>
                  <a:txBody>
                    <a:bodyPr/>
                    <a:lstStyle/>
                    <a:p>
                      <a:pPr indent="0" lvl="0" marL="0" rtl="0" algn="l">
                        <a:spcBef>
                          <a:spcPts val="0"/>
                        </a:spcBef>
                        <a:spcAft>
                          <a:spcPts val="0"/>
                        </a:spcAft>
                        <a:buNone/>
                      </a:pPr>
                      <a:r>
                        <a:rPr lang="es" sz="900"/>
                        <a:t>Descripción de lo que se hará con los resultados de la actividad</a:t>
                      </a:r>
                      <a:endParaRPr sz="900"/>
                    </a:p>
                  </a:txBody>
                  <a:tcPr marT="91425" marB="91425" marR="91425" marL="91425"/>
                </a:tc>
                <a:tc>
                  <a:txBody>
                    <a:bodyPr/>
                    <a:lstStyle/>
                    <a:p>
                      <a:pPr indent="0" lvl="0" marL="0" rtl="0" algn="l">
                        <a:spcBef>
                          <a:spcPts val="0"/>
                        </a:spcBef>
                        <a:spcAft>
                          <a:spcPts val="0"/>
                        </a:spcAft>
                        <a:buNone/>
                      </a:pPr>
                      <a:r>
                        <a:rPr lang="es" sz="900"/>
                        <a:t>Los videos se comparten en clase en la semana del 16-20 de mayo.</a:t>
                      </a:r>
                      <a:endParaRPr sz="900"/>
                    </a:p>
                  </a:txBody>
                  <a:tcPr marT="91425" marB="91425" marR="91425" marL="91425"/>
                </a:tc>
              </a:tr>
              <a:tr h="510050">
                <a:tc>
                  <a:txBody>
                    <a:bodyPr/>
                    <a:lstStyle/>
                    <a:p>
                      <a:pPr indent="0" lvl="0" marL="0" rtl="0" algn="l">
                        <a:spcBef>
                          <a:spcPts val="0"/>
                        </a:spcBef>
                        <a:spcAft>
                          <a:spcPts val="0"/>
                        </a:spcAft>
                        <a:buNone/>
                      </a:pPr>
                      <a:r>
                        <a:rPr lang="es" sz="900"/>
                        <a:t>Análisis contrastación de lo esperado y lo sucedido</a:t>
                      </a:r>
                      <a:endParaRPr sz="900"/>
                    </a:p>
                  </a:txBody>
                  <a:tcPr marT="91425" marB="91425" marR="91425" marL="91425"/>
                </a:tc>
                <a:tc>
                  <a:txBody>
                    <a:bodyPr/>
                    <a:lstStyle/>
                    <a:p>
                      <a:pPr indent="0" lvl="0" marL="0" rtl="0" algn="l">
                        <a:spcBef>
                          <a:spcPts val="0"/>
                        </a:spcBef>
                        <a:spcAft>
                          <a:spcPts val="0"/>
                        </a:spcAft>
                        <a:buNone/>
                      </a:pPr>
                      <a:r>
                        <a:rPr lang="es" sz="900"/>
                        <a:t>Pese a que no todos los alumnos entregaron el video, para quienes completaron la actividad, el resultado obtenido es lo que se esperaba.</a:t>
                      </a:r>
                      <a:endParaRPr sz="900"/>
                    </a:p>
                  </a:txBody>
                  <a:tcPr marT="91425" marB="91425" marR="91425" marL="91425"/>
                </a:tc>
              </a:tr>
              <a:tr h="396200">
                <a:tc>
                  <a:txBody>
                    <a:bodyPr/>
                    <a:lstStyle/>
                    <a:p>
                      <a:pPr indent="0" lvl="0" marL="0" rtl="0" algn="l">
                        <a:spcBef>
                          <a:spcPts val="0"/>
                        </a:spcBef>
                        <a:spcAft>
                          <a:spcPts val="0"/>
                        </a:spcAft>
                        <a:buNone/>
                      </a:pPr>
                      <a:r>
                        <a:rPr lang="es" sz="900"/>
                        <a:t>Toma de decisiones</a:t>
                      </a:r>
                      <a:endParaRPr sz="900"/>
                    </a:p>
                  </a:txBody>
                  <a:tcPr marT="91425" marB="91425" marR="91425" marL="91425"/>
                </a:tc>
                <a:tc>
                  <a:txBody>
                    <a:bodyPr/>
                    <a:lstStyle/>
                    <a:p>
                      <a:pPr indent="0" lvl="0" marL="0" rtl="0" algn="l">
                        <a:spcBef>
                          <a:spcPts val="0"/>
                        </a:spcBef>
                        <a:spcAft>
                          <a:spcPts val="0"/>
                        </a:spcAft>
                        <a:buNone/>
                      </a:pPr>
                      <a:r>
                        <a:rPr lang="es" sz="900"/>
                        <a:t>En futuras ocasiones, se solicitará el trabajo antes de vacaciones.</a:t>
                      </a:r>
                      <a:endParaRPr sz="900"/>
                    </a:p>
                  </a:txBody>
                  <a:tcPr marT="91425" marB="91425" marR="91425" marL="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5"/>
          <p:cNvSpPr txBox="1"/>
          <p:nvPr>
            <p:ph type="title"/>
          </p:nvPr>
        </p:nvSpPr>
        <p:spPr>
          <a:xfrm>
            <a:off x="311700" y="158125"/>
            <a:ext cx="8520600" cy="696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Equipo 2: Docentes participantes (Asignatura)</a:t>
            </a:r>
            <a:endParaRPr/>
          </a:p>
        </p:txBody>
      </p:sp>
      <p:sp>
        <p:nvSpPr>
          <p:cNvPr id="100" name="Google Shape;100;p15"/>
          <p:cNvSpPr txBox="1"/>
          <p:nvPr>
            <p:ph idx="1" type="body"/>
          </p:nvPr>
        </p:nvSpPr>
        <p:spPr>
          <a:xfrm>
            <a:off x="311700" y="920400"/>
            <a:ext cx="8520600" cy="3302700"/>
          </a:xfrm>
          <a:prstGeom prst="rect">
            <a:avLst/>
          </a:prstGeom>
        </p:spPr>
        <p:txBody>
          <a:bodyPr anchorCtr="0" anchor="t" bIns="91425" lIns="91425" spcFirstLastPara="1" rIns="91425" wrap="square" tIns="91425">
            <a:noAutofit/>
          </a:bodyPr>
          <a:lstStyle/>
          <a:p>
            <a:pPr indent="12070" lvl="0" marL="69418" marR="105545" rtl="0" algn="just">
              <a:lnSpc>
                <a:spcPct val="139014"/>
              </a:lnSpc>
              <a:spcBef>
                <a:spcPts val="1812"/>
              </a:spcBef>
              <a:spcAft>
                <a:spcPts val="0"/>
              </a:spcAft>
              <a:buSzPts val="935"/>
              <a:buNone/>
            </a:pPr>
            <a:r>
              <a:rPr b="1" lang="es" sz="1318">
                <a:solidFill>
                  <a:srgbClr val="1F497D"/>
                </a:solidFill>
                <a:latin typeface="Century Gothic"/>
                <a:ea typeface="Century Gothic"/>
                <a:cs typeface="Century Gothic"/>
                <a:sym typeface="Century Gothic"/>
              </a:rPr>
              <a:t>Claudia Guadalupe Parra Acevedo (Biología IV, 1502)</a:t>
            </a:r>
            <a:endParaRPr b="1" sz="1318">
              <a:solidFill>
                <a:srgbClr val="1F497D"/>
              </a:solidFill>
              <a:latin typeface="Century Gothic"/>
              <a:ea typeface="Century Gothic"/>
              <a:cs typeface="Century Gothic"/>
              <a:sym typeface="Century Gothic"/>
            </a:endParaRPr>
          </a:p>
          <a:p>
            <a:pPr indent="12070" lvl="0" marL="69418" marR="105545" rtl="0" algn="just">
              <a:lnSpc>
                <a:spcPct val="139014"/>
              </a:lnSpc>
              <a:spcBef>
                <a:spcPts val="1812"/>
              </a:spcBef>
              <a:spcAft>
                <a:spcPts val="0"/>
              </a:spcAft>
              <a:buSzPts val="935"/>
              <a:buNone/>
            </a:pPr>
            <a:r>
              <a:rPr b="1" lang="es" sz="1318">
                <a:solidFill>
                  <a:srgbClr val="1F497D"/>
                </a:solidFill>
                <a:latin typeface="Century Gothic"/>
                <a:ea typeface="Century Gothic"/>
                <a:cs typeface="Century Gothic"/>
                <a:sym typeface="Century Gothic"/>
              </a:rPr>
              <a:t>Luz Adriana Acosta Murillo (Lengua Extranjera: Inglés V, 1506)</a:t>
            </a:r>
            <a:endParaRPr b="1" sz="1318">
              <a:solidFill>
                <a:srgbClr val="1F497D"/>
              </a:solidFill>
              <a:latin typeface="Century Gothic"/>
              <a:ea typeface="Century Gothic"/>
              <a:cs typeface="Century Gothic"/>
              <a:sym typeface="Century Gothic"/>
            </a:endParaRPr>
          </a:p>
          <a:p>
            <a:pPr indent="12070" lvl="0" marL="69418" marR="105545" rtl="0" algn="just">
              <a:lnSpc>
                <a:spcPct val="139014"/>
              </a:lnSpc>
              <a:spcBef>
                <a:spcPts val="1812"/>
              </a:spcBef>
              <a:spcAft>
                <a:spcPts val="0"/>
              </a:spcAft>
              <a:buClr>
                <a:schemeClr val="dk1"/>
              </a:buClr>
              <a:buSzPts val="935"/>
              <a:buFont typeface="Arial"/>
              <a:buNone/>
            </a:pPr>
            <a:r>
              <a:rPr b="1" lang="es" sz="1318">
                <a:solidFill>
                  <a:srgbClr val="1F497D"/>
                </a:solidFill>
                <a:latin typeface="Century Gothic"/>
                <a:ea typeface="Century Gothic"/>
                <a:cs typeface="Century Gothic"/>
                <a:sym typeface="Century Gothic"/>
              </a:rPr>
              <a:t>Nidia Samperio Melgosa (Lengua Extranjera: </a:t>
            </a:r>
            <a:r>
              <a:rPr b="1" lang="es" sz="1318">
                <a:solidFill>
                  <a:srgbClr val="1F497D"/>
                </a:solidFill>
                <a:latin typeface="Century Gothic"/>
                <a:ea typeface="Century Gothic"/>
                <a:cs typeface="Century Gothic"/>
                <a:sym typeface="Century Gothic"/>
              </a:rPr>
              <a:t>Inglés </a:t>
            </a:r>
            <a:r>
              <a:rPr b="1" lang="es" sz="1318">
                <a:solidFill>
                  <a:srgbClr val="1F497D"/>
                </a:solidFill>
                <a:latin typeface="Century Gothic"/>
                <a:ea typeface="Century Gothic"/>
                <a:cs typeface="Century Gothic"/>
                <a:sym typeface="Century Gothic"/>
              </a:rPr>
              <a:t>V, 1506)</a:t>
            </a:r>
            <a:endParaRPr b="1" sz="1318">
              <a:solidFill>
                <a:srgbClr val="1F497D"/>
              </a:solidFill>
              <a:latin typeface="Century Gothic"/>
              <a:ea typeface="Century Gothic"/>
              <a:cs typeface="Century Gothic"/>
              <a:sym typeface="Century Gothic"/>
            </a:endParaRPr>
          </a:p>
          <a:p>
            <a:pPr indent="12070" lvl="0" marL="69418" marR="105545" rtl="0" algn="just">
              <a:lnSpc>
                <a:spcPct val="139014"/>
              </a:lnSpc>
              <a:spcBef>
                <a:spcPts val="1812"/>
              </a:spcBef>
              <a:spcAft>
                <a:spcPts val="0"/>
              </a:spcAft>
              <a:buClr>
                <a:schemeClr val="dk1"/>
              </a:buClr>
              <a:buSzPts val="935"/>
              <a:buFont typeface="Arial"/>
              <a:buNone/>
            </a:pPr>
            <a:r>
              <a:rPr b="1" lang="es" sz="1318">
                <a:solidFill>
                  <a:srgbClr val="1F497D"/>
                </a:solidFill>
                <a:latin typeface="Century Gothic"/>
                <a:ea typeface="Century Gothic"/>
                <a:cs typeface="Century Gothic"/>
                <a:sym typeface="Century Gothic"/>
              </a:rPr>
              <a:t>Olga Ávila López (Matemáticas V, 1500)</a:t>
            </a:r>
            <a:endParaRPr b="1" sz="1318">
              <a:solidFill>
                <a:srgbClr val="1F497D"/>
              </a:solidFill>
              <a:latin typeface="Century Gothic"/>
              <a:ea typeface="Century Gothic"/>
              <a:cs typeface="Century Gothic"/>
              <a:sym typeface="Century Gothic"/>
            </a:endParaRPr>
          </a:p>
          <a:p>
            <a:pPr indent="12070" lvl="0" marL="69418" marR="105545" rtl="0" algn="just">
              <a:lnSpc>
                <a:spcPct val="139014"/>
              </a:lnSpc>
              <a:spcBef>
                <a:spcPts val="1812"/>
              </a:spcBef>
              <a:spcAft>
                <a:spcPts val="0"/>
              </a:spcAft>
              <a:buClr>
                <a:schemeClr val="dk1"/>
              </a:buClr>
              <a:buSzPts val="935"/>
              <a:buFont typeface="Arial"/>
              <a:buNone/>
            </a:pPr>
            <a:r>
              <a:rPr b="1" lang="es" sz="1318">
                <a:solidFill>
                  <a:srgbClr val="1F497D"/>
                </a:solidFill>
                <a:latin typeface="Century Gothic"/>
                <a:ea typeface="Century Gothic"/>
                <a:cs typeface="Century Gothic"/>
                <a:sym typeface="Century Gothic"/>
              </a:rPr>
              <a:t>José Arturo Gil Villanueva </a:t>
            </a:r>
            <a:r>
              <a:rPr b="1" lang="es" sz="1318">
                <a:solidFill>
                  <a:srgbClr val="1F497D"/>
                </a:solidFill>
                <a:latin typeface="Century Gothic"/>
                <a:ea typeface="Century Gothic"/>
                <a:cs typeface="Century Gothic"/>
                <a:sym typeface="Century Gothic"/>
              </a:rPr>
              <a:t>(Matemáticas V, 1500)</a:t>
            </a:r>
            <a:endParaRPr b="1" sz="1318">
              <a:solidFill>
                <a:srgbClr val="1F497D"/>
              </a:solidFill>
              <a:latin typeface="Century Gothic"/>
              <a:ea typeface="Century Gothic"/>
              <a:cs typeface="Century Gothic"/>
              <a:sym typeface="Century Gothic"/>
            </a:endParaRPr>
          </a:p>
          <a:p>
            <a:pPr indent="12070" lvl="0" marL="69418" marR="105545" rtl="0" algn="just">
              <a:lnSpc>
                <a:spcPct val="139014"/>
              </a:lnSpc>
              <a:spcBef>
                <a:spcPts val="1812"/>
              </a:spcBef>
              <a:spcAft>
                <a:spcPts val="0"/>
              </a:spcAft>
              <a:buClr>
                <a:schemeClr val="dk1"/>
              </a:buClr>
              <a:buSzPts val="935"/>
              <a:buFont typeface="Arial"/>
              <a:buNone/>
            </a:pPr>
            <a:r>
              <a:rPr b="1" lang="es" sz="1318">
                <a:solidFill>
                  <a:srgbClr val="1F497D"/>
                </a:solidFill>
                <a:latin typeface="Century Gothic"/>
                <a:ea typeface="Century Gothic"/>
                <a:cs typeface="Century Gothic"/>
                <a:sym typeface="Century Gothic"/>
              </a:rPr>
              <a:t>Nancy Ivonne López Jimenez (Química)</a:t>
            </a:r>
            <a:endParaRPr b="1" sz="1318">
              <a:solidFill>
                <a:srgbClr val="1F497D"/>
              </a:solidFill>
              <a:latin typeface="Century Gothic"/>
              <a:ea typeface="Century Gothic"/>
              <a:cs typeface="Century Gothic"/>
              <a:sym typeface="Century Gothic"/>
            </a:endParaRPr>
          </a:p>
          <a:p>
            <a:pPr indent="12070" lvl="0" marL="69418" marR="105545" rtl="0" algn="just">
              <a:lnSpc>
                <a:spcPct val="139014"/>
              </a:lnSpc>
              <a:spcBef>
                <a:spcPts val="1812"/>
              </a:spcBef>
              <a:spcAft>
                <a:spcPts val="0"/>
              </a:spcAft>
              <a:buClr>
                <a:schemeClr val="dk1"/>
              </a:buClr>
              <a:buSzPts val="935"/>
              <a:buFont typeface="Arial"/>
              <a:buNone/>
            </a:pPr>
            <a:r>
              <a:rPr b="1" lang="es" sz="1318">
                <a:solidFill>
                  <a:srgbClr val="1F497D"/>
                </a:solidFill>
                <a:latin typeface="Century Gothic"/>
                <a:ea typeface="Century Gothic"/>
                <a:cs typeface="Century Gothic"/>
                <a:sym typeface="Century Gothic"/>
              </a:rPr>
              <a:t>Virgilio Peláez Barquet (Historia de México, 1504)</a:t>
            </a:r>
            <a:endParaRPr b="1" sz="1318">
              <a:solidFill>
                <a:srgbClr val="1F497D"/>
              </a:solidFill>
              <a:latin typeface="Century Gothic"/>
              <a:ea typeface="Century Gothic"/>
              <a:cs typeface="Century Gothic"/>
              <a:sym typeface="Century Gothic"/>
            </a:endParaRPr>
          </a:p>
          <a:p>
            <a:pPr indent="12070" lvl="0" marL="69418" marR="105545" rtl="0" algn="just">
              <a:lnSpc>
                <a:spcPct val="139014"/>
              </a:lnSpc>
              <a:spcBef>
                <a:spcPts val="1812"/>
              </a:spcBef>
              <a:spcAft>
                <a:spcPts val="0"/>
              </a:spcAft>
              <a:buClr>
                <a:schemeClr val="dk1"/>
              </a:buClr>
              <a:buSzPts val="935"/>
              <a:buFont typeface="Arial"/>
              <a:buNone/>
            </a:pPr>
            <a:r>
              <a:rPr b="1" lang="es" sz="1318">
                <a:solidFill>
                  <a:srgbClr val="1F497D"/>
                </a:solidFill>
                <a:latin typeface="Century Gothic"/>
                <a:ea typeface="Century Gothic"/>
                <a:cs typeface="Century Gothic"/>
                <a:sym typeface="Century Gothic"/>
              </a:rPr>
              <a:t>Ma Elizabeth Alanís Maldonado (Educación para la Salud 1503)</a:t>
            </a:r>
            <a:endParaRPr b="1" sz="1318">
              <a:solidFill>
                <a:srgbClr val="1F497D"/>
              </a:solidFill>
              <a:latin typeface="Century Gothic"/>
              <a:ea typeface="Century Gothic"/>
              <a:cs typeface="Century Gothic"/>
              <a:sym typeface="Century Gothic"/>
            </a:endParaRPr>
          </a:p>
        </p:txBody>
      </p:sp>
      <p:pic>
        <p:nvPicPr>
          <p:cNvPr id="101" name="Google Shape;101;p15"/>
          <p:cNvPicPr preferRelativeResize="0"/>
          <p:nvPr/>
        </p:nvPicPr>
        <p:blipFill>
          <a:blip r:embed="rId3">
            <a:alphaModFix/>
          </a:blip>
          <a:stretch>
            <a:fillRect/>
          </a:stretch>
        </p:blipFill>
        <p:spPr>
          <a:xfrm>
            <a:off x="8048325" y="-3"/>
            <a:ext cx="901550" cy="854825"/>
          </a:xfrm>
          <a:prstGeom prst="rect">
            <a:avLst/>
          </a:prstGeom>
          <a:noFill/>
          <a:ln>
            <a:noFill/>
          </a:ln>
        </p:spPr>
      </p:pic>
      <p:pic>
        <p:nvPicPr>
          <p:cNvPr id="102" name="Google Shape;102;p15"/>
          <p:cNvPicPr preferRelativeResize="0"/>
          <p:nvPr/>
        </p:nvPicPr>
        <p:blipFill rotWithShape="1">
          <a:blip r:embed="rId4">
            <a:alphaModFix/>
          </a:blip>
          <a:srcRect b="10913" l="0" r="28150" t="0"/>
          <a:stretch/>
        </p:blipFill>
        <p:spPr>
          <a:xfrm>
            <a:off x="5794825" y="1277900"/>
            <a:ext cx="2943452" cy="2737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3"/>
          <p:cNvSpPr txBox="1"/>
          <p:nvPr>
            <p:ph type="title"/>
          </p:nvPr>
        </p:nvSpPr>
        <p:spPr>
          <a:xfrm>
            <a:off x="178300" y="133750"/>
            <a:ext cx="7755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s" sz="2340"/>
              <a:t>Una actividad interdisciplinaria de cierre del proyecto</a:t>
            </a:r>
            <a:endParaRPr sz="2340"/>
          </a:p>
        </p:txBody>
      </p:sp>
      <p:pic>
        <p:nvPicPr>
          <p:cNvPr id="256" name="Google Shape;256;p33"/>
          <p:cNvPicPr preferRelativeResize="0"/>
          <p:nvPr/>
        </p:nvPicPr>
        <p:blipFill>
          <a:blip r:embed="rId3">
            <a:alphaModFix/>
          </a:blip>
          <a:stretch>
            <a:fillRect/>
          </a:stretch>
        </p:blipFill>
        <p:spPr>
          <a:xfrm>
            <a:off x="8242450" y="84672"/>
            <a:ext cx="901550" cy="854825"/>
          </a:xfrm>
          <a:prstGeom prst="rect">
            <a:avLst/>
          </a:prstGeom>
          <a:noFill/>
          <a:ln>
            <a:noFill/>
          </a:ln>
        </p:spPr>
      </p:pic>
      <p:pic>
        <p:nvPicPr>
          <p:cNvPr id="257" name="Google Shape;257;p33"/>
          <p:cNvPicPr preferRelativeResize="0"/>
          <p:nvPr/>
        </p:nvPicPr>
        <p:blipFill>
          <a:blip r:embed="rId4">
            <a:alphaModFix/>
          </a:blip>
          <a:stretch>
            <a:fillRect/>
          </a:stretch>
        </p:blipFill>
        <p:spPr>
          <a:xfrm>
            <a:off x="4755550" y="1181275"/>
            <a:ext cx="3804452" cy="2853350"/>
          </a:xfrm>
          <a:prstGeom prst="rect">
            <a:avLst/>
          </a:prstGeom>
          <a:noFill/>
          <a:ln>
            <a:noFill/>
          </a:ln>
        </p:spPr>
      </p:pic>
      <p:sp>
        <p:nvSpPr>
          <p:cNvPr id="258" name="Google Shape;258;p33"/>
          <p:cNvSpPr txBox="1"/>
          <p:nvPr/>
        </p:nvSpPr>
        <p:spPr>
          <a:xfrm>
            <a:off x="325375" y="763400"/>
            <a:ext cx="43176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Open Sans"/>
                <a:ea typeface="Open Sans"/>
                <a:cs typeface="Open Sans"/>
                <a:sym typeface="Open Sans"/>
              </a:rPr>
              <a:t>Plenaria</a:t>
            </a:r>
            <a:endParaRPr b="1">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s">
                <a:latin typeface="Open Sans"/>
                <a:ea typeface="Open Sans"/>
                <a:cs typeface="Open Sans"/>
                <a:sym typeface="Open Sans"/>
              </a:rPr>
              <a:t>El alumnado presentó por equipos el resultado del trabajo que realizó en el proyecto de “PepararCET para la vida”. </a:t>
            </a:r>
            <a:endParaRPr>
              <a:latin typeface="Open Sans"/>
              <a:ea typeface="Open Sans"/>
              <a:cs typeface="Open Sans"/>
              <a:sym typeface="Open Sans"/>
            </a:endParaRPr>
          </a:p>
          <a:p>
            <a:pPr indent="0" lvl="0" marL="0" rtl="0" algn="l">
              <a:spcBef>
                <a:spcPts val="0"/>
              </a:spcBef>
              <a:spcAft>
                <a:spcPts val="0"/>
              </a:spcAft>
              <a:buNone/>
            </a:pPr>
            <a:r>
              <a:rPr lang="es">
                <a:latin typeface="Open Sans"/>
                <a:ea typeface="Open Sans"/>
                <a:cs typeface="Open Sans"/>
                <a:sym typeface="Open Sans"/>
              </a:rPr>
              <a:t>El profesorado retroalimentó al alumnado luego de una reflexión en conjunto con otros docentes.</a:t>
            </a:r>
            <a:endParaRPr>
              <a:latin typeface="Open Sans"/>
              <a:ea typeface="Open Sans"/>
              <a:cs typeface="Open Sans"/>
              <a:sym typeface="Open Sans"/>
            </a:endParaRPr>
          </a:p>
        </p:txBody>
      </p:sp>
      <p:pic>
        <p:nvPicPr>
          <p:cNvPr id="259" name="Google Shape;259;p33"/>
          <p:cNvPicPr preferRelativeResize="0"/>
          <p:nvPr/>
        </p:nvPicPr>
        <p:blipFill>
          <a:blip r:embed="rId5">
            <a:alphaModFix/>
          </a:blip>
          <a:stretch>
            <a:fillRect/>
          </a:stretch>
        </p:blipFill>
        <p:spPr>
          <a:xfrm>
            <a:off x="1228650" y="2571750"/>
            <a:ext cx="2700923" cy="2025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4"/>
          <p:cNvSpPr txBox="1"/>
          <p:nvPr>
            <p:ph type="title"/>
          </p:nvPr>
        </p:nvSpPr>
        <p:spPr>
          <a:xfrm>
            <a:off x="178300" y="133750"/>
            <a:ext cx="7755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s" sz="2340"/>
              <a:t>Evaluación, autoevaluación, coevaluación</a:t>
            </a:r>
            <a:endParaRPr sz="2340"/>
          </a:p>
        </p:txBody>
      </p:sp>
      <p:pic>
        <p:nvPicPr>
          <p:cNvPr id="265" name="Google Shape;265;p34"/>
          <p:cNvPicPr preferRelativeResize="0"/>
          <p:nvPr/>
        </p:nvPicPr>
        <p:blipFill>
          <a:blip r:embed="rId3">
            <a:alphaModFix/>
          </a:blip>
          <a:stretch>
            <a:fillRect/>
          </a:stretch>
        </p:blipFill>
        <p:spPr>
          <a:xfrm>
            <a:off x="8242450" y="84672"/>
            <a:ext cx="901550" cy="854825"/>
          </a:xfrm>
          <a:prstGeom prst="rect">
            <a:avLst/>
          </a:prstGeom>
          <a:noFill/>
          <a:ln>
            <a:noFill/>
          </a:ln>
        </p:spPr>
      </p:pic>
      <p:pic>
        <p:nvPicPr>
          <p:cNvPr id="266" name="Google Shape;266;p34"/>
          <p:cNvPicPr preferRelativeResize="0"/>
          <p:nvPr/>
        </p:nvPicPr>
        <p:blipFill rotWithShape="1">
          <a:blip r:embed="rId4">
            <a:alphaModFix/>
          </a:blip>
          <a:srcRect b="6968" l="11629" r="43573" t="12372"/>
          <a:stretch/>
        </p:blipFill>
        <p:spPr>
          <a:xfrm>
            <a:off x="178300" y="691900"/>
            <a:ext cx="3603050" cy="36473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5"/>
          <p:cNvSpPr txBox="1"/>
          <p:nvPr>
            <p:ph type="title"/>
          </p:nvPr>
        </p:nvSpPr>
        <p:spPr>
          <a:xfrm>
            <a:off x="178300" y="133750"/>
            <a:ext cx="7755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s" sz="2340"/>
              <a:t>Lista de cambios realizados a la estructura del proyecto</a:t>
            </a:r>
            <a:endParaRPr sz="2340"/>
          </a:p>
        </p:txBody>
      </p:sp>
      <p:pic>
        <p:nvPicPr>
          <p:cNvPr id="272" name="Google Shape;272;p35"/>
          <p:cNvPicPr preferRelativeResize="0"/>
          <p:nvPr/>
        </p:nvPicPr>
        <p:blipFill>
          <a:blip r:embed="rId3">
            <a:alphaModFix/>
          </a:blip>
          <a:stretch>
            <a:fillRect/>
          </a:stretch>
        </p:blipFill>
        <p:spPr>
          <a:xfrm>
            <a:off x="8242450" y="84672"/>
            <a:ext cx="901550" cy="854825"/>
          </a:xfrm>
          <a:prstGeom prst="rect">
            <a:avLst/>
          </a:prstGeom>
          <a:noFill/>
          <a:ln>
            <a:noFill/>
          </a:ln>
        </p:spPr>
      </p:pic>
      <p:sp>
        <p:nvSpPr>
          <p:cNvPr id="273" name="Google Shape;273;p35"/>
          <p:cNvSpPr txBox="1"/>
          <p:nvPr/>
        </p:nvSpPr>
        <p:spPr>
          <a:xfrm>
            <a:off x="725800" y="1188875"/>
            <a:ext cx="720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Preguntar y Cuestionar-Preguntas para dirigir la investigación (Química)</a:t>
            </a:r>
            <a:endParaRPr/>
          </a:p>
          <a:p>
            <a:pPr indent="0" lvl="0" marL="0" rtl="0" algn="l">
              <a:spcBef>
                <a:spcPts val="0"/>
              </a:spcBef>
              <a:spcAft>
                <a:spcPts val="0"/>
              </a:spcAft>
              <a:buNone/>
            </a:pPr>
            <a:r>
              <a:t/>
            </a:r>
            <a:endParaRPr/>
          </a:p>
        </p:txBody>
      </p:sp>
      <p:sp>
        <p:nvSpPr>
          <p:cNvPr id="279" name="Google Shape;279;p36"/>
          <p:cNvSpPr txBox="1"/>
          <p:nvPr>
            <p:ph idx="1" type="body"/>
          </p:nvPr>
        </p:nvSpPr>
        <p:spPr>
          <a:xfrm>
            <a:off x="448025" y="1625750"/>
            <a:ext cx="8520600" cy="330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0"/>
              </a:spcAft>
              <a:buNone/>
            </a:pPr>
            <a:r>
              <a:rPr lang="es" sz="1500">
                <a:solidFill>
                  <a:srgbClr val="695D46"/>
                </a:solidFill>
              </a:rPr>
              <a:t>Te has preguntado:</a:t>
            </a:r>
            <a:endParaRPr sz="1500">
              <a:solidFill>
                <a:srgbClr val="695D46"/>
              </a:solidFill>
            </a:endParaRPr>
          </a:p>
          <a:p>
            <a:pPr indent="0" lvl="0" marL="0" rtl="0" algn="l">
              <a:lnSpc>
                <a:spcPct val="115000"/>
              </a:lnSpc>
              <a:spcBef>
                <a:spcPts val="1200"/>
              </a:spcBef>
              <a:spcAft>
                <a:spcPts val="0"/>
              </a:spcAft>
              <a:buNone/>
            </a:pPr>
            <a:r>
              <a:t/>
            </a:r>
            <a:endParaRPr sz="1500">
              <a:solidFill>
                <a:srgbClr val="695D46"/>
              </a:solidFill>
            </a:endParaRPr>
          </a:p>
          <a:p>
            <a:pPr indent="0" lvl="0" marL="0" rtl="0" algn="l">
              <a:spcBef>
                <a:spcPts val="0"/>
              </a:spcBef>
              <a:spcAft>
                <a:spcPts val="0"/>
              </a:spcAft>
              <a:buNone/>
            </a:pPr>
            <a:r>
              <a:rPr lang="es"/>
              <a:t>¿</a:t>
            </a:r>
            <a:r>
              <a:rPr lang="es"/>
              <a:t>Qué es un aditivo alimentario?</a:t>
            </a:r>
            <a:endParaRPr/>
          </a:p>
          <a:p>
            <a:pPr indent="0" lvl="0" marL="0" rtl="0" algn="l">
              <a:spcBef>
                <a:spcPts val="1200"/>
              </a:spcBef>
              <a:spcAft>
                <a:spcPts val="0"/>
              </a:spcAft>
              <a:buNone/>
            </a:pPr>
            <a:r>
              <a:rPr lang="es"/>
              <a:t>¿Cómo se clasifican?</a:t>
            </a:r>
            <a:endParaRPr/>
          </a:p>
          <a:p>
            <a:pPr indent="0" lvl="0" marL="0" rtl="0" algn="l">
              <a:spcBef>
                <a:spcPts val="1200"/>
              </a:spcBef>
              <a:spcAft>
                <a:spcPts val="0"/>
              </a:spcAft>
              <a:buNone/>
            </a:pPr>
            <a:r>
              <a:rPr lang="es"/>
              <a:t>¿Para </a:t>
            </a:r>
            <a:r>
              <a:rPr lang="es"/>
              <a:t>qué</a:t>
            </a:r>
            <a:r>
              <a:rPr lang="es"/>
              <a:t> sirven?</a:t>
            </a:r>
            <a:endParaRPr/>
          </a:p>
          <a:p>
            <a:pPr indent="0" lvl="0" marL="0" rtl="0" algn="l">
              <a:spcBef>
                <a:spcPts val="1200"/>
              </a:spcBef>
              <a:spcAft>
                <a:spcPts val="0"/>
              </a:spcAft>
              <a:buNone/>
            </a:pPr>
            <a:r>
              <a:rPr lang="es"/>
              <a:t>¿Cuántos aditivos diferentes tiene tu producto favorito?</a:t>
            </a:r>
            <a:endParaRPr sz="1000">
              <a:solidFill>
                <a:srgbClr val="202124"/>
              </a:solidFill>
              <a:latin typeface="Roboto"/>
              <a:ea typeface="Roboto"/>
              <a:cs typeface="Roboto"/>
              <a:sym typeface="Roboto"/>
            </a:endParaRPr>
          </a:p>
          <a:p>
            <a:pPr indent="0" lvl="0" marL="0" rtl="0" algn="l">
              <a:lnSpc>
                <a:spcPct val="115000"/>
              </a:lnSpc>
              <a:spcBef>
                <a:spcPts val="1200"/>
              </a:spcBef>
              <a:spcAft>
                <a:spcPts val="0"/>
              </a:spcAft>
              <a:buNone/>
            </a:pPr>
            <a:r>
              <a:t/>
            </a:r>
            <a:endParaRPr sz="1500">
              <a:solidFill>
                <a:srgbClr val="695D46"/>
              </a:solidFill>
            </a:endParaRPr>
          </a:p>
          <a:p>
            <a:pPr indent="0" lvl="0" marL="0" rtl="0" algn="l">
              <a:spcBef>
                <a:spcPts val="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Preguntar y Cuestionar-Preguntas para dirigir la investigación (E. Salud)</a:t>
            </a:r>
            <a:endParaRPr/>
          </a:p>
          <a:p>
            <a:pPr indent="0" lvl="0" marL="0" rtl="0" algn="l">
              <a:spcBef>
                <a:spcPts val="0"/>
              </a:spcBef>
              <a:spcAft>
                <a:spcPts val="0"/>
              </a:spcAft>
              <a:buNone/>
            </a:pPr>
            <a:r>
              <a:t/>
            </a:r>
            <a:endParaRPr/>
          </a:p>
        </p:txBody>
      </p:sp>
      <p:sp>
        <p:nvSpPr>
          <p:cNvPr id="285" name="Google Shape;285;p37"/>
          <p:cNvSpPr txBox="1"/>
          <p:nvPr>
            <p:ph idx="1" type="body"/>
          </p:nvPr>
        </p:nvSpPr>
        <p:spPr>
          <a:xfrm>
            <a:off x="311700" y="1501800"/>
            <a:ext cx="8520600" cy="3302700"/>
          </a:xfrm>
          <a:prstGeom prst="rect">
            <a:avLst/>
          </a:prstGeom>
        </p:spPr>
        <p:txBody>
          <a:bodyPr anchorCtr="0" anchor="t" bIns="91425" lIns="91425" spcFirstLastPara="1" rIns="91425" wrap="square" tIns="91425">
            <a:normAutofit fontScale="92500" lnSpcReduction="20000"/>
          </a:bodyPr>
          <a:lstStyle/>
          <a:p>
            <a:pPr indent="0" lvl="0" marL="0" rtl="0" algn="l">
              <a:lnSpc>
                <a:spcPct val="115000"/>
              </a:lnSpc>
              <a:spcBef>
                <a:spcPts val="1200"/>
              </a:spcBef>
              <a:spcAft>
                <a:spcPts val="0"/>
              </a:spcAft>
              <a:buNone/>
            </a:pPr>
            <a:r>
              <a:rPr lang="es" sz="1500">
                <a:solidFill>
                  <a:srgbClr val="695D46"/>
                </a:solidFill>
              </a:rPr>
              <a:t>Te has preguntado:</a:t>
            </a:r>
            <a:endParaRPr sz="1500">
              <a:solidFill>
                <a:srgbClr val="695D46"/>
              </a:solidFill>
            </a:endParaRPr>
          </a:p>
          <a:p>
            <a:pPr indent="0" lvl="0" marL="0" rtl="0" algn="l">
              <a:lnSpc>
                <a:spcPct val="115000"/>
              </a:lnSpc>
              <a:spcBef>
                <a:spcPts val="1200"/>
              </a:spcBef>
              <a:spcAft>
                <a:spcPts val="0"/>
              </a:spcAft>
              <a:buNone/>
            </a:pPr>
            <a:r>
              <a:rPr lang="es" sz="1500">
                <a:solidFill>
                  <a:srgbClr val="695D46"/>
                </a:solidFill>
              </a:rPr>
              <a:t>¿Conoces las leyes de la alimentación?</a:t>
            </a:r>
            <a:endParaRPr sz="1500">
              <a:solidFill>
                <a:srgbClr val="695D46"/>
              </a:solidFill>
            </a:endParaRPr>
          </a:p>
          <a:p>
            <a:pPr indent="0" lvl="0" marL="0" rtl="0" algn="l">
              <a:lnSpc>
                <a:spcPct val="115000"/>
              </a:lnSpc>
              <a:spcBef>
                <a:spcPts val="1200"/>
              </a:spcBef>
              <a:spcAft>
                <a:spcPts val="0"/>
              </a:spcAft>
              <a:buNone/>
            </a:pPr>
            <a:r>
              <a:rPr lang="es" sz="1500">
                <a:solidFill>
                  <a:srgbClr val="695D46"/>
                </a:solidFill>
              </a:rPr>
              <a:t>¿Sabes en </a:t>
            </a:r>
            <a:r>
              <a:rPr lang="es" sz="1500">
                <a:solidFill>
                  <a:srgbClr val="695D46"/>
                </a:solidFill>
              </a:rPr>
              <a:t>qué</a:t>
            </a:r>
            <a:r>
              <a:rPr lang="es" sz="1500">
                <a:solidFill>
                  <a:srgbClr val="695D46"/>
                </a:solidFill>
              </a:rPr>
              <a:t> consiste la propuesta del plato del buen comer y la jarra del buen beber?</a:t>
            </a:r>
            <a:endParaRPr sz="1500">
              <a:solidFill>
                <a:srgbClr val="695D46"/>
              </a:solidFill>
            </a:endParaRPr>
          </a:p>
          <a:p>
            <a:pPr indent="0" lvl="0" marL="0" rtl="0" algn="l">
              <a:lnSpc>
                <a:spcPct val="115000"/>
              </a:lnSpc>
              <a:spcBef>
                <a:spcPts val="1200"/>
              </a:spcBef>
              <a:spcAft>
                <a:spcPts val="0"/>
              </a:spcAft>
              <a:buNone/>
            </a:pPr>
            <a:r>
              <a:rPr lang="es" sz="1500">
                <a:solidFill>
                  <a:srgbClr val="695D46"/>
                </a:solidFill>
              </a:rPr>
              <a:t>¿Conoces las principales causas y consecuencias de la obesidad exógena?</a:t>
            </a:r>
            <a:endParaRPr sz="1500">
              <a:solidFill>
                <a:srgbClr val="695D46"/>
              </a:solidFill>
            </a:endParaRPr>
          </a:p>
          <a:p>
            <a:pPr indent="0" lvl="0" marL="0" rtl="0" algn="l">
              <a:lnSpc>
                <a:spcPct val="115000"/>
              </a:lnSpc>
              <a:spcBef>
                <a:spcPts val="1200"/>
              </a:spcBef>
              <a:spcAft>
                <a:spcPts val="0"/>
              </a:spcAft>
              <a:buNone/>
            </a:pPr>
            <a:r>
              <a:rPr lang="es" sz="1500">
                <a:solidFill>
                  <a:srgbClr val="695D46"/>
                </a:solidFill>
              </a:rPr>
              <a:t>¿conoces las afecciones a tu salud por obesidad:  el infarto, hipertensión, hígado graso, Accidente vascular cerebral, infertilidad,  </a:t>
            </a:r>
            <a:r>
              <a:rPr lang="es" sz="1500">
                <a:solidFill>
                  <a:srgbClr val="695D46"/>
                </a:solidFill>
              </a:rPr>
              <a:t>cálculos</a:t>
            </a:r>
            <a:r>
              <a:rPr lang="es" sz="1500">
                <a:solidFill>
                  <a:srgbClr val="695D46"/>
                </a:solidFill>
              </a:rPr>
              <a:t> biliares, apnea del sueño, diabetes, </a:t>
            </a:r>
            <a:r>
              <a:rPr lang="es" sz="1500">
                <a:solidFill>
                  <a:srgbClr val="695D46"/>
                </a:solidFill>
              </a:rPr>
              <a:t>estrías</a:t>
            </a:r>
            <a:r>
              <a:rPr lang="es" sz="1500">
                <a:solidFill>
                  <a:srgbClr val="695D46"/>
                </a:solidFill>
              </a:rPr>
              <a:t> en la piel,  artropatías en rodillas y columna, problemas </a:t>
            </a:r>
            <a:r>
              <a:rPr lang="es" sz="1500">
                <a:solidFill>
                  <a:srgbClr val="695D46"/>
                </a:solidFill>
              </a:rPr>
              <a:t>psicológicos</a:t>
            </a:r>
            <a:r>
              <a:rPr lang="es" sz="1500">
                <a:solidFill>
                  <a:srgbClr val="695D46"/>
                </a:solidFill>
              </a:rPr>
              <a:t>?</a:t>
            </a:r>
            <a:endParaRPr sz="1500">
              <a:solidFill>
                <a:srgbClr val="695D46"/>
              </a:solidFill>
            </a:endParaRPr>
          </a:p>
          <a:p>
            <a:pPr indent="0" lvl="0" marL="0" rtl="0" algn="l">
              <a:lnSpc>
                <a:spcPct val="115000"/>
              </a:lnSpc>
              <a:spcBef>
                <a:spcPts val="1200"/>
              </a:spcBef>
              <a:spcAft>
                <a:spcPts val="0"/>
              </a:spcAft>
              <a:buNone/>
            </a:pPr>
            <a:r>
              <a:t/>
            </a:r>
            <a:endParaRPr sz="1500">
              <a:solidFill>
                <a:srgbClr val="695D46"/>
              </a:solidFill>
            </a:endParaRPr>
          </a:p>
          <a:p>
            <a:pPr indent="0" lvl="0" marL="0" rtl="0" algn="l">
              <a:lnSpc>
                <a:spcPct val="115000"/>
              </a:lnSpc>
              <a:spcBef>
                <a:spcPts val="1200"/>
              </a:spcBef>
              <a:spcAft>
                <a:spcPts val="0"/>
              </a:spcAft>
              <a:buNone/>
            </a:pPr>
            <a:r>
              <a:t/>
            </a:r>
            <a:endParaRPr sz="1500">
              <a:solidFill>
                <a:srgbClr val="695D46"/>
              </a:solidFill>
            </a:endParaRPr>
          </a:p>
          <a:p>
            <a:pPr indent="0" lvl="0" marL="0" rtl="0" algn="l">
              <a:spcBef>
                <a:spcPts val="0"/>
              </a:spcBef>
              <a:spcAft>
                <a:spcPts val="12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Preguntar y Cuestionar-Preguntas para dirigir la investigación (Biología IV)</a:t>
            </a:r>
            <a:endParaRPr/>
          </a:p>
        </p:txBody>
      </p:sp>
      <p:sp>
        <p:nvSpPr>
          <p:cNvPr id="291" name="Google Shape;291;p38"/>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t/>
            </a:r>
            <a:endParaRPr sz="2000">
              <a:solidFill>
                <a:srgbClr val="202124"/>
              </a:solidFill>
            </a:endParaRPr>
          </a:p>
          <a:p>
            <a:pPr indent="0" lvl="0" marL="0" rtl="0" algn="just">
              <a:spcBef>
                <a:spcPts val="0"/>
              </a:spcBef>
              <a:spcAft>
                <a:spcPts val="0"/>
              </a:spcAft>
              <a:buNone/>
            </a:pPr>
            <a:r>
              <a:rPr lang="es" sz="2000">
                <a:solidFill>
                  <a:srgbClr val="202124"/>
                </a:solidFill>
              </a:rPr>
              <a:t>¿Qué son las biomoléculas y qué importancia tienen para que un organismo funcione adecuadamente?</a:t>
            </a:r>
            <a:endParaRPr sz="2000">
              <a:solidFill>
                <a:srgbClr val="202124"/>
              </a:solidFill>
            </a:endParaRPr>
          </a:p>
          <a:p>
            <a:pPr indent="0" lvl="0" marL="0" rtl="0" algn="just">
              <a:spcBef>
                <a:spcPts val="0"/>
              </a:spcBef>
              <a:spcAft>
                <a:spcPts val="0"/>
              </a:spcAft>
              <a:buNone/>
            </a:pPr>
            <a:r>
              <a:t/>
            </a:r>
            <a:endParaRPr sz="2000">
              <a:solidFill>
                <a:srgbClr val="202124"/>
              </a:solidFill>
            </a:endParaRPr>
          </a:p>
          <a:p>
            <a:pPr indent="0" lvl="0" marL="0" rtl="0" algn="just">
              <a:spcBef>
                <a:spcPts val="0"/>
              </a:spcBef>
              <a:spcAft>
                <a:spcPts val="0"/>
              </a:spcAft>
              <a:buNone/>
            </a:pPr>
            <a:r>
              <a:rPr lang="es" sz="2000">
                <a:solidFill>
                  <a:srgbClr val="202124"/>
                </a:solidFill>
              </a:rPr>
              <a:t>¿Todas las biomoléculas producen la misma cantidad de energía?</a:t>
            </a:r>
            <a:endParaRPr sz="2000">
              <a:solidFill>
                <a:srgbClr val="202124"/>
              </a:solidFill>
            </a:endParaRPr>
          </a:p>
          <a:p>
            <a:pPr indent="0" lvl="0" marL="0" rtl="0" algn="just">
              <a:spcBef>
                <a:spcPts val="0"/>
              </a:spcBef>
              <a:spcAft>
                <a:spcPts val="0"/>
              </a:spcAft>
              <a:buNone/>
            </a:pPr>
            <a:r>
              <a:t/>
            </a:r>
            <a:endParaRPr sz="2000">
              <a:solidFill>
                <a:srgbClr val="202124"/>
              </a:solidFill>
            </a:endParaRPr>
          </a:p>
          <a:p>
            <a:pPr indent="0" lvl="0" marL="0" rtl="0" algn="just">
              <a:spcBef>
                <a:spcPts val="0"/>
              </a:spcBef>
              <a:spcAft>
                <a:spcPts val="0"/>
              </a:spcAft>
              <a:buNone/>
            </a:pPr>
            <a:r>
              <a:rPr lang="es" sz="2000">
                <a:solidFill>
                  <a:srgbClr val="202124"/>
                </a:solidFill>
              </a:rPr>
              <a:t>¿Los minerales son fuente de energía?</a:t>
            </a:r>
            <a:endParaRPr sz="2000">
              <a:solidFill>
                <a:srgbClr val="202124"/>
              </a:solidFill>
            </a:endParaRPr>
          </a:p>
          <a:p>
            <a:pPr indent="0" lvl="0" marL="0" rtl="0" algn="l">
              <a:spcBef>
                <a:spcPts val="0"/>
              </a:spcBef>
              <a:spcAft>
                <a:spcPts val="1200"/>
              </a:spcAft>
              <a:buNone/>
            </a:pPr>
            <a:r>
              <a:t/>
            </a:r>
            <a:endParaRPr sz="2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9"/>
          <p:cNvSpPr txBox="1"/>
          <p:nvPr>
            <p:ph type="title"/>
          </p:nvPr>
        </p:nvSpPr>
        <p:spPr>
          <a:xfrm>
            <a:off x="311700" y="283900"/>
            <a:ext cx="8520600" cy="1203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Preguntar y Cuestionar-Preguntas para dirigir la investigación (Matemáticas V)</a:t>
            </a:r>
            <a:endParaRPr/>
          </a:p>
        </p:txBody>
      </p:sp>
      <p:sp>
        <p:nvSpPr>
          <p:cNvPr id="297" name="Google Shape;297;p39"/>
          <p:cNvSpPr txBox="1"/>
          <p:nvPr>
            <p:ph idx="1" type="body"/>
          </p:nvPr>
        </p:nvSpPr>
        <p:spPr>
          <a:xfrm>
            <a:off x="311700" y="1772350"/>
            <a:ext cx="8520600" cy="2796600"/>
          </a:xfrm>
          <a:prstGeom prst="rect">
            <a:avLst/>
          </a:prstGeom>
        </p:spPr>
        <p:txBody>
          <a:bodyPr anchorCtr="0" anchor="t" bIns="91425" lIns="91425" spcFirstLastPara="1" rIns="91425" wrap="square" tIns="91425">
            <a:normAutofit fontScale="92500" lnSpcReduction="20000"/>
          </a:bodyPr>
          <a:lstStyle/>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¿Cuál es la importancia de saber hacer buen uso de los recursos financieros?</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¿Para qué conocer cómo funcionan los recursos financieros?</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¿Qué utilidad tiene una educación financiera en la vida?</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¿Qué importancia tiene saber leer un estado de cuenta?</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1200"/>
              </a:spcAft>
              <a:buNone/>
            </a:pPr>
            <a:r>
              <a:t/>
            </a:r>
            <a:endParaRPr sz="27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Preguntar y Cuestionar-Preguntas para dirigir la investigación (Historia de México II)</a:t>
            </a:r>
            <a:endParaRPr/>
          </a:p>
        </p:txBody>
      </p:sp>
      <p:sp>
        <p:nvSpPr>
          <p:cNvPr id="303" name="Google Shape;303;p4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a:p>
          <a:p>
            <a:pPr indent="0" lvl="0" marL="0" rtl="0" algn="just">
              <a:spcBef>
                <a:spcPts val="1200"/>
              </a:spcBef>
              <a:spcAft>
                <a:spcPts val="0"/>
              </a:spcAft>
              <a:buNone/>
            </a:pPr>
            <a:r>
              <a:rPr lang="es" sz="1979">
                <a:solidFill>
                  <a:srgbClr val="1F497D"/>
                </a:solidFill>
                <a:latin typeface="Century Gothic"/>
                <a:ea typeface="Century Gothic"/>
                <a:cs typeface="Century Gothic"/>
                <a:sym typeface="Century Gothic"/>
              </a:rPr>
              <a:t>¿Todos los contenidos de los periódicos son ciertos?</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¿Habrá una tendencia ideológica en los contenidos de los periódicos de circulación nacional?</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¿Existirán grupos de poder político, económico, social o religioso detrás de los sesgos informativos?</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¿Hasta qué punto la opinión del público es espontánea o inducida?</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1200"/>
              </a:spcAft>
              <a:buNone/>
            </a:pPr>
            <a:r>
              <a:t/>
            </a:r>
            <a:endParaRPr sz="27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Despertar el interés-Detonar (Química)</a:t>
            </a:r>
            <a:endParaRPr/>
          </a:p>
        </p:txBody>
      </p:sp>
      <p:sp>
        <p:nvSpPr>
          <p:cNvPr id="309" name="Google Shape;309;p4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marR="0" rtl="0" algn="l">
              <a:lnSpc>
                <a:spcPct val="115000"/>
              </a:lnSpc>
              <a:spcBef>
                <a:spcPts val="0"/>
              </a:spcBef>
              <a:spcAft>
                <a:spcPts val="0"/>
              </a:spcAft>
              <a:buNone/>
            </a:pPr>
            <a:r>
              <a:rPr lang="es"/>
              <a:t>¿Qué sustancias químicas contiene tu alimento procesado-ultraprocesado favorito?</a:t>
            </a:r>
            <a:endParaRPr/>
          </a:p>
          <a:p>
            <a:pPr indent="0" lvl="0" marL="0" marR="0" rtl="0" algn="l">
              <a:lnSpc>
                <a:spcPct val="115000"/>
              </a:lnSpc>
              <a:spcBef>
                <a:spcPts val="1200"/>
              </a:spcBef>
              <a:spcAft>
                <a:spcPts val="0"/>
              </a:spcAft>
              <a:buNone/>
            </a:pPr>
            <a:r>
              <a:rPr lang="es"/>
              <a:t>¿Sabes de dónde provienen estas sustancias químicas?</a:t>
            </a:r>
            <a:endParaRPr/>
          </a:p>
          <a:p>
            <a:pPr indent="0" lvl="0" marL="0" marR="0" rtl="0" algn="l">
              <a:lnSpc>
                <a:spcPct val="115000"/>
              </a:lnSpc>
              <a:spcBef>
                <a:spcPts val="1200"/>
              </a:spcBef>
              <a:spcAft>
                <a:spcPts val="0"/>
              </a:spcAft>
              <a:buNone/>
            </a:pPr>
            <a:r>
              <a:rPr lang="es"/>
              <a:t>¿Cuál es su función dentro del producto?</a:t>
            </a:r>
            <a:endParaRPr/>
          </a:p>
          <a:p>
            <a:pPr indent="0" lvl="0" marL="0" marR="0" rtl="0" algn="l">
              <a:lnSpc>
                <a:spcPct val="115000"/>
              </a:lnSpc>
              <a:spcBef>
                <a:spcPts val="1200"/>
              </a:spcBef>
              <a:spcAft>
                <a:spcPts val="0"/>
              </a:spcAft>
              <a:buNone/>
            </a:pPr>
            <a:r>
              <a:rPr lang="es"/>
              <a:t>¿Cuáles son los daños o riesgos a la salud de su consumo prolongado</a:t>
            </a:r>
            <a:endParaRPr/>
          </a:p>
          <a:p>
            <a:pPr indent="0" lvl="0" marL="0" rtl="0" algn="l">
              <a:spcBef>
                <a:spcPts val="1200"/>
              </a:spcBef>
              <a:spcAft>
                <a:spcPts val="1200"/>
              </a:spcAft>
              <a:buNone/>
            </a:pPr>
            <a:r>
              <a:t/>
            </a:r>
            <a:endParaRPr/>
          </a:p>
        </p:txBody>
      </p:sp>
      <p:pic>
        <p:nvPicPr>
          <p:cNvPr id="310" name="Google Shape;310;p41"/>
          <p:cNvPicPr preferRelativeResize="0"/>
          <p:nvPr/>
        </p:nvPicPr>
        <p:blipFill>
          <a:blip r:embed="rId3">
            <a:alphaModFix/>
          </a:blip>
          <a:stretch>
            <a:fillRect/>
          </a:stretch>
        </p:blipFill>
        <p:spPr>
          <a:xfrm>
            <a:off x="7909075" y="108000"/>
            <a:ext cx="1044425" cy="1044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Despertar interès y detonar (Salud)</a:t>
            </a:r>
            <a:endParaRPr/>
          </a:p>
        </p:txBody>
      </p:sp>
      <p:sp>
        <p:nvSpPr>
          <p:cNvPr id="316" name="Google Shape;316;p4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s" sz="1400">
                <a:solidFill>
                  <a:srgbClr val="695D46"/>
                </a:solidFill>
              </a:rPr>
              <a:t>¿Sabías que por cada 7000 calorías que ingieres extra a tus necesidades, aumentas un kilo de peso?</a:t>
            </a:r>
            <a:endParaRPr sz="1400">
              <a:solidFill>
                <a:srgbClr val="695D46"/>
              </a:solidFill>
            </a:endParaRPr>
          </a:p>
          <a:p>
            <a:pPr indent="0" lvl="0" marL="0" rtl="0" algn="l">
              <a:lnSpc>
                <a:spcPct val="115000"/>
              </a:lnSpc>
              <a:spcBef>
                <a:spcPts val="1200"/>
              </a:spcBef>
              <a:spcAft>
                <a:spcPts val="0"/>
              </a:spcAft>
              <a:buNone/>
            </a:pPr>
            <a:r>
              <a:rPr lang="es" sz="1400">
                <a:solidFill>
                  <a:srgbClr val="695D46"/>
                </a:solidFill>
              </a:rPr>
              <a:t>¿Sabes  que es la grasa trans, que alimentos son ricos en este alimento  y que estrago hace en tu organismo?</a:t>
            </a:r>
            <a:endParaRPr sz="1400">
              <a:solidFill>
                <a:srgbClr val="695D46"/>
              </a:solidFill>
            </a:endParaRPr>
          </a:p>
          <a:p>
            <a:pPr indent="0" lvl="0" marL="0" rtl="0" algn="l">
              <a:lnSpc>
                <a:spcPct val="115000"/>
              </a:lnSpc>
              <a:spcBef>
                <a:spcPts val="1200"/>
              </a:spcBef>
              <a:spcAft>
                <a:spcPts val="0"/>
              </a:spcAft>
              <a:buNone/>
            </a:pPr>
            <a:r>
              <a:rPr lang="es" sz="1400">
                <a:solidFill>
                  <a:srgbClr val="695D46"/>
                </a:solidFill>
              </a:rPr>
              <a:t>¿Sabías que el colesterol es muy necesario para tu cuerpo y el grave daño que resulta de ingerirlo en exceso?</a:t>
            </a:r>
            <a:endParaRPr sz="1400">
              <a:solidFill>
                <a:srgbClr val="695D46"/>
              </a:solidFill>
            </a:endParaRPr>
          </a:p>
          <a:p>
            <a:pPr indent="0" lvl="0" marL="0" rtl="0" algn="l">
              <a:lnSpc>
                <a:spcPct val="115000"/>
              </a:lnSpc>
              <a:spcBef>
                <a:spcPts val="1200"/>
              </a:spcBef>
              <a:spcAft>
                <a:spcPts val="0"/>
              </a:spcAft>
              <a:buNone/>
            </a:pPr>
            <a:r>
              <a:rPr lang="es" sz="1400">
                <a:solidFill>
                  <a:srgbClr val="695D46"/>
                </a:solidFill>
              </a:rPr>
              <a:t>¿Por qué a la hipertensión le nombran el asesino silencioso?</a:t>
            </a:r>
            <a:endParaRPr sz="1400">
              <a:solidFill>
                <a:srgbClr val="695D46"/>
              </a:solidFill>
            </a:endParaRPr>
          </a:p>
          <a:p>
            <a:pPr indent="0" lvl="0" marL="0" rtl="0" algn="l">
              <a:lnSpc>
                <a:spcPct val="115000"/>
              </a:lnSpc>
              <a:spcBef>
                <a:spcPts val="1200"/>
              </a:spcBef>
              <a:spcAft>
                <a:spcPts val="0"/>
              </a:spcAft>
              <a:buNone/>
            </a:pPr>
            <a:r>
              <a:rPr lang="es" sz="1400">
                <a:solidFill>
                  <a:srgbClr val="695D46"/>
                </a:solidFill>
              </a:rPr>
              <a:t>¿Qué cantidad de ejercicio debo hacer para quemar calorías que ingerí extra?</a:t>
            </a:r>
            <a:endParaRPr sz="1400">
              <a:solidFill>
                <a:srgbClr val="695D46"/>
              </a:solidFill>
            </a:endParaRPr>
          </a:p>
          <a:p>
            <a:pPr indent="0" lvl="0" marL="0" rtl="0" algn="l">
              <a:lnSpc>
                <a:spcPct val="115000"/>
              </a:lnSpc>
              <a:spcBef>
                <a:spcPts val="1200"/>
              </a:spcBef>
              <a:spcAft>
                <a:spcPts val="0"/>
              </a:spcAft>
              <a:buNone/>
            </a:pPr>
            <a:r>
              <a:rPr lang="es" sz="1400">
                <a:solidFill>
                  <a:srgbClr val="695D46"/>
                </a:solidFill>
              </a:rPr>
              <a:t>¿ Qué daño me puede hacer el hábito de ingerir refresco, frituras, galletas, pastelillos comerciales?</a:t>
            </a:r>
            <a:endParaRPr sz="1400">
              <a:solidFill>
                <a:srgbClr val="695D46"/>
              </a:solidFill>
            </a:endParaRPr>
          </a:p>
          <a:p>
            <a:pPr indent="0" lvl="0" marL="0" rtl="0" algn="l">
              <a:lnSpc>
                <a:spcPct val="115000"/>
              </a:lnSpc>
              <a:spcBef>
                <a:spcPts val="1200"/>
              </a:spcBef>
              <a:spcAft>
                <a:spcPts val="0"/>
              </a:spcAft>
              <a:buNone/>
            </a:pPr>
            <a:r>
              <a:rPr lang="es" sz="1400">
                <a:solidFill>
                  <a:srgbClr val="695D46"/>
                </a:solidFill>
              </a:rPr>
              <a:t>¿Cuántos aditivos diferentes tiene tu producto favorito?</a:t>
            </a:r>
            <a:endParaRPr sz="1400">
              <a:solidFill>
                <a:srgbClr val="695D46"/>
              </a:solidFill>
            </a:endParaRPr>
          </a:p>
          <a:p>
            <a:pPr indent="0" lvl="0" marL="0" rtl="0" algn="l">
              <a:spcBef>
                <a:spcPts val="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s"/>
              <a:t>Ciclo escolar 2021-2022</a:t>
            </a:r>
            <a:endParaRPr/>
          </a:p>
        </p:txBody>
      </p:sp>
      <p:pic>
        <p:nvPicPr>
          <p:cNvPr id="108" name="Google Shape;108;p16"/>
          <p:cNvPicPr preferRelativeResize="0"/>
          <p:nvPr/>
        </p:nvPicPr>
        <p:blipFill rotWithShape="1">
          <a:blip r:embed="rId3">
            <a:alphaModFix/>
          </a:blip>
          <a:srcRect b="16855" l="0" r="0" t="28964"/>
          <a:stretch/>
        </p:blipFill>
        <p:spPr>
          <a:xfrm>
            <a:off x="1314300" y="1378500"/>
            <a:ext cx="6857999" cy="2786700"/>
          </a:xfrm>
          <a:prstGeom prst="rect">
            <a:avLst/>
          </a:prstGeom>
          <a:noFill/>
          <a:ln>
            <a:noFill/>
          </a:ln>
        </p:spPr>
      </p:pic>
      <p:pic>
        <p:nvPicPr>
          <p:cNvPr id="109" name="Google Shape;109;p16"/>
          <p:cNvPicPr preferRelativeResize="0"/>
          <p:nvPr/>
        </p:nvPicPr>
        <p:blipFill>
          <a:blip r:embed="rId4">
            <a:alphaModFix/>
          </a:blip>
          <a:stretch>
            <a:fillRect/>
          </a:stretch>
        </p:blipFill>
        <p:spPr>
          <a:xfrm>
            <a:off x="8242450" y="-3"/>
            <a:ext cx="901550" cy="8548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D</a:t>
            </a:r>
            <a:r>
              <a:rPr lang="es"/>
              <a:t>espertar interés y detonar (Biología IV)</a:t>
            </a:r>
            <a:endParaRPr/>
          </a:p>
        </p:txBody>
      </p:sp>
      <p:sp>
        <p:nvSpPr>
          <p:cNvPr id="322" name="Google Shape;322;p43"/>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080">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2080">
                <a:solidFill>
                  <a:srgbClr val="1F497D"/>
                </a:solidFill>
                <a:latin typeface="Century Gothic"/>
                <a:ea typeface="Century Gothic"/>
                <a:cs typeface="Century Gothic"/>
                <a:sym typeface="Century Gothic"/>
              </a:rPr>
              <a:t>¿Tienes tiempo de desayunar por las mañanas antes de llegar a la escuela?</a:t>
            </a:r>
            <a:endParaRPr sz="2080">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2080">
                <a:solidFill>
                  <a:srgbClr val="1F497D"/>
                </a:solidFill>
                <a:latin typeface="Century Gothic"/>
                <a:ea typeface="Century Gothic"/>
                <a:cs typeface="Century Gothic"/>
                <a:sym typeface="Century Gothic"/>
              </a:rPr>
              <a:t>¿Por lo regular cumples con un horario establecido para realizar la ingesta de alimentos?</a:t>
            </a:r>
            <a:endParaRPr sz="2080">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2080">
                <a:solidFill>
                  <a:srgbClr val="1F497D"/>
                </a:solidFill>
                <a:latin typeface="Century Gothic"/>
                <a:ea typeface="Century Gothic"/>
                <a:cs typeface="Century Gothic"/>
                <a:sym typeface="Century Gothic"/>
              </a:rPr>
              <a:t>¿Cuando consumes alimentos, tus menús son balanceados?</a:t>
            </a:r>
            <a:endParaRPr sz="2080">
              <a:solidFill>
                <a:srgbClr val="1F497D"/>
              </a:solidFill>
              <a:latin typeface="Century Gothic"/>
              <a:ea typeface="Century Gothic"/>
              <a:cs typeface="Century Gothic"/>
              <a:sym typeface="Century Gothic"/>
            </a:endParaRPr>
          </a:p>
          <a:p>
            <a:pPr indent="0" lvl="0" marL="0" rtl="0" algn="l">
              <a:spcBef>
                <a:spcPts val="0"/>
              </a:spcBef>
              <a:spcAft>
                <a:spcPts val="1200"/>
              </a:spcAft>
              <a:buNone/>
            </a:pPr>
            <a:r>
              <a:t/>
            </a:r>
            <a:endParaRPr sz="2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4"/>
          <p:cNvSpPr txBox="1"/>
          <p:nvPr>
            <p:ph type="title"/>
          </p:nvPr>
        </p:nvSpPr>
        <p:spPr>
          <a:xfrm>
            <a:off x="158325" y="1029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2.Conceptos clave trascendentales (Química III)</a:t>
            </a:r>
            <a:endParaRPr/>
          </a:p>
        </p:txBody>
      </p:sp>
      <p:sp>
        <p:nvSpPr>
          <p:cNvPr id="328" name="Google Shape;328;p44"/>
          <p:cNvSpPr txBox="1"/>
          <p:nvPr>
            <p:ph idx="1" type="body"/>
          </p:nvPr>
        </p:nvSpPr>
        <p:spPr>
          <a:xfrm>
            <a:off x="311700" y="810325"/>
            <a:ext cx="8520600" cy="4061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440"/>
              <a:buNone/>
            </a:pPr>
            <a:r>
              <a:rPr lang="es" sz="2420"/>
              <a:t>compuesto químico                molécula</a:t>
            </a:r>
            <a:endParaRPr sz="2420"/>
          </a:p>
          <a:p>
            <a:pPr indent="0" lvl="0" marL="0" rtl="0" algn="l">
              <a:lnSpc>
                <a:spcPct val="105000"/>
              </a:lnSpc>
              <a:spcBef>
                <a:spcPts val="1200"/>
              </a:spcBef>
              <a:spcAft>
                <a:spcPts val="0"/>
              </a:spcAft>
              <a:buSzPts val="440"/>
              <a:buNone/>
            </a:pPr>
            <a:r>
              <a:rPr lang="es" sz="2420"/>
              <a:t>ácido</a:t>
            </a:r>
            <a:r>
              <a:rPr lang="es" sz="2420"/>
              <a:t>                                          base  </a:t>
            </a:r>
            <a:endParaRPr sz="2420"/>
          </a:p>
          <a:p>
            <a:pPr indent="0" lvl="0" marL="0" rtl="0" algn="l">
              <a:lnSpc>
                <a:spcPct val="105000"/>
              </a:lnSpc>
              <a:spcBef>
                <a:spcPts val="1200"/>
              </a:spcBef>
              <a:spcAft>
                <a:spcPts val="0"/>
              </a:spcAft>
              <a:buSzPts val="440"/>
              <a:buNone/>
            </a:pPr>
            <a:r>
              <a:rPr lang="es" sz="2420"/>
              <a:t>sal binaria                  </a:t>
            </a:r>
            <a:r>
              <a:rPr lang="es" sz="2420"/>
              <a:t>               </a:t>
            </a:r>
            <a:r>
              <a:rPr lang="es" sz="2420"/>
              <a:t>sal ternaria</a:t>
            </a:r>
            <a:endParaRPr sz="2420"/>
          </a:p>
          <a:p>
            <a:pPr indent="0" lvl="0" marL="0" rtl="0" algn="l">
              <a:lnSpc>
                <a:spcPct val="105000"/>
              </a:lnSpc>
              <a:spcBef>
                <a:spcPts val="1200"/>
              </a:spcBef>
              <a:spcAft>
                <a:spcPts val="0"/>
              </a:spcAft>
              <a:buSzPts val="440"/>
              <a:buNone/>
            </a:pPr>
            <a:r>
              <a:rPr lang="es" sz="2420"/>
              <a:t>enlace químico                         biomolécula</a:t>
            </a:r>
            <a:endParaRPr sz="2420"/>
          </a:p>
          <a:p>
            <a:pPr indent="0" lvl="0" marL="0" rtl="0" algn="l">
              <a:lnSpc>
                <a:spcPct val="105000"/>
              </a:lnSpc>
              <a:spcBef>
                <a:spcPts val="1200"/>
              </a:spcBef>
              <a:spcAft>
                <a:spcPts val="0"/>
              </a:spcAft>
              <a:buSzPts val="440"/>
              <a:buNone/>
            </a:pPr>
            <a:r>
              <a:rPr lang="es" sz="2420"/>
              <a:t>hidrocarburo                            grupo funcional  </a:t>
            </a:r>
            <a:endParaRPr sz="2420"/>
          </a:p>
          <a:p>
            <a:pPr indent="0" lvl="0" marL="0" rtl="0" algn="l">
              <a:lnSpc>
                <a:spcPct val="105000"/>
              </a:lnSpc>
              <a:spcBef>
                <a:spcPts val="1200"/>
              </a:spcBef>
              <a:spcAft>
                <a:spcPts val="0"/>
              </a:spcAft>
              <a:buSzPts val="440"/>
              <a:buNone/>
            </a:pPr>
            <a:r>
              <a:rPr lang="es" sz="2420"/>
              <a:t>alimento ultraprocesado       aditivo</a:t>
            </a:r>
            <a:endParaRPr sz="2420"/>
          </a:p>
          <a:p>
            <a:pPr indent="0" lvl="0" marL="0" rtl="0" algn="l">
              <a:lnSpc>
                <a:spcPct val="105000"/>
              </a:lnSpc>
              <a:spcBef>
                <a:spcPts val="1200"/>
              </a:spcBef>
              <a:spcAft>
                <a:spcPts val="0"/>
              </a:spcAft>
              <a:buSzPts val="440"/>
              <a:buNone/>
            </a:pPr>
            <a:r>
              <a:rPr lang="es" sz="2420"/>
              <a:t>conservador                             aglutinante-espesante                         </a:t>
            </a:r>
            <a:endParaRPr sz="2420"/>
          </a:p>
          <a:p>
            <a:pPr indent="0" lvl="0" marL="0" rtl="0" algn="l">
              <a:lnSpc>
                <a:spcPct val="105000"/>
              </a:lnSpc>
              <a:spcBef>
                <a:spcPts val="1200"/>
              </a:spcBef>
              <a:spcAft>
                <a:spcPts val="1200"/>
              </a:spcAft>
              <a:buSzPts val="440"/>
              <a:buNone/>
            </a:pPr>
            <a:r>
              <a:t/>
            </a:r>
            <a:endParaRPr sz="1920"/>
          </a:p>
        </p:txBody>
      </p:sp>
      <p:pic>
        <p:nvPicPr>
          <p:cNvPr id="329" name="Google Shape;329;p44"/>
          <p:cNvPicPr preferRelativeResize="0"/>
          <p:nvPr/>
        </p:nvPicPr>
        <p:blipFill>
          <a:blip r:embed="rId3">
            <a:alphaModFix/>
          </a:blip>
          <a:stretch>
            <a:fillRect/>
          </a:stretch>
        </p:blipFill>
        <p:spPr>
          <a:xfrm>
            <a:off x="7909075" y="108000"/>
            <a:ext cx="1044425" cy="1044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Conceptos clave trascendentales (E. Salud)</a:t>
            </a:r>
            <a:endParaRPr/>
          </a:p>
        </p:txBody>
      </p:sp>
      <p:sp>
        <p:nvSpPr>
          <p:cNvPr id="335" name="Google Shape;335;p4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40000" lnSpcReduction="20000"/>
          </a:bodyPr>
          <a:lstStyle/>
          <a:p>
            <a:pPr indent="0" lvl="0" marL="0" rtl="0" algn="l">
              <a:lnSpc>
                <a:spcPct val="105000"/>
              </a:lnSpc>
              <a:spcBef>
                <a:spcPts val="0"/>
              </a:spcBef>
              <a:spcAft>
                <a:spcPts val="0"/>
              </a:spcAft>
              <a:buNone/>
            </a:pPr>
            <a:r>
              <a:rPr lang="es" sz="2400">
                <a:solidFill>
                  <a:srgbClr val="695D46"/>
                </a:solidFill>
              </a:rPr>
              <a:t>calorías</a:t>
            </a:r>
            <a:endParaRPr sz="2400">
              <a:solidFill>
                <a:srgbClr val="695D46"/>
              </a:solidFill>
            </a:endParaRPr>
          </a:p>
          <a:p>
            <a:pPr indent="0" lvl="0" marL="0" rtl="0" algn="l">
              <a:lnSpc>
                <a:spcPct val="105000"/>
              </a:lnSpc>
              <a:spcBef>
                <a:spcPts val="1200"/>
              </a:spcBef>
              <a:spcAft>
                <a:spcPts val="0"/>
              </a:spcAft>
              <a:buNone/>
            </a:pPr>
            <a:r>
              <a:rPr lang="es" sz="2400">
                <a:solidFill>
                  <a:srgbClr val="695D46"/>
                </a:solidFill>
              </a:rPr>
              <a:t>Kilocalorías</a:t>
            </a:r>
            <a:endParaRPr sz="2400">
              <a:solidFill>
                <a:srgbClr val="695D46"/>
              </a:solidFill>
            </a:endParaRPr>
          </a:p>
          <a:p>
            <a:pPr indent="0" lvl="0" marL="0" rtl="0" algn="l">
              <a:lnSpc>
                <a:spcPct val="105000"/>
              </a:lnSpc>
              <a:spcBef>
                <a:spcPts val="1200"/>
              </a:spcBef>
              <a:spcAft>
                <a:spcPts val="0"/>
              </a:spcAft>
              <a:buNone/>
            </a:pPr>
            <a:r>
              <a:rPr lang="es" sz="2400">
                <a:solidFill>
                  <a:srgbClr val="695D46"/>
                </a:solidFill>
              </a:rPr>
              <a:t>Hipertensión</a:t>
            </a:r>
            <a:endParaRPr sz="2400">
              <a:solidFill>
                <a:srgbClr val="695D46"/>
              </a:solidFill>
            </a:endParaRPr>
          </a:p>
          <a:p>
            <a:pPr indent="0" lvl="0" marL="0" rtl="0" algn="l">
              <a:lnSpc>
                <a:spcPct val="105000"/>
              </a:lnSpc>
              <a:spcBef>
                <a:spcPts val="1200"/>
              </a:spcBef>
              <a:spcAft>
                <a:spcPts val="0"/>
              </a:spcAft>
              <a:buNone/>
            </a:pPr>
            <a:r>
              <a:rPr lang="es" sz="2400">
                <a:solidFill>
                  <a:srgbClr val="695D46"/>
                </a:solidFill>
              </a:rPr>
              <a:t>Infarto</a:t>
            </a:r>
            <a:endParaRPr sz="2400">
              <a:solidFill>
                <a:srgbClr val="695D46"/>
              </a:solidFill>
            </a:endParaRPr>
          </a:p>
          <a:p>
            <a:pPr indent="0" lvl="0" marL="0" rtl="0" algn="l">
              <a:lnSpc>
                <a:spcPct val="105000"/>
              </a:lnSpc>
              <a:spcBef>
                <a:spcPts val="1200"/>
              </a:spcBef>
              <a:spcAft>
                <a:spcPts val="0"/>
              </a:spcAft>
              <a:buNone/>
            </a:pPr>
            <a:r>
              <a:rPr lang="es" sz="2400">
                <a:solidFill>
                  <a:srgbClr val="695D46"/>
                </a:solidFill>
              </a:rPr>
              <a:t>Accidente Vascular cerebral</a:t>
            </a:r>
            <a:endParaRPr sz="2400">
              <a:solidFill>
                <a:srgbClr val="695D46"/>
              </a:solidFill>
            </a:endParaRPr>
          </a:p>
          <a:p>
            <a:pPr indent="0" lvl="0" marL="0" rtl="0" algn="l">
              <a:lnSpc>
                <a:spcPct val="105000"/>
              </a:lnSpc>
              <a:spcBef>
                <a:spcPts val="1200"/>
              </a:spcBef>
              <a:spcAft>
                <a:spcPts val="0"/>
              </a:spcAft>
              <a:buNone/>
            </a:pPr>
            <a:r>
              <a:rPr lang="es" sz="2400">
                <a:solidFill>
                  <a:srgbClr val="695D46"/>
                </a:solidFill>
              </a:rPr>
              <a:t>Apnea</a:t>
            </a:r>
            <a:endParaRPr sz="2400">
              <a:solidFill>
                <a:srgbClr val="695D46"/>
              </a:solidFill>
            </a:endParaRPr>
          </a:p>
          <a:p>
            <a:pPr indent="0" lvl="0" marL="0" rtl="0" algn="l">
              <a:lnSpc>
                <a:spcPct val="105000"/>
              </a:lnSpc>
              <a:spcBef>
                <a:spcPts val="1200"/>
              </a:spcBef>
              <a:spcAft>
                <a:spcPts val="0"/>
              </a:spcAft>
              <a:buNone/>
            </a:pPr>
            <a:r>
              <a:rPr lang="es" sz="2400">
                <a:solidFill>
                  <a:srgbClr val="695D46"/>
                </a:solidFill>
              </a:rPr>
              <a:t>Colelitiasis</a:t>
            </a:r>
            <a:endParaRPr sz="2400">
              <a:solidFill>
                <a:srgbClr val="695D46"/>
              </a:solidFill>
            </a:endParaRPr>
          </a:p>
          <a:p>
            <a:pPr indent="0" lvl="0" marL="0" rtl="0" algn="l">
              <a:lnSpc>
                <a:spcPct val="105000"/>
              </a:lnSpc>
              <a:spcBef>
                <a:spcPts val="1200"/>
              </a:spcBef>
              <a:spcAft>
                <a:spcPts val="0"/>
              </a:spcAft>
              <a:buNone/>
            </a:pPr>
            <a:r>
              <a:rPr lang="es" sz="2400">
                <a:solidFill>
                  <a:srgbClr val="695D46"/>
                </a:solidFill>
              </a:rPr>
              <a:t>Artropatìas</a:t>
            </a:r>
            <a:endParaRPr sz="2400">
              <a:solidFill>
                <a:srgbClr val="695D46"/>
              </a:solidFill>
            </a:endParaRPr>
          </a:p>
          <a:p>
            <a:pPr indent="0" lvl="0" marL="0" rtl="0" algn="l">
              <a:lnSpc>
                <a:spcPct val="105000"/>
              </a:lnSpc>
              <a:spcBef>
                <a:spcPts val="1200"/>
              </a:spcBef>
              <a:spcAft>
                <a:spcPts val="0"/>
              </a:spcAft>
              <a:buNone/>
            </a:pPr>
            <a:r>
              <a:rPr lang="es" sz="2400">
                <a:solidFill>
                  <a:srgbClr val="695D46"/>
                </a:solidFill>
              </a:rPr>
              <a:t>Adecuación</a:t>
            </a:r>
            <a:endParaRPr sz="2400">
              <a:solidFill>
                <a:srgbClr val="695D46"/>
              </a:solidFill>
            </a:endParaRPr>
          </a:p>
          <a:p>
            <a:pPr indent="0" lvl="0" marL="0" rtl="0" algn="l">
              <a:lnSpc>
                <a:spcPct val="105000"/>
              </a:lnSpc>
              <a:spcBef>
                <a:spcPts val="1200"/>
              </a:spcBef>
              <a:spcAft>
                <a:spcPts val="0"/>
              </a:spcAft>
              <a:buNone/>
            </a:pPr>
            <a:r>
              <a:rPr lang="es" sz="2400">
                <a:solidFill>
                  <a:srgbClr val="695D46"/>
                </a:solidFill>
              </a:rPr>
              <a:t>Inocuidad</a:t>
            </a:r>
            <a:endParaRPr sz="2400">
              <a:solidFill>
                <a:srgbClr val="695D46"/>
              </a:solidFill>
            </a:endParaRPr>
          </a:p>
          <a:p>
            <a:pPr indent="0" lvl="0" marL="0" rtl="0" algn="l">
              <a:lnSpc>
                <a:spcPct val="105000"/>
              </a:lnSpc>
              <a:spcBef>
                <a:spcPts val="1200"/>
              </a:spcBef>
              <a:spcAft>
                <a:spcPts val="0"/>
              </a:spcAft>
              <a:buNone/>
            </a:pPr>
            <a:r>
              <a:rPr lang="es" sz="2400">
                <a:solidFill>
                  <a:srgbClr val="695D46"/>
                </a:solidFill>
              </a:rPr>
              <a:t>equilibrio</a:t>
            </a:r>
            <a:endParaRPr sz="2400">
              <a:solidFill>
                <a:srgbClr val="695D46"/>
              </a:solidFill>
            </a:endParaRPr>
          </a:p>
          <a:p>
            <a:pPr indent="0" lvl="0" marL="0" rtl="0" algn="l">
              <a:spcBef>
                <a:spcPts val="0"/>
              </a:spcBef>
              <a:spcAft>
                <a:spcPts val="12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2.Conceptos clave trascendentales (Biología IV)</a:t>
            </a:r>
            <a:endParaRPr/>
          </a:p>
        </p:txBody>
      </p:sp>
      <p:sp>
        <p:nvSpPr>
          <p:cNvPr id="341" name="Google Shape;341;p4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sz="1879">
                <a:solidFill>
                  <a:srgbClr val="1F497D"/>
                </a:solidFill>
                <a:latin typeface="Century Gothic"/>
                <a:ea typeface="Century Gothic"/>
                <a:cs typeface="Century Gothic"/>
                <a:sym typeface="Century Gothic"/>
              </a:rPr>
              <a:t>Energía</a:t>
            </a:r>
            <a:endParaRPr sz="18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879">
                <a:solidFill>
                  <a:srgbClr val="1F497D"/>
                </a:solidFill>
                <a:latin typeface="Century Gothic"/>
                <a:ea typeface="Century Gothic"/>
                <a:cs typeface="Century Gothic"/>
                <a:sym typeface="Century Gothic"/>
              </a:rPr>
              <a:t>Calorías</a:t>
            </a:r>
            <a:endParaRPr sz="18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879">
                <a:solidFill>
                  <a:srgbClr val="1F497D"/>
                </a:solidFill>
                <a:latin typeface="Century Gothic"/>
                <a:ea typeface="Century Gothic"/>
                <a:cs typeface="Century Gothic"/>
                <a:sym typeface="Century Gothic"/>
              </a:rPr>
              <a:t>Bioelemento</a:t>
            </a:r>
            <a:endParaRPr sz="18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879">
                <a:solidFill>
                  <a:srgbClr val="1F497D"/>
                </a:solidFill>
                <a:latin typeface="Century Gothic"/>
                <a:ea typeface="Century Gothic"/>
                <a:cs typeface="Century Gothic"/>
                <a:sym typeface="Century Gothic"/>
              </a:rPr>
              <a:t>Biomolécula</a:t>
            </a:r>
            <a:endParaRPr sz="18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879">
                <a:solidFill>
                  <a:srgbClr val="1F497D"/>
                </a:solidFill>
                <a:latin typeface="Century Gothic"/>
                <a:ea typeface="Century Gothic"/>
                <a:cs typeface="Century Gothic"/>
                <a:sym typeface="Century Gothic"/>
              </a:rPr>
              <a:t>Carbohidratos</a:t>
            </a:r>
            <a:endParaRPr sz="18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879">
                <a:solidFill>
                  <a:srgbClr val="1F497D"/>
                </a:solidFill>
                <a:latin typeface="Century Gothic"/>
                <a:ea typeface="Century Gothic"/>
                <a:cs typeface="Century Gothic"/>
                <a:sym typeface="Century Gothic"/>
              </a:rPr>
              <a:t>Lípidos</a:t>
            </a:r>
            <a:endParaRPr sz="18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879">
                <a:solidFill>
                  <a:srgbClr val="1F497D"/>
                </a:solidFill>
                <a:latin typeface="Century Gothic"/>
                <a:ea typeface="Century Gothic"/>
                <a:cs typeface="Century Gothic"/>
                <a:sym typeface="Century Gothic"/>
              </a:rPr>
              <a:t>Proteínas</a:t>
            </a:r>
            <a:endParaRPr sz="18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879">
                <a:solidFill>
                  <a:srgbClr val="1F497D"/>
                </a:solidFill>
                <a:latin typeface="Century Gothic"/>
                <a:ea typeface="Century Gothic"/>
                <a:cs typeface="Century Gothic"/>
                <a:sym typeface="Century Gothic"/>
              </a:rPr>
              <a:t>Minerales</a:t>
            </a:r>
            <a:endParaRPr sz="1879">
              <a:solidFill>
                <a:srgbClr val="1F497D"/>
              </a:solidFill>
              <a:latin typeface="Century Gothic"/>
              <a:ea typeface="Century Gothic"/>
              <a:cs typeface="Century Gothic"/>
              <a:sym typeface="Century Gothic"/>
            </a:endParaRPr>
          </a:p>
          <a:p>
            <a:pPr indent="0" lvl="0" marL="0" rtl="0" algn="l">
              <a:spcBef>
                <a:spcPts val="0"/>
              </a:spcBef>
              <a:spcAft>
                <a:spcPts val="1200"/>
              </a:spcAft>
              <a:buNone/>
            </a:pPr>
            <a:r>
              <a:t/>
            </a:r>
            <a:endParaRPr sz="26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2.Conceptos clave trascendentales (Matemáticas V)</a:t>
            </a:r>
            <a:endParaRPr/>
          </a:p>
        </p:txBody>
      </p:sp>
      <p:sp>
        <p:nvSpPr>
          <p:cNvPr id="347" name="Google Shape;347;p4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1F497D"/>
                </a:solidFill>
                <a:latin typeface="Century Gothic"/>
                <a:ea typeface="Century Gothic"/>
                <a:cs typeface="Century Gothic"/>
                <a:sym typeface="Century Gothic"/>
              </a:rPr>
              <a:t>Presupuesto</a:t>
            </a:r>
            <a:endParaRPr>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a:solidFill>
                  <a:srgbClr val="1F497D"/>
                </a:solidFill>
                <a:latin typeface="Century Gothic"/>
                <a:ea typeface="Century Gothic"/>
                <a:cs typeface="Century Gothic"/>
                <a:sym typeface="Century Gothic"/>
              </a:rPr>
              <a:t>Crédito</a:t>
            </a:r>
            <a:endParaRPr>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a:solidFill>
                  <a:srgbClr val="1F497D"/>
                </a:solidFill>
                <a:latin typeface="Century Gothic"/>
                <a:ea typeface="Century Gothic"/>
                <a:cs typeface="Century Gothic"/>
                <a:sym typeface="Century Gothic"/>
              </a:rPr>
              <a:t>Planeación</a:t>
            </a:r>
            <a:endParaRPr>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a:solidFill>
                  <a:srgbClr val="1F497D"/>
                </a:solidFill>
                <a:latin typeface="Century Gothic"/>
                <a:ea typeface="Century Gothic"/>
                <a:cs typeface="Century Gothic"/>
                <a:sym typeface="Century Gothic"/>
              </a:rPr>
              <a:t>Tasas de Interés </a:t>
            </a:r>
            <a:endParaRPr>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a:solidFill>
                  <a:srgbClr val="1F497D"/>
                </a:solidFill>
                <a:latin typeface="Century Gothic"/>
                <a:ea typeface="Century Gothic"/>
                <a:cs typeface="Century Gothic"/>
                <a:sym typeface="Century Gothic"/>
              </a:rPr>
              <a:t>Comisión, IVA</a:t>
            </a:r>
            <a:endParaRPr>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a:solidFill>
                  <a:srgbClr val="1F497D"/>
                </a:solidFill>
                <a:latin typeface="Century Gothic"/>
                <a:ea typeface="Century Gothic"/>
                <a:cs typeface="Century Gothic"/>
                <a:sym typeface="Century Gothic"/>
              </a:rPr>
              <a:t>Ahorro</a:t>
            </a:r>
            <a:endParaRPr>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a:solidFill>
                  <a:srgbClr val="1F497D"/>
                </a:solidFill>
                <a:latin typeface="Century Gothic"/>
                <a:ea typeface="Century Gothic"/>
                <a:cs typeface="Century Gothic"/>
                <a:sym typeface="Century Gothic"/>
              </a:rPr>
              <a:t>Capital</a:t>
            </a:r>
            <a:endParaRPr>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a:solidFill>
                  <a:srgbClr val="1F497D"/>
                </a:solidFill>
                <a:latin typeface="Century Gothic"/>
                <a:ea typeface="Century Gothic"/>
                <a:cs typeface="Century Gothic"/>
                <a:sym typeface="Century Gothic"/>
              </a:rPr>
              <a:t>Saldo</a:t>
            </a:r>
            <a:endParaRPr>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a:solidFill>
                  <a:srgbClr val="1F497D"/>
                </a:solidFill>
                <a:latin typeface="Century Gothic"/>
                <a:ea typeface="Century Gothic"/>
                <a:cs typeface="Century Gothic"/>
                <a:sym typeface="Century Gothic"/>
              </a:rPr>
              <a:t>Fecha de corte</a:t>
            </a:r>
            <a:endParaRPr>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a:solidFill>
                  <a:srgbClr val="1F497D"/>
                </a:solidFill>
                <a:latin typeface="Century Gothic"/>
                <a:ea typeface="Century Gothic"/>
                <a:cs typeface="Century Gothic"/>
                <a:sym typeface="Century Gothic"/>
              </a:rPr>
              <a:t>Comisiones</a:t>
            </a:r>
            <a:endParaRPr>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a:solidFill>
                  <a:srgbClr val="1F497D"/>
                </a:solidFill>
                <a:latin typeface="Century Gothic"/>
                <a:ea typeface="Century Gothic"/>
                <a:cs typeface="Century Gothic"/>
                <a:sym typeface="Century Gothic"/>
              </a:rPr>
              <a:t>CAT</a:t>
            </a:r>
            <a:endParaRPr>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rgbClr val="1F497D"/>
              </a:solidFill>
              <a:latin typeface="Century Gothic"/>
              <a:ea typeface="Century Gothic"/>
              <a:cs typeface="Century Gothic"/>
              <a:sym typeface="Century Gothic"/>
            </a:endParaRPr>
          </a:p>
          <a:p>
            <a:pPr indent="0" lvl="0" marL="0" rtl="0" algn="l">
              <a:spcBef>
                <a:spcPts val="0"/>
              </a:spcBef>
              <a:spcAft>
                <a:spcPts val="12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2.Conceptos clave trascendentales (Historia de México II)</a:t>
            </a:r>
            <a:endParaRPr/>
          </a:p>
        </p:txBody>
      </p:sp>
      <p:sp>
        <p:nvSpPr>
          <p:cNvPr id="353" name="Google Shape;353;p48"/>
          <p:cNvSpPr txBox="1"/>
          <p:nvPr>
            <p:ph idx="1" type="body"/>
          </p:nvPr>
        </p:nvSpPr>
        <p:spPr>
          <a:xfrm>
            <a:off x="311700" y="1255525"/>
            <a:ext cx="8520600" cy="3313500"/>
          </a:xfrm>
          <a:prstGeom prst="rect">
            <a:avLst/>
          </a:prstGeom>
        </p:spPr>
        <p:txBody>
          <a:bodyPr anchorCtr="0" anchor="t" bIns="91425" lIns="91425" spcFirstLastPara="1" rIns="91425" wrap="square" tIns="91425">
            <a:normAutofit fontScale="62500" lnSpcReduction="20000"/>
          </a:bodyPr>
          <a:lstStyle/>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Alternancia</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Antiguo régimen,</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Centralismo</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Ciudadanía</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Constitucionalismo</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Democracia</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Derechos humanos</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Derechos sociales</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Estado liberall</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Estado nación</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Estado neolibera</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Federalismo</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Garantías individuales</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rPr b="1" lang="es" sz="2186">
                <a:solidFill>
                  <a:srgbClr val="1F497D"/>
                </a:solidFill>
                <a:latin typeface="Century Gothic"/>
                <a:ea typeface="Century Gothic"/>
                <a:cs typeface="Century Gothic"/>
                <a:sym typeface="Century Gothic"/>
              </a:rPr>
              <a:t>Sufragio universal</a:t>
            </a:r>
            <a:endParaRPr b="1" sz="2186">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0"/>
              </a:spcAft>
              <a:buNone/>
            </a:pPr>
            <a:r>
              <a:t/>
            </a:r>
            <a:endParaRPr sz="1879">
              <a:solidFill>
                <a:srgbClr val="1F497D"/>
              </a:solidFill>
              <a:latin typeface="Century Gothic"/>
              <a:ea typeface="Century Gothic"/>
              <a:cs typeface="Century Gothic"/>
              <a:sym typeface="Century Gothic"/>
            </a:endParaRPr>
          </a:p>
          <a:p>
            <a:pPr indent="0" lvl="0" marL="0" rtl="0" algn="l">
              <a:lnSpc>
                <a:spcPct val="105000"/>
              </a:lnSpc>
              <a:spcBef>
                <a:spcPts val="100"/>
              </a:spcBef>
              <a:spcAft>
                <a:spcPts val="100"/>
              </a:spcAft>
              <a:buNone/>
            </a:pPr>
            <a:r>
              <a:t/>
            </a:r>
            <a:endParaRPr sz="26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Justificación Salud</a:t>
            </a:r>
            <a:endParaRPr/>
          </a:p>
        </p:txBody>
      </p:sp>
      <p:sp>
        <p:nvSpPr>
          <p:cNvPr id="359" name="Google Shape;359;p4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s">
                <a:solidFill>
                  <a:srgbClr val="695D46"/>
                </a:solidFill>
              </a:rPr>
              <a:t>●</a:t>
            </a:r>
            <a:r>
              <a:rPr lang="es" sz="1500">
                <a:solidFill>
                  <a:srgbClr val="695D46"/>
                </a:solidFill>
              </a:rPr>
              <a:t> México ocupa el primer lugar en obesidad infantil y el segundo en obesidad en personas adultas,  esto se debe a los hábitos alimenticios poco saludables y la falta de ejercicio. Con el paso del tiempo las familias mexicanas cada vez dedican menos tiempo a preparar alimentos sanos en casa, y en su lugar prefieren consumir alimentos en establecimientos de comida rápida o productos que son de fácil acceso que se ven en los supermercados, productos ultraprocesados los cuales contienen un alto porcentaje de sodio, azúcar, grasas, manteca vegetal, aditivos, etc.</a:t>
            </a:r>
            <a:endParaRPr sz="1500">
              <a:solidFill>
                <a:srgbClr val="695D46"/>
              </a:solidFill>
            </a:endParaRPr>
          </a:p>
          <a:p>
            <a:pPr indent="0" lvl="0" marL="0" rtl="0" algn="l">
              <a:lnSpc>
                <a:spcPct val="115000"/>
              </a:lnSpc>
              <a:spcBef>
                <a:spcPts val="0"/>
              </a:spcBef>
              <a:spcAft>
                <a:spcPts val="0"/>
              </a:spcAft>
              <a:buNone/>
            </a:pPr>
            <a:r>
              <a:rPr lang="es">
                <a:solidFill>
                  <a:srgbClr val="695D46"/>
                </a:solidFill>
              </a:rPr>
              <a:t>●</a:t>
            </a:r>
            <a:r>
              <a:rPr lang="es" sz="1500">
                <a:solidFill>
                  <a:srgbClr val="695D46"/>
                </a:solidFill>
              </a:rPr>
              <a:t>Estos hábitos pueden aumentar el riesgo de padecer cáncer de tracto gastrointestinal, problemas cardíacos, arteriosclerosis, hipertensión, artropatías, degeneración celular y envejecimiento prematuro, entre muchas otras enfermedades y complicaciones.</a:t>
            </a:r>
            <a:endParaRPr sz="1500">
              <a:solidFill>
                <a:srgbClr val="695D46"/>
              </a:solidFill>
            </a:endParaRPr>
          </a:p>
          <a:p>
            <a:pPr indent="0" lvl="0" marL="0" rtl="0" algn="l">
              <a:lnSpc>
                <a:spcPct val="115000"/>
              </a:lnSpc>
              <a:spcBef>
                <a:spcPts val="0"/>
              </a:spcBef>
              <a:spcAft>
                <a:spcPts val="0"/>
              </a:spcAft>
              <a:buNone/>
            </a:pPr>
            <a:r>
              <a:rPr lang="es">
                <a:solidFill>
                  <a:srgbClr val="695D46"/>
                </a:solidFill>
              </a:rPr>
              <a:t>●</a:t>
            </a:r>
            <a:r>
              <a:rPr lang="es" sz="1500">
                <a:solidFill>
                  <a:srgbClr val="695D46"/>
                </a:solidFill>
              </a:rPr>
              <a:t>Todo esto se puede prevenir con una concientización a la población en general para favorecer la corrección de hábitos en favor de la salud.</a:t>
            </a:r>
            <a:endParaRPr sz="1500">
              <a:solidFill>
                <a:srgbClr val="695D46"/>
              </a:solidFill>
            </a:endParaRPr>
          </a:p>
          <a:p>
            <a:pPr indent="0" lvl="0" marL="0" rtl="0" algn="l">
              <a:spcBef>
                <a:spcPts val="0"/>
              </a:spcBef>
              <a:spcAft>
                <a:spcPts val="120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Justificación (Biología IV)</a:t>
            </a:r>
            <a:endParaRPr/>
          </a:p>
        </p:txBody>
      </p:sp>
      <p:sp>
        <p:nvSpPr>
          <p:cNvPr id="365" name="Google Shape;365;p5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20000"/>
          </a:bodyPr>
          <a:lstStyle/>
          <a:p>
            <a:pPr indent="0" lvl="0" marL="0" rtl="0" algn="just">
              <a:spcBef>
                <a:spcPts val="0"/>
              </a:spcBef>
              <a:spcAft>
                <a:spcPts val="0"/>
              </a:spcAft>
              <a:buNone/>
            </a:pPr>
            <a:r>
              <a:rPr lang="es" sz="1500">
                <a:solidFill>
                  <a:srgbClr val="000000"/>
                </a:solidFill>
                <a:latin typeface="Century Gothic"/>
                <a:ea typeface="Century Gothic"/>
                <a:cs typeface="Century Gothic"/>
                <a:sym typeface="Century Gothic"/>
              </a:rPr>
              <a:t>Los alimentos son parte fundamental en la vida de cualquier persona y si estos se combinan de tal manera que puedan aprovecharse lo mejor posible, los resultados obtenidos serán benéficos. El consumir alimentos saludables y equilibrados reduce en gran medida las posibilidades de padecer enfermedades como la diabetes, la hipertensión arterial, enfermedades cardiovasculares e incluso cáncer. Sabemos que hoy en día por las circunstancias en la que nos encontramos de la vida diaria, el correr de un lado a otro, etc., los adolescentes muchas veces buscan alimentarse con lo primero que encuentran y no se percatan si esos alimentos les proporcionan los nutrientes necesarios e indispensables para mantenerlos sanos y en buenas condiciones, por tal motivo, se sugiere la elaboración de un recetario digital para adolescentes entre los 17 y 19 años de edad con alimentos saludables, balanceados y de su agrado que cumplan con los requerimientos energéticos y que puedan consultar como parte de las actividades de su vida diaria.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Justificación (Matemáticas V)</a:t>
            </a:r>
            <a:endParaRPr/>
          </a:p>
        </p:txBody>
      </p:sp>
      <p:sp>
        <p:nvSpPr>
          <p:cNvPr id="371" name="Google Shape;371;p5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s">
                <a:solidFill>
                  <a:srgbClr val="000000"/>
                </a:solidFill>
                <a:latin typeface="Century Gothic"/>
                <a:ea typeface="Century Gothic"/>
                <a:cs typeface="Century Gothic"/>
                <a:sym typeface="Century Gothic"/>
              </a:rPr>
              <a:t>Las finanzas forman parte de la vida desde que se nace hasta que la persona muere, es por ello que es importante tener una iniciación a  una Educación Financiera, ya que cuando nuestros alumnos empiecen su independencia, o su vida laboral, se ven en la necesidad de aprender a hacer un uso adecuado de sus ingresos. </a:t>
            </a:r>
            <a:endParaRPr>
              <a:solidFill>
                <a:srgbClr val="000000"/>
              </a:solidFill>
              <a:latin typeface="Century Gothic"/>
              <a:ea typeface="Century Gothic"/>
              <a:cs typeface="Century Gothic"/>
              <a:sym typeface="Century Gothic"/>
            </a:endParaRPr>
          </a:p>
          <a:p>
            <a:pPr indent="0" lvl="0" marL="0" rtl="0" algn="l">
              <a:spcBef>
                <a:spcPts val="0"/>
              </a:spcBef>
              <a:spcAft>
                <a:spcPts val="0"/>
              </a:spcAft>
              <a:buNone/>
            </a:pPr>
            <a:r>
              <a:rPr lang="es">
                <a:solidFill>
                  <a:srgbClr val="000000"/>
                </a:solidFill>
                <a:latin typeface="Century Gothic"/>
                <a:ea typeface="Century Gothic"/>
                <a:cs typeface="Century Gothic"/>
                <a:sym typeface="Century Gothic"/>
              </a:rPr>
              <a:t>Que les permita aprender cómo manejar sus finanzas personales. conociendo la oferta que ofrece una institución bancaria, aprovechar beneficios que ofrecen.</a:t>
            </a:r>
            <a:endParaRPr>
              <a:solidFill>
                <a:srgbClr val="000000"/>
              </a:solidFill>
              <a:latin typeface="Century Gothic"/>
              <a:ea typeface="Century Gothic"/>
              <a:cs typeface="Century Gothic"/>
              <a:sym typeface="Century Gothic"/>
            </a:endParaRPr>
          </a:p>
          <a:p>
            <a:pPr indent="0" lvl="0" marL="0" rtl="0" algn="l">
              <a:spcBef>
                <a:spcPts val="0"/>
              </a:spcBef>
              <a:spcAft>
                <a:spcPts val="0"/>
              </a:spcAft>
              <a:buNone/>
            </a:pPr>
            <a:r>
              <a:rPr lang="es">
                <a:solidFill>
                  <a:srgbClr val="000000"/>
                </a:solidFill>
                <a:latin typeface="Century Gothic"/>
                <a:ea typeface="Century Gothic"/>
                <a:cs typeface="Century Gothic"/>
                <a:sym typeface="Century Gothic"/>
              </a:rPr>
              <a:t>Comprender y comparar los tipos de productos financieros, así como interpretar un estado de cuenta. Diseñar un tríptico informativo para informar a los alumnos del CET sobre el buen manejo de sus finanzas personales.</a:t>
            </a:r>
            <a:endParaRPr>
              <a:solidFill>
                <a:srgbClr val="000000"/>
              </a:solidFill>
              <a:latin typeface="Century Gothic"/>
              <a:ea typeface="Century Gothic"/>
              <a:cs typeface="Century Gothic"/>
              <a:sym typeface="Century Gothic"/>
            </a:endParaRPr>
          </a:p>
          <a:p>
            <a:pPr indent="0" lvl="0" marL="0" rtl="0" algn="just">
              <a:spcBef>
                <a:spcPts val="0"/>
              </a:spcBef>
              <a:spcAft>
                <a:spcPts val="0"/>
              </a:spcAft>
              <a:buNone/>
            </a:pPr>
            <a:r>
              <a:t/>
            </a:r>
            <a:endParaRPr sz="1500">
              <a:solidFill>
                <a:srgbClr val="000000"/>
              </a:solidFill>
              <a:latin typeface="Century Gothic"/>
              <a:ea typeface="Century Gothic"/>
              <a:cs typeface="Century Gothic"/>
              <a:sym typeface="Century Gothic"/>
            </a:endParaRPr>
          </a:p>
        </p:txBody>
      </p:sp>
      <p:pic>
        <p:nvPicPr>
          <p:cNvPr id="372" name="Google Shape;372;p51"/>
          <p:cNvPicPr preferRelativeResize="0"/>
          <p:nvPr/>
        </p:nvPicPr>
        <p:blipFill>
          <a:blip r:embed="rId3">
            <a:alphaModFix/>
          </a:blip>
          <a:stretch>
            <a:fillRect/>
          </a:stretch>
        </p:blipFill>
        <p:spPr>
          <a:xfrm>
            <a:off x="7888050" y="91426"/>
            <a:ext cx="818400" cy="1174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Justificación (Historia de México II)</a:t>
            </a:r>
            <a:endParaRPr/>
          </a:p>
        </p:txBody>
      </p:sp>
      <p:sp>
        <p:nvSpPr>
          <p:cNvPr id="378" name="Google Shape;378;p5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s">
                <a:solidFill>
                  <a:srgbClr val="000000"/>
                </a:solidFill>
                <a:latin typeface="Century Gothic"/>
                <a:ea typeface="Century Gothic"/>
                <a:cs typeface="Century Gothic"/>
                <a:sym typeface="Century Gothic"/>
              </a:rPr>
              <a:t>Históricamente en México, al igual que en el resto del mundo, la prensa escrita se encuentra ligada a diversos intereses ideológicos vinculados con grupos de poder económicos. políticos, sociales y religiosos. La carga ideológica inserta en la editorial, los artículos, crónicas y noticias, se transmite de manera velada, lo que genera una opinión inducida del lector y con ello, una postura filosófica que, deriva en su comportamiento social. Resulta importante por tanto, que los estudiantes del Centro Escolar del Tepeyac, desarrollen las habilidades y competencias necesarias para comprender los contenidos de un periódico, desde una pespectiva crítico-histórica.</a:t>
            </a:r>
            <a:endParaRPr>
              <a:solidFill>
                <a:srgbClr val="000000"/>
              </a:solidFill>
              <a:latin typeface="Century Gothic"/>
              <a:ea typeface="Century Gothic"/>
              <a:cs typeface="Century Gothic"/>
              <a:sym typeface="Century Gothic"/>
            </a:endParaRPr>
          </a:p>
          <a:p>
            <a:pPr indent="0" lvl="0" marL="0" rtl="0" algn="just">
              <a:spcBef>
                <a:spcPts val="0"/>
              </a:spcBef>
              <a:spcAft>
                <a:spcPts val="0"/>
              </a:spcAft>
              <a:buNone/>
            </a:pPr>
            <a:r>
              <a:t/>
            </a:r>
            <a:endParaRPr sz="1500">
              <a:solidFill>
                <a:srgbClr val="000000"/>
              </a:solidFill>
              <a:latin typeface="Century Gothic"/>
              <a:ea typeface="Century Gothic"/>
              <a:cs typeface="Century Gothic"/>
              <a:sym typeface="Century Gothic"/>
            </a:endParaRPr>
          </a:p>
        </p:txBody>
      </p:sp>
      <p:pic>
        <p:nvPicPr>
          <p:cNvPr id="379" name="Google Shape;379;p52"/>
          <p:cNvPicPr preferRelativeResize="0"/>
          <p:nvPr/>
        </p:nvPicPr>
        <p:blipFill>
          <a:blip r:embed="rId3">
            <a:alphaModFix/>
          </a:blip>
          <a:stretch>
            <a:fillRect/>
          </a:stretch>
        </p:blipFill>
        <p:spPr>
          <a:xfrm>
            <a:off x="7888050" y="91426"/>
            <a:ext cx="818400" cy="1174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7"/>
          <p:cNvSpPr txBox="1"/>
          <p:nvPr>
            <p:ph type="title"/>
          </p:nvPr>
        </p:nvSpPr>
        <p:spPr>
          <a:xfrm>
            <a:off x="233375" y="73713"/>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Justificación</a:t>
            </a:r>
            <a:endParaRPr/>
          </a:p>
        </p:txBody>
      </p:sp>
      <p:sp>
        <p:nvSpPr>
          <p:cNvPr id="115" name="Google Shape;115;p17"/>
          <p:cNvSpPr txBox="1"/>
          <p:nvPr>
            <p:ph idx="1" type="body"/>
          </p:nvPr>
        </p:nvSpPr>
        <p:spPr>
          <a:xfrm>
            <a:off x="233375" y="781125"/>
            <a:ext cx="8520600" cy="3416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s" sz="1400">
                <a:solidFill>
                  <a:srgbClr val="000000"/>
                </a:solidFill>
                <a:highlight>
                  <a:srgbClr val="FFFFFF"/>
                </a:highlight>
              </a:rPr>
              <a:t>La economía doméstica representa un reto para los alumnos en cuanto comienzan una vida </a:t>
            </a:r>
            <a:r>
              <a:rPr b="1" lang="es" sz="1400">
                <a:solidFill>
                  <a:srgbClr val="000000"/>
                </a:solidFill>
                <a:highlight>
                  <a:srgbClr val="FFFFFF"/>
                </a:highlight>
              </a:rPr>
              <a:t>independiente </a:t>
            </a:r>
            <a:r>
              <a:rPr lang="es" sz="1400">
                <a:solidFill>
                  <a:srgbClr val="000000"/>
                </a:solidFill>
                <a:highlight>
                  <a:srgbClr val="FFFFFF"/>
                </a:highlight>
              </a:rPr>
              <a:t>y fuera del seno familiar; por lo tanto, </a:t>
            </a:r>
            <a:r>
              <a:rPr lang="es" sz="1400">
                <a:solidFill>
                  <a:srgbClr val="000000"/>
                </a:solidFill>
                <a:highlight>
                  <a:schemeClr val="lt1"/>
                </a:highlight>
              </a:rPr>
              <a:t>es </a:t>
            </a:r>
            <a:r>
              <a:rPr lang="es" sz="1400">
                <a:solidFill>
                  <a:srgbClr val="000000"/>
                </a:solidFill>
                <a:highlight>
                  <a:srgbClr val="FFFFFF"/>
                </a:highlight>
              </a:rPr>
              <a:t>de suma importancia que tengan información sobre: manejo de información y </a:t>
            </a:r>
            <a:r>
              <a:rPr b="1" lang="es" sz="1400">
                <a:solidFill>
                  <a:srgbClr val="000000"/>
                </a:solidFill>
                <a:highlight>
                  <a:srgbClr val="FFFFFF"/>
                </a:highlight>
              </a:rPr>
              <a:t>educación </a:t>
            </a:r>
            <a:r>
              <a:rPr lang="es" sz="1400">
                <a:solidFill>
                  <a:srgbClr val="000000"/>
                </a:solidFill>
                <a:highlight>
                  <a:srgbClr val="FFFFFF"/>
                </a:highlight>
              </a:rPr>
              <a:t>del consumidor, el amueblamiento del hogar, la limpieza, la cocina, la ropa, la </a:t>
            </a:r>
            <a:r>
              <a:rPr lang="es" sz="1400">
                <a:solidFill>
                  <a:srgbClr val="000000"/>
                </a:solidFill>
                <a:highlight>
                  <a:srgbClr val="FFFFFF"/>
                </a:highlight>
                <a:uFill>
                  <a:noFill/>
                </a:uFill>
                <a:hlinkClick r:id="rId3">
                  <a:extLst>
                    <a:ext uri="{A12FA001-AC4F-418D-AE19-62706E023703}">
                      <ahyp:hlinkClr val="tx"/>
                    </a:ext>
                  </a:extLst>
                </a:hlinkClick>
              </a:rPr>
              <a:t>nutrición</a:t>
            </a:r>
            <a:r>
              <a:rPr lang="es" sz="1400">
                <a:solidFill>
                  <a:srgbClr val="000000"/>
                </a:solidFill>
                <a:highlight>
                  <a:srgbClr val="FFFFFF"/>
                </a:highlight>
              </a:rPr>
              <a:t>, la </a:t>
            </a:r>
            <a:r>
              <a:rPr lang="es" sz="1400">
                <a:solidFill>
                  <a:srgbClr val="000000"/>
                </a:solidFill>
                <a:highlight>
                  <a:srgbClr val="FFFFFF"/>
                </a:highlight>
                <a:uFill>
                  <a:noFill/>
                </a:uFill>
                <a:hlinkClick r:id="rId4">
                  <a:extLst>
                    <a:ext uri="{A12FA001-AC4F-418D-AE19-62706E023703}">
                      <ahyp:hlinkClr val="tx"/>
                    </a:ext>
                  </a:extLst>
                </a:hlinkClick>
              </a:rPr>
              <a:t>conservación de alimentos</a:t>
            </a:r>
            <a:r>
              <a:rPr lang="es" sz="1400">
                <a:solidFill>
                  <a:srgbClr val="000000"/>
                </a:solidFill>
                <a:highlight>
                  <a:srgbClr val="FFFFFF"/>
                </a:highlight>
              </a:rPr>
              <a:t>, la </a:t>
            </a:r>
            <a:r>
              <a:rPr lang="es" sz="1400">
                <a:solidFill>
                  <a:srgbClr val="000000"/>
                </a:solidFill>
                <a:highlight>
                  <a:srgbClr val="FFFFFF"/>
                </a:highlight>
                <a:uFill>
                  <a:noFill/>
                </a:uFill>
                <a:hlinkClick r:id="rId5">
                  <a:extLst>
                    <a:ext uri="{A12FA001-AC4F-418D-AE19-62706E023703}">
                      <ahyp:hlinkClr val="tx"/>
                    </a:ext>
                  </a:extLst>
                </a:hlinkClick>
              </a:rPr>
              <a:t>higiene</a:t>
            </a:r>
            <a:r>
              <a:rPr lang="es" sz="1400">
                <a:solidFill>
                  <a:srgbClr val="000000"/>
                </a:solidFill>
                <a:highlight>
                  <a:srgbClr val="FFFFFF"/>
                </a:highlight>
              </a:rPr>
              <a:t>, la gestión del dinero, la operación de electrodomésticos y las relaciones familiares. De esta manera, los estudiantes pueden llevar adecuadamente el entorno individual, o en comunidad, y hacer del mundo un lugar mejor.</a:t>
            </a:r>
            <a:endParaRPr sz="1400">
              <a:solidFill>
                <a:srgbClr val="000000"/>
              </a:solidFill>
              <a:highlight>
                <a:srgbClr val="FFFFFF"/>
              </a:highlight>
            </a:endParaRPr>
          </a:p>
          <a:p>
            <a:pPr indent="0" lvl="0" marL="0" rtl="0" algn="l">
              <a:spcBef>
                <a:spcPts val="0"/>
              </a:spcBef>
              <a:spcAft>
                <a:spcPts val="0"/>
              </a:spcAft>
              <a:buClr>
                <a:schemeClr val="dk1"/>
              </a:buClr>
              <a:buSzPts val="1100"/>
              <a:buFont typeface="Arial"/>
              <a:buNone/>
            </a:pPr>
            <a:r>
              <a:t/>
            </a:r>
            <a:endParaRPr sz="1400">
              <a:solidFill>
                <a:srgbClr val="000000"/>
              </a:solidFill>
            </a:endParaRPr>
          </a:p>
          <a:p>
            <a:pPr indent="0" lvl="0" marL="0" rtl="0" algn="just">
              <a:spcBef>
                <a:spcPts val="0"/>
              </a:spcBef>
              <a:spcAft>
                <a:spcPts val="0"/>
              </a:spcAft>
              <a:buClr>
                <a:schemeClr val="dk1"/>
              </a:buClr>
              <a:buSzPts val="1100"/>
              <a:buFont typeface="Arial"/>
              <a:buNone/>
            </a:pPr>
            <a:r>
              <a:rPr lang="es" sz="1400">
                <a:solidFill>
                  <a:srgbClr val="000000"/>
                </a:solidFill>
              </a:rPr>
              <a:t>Debido a que </a:t>
            </a:r>
            <a:r>
              <a:rPr lang="es" sz="1400">
                <a:solidFill>
                  <a:srgbClr val="000000"/>
                </a:solidFill>
                <a:highlight>
                  <a:srgbClr val="FFFFFF"/>
                </a:highlight>
                <a:latin typeface="Arial"/>
                <a:ea typeface="Arial"/>
                <a:cs typeface="Arial"/>
                <a:sym typeface="Arial"/>
              </a:rPr>
              <a:t>cuidar la economía familiar significa un reto para quienes deciden </a:t>
            </a:r>
            <a:r>
              <a:rPr b="1" lang="es" sz="1400">
                <a:solidFill>
                  <a:srgbClr val="000000"/>
                </a:solidFill>
                <a:highlight>
                  <a:srgbClr val="FFFFFF"/>
                </a:highlight>
                <a:latin typeface="Arial"/>
                <a:ea typeface="Arial"/>
                <a:cs typeface="Arial"/>
                <a:sym typeface="Arial"/>
              </a:rPr>
              <a:t>independizarse</a:t>
            </a:r>
            <a:r>
              <a:rPr lang="es" sz="1400">
                <a:solidFill>
                  <a:srgbClr val="000000"/>
                </a:solidFill>
                <a:highlight>
                  <a:srgbClr val="FFFFFF"/>
                </a:highlight>
                <a:latin typeface="Arial"/>
                <a:ea typeface="Arial"/>
                <a:cs typeface="Arial"/>
                <a:sym typeface="Arial"/>
              </a:rPr>
              <a:t>, e</a:t>
            </a:r>
            <a:r>
              <a:rPr lang="es" sz="1400">
                <a:solidFill>
                  <a:srgbClr val="000000"/>
                </a:solidFill>
              </a:rPr>
              <a:t>l proyecto “PrepararCET para la vida” pretende fomentar la independencia de los estudiantes a partir de aprendizajes prácticos relacionados con los siguientes ámbitos de su cotidianidad:</a:t>
            </a:r>
            <a:endParaRPr sz="1400">
              <a:solidFill>
                <a:srgbClr val="000000"/>
              </a:solidFill>
            </a:endParaRPr>
          </a:p>
          <a:p>
            <a:pPr indent="-317500" lvl="0" marL="457200" rtl="0" algn="l">
              <a:spcBef>
                <a:spcPts val="1200"/>
              </a:spcBef>
              <a:spcAft>
                <a:spcPts val="0"/>
              </a:spcAft>
              <a:buClr>
                <a:srgbClr val="000000"/>
              </a:buClr>
              <a:buSzPts val="1400"/>
              <a:buAutoNum type="alphaLcParenR"/>
            </a:pPr>
            <a:r>
              <a:rPr lang="es" sz="1400">
                <a:solidFill>
                  <a:srgbClr val="000000"/>
                </a:solidFill>
              </a:rPr>
              <a:t>Nutrición</a:t>
            </a:r>
            <a:endParaRPr sz="1400">
              <a:solidFill>
                <a:srgbClr val="000000"/>
              </a:solidFill>
            </a:endParaRPr>
          </a:p>
          <a:p>
            <a:pPr indent="-317500" lvl="0" marL="457200" rtl="0" algn="l">
              <a:spcBef>
                <a:spcPts val="0"/>
              </a:spcBef>
              <a:spcAft>
                <a:spcPts val="0"/>
              </a:spcAft>
              <a:buClr>
                <a:srgbClr val="000000"/>
              </a:buClr>
              <a:buSzPts val="1400"/>
              <a:buAutoNum type="alphaLcParenR"/>
            </a:pPr>
            <a:r>
              <a:rPr lang="es" sz="1400">
                <a:solidFill>
                  <a:srgbClr val="000000"/>
                </a:solidFill>
              </a:rPr>
              <a:t>Finanzas personales</a:t>
            </a:r>
            <a:endParaRPr sz="1400">
              <a:solidFill>
                <a:srgbClr val="000000"/>
              </a:solidFill>
            </a:endParaRPr>
          </a:p>
          <a:p>
            <a:pPr indent="-317500" lvl="0" marL="457200" rtl="0" algn="l">
              <a:spcBef>
                <a:spcPts val="0"/>
              </a:spcBef>
              <a:spcAft>
                <a:spcPts val="0"/>
              </a:spcAft>
              <a:buClr>
                <a:srgbClr val="000000"/>
              </a:buClr>
              <a:buSzPts val="1400"/>
              <a:buAutoNum type="alphaLcParenR"/>
            </a:pPr>
            <a:r>
              <a:rPr lang="es" sz="1400">
                <a:solidFill>
                  <a:srgbClr val="000000"/>
                </a:solidFill>
              </a:rPr>
              <a:t>Manejo de la información</a:t>
            </a:r>
            <a:endParaRPr sz="1400">
              <a:solidFill>
                <a:srgbClr val="000000"/>
              </a:solidFill>
            </a:endParaRPr>
          </a:p>
          <a:p>
            <a:pPr indent="0" lvl="0" marL="0" rtl="0" algn="l">
              <a:spcBef>
                <a:spcPts val="1200"/>
              </a:spcBef>
              <a:spcAft>
                <a:spcPts val="1200"/>
              </a:spcAft>
              <a:buNone/>
            </a:pPr>
            <a:r>
              <a:t/>
            </a:r>
            <a:endParaRPr/>
          </a:p>
        </p:txBody>
      </p:sp>
      <p:pic>
        <p:nvPicPr>
          <p:cNvPr id="116" name="Google Shape;116;p17"/>
          <p:cNvPicPr preferRelativeResize="0"/>
          <p:nvPr/>
        </p:nvPicPr>
        <p:blipFill>
          <a:blip r:embed="rId6">
            <a:alphaModFix/>
          </a:blip>
          <a:stretch>
            <a:fillRect/>
          </a:stretch>
        </p:blipFill>
        <p:spPr>
          <a:xfrm>
            <a:off x="8181725" y="-3"/>
            <a:ext cx="901550" cy="8548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3"/>
          <p:cNvSpPr txBox="1"/>
          <p:nvPr>
            <p:ph type="title"/>
          </p:nvPr>
        </p:nvSpPr>
        <p:spPr>
          <a:xfrm>
            <a:off x="311700" y="1956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3.Objetivos- Propósitos Química</a:t>
            </a:r>
            <a:endParaRPr/>
          </a:p>
        </p:txBody>
      </p:sp>
      <p:sp>
        <p:nvSpPr>
          <p:cNvPr id="385" name="Google Shape;385;p53"/>
          <p:cNvSpPr txBox="1"/>
          <p:nvPr>
            <p:ph idx="1" type="body"/>
          </p:nvPr>
        </p:nvSpPr>
        <p:spPr>
          <a:xfrm>
            <a:off x="311700" y="920400"/>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605"/>
              <a:buNone/>
            </a:pPr>
            <a:r>
              <a:rPr lang="es" sz="1190"/>
              <a:t>El alumno:</a:t>
            </a:r>
            <a:endParaRPr sz="1190"/>
          </a:p>
          <a:p>
            <a:pPr indent="0" lvl="0" marL="0" rtl="0" algn="l">
              <a:spcBef>
                <a:spcPts val="1200"/>
              </a:spcBef>
              <a:spcAft>
                <a:spcPts val="0"/>
              </a:spcAft>
              <a:buSzPts val="605"/>
              <a:buNone/>
            </a:pPr>
            <a:r>
              <a:rPr lang="es" sz="1190"/>
              <a:t>Identifica compuestos químicos orgánicos e </a:t>
            </a:r>
            <a:r>
              <a:rPr lang="es" sz="1190"/>
              <a:t>inorgánicos</a:t>
            </a:r>
            <a:r>
              <a:rPr lang="es" sz="1190"/>
              <a:t> en las etiquetas de productos procesados y ultraprocesados  de consumo cotidiano en su dieta personal.</a:t>
            </a:r>
            <a:endParaRPr sz="1190"/>
          </a:p>
          <a:p>
            <a:pPr indent="0" lvl="0" marL="0" rtl="0" algn="l">
              <a:spcBef>
                <a:spcPts val="1200"/>
              </a:spcBef>
              <a:spcAft>
                <a:spcPts val="0"/>
              </a:spcAft>
              <a:buSzPts val="605"/>
              <a:buNone/>
            </a:pPr>
            <a:r>
              <a:rPr lang="es" sz="1190"/>
              <a:t>Analiza y deduce el tipo de enlace químico que mantiene unidos a los átomos de los compuestos químicos orgánicos e inorgánicos presentes en las etiquetas de productos procesados y ultraprocesados de consumo cotidiano en su dieta personal.</a:t>
            </a:r>
            <a:endParaRPr sz="1190"/>
          </a:p>
          <a:p>
            <a:pPr indent="0" lvl="0" marL="0" rtl="0" algn="l">
              <a:spcBef>
                <a:spcPts val="1200"/>
              </a:spcBef>
              <a:spcAft>
                <a:spcPts val="0"/>
              </a:spcAft>
              <a:buSzPts val="605"/>
              <a:buNone/>
            </a:pPr>
            <a:r>
              <a:rPr lang="es" sz="1190"/>
              <a:t>Realiza una investigación para conocer la estructura molecular de los compuestos orgánicos e inorgánicos presentes </a:t>
            </a:r>
            <a:r>
              <a:rPr lang="es" sz="1190"/>
              <a:t>en las etiquetas de productos procesados y ultraprocesados  de consumo cotidiano en su dieta personal.</a:t>
            </a:r>
            <a:endParaRPr sz="1190"/>
          </a:p>
          <a:p>
            <a:pPr indent="0" lvl="0" marL="0" rtl="0" algn="l">
              <a:spcBef>
                <a:spcPts val="1200"/>
              </a:spcBef>
              <a:spcAft>
                <a:spcPts val="0"/>
              </a:spcAft>
              <a:buSzPts val="605"/>
              <a:buNone/>
            </a:pPr>
            <a:r>
              <a:rPr lang="es" sz="1190"/>
              <a:t> Identifica en las moléculas de compuestos orgánicos que forman parte de los alimentos procesados y ultraprocesados grupos funcionales específicos y relaciona la presencia de estos grupos con la función que llevan a cabo en los alimentos procesados y ultraprocesados que los contienen como aditivos.</a:t>
            </a:r>
            <a:endParaRPr sz="1190"/>
          </a:p>
          <a:p>
            <a:pPr indent="0" lvl="0" marL="0" rtl="0" algn="l">
              <a:spcBef>
                <a:spcPts val="1200"/>
              </a:spcBef>
              <a:spcAft>
                <a:spcPts val="1200"/>
              </a:spcAft>
              <a:buSzPts val="605"/>
              <a:buNone/>
            </a:pPr>
            <a:r>
              <a:rPr lang="es" sz="1190"/>
              <a:t>Crea contenido digital para divulgar los hallazgos de este proyecto promoviendo hábitos que permitan disminuir el impacto negativo que tiene el consumo de alimentos procesados y ultraprocesados en nuestra salud y permita generar un consumo informado y responsable de alimentos procesados y ultraprocesados, as´como una mejora en los hábitos de consumo de los mismos.</a:t>
            </a:r>
            <a:endParaRPr sz="1190"/>
          </a:p>
        </p:txBody>
      </p:sp>
      <p:pic>
        <p:nvPicPr>
          <p:cNvPr id="386" name="Google Shape;386;p53"/>
          <p:cNvPicPr preferRelativeResize="0"/>
          <p:nvPr/>
        </p:nvPicPr>
        <p:blipFill>
          <a:blip r:embed="rId3">
            <a:alphaModFix/>
          </a:blip>
          <a:stretch>
            <a:fillRect/>
          </a:stretch>
        </p:blipFill>
        <p:spPr>
          <a:xfrm>
            <a:off x="7909075" y="108000"/>
            <a:ext cx="1044425" cy="1044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Objetivos y propósito Salud</a:t>
            </a:r>
            <a:endParaRPr/>
          </a:p>
        </p:txBody>
      </p:sp>
      <p:sp>
        <p:nvSpPr>
          <p:cNvPr id="392" name="Google Shape;392;p54"/>
          <p:cNvSpPr txBox="1"/>
          <p:nvPr>
            <p:ph idx="1" type="body"/>
          </p:nvPr>
        </p:nvSpPr>
        <p:spPr>
          <a:xfrm>
            <a:off x="1038225" y="1362075"/>
            <a:ext cx="5286300" cy="2857500"/>
          </a:xfrm>
          <a:prstGeom prst="rect">
            <a:avLst/>
          </a:prstGeom>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None/>
            </a:pPr>
            <a:r>
              <a:rPr lang="es" sz="1200">
                <a:solidFill>
                  <a:srgbClr val="695D46"/>
                </a:solidFill>
              </a:rPr>
              <a:t>Informar a la población estudiantil ,  sobre las graves consecuencias a largo plazo que conlleva el hábito de ingerir comida procesada de bajo valor nutrimental y alto contenido de ingredientes dañinos.  Mediante  la  investigación  bibliográfica y la creación y exposición  de modelos ilustrativos, para contribuir en el interés  de la población  en modificar los hábitos  alimenticios en favor de su salud presente y futura.</a:t>
            </a:r>
            <a:endParaRPr sz="1200">
              <a:solidFill>
                <a:srgbClr val="695D46"/>
              </a:solidFill>
            </a:endParaRPr>
          </a:p>
          <a:p>
            <a:pPr indent="0" lvl="0" marL="0" rtl="0" algn="l">
              <a:lnSpc>
                <a:spcPct val="115000"/>
              </a:lnSpc>
              <a:spcBef>
                <a:spcPts val="0"/>
              </a:spcBef>
              <a:spcAft>
                <a:spcPts val="0"/>
              </a:spcAft>
              <a:buNone/>
            </a:pPr>
            <a:r>
              <a:rPr lang="es" sz="1200">
                <a:solidFill>
                  <a:srgbClr val="695D46"/>
                </a:solidFill>
              </a:rPr>
              <a:t>Propósito:   Que los estudiantes proyecten una idea gráfica  mediante un modelo interactivo que al ser expuesta a sus compañeros, les haga comprender visualmente las causas y consecuencias de los malos hábitos alimenticios, así como las alternativas de prevención de problemas presentes y futuros.</a:t>
            </a:r>
            <a:endParaRPr sz="1200">
              <a:solidFill>
                <a:srgbClr val="695D46"/>
              </a:solidFill>
            </a:endParaRPr>
          </a:p>
          <a:p>
            <a:pPr indent="0" lvl="0" marL="0" rtl="0" algn="l">
              <a:lnSpc>
                <a:spcPct val="115000"/>
              </a:lnSpc>
              <a:spcBef>
                <a:spcPts val="0"/>
              </a:spcBef>
              <a:spcAft>
                <a:spcPts val="0"/>
              </a:spcAft>
              <a:buNone/>
            </a:pPr>
            <a:r>
              <a:t/>
            </a:r>
            <a:endParaRPr sz="1200">
              <a:solidFill>
                <a:srgbClr val="695D46"/>
              </a:solidFill>
            </a:endParaRPr>
          </a:p>
          <a:p>
            <a:pPr indent="0" lvl="0" marL="0" rtl="0" algn="l">
              <a:spcBef>
                <a:spcPts val="0"/>
              </a:spcBef>
              <a:spcAft>
                <a:spcPts val="120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3.Objetivos- Propósitos (Biología IV)</a:t>
            </a:r>
            <a:endParaRPr/>
          </a:p>
        </p:txBody>
      </p:sp>
      <p:sp>
        <p:nvSpPr>
          <p:cNvPr id="398" name="Google Shape;398;p5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s" sz="2280">
                <a:solidFill>
                  <a:srgbClr val="1F497D"/>
                </a:solidFill>
                <a:latin typeface="Century Gothic"/>
                <a:ea typeface="Century Gothic"/>
                <a:cs typeface="Century Gothic"/>
                <a:sym typeface="Century Gothic"/>
              </a:rPr>
              <a:t>Elaborar desayunos, comidas y cenas saludables que cumplan con todos los requerimientos nutricionales para adolescentes entre los 17 y 19 años de edad del CET.</a:t>
            </a:r>
            <a:endParaRPr sz="2280">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2280">
                <a:solidFill>
                  <a:srgbClr val="1F497D"/>
                </a:solidFill>
                <a:latin typeface="Century Gothic"/>
                <a:ea typeface="Century Gothic"/>
                <a:cs typeface="Century Gothic"/>
                <a:sym typeface="Century Gothic"/>
              </a:rPr>
              <a:t>Elaborar colaciones y postres saludables que complementen la ingesta de alimentación diaria de los adolescentes del CET.</a:t>
            </a:r>
            <a:endParaRPr sz="3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3.Objetivos- Propósitos (Matemáticas V)</a:t>
            </a:r>
            <a:endParaRPr/>
          </a:p>
        </p:txBody>
      </p:sp>
      <p:sp>
        <p:nvSpPr>
          <p:cNvPr id="404" name="Google Shape;404;p5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lang="es" sz="2500">
                <a:solidFill>
                  <a:srgbClr val="1F497D"/>
                </a:solidFill>
                <a:latin typeface="Century Gothic"/>
                <a:ea typeface="Century Gothic"/>
                <a:cs typeface="Century Gothic"/>
                <a:sym typeface="Century Gothic"/>
              </a:rPr>
              <a:t>Comprender y comparar los tipos de productos financieros, así como interpretar un estado de cuenta. Diseñar un tríptico (digital) informativo para informar a los alumnos del CET sobre el buen manejo de sus finanzas personales.</a:t>
            </a:r>
            <a:endParaRPr sz="25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3.Objetivos- Propósitos (Historia de México II)</a:t>
            </a:r>
            <a:endParaRPr/>
          </a:p>
        </p:txBody>
      </p:sp>
      <p:sp>
        <p:nvSpPr>
          <p:cNvPr id="410" name="Google Shape;410;p5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77500" lnSpcReduction="10000"/>
          </a:bodyPr>
          <a:lstStyle/>
          <a:p>
            <a:pPr indent="0" lvl="0" marL="0" rtl="0" algn="l">
              <a:spcBef>
                <a:spcPts val="1200"/>
              </a:spcBef>
              <a:spcAft>
                <a:spcPts val="0"/>
              </a:spcAft>
              <a:buNone/>
            </a:pPr>
            <a:r>
              <a:rPr lang="es" sz="2500">
                <a:solidFill>
                  <a:srgbClr val="1F497D"/>
                </a:solidFill>
                <a:latin typeface="Century Gothic"/>
                <a:ea typeface="Century Gothic"/>
                <a:cs typeface="Century Gothic"/>
                <a:sym typeface="Century Gothic"/>
              </a:rPr>
              <a:t>Identificar la estructura de un periódico de circulación nacional para facilitar la revisión de contenidos</a:t>
            </a:r>
            <a:endParaRPr sz="2500">
              <a:solidFill>
                <a:srgbClr val="1F497D"/>
              </a:solidFill>
              <a:latin typeface="Century Gothic"/>
              <a:ea typeface="Century Gothic"/>
              <a:cs typeface="Century Gothic"/>
              <a:sym typeface="Century Gothic"/>
            </a:endParaRPr>
          </a:p>
          <a:p>
            <a:pPr indent="0" lvl="0" marL="0" rtl="0" algn="l">
              <a:spcBef>
                <a:spcPts val="1200"/>
              </a:spcBef>
              <a:spcAft>
                <a:spcPts val="0"/>
              </a:spcAft>
              <a:buNone/>
            </a:pPr>
            <a:r>
              <a:rPr lang="es" sz="2500">
                <a:solidFill>
                  <a:srgbClr val="1F497D"/>
                </a:solidFill>
                <a:latin typeface="Century Gothic"/>
                <a:ea typeface="Century Gothic"/>
                <a:cs typeface="Century Gothic"/>
                <a:sym typeface="Century Gothic"/>
              </a:rPr>
              <a:t>Desarrollar una visión crítica para evaluar los sesgos ideológicos en los contenidos periodísticos en materia de economía, </a:t>
            </a:r>
            <a:r>
              <a:rPr lang="es" sz="2433">
                <a:solidFill>
                  <a:srgbClr val="1F497D"/>
                </a:solidFill>
                <a:latin typeface="Century Gothic"/>
                <a:ea typeface="Century Gothic"/>
                <a:cs typeface="Century Gothic"/>
                <a:sym typeface="Century Gothic"/>
              </a:rPr>
              <a:t>a</a:t>
            </a:r>
            <a:r>
              <a:rPr lang="es" sz="2433">
                <a:solidFill>
                  <a:srgbClr val="1F497D"/>
                </a:solidFill>
                <a:latin typeface="Century Gothic"/>
                <a:ea typeface="Century Gothic"/>
                <a:cs typeface="Century Gothic"/>
                <a:sym typeface="Century Gothic"/>
              </a:rPr>
              <a:t>lternancia, antiguo régimen, centralismo, ciudadanía, constitucionalismo, democracia, derechos humanos, derechos sociales,  Estado liberal,  Estado nación,  Estado neoliberal,  federalismo, garantías individuales y sufragio universal temas todos vistos en clase, para generar una opinión real y propia del acontecer del país.</a:t>
            </a:r>
            <a:endParaRPr sz="2746">
              <a:solidFill>
                <a:srgbClr val="1F497D"/>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4-Evaluación-Productos y evidencias (Química)</a:t>
            </a:r>
            <a:endParaRPr/>
          </a:p>
        </p:txBody>
      </p:sp>
      <p:sp>
        <p:nvSpPr>
          <p:cNvPr id="416" name="Google Shape;416;p58"/>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92500" lnSpcReduction="10000"/>
          </a:bodyPr>
          <a:lstStyle/>
          <a:p>
            <a:pPr indent="0" lvl="0" marL="0" rtl="0" algn="just">
              <a:spcBef>
                <a:spcPts val="0"/>
              </a:spcBef>
              <a:spcAft>
                <a:spcPts val="0"/>
              </a:spcAft>
              <a:buNone/>
            </a:pPr>
            <a:r>
              <a:rPr lang="es"/>
              <a:t>Al finalizar este proyecto los alumnos:</a:t>
            </a:r>
            <a:endParaRPr/>
          </a:p>
          <a:p>
            <a:pPr indent="0" lvl="0" marL="0" rtl="0" algn="just">
              <a:spcBef>
                <a:spcPts val="1200"/>
              </a:spcBef>
              <a:spcAft>
                <a:spcPts val="0"/>
              </a:spcAft>
              <a:buNone/>
            </a:pPr>
            <a:r>
              <a:rPr lang="es"/>
              <a:t>Realizan una publicación digital en la que presentan mediante una infografía de manera abreviada los resultados de su investigación, datos importantes sobre los aditivos presentes en las etiquetas de los alimentos ultraprocesados, los principales daños a la salud que </a:t>
            </a:r>
            <a:r>
              <a:rPr lang="es"/>
              <a:t>constituye su consumo prolongado y alternativas para disminuir o sustituir su consumo.</a:t>
            </a:r>
            <a:endParaRPr/>
          </a:p>
          <a:p>
            <a:pPr indent="0" lvl="0" marL="0" rtl="0" algn="just">
              <a:spcBef>
                <a:spcPts val="1200"/>
              </a:spcBef>
              <a:spcAft>
                <a:spcPts val="1200"/>
              </a:spcAft>
              <a:buNone/>
            </a:pPr>
            <a:r>
              <a:rPr lang="es"/>
              <a:t> </a:t>
            </a:r>
            <a:r>
              <a:rPr lang="es"/>
              <a:t>Crean un formulario en Google Forms para dar a conocer los resultados de su investigación, permitiendo que los lectores </a:t>
            </a:r>
            <a:r>
              <a:rPr lang="es"/>
              <a:t>interactúen</a:t>
            </a:r>
            <a:r>
              <a:rPr lang="es"/>
              <a:t>, dando opciones de solución, opiniones y comentarios sobre las reflexiones que generaron al </a:t>
            </a:r>
            <a:r>
              <a:rPr lang="es"/>
              <a:t>enfrentarse</a:t>
            </a:r>
            <a:r>
              <a:rPr lang="es"/>
              <a:t> al contenido compartido por sus compañeros a través de las infografías digitales.</a:t>
            </a:r>
            <a:endParaRPr/>
          </a:p>
        </p:txBody>
      </p:sp>
      <p:pic>
        <p:nvPicPr>
          <p:cNvPr id="417" name="Google Shape;417;p58"/>
          <p:cNvPicPr preferRelativeResize="0"/>
          <p:nvPr/>
        </p:nvPicPr>
        <p:blipFill>
          <a:blip r:embed="rId3">
            <a:alphaModFix/>
          </a:blip>
          <a:stretch>
            <a:fillRect/>
          </a:stretch>
        </p:blipFill>
        <p:spPr>
          <a:xfrm>
            <a:off x="7909075" y="108000"/>
            <a:ext cx="1044425" cy="10444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-Evaluación-Productos y evidencias (Salud)</a:t>
            </a:r>
            <a:endParaRPr/>
          </a:p>
        </p:txBody>
      </p:sp>
      <p:sp>
        <p:nvSpPr>
          <p:cNvPr id="423" name="Google Shape;423;p5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just">
              <a:lnSpc>
                <a:spcPct val="115000"/>
              </a:lnSpc>
              <a:spcBef>
                <a:spcPts val="0"/>
              </a:spcBef>
              <a:spcAft>
                <a:spcPts val="0"/>
              </a:spcAft>
              <a:buNone/>
            </a:pPr>
            <a:r>
              <a:rPr lang="es">
                <a:solidFill>
                  <a:srgbClr val="695D46"/>
                </a:solidFill>
              </a:rPr>
              <a:t>Al finalizar este proyecto los alumnos:</a:t>
            </a:r>
            <a:endParaRPr>
              <a:solidFill>
                <a:srgbClr val="695D46"/>
              </a:solidFill>
            </a:endParaRPr>
          </a:p>
          <a:p>
            <a:pPr indent="0" lvl="0" marL="0" rtl="0" algn="just">
              <a:lnSpc>
                <a:spcPct val="115000"/>
              </a:lnSpc>
              <a:spcBef>
                <a:spcPts val="1200"/>
              </a:spcBef>
              <a:spcAft>
                <a:spcPts val="0"/>
              </a:spcAft>
              <a:buNone/>
            </a:pPr>
            <a:r>
              <a:rPr lang="es">
                <a:solidFill>
                  <a:srgbClr val="695D46"/>
                </a:solidFill>
              </a:rPr>
              <a:t>Realizan una exposición de modelos frente a sus compañeros de preparatoria y secundaria y publicación digital en la que presentan mediante una infografía de manera abreviada los resultados de su investigación.</a:t>
            </a:r>
            <a:endParaRPr>
              <a:solidFill>
                <a:srgbClr val="695D46"/>
              </a:solidFill>
            </a:endParaRPr>
          </a:p>
          <a:p>
            <a:pPr indent="0" lvl="0" marL="0" rtl="0" algn="just">
              <a:lnSpc>
                <a:spcPct val="115000"/>
              </a:lnSpc>
              <a:spcBef>
                <a:spcPts val="1200"/>
              </a:spcBef>
              <a:spcAft>
                <a:spcPts val="0"/>
              </a:spcAft>
              <a:buNone/>
            </a:pPr>
            <a:r>
              <a:rPr lang="es">
                <a:solidFill>
                  <a:srgbClr val="695D46"/>
                </a:solidFill>
              </a:rPr>
              <a:t>Crearán un formulario en Google Forms para aplicarlo después de la exposición y valorar el aprendizaje obtenido en los educandos.</a:t>
            </a:r>
            <a:endParaRPr>
              <a:solidFill>
                <a:srgbClr val="695D46"/>
              </a:solidFill>
            </a:endParaRPr>
          </a:p>
          <a:p>
            <a:pPr indent="0" lvl="0" marL="0" rtl="0" algn="l">
              <a:spcBef>
                <a:spcPts val="0"/>
              </a:spcBef>
              <a:spcAft>
                <a:spcPts val="120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6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4-Evaluación-Productos y evidencias (Biología IV)</a:t>
            </a:r>
            <a:endParaRPr/>
          </a:p>
          <a:p>
            <a:pPr indent="0" lvl="0" marL="0" rtl="0" algn="l">
              <a:spcBef>
                <a:spcPts val="0"/>
              </a:spcBef>
              <a:spcAft>
                <a:spcPts val="0"/>
              </a:spcAft>
              <a:buNone/>
            </a:pPr>
            <a:r>
              <a:t/>
            </a:r>
            <a:endParaRPr/>
          </a:p>
        </p:txBody>
      </p:sp>
      <p:sp>
        <p:nvSpPr>
          <p:cNvPr id="429" name="Google Shape;429;p6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s" sz="2080">
                <a:solidFill>
                  <a:srgbClr val="17365D"/>
                </a:solidFill>
                <a:latin typeface="Century Gothic"/>
                <a:ea typeface="Century Gothic"/>
                <a:cs typeface="Century Gothic"/>
                <a:sym typeface="Century Gothic"/>
              </a:rPr>
              <a:t>Elaboración de menús que cumplan con los requerimientos energéticos de los alumnos del CET entre los 17 y 19 años de edad. </a:t>
            </a:r>
            <a:endParaRPr sz="2080">
              <a:solidFill>
                <a:srgbClr val="17365D"/>
              </a:solidFill>
              <a:latin typeface="Century Gothic"/>
              <a:ea typeface="Century Gothic"/>
              <a:cs typeface="Century Gothic"/>
              <a:sym typeface="Century Gothic"/>
            </a:endParaRPr>
          </a:p>
          <a:p>
            <a:pPr indent="0" lvl="0" marL="0" rtl="0" algn="just">
              <a:spcBef>
                <a:spcPts val="0"/>
              </a:spcBef>
              <a:spcAft>
                <a:spcPts val="0"/>
              </a:spcAft>
              <a:buNone/>
            </a:pPr>
            <a:r>
              <a:rPr lang="es" sz="2080">
                <a:solidFill>
                  <a:srgbClr val="17365D"/>
                </a:solidFill>
                <a:latin typeface="Century Gothic"/>
                <a:ea typeface="Century Gothic"/>
                <a:cs typeface="Century Gothic"/>
                <a:sym typeface="Century Gothic"/>
              </a:rPr>
              <a:t>Elaboración de recetario digital.</a:t>
            </a:r>
            <a:endParaRPr sz="2080">
              <a:solidFill>
                <a:srgbClr val="17365D"/>
              </a:solidFill>
              <a:latin typeface="Century Gothic"/>
              <a:ea typeface="Century Gothic"/>
              <a:cs typeface="Century Gothic"/>
              <a:sym typeface="Century Gothic"/>
            </a:endParaRPr>
          </a:p>
          <a:p>
            <a:pPr indent="0" lvl="0" marL="0" rtl="0" algn="just">
              <a:spcBef>
                <a:spcPts val="0"/>
              </a:spcBef>
              <a:spcAft>
                <a:spcPts val="1200"/>
              </a:spcAft>
              <a:buNone/>
            </a:pPr>
            <a:r>
              <a:t/>
            </a:r>
            <a:endParaRPr sz="28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4-Evaluación-Productos y evidencias (Matemáticas V)</a:t>
            </a:r>
            <a:endParaRPr/>
          </a:p>
          <a:p>
            <a:pPr indent="0" lvl="0" marL="0" rtl="0" algn="l">
              <a:spcBef>
                <a:spcPts val="0"/>
              </a:spcBef>
              <a:spcAft>
                <a:spcPts val="0"/>
              </a:spcAft>
              <a:buNone/>
            </a:pPr>
            <a:r>
              <a:t/>
            </a:r>
            <a:endParaRPr/>
          </a:p>
        </p:txBody>
      </p:sp>
      <p:sp>
        <p:nvSpPr>
          <p:cNvPr id="435" name="Google Shape;435;p61"/>
          <p:cNvSpPr txBox="1"/>
          <p:nvPr>
            <p:ph idx="1" type="body"/>
          </p:nvPr>
        </p:nvSpPr>
        <p:spPr>
          <a:xfrm>
            <a:off x="311700" y="1266325"/>
            <a:ext cx="8520600" cy="35922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7365D"/>
              </a:buClr>
              <a:buSzPts val="2400"/>
              <a:buFont typeface="Century Gothic"/>
              <a:buChar char="●"/>
            </a:pPr>
            <a:r>
              <a:rPr lang="es" sz="2400">
                <a:solidFill>
                  <a:srgbClr val="17365D"/>
                </a:solidFill>
                <a:latin typeface="Century Gothic"/>
                <a:ea typeface="Century Gothic"/>
                <a:cs typeface="Century Gothic"/>
                <a:sym typeface="Century Gothic"/>
              </a:rPr>
              <a:t>Documento introducción a algunos conceptos financieros.</a:t>
            </a:r>
            <a:endParaRPr sz="2400">
              <a:solidFill>
                <a:srgbClr val="17365D"/>
              </a:solidFill>
              <a:latin typeface="Century Gothic"/>
              <a:ea typeface="Century Gothic"/>
              <a:cs typeface="Century Gothic"/>
              <a:sym typeface="Century Gothic"/>
            </a:endParaRPr>
          </a:p>
          <a:p>
            <a:pPr indent="0" lvl="0" marL="457200" rtl="0" algn="l">
              <a:spcBef>
                <a:spcPts val="0"/>
              </a:spcBef>
              <a:spcAft>
                <a:spcPts val="0"/>
              </a:spcAft>
              <a:buNone/>
            </a:pPr>
            <a:r>
              <a:t/>
            </a:r>
            <a:endParaRPr sz="2400">
              <a:solidFill>
                <a:srgbClr val="17365D"/>
              </a:solidFill>
              <a:latin typeface="Century Gothic"/>
              <a:ea typeface="Century Gothic"/>
              <a:cs typeface="Century Gothic"/>
              <a:sym typeface="Century Gothic"/>
            </a:endParaRPr>
          </a:p>
          <a:p>
            <a:pPr indent="-381000" lvl="0" marL="457200" rtl="0" algn="l">
              <a:spcBef>
                <a:spcPts val="0"/>
              </a:spcBef>
              <a:spcAft>
                <a:spcPts val="0"/>
              </a:spcAft>
              <a:buClr>
                <a:srgbClr val="17365D"/>
              </a:buClr>
              <a:buSzPts val="2400"/>
              <a:buFont typeface="Century Gothic"/>
              <a:buChar char="●"/>
            </a:pPr>
            <a:r>
              <a:rPr lang="es" sz="2400">
                <a:solidFill>
                  <a:srgbClr val="17365D"/>
                </a:solidFill>
                <a:latin typeface="Century Gothic"/>
                <a:ea typeface="Century Gothic"/>
                <a:cs typeface="Century Gothic"/>
                <a:sym typeface="Century Gothic"/>
              </a:rPr>
              <a:t>Cuestionario sobre lectura de estado de cuenta financiero.</a:t>
            </a:r>
            <a:endParaRPr sz="2400">
              <a:solidFill>
                <a:srgbClr val="17365D"/>
              </a:solidFill>
              <a:latin typeface="Century Gothic"/>
              <a:ea typeface="Century Gothic"/>
              <a:cs typeface="Century Gothic"/>
              <a:sym typeface="Century Gothic"/>
            </a:endParaRPr>
          </a:p>
          <a:p>
            <a:pPr indent="0" lvl="0" marL="457200" rtl="0" algn="l">
              <a:spcBef>
                <a:spcPts val="0"/>
              </a:spcBef>
              <a:spcAft>
                <a:spcPts val="0"/>
              </a:spcAft>
              <a:buNone/>
            </a:pPr>
            <a:r>
              <a:t/>
            </a:r>
            <a:endParaRPr sz="2400">
              <a:solidFill>
                <a:srgbClr val="17365D"/>
              </a:solidFill>
              <a:latin typeface="Century Gothic"/>
              <a:ea typeface="Century Gothic"/>
              <a:cs typeface="Century Gothic"/>
              <a:sym typeface="Century Gothic"/>
            </a:endParaRPr>
          </a:p>
          <a:p>
            <a:pPr indent="-381000" lvl="0" marL="457200" rtl="0" algn="l">
              <a:spcBef>
                <a:spcPts val="0"/>
              </a:spcBef>
              <a:spcAft>
                <a:spcPts val="0"/>
              </a:spcAft>
              <a:buClr>
                <a:srgbClr val="17365D"/>
              </a:buClr>
              <a:buSzPts val="2400"/>
              <a:buFont typeface="Century Gothic"/>
              <a:buChar char="●"/>
            </a:pPr>
            <a:r>
              <a:rPr lang="es" sz="2400">
                <a:solidFill>
                  <a:srgbClr val="17365D"/>
                </a:solidFill>
                <a:latin typeface="Century Gothic"/>
                <a:ea typeface="Century Gothic"/>
                <a:cs typeface="Century Gothic"/>
                <a:sym typeface="Century Gothic"/>
              </a:rPr>
              <a:t>Tríptico o infografía digital para informar a los alumnos sobre el manejo de sus finanzas personales.</a:t>
            </a:r>
            <a:endParaRPr sz="24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sz="3377"/>
              <a:t>4-Evaluación-Productos y evidencias (Historia de México II)</a:t>
            </a:r>
            <a:endParaRPr sz="3377"/>
          </a:p>
          <a:p>
            <a:pPr indent="0" lvl="0" marL="0" rtl="0" algn="l">
              <a:spcBef>
                <a:spcPts val="0"/>
              </a:spcBef>
              <a:spcAft>
                <a:spcPts val="0"/>
              </a:spcAft>
              <a:buNone/>
            </a:pPr>
            <a:r>
              <a:t/>
            </a:r>
            <a:endParaRPr/>
          </a:p>
        </p:txBody>
      </p:sp>
      <p:sp>
        <p:nvSpPr>
          <p:cNvPr id="441" name="Google Shape;441;p6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s" sz="2080">
                <a:solidFill>
                  <a:srgbClr val="17365D"/>
                </a:solidFill>
                <a:latin typeface="Century Gothic"/>
                <a:ea typeface="Century Gothic"/>
                <a:cs typeface="Century Gothic"/>
                <a:sym typeface="Century Gothic"/>
              </a:rPr>
              <a:t>Creación de espacios de lectura y análisis de distintos diarios de circulación para identificar los distintos formatos periodísticos y el reconocimiento del manejo ideológico para comentarse en plenaria.</a:t>
            </a:r>
            <a:endParaRPr sz="2080">
              <a:solidFill>
                <a:srgbClr val="17365D"/>
              </a:solidFill>
              <a:latin typeface="Century Gothic"/>
              <a:ea typeface="Century Gothic"/>
              <a:cs typeface="Century Gothic"/>
              <a:sym typeface="Century Gothic"/>
            </a:endParaRPr>
          </a:p>
          <a:p>
            <a:pPr indent="0" lvl="0" marL="0" rtl="0" algn="just">
              <a:spcBef>
                <a:spcPts val="0"/>
              </a:spcBef>
              <a:spcAft>
                <a:spcPts val="0"/>
              </a:spcAft>
              <a:buNone/>
            </a:pPr>
            <a:r>
              <a:rPr lang="es" sz="2080">
                <a:solidFill>
                  <a:srgbClr val="17365D"/>
                </a:solidFill>
                <a:latin typeface="Century Gothic"/>
                <a:ea typeface="Century Gothic"/>
                <a:cs typeface="Century Gothic"/>
                <a:sym typeface="Century Gothic"/>
              </a:rPr>
              <a:t>Revisión de videos para comprender el manejo historiográfico y filosófico de los contenidos periodísticos.</a:t>
            </a:r>
            <a:endParaRPr sz="2080">
              <a:solidFill>
                <a:srgbClr val="17365D"/>
              </a:solidFill>
              <a:latin typeface="Century Gothic"/>
              <a:ea typeface="Century Gothic"/>
              <a:cs typeface="Century Gothic"/>
              <a:sym typeface="Century Gothic"/>
            </a:endParaRPr>
          </a:p>
          <a:p>
            <a:pPr indent="0" lvl="0" marL="0" rtl="0" algn="just">
              <a:spcBef>
                <a:spcPts val="0"/>
              </a:spcBef>
              <a:spcAft>
                <a:spcPts val="0"/>
              </a:spcAft>
              <a:buNone/>
            </a:pPr>
            <a:r>
              <a:rPr lang="es" sz="2080">
                <a:solidFill>
                  <a:srgbClr val="17365D"/>
                </a:solidFill>
                <a:latin typeface="Century Gothic"/>
                <a:ea typeface="Century Gothic"/>
                <a:cs typeface="Century Gothic"/>
                <a:sym typeface="Century Gothic"/>
              </a:rPr>
              <a:t>Análisis de la estructura de contenidos en periódicos impresos</a:t>
            </a:r>
            <a:endParaRPr sz="2080">
              <a:solidFill>
                <a:srgbClr val="17365D"/>
              </a:solidFill>
              <a:latin typeface="Century Gothic"/>
              <a:ea typeface="Century Gothic"/>
              <a:cs typeface="Century Gothic"/>
              <a:sym typeface="Century Gothic"/>
            </a:endParaRPr>
          </a:p>
          <a:p>
            <a:pPr indent="0" lvl="0" marL="0" rtl="0" algn="just">
              <a:spcBef>
                <a:spcPts val="0"/>
              </a:spcBef>
              <a:spcAft>
                <a:spcPts val="1200"/>
              </a:spcAft>
              <a:buNone/>
            </a:pPr>
            <a:r>
              <a:t/>
            </a:r>
            <a:endParaRPr sz="2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8"/>
          <p:cNvSpPr txBox="1"/>
          <p:nvPr>
            <p:ph type="title"/>
          </p:nvPr>
        </p:nvSpPr>
        <p:spPr>
          <a:xfrm>
            <a:off x="233375" y="73713"/>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Justificación. Etapas del proyecto</a:t>
            </a:r>
            <a:endParaRPr/>
          </a:p>
        </p:txBody>
      </p:sp>
      <p:sp>
        <p:nvSpPr>
          <p:cNvPr id="122" name="Google Shape;122;p18"/>
          <p:cNvSpPr txBox="1"/>
          <p:nvPr>
            <p:ph idx="1" type="body"/>
          </p:nvPr>
        </p:nvSpPr>
        <p:spPr>
          <a:xfrm>
            <a:off x="383525" y="78112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400">
                <a:solidFill>
                  <a:srgbClr val="000000"/>
                </a:solidFill>
              </a:rPr>
              <a:t>1.- Protocolo.  Planteamiento del Problema, objetivo general y objetivos particulares, , hipótesis, plan de trabajo, procedimiento y materiales</a:t>
            </a:r>
            <a:endParaRPr sz="1400">
              <a:solidFill>
                <a:srgbClr val="000000"/>
              </a:solidFill>
            </a:endParaRPr>
          </a:p>
          <a:p>
            <a:pPr indent="0" lvl="0" marL="0" rtl="0" algn="l">
              <a:spcBef>
                <a:spcPts val="1200"/>
              </a:spcBef>
              <a:spcAft>
                <a:spcPts val="0"/>
              </a:spcAft>
              <a:buNone/>
            </a:pPr>
            <a:r>
              <a:rPr lang="es" sz="1400">
                <a:solidFill>
                  <a:srgbClr val="000000"/>
                </a:solidFill>
              </a:rPr>
              <a:t>2.- Investigaciòn del Marco Teòrico.</a:t>
            </a:r>
            <a:endParaRPr sz="1400">
              <a:solidFill>
                <a:srgbClr val="000000"/>
              </a:solidFill>
            </a:endParaRPr>
          </a:p>
          <a:p>
            <a:pPr indent="0" lvl="0" marL="0" rtl="0" algn="l">
              <a:spcBef>
                <a:spcPts val="1200"/>
              </a:spcBef>
              <a:spcAft>
                <a:spcPts val="0"/>
              </a:spcAft>
              <a:buNone/>
            </a:pPr>
            <a:r>
              <a:rPr lang="es" sz="1400">
                <a:solidFill>
                  <a:srgbClr val="000000"/>
                </a:solidFill>
              </a:rPr>
              <a:t>3.- Ejecuciòn y obtenciòn de resultados</a:t>
            </a:r>
            <a:endParaRPr sz="1400">
              <a:solidFill>
                <a:srgbClr val="000000"/>
              </a:solidFill>
            </a:endParaRPr>
          </a:p>
          <a:p>
            <a:pPr indent="0" lvl="0" marL="0" rtl="0" algn="l">
              <a:spcBef>
                <a:spcPts val="1200"/>
              </a:spcBef>
              <a:spcAft>
                <a:spcPts val="0"/>
              </a:spcAft>
              <a:buNone/>
            </a:pPr>
            <a:r>
              <a:rPr lang="es" sz="1400">
                <a:solidFill>
                  <a:srgbClr val="000000"/>
                </a:solidFill>
              </a:rPr>
              <a:t>4.- </a:t>
            </a:r>
            <a:r>
              <a:rPr lang="es" sz="1400">
                <a:solidFill>
                  <a:srgbClr val="000000"/>
                </a:solidFill>
              </a:rPr>
              <a:t>Análisis de resultados</a:t>
            </a:r>
            <a:endParaRPr sz="1400">
              <a:solidFill>
                <a:srgbClr val="000000"/>
              </a:solidFill>
            </a:endParaRPr>
          </a:p>
          <a:p>
            <a:pPr indent="0" lvl="0" marL="0" rtl="0" algn="l">
              <a:spcBef>
                <a:spcPts val="1200"/>
              </a:spcBef>
              <a:spcAft>
                <a:spcPts val="0"/>
              </a:spcAft>
              <a:buNone/>
            </a:pPr>
            <a:r>
              <a:rPr lang="es" sz="1400">
                <a:solidFill>
                  <a:srgbClr val="000000"/>
                </a:solidFill>
              </a:rPr>
              <a:t>5.- </a:t>
            </a:r>
            <a:r>
              <a:rPr lang="es" sz="1400">
                <a:solidFill>
                  <a:srgbClr val="000000"/>
                </a:solidFill>
              </a:rPr>
              <a:t>Retroalimentación y conclusiones.</a:t>
            </a:r>
            <a:endParaRPr sz="1400">
              <a:solidFill>
                <a:srgbClr val="000000"/>
              </a:solidFill>
            </a:endParaRPr>
          </a:p>
          <a:p>
            <a:pPr indent="0" lvl="0" marL="0" rtl="0" algn="l">
              <a:spcBef>
                <a:spcPts val="1200"/>
              </a:spcBef>
              <a:spcAft>
                <a:spcPts val="0"/>
              </a:spcAft>
              <a:buNone/>
            </a:pPr>
            <a:r>
              <a:t/>
            </a:r>
            <a:endParaRPr sz="1400">
              <a:solidFill>
                <a:srgbClr val="000000"/>
              </a:solidFill>
            </a:endParaRPr>
          </a:p>
          <a:p>
            <a:pPr indent="0" lvl="0" marL="0" rtl="0" algn="l">
              <a:spcBef>
                <a:spcPts val="1200"/>
              </a:spcBef>
              <a:spcAft>
                <a:spcPts val="1200"/>
              </a:spcAft>
              <a:buNone/>
            </a:pPr>
            <a:r>
              <a:t/>
            </a:r>
            <a:endParaRPr/>
          </a:p>
        </p:txBody>
      </p:sp>
      <p:pic>
        <p:nvPicPr>
          <p:cNvPr id="123" name="Google Shape;123;p18"/>
          <p:cNvPicPr preferRelativeResize="0"/>
          <p:nvPr/>
        </p:nvPicPr>
        <p:blipFill>
          <a:blip r:embed="rId3">
            <a:alphaModFix/>
          </a:blip>
          <a:stretch>
            <a:fillRect/>
          </a:stretch>
        </p:blipFill>
        <p:spPr>
          <a:xfrm>
            <a:off x="8181725" y="-3"/>
            <a:ext cx="901550" cy="854825"/>
          </a:xfrm>
          <a:prstGeom prst="rect">
            <a:avLst/>
          </a:prstGeom>
          <a:noFill/>
          <a:ln>
            <a:noFill/>
          </a:ln>
        </p:spPr>
      </p:pic>
      <p:pic>
        <p:nvPicPr>
          <p:cNvPr id="124" name="Google Shape;124;p18"/>
          <p:cNvPicPr preferRelativeResize="0"/>
          <p:nvPr/>
        </p:nvPicPr>
        <p:blipFill>
          <a:blip r:embed="rId4">
            <a:alphaModFix/>
          </a:blip>
          <a:stretch>
            <a:fillRect/>
          </a:stretch>
        </p:blipFill>
        <p:spPr>
          <a:xfrm>
            <a:off x="4747225" y="1664425"/>
            <a:ext cx="4225777" cy="31693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3"/>
          <p:cNvSpPr txBox="1"/>
          <p:nvPr>
            <p:ph type="title"/>
          </p:nvPr>
        </p:nvSpPr>
        <p:spPr>
          <a:xfrm>
            <a:off x="187000" y="16447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5.Tipos y herramientas (Química)</a:t>
            </a:r>
            <a:endParaRPr/>
          </a:p>
        </p:txBody>
      </p:sp>
      <p:sp>
        <p:nvSpPr>
          <p:cNvPr id="447" name="Google Shape;447;p63"/>
          <p:cNvSpPr txBox="1"/>
          <p:nvPr>
            <p:ph idx="1" type="body"/>
          </p:nvPr>
        </p:nvSpPr>
        <p:spPr>
          <a:xfrm>
            <a:off x="311700" y="920400"/>
            <a:ext cx="8520600" cy="4098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s"/>
              <a:t>Investigación en libro de texto de la materia, artículos científicos,  revistas especializadas y fuentes diversas.</a:t>
            </a:r>
            <a:endParaRPr/>
          </a:p>
          <a:p>
            <a:pPr indent="0" lvl="0" marL="0" rtl="0" algn="l">
              <a:spcBef>
                <a:spcPts val="1200"/>
              </a:spcBef>
              <a:spcAft>
                <a:spcPts val="0"/>
              </a:spcAft>
              <a:buNone/>
            </a:pPr>
            <a:r>
              <a:rPr lang="es"/>
              <a:t>Aula Virtual.</a:t>
            </a:r>
            <a:endParaRPr/>
          </a:p>
          <a:p>
            <a:pPr indent="0" lvl="0" marL="0" rtl="0" algn="l">
              <a:spcBef>
                <a:spcPts val="1200"/>
              </a:spcBef>
              <a:spcAft>
                <a:spcPts val="0"/>
              </a:spcAft>
              <a:buNone/>
            </a:pPr>
            <a:r>
              <a:rPr lang="es"/>
              <a:t>Conexión a internet.</a:t>
            </a:r>
            <a:endParaRPr/>
          </a:p>
          <a:p>
            <a:pPr indent="0" lvl="0" marL="0" rtl="0" algn="l">
              <a:spcBef>
                <a:spcPts val="1200"/>
              </a:spcBef>
              <a:spcAft>
                <a:spcPts val="0"/>
              </a:spcAft>
              <a:buNone/>
            </a:pPr>
            <a:r>
              <a:rPr lang="es"/>
              <a:t>Equipo de computo.</a:t>
            </a:r>
            <a:endParaRPr/>
          </a:p>
          <a:p>
            <a:pPr indent="0" lvl="0" marL="0" rtl="0" algn="l">
              <a:spcBef>
                <a:spcPts val="1200"/>
              </a:spcBef>
              <a:spcAft>
                <a:spcPts val="0"/>
              </a:spcAft>
              <a:buNone/>
            </a:pPr>
            <a:r>
              <a:rPr lang="es"/>
              <a:t>Procesador de textos.</a:t>
            </a:r>
            <a:endParaRPr/>
          </a:p>
          <a:p>
            <a:pPr indent="0" lvl="0" marL="0" rtl="0" algn="l">
              <a:spcBef>
                <a:spcPts val="1200"/>
              </a:spcBef>
              <a:spcAft>
                <a:spcPts val="0"/>
              </a:spcAft>
              <a:buNone/>
            </a:pPr>
            <a:r>
              <a:rPr lang="es"/>
              <a:t>Aplicaciones de diseño gráfico.</a:t>
            </a:r>
            <a:endParaRPr/>
          </a:p>
          <a:p>
            <a:pPr indent="0" lvl="0" marL="0" rtl="0" algn="l">
              <a:spcBef>
                <a:spcPts val="1200"/>
              </a:spcBef>
              <a:spcAft>
                <a:spcPts val="0"/>
              </a:spcAft>
              <a:buNone/>
            </a:pPr>
            <a:r>
              <a:rPr lang="es"/>
              <a:t>Dispositivo móvil.</a:t>
            </a:r>
            <a:endParaRPr/>
          </a:p>
          <a:p>
            <a:pPr indent="0" lvl="0" marL="0" rtl="0" algn="l">
              <a:spcBef>
                <a:spcPts val="1200"/>
              </a:spcBef>
              <a:spcAft>
                <a:spcPts val="1200"/>
              </a:spcAft>
              <a:buNone/>
            </a:pPr>
            <a:r>
              <a:rPr lang="es"/>
              <a:t>Plataforma de Google Classroom para documentos compartidos y reuniones virtuales.</a:t>
            </a:r>
            <a:endParaRPr/>
          </a:p>
        </p:txBody>
      </p:sp>
      <p:pic>
        <p:nvPicPr>
          <p:cNvPr id="448" name="Google Shape;448;p63"/>
          <p:cNvPicPr preferRelativeResize="0"/>
          <p:nvPr/>
        </p:nvPicPr>
        <p:blipFill>
          <a:blip r:embed="rId3">
            <a:alphaModFix/>
          </a:blip>
          <a:stretch>
            <a:fillRect/>
          </a:stretch>
        </p:blipFill>
        <p:spPr>
          <a:xfrm>
            <a:off x="7909075" y="108000"/>
            <a:ext cx="1044425" cy="10444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Tipos y Herramientas . Salud</a:t>
            </a:r>
            <a:endParaRPr/>
          </a:p>
        </p:txBody>
      </p:sp>
      <p:sp>
        <p:nvSpPr>
          <p:cNvPr id="454" name="Google Shape;454;p6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s"/>
              <a:t> </a:t>
            </a:r>
            <a:r>
              <a:rPr lang="es">
                <a:solidFill>
                  <a:srgbClr val="695D46"/>
                </a:solidFill>
              </a:rPr>
              <a:t>Libros de Nutrición.</a:t>
            </a:r>
            <a:endParaRPr>
              <a:solidFill>
                <a:srgbClr val="695D46"/>
              </a:solidFill>
            </a:endParaRPr>
          </a:p>
          <a:p>
            <a:pPr indent="0" lvl="0" marL="0" rtl="0" algn="l">
              <a:lnSpc>
                <a:spcPct val="115000"/>
              </a:lnSpc>
              <a:spcBef>
                <a:spcPts val="1200"/>
              </a:spcBef>
              <a:spcAft>
                <a:spcPts val="0"/>
              </a:spcAft>
              <a:buNone/>
            </a:pPr>
            <a:r>
              <a:rPr lang="es">
                <a:solidFill>
                  <a:srgbClr val="695D46"/>
                </a:solidFill>
              </a:rPr>
              <a:t>Materiales diversos para la creación de modelos interactivos</a:t>
            </a:r>
            <a:endParaRPr>
              <a:solidFill>
                <a:srgbClr val="695D46"/>
              </a:solidFill>
            </a:endParaRPr>
          </a:p>
          <a:p>
            <a:pPr indent="0" lvl="0" marL="0" rtl="0" algn="l">
              <a:lnSpc>
                <a:spcPct val="115000"/>
              </a:lnSpc>
              <a:spcBef>
                <a:spcPts val="1200"/>
              </a:spcBef>
              <a:spcAft>
                <a:spcPts val="0"/>
              </a:spcAft>
              <a:buNone/>
            </a:pPr>
            <a:r>
              <a:rPr lang="es">
                <a:solidFill>
                  <a:srgbClr val="695D46"/>
                </a:solidFill>
              </a:rPr>
              <a:t>Aula Virtual.</a:t>
            </a:r>
            <a:endParaRPr>
              <a:solidFill>
                <a:srgbClr val="695D46"/>
              </a:solidFill>
            </a:endParaRPr>
          </a:p>
          <a:p>
            <a:pPr indent="0" lvl="0" marL="0" rtl="0" algn="l">
              <a:lnSpc>
                <a:spcPct val="115000"/>
              </a:lnSpc>
              <a:spcBef>
                <a:spcPts val="1200"/>
              </a:spcBef>
              <a:spcAft>
                <a:spcPts val="0"/>
              </a:spcAft>
              <a:buNone/>
            </a:pPr>
            <a:r>
              <a:rPr lang="es">
                <a:solidFill>
                  <a:srgbClr val="695D46"/>
                </a:solidFill>
              </a:rPr>
              <a:t>Conexión a internet.</a:t>
            </a:r>
            <a:endParaRPr>
              <a:solidFill>
                <a:srgbClr val="695D46"/>
              </a:solidFill>
            </a:endParaRPr>
          </a:p>
          <a:p>
            <a:pPr indent="0" lvl="0" marL="0" rtl="0" algn="l">
              <a:lnSpc>
                <a:spcPct val="115000"/>
              </a:lnSpc>
              <a:spcBef>
                <a:spcPts val="1200"/>
              </a:spcBef>
              <a:spcAft>
                <a:spcPts val="0"/>
              </a:spcAft>
              <a:buNone/>
            </a:pPr>
            <a:r>
              <a:rPr lang="es">
                <a:solidFill>
                  <a:srgbClr val="695D46"/>
                </a:solidFill>
              </a:rPr>
              <a:t>Equipo de computo.</a:t>
            </a:r>
            <a:endParaRPr>
              <a:solidFill>
                <a:srgbClr val="695D46"/>
              </a:solidFill>
            </a:endParaRPr>
          </a:p>
          <a:p>
            <a:pPr indent="0" lvl="0" marL="0" rtl="0" algn="l">
              <a:lnSpc>
                <a:spcPct val="115000"/>
              </a:lnSpc>
              <a:spcBef>
                <a:spcPts val="1200"/>
              </a:spcBef>
              <a:spcAft>
                <a:spcPts val="0"/>
              </a:spcAft>
              <a:buNone/>
            </a:pPr>
            <a:r>
              <a:rPr lang="es">
                <a:solidFill>
                  <a:srgbClr val="695D46"/>
                </a:solidFill>
              </a:rPr>
              <a:t>Procesador de textos.</a:t>
            </a:r>
            <a:endParaRPr>
              <a:solidFill>
                <a:srgbClr val="695D46"/>
              </a:solidFill>
            </a:endParaRPr>
          </a:p>
          <a:p>
            <a:pPr indent="0" lvl="0" marL="0" rtl="0" algn="l">
              <a:lnSpc>
                <a:spcPct val="115000"/>
              </a:lnSpc>
              <a:spcBef>
                <a:spcPts val="1200"/>
              </a:spcBef>
              <a:spcAft>
                <a:spcPts val="0"/>
              </a:spcAft>
              <a:buNone/>
            </a:pPr>
            <a:r>
              <a:rPr lang="es">
                <a:solidFill>
                  <a:srgbClr val="695D46"/>
                </a:solidFill>
              </a:rPr>
              <a:t>Aplicaciones de diseño gráfico.</a:t>
            </a:r>
            <a:endParaRPr>
              <a:solidFill>
                <a:srgbClr val="695D46"/>
              </a:solidFill>
            </a:endParaRPr>
          </a:p>
          <a:p>
            <a:pPr indent="0" lvl="0" marL="0" rtl="0" algn="l">
              <a:lnSpc>
                <a:spcPct val="115000"/>
              </a:lnSpc>
              <a:spcBef>
                <a:spcPts val="1200"/>
              </a:spcBef>
              <a:spcAft>
                <a:spcPts val="0"/>
              </a:spcAft>
              <a:buNone/>
            </a:pPr>
            <a:r>
              <a:rPr lang="es">
                <a:solidFill>
                  <a:srgbClr val="695D46"/>
                </a:solidFill>
              </a:rPr>
              <a:t>.</a:t>
            </a:r>
            <a:endParaRPr>
              <a:solidFill>
                <a:srgbClr val="695D46"/>
              </a:solidFill>
            </a:endParaRPr>
          </a:p>
          <a:p>
            <a:pPr indent="0" lvl="0" marL="0" rtl="0" algn="l">
              <a:spcBef>
                <a:spcPts val="0"/>
              </a:spcBef>
              <a:spcAft>
                <a:spcPts val="120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5.Tipos y herramientas (Biología IV)</a:t>
            </a:r>
            <a:endParaRPr/>
          </a:p>
          <a:p>
            <a:pPr indent="0" lvl="0" marL="0" rtl="0" algn="l">
              <a:spcBef>
                <a:spcPts val="0"/>
              </a:spcBef>
              <a:spcAft>
                <a:spcPts val="0"/>
              </a:spcAft>
              <a:buNone/>
            </a:pPr>
            <a:r>
              <a:t/>
            </a:r>
            <a:endParaRPr/>
          </a:p>
        </p:txBody>
      </p:sp>
      <p:sp>
        <p:nvSpPr>
          <p:cNvPr id="460" name="Google Shape;460;p6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Conexión a internet</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Plataforma classroom </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Canva </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Documentos compartidos</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Dispositivo móvil</a:t>
            </a:r>
            <a:endParaRPr sz="27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5.Tipos y herramientas (Matemáticas V)</a:t>
            </a:r>
            <a:endParaRPr/>
          </a:p>
          <a:p>
            <a:pPr indent="0" lvl="0" marL="0" rtl="0" algn="l">
              <a:spcBef>
                <a:spcPts val="0"/>
              </a:spcBef>
              <a:spcAft>
                <a:spcPts val="0"/>
              </a:spcAft>
              <a:buNone/>
            </a:pPr>
            <a:r>
              <a:t/>
            </a:r>
            <a:endParaRPr/>
          </a:p>
        </p:txBody>
      </p:sp>
      <p:sp>
        <p:nvSpPr>
          <p:cNvPr id="466" name="Google Shape;466;p6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Investigación en diferentes fuentes</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Conexión a internet</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Plataforma classroom </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Procesador de documentos</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Canva </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Archivos compartidos</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Dispositivo móvil</a:t>
            </a:r>
            <a:endParaRPr sz="27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5.Tipos y herramientas (Historia de México II)</a:t>
            </a:r>
            <a:endParaRPr/>
          </a:p>
          <a:p>
            <a:pPr indent="0" lvl="0" marL="0" rtl="0" algn="l">
              <a:spcBef>
                <a:spcPts val="0"/>
              </a:spcBef>
              <a:spcAft>
                <a:spcPts val="0"/>
              </a:spcAft>
              <a:buNone/>
            </a:pPr>
            <a:r>
              <a:t/>
            </a:r>
            <a:endParaRPr/>
          </a:p>
        </p:txBody>
      </p:sp>
      <p:sp>
        <p:nvSpPr>
          <p:cNvPr id="472" name="Google Shape;472;p6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Conexión a internet</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Plataforma classroom </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Canva </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Documentos compartidos</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Dispositivo móvil</a:t>
            </a:r>
            <a:endParaRPr sz="27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5.Tipos y herramientas (Historia de México II)</a:t>
            </a:r>
            <a:endParaRPr/>
          </a:p>
          <a:p>
            <a:pPr indent="0" lvl="0" marL="0" rtl="0" algn="l">
              <a:spcBef>
                <a:spcPts val="0"/>
              </a:spcBef>
              <a:spcAft>
                <a:spcPts val="0"/>
              </a:spcAft>
              <a:buNone/>
            </a:pPr>
            <a:r>
              <a:t/>
            </a:r>
            <a:endParaRPr/>
          </a:p>
        </p:txBody>
      </p:sp>
      <p:sp>
        <p:nvSpPr>
          <p:cNvPr id="478" name="Google Shape;478;p68"/>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Conexión a internet</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Plataforma classroom </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Periódico digital e impreso</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rPr lang="es" sz="1979">
                <a:solidFill>
                  <a:srgbClr val="1F497D"/>
                </a:solidFill>
                <a:latin typeface="Century Gothic"/>
                <a:ea typeface="Century Gothic"/>
                <a:cs typeface="Century Gothic"/>
                <a:sym typeface="Century Gothic"/>
              </a:rPr>
              <a:t>Dispositivo móvil</a:t>
            </a:r>
            <a:endParaRPr sz="27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9"/>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a:t>Construcción del proyecto</a:t>
            </a:r>
            <a:endParaRPr/>
          </a:p>
        </p:txBody>
      </p:sp>
      <p:pic>
        <p:nvPicPr>
          <p:cNvPr id="484" name="Google Shape;484;p69"/>
          <p:cNvPicPr preferRelativeResize="0"/>
          <p:nvPr/>
        </p:nvPicPr>
        <p:blipFill>
          <a:blip r:embed="rId3">
            <a:alphaModFix/>
          </a:blip>
          <a:stretch>
            <a:fillRect/>
          </a:stretch>
        </p:blipFill>
        <p:spPr>
          <a:xfrm>
            <a:off x="7858275" y="1390700"/>
            <a:ext cx="1044425" cy="10444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Preguntar y Cuestionar-Preguntas para dirigir la investigación (Química)</a:t>
            </a:r>
            <a:endParaRPr/>
          </a:p>
        </p:txBody>
      </p:sp>
      <p:sp>
        <p:nvSpPr>
          <p:cNvPr id="490" name="Google Shape;490;p7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None/>
            </a:pPr>
            <a:r>
              <a:t/>
            </a:r>
            <a:endParaRPr/>
          </a:p>
          <a:p>
            <a:pPr indent="0" lvl="0" marL="0" rtl="0" algn="l">
              <a:spcBef>
                <a:spcPts val="1200"/>
              </a:spcBef>
              <a:spcAft>
                <a:spcPts val="0"/>
              </a:spcAft>
              <a:buNone/>
            </a:pPr>
            <a:r>
              <a:rPr lang="es"/>
              <a:t>Te has preguntado:</a:t>
            </a:r>
            <a:endParaRPr/>
          </a:p>
          <a:p>
            <a:pPr indent="0" lvl="0" marL="0" rtl="0" algn="l">
              <a:spcBef>
                <a:spcPts val="1200"/>
              </a:spcBef>
              <a:spcAft>
                <a:spcPts val="0"/>
              </a:spcAft>
              <a:buNone/>
            </a:pPr>
            <a:r>
              <a:rPr lang="es"/>
              <a:t>¿Cuántos compuestos químicos introduces a tu cuerpo con la ingesta de alimentos procesados y ultraprocesado?</a:t>
            </a:r>
            <a:endParaRPr/>
          </a:p>
          <a:p>
            <a:pPr indent="0" lvl="0" marL="0" rtl="0" algn="l">
              <a:spcBef>
                <a:spcPts val="1200"/>
              </a:spcBef>
              <a:spcAft>
                <a:spcPts val="0"/>
              </a:spcAft>
              <a:buNone/>
            </a:pPr>
            <a:r>
              <a:rPr lang="es"/>
              <a:t>¿Conoces la diferencia entre un alimento natural y los alimentos procesados y ultraprocesados?</a:t>
            </a:r>
            <a:endParaRPr/>
          </a:p>
          <a:p>
            <a:pPr indent="0" lvl="0" marL="0" rtl="0" algn="l">
              <a:spcBef>
                <a:spcPts val="1200"/>
              </a:spcBef>
              <a:spcAft>
                <a:spcPts val="0"/>
              </a:spcAft>
              <a:buNone/>
            </a:pPr>
            <a:r>
              <a:rPr lang="es"/>
              <a:t>¿Has leído las etiquetas de los productos que consumes?</a:t>
            </a:r>
            <a:endParaRPr/>
          </a:p>
          <a:p>
            <a:pPr indent="0" lvl="0" marL="0" rtl="0" algn="l">
              <a:spcBef>
                <a:spcPts val="1200"/>
              </a:spcBef>
              <a:spcAft>
                <a:spcPts val="0"/>
              </a:spcAft>
              <a:buNone/>
            </a:pPr>
            <a:r>
              <a:rPr lang="es"/>
              <a:t>¿Conoces los riesgos y daños a la salud de las sustancias que están presentes en este tipo de alimentos?</a:t>
            </a:r>
            <a:endParaRPr/>
          </a:p>
          <a:p>
            <a:pPr indent="0" lvl="0" marL="0" rtl="0" algn="l">
              <a:spcBef>
                <a:spcPts val="1200"/>
              </a:spcBef>
              <a:spcAft>
                <a:spcPts val="1200"/>
              </a:spcAft>
              <a:buNone/>
            </a:pPr>
            <a:r>
              <a:t/>
            </a:r>
            <a:endParaRPr/>
          </a:p>
        </p:txBody>
      </p:sp>
      <p:pic>
        <p:nvPicPr>
          <p:cNvPr id="491" name="Google Shape;491;p70"/>
          <p:cNvPicPr preferRelativeResize="0"/>
          <p:nvPr/>
        </p:nvPicPr>
        <p:blipFill>
          <a:blip r:embed="rId3">
            <a:alphaModFix/>
          </a:blip>
          <a:stretch>
            <a:fillRect/>
          </a:stretch>
        </p:blipFill>
        <p:spPr>
          <a:xfrm>
            <a:off x="7909075" y="108000"/>
            <a:ext cx="1044425" cy="10444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7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Preguntar y Cuestionar-Preguntas para dirigir la investigación </a:t>
            </a:r>
            <a:endParaRPr/>
          </a:p>
        </p:txBody>
      </p:sp>
      <p:sp>
        <p:nvSpPr>
          <p:cNvPr id="497" name="Google Shape;497;p71"/>
          <p:cNvSpPr txBox="1"/>
          <p:nvPr>
            <p:ph idx="1" type="body"/>
          </p:nvPr>
        </p:nvSpPr>
        <p:spPr>
          <a:xfrm>
            <a:off x="311700" y="1402425"/>
            <a:ext cx="8520600" cy="3766200"/>
          </a:xfrm>
          <a:prstGeom prst="rect">
            <a:avLst/>
          </a:prstGeom>
        </p:spPr>
        <p:txBody>
          <a:bodyPr anchorCtr="0" anchor="t" bIns="91425" lIns="91425" spcFirstLastPara="1" rIns="91425" wrap="square" tIns="91425">
            <a:normAutofit fontScale="32500"/>
          </a:bodyPr>
          <a:lstStyle/>
          <a:p>
            <a:pPr indent="0" lvl="0" marL="0" rtl="0" algn="l">
              <a:spcBef>
                <a:spcPts val="0"/>
              </a:spcBef>
              <a:spcAft>
                <a:spcPts val="0"/>
              </a:spcAft>
              <a:buNone/>
            </a:pPr>
            <a:r>
              <a:t/>
            </a:r>
            <a:endParaRPr/>
          </a:p>
          <a:p>
            <a:pPr indent="0" lvl="0" marL="0" rtl="0" algn="l">
              <a:spcBef>
                <a:spcPts val="1200"/>
              </a:spcBef>
              <a:spcAft>
                <a:spcPts val="0"/>
              </a:spcAft>
              <a:buNone/>
            </a:pPr>
            <a:r>
              <a:rPr lang="es" sz="4162"/>
              <a:t>Te has preguntado:</a:t>
            </a:r>
            <a:endParaRPr sz="4162"/>
          </a:p>
          <a:p>
            <a:pPr indent="0" lvl="0" marL="0" rtl="0" algn="l">
              <a:spcBef>
                <a:spcPts val="1200"/>
              </a:spcBef>
              <a:spcAft>
                <a:spcPts val="0"/>
              </a:spcAft>
              <a:buNone/>
            </a:pPr>
            <a:r>
              <a:rPr lang="es" sz="4162"/>
              <a:t>¿Sabes qué % del “alimento” que consumes es natural y qué % es sintético?</a:t>
            </a:r>
            <a:endParaRPr sz="4162"/>
          </a:p>
          <a:p>
            <a:pPr indent="0" lvl="0" marL="0" rtl="0" algn="l">
              <a:spcBef>
                <a:spcPts val="1200"/>
              </a:spcBef>
              <a:spcAft>
                <a:spcPts val="0"/>
              </a:spcAft>
              <a:buNone/>
            </a:pPr>
            <a:r>
              <a:rPr lang="es" sz="4162"/>
              <a:t>¿Conoces las sustancias químicas que componen la parte sintética de los productos procesados y ultraprocesados que consumes y que se reportan en su etiqueta?</a:t>
            </a:r>
            <a:endParaRPr sz="4162"/>
          </a:p>
          <a:p>
            <a:pPr indent="0" lvl="0" marL="0" rtl="0" algn="l">
              <a:spcBef>
                <a:spcPts val="1200"/>
              </a:spcBef>
              <a:spcAft>
                <a:spcPts val="0"/>
              </a:spcAft>
              <a:buNone/>
            </a:pPr>
            <a:r>
              <a:rPr lang="es" sz="4162"/>
              <a:t>¿Cuál es la causa principal de que prefieras este tipo de alimentos a los alimentos preparados en casa?</a:t>
            </a:r>
            <a:endParaRPr sz="4162"/>
          </a:p>
          <a:p>
            <a:pPr indent="0" lvl="0" marL="0" rtl="0" algn="l">
              <a:spcBef>
                <a:spcPts val="1200"/>
              </a:spcBef>
              <a:spcAft>
                <a:spcPts val="0"/>
              </a:spcAft>
              <a:buNone/>
            </a:pPr>
            <a:r>
              <a:rPr lang="es" sz="4162"/>
              <a:t>¿Qué alternativas de solución conoces para disminuir o sustituir el consumo de este tipo de alimentos?</a:t>
            </a:r>
            <a:endParaRPr sz="4162"/>
          </a:p>
          <a:p>
            <a:pPr indent="0" lvl="0" marL="0" rtl="0" algn="l">
              <a:spcBef>
                <a:spcPts val="1200"/>
              </a:spcBef>
              <a:spcAft>
                <a:spcPts val="0"/>
              </a:spcAft>
              <a:buNone/>
            </a:pPr>
            <a:r>
              <a:t/>
            </a:r>
            <a:endParaRPr sz="4162"/>
          </a:p>
          <a:p>
            <a:pPr indent="0" lvl="0" marL="0" rtl="0" algn="l">
              <a:spcBef>
                <a:spcPts val="1200"/>
              </a:spcBef>
              <a:spcAft>
                <a:spcPts val="0"/>
              </a:spcAft>
              <a:buNone/>
            </a:pPr>
            <a:r>
              <a:t/>
            </a:r>
            <a:endParaRPr sz="4162"/>
          </a:p>
          <a:p>
            <a:pPr indent="0" lvl="0" marL="0" rtl="0" algn="l">
              <a:spcBef>
                <a:spcPts val="1200"/>
              </a:spcBef>
              <a:spcAft>
                <a:spcPts val="1200"/>
              </a:spcAft>
              <a:buNone/>
            </a:pPr>
            <a:r>
              <a:t/>
            </a:r>
            <a:endParaRPr sz="2665"/>
          </a:p>
        </p:txBody>
      </p:sp>
      <p:pic>
        <p:nvPicPr>
          <p:cNvPr id="498" name="Google Shape;498;p71"/>
          <p:cNvPicPr preferRelativeResize="0"/>
          <p:nvPr/>
        </p:nvPicPr>
        <p:blipFill>
          <a:blip r:embed="rId3">
            <a:alphaModFix/>
          </a:blip>
          <a:stretch>
            <a:fillRect/>
          </a:stretch>
        </p:blipFill>
        <p:spPr>
          <a:xfrm>
            <a:off x="7909075" y="108000"/>
            <a:ext cx="1044425" cy="10444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Preguntar y Cuestionar-Preguntas para dirigir la investigación.  E. Salud</a:t>
            </a:r>
            <a:endParaRPr/>
          </a:p>
        </p:txBody>
      </p:sp>
      <p:sp>
        <p:nvSpPr>
          <p:cNvPr id="504" name="Google Shape;504;p7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0"/>
              </a:spcAft>
              <a:buNone/>
            </a:pPr>
            <a:r>
              <a:rPr lang="es" sz="1500">
                <a:solidFill>
                  <a:srgbClr val="695D46"/>
                </a:solidFill>
              </a:rPr>
              <a:t>Te has preguntado:</a:t>
            </a:r>
            <a:endParaRPr sz="1500">
              <a:solidFill>
                <a:srgbClr val="695D46"/>
              </a:solidFill>
            </a:endParaRPr>
          </a:p>
          <a:p>
            <a:pPr indent="0" lvl="0" marL="0" rtl="0" algn="l">
              <a:lnSpc>
                <a:spcPct val="115000"/>
              </a:lnSpc>
              <a:spcBef>
                <a:spcPts val="1200"/>
              </a:spcBef>
              <a:spcAft>
                <a:spcPts val="0"/>
              </a:spcAft>
              <a:buNone/>
            </a:pPr>
            <a:r>
              <a:rPr lang="es" sz="1500">
                <a:solidFill>
                  <a:srgbClr val="695D46"/>
                </a:solidFill>
              </a:rPr>
              <a:t>¿Conoces las leyes de la alimentación?</a:t>
            </a:r>
            <a:endParaRPr sz="1500">
              <a:solidFill>
                <a:srgbClr val="695D46"/>
              </a:solidFill>
            </a:endParaRPr>
          </a:p>
          <a:p>
            <a:pPr indent="0" lvl="0" marL="0" rtl="0" algn="l">
              <a:lnSpc>
                <a:spcPct val="115000"/>
              </a:lnSpc>
              <a:spcBef>
                <a:spcPts val="1200"/>
              </a:spcBef>
              <a:spcAft>
                <a:spcPts val="0"/>
              </a:spcAft>
              <a:buNone/>
            </a:pPr>
            <a:r>
              <a:rPr lang="es" sz="1500">
                <a:solidFill>
                  <a:srgbClr val="695D46"/>
                </a:solidFill>
              </a:rPr>
              <a:t>¿Sabes en que consiste la propuesta del plato del buen comer y la jarra del buen beber?</a:t>
            </a:r>
            <a:endParaRPr sz="1500">
              <a:solidFill>
                <a:srgbClr val="695D46"/>
              </a:solidFill>
            </a:endParaRPr>
          </a:p>
          <a:p>
            <a:pPr indent="0" lvl="0" marL="0" rtl="0" algn="l">
              <a:lnSpc>
                <a:spcPct val="115000"/>
              </a:lnSpc>
              <a:spcBef>
                <a:spcPts val="1200"/>
              </a:spcBef>
              <a:spcAft>
                <a:spcPts val="0"/>
              </a:spcAft>
              <a:buNone/>
            </a:pPr>
            <a:r>
              <a:rPr lang="es" sz="1500">
                <a:solidFill>
                  <a:srgbClr val="695D46"/>
                </a:solidFill>
              </a:rPr>
              <a:t>¿Conoces las principales causas y consecuencias de la obesidad exógena?</a:t>
            </a:r>
            <a:endParaRPr sz="1500">
              <a:solidFill>
                <a:srgbClr val="695D46"/>
              </a:solidFill>
            </a:endParaRPr>
          </a:p>
          <a:p>
            <a:pPr indent="0" lvl="0" marL="0" rtl="0" algn="l">
              <a:lnSpc>
                <a:spcPct val="115000"/>
              </a:lnSpc>
              <a:spcBef>
                <a:spcPts val="1200"/>
              </a:spcBef>
              <a:spcAft>
                <a:spcPts val="0"/>
              </a:spcAft>
              <a:buNone/>
            </a:pPr>
            <a:r>
              <a:rPr lang="es" sz="1500">
                <a:solidFill>
                  <a:srgbClr val="695D46"/>
                </a:solidFill>
              </a:rPr>
              <a:t>¿conoces las afecciones a tu salud por obesidad:  el infarto, hipertensión, hígado graso, Accidente vascular cerebral, infertilidad,  calculos biliares, apnea del sueño, diabetes, estrias en la piel,  artropatías en rodillas y columnaproblemas psicologicos?</a:t>
            </a:r>
            <a:endParaRPr sz="1500">
              <a:solidFill>
                <a:srgbClr val="695D46"/>
              </a:solidFill>
            </a:endParaRPr>
          </a:p>
          <a:p>
            <a:pPr indent="0" lvl="0" marL="0" rtl="0" algn="l">
              <a:spcBef>
                <a:spcPts val="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9"/>
          <p:cNvSpPr txBox="1"/>
          <p:nvPr>
            <p:ph type="title"/>
          </p:nvPr>
        </p:nvSpPr>
        <p:spPr>
          <a:xfrm>
            <a:off x="174050" y="49987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Objetivo general</a:t>
            </a:r>
            <a:endParaRPr/>
          </a:p>
        </p:txBody>
      </p:sp>
      <p:sp>
        <p:nvSpPr>
          <p:cNvPr id="130" name="Google Shape;130;p19"/>
          <p:cNvSpPr txBox="1"/>
          <p:nvPr>
            <p:ph idx="1" type="body"/>
          </p:nvPr>
        </p:nvSpPr>
        <p:spPr>
          <a:xfrm>
            <a:off x="143700" y="1376600"/>
            <a:ext cx="8856600" cy="1586400"/>
          </a:xfrm>
          <a:prstGeom prst="rect">
            <a:avLst/>
          </a:prstGeom>
        </p:spPr>
        <p:txBody>
          <a:bodyPr anchorCtr="0" anchor="t" bIns="91425" lIns="91425" spcFirstLastPara="1" rIns="91425" wrap="square" tIns="91425">
            <a:normAutofit fontScale="70000" lnSpcReduction="20000"/>
          </a:bodyPr>
          <a:lstStyle/>
          <a:p>
            <a:pPr indent="0" lvl="0" marL="0" rtl="0" algn="just">
              <a:spcBef>
                <a:spcPts val="0"/>
              </a:spcBef>
              <a:spcAft>
                <a:spcPts val="0"/>
              </a:spcAft>
              <a:buNone/>
            </a:pPr>
            <a:r>
              <a:t/>
            </a:r>
            <a:endParaRPr sz="1350">
              <a:solidFill>
                <a:srgbClr val="000000"/>
              </a:solidFill>
              <a:highlight>
                <a:srgbClr val="FFFFFF"/>
              </a:highlight>
              <a:latin typeface="Verdana"/>
              <a:ea typeface="Verdana"/>
              <a:cs typeface="Verdana"/>
              <a:sym typeface="Verdana"/>
            </a:endParaRPr>
          </a:p>
          <a:p>
            <a:pPr indent="0" lvl="0" marL="0" rtl="0" algn="just">
              <a:spcBef>
                <a:spcPts val="1200"/>
              </a:spcBef>
              <a:spcAft>
                <a:spcPts val="0"/>
              </a:spcAft>
              <a:buNone/>
            </a:pPr>
            <a:r>
              <a:rPr lang="es">
                <a:solidFill>
                  <a:srgbClr val="000000"/>
                </a:solidFill>
                <a:highlight>
                  <a:srgbClr val="FFFFFF"/>
                </a:highlight>
                <a:latin typeface="Verdana"/>
                <a:ea typeface="Verdana"/>
                <a:cs typeface="Verdana"/>
                <a:sym typeface="Verdana"/>
              </a:rPr>
              <a:t>El objetivo del proyecto “PrepararCET para la vida” consiste en:</a:t>
            </a:r>
            <a:endParaRPr>
              <a:solidFill>
                <a:srgbClr val="000000"/>
              </a:solidFill>
              <a:highlight>
                <a:srgbClr val="FFFFFF"/>
              </a:highlight>
              <a:latin typeface="Verdana"/>
              <a:ea typeface="Verdana"/>
              <a:cs typeface="Verdana"/>
              <a:sym typeface="Verdana"/>
            </a:endParaRPr>
          </a:p>
          <a:p>
            <a:pPr indent="0" lvl="0" marL="0" rtl="0" algn="just">
              <a:spcBef>
                <a:spcPts val="1200"/>
              </a:spcBef>
              <a:spcAft>
                <a:spcPts val="0"/>
              </a:spcAft>
              <a:buNone/>
            </a:pPr>
            <a:r>
              <a:t/>
            </a:r>
            <a:endParaRPr>
              <a:solidFill>
                <a:srgbClr val="000000"/>
              </a:solidFill>
              <a:highlight>
                <a:srgbClr val="FFFFFF"/>
              </a:highlight>
              <a:latin typeface="Verdana"/>
              <a:ea typeface="Verdana"/>
              <a:cs typeface="Verdana"/>
              <a:sym typeface="Verdana"/>
            </a:endParaRPr>
          </a:p>
          <a:p>
            <a:pPr indent="0" lvl="0" marL="0" rtl="0" algn="just">
              <a:spcBef>
                <a:spcPts val="1200"/>
              </a:spcBef>
              <a:spcAft>
                <a:spcPts val="1200"/>
              </a:spcAft>
              <a:buNone/>
            </a:pPr>
            <a:r>
              <a:rPr lang="es">
                <a:solidFill>
                  <a:srgbClr val="000000"/>
                </a:solidFill>
                <a:highlight>
                  <a:srgbClr val="FFFFFF"/>
                </a:highlight>
                <a:latin typeface="Verdana"/>
                <a:ea typeface="Verdana"/>
                <a:cs typeface="Verdana"/>
                <a:sym typeface="Verdana"/>
              </a:rPr>
              <a:t>Dotar de </a:t>
            </a:r>
            <a:r>
              <a:rPr b="1" lang="es">
                <a:solidFill>
                  <a:srgbClr val="000000"/>
                </a:solidFill>
                <a:highlight>
                  <a:srgbClr val="FFFFFF"/>
                </a:highlight>
                <a:latin typeface="Verdana"/>
                <a:ea typeface="Verdana"/>
                <a:cs typeface="Verdana"/>
                <a:sym typeface="Verdana"/>
              </a:rPr>
              <a:t>herramientas </a:t>
            </a:r>
            <a:r>
              <a:rPr lang="es">
                <a:solidFill>
                  <a:srgbClr val="000000"/>
                </a:solidFill>
                <a:highlight>
                  <a:srgbClr val="FFFFFF"/>
                </a:highlight>
                <a:latin typeface="Verdana"/>
                <a:ea typeface="Verdana"/>
                <a:cs typeface="Verdana"/>
                <a:sym typeface="Verdana"/>
              </a:rPr>
              <a:t>a los alumnos del CET para el desarrollo de habilidades que puedan usar en la vida cotidiana mediante tutoriales en diferentes áreas: finanzas, nutrición salud, y sociales.</a:t>
            </a:r>
            <a:endParaRPr>
              <a:solidFill>
                <a:srgbClr val="000000"/>
              </a:solidFill>
              <a:highlight>
                <a:srgbClr val="FBF9FA"/>
              </a:highlight>
              <a:latin typeface="Arial"/>
              <a:ea typeface="Arial"/>
              <a:cs typeface="Arial"/>
              <a:sym typeface="Arial"/>
            </a:endParaRPr>
          </a:p>
        </p:txBody>
      </p:sp>
      <p:pic>
        <p:nvPicPr>
          <p:cNvPr id="131" name="Google Shape;131;p19"/>
          <p:cNvPicPr preferRelativeResize="0"/>
          <p:nvPr/>
        </p:nvPicPr>
        <p:blipFill>
          <a:blip r:embed="rId3">
            <a:alphaModFix/>
          </a:blip>
          <a:stretch>
            <a:fillRect/>
          </a:stretch>
        </p:blipFill>
        <p:spPr>
          <a:xfrm>
            <a:off x="8242450" y="84672"/>
            <a:ext cx="901550" cy="8548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Preguntar y Cuestionar-Preguntas para dirigir la investigación (Biología IV)</a:t>
            </a:r>
            <a:endParaRPr/>
          </a:p>
        </p:txBody>
      </p:sp>
      <p:sp>
        <p:nvSpPr>
          <p:cNvPr id="510" name="Google Shape;510;p73"/>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just">
              <a:spcBef>
                <a:spcPts val="1200"/>
              </a:spcBef>
              <a:spcAft>
                <a:spcPts val="0"/>
              </a:spcAft>
              <a:buNone/>
            </a:pPr>
            <a:r>
              <a:rPr lang="es" sz="1979">
                <a:solidFill>
                  <a:srgbClr val="1F497D"/>
                </a:solidFill>
                <a:latin typeface="Century Gothic"/>
                <a:ea typeface="Century Gothic"/>
                <a:cs typeface="Century Gothic"/>
                <a:sym typeface="Century Gothic"/>
              </a:rPr>
              <a:t>¿Qué son las biomoléculas y qué importancia tienen para que un organismo funcione adecuadamente?</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¿Todas las biomoléculas producen la misma cantidad de energía?</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¿Los minerales son fuente de energía?</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1200"/>
              </a:spcAft>
              <a:buNone/>
            </a:pPr>
            <a:r>
              <a:t/>
            </a:r>
            <a:endParaRPr sz="27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74"/>
          <p:cNvSpPr txBox="1"/>
          <p:nvPr>
            <p:ph type="title"/>
          </p:nvPr>
        </p:nvSpPr>
        <p:spPr>
          <a:xfrm>
            <a:off x="311700" y="283900"/>
            <a:ext cx="8520600" cy="1203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Preguntar y Cuestionar-Preguntas para dirigir la investigación (Matemáticas V)</a:t>
            </a:r>
            <a:endParaRPr/>
          </a:p>
        </p:txBody>
      </p:sp>
      <p:sp>
        <p:nvSpPr>
          <p:cNvPr id="516" name="Google Shape;516;p74"/>
          <p:cNvSpPr txBox="1"/>
          <p:nvPr>
            <p:ph idx="1" type="body"/>
          </p:nvPr>
        </p:nvSpPr>
        <p:spPr>
          <a:xfrm>
            <a:off x="311700" y="1772350"/>
            <a:ext cx="8520600" cy="2796600"/>
          </a:xfrm>
          <a:prstGeom prst="rect">
            <a:avLst/>
          </a:prstGeom>
        </p:spPr>
        <p:txBody>
          <a:bodyPr anchorCtr="0" anchor="t" bIns="91425" lIns="91425" spcFirstLastPara="1" rIns="91425" wrap="square" tIns="91425">
            <a:normAutofit fontScale="92500" lnSpcReduction="20000"/>
          </a:bodyPr>
          <a:lstStyle/>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¿Cuál es la importancia de saber hacer buen uso de los recursos financieros?</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¿Para qué conocer </a:t>
            </a:r>
            <a:r>
              <a:rPr lang="es" sz="1979">
                <a:solidFill>
                  <a:srgbClr val="1F497D"/>
                </a:solidFill>
                <a:latin typeface="Century Gothic"/>
                <a:ea typeface="Century Gothic"/>
                <a:cs typeface="Century Gothic"/>
                <a:sym typeface="Century Gothic"/>
              </a:rPr>
              <a:t>cómo</a:t>
            </a:r>
            <a:r>
              <a:rPr lang="es" sz="1979">
                <a:solidFill>
                  <a:srgbClr val="1F497D"/>
                </a:solidFill>
                <a:latin typeface="Century Gothic"/>
                <a:ea typeface="Century Gothic"/>
                <a:cs typeface="Century Gothic"/>
                <a:sym typeface="Century Gothic"/>
              </a:rPr>
              <a:t> funcionan los recursos financieros?</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¿Qué utilidad tiene una educación financiera en la vida?</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¿Qué importancia tiene saber leer un estado de cuenta?</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1200"/>
              </a:spcAft>
              <a:buNone/>
            </a:pPr>
            <a:r>
              <a:t/>
            </a:r>
            <a:endParaRPr sz="27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Preguntar y Cuestionar-Preguntas para dirigir la investigación (Historia de México II)</a:t>
            </a:r>
            <a:endParaRPr/>
          </a:p>
        </p:txBody>
      </p:sp>
      <p:sp>
        <p:nvSpPr>
          <p:cNvPr id="522" name="Google Shape;522;p7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a:p>
          <a:p>
            <a:pPr indent="0" lvl="0" marL="0" rtl="0" algn="just">
              <a:spcBef>
                <a:spcPts val="1200"/>
              </a:spcBef>
              <a:spcAft>
                <a:spcPts val="0"/>
              </a:spcAft>
              <a:buNone/>
            </a:pPr>
            <a:r>
              <a:rPr lang="es" sz="1979">
                <a:solidFill>
                  <a:srgbClr val="1F497D"/>
                </a:solidFill>
                <a:latin typeface="Century Gothic"/>
                <a:ea typeface="Century Gothic"/>
                <a:cs typeface="Century Gothic"/>
                <a:sym typeface="Century Gothic"/>
              </a:rPr>
              <a:t>¿Todos los contenidos de los periódicos son ciertos?</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¿Habrá una tendencia ideológica en los contenidos de los periódicos de circulación nacional?</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¿Existirán grupos de poder político, económico, social o religioso detrás de los sesgos informativos?</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¿Hasta qué punto la opinión del público es espontánea o inducida?</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1200"/>
              </a:spcAft>
              <a:buNone/>
            </a:pPr>
            <a:r>
              <a:t/>
            </a:r>
            <a:endParaRPr sz="27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7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Despertar el interés-Detonar</a:t>
            </a:r>
            <a:endParaRPr/>
          </a:p>
        </p:txBody>
      </p:sp>
      <p:sp>
        <p:nvSpPr>
          <p:cNvPr id="528" name="Google Shape;528;p7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92500" lnSpcReduction="20000"/>
          </a:bodyPr>
          <a:lstStyle/>
          <a:p>
            <a:pPr indent="0" lvl="0" marL="0" marR="0" rtl="0" algn="l">
              <a:lnSpc>
                <a:spcPct val="115000"/>
              </a:lnSpc>
              <a:spcBef>
                <a:spcPts val="0"/>
              </a:spcBef>
              <a:spcAft>
                <a:spcPts val="0"/>
              </a:spcAft>
              <a:buNone/>
            </a:pPr>
            <a:r>
              <a:rPr lang="es"/>
              <a:t>¿Qué sustancias químicas contiene tu alimento procesado-ultraprocesado favorito?</a:t>
            </a:r>
            <a:endParaRPr/>
          </a:p>
          <a:p>
            <a:pPr indent="0" lvl="0" marL="0" marR="0" rtl="0" algn="l">
              <a:lnSpc>
                <a:spcPct val="115000"/>
              </a:lnSpc>
              <a:spcBef>
                <a:spcPts val="1200"/>
              </a:spcBef>
              <a:spcAft>
                <a:spcPts val="0"/>
              </a:spcAft>
              <a:buNone/>
            </a:pPr>
            <a:r>
              <a:rPr lang="es"/>
              <a:t>¿Sabes de dónde provienen estas sustancias químicas?</a:t>
            </a:r>
            <a:endParaRPr/>
          </a:p>
          <a:p>
            <a:pPr indent="0" lvl="0" marL="0" marR="0" rtl="0" algn="l">
              <a:lnSpc>
                <a:spcPct val="115000"/>
              </a:lnSpc>
              <a:spcBef>
                <a:spcPts val="1200"/>
              </a:spcBef>
              <a:spcAft>
                <a:spcPts val="0"/>
              </a:spcAft>
              <a:buNone/>
            </a:pPr>
            <a:r>
              <a:rPr lang="es"/>
              <a:t>¿Cuál es su función dentro del producto?</a:t>
            </a:r>
            <a:endParaRPr/>
          </a:p>
          <a:p>
            <a:pPr indent="0" lvl="0" marL="0" marR="0" rtl="0" algn="l">
              <a:lnSpc>
                <a:spcPct val="115000"/>
              </a:lnSpc>
              <a:spcBef>
                <a:spcPts val="1200"/>
              </a:spcBef>
              <a:spcAft>
                <a:spcPts val="0"/>
              </a:spcAft>
              <a:buNone/>
            </a:pPr>
            <a:r>
              <a:rPr lang="es"/>
              <a:t>¿Cuáles son los daños o riesgos a la salud de su consumo prolongado</a:t>
            </a:r>
            <a:endParaRPr/>
          </a:p>
          <a:p>
            <a:pPr indent="0" lvl="0" marL="0" marR="0" rtl="0" algn="l">
              <a:lnSpc>
                <a:spcPct val="115000"/>
              </a:lnSpc>
              <a:spcBef>
                <a:spcPts val="1200"/>
              </a:spcBef>
              <a:spcAft>
                <a:spcPts val="0"/>
              </a:spcAft>
              <a:buNone/>
            </a:pPr>
            <a:r>
              <a:rPr lang="es"/>
              <a:t>¿Qué es un aditivo?</a:t>
            </a:r>
            <a:endParaRPr/>
          </a:p>
          <a:p>
            <a:pPr indent="0" lvl="0" marL="0" marR="0" rtl="0" algn="l">
              <a:lnSpc>
                <a:spcPct val="115000"/>
              </a:lnSpc>
              <a:spcBef>
                <a:spcPts val="1200"/>
              </a:spcBef>
              <a:spcAft>
                <a:spcPts val="0"/>
              </a:spcAft>
              <a:buNone/>
            </a:pPr>
            <a:r>
              <a:rPr lang="es"/>
              <a:t>¿Cómo se clasifican?</a:t>
            </a:r>
            <a:endParaRPr/>
          </a:p>
          <a:p>
            <a:pPr indent="0" lvl="0" marL="0" marR="0" rtl="0" algn="l">
              <a:lnSpc>
                <a:spcPct val="115000"/>
              </a:lnSpc>
              <a:spcBef>
                <a:spcPts val="1200"/>
              </a:spcBef>
              <a:spcAft>
                <a:spcPts val="0"/>
              </a:spcAft>
              <a:buNone/>
            </a:pPr>
            <a:r>
              <a:rPr lang="es"/>
              <a:t>¿Cuántos aditivos diferentes tiene tu producto favorito?</a:t>
            </a:r>
            <a:endParaRPr sz="1000">
              <a:solidFill>
                <a:srgbClr val="202124"/>
              </a:solidFill>
              <a:latin typeface="Roboto"/>
              <a:ea typeface="Roboto"/>
              <a:cs typeface="Roboto"/>
              <a:sym typeface="Roboto"/>
            </a:endParaRPr>
          </a:p>
          <a:p>
            <a:pPr indent="0" lvl="0" marL="0" rtl="0" algn="l">
              <a:spcBef>
                <a:spcPts val="1200"/>
              </a:spcBef>
              <a:spcAft>
                <a:spcPts val="1200"/>
              </a:spcAft>
              <a:buNone/>
            </a:pPr>
            <a:r>
              <a:t/>
            </a:r>
            <a:endParaRPr/>
          </a:p>
        </p:txBody>
      </p:sp>
      <p:pic>
        <p:nvPicPr>
          <p:cNvPr id="529" name="Google Shape;529;p76"/>
          <p:cNvPicPr preferRelativeResize="0"/>
          <p:nvPr/>
        </p:nvPicPr>
        <p:blipFill>
          <a:blip r:embed="rId3">
            <a:alphaModFix/>
          </a:blip>
          <a:stretch>
            <a:fillRect/>
          </a:stretch>
        </p:blipFill>
        <p:spPr>
          <a:xfrm>
            <a:off x="7909075" y="108000"/>
            <a:ext cx="1044425" cy="10444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Despertar el interés-Detonar</a:t>
            </a:r>
            <a:endParaRPr/>
          </a:p>
          <a:p>
            <a:pPr indent="0" lvl="0" marL="0" rtl="0" algn="l">
              <a:spcBef>
                <a:spcPts val="0"/>
              </a:spcBef>
              <a:spcAft>
                <a:spcPts val="0"/>
              </a:spcAft>
              <a:buNone/>
            </a:pPr>
            <a:r>
              <a:t/>
            </a:r>
            <a:endParaRPr/>
          </a:p>
        </p:txBody>
      </p:sp>
      <p:sp>
        <p:nvSpPr>
          <p:cNvPr id="535" name="Google Shape;535;p7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s" sz="1400">
                <a:solidFill>
                  <a:srgbClr val="695D46"/>
                </a:solidFill>
              </a:rPr>
              <a:t>¿Sabías que por cada 7000 calorías que ingieres extra a tus necesidades, aumentas un kilo de peso?</a:t>
            </a:r>
            <a:endParaRPr sz="1400">
              <a:solidFill>
                <a:srgbClr val="695D46"/>
              </a:solidFill>
            </a:endParaRPr>
          </a:p>
          <a:p>
            <a:pPr indent="0" lvl="0" marL="0" rtl="0" algn="l">
              <a:lnSpc>
                <a:spcPct val="115000"/>
              </a:lnSpc>
              <a:spcBef>
                <a:spcPts val="1200"/>
              </a:spcBef>
              <a:spcAft>
                <a:spcPts val="0"/>
              </a:spcAft>
              <a:buNone/>
            </a:pPr>
            <a:r>
              <a:rPr lang="es" sz="1400">
                <a:solidFill>
                  <a:srgbClr val="695D46"/>
                </a:solidFill>
              </a:rPr>
              <a:t>¿Sabes  que es la grasa trans, que alimentos son ricos en este alimento  y que estrago hace en tu organismo?</a:t>
            </a:r>
            <a:endParaRPr sz="1400">
              <a:solidFill>
                <a:srgbClr val="695D46"/>
              </a:solidFill>
            </a:endParaRPr>
          </a:p>
          <a:p>
            <a:pPr indent="0" lvl="0" marL="0" rtl="0" algn="l">
              <a:lnSpc>
                <a:spcPct val="115000"/>
              </a:lnSpc>
              <a:spcBef>
                <a:spcPts val="1200"/>
              </a:spcBef>
              <a:spcAft>
                <a:spcPts val="0"/>
              </a:spcAft>
              <a:buNone/>
            </a:pPr>
            <a:r>
              <a:rPr lang="es" sz="1400">
                <a:solidFill>
                  <a:srgbClr val="695D46"/>
                </a:solidFill>
              </a:rPr>
              <a:t>¿Sabías que el colesterol es muy necesario para tu cuerpo y el grave daño que resulta de ingerirlo en exceso?</a:t>
            </a:r>
            <a:endParaRPr sz="1400">
              <a:solidFill>
                <a:srgbClr val="695D46"/>
              </a:solidFill>
            </a:endParaRPr>
          </a:p>
          <a:p>
            <a:pPr indent="0" lvl="0" marL="0" rtl="0" algn="l">
              <a:lnSpc>
                <a:spcPct val="115000"/>
              </a:lnSpc>
              <a:spcBef>
                <a:spcPts val="1200"/>
              </a:spcBef>
              <a:spcAft>
                <a:spcPts val="0"/>
              </a:spcAft>
              <a:buNone/>
            </a:pPr>
            <a:r>
              <a:rPr lang="es" sz="1400">
                <a:solidFill>
                  <a:srgbClr val="695D46"/>
                </a:solidFill>
              </a:rPr>
              <a:t>¿Por qué a la hipertensión le nombran el asesino silencioso?</a:t>
            </a:r>
            <a:endParaRPr sz="1400">
              <a:solidFill>
                <a:srgbClr val="695D46"/>
              </a:solidFill>
            </a:endParaRPr>
          </a:p>
          <a:p>
            <a:pPr indent="0" lvl="0" marL="0" rtl="0" algn="l">
              <a:lnSpc>
                <a:spcPct val="115000"/>
              </a:lnSpc>
              <a:spcBef>
                <a:spcPts val="1200"/>
              </a:spcBef>
              <a:spcAft>
                <a:spcPts val="0"/>
              </a:spcAft>
              <a:buNone/>
            </a:pPr>
            <a:r>
              <a:rPr lang="es" sz="1400">
                <a:solidFill>
                  <a:srgbClr val="695D46"/>
                </a:solidFill>
              </a:rPr>
              <a:t>¿Qué cantidad de ejercicio debo hacer para quemar calorías que ingerí extra?</a:t>
            </a:r>
            <a:endParaRPr sz="1400">
              <a:solidFill>
                <a:srgbClr val="695D46"/>
              </a:solidFill>
            </a:endParaRPr>
          </a:p>
          <a:p>
            <a:pPr indent="0" lvl="0" marL="0" rtl="0" algn="l">
              <a:lnSpc>
                <a:spcPct val="115000"/>
              </a:lnSpc>
              <a:spcBef>
                <a:spcPts val="1200"/>
              </a:spcBef>
              <a:spcAft>
                <a:spcPts val="0"/>
              </a:spcAft>
              <a:buNone/>
            </a:pPr>
            <a:r>
              <a:rPr lang="es" sz="1400">
                <a:solidFill>
                  <a:srgbClr val="695D46"/>
                </a:solidFill>
              </a:rPr>
              <a:t>¿ Qué daño me puede hacer el hábito de ingerir refresco, frituras, galletas, pastelillos comerciales?</a:t>
            </a:r>
            <a:endParaRPr sz="1400">
              <a:solidFill>
                <a:srgbClr val="695D46"/>
              </a:solidFill>
            </a:endParaRPr>
          </a:p>
          <a:p>
            <a:pPr indent="0" lvl="0" marL="0" rtl="0" algn="l">
              <a:lnSpc>
                <a:spcPct val="115000"/>
              </a:lnSpc>
              <a:spcBef>
                <a:spcPts val="1200"/>
              </a:spcBef>
              <a:spcAft>
                <a:spcPts val="0"/>
              </a:spcAft>
              <a:buNone/>
            </a:pPr>
            <a:r>
              <a:rPr lang="es" sz="1400">
                <a:solidFill>
                  <a:srgbClr val="695D46"/>
                </a:solidFill>
              </a:rPr>
              <a:t>¿Cuántos aditivos diferentes tiene tu producto favorito?</a:t>
            </a:r>
            <a:endParaRPr sz="1400">
              <a:solidFill>
                <a:srgbClr val="695D46"/>
              </a:solidFill>
            </a:endParaRPr>
          </a:p>
          <a:p>
            <a:pPr indent="0" lvl="0" marL="0" rtl="0" algn="l">
              <a:spcBef>
                <a:spcPts val="0"/>
              </a:spcBef>
              <a:spcAft>
                <a:spcPts val="120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7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Despertar el interés-Detonar (Biología IV)</a:t>
            </a:r>
            <a:endParaRPr/>
          </a:p>
          <a:p>
            <a:pPr indent="0" lvl="0" marL="0" rtl="0" algn="l">
              <a:spcBef>
                <a:spcPts val="0"/>
              </a:spcBef>
              <a:spcAft>
                <a:spcPts val="0"/>
              </a:spcAft>
              <a:buNone/>
            </a:pPr>
            <a:r>
              <a:t/>
            </a:r>
            <a:endParaRPr/>
          </a:p>
        </p:txBody>
      </p:sp>
      <p:sp>
        <p:nvSpPr>
          <p:cNvPr id="541" name="Google Shape;541;p78"/>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s" sz="1879">
                <a:solidFill>
                  <a:srgbClr val="1F497D"/>
                </a:solidFill>
                <a:latin typeface="Century Gothic"/>
                <a:ea typeface="Century Gothic"/>
                <a:cs typeface="Century Gothic"/>
                <a:sym typeface="Century Gothic"/>
              </a:rPr>
              <a:t>¿Tienes tiempo de desayunar por las mañanas antes de llegar a la escuela?</a:t>
            </a:r>
            <a:endParaRPr sz="18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879">
                <a:solidFill>
                  <a:srgbClr val="1F497D"/>
                </a:solidFill>
                <a:latin typeface="Century Gothic"/>
                <a:ea typeface="Century Gothic"/>
                <a:cs typeface="Century Gothic"/>
                <a:sym typeface="Century Gothic"/>
              </a:rPr>
              <a:t>¿Por lo regular cumples con un horario establecido para realizar la ingesta de alimentos?</a:t>
            </a:r>
            <a:endParaRPr sz="18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879">
                <a:solidFill>
                  <a:srgbClr val="1F497D"/>
                </a:solidFill>
                <a:latin typeface="Century Gothic"/>
                <a:ea typeface="Century Gothic"/>
                <a:cs typeface="Century Gothic"/>
                <a:sym typeface="Century Gothic"/>
              </a:rPr>
              <a:t>¿Cuando consumes alimentos, tus menús son balanceados?</a:t>
            </a:r>
            <a:endParaRPr sz="1879">
              <a:solidFill>
                <a:srgbClr val="1F497D"/>
              </a:solidFill>
              <a:latin typeface="Century Gothic"/>
              <a:ea typeface="Century Gothic"/>
              <a:cs typeface="Century Gothic"/>
              <a:sym typeface="Century Gothic"/>
            </a:endParaRPr>
          </a:p>
          <a:p>
            <a:pPr indent="0" lvl="0" marL="0" rtl="0" algn="l">
              <a:spcBef>
                <a:spcPts val="0"/>
              </a:spcBef>
              <a:spcAft>
                <a:spcPts val="120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Despertar el interés-Detonar (Matemáticas V)</a:t>
            </a:r>
            <a:endParaRPr/>
          </a:p>
          <a:p>
            <a:pPr indent="0" lvl="0" marL="0" rtl="0" algn="l">
              <a:spcBef>
                <a:spcPts val="0"/>
              </a:spcBef>
              <a:spcAft>
                <a:spcPts val="0"/>
              </a:spcAft>
              <a:buNone/>
            </a:pPr>
            <a:r>
              <a:t/>
            </a:r>
            <a:endParaRPr/>
          </a:p>
        </p:txBody>
      </p:sp>
      <p:sp>
        <p:nvSpPr>
          <p:cNvPr id="547" name="Google Shape;547;p7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85000" lnSpcReduction="10000"/>
          </a:bodyPr>
          <a:lstStyle/>
          <a:p>
            <a:pPr indent="0" lvl="0" marL="0" rtl="0" algn="just">
              <a:spcBef>
                <a:spcPts val="0"/>
              </a:spcBef>
              <a:spcAft>
                <a:spcPts val="0"/>
              </a:spcAft>
              <a:buNone/>
            </a:pPr>
            <a:r>
              <a:rPr lang="es" sz="1879">
                <a:solidFill>
                  <a:srgbClr val="1F497D"/>
                </a:solidFill>
                <a:latin typeface="Century Gothic"/>
                <a:ea typeface="Century Gothic"/>
                <a:cs typeface="Century Gothic"/>
                <a:sym typeface="Century Gothic"/>
              </a:rPr>
              <a:t>¿Hay algo en la vida que no tenga costo económico?</a:t>
            </a:r>
            <a:endParaRPr sz="18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8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879">
                <a:solidFill>
                  <a:srgbClr val="1F497D"/>
                </a:solidFill>
                <a:latin typeface="Century Gothic"/>
                <a:ea typeface="Century Gothic"/>
                <a:cs typeface="Century Gothic"/>
                <a:sym typeface="Century Gothic"/>
              </a:rPr>
              <a:t>¿Por qué es importante tener ahorros, realizar inversiones, etc?</a:t>
            </a:r>
            <a:endParaRPr sz="18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8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879">
                <a:solidFill>
                  <a:srgbClr val="1F497D"/>
                </a:solidFill>
                <a:latin typeface="Century Gothic"/>
                <a:ea typeface="Century Gothic"/>
                <a:cs typeface="Century Gothic"/>
                <a:sym typeface="Century Gothic"/>
              </a:rPr>
              <a:t>¿De verdad es un enemigo la tarjeta de crédito?</a:t>
            </a:r>
            <a:endParaRPr sz="18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8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879">
                <a:solidFill>
                  <a:srgbClr val="1F497D"/>
                </a:solidFill>
                <a:latin typeface="Century Gothic"/>
                <a:ea typeface="Century Gothic"/>
                <a:cs typeface="Century Gothic"/>
                <a:sym typeface="Century Gothic"/>
              </a:rPr>
              <a:t>¿Sabes leer o interpretar un estado de cuenta?</a:t>
            </a:r>
            <a:endParaRPr sz="18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8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879">
                <a:solidFill>
                  <a:srgbClr val="1F497D"/>
                </a:solidFill>
                <a:latin typeface="Century Gothic"/>
                <a:ea typeface="Century Gothic"/>
                <a:cs typeface="Century Gothic"/>
                <a:sym typeface="Century Gothic"/>
              </a:rPr>
              <a:t>¿Conviene tener una cuenta de ahorros en el banco? o ¿Mejor hacer inversiones?</a:t>
            </a:r>
            <a:endParaRPr sz="18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8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879">
                <a:solidFill>
                  <a:srgbClr val="1F497D"/>
                </a:solidFill>
                <a:latin typeface="Century Gothic"/>
                <a:ea typeface="Century Gothic"/>
                <a:cs typeface="Century Gothic"/>
                <a:sym typeface="Century Gothic"/>
              </a:rPr>
              <a:t>¿Sabes que esto sí lo vas a usar en la vida?</a:t>
            </a:r>
            <a:endParaRPr sz="1879">
              <a:solidFill>
                <a:srgbClr val="1F497D"/>
              </a:solidFill>
              <a:latin typeface="Century Gothic"/>
              <a:ea typeface="Century Gothic"/>
              <a:cs typeface="Century Gothic"/>
              <a:sym typeface="Century Gothic"/>
            </a:endParaRPr>
          </a:p>
          <a:p>
            <a:pPr indent="0" lvl="0" marL="0" rtl="0" algn="l">
              <a:spcBef>
                <a:spcPts val="0"/>
              </a:spcBef>
              <a:spcAft>
                <a:spcPts val="120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80"/>
          <p:cNvSpPr txBox="1"/>
          <p:nvPr>
            <p:ph type="title"/>
          </p:nvPr>
        </p:nvSpPr>
        <p:spPr>
          <a:xfrm>
            <a:off x="311700" y="283900"/>
            <a:ext cx="8520600" cy="1203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Preguntar y Cuestionar-Preguntas para dirigir la investigación (Historia de México II)</a:t>
            </a:r>
            <a:endParaRPr/>
          </a:p>
        </p:txBody>
      </p:sp>
      <p:sp>
        <p:nvSpPr>
          <p:cNvPr id="553" name="Google Shape;553;p80"/>
          <p:cNvSpPr txBox="1"/>
          <p:nvPr>
            <p:ph idx="1" type="body"/>
          </p:nvPr>
        </p:nvSpPr>
        <p:spPr>
          <a:xfrm>
            <a:off x="311700" y="1772350"/>
            <a:ext cx="8520600" cy="2796600"/>
          </a:xfrm>
          <a:prstGeom prst="rect">
            <a:avLst/>
          </a:prstGeom>
        </p:spPr>
        <p:txBody>
          <a:bodyPr anchorCtr="0" anchor="t" bIns="91425" lIns="91425" spcFirstLastPara="1" rIns="91425" wrap="square" tIns="91425">
            <a:normAutofit fontScale="77500" lnSpcReduction="20000"/>
          </a:bodyPr>
          <a:lstStyle/>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¿Cuál es la importancia de crear una opinión propia de la realidad social, económica, política y cultural de México?</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¿Qué tendencia ideológica tienen los distintos diarios del país?</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¿Cuál es el papel de la prensa escrita en el gobierno actual de México?</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rPr lang="es" sz="1979">
                <a:solidFill>
                  <a:srgbClr val="1F497D"/>
                </a:solidFill>
                <a:latin typeface="Century Gothic"/>
                <a:ea typeface="Century Gothic"/>
                <a:cs typeface="Century Gothic"/>
                <a:sym typeface="Century Gothic"/>
              </a:rPr>
              <a:t>¿Qué importancia tiene la comprensión crítica de los contenidos periodísticos?</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1200"/>
              </a:spcAft>
              <a:buNone/>
            </a:pPr>
            <a:r>
              <a:t/>
            </a:r>
            <a:endParaRPr sz="27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8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Actividades de apertura-Materiales, herramientas y evidencias (Biología IV)</a:t>
            </a:r>
            <a:endParaRPr/>
          </a:p>
        </p:txBody>
      </p:sp>
      <p:sp>
        <p:nvSpPr>
          <p:cNvPr id="559" name="Google Shape;559;p8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es"/>
              <a:t>Reunión previa entre coordinadora y profesores del proyecto</a:t>
            </a:r>
            <a:endParaRPr/>
          </a:p>
          <a:p>
            <a:pPr indent="0" lvl="0" marL="0" rtl="0" algn="l">
              <a:spcBef>
                <a:spcPts val="1200"/>
              </a:spcBef>
              <a:spcAft>
                <a:spcPts val="0"/>
              </a:spcAft>
              <a:buNone/>
            </a:pPr>
            <a:r>
              <a:rPr lang="es"/>
              <a:t>Reunión con los alumnos e invitación</a:t>
            </a:r>
            <a:endParaRPr/>
          </a:p>
          <a:p>
            <a:pPr indent="0" lvl="0" marL="0" rtl="0" algn="l">
              <a:spcBef>
                <a:spcPts val="1200"/>
              </a:spcBef>
              <a:spcAft>
                <a:spcPts val="0"/>
              </a:spcAft>
              <a:buNone/>
            </a:pPr>
            <a:r>
              <a:rPr lang="es"/>
              <a:t>Se requiere equipo de cómputo, internet</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8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Actividades de desarrollo-Materiales-herramientas y evidencias (Química)</a:t>
            </a:r>
            <a:endParaRPr/>
          </a:p>
        </p:txBody>
      </p:sp>
      <p:sp>
        <p:nvSpPr>
          <p:cNvPr id="565" name="Google Shape;565;p8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just">
              <a:spcBef>
                <a:spcPts val="0"/>
              </a:spcBef>
              <a:spcAft>
                <a:spcPts val="0"/>
              </a:spcAft>
              <a:buNone/>
            </a:pPr>
            <a:r>
              <a:rPr lang="es"/>
              <a:t>Una vez conformados los equipos de cada una de las disciplinas y en específico el equipo de trabajo de química se lleva a cabo:</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s"/>
              <a:t>1.-</a:t>
            </a:r>
            <a:r>
              <a:rPr lang="es"/>
              <a:t>Lluvia de ideas de lo que vamos a investigar y cómo lo podemos comunicar, cada alumno comparte sus expectativas sobre el proyecto así como las habilidades individuales que podemos aprovechar y explotar en el proyecto.</a:t>
            </a:r>
            <a:endParaRPr/>
          </a:p>
          <a:p>
            <a:pPr indent="0" lvl="0" marL="0" rtl="0" algn="just">
              <a:spcBef>
                <a:spcPts val="0"/>
              </a:spcBef>
              <a:spcAft>
                <a:spcPts val="0"/>
              </a:spcAft>
              <a:buNone/>
            </a:pPr>
            <a:r>
              <a:rPr lang="es"/>
              <a:t>Los alumnos expresan: ¿De qué quieren hablar?, ¿Cómo lo van a comunicar? y ¿Cuáles son las habilidades que podemos aprovechar de cada uno?</a:t>
            </a:r>
            <a:endParaRPr/>
          </a:p>
        </p:txBody>
      </p:sp>
      <p:pic>
        <p:nvPicPr>
          <p:cNvPr id="566" name="Google Shape;566;p82"/>
          <p:cNvPicPr preferRelativeResize="0"/>
          <p:nvPr/>
        </p:nvPicPr>
        <p:blipFill>
          <a:blip r:embed="rId3">
            <a:alphaModFix/>
          </a:blip>
          <a:stretch>
            <a:fillRect/>
          </a:stretch>
        </p:blipFill>
        <p:spPr>
          <a:xfrm>
            <a:off x="7909075" y="108000"/>
            <a:ext cx="1044425" cy="1044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0"/>
          <p:cNvSpPr txBox="1"/>
          <p:nvPr>
            <p:ph type="title"/>
          </p:nvPr>
        </p:nvSpPr>
        <p:spPr>
          <a:xfrm>
            <a:off x="0" y="0"/>
            <a:ext cx="58164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Objetivo a alcanzar de cada asignatura</a:t>
            </a:r>
            <a:endParaRPr/>
          </a:p>
        </p:txBody>
      </p:sp>
      <p:graphicFrame>
        <p:nvGraphicFramePr>
          <p:cNvPr id="137" name="Google Shape;137;p20"/>
          <p:cNvGraphicFramePr/>
          <p:nvPr/>
        </p:nvGraphicFramePr>
        <p:xfrm>
          <a:off x="241300" y="532850"/>
          <a:ext cx="3000000" cy="3000000"/>
        </p:xfrm>
        <a:graphic>
          <a:graphicData uri="http://schemas.openxmlformats.org/drawingml/2006/table">
            <a:tbl>
              <a:tblPr>
                <a:noFill/>
                <a:tableStyleId>{CEF1F80F-15DD-46A9-A79E-FB6A0D37DE9F}</a:tableStyleId>
              </a:tblPr>
              <a:tblGrid>
                <a:gridCol w="1731575"/>
                <a:gridCol w="7097000"/>
              </a:tblGrid>
              <a:tr h="426700">
                <a:tc>
                  <a:txBody>
                    <a:bodyPr/>
                    <a:lstStyle/>
                    <a:p>
                      <a:pPr indent="0" lvl="0" marL="0" rtl="0" algn="ctr">
                        <a:spcBef>
                          <a:spcPts val="0"/>
                        </a:spcBef>
                        <a:spcAft>
                          <a:spcPts val="0"/>
                        </a:spcAft>
                        <a:buNone/>
                      </a:pPr>
                      <a:r>
                        <a:rPr b="1" lang="es" sz="1200"/>
                        <a:t>ASIGNATURA</a:t>
                      </a:r>
                      <a:endParaRPr b="1" sz="1200"/>
                    </a:p>
                  </a:txBody>
                  <a:tcPr marT="91425" marB="91425" marR="91425" marL="91425"/>
                </a:tc>
                <a:tc>
                  <a:txBody>
                    <a:bodyPr/>
                    <a:lstStyle/>
                    <a:p>
                      <a:pPr indent="0" lvl="0" marL="0" rtl="0" algn="ctr">
                        <a:spcBef>
                          <a:spcPts val="0"/>
                        </a:spcBef>
                        <a:spcAft>
                          <a:spcPts val="0"/>
                        </a:spcAft>
                        <a:buNone/>
                      </a:pPr>
                      <a:r>
                        <a:rPr b="1" lang="es" sz="1000"/>
                        <a:t>OBJETIVO</a:t>
                      </a:r>
                      <a:endParaRPr b="1" sz="1000"/>
                    </a:p>
                  </a:txBody>
                  <a:tcPr marT="91425" marB="91425" marR="91425" marL="91425"/>
                </a:tc>
              </a:tr>
              <a:tr h="736050">
                <a:tc>
                  <a:txBody>
                    <a:bodyPr/>
                    <a:lstStyle/>
                    <a:p>
                      <a:pPr indent="0" lvl="0" marL="0" rtl="0" algn="l">
                        <a:spcBef>
                          <a:spcPts val="0"/>
                        </a:spcBef>
                        <a:spcAft>
                          <a:spcPts val="0"/>
                        </a:spcAft>
                        <a:buNone/>
                      </a:pPr>
                      <a:r>
                        <a:rPr lang="es" sz="1200"/>
                        <a:t>BIOLOGÍA</a:t>
                      </a:r>
                      <a:endParaRPr sz="1200"/>
                    </a:p>
                  </a:txBody>
                  <a:tcPr marT="91425" marB="91425" marR="91425" marL="91425"/>
                </a:tc>
                <a:tc>
                  <a:txBody>
                    <a:bodyPr/>
                    <a:lstStyle/>
                    <a:p>
                      <a:pPr indent="0" lvl="0" marL="0" rtl="0" algn="l">
                        <a:lnSpc>
                          <a:spcPct val="115000"/>
                        </a:lnSpc>
                        <a:spcBef>
                          <a:spcPts val="0"/>
                        </a:spcBef>
                        <a:spcAft>
                          <a:spcPts val="0"/>
                        </a:spcAft>
                        <a:buNone/>
                      </a:pPr>
                      <a:r>
                        <a:rPr lang="es" sz="1000"/>
                        <a:t>Elaborar un recetario digital para adolescentes entre los 17 y 19 años de edad con alimentos saludables, balanceados y de su agrado que cumplan con los requerimientos energéticos y que puedan consultar como parte de las actividades de su vida diaria.</a:t>
                      </a:r>
                      <a:endParaRPr sz="1000"/>
                    </a:p>
                  </a:txBody>
                  <a:tcPr marT="91425" marB="91425" marR="91425" marL="91425"/>
                </a:tc>
              </a:tr>
              <a:tr h="518125">
                <a:tc>
                  <a:txBody>
                    <a:bodyPr/>
                    <a:lstStyle/>
                    <a:p>
                      <a:pPr indent="0" lvl="0" marL="0" rtl="0" algn="l">
                        <a:spcBef>
                          <a:spcPts val="0"/>
                        </a:spcBef>
                        <a:spcAft>
                          <a:spcPts val="0"/>
                        </a:spcAft>
                        <a:buNone/>
                      </a:pPr>
                      <a:r>
                        <a:rPr lang="es" sz="1200"/>
                        <a:t>ED. PARA LA SALUD</a:t>
                      </a:r>
                      <a:endParaRPr sz="1200"/>
                    </a:p>
                  </a:txBody>
                  <a:tcPr marT="91425" marB="91425" marR="91425" marL="91425"/>
                </a:tc>
                <a:tc>
                  <a:txBody>
                    <a:bodyPr/>
                    <a:lstStyle/>
                    <a:p>
                      <a:pPr indent="0" lvl="0" marL="0" rtl="0" algn="l">
                        <a:spcBef>
                          <a:spcPts val="0"/>
                        </a:spcBef>
                        <a:spcAft>
                          <a:spcPts val="0"/>
                        </a:spcAft>
                        <a:buNone/>
                      </a:pPr>
                      <a:r>
                        <a:rPr lang="es" sz="1000"/>
                        <a:t>Elaborar modelos interactivos y demostrativos  de las causas, consecuencias y prevenciòn de la obesidad para  llevar a cabo una difusión mediante una exposiciòn</a:t>
                      </a:r>
                      <a:endParaRPr sz="1000"/>
                    </a:p>
                  </a:txBody>
                  <a:tcPr marT="91425" marB="91425" marR="91425" marL="91425"/>
                </a:tc>
              </a:tr>
              <a:tr h="671450">
                <a:tc>
                  <a:txBody>
                    <a:bodyPr/>
                    <a:lstStyle/>
                    <a:p>
                      <a:pPr indent="0" lvl="0" marL="0" rtl="0" algn="l">
                        <a:spcBef>
                          <a:spcPts val="0"/>
                        </a:spcBef>
                        <a:spcAft>
                          <a:spcPts val="0"/>
                        </a:spcAft>
                        <a:buNone/>
                      </a:pPr>
                      <a:r>
                        <a:rPr lang="es" sz="1200"/>
                        <a:t>MATEMÁTICAS</a:t>
                      </a:r>
                      <a:endParaRPr sz="1200"/>
                    </a:p>
                  </a:txBody>
                  <a:tcPr marT="91425" marB="91425" marR="91425" marL="91425"/>
                </a:tc>
                <a:tc>
                  <a:txBody>
                    <a:bodyPr/>
                    <a:lstStyle/>
                    <a:p>
                      <a:pPr indent="0" lvl="0" marL="0" rtl="0" algn="l">
                        <a:lnSpc>
                          <a:spcPct val="115000"/>
                        </a:lnSpc>
                        <a:spcBef>
                          <a:spcPts val="1200"/>
                        </a:spcBef>
                        <a:spcAft>
                          <a:spcPts val="0"/>
                        </a:spcAft>
                        <a:buNone/>
                      </a:pPr>
                      <a:r>
                        <a:rPr lang="es" sz="1000">
                          <a:solidFill>
                            <a:srgbClr val="202124"/>
                          </a:solidFill>
                        </a:rPr>
                        <a:t>Comprender y comparar los tipos de productos financieros, así como interpretar un estado de cuenta. Diseñar un tríptico (digital) informativo para informar a los alumnos del CET sobre el buen manejo de sus finanzas personales mediante la comprensión del manejo de las finanzas personales.</a:t>
                      </a:r>
                      <a:endParaRPr sz="1000">
                        <a:solidFill>
                          <a:srgbClr val="202124"/>
                        </a:solidFill>
                      </a:endParaRPr>
                    </a:p>
                  </a:txBody>
                  <a:tcPr marT="91425" marB="91425" marR="91425" marL="91425"/>
                </a:tc>
              </a:tr>
              <a:tr h="753650">
                <a:tc>
                  <a:txBody>
                    <a:bodyPr/>
                    <a:lstStyle/>
                    <a:p>
                      <a:pPr indent="0" lvl="0" marL="0" rtl="0" algn="l">
                        <a:spcBef>
                          <a:spcPts val="0"/>
                        </a:spcBef>
                        <a:spcAft>
                          <a:spcPts val="0"/>
                        </a:spcAft>
                        <a:buNone/>
                      </a:pPr>
                      <a:r>
                        <a:rPr lang="es" sz="1200"/>
                        <a:t>QUÍMICA</a:t>
                      </a:r>
                      <a:endParaRPr sz="1200"/>
                    </a:p>
                  </a:txBody>
                  <a:tcPr marT="91425" marB="91425" marR="91425" marL="91425"/>
                </a:tc>
                <a:tc>
                  <a:txBody>
                    <a:bodyPr/>
                    <a:lstStyle/>
                    <a:p>
                      <a:pPr indent="0" lvl="0" marL="0" rtl="0" algn="l">
                        <a:lnSpc>
                          <a:spcPct val="115000"/>
                        </a:lnSpc>
                        <a:spcBef>
                          <a:spcPts val="0"/>
                        </a:spcBef>
                        <a:spcAft>
                          <a:spcPts val="1200"/>
                        </a:spcAft>
                        <a:buClr>
                          <a:srgbClr val="000000"/>
                        </a:buClr>
                        <a:buSzPts val="605"/>
                        <a:buFont typeface="Arial"/>
                        <a:buNone/>
                      </a:pPr>
                      <a:r>
                        <a:rPr lang="es" sz="1000">
                          <a:solidFill>
                            <a:srgbClr val="202124"/>
                          </a:solidFill>
                        </a:rPr>
                        <a:t>Identificar en las moléculas de compuestos orgánicos que forman parte de los alimentos procesados y ultraprocesados grupos funcionales específicos mediante una investigación bibliográfica para relacionar la presencia de estos grupos con la función que llevan a cabo en los alimentos procesados y ultraprocesados que los contienen como aditivos.</a:t>
                      </a:r>
                      <a:endParaRPr sz="1000">
                        <a:solidFill>
                          <a:srgbClr val="202124"/>
                        </a:solidFill>
                      </a:endParaRPr>
                    </a:p>
                  </a:txBody>
                  <a:tcPr marT="91425" marB="91425" marR="91425" marL="91425"/>
                </a:tc>
              </a:tr>
              <a:tr h="518125">
                <a:tc>
                  <a:txBody>
                    <a:bodyPr/>
                    <a:lstStyle/>
                    <a:p>
                      <a:pPr indent="0" lvl="0" marL="0" rtl="0" algn="l">
                        <a:spcBef>
                          <a:spcPts val="0"/>
                        </a:spcBef>
                        <a:spcAft>
                          <a:spcPts val="0"/>
                        </a:spcAft>
                        <a:buNone/>
                      </a:pPr>
                      <a:r>
                        <a:rPr lang="es" sz="1200"/>
                        <a:t>HISTORIA</a:t>
                      </a:r>
                      <a:endParaRPr sz="1200"/>
                    </a:p>
                  </a:txBody>
                  <a:tcPr marT="91425" marB="91425" marR="91425" marL="91425"/>
                </a:tc>
                <a:tc>
                  <a:txBody>
                    <a:bodyPr/>
                    <a:lstStyle/>
                    <a:p>
                      <a:pPr indent="0" lvl="0" marL="127000" rtl="0" algn="just">
                        <a:spcBef>
                          <a:spcPts val="0"/>
                        </a:spcBef>
                        <a:spcAft>
                          <a:spcPts val="0"/>
                        </a:spcAft>
                        <a:buClr>
                          <a:srgbClr val="000000"/>
                        </a:buClr>
                        <a:buSzPts val="2800"/>
                        <a:buFont typeface="Arial"/>
                        <a:buNone/>
                      </a:pPr>
                      <a:r>
                        <a:rPr lang="es" sz="1000">
                          <a:solidFill>
                            <a:srgbClr val="202124"/>
                          </a:solidFill>
                        </a:rPr>
                        <a:t>I</a:t>
                      </a:r>
                      <a:r>
                        <a:rPr lang="es" sz="1000">
                          <a:solidFill>
                            <a:srgbClr val="202124"/>
                          </a:solidFill>
                        </a:rPr>
                        <a:t>dentificar la estructura de un periódico y el manejo historiográfico y filosófico en la construcción de contenidos para desarrollar opiniones propias y conscientes mediante la lectura de material hemerográfico.</a:t>
                      </a:r>
                      <a:endParaRPr sz="1000">
                        <a:solidFill>
                          <a:srgbClr val="202124"/>
                        </a:solidFill>
                      </a:endParaRPr>
                    </a:p>
                  </a:txBody>
                  <a:tcPr marT="91425" marB="91425" marR="91425" marL="91425"/>
                </a:tc>
              </a:tr>
              <a:tr h="543275">
                <a:tc>
                  <a:txBody>
                    <a:bodyPr/>
                    <a:lstStyle/>
                    <a:p>
                      <a:pPr indent="0" lvl="0" marL="0" rtl="0" algn="l">
                        <a:spcBef>
                          <a:spcPts val="0"/>
                        </a:spcBef>
                        <a:spcAft>
                          <a:spcPts val="0"/>
                        </a:spcAft>
                        <a:buNone/>
                      </a:pPr>
                      <a:r>
                        <a:rPr lang="es" sz="1200"/>
                        <a:t>INGLÉS</a:t>
                      </a:r>
                      <a:endParaRPr sz="1200"/>
                    </a:p>
                  </a:txBody>
                  <a:tcPr marT="91425" marB="91425" marR="91425" marL="91425"/>
                </a:tc>
                <a:tc>
                  <a:txBody>
                    <a:bodyPr/>
                    <a:lstStyle/>
                    <a:p>
                      <a:pPr indent="0" lvl="0" marL="0" rtl="0" algn="l">
                        <a:lnSpc>
                          <a:spcPct val="115000"/>
                        </a:lnSpc>
                        <a:spcBef>
                          <a:spcPts val="0"/>
                        </a:spcBef>
                        <a:spcAft>
                          <a:spcPts val="0"/>
                        </a:spcAft>
                        <a:buNone/>
                      </a:pPr>
                      <a:r>
                        <a:rPr lang="es" sz="1000">
                          <a:solidFill>
                            <a:srgbClr val="202124"/>
                          </a:solidFill>
                        </a:rPr>
                        <a:t>Traducir una receta del menú nutritivo que realizaron en Biología para cocinar una comida saludable, económica y con calorías balanceadas.</a:t>
                      </a:r>
                      <a:endParaRPr sz="1000">
                        <a:solidFill>
                          <a:srgbClr val="202124"/>
                        </a:solidFill>
                      </a:endParaRPr>
                    </a:p>
                  </a:txBody>
                  <a:tcPr marT="91425" marB="91425" marR="91425" marL="91425"/>
                </a:tc>
              </a:tr>
            </a:tbl>
          </a:graphicData>
        </a:graphic>
      </p:graphicFrame>
      <p:pic>
        <p:nvPicPr>
          <p:cNvPr id="138" name="Google Shape;138;p20"/>
          <p:cNvPicPr preferRelativeResize="0"/>
          <p:nvPr/>
        </p:nvPicPr>
        <p:blipFill>
          <a:blip r:embed="rId3">
            <a:alphaModFix/>
          </a:blip>
          <a:stretch>
            <a:fillRect/>
          </a:stretch>
        </p:blipFill>
        <p:spPr>
          <a:xfrm>
            <a:off x="8168325" y="-3"/>
            <a:ext cx="901550" cy="8548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83"/>
          <p:cNvSpPr txBox="1"/>
          <p:nvPr>
            <p:ph idx="1" type="body"/>
          </p:nvPr>
        </p:nvSpPr>
        <p:spPr>
          <a:xfrm>
            <a:off x="135425" y="369600"/>
            <a:ext cx="8520600" cy="44043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t/>
            </a:r>
            <a:endParaRPr/>
          </a:p>
          <a:p>
            <a:pPr indent="0" lvl="0" marL="0" rtl="0" algn="l">
              <a:spcBef>
                <a:spcPts val="1200"/>
              </a:spcBef>
              <a:spcAft>
                <a:spcPts val="0"/>
              </a:spcAft>
              <a:buNone/>
            </a:pPr>
            <a:r>
              <a:rPr lang="es"/>
              <a:t>2.-Se forman equipos de trabajo de acuerdo a sus intereses. TABLA 1</a:t>
            </a:r>
            <a:endParaRPr/>
          </a:p>
          <a:p>
            <a:pPr indent="0" lvl="0" marL="0" rtl="0" algn="l">
              <a:spcBef>
                <a:spcPts val="1200"/>
              </a:spcBef>
              <a:spcAft>
                <a:spcPts val="0"/>
              </a:spcAft>
              <a:buNone/>
            </a:pPr>
            <a:r>
              <a:rPr lang="es"/>
              <a:t>a)L</a:t>
            </a:r>
            <a:r>
              <a:rPr lang="es"/>
              <a:t>levar a cabo las investigaciones pertinentes, se establecen tiempos y forma de trabajo.</a:t>
            </a:r>
            <a:endParaRPr/>
          </a:p>
          <a:p>
            <a:pPr indent="0" lvl="0" marL="0" rtl="0" algn="l">
              <a:spcBef>
                <a:spcPts val="1200"/>
              </a:spcBef>
              <a:spcAft>
                <a:spcPts val="0"/>
              </a:spcAft>
              <a:buNone/>
            </a:pPr>
            <a:r>
              <a:rPr lang="es"/>
              <a:t>b)Se plantean las preguntas base de nuestra investigación para que cada alumno-equipo  investigue por su cuenta y comparta en plenaria en  la siguiente reunión.</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c)De forma oral se hacen las respectivas observaciones al alumno-equipo y se forman comités de edición y cuerpo creativo, se elabora una tabla con las funciones y trabajo realizado de cada alumno-equipo en el proyecto.</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3.-Los alumnos llevan a cabo la infografía del tema elegido, misma que se </a:t>
            </a:r>
            <a:r>
              <a:rPr lang="es"/>
              <a:t>evalúa</a:t>
            </a:r>
            <a:r>
              <a:rPr lang="es"/>
              <a:t> por medio de una rúbrica. TABLA 2. </a:t>
            </a:r>
            <a:endParaRPr/>
          </a:p>
          <a:p>
            <a:pPr indent="0" lvl="0" marL="0" rtl="0" algn="l">
              <a:spcBef>
                <a:spcPts val="1200"/>
              </a:spcBef>
              <a:spcAft>
                <a:spcPts val="0"/>
              </a:spcAft>
              <a:buNone/>
            </a:pPr>
            <a:r>
              <a:rPr lang="es"/>
              <a:t>a)</a:t>
            </a:r>
            <a:r>
              <a:rPr lang="es"/>
              <a:t>Creación del formulario general de aditivos. (En coordinación cada alumno-equipo durante tiempos libres gestionados por ellos mismos) https://docs.google.com/forms/d/17WirSIPqSvekP-ICMp-YXP66JpZ5lroPPdHpqW_etmM/prefill</a:t>
            </a:r>
            <a:endParaRPr/>
          </a:p>
          <a:p>
            <a:pPr indent="0" lvl="0" marL="0" rtl="0" algn="l">
              <a:spcBef>
                <a:spcPts val="1200"/>
              </a:spcBef>
              <a:spcAft>
                <a:spcPts val="0"/>
              </a:spcAft>
              <a:buNone/>
            </a:pPr>
            <a:r>
              <a:rPr lang="es"/>
              <a:t>4.-Los alumnos presentan de manera digital las infografías elaboradas a sus compañeros de secundaria. SECCIÓN A</a:t>
            </a:r>
            <a:endParaRPr/>
          </a:p>
          <a:p>
            <a:pPr indent="0" lvl="0" marL="0" rtl="0" algn="l">
              <a:spcBef>
                <a:spcPts val="1200"/>
              </a:spcBef>
              <a:spcAft>
                <a:spcPts val="0"/>
              </a:spcAft>
              <a:buNone/>
            </a:pPr>
            <a:r>
              <a:rPr lang="es"/>
              <a:t>5.-Los alumnos responden un formulario posterior a la presentación para reforzar lo que aprendieron durante la misma, hacen propuestas de alimentos saludables en sustitución a los ultraprocesados y comparten sus reflexiones en el muro de propósitos.</a:t>
            </a:r>
            <a:endParaRPr/>
          </a:p>
          <a:p>
            <a:pPr indent="0" lvl="0" marL="0" rtl="0" algn="l">
              <a:spcBef>
                <a:spcPts val="1200"/>
              </a:spcBef>
              <a:spcAft>
                <a:spcPts val="0"/>
              </a:spcAft>
              <a:buNone/>
            </a:pPr>
            <a:r>
              <a:rPr lang="es"/>
              <a:t>https://docs.google.com/forms/d/13KNUsgVNtc-1sDzAt8RB3RhKc_4vkbJ_kl57nieE9GI/prefill</a:t>
            </a:r>
            <a:endParaRPr/>
          </a:p>
          <a:p>
            <a:pPr indent="0" lvl="0" marL="0" rtl="0" algn="l">
              <a:spcBef>
                <a:spcPts val="1200"/>
              </a:spcBef>
              <a:spcAft>
                <a:spcPts val="1200"/>
              </a:spcAft>
              <a:buNone/>
            </a:pPr>
            <a:r>
              <a:t/>
            </a:r>
            <a:endParaRPr/>
          </a:p>
        </p:txBody>
      </p:sp>
      <p:pic>
        <p:nvPicPr>
          <p:cNvPr id="572" name="Google Shape;572;p83"/>
          <p:cNvPicPr preferRelativeResize="0"/>
          <p:nvPr/>
        </p:nvPicPr>
        <p:blipFill>
          <a:blip r:embed="rId3">
            <a:alphaModFix/>
          </a:blip>
          <a:stretch>
            <a:fillRect/>
          </a:stretch>
        </p:blipFill>
        <p:spPr>
          <a:xfrm>
            <a:off x="7909075" y="108000"/>
            <a:ext cx="1044425" cy="10444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576" name="Shape 576"/>
        <p:cNvGrpSpPr/>
        <p:nvPr/>
      </p:nvGrpSpPr>
      <p:grpSpPr>
        <a:xfrm>
          <a:off x="0" y="0"/>
          <a:ext cx="0" cy="0"/>
          <a:chOff x="0" y="0"/>
          <a:chExt cx="0" cy="0"/>
        </a:xfrm>
      </p:grpSpPr>
      <p:pic>
        <p:nvPicPr>
          <p:cNvPr id="577" name="Google Shape;577;p84"/>
          <p:cNvPicPr preferRelativeResize="0"/>
          <p:nvPr/>
        </p:nvPicPr>
        <p:blipFill>
          <a:blip r:embed="rId3">
            <a:alphaModFix/>
          </a:blip>
          <a:stretch>
            <a:fillRect/>
          </a:stretch>
        </p:blipFill>
        <p:spPr>
          <a:xfrm>
            <a:off x="1916275" y="152400"/>
            <a:ext cx="2524400" cy="4838700"/>
          </a:xfrm>
          <a:prstGeom prst="rect">
            <a:avLst/>
          </a:prstGeom>
          <a:noFill/>
          <a:ln>
            <a:noFill/>
          </a:ln>
        </p:spPr>
      </p:pic>
      <p:pic>
        <p:nvPicPr>
          <p:cNvPr id="578" name="Google Shape;578;p84"/>
          <p:cNvPicPr preferRelativeResize="0"/>
          <p:nvPr/>
        </p:nvPicPr>
        <p:blipFill>
          <a:blip r:embed="rId4">
            <a:alphaModFix/>
          </a:blip>
          <a:stretch>
            <a:fillRect/>
          </a:stretch>
        </p:blipFill>
        <p:spPr>
          <a:xfrm>
            <a:off x="4593073" y="152400"/>
            <a:ext cx="2632330" cy="4838702"/>
          </a:xfrm>
          <a:prstGeom prst="rect">
            <a:avLst/>
          </a:prstGeom>
          <a:noFill/>
          <a:ln>
            <a:noFill/>
          </a:ln>
        </p:spPr>
      </p:pic>
      <p:sp>
        <p:nvSpPr>
          <p:cNvPr id="579" name="Google Shape;579;p84"/>
          <p:cNvSpPr/>
          <p:nvPr/>
        </p:nvSpPr>
        <p:spPr>
          <a:xfrm rot="-5400000">
            <a:off x="-575" y="2329150"/>
            <a:ext cx="1686600" cy="818700"/>
          </a:xfrm>
          <a:prstGeom prst="rect">
            <a:avLst/>
          </a:prstGeom>
          <a:solidFill>
            <a:schemeClr val="lt1"/>
          </a:solidFill>
          <a:ln cap="flat" cmpd="sng" w="9525">
            <a:solidFill>
              <a:srgbClr val="FB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s" sz="2600">
                <a:solidFill>
                  <a:srgbClr val="FF9900"/>
                </a:solidFill>
              </a:rPr>
              <a:t>TABLA 2</a:t>
            </a:r>
            <a:endParaRPr b="1" sz="2600">
              <a:solidFill>
                <a:srgbClr val="FF99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583" name="Shape 583"/>
        <p:cNvGrpSpPr/>
        <p:nvPr/>
      </p:nvGrpSpPr>
      <p:grpSpPr>
        <a:xfrm>
          <a:off x="0" y="0"/>
          <a:ext cx="0" cy="0"/>
          <a:chOff x="0" y="0"/>
          <a:chExt cx="0" cy="0"/>
        </a:xfrm>
      </p:grpSpPr>
      <p:sp>
        <p:nvSpPr>
          <p:cNvPr id="584" name="Google Shape;584;p85"/>
          <p:cNvSpPr/>
          <p:nvPr/>
        </p:nvSpPr>
        <p:spPr>
          <a:xfrm rot="-5400000">
            <a:off x="-878800" y="2260100"/>
            <a:ext cx="2996700" cy="445500"/>
          </a:xfrm>
          <a:prstGeom prst="rect">
            <a:avLst/>
          </a:prstGeom>
          <a:solidFill>
            <a:schemeClr val="lt1"/>
          </a:solidFill>
          <a:ln cap="flat" cmpd="sng" w="9525">
            <a:solidFill>
              <a:srgbClr val="FB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s" sz="3300">
                <a:solidFill>
                  <a:srgbClr val="FF9900"/>
                </a:solidFill>
              </a:rPr>
              <a:t>SECCIÓN A</a:t>
            </a:r>
            <a:endParaRPr b="1" sz="3300">
              <a:solidFill>
                <a:srgbClr val="FF9900"/>
              </a:solidFill>
            </a:endParaRPr>
          </a:p>
        </p:txBody>
      </p:sp>
      <p:pic>
        <p:nvPicPr>
          <p:cNvPr id="585" name="Google Shape;585;p85"/>
          <p:cNvPicPr preferRelativeResize="0"/>
          <p:nvPr/>
        </p:nvPicPr>
        <p:blipFill>
          <a:blip r:embed="rId3">
            <a:alphaModFix/>
          </a:blip>
          <a:stretch>
            <a:fillRect/>
          </a:stretch>
        </p:blipFill>
        <p:spPr>
          <a:xfrm>
            <a:off x="4106559" y="152400"/>
            <a:ext cx="1953807" cy="4838698"/>
          </a:xfrm>
          <a:prstGeom prst="rect">
            <a:avLst/>
          </a:prstGeom>
          <a:noFill/>
          <a:ln>
            <a:noFill/>
          </a:ln>
        </p:spPr>
      </p:pic>
      <p:pic>
        <p:nvPicPr>
          <p:cNvPr id="586" name="Google Shape;586;p85"/>
          <p:cNvPicPr preferRelativeResize="0"/>
          <p:nvPr/>
        </p:nvPicPr>
        <p:blipFill>
          <a:blip r:embed="rId4">
            <a:alphaModFix/>
          </a:blip>
          <a:stretch>
            <a:fillRect/>
          </a:stretch>
        </p:blipFill>
        <p:spPr>
          <a:xfrm>
            <a:off x="6619166" y="152400"/>
            <a:ext cx="2024730" cy="4838699"/>
          </a:xfrm>
          <a:prstGeom prst="rect">
            <a:avLst/>
          </a:prstGeom>
          <a:noFill/>
          <a:ln>
            <a:noFill/>
          </a:ln>
        </p:spPr>
      </p:pic>
      <p:pic>
        <p:nvPicPr>
          <p:cNvPr id="587" name="Google Shape;587;p85"/>
          <p:cNvPicPr preferRelativeResize="0"/>
          <p:nvPr/>
        </p:nvPicPr>
        <p:blipFill>
          <a:blip r:embed="rId5">
            <a:alphaModFix/>
          </a:blip>
          <a:stretch>
            <a:fillRect/>
          </a:stretch>
        </p:blipFill>
        <p:spPr>
          <a:xfrm>
            <a:off x="1626382" y="0"/>
            <a:ext cx="2055837" cy="5143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591" name="Shape 591"/>
        <p:cNvGrpSpPr/>
        <p:nvPr/>
      </p:nvGrpSpPr>
      <p:grpSpPr>
        <a:xfrm>
          <a:off x="0" y="0"/>
          <a:ext cx="0" cy="0"/>
          <a:chOff x="0" y="0"/>
          <a:chExt cx="0" cy="0"/>
        </a:xfrm>
      </p:grpSpPr>
      <p:sp>
        <p:nvSpPr>
          <p:cNvPr id="592" name="Google Shape;592;p86"/>
          <p:cNvSpPr/>
          <p:nvPr/>
        </p:nvSpPr>
        <p:spPr>
          <a:xfrm rot="-5400000">
            <a:off x="-878800" y="2260100"/>
            <a:ext cx="2996700" cy="445500"/>
          </a:xfrm>
          <a:prstGeom prst="rect">
            <a:avLst/>
          </a:prstGeom>
          <a:solidFill>
            <a:schemeClr val="lt1"/>
          </a:solidFill>
          <a:ln cap="flat" cmpd="sng" w="9525">
            <a:solidFill>
              <a:srgbClr val="FB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s" sz="3300">
                <a:solidFill>
                  <a:srgbClr val="FF9900"/>
                </a:solidFill>
              </a:rPr>
              <a:t>SECCIÓN A</a:t>
            </a:r>
            <a:endParaRPr b="1" sz="3300">
              <a:solidFill>
                <a:srgbClr val="FF9900"/>
              </a:solidFill>
            </a:endParaRPr>
          </a:p>
        </p:txBody>
      </p:sp>
      <p:pic>
        <p:nvPicPr>
          <p:cNvPr id="593" name="Google Shape;593;p86"/>
          <p:cNvPicPr preferRelativeResize="0"/>
          <p:nvPr/>
        </p:nvPicPr>
        <p:blipFill>
          <a:blip r:embed="rId3">
            <a:alphaModFix/>
          </a:blip>
          <a:stretch>
            <a:fillRect/>
          </a:stretch>
        </p:blipFill>
        <p:spPr>
          <a:xfrm>
            <a:off x="994700" y="152400"/>
            <a:ext cx="1971459" cy="4838701"/>
          </a:xfrm>
          <a:prstGeom prst="rect">
            <a:avLst/>
          </a:prstGeom>
          <a:noFill/>
          <a:ln>
            <a:noFill/>
          </a:ln>
        </p:spPr>
      </p:pic>
      <p:pic>
        <p:nvPicPr>
          <p:cNvPr id="594" name="Google Shape;594;p86"/>
          <p:cNvPicPr preferRelativeResize="0"/>
          <p:nvPr/>
        </p:nvPicPr>
        <p:blipFill>
          <a:blip r:embed="rId4">
            <a:alphaModFix/>
          </a:blip>
          <a:stretch>
            <a:fillRect/>
          </a:stretch>
        </p:blipFill>
        <p:spPr>
          <a:xfrm>
            <a:off x="3118559" y="152400"/>
            <a:ext cx="1974473" cy="4838700"/>
          </a:xfrm>
          <a:prstGeom prst="rect">
            <a:avLst/>
          </a:prstGeom>
          <a:noFill/>
          <a:ln>
            <a:noFill/>
          </a:ln>
        </p:spPr>
      </p:pic>
      <p:pic>
        <p:nvPicPr>
          <p:cNvPr id="595" name="Google Shape;595;p86"/>
          <p:cNvPicPr preferRelativeResize="0"/>
          <p:nvPr/>
        </p:nvPicPr>
        <p:blipFill>
          <a:blip r:embed="rId5">
            <a:alphaModFix/>
          </a:blip>
          <a:stretch>
            <a:fillRect/>
          </a:stretch>
        </p:blipFill>
        <p:spPr>
          <a:xfrm>
            <a:off x="5245432" y="152400"/>
            <a:ext cx="2124308" cy="483870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99" name="Shape 599"/>
        <p:cNvGrpSpPr/>
        <p:nvPr/>
      </p:nvGrpSpPr>
      <p:grpSpPr>
        <a:xfrm>
          <a:off x="0" y="0"/>
          <a:ext cx="0" cy="0"/>
          <a:chOff x="0" y="0"/>
          <a:chExt cx="0" cy="0"/>
        </a:xfrm>
      </p:grpSpPr>
      <p:sp>
        <p:nvSpPr>
          <p:cNvPr id="600" name="Google Shape;600;p87"/>
          <p:cNvSpPr/>
          <p:nvPr/>
        </p:nvSpPr>
        <p:spPr>
          <a:xfrm rot="-5400000">
            <a:off x="-130175" y="2199550"/>
            <a:ext cx="2250600" cy="818700"/>
          </a:xfrm>
          <a:prstGeom prst="rect">
            <a:avLst/>
          </a:prstGeom>
          <a:solidFill>
            <a:schemeClr val="lt1"/>
          </a:solidFill>
          <a:ln cap="flat" cmpd="sng" w="9525">
            <a:solidFill>
              <a:srgbClr val="FB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s" sz="2600">
                <a:solidFill>
                  <a:srgbClr val="FF9900"/>
                </a:solidFill>
              </a:rPr>
              <a:t>SECCIÓN A</a:t>
            </a:r>
            <a:endParaRPr b="1" sz="2600">
              <a:solidFill>
                <a:srgbClr val="FF9900"/>
              </a:solidFill>
            </a:endParaRPr>
          </a:p>
        </p:txBody>
      </p:sp>
      <p:pic>
        <p:nvPicPr>
          <p:cNvPr id="601" name="Google Shape;601;p87"/>
          <p:cNvPicPr preferRelativeResize="0"/>
          <p:nvPr/>
        </p:nvPicPr>
        <p:blipFill>
          <a:blip r:embed="rId3">
            <a:alphaModFix/>
          </a:blip>
          <a:stretch>
            <a:fillRect/>
          </a:stretch>
        </p:blipFill>
        <p:spPr>
          <a:xfrm>
            <a:off x="4160375" y="189550"/>
            <a:ext cx="3064315" cy="4838699"/>
          </a:xfrm>
          <a:prstGeom prst="rect">
            <a:avLst/>
          </a:prstGeom>
          <a:noFill/>
          <a:ln>
            <a:noFill/>
          </a:ln>
        </p:spPr>
      </p:pic>
      <p:pic>
        <p:nvPicPr>
          <p:cNvPr id="602" name="Google Shape;602;p87"/>
          <p:cNvPicPr preferRelativeResize="0"/>
          <p:nvPr/>
        </p:nvPicPr>
        <p:blipFill>
          <a:blip r:embed="rId4">
            <a:alphaModFix/>
          </a:blip>
          <a:stretch>
            <a:fillRect/>
          </a:stretch>
        </p:blipFill>
        <p:spPr>
          <a:xfrm>
            <a:off x="1598590" y="152400"/>
            <a:ext cx="2099584" cy="483869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606" name="Shape 606"/>
        <p:cNvGrpSpPr/>
        <p:nvPr/>
      </p:nvGrpSpPr>
      <p:grpSpPr>
        <a:xfrm>
          <a:off x="0" y="0"/>
          <a:ext cx="0" cy="0"/>
          <a:chOff x="0" y="0"/>
          <a:chExt cx="0" cy="0"/>
        </a:xfrm>
      </p:grpSpPr>
      <p:sp>
        <p:nvSpPr>
          <p:cNvPr id="607" name="Google Shape;607;p88"/>
          <p:cNvSpPr/>
          <p:nvPr/>
        </p:nvSpPr>
        <p:spPr>
          <a:xfrm rot="-5400000">
            <a:off x="-130175" y="2199550"/>
            <a:ext cx="2250600" cy="818700"/>
          </a:xfrm>
          <a:prstGeom prst="rect">
            <a:avLst/>
          </a:prstGeom>
          <a:solidFill>
            <a:schemeClr val="lt1"/>
          </a:solidFill>
          <a:ln cap="flat" cmpd="sng" w="9525">
            <a:solidFill>
              <a:srgbClr val="FB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s" sz="2600">
                <a:solidFill>
                  <a:srgbClr val="FF9900"/>
                </a:solidFill>
              </a:rPr>
              <a:t>SECCIÓN A</a:t>
            </a:r>
            <a:endParaRPr b="1" sz="2600">
              <a:solidFill>
                <a:srgbClr val="FF9900"/>
              </a:solidFill>
            </a:endParaRPr>
          </a:p>
        </p:txBody>
      </p:sp>
      <p:pic>
        <p:nvPicPr>
          <p:cNvPr id="608" name="Google Shape;608;p88"/>
          <p:cNvPicPr preferRelativeResize="0"/>
          <p:nvPr/>
        </p:nvPicPr>
        <p:blipFill>
          <a:blip r:embed="rId3">
            <a:alphaModFix/>
          </a:blip>
          <a:stretch>
            <a:fillRect/>
          </a:stretch>
        </p:blipFill>
        <p:spPr>
          <a:xfrm>
            <a:off x="2102975" y="152400"/>
            <a:ext cx="2199300" cy="4838701"/>
          </a:xfrm>
          <a:prstGeom prst="rect">
            <a:avLst/>
          </a:prstGeom>
          <a:noFill/>
          <a:ln>
            <a:noFill/>
          </a:ln>
        </p:spPr>
      </p:pic>
      <p:pic>
        <p:nvPicPr>
          <p:cNvPr id="609" name="Google Shape;609;p88"/>
          <p:cNvPicPr preferRelativeResize="0"/>
          <p:nvPr/>
        </p:nvPicPr>
        <p:blipFill>
          <a:blip r:embed="rId4">
            <a:alphaModFix/>
          </a:blip>
          <a:stretch>
            <a:fillRect/>
          </a:stretch>
        </p:blipFill>
        <p:spPr>
          <a:xfrm>
            <a:off x="4736949" y="152400"/>
            <a:ext cx="2460925" cy="483870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89"/>
          <p:cNvSpPr txBox="1"/>
          <p:nvPr>
            <p:ph type="title"/>
          </p:nvPr>
        </p:nvSpPr>
        <p:spPr>
          <a:xfrm>
            <a:off x="264675" y="1723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Actividades de desarrollo-Materiales-herramientas y evidencias.  E. Salud</a:t>
            </a:r>
            <a:endParaRPr/>
          </a:p>
        </p:txBody>
      </p:sp>
      <p:sp>
        <p:nvSpPr>
          <p:cNvPr id="615" name="Google Shape;615;p8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77500" lnSpcReduction="20000"/>
          </a:bodyPr>
          <a:lstStyle/>
          <a:p>
            <a:pPr indent="0" lvl="0" marL="0" rtl="0" algn="just">
              <a:lnSpc>
                <a:spcPct val="115000"/>
              </a:lnSpc>
              <a:spcBef>
                <a:spcPts val="0"/>
              </a:spcBef>
              <a:spcAft>
                <a:spcPts val="0"/>
              </a:spcAft>
              <a:buNone/>
            </a:pPr>
            <a:r>
              <a:rPr lang="es">
                <a:solidFill>
                  <a:srgbClr val="695D46"/>
                </a:solidFill>
              </a:rPr>
              <a:t>Una vez conformados los equipos de cada una de las disciplinas y en específico el equipo de trabajo de Salud se lleva a cabo:</a:t>
            </a:r>
            <a:endParaRPr>
              <a:solidFill>
                <a:srgbClr val="695D46"/>
              </a:solidFill>
            </a:endParaRPr>
          </a:p>
          <a:p>
            <a:pPr indent="0" lvl="0" marL="0" rtl="0" algn="just">
              <a:lnSpc>
                <a:spcPct val="115000"/>
              </a:lnSpc>
              <a:spcBef>
                <a:spcPts val="0"/>
              </a:spcBef>
              <a:spcAft>
                <a:spcPts val="0"/>
              </a:spcAft>
              <a:buNone/>
            </a:pPr>
            <a:r>
              <a:rPr lang="es">
                <a:solidFill>
                  <a:srgbClr val="695D46"/>
                </a:solidFill>
              </a:rPr>
              <a:t>1.- La asesora presenta el índice de temas y los alumnos escogieron el tópico de su mayor interés para trabajar en el.</a:t>
            </a:r>
            <a:endParaRPr>
              <a:solidFill>
                <a:srgbClr val="695D46"/>
              </a:solidFill>
            </a:endParaRPr>
          </a:p>
          <a:p>
            <a:pPr indent="0" lvl="0" marL="0" rtl="0" algn="l">
              <a:lnSpc>
                <a:spcPct val="115000"/>
              </a:lnSpc>
              <a:spcBef>
                <a:spcPts val="1200"/>
              </a:spcBef>
              <a:spcAft>
                <a:spcPts val="0"/>
              </a:spcAft>
              <a:buNone/>
            </a:pPr>
            <a:r>
              <a:rPr lang="es">
                <a:solidFill>
                  <a:srgbClr val="695D46"/>
                </a:solidFill>
              </a:rPr>
              <a:t>2.-Se forman equipos de trabajo de acuerdo a sus intereses.</a:t>
            </a:r>
            <a:endParaRPr>
              <a:solidFill>
                <a:srgbClr val="695D46"/>
              </a:solidFill>
            </a:endParaRPr>
          </a:p>
          <a:p>
            <a:pPr indent="0" lvl="0" marL="0" rtl="0" algn="l">
              <a:lnSpc>
                <a:spcPct val="115000"/>
              </a:lnSpc>
              <a:spcBef>
                <a:spcPts val="1200"/>
              </a:spcBef>
              <a:spcAft>
                <a:spcPts val="0"/>
              </a:spcAft>
              <a:buNone/>
            </a:pPr>
            <a:r>
              <a:rPr lang="es">
                <a:solidFill>
                  <a:srgbClr val="695D46"/>
                </a:solidFill>
              </a:rPr>
              <a:t>a)Llevar a cabo las investigaciones pertinentes, se establecen tiempos y forma de trabajo.</a:t>
            </a:r>
            <a:endParaRPr>
              <a:solidFill>
                <a:srgbClr val="695D46"/>
              </a:solidFill>
            </a:endParaRPr>
          </a:p>
          <a:p>
            <a:pPr indent="0" lvl="0" marL="0" rtl="0" algn="l">
              <a:lnSpc>
                <a:spcPct val="115000"/>
              </a:lnSpc>
              <a:spcBef>
                <a:spcPts val="1200"/>
              </a:spcBef>
              <a:spcAft>
                <a:spcPts val="0"/>
              </a:spcAft>
              <a:buNone/>
            </a:pPr>
            <a:r>
              <a:rPr lang="es">
                <a:solidFill>
                  <a:srgbClr val="695D46"/>
                </a:solidFill>
              </a:rPr>
              <a:t>b)Se planeo y bajo la supervisión de la profesora, se realizó la construcción de modelos interactivos para plasmar lo más importante a transmitir a los compañeros en relación a la investigación realizada.</a:t>
            </a:r>
            <a:endParaRPr>
              <a:solidFill>
                <a:srgbClr val="695D46"/>
              </a:solidFill>
            </a:endParaRPr>
          </a:p>
          <a:p>
            <a:pPr indent="0" lvl="0" marL="0" rtl="0" algn="l">
              <a:lnSpc>
                <a:spcPct val="115000"/>
              </a:lnSpc>
              <a:spcBef>
                <a:spcPts val="0"/>
              </a:spcBef>
              <a:spcAft>
                <a:spcPts val="0"/>
              </a:spcAft>
              <a:buNone/>
            </a:pPr>
            <a:r>
              <a:rPr lang="es">
                <a:solidFill>
                  <a:srgbClr val="695D46"/>
                </a:solidFill>
              </a:rPr>
              <a:t>c) Cada equipo elaboró  dos preguntas para formar en conjunto un cuestionario de evaluación de lo aprendido en cada presentación mediante la exposición.</a:t>
            </a:r>
            <a:endParaRPr>
              <a:solidFill>
                <a:srgbClr val="695D46"/>
              </a:solidFill>
            </a:endParaRPr>
          </a:p>
          <a:p>
            <a:pPr indent="0" lvl="0" marL="0" rtl="0" algn="l">
              <a:lnSpc>
                <a:spcPct val="115000"/>
              </a:lnSpc>
              <a:spcBef>
                <a:spcPts val="0"/>
              </a:spcBef>
              <a:spcAft>
                <a:spcPts val="0"/>
              </a:spcAft>
              <a:buNone/>
            </a:pPr>
            <a:r>
              <a:rPr lang="es">
                <a:solidFill>
                  <a:srgbClr val="695D46"/>
                </a:solidFill>
              </a:rPr>
              <a:t>d) Los alumnos llevan a cabo la infografía de su tema. </a:t>
            </a:r>
            <a:endParaRPr>
              <a:solidFill>
                <a:srgbClr val="695D46"/>
              </a:solidFill>
            </a:endParaRPr>
          </a:p>
          <a:p>
            <a:pPr indent="0" lvl="0" marL="0" rtl="0" algn="l">
              <a:spcBef>
                <a:spcPts val="0"/>
              </a:spcBef>
              <a:spcAft>
                <a:spcPts val="120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90"/>
          <p:cNvSpPr txBox="1"/>
          <p:nvPr>
            <p:ph type="title"/>
          </p:nvPr>
        </p:nvSpPr>
        <p:spPr>
          <a:xfrm>
            <a:off x="311700" y="1441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Actividades de desarrollo-Materiales-herramientas y evidencias.  E. Salud</a:t>
            </a:r>
            <a:endParaRPr/>
          </a:p>
        </p:txBody>
      </p:sp>
      <p:sp>
        <p:nvSpPr>
          <p:cNvPr id="621" name="Google Shape;621;p9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just">
              <a:lnSpc>
                <a:spcPct val="115000"/>
              </a:lnSpc>
              <a:spcBef>
                <a:spcPts val="1200"/>
              </a:spcBef>
              <a:spcAft>
                <a:spcPts val="0"/>
              </a:spcAft>
              <a:buNone/>
            </a:pPr>
            <a:r>
              <a:rPr lang="es">
                <a:solidFill>
                  <a:srgbClr val="695D46"/>
                </a:solidFill>
              </a:rPr>
              <a:t>3.-Se establece una rúbrica de evaluación para la infografía. TABLA 2</a:t>
            </a:r>
            <a:endParaRPr>
              <a:solidFill>
                <a:srgbClr val="695D46"/>
              </a:solidFill>
            </a:endParaRPr>
          </a:p>
          <a:p>
            <a:pPr indent="0" lvl="0" marL="0" rtl="0" algn="just">
              <a:lnSpc>
                <a:spcPct val="115000"/>
              </a:lnSpc>
              <a:spcBef>
                <a:spcPts val="1200"/>
              </a:spcBef>
              <a:spcAft>
                <a:spcPts val="0"/>
              </a:spcAft>
              <a:buNone/>
            </a:pPr>
            <a:r>
              <a:rPr lang="es">
                <a:solidFill>
                  <a:srgbClr val="695D46"/>
                </a:solidFill>
              </a:rPr>
              <a:t>4.-Los alumnos comparten los productos de su proyecto a través de la herramienta de ClassRoom  y  físicamente en una exposición a sus compañeros de 3° de secundaria para ser visualizada por ellos y posteriormente sirva como base para la resolución del formulario en dónde se evidencia lo aprendido, comentan sus reflexiones y opiniones al respecto. 5.-Cada grupo realiza su infografía y la comparte (en proceso esta última parte).</a:t>
            </a:r>
            <a:endParaRPr>
              <a:solidFill>
                <a:srgbClr val="695D46"/>
              </a:solidFill>
            </a:endParaRPr>
          </a:p>
          <a:p>
            <a:pPr indent="0" lvl="0" marL="0" rtl="0" algn="l">
              <a:spcBef>
                <a:spcPts val="0"/>
              </a:spcBef>
              <a:spcAft>
                <a:spcPts val="120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9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Actividades de apertura-Materiales, herramientas y evidencias (Historia de México II)</a:t>
            </a:r>
            <a:endParaRPr/>
          </a:p>
        </p:txBody>
      </p:sp>
      <p:sp>
        <p:nvSpPr>
          <p:cNvPr id="627" name="Google Shape;627;p9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t/>
            </a:r>
            <a:endParaRPr/>
          </a:p>
          <a:p>
            <a:pPr indent="0" lvl="0" marL="0" rtl="0" algn="l">
              <a:spcBef>
                <a:spcPts val="1200"/>
              </a:spcBef>
              <a:spcAft>
                <a:spcPts val="0"/>
              </a:spcAft>
              <a:buNone/>
            </a:pPr>
            <a:r>
              <a:rPr lang="es"/>
              <a:t>Reunión previa entre coordinadora y profesores del proyecto</a:t>
            </a:r>
            <a:endParaRPr/>
          </a:p>
          <a:p>
            <a:pPr indent="0" lvl="0" marL="0" rtl="0" algn="l">
              <a:spcBef>
                <a:spcPts val="1200"/>
              </a:spcBef>
              <a:spcAft>
                <a:spcPts val="0"/>
              </a:spcAft>
              <a:buNone/>
            </a:pPr>
            <a:r>
              <a:rPr lang="es"/>
              <a:t>Reunión con los alumnos e invitación</a:t>
            </a:r>
            <a:endParaRPr/>
          </a:p>
          <a:p>
            <a:pPr indent="0" lvl="0" marL="0" rtl="0" algn="l">
              <a:spcBef>
                <a:spcPts val="1200"/>
              </a:spcBef>
              <a:spcAft>
                <a:spcPts val="0"/>
              </a:spcAft>
              <a:buNone/>
            </a:pPr>
            <a:r>
              <a:rPr lang="es"/>
              <a:t>Organización para la adquisición de periódicos de circulación nacional de distintas tendencias ideológicas</a:t>
            </a:r>
            <a:endParaRPr/>
          </a:p>
          <a:p>
            <a:pPr indent="0" lvl="0" marL="0" rtl="0" algn="l">
              <a:spcBef>
                <a:spcPts val="1200"/>
              </a:spcBef>
              <a:spcAft>
                <a:spcPts val="0"/>
              </a:spcAft>
              <a:buNone/>
            </a:pPr>
            <a:r>
              <a:rPr lang="es"/>
              <a:t>Asignación de días y horarios para la revisión y análisis de diarios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92"/>
          <p:cNvSpPr txBox="1"/>
          <p:nvPr>
            <p:ph type="title"/>
          </p:nvPr>
        </p:nvSpPr>
        <p:spPr>
          <a:xfrm>
            <a:off x="311700" y="228750"/>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Actividades de desarrollo-Materiales-herramientas y evidencias (Biología IV)</a:t>
            </a:r>
            <a:endParaRPr/>
          </a:p>
          <a:p>
            <a:pPr indent="0" lvl="0" marL="0" rtl="0" algn="l">
              <a:spcBef>
                <a:spcPts val="0"/>
              </a:spcBef>
              <a:spcAft>
                <a:spcPts val="0"/>
              </a:spcAft>
              <a:buNone/>
            </a:pPr>
            <a:r>
              <a:t/>
            </a:r>
            <a:endParaRPr/>
          </a:p>
        </p:txBody>
      </p:sp>
      <p:sp>
        <p:nvSpPr>
          <p:cNvPr id="633" name="Google Shape;633;p9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s"/>
              <a:t>Invitación</a:t>
            </a:r>
            <a:endParaRPr/>
          </a:p>
          <a:p>
            <a:pPr indent="0" lvl="0" marL="0" rtl="0" algn="l">
              <a:spcBef>
                <a:spcPts val="1200"/>
              </a:spcBef>
              <a:spcAft>
                <a:spcPts val="0"/>
              </a:spcAft>
              <a:buNone/>
            </a:pPr>
            <a:r>
              <a:rPr lang="es"/>
              <a:t>Elaboración de equipos de trabajo</a:t>
            </a:r>
            <a:endParaRPr/>
          </a:p>
          <a:p>
            <a:pPr indent="0" lvl="0" marL="0" rtl="0" algn="l">
              <a:spcBef>
                <a:spcPts val="1200"/>
              </a:spcBef>
              <a:spcAft>
                <a:spcPts val="0"/>
              </a:spcAft>
              <a:buNone/>
            </a:pPr>
            <a:r>
              <a:rPr lang="es"/>
              <a:t>Investigaciones previas para la elaboración de menús saludables, acordes con la edad de los alumnos </a:t>
            </a:r>
            <a:endParaRPr/>
          </a:p>
          <a:p>
            <a:pPr indent="0" lvl="0" marL="0" rtl="0" algn="l">
              <a:spcBef>
                <a:spcPts val="1200"/>
              </a:spcBef>
              <a:spcAft>
                <a:spcPts val="0"/>
              </a:spcAft>
              <a:buNone/>
            </a:pPr>
            <a:r>
              <a:rPr lang="es"/>
              <a:t>Elaboración de documentos compartidos por equipo</a:t>
            </a:r>
            <a:endParaRPr/>
          </a:p>
          <a:p>
            <a:pPr indent="0" lvl="0" marL="0" rtl="0" algn="l">
              <a:spcBef>
                <a:spcPts val="1200"/>
              </a:spcBef>
              <a:spcAft>
                <a:spcPts val="0"/>
              </a:spcAft>
              <a:buNone/>
            </a:pPr>
            <a:r>
              <a:rPr lang="es"/>
              <a:t>Elaboración de documentos compartidos para todo el grupo</a:t>
            </a:r>
            <a:endParaRPr/>
          </a:p>
          <a:p>
            <a:pPr indent="0" lvl="0" marL="0" rtl="0" algn="l">
              <a:spcBef>
                <a:spcPts val="1200"/>
              </a:spcBef>
              <a:spcAft>
                <a:spcPts val="0"/>
              </a:spcAft>
              <a:buNone/>
            </a:pPr>
            <a:r>
              <a:rPr lang="es"/>
              <a:t>Elaboración de recetario digital en canva compartido por equipo</a:t>
            </a:r>
            <a:endParaRPr/>
          </a:p>
          <a:p>
            <a:pPr indent="0" lvl="0" marL="0" rtl="0" algn="l">
              <a:spcBef>
                <a:spcPts val="1200"/>
              </a:spcBef>
              <a:spcAft>
                <a:spcPts val="1200"/>
              </a:spcAft>
              <a:buNone/>
            </a:pPr>
            <a:r>
              <a:rPr lang="es"/>
              <a:t>Elaboración de recetario digital en canva compartido para todo el grupo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1"/>
          <p:cNvPicPr preferRelativeResize="0"/>
          <p:nvPr/>
        </p:nvPicPr>
        <p:blipFill>
          <a:blip r:embed="rId3">
            <a:alphaModFix/>
          </a:blip>
          <a:stretch>
            <a:fillRect/>
          </a:stretch>
        </p:blipFill>
        <p:spPr>
          <a:xfrm>
            <a:off x="619625" y="125988"/>
            <a:ext cx="8209550" cy="4891524"/>
          </a:xfrm>
          <a:prstGeom prst="rect">
            <a:avLst/>
          </a:prstGeom>
          <a:noFill/>
          <a:ln>
            <a:noFill/>
          </a:ln>
        </p:spPr>
      </p:pic>
      <p:sp>
        <p:nvSpPr>
          <p:cNvPr id="144" name="Google Shape;144;p21"/>
          <p:cNvSpPr txBox="1"/>
          <p:nvPr>
            <p:ph type="title"/>
          </p:nvPr>
        </p:nvSpPr>
        <p:spPr>
          <a:xfrm rot="-5400000">
            <a:off x="-1046100" y="1321000"/>
            <a:ext cx="30828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Organizador gráfico</a:t>
            </a:r>
            <a:endParaRPr/>
          </a:p>
        </p:txBody>
      </p:sp>
      <p:cxnSp>
        <p:nvCxnSpPr>
          <p:cNvPr id="145" name="Google Shape;145;p21"/>
          <p:cNvCxnSpPr/>
          <p:nvPr/>
        </p:nvCxnSpPr>
        <p:spPr>
          <a:xfrm>
            <a:off x="2905400" y="1972150"/>
            <a:ext cx="2851200" cy="1544400"/>
          </a:xfrm>
          <a:prstGeom prst="straightConnector1">
            <a:avLst/>
          </a:prstGeom>
          <a:noFill/>
          <a:ln cap="flat" cmpd="sng" w="9525">
            <a:solidFill>
              <a:schemeClr val="dk2"/>
            </a:solidFill>
            <a:prstDash val="solid"/>
            <a:round/>
            <a:headEnd len="med" w="med" type="none"/>
            <a:tailEnd len="med" w="med" type="none"/>
          </a:ln>
        </p:spPr>
      </p:cxnSp>
      <p:cxnSp>
        <p:nvCxnSpPr>
          <p:cNvPr id="146" name="Google Shape;146;p21"/>
          <p:cNvCxnSpPr/>
          <p:nvPr/>
        </p:nvCxnSpPr>
        <p:spPr>
          <a:xfrm>
            <a:off x="4595050" y="1511925"/>
            <a:ext cx="1028400" cy="244500"/>
          </a:xfrm>
          <a:prstGeom prst="straightConnector1">
            <a:avLst/>
          </a:prstGeom>
          <a:noFill/>
          <a:ln cap="flat" cmpd="sng" w="9525">
            <a:solidFill>
              <a:schemeClr val="dk2"/>
            </a:solidFill>
            <a:prstDash val="solid"/>
            <a:round/>
            <a:headEnd len="med" w="med" type="none"/>
            <a:tailEnd len="med" w="med" type="none"/>
          </a:ln>
        </p:spPr>
      </p:cxnSp>
      <p:cxnSp>
        <p:nvCxnSpPr>
          <p:cNvPr id="147" name="Google Shape;147;p21"/>
          <p:cNvCxnSpPr/>
          <p:nvPr/>
        </p:nvCxnSpPr>
        <p:spPr>
          <a:xfrm flipH="1" rot="10800000">
            <a:off x="3305475" y="1687325"/>
            <a:ext cx="737100" cy="1840500"/>
          </a:xfrm>
          <a:prstGeom prst="straightConnector1">
            <a:avLst/>
          </a:prstGeom>
          <a:noFill/>
          <a:ln cap="flat" cmpd="sng" w="9525">
            <a:solidFill>
              <a:schemeClr val="dk2"/>
            </a:solidFill>
            <a:prstDash val="solid"/>
            <a:round/>
            <a:headEnd len="med" w="med" type="none"/>
            <a:tailEnd len="med" w="med" type="none"/>
          </a:ln>
        </p:spPr>
      </p:cxnSp>
      <p:cxnSp>
        <p:nvCxnSpPr>
          <p:cNvPr id="148" name="Google Shape;148;p21"/>
          <p:cNvCxnSpPr/>
          <p:nvPr/>
        </p:nvCxnSpPr>
        <p:spPr>
          <a:xfrm flipH="1" rot="10800000">
            <a:off x="1664450" y="1893850"/>
            <a:ext cx="872400" cy="644400"/>
          </a:xfrm>
          <a:prstGeom prst="straightConnector1">
            <a:avLst/>
          </a:prstGeom>
          <a:noFill/>
          <a:ln cap="flat" cmpd="sng" w="9525">
            <a:solidFill>
              <a:schemeClr val="dk2"/>
            </a:solidFill>
            <a:prstDash val="solid"/>
            <a:round/>
            <a:headEnd len="med" w="med" type="none"/>
            <a:tailEnd len="med" w="med" type="none"/>
          </a:ln>
        </p:spPr>
      </p:cxnSp>
      <p:cxnSp>
        <p:nvCxnSpPr>
          <p:cNvPr id="149" name="Google Shape;149;p21"/>
          <p:cNvCxnSpPr/>
          <p:nvPr/>
        </p:nvCxnSpPr>
        <p:spPr>
          <a:xfrm>
            <a:off x="1734275" y="2964550"/>
            <a:ext cx="1293000" cy="559200"/>
          </a:xfrm>
          <a:prstGeom prst="straightConnector1">
            <a:avLst/>
          </a:prstGeom>
          <a:noFill/>
          <a:ln cap="flat" cmpd="sng" w="9525">
            <a:solidFill>
              <a:schemeClr val="dk2"/>
            </a:solidFill>
            <a:prstDash val="solid"/>
            <a:round/>
            <a:headEnd len="med" w="med" type="none"/>
            <a:tailEnd len="med" w="med" type="none"/>
          </a:ln>
        </p:spPr>
      </p:cxnSp>
      <p:cxnSp>
        <p:nvCxnSpPr>
          <p:cNvPr id="150" name="Google Shape;150;p21"/>
          <p:cNvCxnSpPr/>
          <p:nvPr/>
        </p:nvCxnSpPr>
        <p:spPr>
          <a:xfrm>
            <a:off x="2690650" y="1911550"/>
            <a:ext cx="600000" cy="1482900"/>
          </a:xfrm>
          <a:prstGeom prst="straightConnector1">
            <a:avLst/>
          </a:prstGeom>
          <a:noFill/>
          <a:ln cap="flat" cmpd="sng" w="9525">
            <a:solidFill>
              <a:schemeClr val="dk2"/>
            </a:solidFill>
            <a:prstDash val="solid"/>
            <a:round/>
            <a:headEnd len="med" w="med" type="none"/>
            <a:tailEnd len="med" w="med" type="none"/>
          </a:ln>
        </p:spPr>
      </p:cxnSp>
      <p:cxnSp>
        <p:nvCxnSpPr>
          <p:cNvPr id="151" name="Google Shape;151;p21"/>
          <p:cNvCxnSpPr/>
          <p:nvPr/>
        </p:nvCxnSpPr>
        <p:spPr>
          <a:xfrm flipH="1" rot="10800000">
            <a:off x="1749075" y="1599475"/>
            <a:ext cx="2270100" cy="1320600"/>
          </a:xfrm>
          <a:prstGeom prst="straightConnector1">
            <a:avLst/>
          </a:prstGeom>
          <a:noFill/>
          <a:ln cap="flat" cmpd="sng" w="9525">
            <a:solidFill>
              <a:schemeClr val="dk2"/>
            </a:solidFill>
            <a:prstDash val="solid"/>
            <a:round/>
            <a:headEnd len="med" w="med" type="none"/>
            <a:tailEnd len="med" w="med" type="none"/>
          </a:ln>
        </p:spPr>
      </p:cxnSp>
      <p:cxnSp>
        <p:nvCxnSpPr>
          <p:cNvPr id="152" name="Google Shape;152;p21"/>
          <p:cNvCxnSpPr/>
          <p:nvPr/>
        </p:nvCxnSpPr>
        <p:spPr>
          <a:xfrm>
            <a:off x="1749075" y="3023850"/>
            <a:ext cx="3972600" cy="563400"/>
          </a:xfrm>
          <a:prstGeom prst="straightConnector1">
            <a:avLst/>
          </a:prstGeom>
          <a:noFill/>
          <a:ln cap="flat" cmpd="sng" w="9525">
            <a:solidFill>
              <a:schemeClr val="dk2"/>
            </a:solidFill>
            <a:prstDash val="solid"/>
            <a:round/>
            <a:headEnd len="med" w="med" type="none"/>
            <a:tailEnd len="med" w="med" type="none"/>
          </a:ln>
        </p:spPr>
      </p:cxnSp>
      <p:cxnSp>
        <p:nvCxnSpPr>
          <p:cNvPr id="153" name="Google Shape;153;p21"/>
          <p:cNvCxnSpPr/>
          <p:nvPr/>
        </p:nvCxnSpPr>
        <p:spPr>
          <a:xfrm>
            <a:off x="4651350" y="1683250"/>
            <a:ext cx="1117800" cy="1645500"/>
          </a:xfrm>
          <a:prstGeom prst="straightConnector1">
            <a:avLst/>
          </a:prstGeom>
          <a:noFill/>
          <a:ln cap="flat" cmpd="sng" w="9525">
            <a:solidFill>
              <a:schemeClr val="dk2"/>
            </a:solidFill>
            <a:prstDash val="solid"/>
            <a:round/>
            <a:headEnd len="med" w="med" type="none"/>
            <a:tailEnd len="med" w="med" type="none"/>
          </a:ln>
        </p:spPr>
      </p:cxnSp>
      <p:cxnSp>
        <p:nvCxnSpPr>
          <p:cNvPr id="154" name="Google Shape;154;p21"/>
          <p:cNvCxnSpPr/>
          <p:nvPr/>
        </p:nvCxnSpPr>
        <p:spPr>
          <a:xfrm flipH="1" rot="10800000">
            <a:off x="1734275" y="2002275"/>
            <a:ext cx="3797100" cy="977100"/>
          </a:xfrm>
          <a:prstGeom prst="straightConnector1">
            <a:avLst/>
          </a:prstGeom>
          <a:noFill/>
          <a:ln cap="flat" cmpd="sng" w="9525">
            <a:solidFill>
              <a:schemeClr val="dk2"/>
            </a:solidFill>
            <a:prstDash val="solid"/>
            <a:round/>
            <a:headEnd len="med" w="med" type="none"/>
            <a:tailEnd len="med" w="med" type="none"/>
          </a:ln>
        </p:spPr>
      </p:cxnSp>
      <p:cxnSp>
        <p:nvCxnSpPr>
          <p:cNvPr id="155" name="Google Shape;155;p21"/>
          <p:cNvCxnSpPr/>
          <p:nvPr/>
        </p:nvCxnSpPr>
        <p:spPr>
          <a:xfrm flipH="1" rot="10800000">
            <a:off x="3542650" y="3367925"/>
            <a:ext cx="2316000" cy="234000"/>
          </a:xfrm>
          <a:prstGeom prst="straightConnector1">
            <a:avLst/>
          </a:prstGeom>
          <a:noFill/>
          <a:ln cap="flat" cmpd="sng" w="9525">
            <a:solidFill>
              <a:schemeClr val="dk2"/>
            </a:solidFill>
            <a:prstDash val="solid"/>
            <a:round/>
            <a:headEnd len="med" w="med" type="none"/>
            <a:tailEnd len="med" w="med" type="none"/>
          </a:ln>
        </p:spPr>
      </p:cxnSp>
      <p:cxnSp>
        <p:nvCxnSpPr>
          <p:cNvPr id="156" name="Google Shape;156;p21"/>
          <p:cNvCxnSpPr/>
          <p:nvPr/>
        </p:nvCxnSpPr>
        <p:spPr>
          <a:xfrm flipH="1" rot="10800000">
            <a:off x="3468525" y="2127400"/>
            <a:ext cx="2037900" cy="1326300"/>
          </a:xfrm>
          <a:prstGeom prst="straightConnector1">
            <a:avLst/>
          </a:prstGeom>
          <a:noFill/>
          <a:ln cap="flat" cmpd="sng" w="9525">
            <a:solidFill>
              <a:schemeClr val="dk2"/>
            </a:solidFill>
            <a:prstDash val="solid"/>
            <a:round/>
            <a:headEnd len="med" w="med" type="none"/>
            <a:tailEnd len="med" w="med" type="none"/>
          </a:ln>
        </p:spPr>
      </p:cxnSp>
      <p:cxnSp>
        <p:nvCxnSpPr>
          <p:cNvPr id="157" name="Google Shape;157;p21"/>
          <p:cNvCxnSpPr/>
          <p:nvPr/>
        </p:nvCxnSpPr>
        <p:spPr>
          <a:xfrm>
            <a:off x="3141175" y="1714500"/>
            <a:ext cx="2365200" cy="152100"/>
          </a:xfrm>
          <a:prstGeom prst="straightConnector1">
            <a:avLst/>
          </a:prstGeom>
          <a:noFill/>
          <a:ln cap="flat" cmpd="sng" w="9525">
            <a:solidFill>
              <a:schemeClr val="dk2"/>
            </a:solidFill>
            <a:prstDash val="solid"/>
            <a:round/>
            <a:headEnd len="med" w="med" type="none"/>
            <a:tailEnd len="med" w="med" type="none"/>
          </a:ln>
        </p:spPr>
      </p:cxnSp>
      <p:pic>
        <p:nvPicPr>
          <p:cNvPr id="158" name="Google Shape;158;p21"/>
          <p:cNvPicPr preferRelativeResize="0"/>
          <p:nvPr/>
        </p:nvPicPr>
        <p:blipFill>
          <a:blip r:embed="rId4">
            <a:alphaModFix/>
          </a:blip>
          <a:stretch>
            <a:fillRect/>
          </a:stretch>
        </p:blipFill>
        <p:spPr>
          <a:xfrm>
            <a:off x="8242450" y="84672"/>
            <a:ext cx="901550" cy="854825"/>
          </a:xfrm>
          <a:prstGeom prst="rect">
            <a:avLst/>
          </a:prstGeom>
          <a:noFill/>
          <a:ln>
            <a:noFill/>
          </a:ln>
        </p:spPr>
      </p:pic>
      <p:cxnSp>
        <p:nvCxnSpPr>
          <p:cNvPr id="159" name="Google Shape;159;p21"/>
          <p:cNvCxnSpPr/>
          <p:nvPr/>
        </p:nvCxnSpPr>
        <p:spPr>
          <a:xfrm>
            <a:off x="2002850" y="376125"/>
            <a:ext cx="5011800" cy="789900"/>
          </a:xfrm>
          <a:prstGeom prst="straightConnector1">
            <a:avLst/>
          </a:prstGeom>
          <a:noFill/>
          <a:ln cap="flat" cmpd="sng" w="9525">
            <a:solidFill>
              <a:schemeClr val="dk2"/>
            </a:solidFill>
            <a:prstDash val="solid"/>
            <a:round/>
            <a:headEnd len="med" w="med" type="none"/>
            <a:tailEnd len="med" w="med" type="none"/>
          </a:ln>
        </p:spPr>
      </p:cxnSp>
      <p:cxnSp>
        <p:nvCxnSpPr>
          <p:cNvPr id="160" name="Google Shape;160;p21"/>
          <p:cNvCxnSpPr/>
          <p:nvPr/>
        </p:nvCxnSpPr>
        <p:spPr>
          <a:xfrm>
            <a:off x="2134500" y="968525"/>
            <a:ext cx="4457100" cy="470100"/>
          </a:xfrm>
          <a:prstGeom prst="straightConnector1">
            <a:avLst/>
          </a:prstGeom>
          <a:noFill/>
          <a:ln cap="flat" cmpd="sng" w="9525">
            <a:solidFill>
              <a:schemeClr val="dk2"/>
            </a:solidFill>
            <a:prstDash val="solid"/>
            <a:round/>
            <a:headEnd len="med" w="med" type="none"/>
            <a:tailEnd len="med" w="med" type="none"/>
          </a:ln>
        </p:spPr>
      </p:cxnSp>
      <p:cxnSp>
        <p:nvCxnSpPr>
          <p:cNvPr id="161" name="Google Shape;161;p21"/>
          <p:cNvCxnSpPr/>
          <p:nvPr/>
        </p:nvCxnSpPr>
        <p:spPr>
          <a:xfrm>
            <a:off x="2078075" y="1222400"/>
            <a:ext cx="4504200" cy="978000"/>
          </a:xfrm>
          <a:prstGeom prst="straightConnector1">
            <a:avLst/>
          </a:prstGeom>
          <a:noFill/>
          <a:ln cap="flat" cmpd="sng" w="9525">
            <a:solidFill>
              <a:schemeClr val="dk2"/>
            </a:solidFill>
            <a:prstDash val="solid"/>
            <a:round/>
            <a:headEnd len="med" w="med" type="none"/>
            <a:tailEnd len="med" w="med" type="none"/>
          </a:ln>
        </p:spPr>
      </p:cxnSp>
      <p:cxnSp>
        <p:nvCxnSpPr>
          <p:cNvPr id="162" name="Google Shape;162;p21"/>
          <p:cNvCxnSpPr/>
          <p:nvPr/>
        </p:nvCxnSpPr>
        <p:spPr>
          <a:xfrm>
            <a:off x="5265750" y="949725"/>
            <a:ext cx="1260000" cy="1222500"/>
          </a:xfrm>
          <a:prstGeom prst="straightConnector1">
            <a:avLst/>
          </a:prstGeom>
          <a:noFill/>
          <a:ln cap="flat" cmpd="sng" w="9525">
            <a:solidFill>
              <a:schemeClr val="dk2"/>
            </a:solidFill>
            <a:prstDash val="solid"/>
            <a:round/>
            <a:headEnd len="med" w="med" type="none"/>
            <a:tailEnd len="med" w="med" type="none"/>
          </a:ln>
        </p:spPr>
      </p:cxnSp>
      <p:cxnSp>
        <p:nvCxnSpPr>
          <p:cNvPr id="163" name="Google Shape;163;p21"/>
          <p:cNvCxnSpPr/>
          <p:nvPr/>
        </p:nvCxnSpPr>
        <p:spPr>
          <a:xfrm flipH="1">
            <a:off x="2106250" y="959125"/>
            <a:ext cx="2266200" cy="235200"/>
          </a:xfrm>
          <a:prstGeom prst="straightConnector1">
            <a:avLst/>
          </a:prstGeom>
          <a:noFill/>
          <a:ln cap="flat" cmpd="sng" w="9525">
            <a:solidFill>
              <a:schemeClr val="dk2"/>
            </a:solidFill>
            <a:prstDash val="solid"/>
            <a:round/>
            <a:headEnd len="med" w="med" type="none"/>
            <a:tailEnd len="med" w="med" type="none"/>
          </a:ln>
        </p:spPr>
      </p:cxnSp>
      <p:cxnSp>
        <p:nvCxnSpPr>
          <p:cNvPr id="164" name="Google Shape;164;p21"/>
          <p:cNvCxnSpPr/>
          <p:nvPr/>
        </p:nvCxnSpPr>
        <p:spPr>
          <a:xfrm rot="10800000">
            <a:off x="1786750" y="874500"/>
            <a:ext cx="1983900" cy="28200"/>
          </a:xfrm>
          <a:prstGeom prst="straightConnector1">
            <a:avLst/>
          </a:prstGeom>
          <a:noFill/>
          <a:ln cap="flat" cmpd="sng" w="9525">
            <a:solidFill>
              <a:schemeClr val="dk2"/>
            </a:solidFill>
            <a:prstDash val="solid"/>
            <a:round/>
            <a:headEnd len="med" w="med" type="none"/>
            <a:tailEnd len="med" w="med" type="none"/>
          </a:ln>
        </p:spPr>
      </p:cxnSp>
      <p:cxnSp>
        <p:nvCxnSpPr>
          <p:cNvPr id="165" name="Google Shape;165;p21"/>
          <p:cNvCxnSpPr/>
          <p:nvPr/>
        </p:nvCxnSpPr>
        <p:spPr>
          <a:xfrm rot="10800000">
            <a:off x="2153150" y="507875"/>
            <a:ext cx="1297800" cy="37500"/>
          </a:xfrm>
          <a:prstGeom prst="straightConnector1">
            <a:avLst/>
          </a:prstGeom>
          <a:noFill/>
          <a:ln cap="flat" cmpd="sng" w="9525">
            <a:solidFill>
              <a:schemeClr val="dk2"/>
            </a:solidFill>
            <a:prstDash val="solid"/>
            <a:round/>
            <a:headEnd len="med" w="med" type="none"/>
            <a:tailEnd len="med" w="med" type="none"/>
          </a:ln>
        </p:spPr>
      </p:cxnSp>
      <p:cxnSp>
        <p:nvCxnSpPr>
          <p:cNvPr id="166" name="Google Shape;166;p21"/>
          <p:cNvCxnSpPr/>
          <p:nvPr/>
        </p:nvCxnSpPr>
        <p:spPr>
          <a:xfrm>
            <a:off x="4099750" y="4391250"/>
            <a:ext cx="2463600" cy="93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p93"/>
          <p:cNvPicPr preferRelativeResize="0"/>
          <p:nvPr/>
        </p:nvPicPr>
        <p:blipFill rotWithShape="1">
          <a:blip r:embed="rId3">
            <a:alphaModFix/>
          </a:blip>
          <a:srcRect b="15722" l="29281" r="36390" t="29323"/>
          <a:stretch/>
        </p:blipFill>
        <p:spPr>
          <a:xfrm>
            <a:off x="174575" y="174575"/>
            <a:ext cx="2954474" cy="2659050"/>
          </a:xfrm>
          <a:prstGeom prst="rect">
            <a:avLst/>
          </a:prstGeom>
          <a:noFill/>
          <a:ln>
            <a:noFill/>
          </a:ln>
        </p:spPr>
      </p:pic>
      <p:pic>
        <p:nvPicPr>
          <p:cNvPr id="639" name="Google Shape;639;p93"/>
          <p:cNvPicPr preferRelativeResize="0"/>
          <p:nvPr/>
        </p:nvPicPr>
        <p:blipFill rotWithShape="1">
          <a:blip r:embed="rId4">
            <a:alphaModFix/>
          </a:blip>
          <a:srcRect b="10210" l="29551" r="35877" t="29552"/>
          <a:stretch/>
        </p:blipFill>
        <p:spPr>
          <a:xfrm>
            <a:off x="431712" y="2753075"/>
            <a:ext cx="2440209" cy="2390425"/>
          </a:xfrm>
          <a:prstGeom prst="rect">
            <a:avLst/>
          </a:prstGeom>
          <a:noFill/>
          <a:ln>
            <a:noFill/>
          </a:ln>
        </p:spPr>
      </p:pic>
      <p:pic>
        <p:nvPicPr>
          <p:cNvPr id="640" name="Google Shape;640;p93"/>
          <p:cNvPicPr preferRelativeResize="0"/>
          <p:nvPr/>
        </p:nvPicPr>
        <p:blipFill rotWithShape="1">
          <a:blip r:embed="rId5">
            <a:alphaModFix/>
          </a:blip>
          <a:srcRect b="10623" l="29552" r="36580" t="31230"/>
          <a:stretch/>
        </p:blipFill>
        <p:spPr>
          <a:xfrm>
            <a:off x="3370825" y="416300"/>
            <a:ext cx="2440226" cy="2355523"/>
          </a:xfrm>
          <a:prstGeom prst="rect">
            <a:avLst/>
          </a:prstGeom>
          <a:noFill/>
          <a:ln>
            <a:noFill/>
          </a:ln>
        </p:spPr>
      </p:pic>
      <p:pic>
        <p:nvPicPr>
          <p:cNvPr id="641" name="Google Shape;641;p93"/>
          <p:cNvPicPr preferRelativeResize="0"/>
          <p:nvPr/>
        </p:nvPicPr>
        <p:blipFill rotWithShape="1">
          <a:blip r:embed="rId6">
            <a:alphaModFix/>
          </a:blip>
          <a:srcRect b="6337" l="28652" r="36276" t="28127"/>
          <a:stretch/>
        </p:blipFill>
        <p:spPr>
          <a:xfrm>
            <a:off x="5909000" y="416300"/>
            <a:ext cx="3170151" cy="3330499"/>
          </a:xfrm>
          <a:prstGeom prst="rect">
            <a:avLst/>
          </a:prstGeom>
          <a:noFill/>
          <a:ln>
            <a:noFill/>
          </a:ln>
        </p:spPr>
      </p:pic>
      <p:sp>
        <p:nvSpPr>
          <p:cNvPr id="642" name="Google Shape;642;p93"/>
          <p:cNvSpPr txBox="1"/>
          <p:nvPr/>
        </p:nvSpPr>
        <p:spPr>
          <a:xfrm>
            <a:off x="4176575" y="4190000"/>
            <a:ext cx="1907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2200">
                <a:latin typeface="Open Sans"/>
                <a:ea typeface="Open Sans"/>
                <a:cs typeface="Open Sans"/>
                <a:sym typeface="Open Sans"/>
              </a:rPr>
              <a:t>BIOLOGÍA IV</a:t>
            </a:r>
            <a:endParaRPr b="1" sz="2200">
              <a:latin typeface="Open Sans"/>
              <a:ea typeface="Open Sans"/>
              <a:cs typeface="Open Sans"/>
              <a:sym typeface="Open Sans"/>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94"/>
          <p:cNvSpPr txBox="1"/>
          <p:nvPr>
            <p:ph type="title"/>
          </p:nvPr>
        </p:nvSpPr>
        <p:spPr>
          <a:xfrm>
            <a:off x="311700" y="173525"/>
            <a:ext cx="8520600" cy="978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Actividades de desarrollo-Materiales-herramientas y evidencias (Matemáticas V)</a:t>
            </a:r>
            <a:endParaRPr/>
          </a:p>
          <a:p>
            <a:pPr indent="0" lvl="0" marL="0" rtl="0" algn="l">
              <a:spcBef>
                <a:spcPts val="0"/>
              </a:spcBef>
              <a:spcAft>
                <a:spcPts val="0"/>
              </a:spcAft>
              <a:buNone/>
            </a:pPr>
            <a:r>
              <a:t/>
            </a:r>
            <a:endParaRPr/>
          </a:p>
        </p:txBody>
      </p:sp>
      <p:sp>
        <p:nvSpPr>
          <p:cNvPr id="648" name="Google Shape;648;p9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s">
                <a:solidFill>
                  <a:srgbClr val="3C4043"/>
                </a:solidFill>
                <a:latin typeface="Roboto"/>
                <a:ea typeface="Roboto"/>
                <a:cs typeface="Roboto"/>
                <a:sym typeface="Roboto"/>
              </a:rPr>
              <a:t>Conformación de Equipos.</a:t>
            </a:r>
            <a:endParaRPr>
              <a:solidFill>
                <a:srgbClr val="3C404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3C4043"/>
              </a:solidFill>
              <a:latin typeface="Roboto"/>
              <a:ea typeface="Roboto"/>
              <a:cs typeface="Roboto"/>
              <a:sym typeface="Roboto"/>
            </a:endParaRPr>
          </a:p>
          <a:p>
            <a:pPr indent="0" lvl="0" marL="0" rtl="0" algn="l">
              <a:lnSpc>
                <a:spcPct val="100000"/>
              </a:lnSpc>
              <a:spcBef>
                <a:spcPts val="0"/>
              </a:spcBef>
              <a:spcAft>
                <a:spcPts val="0"/>
              </a:spcAft>
              <a:buNone/>
            </a:pPr>
            <a:r>
              <a:rPr lang="es">
                <a:solidFill>
                  <a:srgbClr val="3C4043"/>
                </a:solidFill>
                <a:latin typeface="Roboto"/>
                <a:ea typeface="Roboto"/>
                <a:cs typeface="Roboto"/>
                <a:sym typeface="Roboto"/>
              </a:rPr>
              <a:t>Planteo de Objetivos y Actividades.</a:t>
            </a:r>
            <a:endParaRPr>
              <a:solidFill>
                <a:srgbClr val="3C404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3C4043"/>
              </a:solidFill>
              <a:latin typeface="Roboto"/>
              <a:ea typeface="Roboto"/>
              <a:cs typeface="Roboto"/>
              <a:sym typeface="Roboto"/>
            </a:endParaRPr>
          </a:p>
          <a:p>
            <a:pPr indent="0" lvl="0" marL="0" rtl="0" algn="l">
              <a:lnSpc>
                <a:spcPct val="100000"/>
              </a:lnSpc>
              <a:spcBef>
                <a:spcPts val="0"/>
              </a:spcBef>
              <a:spcAft>
                <a:spcPts val="0"/>
              </a:spcAft>
              <a:buNone/>
            </a:pPr>
            <a:r>
              <a:rPr lang="es">
                <a:solidFill>
                  <a:srgbClr val="3C4043"/>
                </a:solidFill>
                <a:latin typeface="Roboto"/>
                <a:ea typeface="Roboto"/>
                <a:cs typeface="Roboto"/>
                <a:sym typeface="Roboto"/>
              </a:rPr>
              <a:t>Investigación (deberán conocer algunos conceptos)</a:t>
            </a:r>
            <a:endParaRPr>
              <a:solidFill>
                <a:srgbClr val="3C4043"/>
              </a:solidFill>
              <a:latin typeface="Roboto"/>
              <a:ea typeface="Roboto"/>
              <a:cs typeface="Roboto"/>
              <a:sym typeface="Roboto"/>
            </a:endParaRPr>
          </a:p>
          <a:p>
            <a:pPr indent="0" lvl="0" marL="0" rtl="0" algn="l">
              <a:lnSpc>
                <a:spcPct val="100000"/>
              </a:lnSpc>
              <a:spcBef>
                <a:spcPts val="0"/>
              </a:spcBef>
              <a:spcAft>
                <a:spcPts val="0"/>
              </a:spcAft>
              <a:buNone/>
            </a:pPr>
            <a:r>
              <a:t/>
            </a:r>
            <a:endParaRPr b="1">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b="1" lang="es">
                <a:solidFill>
                  <a:srgbClr val="3C4043"/>
                </a:solidFill>
                <a:latin typeface="Roboto"/>
                <a:ea typeface="Roboto"/>
                <a:cs typeface="Roboto"/>
                <a:sym typeface="Roboto"/>
              </a:rPr>
              <a:t>ACTIVIDAD</a:t>
            </a:r>
            <a:r>
              <a:rPr lang="es">
                <a:solidFill>
                  <a:srgbClr val="3C4043"/>
                </a:solidFill>
                <a:latin typeface="Roboto"/>
                <a:ea typeface="Roboto"/>
                <a:cs typeface="Roboto"/>
                <a:sym typeface="Roboto"/>
              </a:rPr>
              <a:t>: En un documento (Docs), escribe las definiciones siguientes con las características descritas y enviar vía classroom. Las definiciones no deben ser extensas, de preferencia redactado con tus propias palabras.</a:t>
            </a:r>
            <a:endParaRPr/>
          </a:p>
          <a:p>
            <a:pPr indent="0" lvl="0" marL="0" rtl="0" algn="l">
              <a:spcBef>
                <a:spcPts val="0"/>
              </a:spcBef>
              <a:spcAft>
                <a:spcPts val="120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95"/>
          <p:cNvSpPr txBox="1"/>
          <p:nvPr/>
        </p:nvSpPr>
        <p:spPr>
          <a:xfrm>
            <a:off x="5164250" y="520300"/>
            <a:ext cx="3192600" cy="141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 sz="1800">
                <a:solidFill>
                  <a:srgbClr val="1C4587"/>
                </a:solidFill>
                <a:highlight>
                  <a:srgbClr val="C9DAF8"/>
                </a:highlight>
                <a:latin typeface="Century Gothic"/>
                <a:ea typeface="Century Gothic"/>
                <a:cs typeface="Century Gothic"/>
                <a:sym typeface="Century Gothic"/>
              </a:rPr>
              <a:t>Diseñar un tríptico  informativo o Infografía sobre el buen manejo de sus finanzas personales.</a:t>
            </a:r>
            <a:endParaRPr sz="1800"/>
          </a:p>
        </p:txBody>
      </p:sp>
      <p:sp>
        <p:nvSpPr>
          <p:cNvPr id="654" name="Google Shape;654;p95"/>
          <p:cNvSpPr txBox="1"/>
          <p:nvPr/>
        </p:nvSpPr>
        <p:spPr>
          <a:xfrm>
            <a:off x="582525" y="95500"/>
            <a:ext cx="3668700" cy="50424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290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Capital</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Efectivo</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Saldo</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Ahorro</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Deuda</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Presupuesto</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Salario</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Honorarios</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Intereses, (ordinaria, moratoria,</a:t>
            </a:r>
            <a:br>
              <a:rPr lang="es" sz="1200">
                <a:solidFill>
                  <a:srgbClr val="3C4043"/>
                </a:solidFill>
                <a:latin typeface="Roboto"/>
                <a:ea typeface="Roboto"/>
                <a:cs typeface="Roboto"/>
                <a:sym typeface="Roboto"/>
              </a:rPr>
            </a:br>
            <a:r>
              <a:rPr lang="es" sz="1200">
                <a:solidFill>
                  <a:srgbClr val="3C4043"/>
                </a:solidFill>
                <a:latin typeface="Roboto"/>
                <a:ea typeface="Roboto"/>
                <a:cs typeface="Roboto"/>
                <a:sym typeface="Roboto"/>
              </a:rPr>
              <a:t>compuesta)</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Tasa de interés</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Pago de Contado</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Préstamo</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Comisión</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Réditos</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IVA</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CAT</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Crédito</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Arrendamiento</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Inversión</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Tarjeta de Crédito</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Tarjeta de Débito</a:t>
            </a:r>
            <a:endParaRPr sz="1200">
              <a:solidFill>
                <a:srgbClr val="3C4043"/>
              </a:solidFill>
              <a:latin typeface="Roboto"/>
              <a:ea typeface="Roboto"/>
              <a:cs typeface="Roboto"/>
              <a:sym typeface="Roboto"/>
            </a:endParaRPr>
          </a:p>
          <a:p>
            <a:pPr indent="-304800" lvl="0" marL="457200" rtl="0" algn="l">
              <a:lnSpc>
                <a:spcPct val="115000"/>
              </a:lnSpc>
              <a:spcBef>
                <a:spcPts val="0"/>
              </a:spcBef>
              <a:spcAft>
                <a:spcPts val="0"/>
              </a:spcAft>
              <a:buClr>
                <a:srgbClr val="3C4043"/>
              </a:buClr>
              <a:buSzPts val="1200"/>
              <a:buFont typeface="Roboto"/>
              <a:buChar char="●"/>
            </a:pPr>
            <a:r>
              <a:rPr lang="es" sz="1200">
                <a:solidFill>
                  <a:srgbClr val="3C4043"/>
                </a:solidFill>
                <a:latin typeface="Roboto"/>
                <a:ea typeface="Roboto"/>
                <a:cs typeface="Roboto"/>
                <a:sym typeface="Roboto"/>
              </a:rPr>
              <a:t>Fecha de corte</a:t>
            </a:r>
            <a:endParaRPr sz="1200">
              <a:solidFill>
                <a:srgbClr val="3C4043"/>
              </a:solidFill>
              <a:latin typeface="Roboto"/>
              <a:ea typeface="Roboto"/>
              <a:cs typeface="Roboto"/>
              <a:sym typeface="Roboto"/>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96"/>
          <p:cNvSpPr txBox="1"/>
          <p:nvPr>
            <p:ph type="title"/>
          </p:nvPr>
        </p:nvSpPr>
        <p:spPr>
          <a:xfrm>
            <a:off x="311700" y="173300"/>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Actividades de desarrollo-Materiales-herramientas y evidencias (Historia de México II)</a:t>
            </a:r>
            <a:endParaRPr/>
          </a:p>
          <a:p>
            <a:pPr indent="0" lvl="0" marL="0" rtl="0" algn="l">
              <a:spcBef>
                <a:spcPts val="0"/>
              </a:spcBef>
              <a:spcAft>
                <a:spcPts val="0"/>
              </a:spcAft>
              <a:buNone/>
            </a:pPr>
            <a:r>
              <a:t/>
            </a:r>
            <a:endParaRPr/>
          </a:p>
        </p:txBody>
      </p:sp>
      <p:sp>
        <p:nvSpPr>
          <p:cNvPr id="660" name="Google Shape;660;p9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a:t>Invitación</a:t>
            </a:r>
            <a:endParaRPr/>
          </a:p>
          <a:p>
            <a:pPr indent="0" lvl="0" marL="0" rtl="0" algn="l">
              <a:spcBef>
                <a:spcPts val="1200"/>
              </a:spcBef>
              <a:spcAft>
                <a:spcPts val="0"/>
              </a:spcAft>
              <a:buNone/>
            </a:pPr>
            <a:r>
              <a:rPr lang="es"/>
              <a:t>Revisión por parte del docente de los periódicos utilizados para la actividad</a:t>
            </a:r>
            <a:endParaRPr/>
          </a:p>
          <a:p>
            <a:pPr indent="0" lvl="0" marL="0" rtl="0" algn="l">
              <a:spcBef>
                <a:spcPts val="1200"/>
              </a:spcBef>
              <a:spcAft>
                <a:spcPts val="0"/>
              </a:spcAft>
              <a:buNone/>
            </a:pPr>
            <a:r>
              <a:rPr lang="es"/>
              <a:t>Explicación por parte del docente  de la estructura de un periódico</a:t>
            </a:r>
            <a:endParaRPr/>
          </a:p>
          <a:p>
            <a:pPr indent="0" lvl="0" marL="0" rtl="0" algn="l">
              <a:spcBef>
                <a:spcPts val="1200"/>
              </a:spcBef>
              <a:spcAft>
                <a:spcPts val="0"/>
              </a:spcAft>
              <a:buNone/>
            </a:pPr>
            <a:r>
              <a:rPr lang="es"/>
              <a:t>Transmisión de videos de la historia de la prensa escrita </a:t>
            </a:r>
            <a:endParaRPr/>
          </a:p>
          <a:p>
            <a:pPr indent="0" lvl="0" marL="0" rtl="0" algn="l">
              <a:spcBef>
                <a:spcPts val="1200"/>
              </a:spcBef>
              <a:spcAft>
                <a:spcPts val="0"/>
              </a:spcAft>
              <a:buNone/>
            </a:pPr>
            <a:r>
              <a:rPr lang="es"/>
              <a:t>Transmisión de videos de la relación entre la prensa escrita y el manejo ideológico</a:t>
            </a:r>
            <a:endParaRPr/>
          </a:p>
          <a:p>
            <a:pPr indent="0" lvl="0" marL="0" rtl="0" algn="l">
              <a:spcBef>
                <a:spcPts val="1200"/>
              </a:spcBef>
              <a:spcAft>
                <a:spcPts val="1200"/>
              </a:spcAft>
              <a:buNone/>
            </a:pPr>
            <a:r>
              <a:rPr lang="es"/>
              <a:t>Revisión de los grupos de poder ideológico en México</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9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Actividades de desarrollo-Materiales-herramientas y evidencias (Historia de México II) Continuación</a:t>
            </a:r>
            <a:endParaRPr/>
          </a:p>
          <a:p>
            <a:pPr indent="0" lvl="0" marL="0" rtl="0" algn="l">
              <a:spcBef>
                <a:spcPts val="0"/>
              </a:spcBef>
              <a:spcAft>
                <a:spcPts val="0"/>
              </a:spcAft>
              <a:buNone/>
            </a:pPr>
            <a:r>
              <a:t/>
            </a:r>
            <a:endParaRPr/>
          </a:p>
        </p:txBody>
      </p:sp>
      <p:sp>
        <p:nvSpPr>
          <p:cNvPr id="666" name="Google Shape;666;p97"/>
          <p:cNvSpPr txBox="1"/>
          <p:nvPr>
            <p:ph idx="1" type="body"/>
          </p:nvPr>
        </p:nvSpPr>
        <p:spPr>
          <a:xfrm>
            <a:off x="311700" y="1616200"/>
            <a:ext cx="8520600" cy="29529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s"/>
              <a:t>Revisión e identificación del alumno y alumna, de la estructura de los diarios (Secciones)</a:t>
            </a:r>
            <a:endParaRPr/>
          </a:p>
          <a:p>
            <a:pPr indent="0" lvl="0" marL="0" rtl="0" algn="l">
              <a:spcBef>
                <a:spcPts val="1200"/>
              </a:spcBef>
              <a:spcAft>
                <a:spcPts val="0"/>
              </a:spcAft>
              <a:buNone/>
            </a:pPr>
            <a:r>
              <a:rPr lang="es"/>
              <a:t>Análisis por parte del alumno de los diferentes contenidos (artículos, editorial, noticias, crónicas, etc.)</a:t>
            </a:r>
            <a:endParaRPr/>
          </a:p>
          <a:p>
            <a:pPr indent="0" lvl="0" marL="0" rtl="0" algn="l">
              <a:spcBef>
                <a:spcPts val="1200"/>
              </a:spcBef>
              <a:spcAft>
                <a:spcPts val="0"/>
              </a:spcAft>
              <a:buNone/>
            </a:pPr>
            <a:r>
              <a:rPr lang="es"/>
              <a:t>Revisión de los contenidos de cada periódico</a:t>
            </a:r>
            <a:endParaRPr/>
          </a:p>
          <a:p>
            <a:pPr indent="0" lvl="0" marL="0" rtl="0" algn="l">
              <a:spcBef>
                <a:spcPts val="1200"/>
              </a:spcBef>
              <a:spcAft>
                <a:spcPts val="0"/>
              </a:spcAft>
              <a:buNone/>
            </a:pPr>
            <a:r>
              <a:rPr lang="es"/>
              <a:t>Distinción de las diversas tendencias ideológicas de los contenidos analizados</a:t>
            </a:r>
            <a:endParaRPr/>
          </a:p>
          <a:p>
            <a:pPr indent="0" lvl="0" marL="0" rtl="0" algn="l">
              <a:spcBef>
                <a:spcPts val="1200"/>
              </a:spcBef>
              <a:spcAft>
                <a:spcPts val="1200"/>
              </a:spcAft>
              <a:buNone/>
            </a:pPr>
            <a:r>
              <a:rPr lang="es"/>
              <a:t>Investigación de las biografías de los dueños y directores generales de los periódicos y su relación con el gobierno mexiccano (alianzas y confrontaciones)</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9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Actividades de desarrollo-Materiales-herramientas y evidencias (Historia de México II) Continuación</a:t>
            </a:r>
            <a:endParaRPr/>
          </a:p>
          <a:p>
            <a:pPr indent="0" lvl="0" marL="0" rtl="0" algn="l">
              <a:spcBef>
                <a:spcPts val="0"/>
              </a:spcBef>
              <a:spcAft>
                <a:spcPts val="0"/>
              </a:spcAft>
              <a:buNone/>
            </a:pPr>
            <a:r>
              <a:t/>
            </a:r>
            <a:endParaRPr/>
          </a:p>
        </p:txBody>
      </p:sp>
      <p:sp>
        <p:nvSpPr>
          <p:cNvPr id="672" name="Google Shape;672;p98"/>
          <p:cNvSpPr txBox="1"/>
          <p:nvPr>
            <p:ph idx="1" type="body"/>
          </p:nvPr>
        </p:nvSpPr>
        <p:spPr>
          <a:xfrm>
            <a:off x="311700" y="1616200"/>
            <a:ext cx="8520600" cy="29529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s"/>
              <a:t>Revisión e identificación del alumno y alumna, de la estructura de los diarios (Secciones)</a:t>
            </a:r>
            <a:endParaRPr/>
          </a:p>
          <a:p>
            <a:pPr indent="0" lvl="0" marL="0" rtl="0" algn="l">
              <a:spcBef>
                <a:spcPts val="1200"/>
              </a:spcBef>
              <a:spcAft>
                <a:spcPts val="0"/>
              </a:spcAft>
              <a:buNone/>
            </a:pPr>
            <a:r>
              <a:rPr lang="es"/>
              <a:t>Análisis por parte del alumno de los diferentes contenidos (artículos, editorial, noticias, crónicas, etc.)</a:t>
            </a:r>
            <a:endParaRPr/>
          </a:p>
          <a:p>
            <a:pPr indent="0" lvl="0" marL="0" rtl="0" algn="l">
              <a:spcBef>
                <a:spcPts val="1200"/>
              </a:spcBef>
              <a:spcAft>
                <a:spcPts val="0"/>
              </a:spcAft>
              <a:buNone/>
            </a:pPr>
            <a:r>
              <a:rPr lang="es"/>
              <a:t>Revisión de los contenidos de cada periódico</a:t>
            </a:r>
            <a:endParaRPr/>
          </a:p>
          <a:p>
            <a:pPr indent="0" lvl="0" marL="0" rtl="0" algn="l">
              <a:spcBef>
                <a:spcPts val="1200"/>
              </a:spcBef>
              <a:spcAft>
                <a:spcPts val="0"/>
              </a:spcAft>
              <a:buNone/>
            </a:pPr>
            <a:r>
              <a:rPr lang="es"/>
              <a:t>Distinción de las diversas tendencias ideológicas de los contenidos analizados</a:t>
            </a:r>
            <a:endParaRPr/>
          </a:p>
          <a:p>
            <a:pPr indent="0" lvl="0" marL="0" rtl="0" algn="l">
              <a:spcBef>
                <a:spcPts val="1200"/>
              </a:spcBef>
              <a:spcAft>
                <a:spcPts val="1200"/>
              </a:spcAft>
              <a:buNone/>
            </a:pPr>
            <a:r>
              <a:rPr lang="es"/>
              <a:t>Investigación de las biografías de los dueños y directores generales de los periódicos y su relación con el gobierno mexiccano (alianzas y confrontaciones)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9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Trabajo en plenaria</a:t>
            </a:r>
            <a:endParaRPr/>
          </a:p>
        </p:txBody>
      </p:sp>
      <p:sp>
        <p:nvSpPr>
          <p:cNvPr id="678" name="Google Shape;678;p99"/>
          <p:cNvSpPr txBox="1"/>
          <p:nvPr/>
        </p:nvSpPr>
        <p:spPr>
          <a:xfrm>
            <a:off x="723900" y="2286000"/>
            <a:ext cx="1419300" cy="8313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a:latin typeface="Open Sans"/>
                <a:ea typeface="Open Sans"/>
                <a:cs typeface="Open Sans"/>
                <a:sym typeface="Open Sans"/>
              </a:rPr>
              <a:t>Análisis de contenidos periodísticos</a:t>
            </a:r>
            <a:endParaRPr b="1">
              <a:latin typeface="Open Sans"/>
              <a:ea typeface="Open Sans"/>
              <a:cs typeface="Open Sans"/>
              <a:sym typeface="Open Sans"/>
            </a:endParaRPr>
          </a:p>
        </p:txBody>
      </p:sp>
      <p:sp>
        <p:nvSpPr>
          <p:cNvPr id="679" name="Google Shape;679;p99"/>
          <p:cNvSpPr txBox="1"/>
          <p:nvPr/>
        </p:nvSpPr>
        <p:spPr>
          <a:xfrm>
            <a:off x="2809875" y="1152425"/>
            <a:ext cx="5229300" cy="338700"/>
          </a:xfrm>
          <a:prstGeom prst="rect">
            <a:avLst/>
          </a:prstGeom>
          <a:solidFill>
            <a:srgbClr val="6D9EE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000">
                <a:latin typeface="Open Sans"/>
                <a:ea typeface="Open Sans"/>
                <a:cs typeface="Open Sans"/>
                <a:sym typeface="Open Sans"/>
              </a:rPr>
              <a:t>Identificación de estructura del periódico por secciones</a:t>
            </a:r>
            <a:endParaRPr b="1" sz="1000">
              <a:latin typeface="Open Sans"/>
              <a:ea typeface="Open Sans"/>
              <a:cs typeface="Open Sans"/>
              <a:sym typeface="Open Sans"/>
            </a:endParaRPr>
          </a:p>
        </p:txBody>
      </p:sp>
      <p:sp>
        <p:nvSpPr>
          <p:cNvPr id="680" name="Google Shape;680;p99"/>
          <p:cNvSpPr txBox="1"/>
          <p:nvPr/>
        </p:nvSpPr>
        <p:spPr>
          <a:xfrm>
            <a:off x="2809875" y="1609625"/>
            <a:ext cx="5229300" cy="338700"/>
          </a:xfrm>
          <a:prstGeom prst="rect">
            <a:avLst/>
          </a:prstGeom>
          <a:solidFill>
            <a:srgbClr val="6D9EE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000">
                <a:latin typeface="Open Sans"/>
                <a:ea typeface="Open Sans"/>
                <a:cs typeface="Open Sans"/>
                <a:sym typeface="Open Sans"/>
              </a:rPr>
              <a:t>Revisión y distinción de noticias, artículos, editorial y crónicas</a:t>
            </a:r>
            <a:endParaRPr b="1" sz="1000">
              <a:latin typeface="Open Sans"/>
              <a:ea typeface="Open Sans"/>
              <a:cs typeface="Open Sans"/>
              <a:sym typeface="Open Sans"/>
            </a:endParaRPr>
          </a:p>
        </p:txBody>
      </p:sp>
      <p:sp>
        <p:nvSpPr>
          <p:cNvPr id="681" name="Google Shape;681;p99"/>
          <p:cNvSpPr txBox="1"/>
          <p:nvPr/>
        </p:nvSpPr>
        <p:spPr>
          <a:xfrm>
            <a:off x="2809875" y="2015525"/>
            <a:ext cx="5229300" cy="954300"/>
          </a:xfrm>
          <a:prstGeom prst="rect">
            <a:avLst/>
          </a:prstGeom>
          <a:solidFill>
            <a:srgbClr val="6D9EE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000">
                <a:latin typeface="Open Sans"/>
                <a:ea typeface="Open Sans"/>
                <a:cs typeface="Open Sans"/>
                <a:sym typeface="Open Sans"/>
              </a:rPr>
              <a:t>Conforme los temas vistos en clase, evaluar la vinculación de los contenidos con </a:t>
            </a:r>
            <a:r>
              <a:rPr b="1" lang="es" sz="1000">
                <a:latin typeface="Century Gothic"/>
                <a:ea typeface="Century Gothic"/>
                <a:cs typeface="Century Gothic"/>
                <a:sym typeface="Century Gothic"/>
              </a:rPr>
              <a:t>economía, alternancia, antiguo régimen, centralismo, ciudadanía, constitucionalismo, democracia, derechos humanos, derechos sociales,  Estado liberal,  Estado nación,  Estado neoliberal,  federalismo, garantías individuales y sufragio universal</a:t>
            </a:r>
            <a:endParaRPr b="1" sz="1000">
              <a:latin typeface="Open Sans"/>
              <a:ea typeface="Open Sans"/>
              <a:cs typeface="Open Sans"/>
              <a:sym typeface="Open Sans"/>
            </a:endParaRPr>
          </a:p>
        </p:txBody>
      </p:sp>
      <p:sp>
        <p:nvSpPr>
          <p:cNvPr id="682" name="Google Shape;682;p99"/>
          <p:cNvSpPr txBox="1"/>
          <p:nvPr/>
        </p:nvSpPr>
        <p:spPr>
          <a:xfrm>
            <a:off x="2809875" y="3037025"/>
            <a:ext cx="5229300" cy="338700"/>
          </a:xfrm>
          <a:prstGeom prst="rect">
            <a:avLst/>
          </a:prstGeom>
          <a:solidFill>
            <a:srgbClr val="6D9EE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000">
                <a:latin typeface="Open Sans"/>
                <a:ea typeface="Open Sans"/>
                <a:cs typeface="Open Sans"/>
                <a:sym typeface="Open Sans"/>
              </a:rPr>
              <a:t>Revisión de contenidos y determinación de tendencias ideológicas</a:t>
            </a:r>
            <a:endParaRPr b="1" sz="1000">
              <a:latin typeface="Open Sans"/>
              <a:ea typeface="Open Sans"/>
              <a:cs typeface="Open Sans"/>
              <a:sym typeface="Open Sans"/>
            </a:endParaRPr>
          </a:p>
        </p:txBody>
      </p:sp>
      <p:sp>
        <p:nvSpPr>
          <p:cNvPr id="683" name="Google Shape;683;p99"/>
          <p:cNvSpPr txBox="1"/>
          <p:nvPr/>
        </p:nvSpPr>
        <p:spPr>
          <a:xfrm>
            <a:off x="2809875" y="3442925"/>
            <a:ext cx="5229300" cy="492600"/>
          </a:xfrm>
          <a:prstGeom prst="rect">
            <a:avLst/>
          </a:prstGeom>
          <a:solidFill>
            <a:srgbClr val="6D9EE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000">
                <a:latin typeface="Open Sans"/>
                <a:ea typeface="Open Sans"/>
                <a:cs typeface="Open Sans"/>
                <a:sym typeface="Open Sans"/>
              </a:rPr>
              <a:t>Investigación de los principales directivos y dueños de periódicos y su relación con grupos de poder en México</a:t>
            </a:r>
            <a:endParaRPr b="1" sz="1000">
              <a:latin typeface="Open Sans"/>
              <a:ea typeface="Open Sans"/>
              <a:cs typeface="Open Sans"/>
              <a:sym typeface="Open Sans"/>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100"/>
          <p:cNvSpPr txBox="1"/>
          <p:nvPr>
            <p:ph idx="4294967295" type="title"/>
          </p:nvPr>
        </p:nvSpPr>
        <p:spPr>
          <a:xfrm>
            <a:off x="311700" y="87400"/>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Actividades de cierre-Materiales, herramientas y evidencias</a:t>
            </a:r>
            <a:endParaRPr/>
          </a:p>
        </p:txBody>
      </p:sp>
      <p:sp>
        <p:nvSpPr>
          <p:cNvPr id="689" name="Google Shape;689;p100"/>
          <p:cNvSpPr txBox="1"/>
          <p:nvPr>
            <p:ph idx="4294967295" type="body"/>
          </p:nvPr>
        </p:nvSpPr>
        <p:spPr>
          <a:xfrm>
            <a:off x="259100" y="864275"/>
            <a:ext cx="8520600" cy="4404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just">
              <a:spcBef>
                <a:spcPts val="1200"/>
              </a:spcBef>
              <a:spcAft>
                <a:spcPts val="0"/>
              </a:spcAft>
              <a:buNone/>
            </a:pPr>
            <a:r>
              <a:rPr lang="es"/>
              <a:t>3.-Se establece una rúbrica de evaluación para la infografía. TABLA 2</a:t>
            </a:r>
            <a:endParaRPr/>
          </a:p>
          <a:p>
            <a:pPr indent="0" lvl="0" marL="0" rtl="0" algn="just">
              <a:spcBef>
                <a:spcPts val="1200"/>
              </a:spcBef>
              <a:spcAft>
                <a:spcPts val="0"/>
              </a:spcAft>
              <a:buNone/>
            </a:pPr>
            <a:r>
              <a:rPr lang="es"/>
              <a:t>4</a:t>
            </a:r>
            <a:r>
              <a:rPr lang="es"/>
              <a:t>.-Los alumnos comparten los productos de su proyecto a través de la herramienta de ClassRoom a sus compañeros de 3° de secundaria para ser visualizada por ellos y posteriormente sirva como base para la resolución del formulario en dónde se evidencia lo aprendido, comentan sus reflexiones y opiniones al respecto. SECCIÓN A</a:t>
            </a:r>
            <a:endParaRPr/>
          </a:p>
          <a:p>
            <a:pPr indent="0" lvl="0" marL="0" rtl="0" algn="just">
              <a:spcBef>
                <a:spcPts val="1200"/>
              </a:spcBef>
              <a:spcAft>
                <a:spcPts val="0"/>
              </a:spcAft>
              <a:buNone/>
            </a:pPr>
            <a:r>
              <a:rPr lang="es"/>
              <a:t>5.-Se comenta en plenaria los resultados obtenidos del formulario y se llega a las conclusiones del proyecto.</a:t>
            </a:r>
            <a:endParaRPr/>
          </a:p>
          <a:p>
            <a:pPr indent="0" lvl="0" marL="0" rtl="0" algn="l">
              <a:spcBef>
                <a:spcPts val="1200"/>
              </a:spcBef>
              <a:spcAft>
                <a:spcPts val="1200"/>
              </a:spcAft>
              <a:buNone/>
            </a:pPr>
            <a: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101"/>
          <p:cNvPicPr preferRelativeResize="0"/>
          <p:nvPr/>
        </p:nvPicPr>
        <p:blipFill>
          <a:blip r:embed="rId3">
            <a:alphaModFix/>
          </a:blip>
          <a:stretch>
            <a:fillRect/>
          </a:stretch>
        </p:blipFill>
        <p:spPr>
          <a:xfrm>
            <a:off x="3999375" y="152400"/>
            <a:ext cx="5002424" cy="3751825"/>
          </a:xfrm>
          <a:prstGeom prst="rect">
            <a:avLst/>
          </a:prstGeom>
          <a:noFill/>
          <a:ln>
            <a:noFill/>
          </a:ln>
        </p:spPr>
      </p:pic>
      <p:pic>
        <p:nvPicPr>
          <p:cNvPr id="695" name="Google Shape;695;p101"/>
          <p:cNvPicPr preferRelativeResize="0"/>
          <p:nvPr/>
        </p:nvPicPr>
        <p:blipFill>
          <a:blip r:embed="rId4">
            <a:alphaModFix/>
          </a:blip>
          <a:stretch>
            <a:fillRect/>
          </a:stretch>
        </p:blipFill>
        <p:spPr>
          <a:xfrm>
            <a:off x="124200" y="152400"/>
            <a:ext cx="3771651" cy="483870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id="700" name="Google Shape;700;p102"/>
          <p:cNvPicPr preferRelativeResize="0"/>
          <p:nvPr/>
        </p:nvPicPr>
        <p:blipFill>
          <a:blip r:embed="rId3">
            <a:alphaModFix/>
          </a:blip>
          <a:stretch>
            <a:fillRect/>
          </a:stretch>
        </p:blipFill>
        <p:spPr>
          <a:xfrm>
            <a:off x="4762850" y="152400"/>
            <a:ext cx="4137650" cy="4916724"/>
          </a:xfrm>
          <a:prstGeom prst="rect">
            <a:avLst/>
          </a:prstGeom>
          <a:noFill/>
          <a:ln>
            <a:noFill/>
          </a:ln>
        </p:spPr>
      </p:pic>
      <p:sp>
        <p:nvSpPr>
          <p:cNvPr id="701" name="Google Shape;701;p102"/>
          <p:cNvSpPr txBox="1"/>
          <p:nvPr>
            <p:ph idx="4294967295" type="title"/>
          </p:nvPr>
        </p:nvSpPr>
        <p:spPr>
          <a:xfrm>
            <a:off x="311700" y="87400"/>
            <a:ext cx="4260300" cy="214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Actividades de cierre-Materiales, herramientas y evidencias</a:t>
            </a:r>
            <a:endParaRPr/>
          </a:p>
        </p:txBody>
      </p:sp>
      <p:sp>
        <p:nvSpPr>
          <p:cNvPr id="702" name="Google Shape;702;p102"/>
          <p:cNvSpPr txBox="1"/>
          <p:nvPr>
            <p:ph idx="4294967295" type="body"/>
          </p:nvPr>
        </p:nvSpPr>
        <p:spPr>
          <a:xfrm>
            <a:off x="246700" y="1855775"/>
            <a:ext cx="4425900" cy="3114300"/>
          </a:xfrm>
          <a:prstGeom prst="rect">
            <a:avLst/>
          </a:prstGeom>
        </p:spPr>
        <p:txBody>
          <a:bodyPr anchorCtr="0" anchor="t" bIns="91425" lIns="91425" spcFirstLastPara="1" rIns="91425" wrap="square" tIns="91425">
            <a:normAutofit/>
          </a:bodyPr>
          <a:lstStyle/>
          <a:p>
            <a:pPr indent="-342900" lvl="0" marL="457200" rtl="0" algn="just">
              <a:spcBef>
                <a:spcPts val="0"/>
              </a:spcBef>
              <a:spcAft>
                <a:spcPts val="0"/>
              </a:spcAft>
              <a:buSzPts val="1800"/>
              <a:buAutoNum type="arabicPeriod"/>
            </a:pPr>
            <a:r>
              <a:rPr lang="es"/>
              <a:t>Se establece una rúbrica de evaluación para la elaboración de su </a:t>
            </a:r>
            <a:r>
              <a:rPr lang="es"/>
              <a:t>tríptico</a:t>
            </a:r>
            <a:r>
              <a:rPr lang="es"/>
              <a:t> y/o infografía.</a:t>
            </a:r>
            <a:endParaRPr/>
          </a:p>
          <a:p>
            <a:pPr indent="0" lvl="0" marL="457200" rtl="0" algn="just">
              <a:spcBef>
                <a:spcPts val="1200"/>
              </a:spcBef>
              <a:spcAft>
                <a:spcPts val="0"/>
              </a:spcAft>
              <a:buNone/>
            </a:pPr>
            <a:r>
              <a:t/>
            </a:r>
            <a:endParaRPr/>
          </a:p>
          <a:p>
            <a:pPr indent="-342900" lvl="0" marL="457200" rtl="0" algn="just">
              <a:spcBef>
                <a:spcPts val="1200"/>
              </a:spcBef>
              <a:spcAft>
                <a:spcPts val="0"/>
              </a:spcAft>
              <a:buSzPts val="1800"/>
              <a:buAutoNum type="arabicPeriod"/>
            </a:pPr>
            <a:r>
              <a:rPr lang="es"/>
              <a:t>Después</a:t>
            </a:r>
            <a:r>
              <a:rPr lang="es"/>
              <a:t> de la investigación y una exposición, proceden a la elaboración de sus productos.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2"/>
          <p:cNvSpPr txBox="1"/>
          <p:nvPr>
            <p:ph type="title"/>
          </p:nvPr>
        </p:nvSpPr>
        <p:spPr>
          <a:xfrm>
            <a:off x="178300" y="133750"/>
            <a:ext cx="24009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Preguntas Guía</a:t>
            </a:r>
            <a:endParaRPr/>
          </a:p>
        </p:txBody>
      </p:sp>
      <p:sp>
        <p:nvSpPr>
          <p:cNvPr id="172" name="Google Shape;172;p22"/>
          <p:cNvSpPr txBox="1"/>
          <p:nvPr>
            <p:ph idx="1" type="body"/>
          </p:nvPr>
        </p:nvSpPr>
        <p:spPr>
          <a:xfrm>
            <a:off x="178300" y="746200"/>
            <a:ext cx="8520600" cy="33027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rgbClr val="202124"/>
              </a:buClr>
              <a:buSzPts val="1800"/>
              <a:buFont typeface="Comfortaa"/>
              <a:buChar char="●"/>
            </a:pPr>
            <a:r>
              <a:rPr lang="es">
                <a:solidFill>
                  <a:srgbClr val="202124"/>
                </a:solidFill>
                <a:latin typeface="Comfortaa"/>
                <a:ea typeface="Comfortaa"/>
                <a:cs typeface="Comfortaa"/>
                <a:sym typeface="Comfortaa"/>
              </a:rPr>
              <a:t>¿Qué necesitas saber para emprender una vida independiente fuera de la casa de tus padres?</a:t>
            </a:r>
            <a:endParaRPr>
              <a:solidFill>
                <a:srgbClr val="202124"/>
              </a:solidFill>
              <a:latin typeface="Comfortaa"/>
              <a:ea typeface="Comfortaa"/>
              <a:cs typeface="Comfortaa"/>
              <a:sym typeface="Comfortaa"/>
            </a:endParaRPr>
          </a:p>
          <a:p>
            <a:pPr indent="-342900" lvl="0" marL="457200" rtl="0" algn="just">
              <a:lnSpc>
                <a:spcPct val="150000"/>
              </a:lnSpc>
              <a:spcBef>
                <a:spcPts val="0"/>
              </a:spcBef>
              <a:spcAft>
                <a:spcPts val="0"/>
              </a:spcAft>
              <a:buClr>
                <a:srgbClr val="202124"/>
              </a:buClr>
              <a:buSzPts val="1800"/>
              <a:buFont typeface="Comfortaa"/>
              <a:buChar char="●"/>
            </a:pPr>
            <a:r>
              <a:rPr lang="es">
                <a:solidFill>
                  <a:srgbClr val="202124"/>
                </a:solidFill>
                <a:latin typeface="Comfortaa"/>
                <a:ea typeface="Comfortaa"/>
                <a:cs typeface="Comfortaa"/>
                <a:sym typeface="Comfortaa"/>
              </a:rPr>
              <a:t>¿Qué utilidad tiene una educación financiera en la vida?</a:t>
            </a:r>
            <a:endParaRPr>
              <a:solidFill>
                <a:srgbClr val="202124"/>
              </a:solidFill>
              <a:latin typeface="Comfortaa"/>
              <a:ea typeface="Comfortaa"/>
              <a:cs typeface="Comfortaa"/>
              <a:sym typeface="Comfortaa"/>
            </a:endParaRPr>
          </a:p>
          <a:p>
            <a:pPr indent="-342900" lvl="0" marL="457200" rtl="0" algn="just">
              <a:lnSpc>
                <a:spcPct val="150000"/>
              </a:lnSpc>
              <a:spcBef>
                <a:spcPts val="0"/>
              </a:spcBef>
              <a:spcAft>
                <a:spcPts val="0"/>
              </a:spcAft>
              <a:buClr>
                <a:srgbClr val="202124"/>
              </a:buClr>
              <a:buSzPts val="1800"/>
              <a:buFont typeface="Comfortaa"/>
              <a:buChar char="●"/>
            </a:pPr>
            <a:r>
              <a:rPr lang="es">
                <a:solidFill>
                  <a:srgbClr val="202124"/>
                </a:solidFill>
                <a:latin typeface="Comfortaa"/>
                <a:ea typeface="Comfortaa"/>
                <a:cs typeface="Comfortaa"/>
                <a:sym typeface="Comfortaa"/>
              </a:rPr>
              <a:t>¿Todos los contenidos de los periódicos son ciertos?</a:t>
            </a:r>
            <a:endParaRPr>
              <a:solidFill>
                <a:srgbClr val="202124"/>
              </a:solidFill>
              <a:latin typeface="Comfortaa"/>
              <a:ea typeface="Comfortaa"/>
              <a:cs typeface="Comfortaa"/>
              <a:sym typeface="Comfortaa"/>
            </a:endParaRPr>
          </a:p>
          <a:p>
            <a:pPr indent="-342900" lvl="0" marL="457200" rtl="0" algn="l">
              <a:lnSpc>
                <a:spcPct val="150000"/>
              </a:lnSpc>
              <a:spcBef>
                <a:spcPts val="0"/>
              </a:spcBef>
              <a:spcAft>
                <a:spcPts val="0"/>
              </a:spcAft>
              <a:buClr>
                <a:srgbClr val="202124"/>
              </a:buClr>
              <a:buSzPts val="1800"/>
              <a:buFont typeface="Comfortaa"/>
              <a:buChar char="●"/>
            </a:pPr>
            <a:r>
              <a:rPr lang="es">
                <a:solidFill>
                  <a:srgbClr val="202124"/>
                </a:solidFill>
                <a:latin typeface="Comfortaa"/>
                <a:ea typeface="Comfortaa"/>
                <a:cs typeface="Comfortaa"/>
                <a:sym typeface="Comfortaa"/>
              </a:rPr>
              <a:t>¿Conoces la diferencia entre un alimento natural y los alimentos procesados y ultraprocesados?</a:t>
            </a:r>
            <a:endParaRPr>
              <a:solidFill>
                <a:srgbClr val="202124"/>
              </a:solidFill>
              <a:latin typeface="Comfortaa"/>
              <a:ea typeface="Comfortaa"/>
              <a:cs typeface="Comfortaa"/>
              <a:sym typeface="Comfortaa"/>
            </a:endParaRPr>
          </a:p>
          <a:p>
            <a:pPr indent="-342900" lvl="0" marL="457200" rtl="0" algn="l">
              <a:lnSpc>
                <a:spcPct val="150000"/>
              </a:lnSpc>
              <a:spcBef>
                <a:spcPts val="0"/>
              </a:spcBef>
              <a:spcAft>
                <a:spcPts val="0"/>
              </a:spcAft>
              <a:buClr>
                <a:srgbClr val="202124"/>
              </a:buClr>
              <a:buSzPts val="1800"/>
              <a:buFont typeface="Comfortaa"/>
              <a:buChar char="●"/>
            </a:pPr>
            <a:r>
              <a:rPr lang="es">
                <a:solidFill>
                  <a:srgbClr val="202124"/>
                </a:solidFill>
                <a:latin typeface="Comfortaa"/>
                <a:ea typeface="Comfortaa"/>
                <a:cs typeface="Comfortaa"/>
                <a:sym typeface="Comfortaa"/>
              </a:rPr>
              <a:t>¿Has leído las etiquetas de los productos que consumes?</a:t>
            </a:r>
            <a:endParaRPr>
              <a:solidFill>
                <a:srgbClr val="202124"/>
              </a:solidFill>
              <a:latin typeface="Comfortaa"/>
              <a:ea typeface="Comfortaa"/>
              <a:cs typeface="Comfortaa"/>
              <a:sym typeface="Comfortaa"/>
            </a:endParaRPr>
          </a:p>
          <a:p>
            <a:pPr indent="-342900" lvl="0" marL="457200" rtl="0" algn="just">
              <a:lnSpc>
                <a:spcPct val="150000"/>
              </a:lnSpc>
              <a:spcBef>
                <a:spcPts val="0"/>
              </a:spcBef>
              <a:spcAft>
                <a:spcPts val="0"/>
              </a:spcAft>
              <a:buClr>
                <a:srgbClr val="202124"/>
              </a:buClr>
              <a:buSzPts val="1800"/>
              <a:buFont typeface="Comfortaa"/>
              <a:buChar char="●"/>
            </a:pPr>
            <a:r>
              <a:rPr lang="es">
                <a:solidFill>
                  <a:srgbClr val="202124"/>
                </a:solidFill>
                <a:latin typeface="Comfortaa"/>
                <a:ea typeface="Comfortaa"/>
                <a:cs typeface="Comfortaa"/>
                <a:sym typeface="Comfortaa"/>
              </a:rPr>
              <a:t>¿Todas las biomoléculas producen la misma cantidad de energía?</a:t>
            </a:r>
            <a:endParaRPr>
              <a:solidFill>
                <a:srgbClr val="202124"/>
              </a:solidFill>
              <a:latin typeface="Comfortaa"/>
              <a:ea typeface="Comfortaa"/>
              <a:cs typeface="Comfortaa"/>
              <a:sym typeface="Comfortaa"/>
            </a:endParaRPr>
          </a:p>
          <a:p>
            <a:pPr indent="-342900" lvl="0" marL="457200" rtl="0" algn="just">
              <a:lnSpc>
                <a:spcPct val="150000"/>
              </a:lnSpc>
              <a:spcBef>
                <a:spcPts val="0"/>
              </a:spcBef>
              <a:spcAft>
                <a:spcPts val="0"/>
              </a:spcAft>
              <a:buClr>
                <a:srgbClr val="202124"/>
              </a:buClr>
              <a:buSzPts val="1800"/>
              <a:buFont typeface="Comfortaa"/>
              <a:buChar char="●"/>
            </a:pPr>
            <a:r>
              <a:rPr lang="es">
                <a:solidFill>
                  <a:srgbClr val="202124"/>
                </a:solidFill>
                <a:latin typeface="Comfortaa"/>
                <a:ea typeface="Comfortaa"/>
                <a:cs typeface="Comfortaa"/>
                <a:sym typeface="Comfortaa"/>
              </a:rPr>
              <a:t>¿Conoces y tienes hábitos alimenticios adecuados que previenen la obesidad de por vida?</a:t>
            </a:r>
            <a:endParaRPr>
              <a:solidFill>
                <a:srgbClr val="202124"/>
              </a:solidFill>
              <a:latin typeface="Comfortaa"/>
              <a:ea typeface="Comfortaa"/>
              <a:cs typeface="Comfortaa"/>
              <a:sym typeface="Comfortaa"/>
            </a:endParaRPr>
          </a:p>
          <a:p>
            <a:pPr indent="0" lvl="0" marL="0" rtl="0" algn="just">
              <a:lnSpc>
                <a:spcPct val="115000"/>
              </a:lnSpc>
              <a:spcBef>
                <a:spcPts val="0"/>
              </a:spcBef>
              <a:spcAft>
                <a:spcPts val="0"/>
              </a:spcAft>
              <a:buNone/>
            </a:pPr>
            <a:r>
              <a:t/>
            </a:r>
            <a:endParaRPr>
              <a:solidFill>
                <a:srgbClr val="202124"/>
              </a:solidFill>
              <a:latin typeface="Comfortaa"/>
              <a:ea typeface="Comfortaa"/>
              <a:cs typeface="Comfortaa"/>
              <a:sym typeface="Comfortaa"/>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just">
              <a:spcBef>
                <a:spcPts val="0"/>
              </a:spcBef>
              <a:spcAft>
                <a:spcPts val="0"/>
              </a:spcAft>
              <a:buNone/>
            </a:pPr>
            <a:r>
              <a:t/>
            </a:r>
            <a:endParaRPr sz="1979">
              <a:solidFill>
                <a:srgbClr val="1F497D"/>
              </a:solidFill>
              <a:latin typeface="Century Gothic"/>
              <a:ea typeface="Century Gothic"/>
              <a:cs typeface="Century Gothic"/>
              <a:sym typeface="Century Gothic"/>
            </a:endParaRPr>
          </a:p>
          <a:p>
            <a:pPr indent="0" lvl="0" marL="0" rtl="0" algn="l">
              <a:spcBef>
                <a:spcPts val="0"/>
              </a:spcBef>
              <a:spcAft>
                <a:spcPts val="0"/>
              </a:spcAft>
              <a:buNone/>
            </a:pPr>
            <a:r>
              <a:t/>
            </a:r>
            <a:endParaRPr sz="900"/>
          </a:p>
          <a:p>
            <a:pPr indent="0" lvl="0" marL="0" rtl="0" algn="l">
              <a:spcBef>
                <a:spcPts val="1200"/>
              </a:spcBef>
              <a:spcAft>
                <a:spcPts val="0"/>
              </a:spcAft>
              <a:buNone/>
            </a:pPr>
            <a:r>
              <a:t/>
            </a:r>
            <a:endParaRPr sz="900"/>
          </a:p>
          <a:p>
            <a:pPr indent="0" lvl="0" marL="0" rtl="0" algn="l">
              <a:spcBef>
                <a:spcPts val="1200"/>
              </a:spcBef>
              <a:spcAft>
                <a:spcPts val="0"/>
              </a:spcAft>
              <a:buNone/>
            </a:pPr>
            <a:r>
              <a:t/>
            </a:r>
            <a:endParaRPr sz="900"/>
          </a:p>
          <a:p>
            <a:pPr indent="0" lvl="0" marL="0" rtl="0" algn="l">
              <a:spcBef>
                <a:spcPts val="1200"/>
              </a:spcBef>
              <a:spcAft>
                <a:spcPts val="1200"/>
              </a:spcAft>
              <a:buNone/>
            </a:pPr>
            <a:r>
              <a:t/>
            </a:r>
            <a:endParaRPr sz="1100"/>
          </a:p>
        </p:txBody>
      </p:sp>
      <p:pic>
        <p:nvPicPr>
          <p:cNvPr id="173" name="Google Shape;173;p22"/>
          <p:cNvPicPr preferRelativeResize="0"/>
          <p:nvPr/>
        </p:nvPicPr>
        <p:blipFill>
          <a:blip r:embed="rId3">
            <a:alphaModFix/>
          </a:blip>
          <a:stretch>
            <a:fillRect/>
          </a:stretch>
        </p:blipFill>
        <p:spPr>
          <a:xfrm>
            <a:off x="8242450" y="84672"/>
            <a:ext cx="901550" cy="8548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103"/>
          <p:cNvSpPr txBox="1"/>
          <p:nvPr>
            <p:ph idx="4294967295" type="title"/>
          </p:nvPr>
        </p:nvSpPr>
        <p:spPr>
          <a:xfrm>
            <a:off x="454575" y="154075"/>
            <a:ext cx="2878200" cy="168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s" sz="2840"/>
              <a:t>Actividades de cierre-Materiales, herramientas y evidencias (Histioria de México II)</a:t>
            </a:r>
            <a:endParaRPr sz="2840"/>
          </a:p>
        </p:txBody>
      </p:sp>
      <p:sp>
        <p:nvSpPr>
          <p:cNvPr id="708" name="Google Shape;708;p103"/>
          <p:cNvSpPr txBox="1"/>
          <p:nvPr>
            <p:ph idx="4294967295" type="body"/>
          </p:nvPr>
        </p:nvSpPr>
        <p:spPr>
          <a:xfrm>
            <a:off x="246700" y="2457475"/>
            <a:ext cx="3086100" cy="1821900"/>
          </a:xfrm>
          <a:prstGeom prst="rect">
            <a:avLst/>
          </a:prstGeom>
        </p:spPr>
        <p:txBody>
          <a:bodyPr anchorCtr="0" anchor="t" bIns="91425" lIns="91425" spcFirstLastPara="1" rIns="91425" wrap="square" tIns="91425">
            <a:normAutofit fontScale="92500" lnSpcReduction="20000"/>
          </a:bodyPr>
          <a:lstStyle/>
          <a:p>
            <a:pPr indent="-334327" lvl="0" marL="457200" rtl="0" algn="just">
              <a:spcBef>
                <a:spcPts val="0"/>
              </a:spcBef>
              <a:spcAft>
                <a:spcPts val="0"/>
              </a:spcAft>
              <a:buSzPct val="128571"/>
              <a:buAutoNum type="arabicPeriod"/>
            </a:pPr>
            <a:r>
              <a:rPr lang="es"/>
              <a:t>S</a:t>
            </a:r>
            <a:r>
              <a:rPr lang="es" sz="1400"/>
              <a:t>e establece una rúbrica para la comprensión lectora crítica de los diarios</a:t>
            </a:r>
            <a:endParaRPr sz="1400"/>
          </a:p>
          <a:p>
            <a:pPr indent="-310832" lvl="0" marL="457200" rtl="0" algn="just">
              <a:spcBef>
                <a:spcPts val="0"/>
              </a:spcBef>
              <a:spcAft>
                <a:spcPts val="0"/>
              </a:spcAft>
              <a:buSzPct val="100000"/>
              <a:buAutoNum type="arabicPeriod"/>
            </a:pPr>
            <a:r>
              <a:rPr lang="es" sz="1400"/>
              <a:t>Cada estudiante presenta en plenaria los hallazgos obtenidos en los diarios</a:t>
            </a:r>
            <a:endParaRPr sz="1400"/>
          </a:p>
          <a:p>
            <a:pPr indent="-310832" lvl="0" marL="457200" rtl="0" algn="just">
              <a:spcBef>
                <a:spcPts val="0"/>
              </a:spcBef>
              <a:spcAft>
                <a:spcPts val="0"/>
              </a:spcAft>
              <a:buSzPct val="100000"/>
              <a:buAutoNum type="arabicPeriod"/>
            </a:pPr>
            <a:r>
              <a:rPr lang="es" sz="1400"/>
              <a:t>En plenaria se generan las conclusiones corespondientes</a:t>
            </a:r>
            <a:endParaRPr sz="1400"/>
          </a:p>
        </p:txBody>
      </p:sp>
      <p:pic>
        <p:nvPicPr>
          <p:cNvPr id="709" name="Google Shape;709;p103"/>
          <p:cNvPicPr preferRelativeResize="0"/>
          <p:nvPr/>
        </p:nvPicPr>
        <p:blipFill rotWithShape="1">
          <a:blip r:embed="rId3">
            <a:alphaModFix/>
          </a:blip>
          <a:srcRect b="10538" l="11119" r="12034" t="24648"/>
          <a:stretch/>
        </p:blipFill>
        <p:spPr>
          <a:xfrm>
            <a:off x="3504375" y="220900"/>
            <a:ext cx="5568776" cy="3705226"/>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104"/>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s"/>
              <a:t>EVIDENCIAS BIOLOGÍA IV</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id="719" name="Google Shape;719;p105"/>
          <p:cNvPicPr preferRelativeResize="0"/>
          <p:nvPr/>
        </p:nvPicPr>
        <p:blipFill rotWithShape="1">
          <a:blip r:embed="rId3">
            <a:alphaModFix/>
          </a:blip>
          <a:srcRect b="10727" l="20233" r="26867" t="28769"/>
          <a:stretch/>
        </p:blipFill>
        <p:spPr>
          <a:xfrm>
            <a:off x="724450" y="97525"/>
            <a:ext cx="7695101" cy="494845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id="724" name="Google Shape;724;p106"/>
          <p:cNvPicPr preferRelativeResize="0"/>
          <p:nvPr/>
        </p:nvPicPr>
        <p:blipFill rotWithShape="1">
          <a:blip r:embed="rId3">
            <a:alphaModFix/>
          </a:blip>
          <a:srcRect b="7119" l="29126" r="35765" t="30157"/>
          <a:stretch/>
        </p:blipFill>
        <p:spPr>
          <a:xfrm>
            <a:off x="2194975" y="184163"/>
            <a:ext cx="4754049" cy="4775174"/>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id="729" name="Google Shape;729;p107"/>
          <p:cNvPicPr preferRelativeResize="0"/>
          <p:nvPr/>
        </p:nvPicPr>
        <p:blipFill rotWithShape="1">
          <a:blip r:embed="rId3">
            <a:alphaModFix/>
          </a:blip>
          <a:srcRect b="6285" l="28812" r="35297" t="30157"/>
          <a:stretch/>
        </p:blipFill>
        <p:spPr>
          <a:xfrm>
            <a:off x="2080575" y="91175"/>
            <a:ext cx="4982850" cy="496114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p108"/>
          <p:cNvPicPr preferRelativeResize="0"/>
          <p:nvPr/>
        </p:nvPicPr>
        <p:blipFill rotWithShape="1">
          <a:blip r:embed="rId3">
            <a:alphaModFix/>
          </a:blip>
          <a:srcRect b="6565" l="29126" r="35765" t="29877"/>
          <a:stretch/>
        </p:blipFill>
        <p:spPr>
          <a:xfrm>
            <a:off x="2045200" y="0"/>
            <a:ext cx="5053606" cy="51435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10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RECETARIOS DIGITALES POR GRUPO (BIOLOGÍA IV)</a:t>
            </a:r>
            <a:endParaRPr/>
          </a:p>
        </p:txBody>
      </p:sp>
      <p:sp>
        <p:nvSpPr>
          <p:cNvPr id="740" name="Google Shape;740;p10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a:t>501</a:t>
            </a:r>
            <a:endParaRPr/>
          </a:p>
          <a:p>
            <a:pPr indent="0" lvl="0" marL="0" rtl="0" algn="l">
              <a:spcBef>
                <a:spcPts val="1200"/>
              </a:spcBef>
              <a:spcAft>
                <a:spcPts val="0"/>
              </a:spcAft>
              <a:buNone/>
            </a:pPr>
            <a:r>
              <a:rPr lang="es" u="sng">
                <a:solidFill>
                  <a:schemeClr val="hlink"/>
                </a:solidFill>
                <a:hlinkClick r:id="rId3"/>
              </a:rPr>
              <a:t>https://classroom.google.com/g/tg/Mzc5MjQ4NzQzMDc1/NDkyNTY4NzA2Njcz#u=MTYxNTE4NDg1MTha&amp;t=f</a:t>
            </a:r>
            <a:endParaRPr/>
          </a:p>
          <a:p>
            <a:pPr indent="0" lvl="0" marL="0" rtl="0" algn="l">
              <a:spcBef>
                <a:spcPts val="1200"/>
              </a:spcBef>
              <a:spcAft>
                <a:spcPts val="0"/>
              </a:spcAft>
              <a:buNone/>
            </a:pPr>
            <a:r>
              <a:rPr lang="es"/>
              <a:t>502</a:t>
            </a:r>
            <a:endParaRPr/>
          </a:p>
          <a:p>
            <a:pPr indent="0" lvl="0" marL="0" rtl="0" algn="l">
              <a:spcBef>
                <a:spcPts val="1200"/>
              </a:spcBef>
              <a:spcAft>
                <a:spcPts val="0"/>
              </a:spcAft>
              <a:buNone/>
            </a:pPr>
            <a:r>
              <a:rPr lang="es" u="sng">
                <a:solidFill>
                  <a:schemeClr val="hlink"/>
                </a:solidFill>
                <a:hlinkClick r:id="rId4"/>
              </a:rPr>
              <a:t>https://www.canva.com/design/DAE8SOjG290/uf45LoW8SzQL_zZpKnSzZg/edit?utm_content=DAE8SOjG290&amp;utm_campaign=designshare&amp;utm_medium=link2&amp;utm_source=sharebutton</a:t>
            </a:r>
            <a:endParaRPr/>
          </a:p>
          <a:p>
            <a:pPr indent="0" lvl="0" marL="0" rtl="0" algn="l">
              <a:spcBef>
                <a:spcPts val="1200"/>
              </a:spcBef>
              <a:spcAft>
                <a:spcPts val="1200"/>
              </a:spcAft>
              <a:buNone/>
            </a:pPr>
            <a:r>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11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RECETARIOS DIGITALES POR GRUPO (BIOLOGÍA IV)</a:t>
            </a:r>
            <a:endParaRPr/>
          </a:p>
        </p:txBody>
      </p:sp>
      <p:sp>
        <p:nvSpPr>
          <p:cNvPr id="746" name="Google Shape;746;p11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s"/>
              <a:t>503</a:t>
            </a:r>
            <a:endParaRPr/>
          </a:p>
          <a:p>
            <a:pPr indent="0" lvl="0" marL="0" rtl="0" algn="l">
              <a:spcBef>
                <a:spcPts val="1200"/>
              </a:spcBef>
              <a:spcAft>
                <a:spcPts val="0"/>
              </a:spcAft>
              <a:buNone/>
            </a:pPr>
            <a:r>
              <a:rPr lang="es" u="sng">
                <a:solidFill>
                  <a:schemeClr val="hlink"/>
                </a:solidFill>
                <a:hlinkClick r:id="rId3"/>
              </a:rPr>
              <a:t>https://www.canva.com/design/DAExW8mqSUE/UkdO6lAzLFqwfx2mP2PZYQ/edit?utm_content=DAExW8mqSUE&amp;utm_campaign=designshare&amp;utm_medium=link2&amp;utm_source=sharebutton</a:t>
            </a:r>
            <a:endParaRPr/>
          </a:p>
          <a:p>
            <a:pPr indent="0" lvl="0" marL="0" rtl="0" algn="l">
              <a:spcBef>
                <a:spcPts val="1200"/>
              </a:spcBef>
              <a:spcAft>
                <a:spcPts val="0"/>
              </a:spcAft>
              <a:buNone/>
            </a:pPr>
            <a:r>
              <a:rPr lang="es"/>
              <a:t>504</a:t>
            </a:r>
            <a:endParaRPr/>
          </a:p>
          <a:p>
            <a:pPr indent="0" lvl="0" marL="0" rtl="0" algn="l">
              <a:spcBef>
                <a:spcPts val="1200"/>
              </a:spcBef>
              <a:spcAft>
                <a:spcPts val="0"/>
              </a:spcAft>
              <a:buNone/>
            </a:pPr>
            <a:r>
              <a:rPr lang="es" u="sng">
                <a:solidFill>
                  <a:schemeClr val="hlink"/>
                </a:solidFill>
                <a:hlinkClick r:id="rId4"/>
              </a:rPr>
              <a:t>https://www.canva.com/design/DAE7Xi5KYFY/UeSrXlRaiC6S5BdfyBuzUw/edit?utm_content=DAE7Xi5KYFY&amp;utm_campaign=designshare&amp;utm_medium=link2&amp;utm_source=sharebutton</a:t>
            </a:r>
            <a:endParaRPr/>
          </a:p>
          <a:p>
            <a:pPr indent="0" lvl="0" marL="0" rtl="0" algn="l">
              <a:spcBef>
                <a:spcPts val="1200"/>
              </a:spcBef>
              <a:spcAft>
                <a:spcPts val="1200"/>
              </a:spcAft>
              <a:buNone/>
            </a:pPr>
            <a: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11"/>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s"/>
              <a:t>EVIDENCIAS MATEMÁTICAS V</a:t>
            </a:r>
            <a:endParaRPr/>
          </a:p>
        </p:txBody>
      </p:sp>
      <p:pic>
        <p:nvPicPr>
          <p:cNvPr id="752" name="Google Shape;752;p111"/>
          <p:cNvPicPr preferRelativeResize="0"/>
          <p:nvPr/>
        </p:nvPicPr>
        <p:blipFill>
          <a:blip r:embed="rId3">
            <a:alphaModFix/>
          </a:blip>
          <a:stretch>
            <a:fillRect/>
          </a:stretch>
        </p:blipFill>
        <p:spPr>
          <a:xfrm>
            <a:off x="3105713" y="2181875"/>
            <a:ext cx="2983275" cy="16795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id="757" name="Google Shape;757;p112"/>
          <p:cNvPicPr preferRelativeResize="0"/>
          <p:nvPr/>
        </p:nvPicPr>
        <p:blipFill>
          <a:blip r:embed="rId3">
            <a:alphaModFix/>
          </a:blip>
          <a:stretch>
            <a:fillRect/>
          </a:stretch>
        </p:blipFill>
        <p:spPr>
          <a:xfrm>
            <a:off x="2638850" y="128601"/>
            <a:ext cx="3700187" cy="4862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