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EDF6"/>
          </a:solidFill>
        </a:fill>
      </a:tcStyle>
    </a:wholeTbl>
    <a:band2H>
      <a:tcTxStyle/>
      <a:tcStyle>
        <a:tcBdr/>
        <a:fill>
          <a:solidFill>
            <a:srgbClr val="E7F6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CD2"/>
          </a:solidFill>
        </a:fill>
      </a:tcStyle>
    </a:wholeTbl>
    <a:band2H>
      <a:tcTxStyle/>
      <a:tcStyle>
        <a:tcBdr/>
        <a:fill>
          <a:solidFill>
            <a:srgbClr val="F9F6E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0D2FD"/>
          </a:solidFill>
        </a:fill>
      </a:tcStyle>
    </a:wholeTbl>
    <a:band2H>
      <a:tcTxStyle/>
      <a:tcStyle>
        <a:tcBdr/>
        <a:fill>
          <a:solidFill>
            <a:srgbClr val="F7EAF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150"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5" name="Shape 235"/>
          <p:cNvSpPr>
            <a:spLocks noGrp="1" noRot="1" noChangeAspect="1"/>
          </p:cNvSpPr>
          <p:nvPr>
            <p:ph type="sldImg"/>
          </p:nvPr>
        </p:nvSpPr>
        <p:spPr>
          <a:xfrm>
            <a:off x="1143000" y="685800"/>
            <a:ext cx="4572000" cy="3429000"/>
          </a:xfrm>
          <a:prstGeom prst="rect">
            <a:avLst/>
          </a:prstGeom>
        </p:spPr>
        <p:txBody>
          <a:bodyPr/>
          <a:lstStyle/>
          <a:p>
            <a:endParaRPr/>
          </a:p>
        </p:txBody>
      </p:sp>
      <p:sp>
        <p:nvSpPr>
          <p:cNvPr id="236" name="Shape 23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091794710"/>
      </p:ext>
    </p:extLst>
  </p:cSld>
  <p:clrMap bg1="dk1" tx1="lt1" bg2="dk2" tx2="lt2" accent1="accent1" accent2="accent2" accent3="accent3" accent4="accent4" accent5="accent5" accent6="accent6" hlink="hlink" folHlink="folHlink"/>
  <p:notesStyle>
    <a:lvl1pPr defTabSz="457200" latinLnBrk="0">
      <a:defRPr sz="1200">
        <a:solidFill>
          <a:srgbClr val="FFFFFF"/>
        </a:solidFill>
        <a:latin typeface="+mn-lt"/>
        <a:ea typeface="+mn-ea"/>
        <a:cs typeface="+mn-cs"/>
        <a:sym typeface="Trebuchet MS"/>
      </a:defRPr>
    </a:lvl1pPr>
    <a:lvl2pPr indent="228600" defTabSz="457200" latinLnBrk="0">
      <a:defRPr sz="1200">
        <a:solidFill>
          <a:srgbClr val="FFFFFF"/>
        </a:solidFill>
        <a:latin typeface="+mn-lt"/>
        <a:ea typeface="+mn-ea"/>
        <a:cs typeface="+mn-cs"/>
        <a:sym typeface="Trebuchet MS"/>
      </a:defRPr>
    </a:lvl2pPr>
    <a:lvl3pPr indent="457200" defTabSz="457200" latinLnBrk="0">
      <a:defRPr sz="1200">
        <a:solidFill>
          <a:srgbClr val="FFFFFF"/>
        </a:solidFill>
        <a:latin typeface="+mn-lt"/>
        <a:ea typeface="+mn-ea"/>
        <a:cs typeface="+mn-cs"/>
        <a:sym typeface="Trebuchet MS"/>
      </a:defRPr>
    </a:lvl3pPr>
    <a:lvl4pPr indent="685800" defTabSz="457200" latinLnBrk="0">
      <a:defRPr sz="1200">
        <a:solidFill>
          <a:srgbClr val="FFFFFF"/>
        </a:solidFill>
        <a:latin typeface="+mn-lt"/>
        <a:ea typeface="+mn-ea"/>
        <a:cs typeface="+mn-cs"/>
        <a:sym typeface="Trebuchet MS"/>
      </a:defRPr>
    </a:lvl4pPr>
    <a:lvl5pPr indent="914400" defTabSz="457200" latinLnBrk="0">
      <a:defRPr sz="1200">
        <a:solidFill>
          <a:srgbClr val="FFFFFF"/>
        </a:solidFill>
        <a:latin typeface="+mn-lt"/>
        <a:ea typeface="+mn-ea"/>
        <a:cs typeface="+mn-cs"/>
        <a:sym typeface="Trebuchet MS"/>
      </a:defRPr>
    </a:lvl5pPr>
    <a:lvl6pPr indent="1143000" defTabSz="457200" latinLnBrk="0">
      <a:defRPr sz="1200">
        <a:solidFill>
          <a:srgbClr val="FFFFFF"/>
        </a:solidFill>
        <a:latin typeface="+mn-lt"/>
        <a:ea typeface="+mn-ea"/>
        <a:cs typeface="+mn-cs"/>
        <a:sym typeface="Trebuchet MS"/>
      </a:defRPr>
    </a:lvl6pPr>
    <a:lvl7pPr indent="1371600" defTabSz="457200" latinLnBrk="0">
      <a:defRPr sz="1200">
        <a:solidFill>
          <a:srgbClr val="FFFFFF"/>
        </a:solidFill>
        <a:latin typeface="+mn-lt"/>
        <a:ea typeface="+mn-ea"/>
        <a:cs typeface="+mn-cs"/>
        <a:sym typeface="Trebuchet MS"/>
      </a:defRPr>
    </a:lvl7pPr>
    <a:lvl8pPr indent="1600200" defTabSz="457200" latinLnBrk="0">
      <a:defRPr sz="1200">
        <a:solidFill>
          <a:srgbClr val="FFFFFF"/>
        </a:solidFill>
        <a:latin typeface="+mn-lt"/>
        <a:ea typeface="+mn-ea"/>
        <a:cs typeface="+mn-cs"/>
        <a:sym typeface="Trebuchet MS"/>
      </a:defRPr>
    </a:lvl8pPr>
    <a:lvl9pPr indent="1828800" defTabSz="457200" latinLnBrk="0">
      <a:defRPr sz="1200">
        <a:solidFill>
          <a:srgbClr val="FFFFFF"/>
        </a:solidFill>
        <a:latin typeface="+mn-lt"/>
        <a:ea typeface="+mn-ea"/>
        <a:cs typeface="+mn-cs"/>
        <a:sym typeface="Trebuchet M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Diapositiva de título">
    <p:spTree>
      <p:nvGrpSpPr>
        <p:cNvPr id="1" name=""/>
        <p:cNvGrpSpPr/>
        <p:nvPr/>
      </p:nvGrpSpPr>
      <p:grpSpPr>
        <a:xfrm>
          <a:off x="0" y="0"/>
          <a:ext cx="0" cy="0"/>
          <a:chOff x="0" y="0"/>
          <a:chExt cx="0" cy="0"/>
        </a:xfrm>
      </p:grpSpPr>
      <p:pic>
        <p:nvPicPr>
          <p:cNvPr id="14" name="Picture 6" descr="Picture 6"/>
          <p:cNvPicPr>
            <a:picLocks noChangeAspect="1"/>
          </p:cNvPicPr>
          <p:nvPr/>
        </p:nvPicPr>
        <p:blipFill>
          <a:blip r:embed="rId2">
            <a:alphaModFix amt="10000"/>
            <a:extLst/>
          </a:blip>
          <a:stretch>
            <a:fillRect/>
          </a:stretch>
        </p:blipFill>
        <p:spPr>
          <a:xfrm>
            <a:off x="0" y="0"/>
            <a:ext cx="12192000" cy="6858000"/>
          </a:xfrm>
          <a:prstGeom prst="rect">
            <a:avLst/>
          </a:prstGeom>
          <a:ln w="12700">
            <a:miter lim="400000"/>
          </a:ln>
        </p:spPr>
      </p:pic>
      <p:pic>
        <p:nvPicPr>
          <p:cNvPr id="15" name="Picture 6" descr="Picture 6"/>
          <p:cNvPicPr>
            <a:picLocks noChangeAspect="1"/>
          </p:cNvPicPr>
          <p:nvPr/>
        </p:nvPicPr>
        <p:blipFill>
          <a:blip r:embed="rId3">
            <a:extLst/>
          </a:blip>
          <a:stretch>
            <a:fillRect/>
          </a:stretch>
        </p:blipFill>
        <p:spPr>
          <a:xfrm>
            <a:off x="1" y="4242851"/>
            <a:ext cx="8968085" cy="275943"/>
          </a:xfrm>
          <a:prstGeom prst="rect">
            <a:avLst/>
          </a:prstGeom>
          <a:ln w="12700">
            <a:miter lim="400000"/>
          </a:ln>
        </p:spPr>
      </p:pic>
      <p:pic>
        <p:nvPicPr>
          <p:cNvPr id="16" name="Picture 7" descr="Picture 7"/>
          <p:cNvPicPr>
            <a:picLocks noChangeAspect="1"/>
          </p:cNvPicPr>
          <p:nvPr/>
        </p:nvPicPr>
        <p:blipFill>
          <a:blip r:embed="rId4">
            <a:extLst/>
          </a:blip>
          <a:stretch>
            <a:fillRect/>
          </a:stretch>
        </p:blipFill>
        <p:spPr>
          <a:xfrm>
            <a:off x="9111715" y="4243844"/>
            <a:ext cx="3077109" cy="276941"/>
          </a:xfrm>
          <a:prstGeom prst="rect">
            <a:avLst/>
          </a:prstGeom>
          <a:ln w="12700">
            <a:miter lim="400000"/>
          </a:ln>
        </p:spPr>
      </p:pic>
      <p:sp>
        <p:nvSpPr>
          <p:cNvPr id="17" name="Rectangle 8"/>
          <p:cNvSpPr/>
          <p:nvPr/>
        </p:nvSpPr>
        <p:spPr>
          <a:xfrm>
            <a:off x="-1" y="2590077"/>
            <a:ext cx="8968087" cy="1660333"/>
          </a:xfrm>
          <a:prstGeom prst="rect">
            <a:avLst/>
          </a:prstGeom>
          <a:solidFill>
            <a:srgbClr val="262626"/>
          </a:solidFill>
          <a:ln w="12700">
            <a:miter lim="400000"/>
          </a:ln>
        </p:spPr>
        <p:txBody>
          <a:bodyPr lIns="45719" rIns="45719"/>
          <a:lstStyle/>
          <a:p>
            <a:pPr>
              <a:defRPr>
                <a:solidFill>
                  <a:srgbClr val="FFFFFF"/>
                </a:solidFill>
              </a:defRPr>
            </a:pPr>
            <a:endParaRPr/>
          </a:p>
        </p:txBody>
      </p:sp>
      <p:sp>
        <p:nvSpPr>
          <p:cNvPr id="18" name="Rectangle 9"/>
          <p:cNvSpPr/>
          <p:nvPr/>
        </p:nvSpPr>
        <p:spPr>
          <a:xfrm>
            <a:off x="9111715" y="2590077"/>
            <a:ext cx="3077110" cy="1660333"/>
          </a:xfrm>
          <a:prstGeom prst="rect">
            <a:avLst/>
          </a:prstGeom>
          <a:solidFill>
            <a:schemeClr val="accent1"/>
          </a:solidFill>
          <a:ln w="12700">
            <a:miter lim="400000"/>
          </a:ln>
        </p:spPr>
        <p:txBody>
          <a:bodyPr lIns="45719" rIns="45719"/>
          <a:lstStyle/>
          <a:p>
            <a:pPr>
              <a:defRPr>
                <a:solidFill>
                  <a:srgbClr val="FFFFFF"/>
                </a:solidFill>
              </a:defRPr>
            </a:pPr>
            <a:endParaRPr/>
          </a:p>
        </p:txBody>
      </p:sp>
      <p:sp>
        <p:nvSpPr>
          <p:cNvPr id="19" name="Texto del título"/>
          <p:cNvSpPr txBox="1">
            <a:spLocks noGrp="1"/>
          </p:cNvSpPr>
          <p:nvPr>
            <p:ph type="title"/>
          </p:nvPr>
        </p:nvSpPr>
        <p:spPr>
          <a:xfrm>
            <a:off x="680321" y="2733708"/>
            <a:ext cx="8144135" cy="1373071"/>
          </a:xfrm>
          <a:prstGeom prst="rect">
            <a:avLst/>
          </a:prstGeom>
        </p:spPr>
        <p:txBody>
          <a:bodyPr anchor="b"/>
          <a:lstStyle>
            <a:lvl1pPr algn="r">
              <a:defRPr sz="5400"/>
            </a:lvl1pPr>
          </a:lstStyle>
          <a:p>
            <a:r>
              <a:t>Texto del título</a:t>
            </a:r>
          </a:p>
        </p:txBody>
      </p:sp>
      <p:sp>
        <p:nvSpPr>
          <p:cNvPr id="20" name="Nivel de texto 1…"/>
          <p:cNvSpPr txBox="1">
            <a:spLocks noGrp="1"/>
          </p:cNvSpPr>
          <p:nvPr>
            <p:ph type="body" sz="quarter" idx="1"/>
          </p:nvPr>
        </p:nvSpPr>
        <p:spPr>
          <a:xfrm>
            <a:off x="680321" y="4394039"/>
            <a:ext cx="8144135" cy="1117688"/>
          </a:xfrm>
          <a:prstGeom prst="rect">
            <a:avLst/>
          </a:prstGeom>
        </p:spPr>
        <p:txBody>
          <a:bodyPr/>
          <a:lstStyle>
            <a:lvl1pPr marL="0" indent="0" algn="r">
              <a:buSzTx/>
              <a:buFontTx/>
              <a:buNone/>
              <a:defRPr sz="2000"/>
            </a:lvl1pPr>
            <a:lvl2pPr marL="0" indent="457200" algn="r">
              <a:buSzTx/>
              <a:buFontTx/>
              <a:buNone/>
              <a:defRPr sz="2000"/>
            </a:lvl2pPr>
            <a:lvl3pPr marL="0" indent="914400" algn="r">
              <a:buSzTx/>
              <a:buFontTx/>
              <a:buNone/>
              <a:defRPr sz="2000"/>
            </a:lvl3pPr>
            <a:lvl4pPr marL="0" indent="1371600" algn="r">
              <a:buSzTx/>
              <a:buFontTx/>
              <a:buNone/>
              <a:defRPr sz="2000"/>
            </a:lvl4pPr>
            <a:lvl5pPr marL="0" indent="1828800" algn="r">
              <a:buSzTx/>
              <a:buFontTx/>
              <a:buNone/>
              <a:defRPr sz="2000"/>
            </a:lvl5pPr>
          </a:lstStyle>
          <a:p>
            <a:r>
              <a:t>Nivel de texto 1</a:t>
            </a:r>
          </a:p>
          <a:p>
            <a:pPr lvl="1"/>
            <a:r>
              <a:t>Nivel de texto 2</a:t>
            </a:r>
          </a:p>
          <a:p>
            <a:pPr lvl="2"/>
            <a:r>
              <a:t>Nivel de texto 3</a:t>
            </a:r>
          </a:p>
          <a:p>
            <a:pPr lvl="3"/>
            <a:r>
              <a:t>Nivel de texto 4</a:t>
            </a:r>
          </a:p>
          <a:p>
            <a:pPr lvl="4"/>
            <a:r>
              <a:t>Nivel de texto 5</a:t>
            </a:r>
          </a:p>
        </p:txBody>
      </p:sp>
      <p:sp>
        <p:nvSpPr>
          <p:cNvPr id="21" name="Número de diapositiva"/>
          <p:cNvSpPr txBox="1">
            <a:spLocks noGrp="1"/>
          </p:cNvSpPr>
          <p:nvPr>
            <p:ph type="sldNum" sz="quarter" idx="2"/>
          </p:nvPr>
        </p:nvSpPr>
        <p:spPr>
          <a:xfrm>
            <a:off x="9255345" y="3116137"/>
            <a:ext cx="583666" cy="624841"/>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Imagen panorámica con descripción">
    <p:spTree>
      <p:nvGrpSpPr>
        <p:cNvPr id="1" name=""/>
        <p:cNvGrpSpPr/>
        <p:nvPr/>
      </p:nvGrpSpPr>
      <p:grpSpPr>
        <a:xfrm>
          <a:off x="0" y="0"/>
          <a:ext cx="0" cy="0"/>
          <a:chOff x="0" y="0"/>
          <a:chExt cx="0" cy="0"/>
        </a:xfrm>
      </p:grpSpPr>
      <p:pic>
        <p:nvPicPr>
          <p:cNvPr id="135"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136" name="Picture 7" descr="Picture 7"/>
          <p:cNvPicPr>
            <a:picLocks noChangeAspect="1"/>
          </p:cNvPicPr>
          <p:nvPr/>
        </p:nvPicPr>
        <p:blipFill>
          <a:blip r:embed="rId3">
            <a:extLst/>
          </a:blip>
          <a:stretch>
            <a:fillRect/>
          </a:stretch>
        </p:blipFill>
        <p:spPr>
          <a:xfrm>
            <a:off x="1" y="5928628"/>
            <a:ext cx="10437812" cy="321165"/>
          </a:xfrm>
          <a:prstGeom prst="rect">
            <a:avLst/>
          </a:prstGeom>
          <a:ln w="12700">
            <a:miter lim="400000"/>
          </a:ln>
        </p:spPr>
      </p:pic>
      <p:pic>
        <p:nvPicPr>
          <p:cNvPr id="137" name="Picture 8" descr="Picture 8"/>
          <p:cNvPicPr>
            <a:picLocks noChangeAspect="1"/>
          </p:cNvPicPr>
          <p:nvPr/>
        </p:nvPicPr>
        <p:blipFill>
          <a:blip r:embed="rId4">
            <a:extLst/>
          </a:blip>
          <a:stretch>
            <a:fillRect/>
          </a:stretch>
        </p:blipFill>
        <p:spPr>
          <a:xfrm>
            <a:off x="10585825" y="5929622"/>
            <a:ext cx="1602998" cy="144271"/>
          </a:xfrm>
          <a:prstGeom prst="rect">
            <a:avLst/>
          </a:prstGeom>
          <a:ln w="12700">
            <a:miter lim="400000"/>
          </a:ln>
        </p:spPr>
      </p:pic>
      <p:sp>
        <p:nvSpPr>
          <p:cNvPr id="138" name="Rectangle 9"/>
          <p:cNvSpPr/>
          <p:nvPr/>
        </p:nvSpPr>
        <p:spPr>
          <a:xfrm>
            <a:off x="-1" y="4567987"/>
            <a:ext cx="10437814" cy="1368199"/>
          </a:xfrm>
          <a:prstGeom prst="rect">
            <a:avLst/>
          </a:prstGeom>
          <a:solidFill>
            <a:srgbClr val="262626"/>
          </a:solidFill>
          <a:ln w="12700">
            <a:miter lim="400000"/>
          </a:ln>
        </p:spPr>
        <p:txBody>
          <a:bodyPr lIns="45719" rIns="45719"/>
          <a:lstStyle/>
          <a:p>
            <a:pPr>
              <a:defRPr>
                <a:solidFill>
                  <a:srgbClr val="FFFFFF"/>
                </a:solidFill>
              </a:defRPr>
            </a:pPr>
            <a:endParaRPr/>
          </a:p>
        </p:txBody>
      </p:sp>
      <p:sp>
        <p:nvSpPr>
          <p:cNvPr id="139" name="Rectangle 10"/>
          <p:cNvSpPr/>
          <p:nvPr/>
        </p:nvSpPr>
        <p:spPr>
          <a:xfrm>
            <a:off x="10585826" y="4567987"/>
            <a:ext cx="1602998" cy="1368199"/>
          </a:xfrm>
          <a:prstGeom prst="rect">
            <a:avLst/>
          </a:prstGeom>
          <a:solidFill>
            <a:schemeClr val="accent1"/>
          </a:solidFill>
          <a:ln w="12700">
            <a:miter lim="400000"/>
          </a:ln>
        </p:spPr>
        <p:txBody>
          <a:bodyPr lIns="45719" rIns="45719"/>
          <a:lstStyle/>
          <a:p>
            <a:pPr>
              <a:defRPr>
                <a:solidFill>
                  <a:srgbClr val="FFFFFF"/>
                </a:solidFill>
              </a:defRPr>
            </a:pPr>
            <a:endParaRPr/>
          </a:p>
        </p:txBody>
      </p:sp>
      <p:sp>
        <p:nvSpPr>
          <p:cNvPr id="140" name="Texto del título"/>
          <p:cNvSpPr txBox="1">
            <a:spLocks noGrp="1"/>
          </p:cNvSpPr>
          <p:nvPr>
            <p:ph type="title"/>
          </p:nvPr>
        </p:nvSpPr>
        <p:spPr>
          <a:xfrm>
            <a:off x="680321" y="4711615"/>
            <a:ext cx="9613860" cy="453052"/>
          </a:xfrm>
          <a:prstGeom prst="rect">
            <a:avLst/>
          </a:prstGeom>
        </p:spPr>
        <p:txBody>
          <a:bodyPr anchor="b"/>
          <a:lstStyle>
            <a:lvl1pPr>
              <a:defRPr sz="2400"/>
            </a:lvl1pPr>
          </a:lstStyle>
          <a:p>
            <a:r>
              <a:t>Texto del título</a:t>
            </a:r>
          </a:p>
        </p:txBody>
      </p:sp>
      <p:sp>
        <p:nvSpPr>
          <p:cNvPr id="141" name="Picture Placeholder 2"/>
          <p:cNvSpPr>
            <a:spLocks noGrp="1"/>
          </p:cNvSpPr>
          <p:nvPr>
            <p:ph type="pic" idx="21"/>
          </p:nvPr>
        </p:nvSpPr>
        <p:spPr>
          <a:xfrm>
            <a:off x="680321" y="609596"/>
            <a:ext cx="9613860" cy="3589577"/>
          </a:xfrm>
          <a:prstGeom prst="rect">
            <a:avLst/>
          </a:prstGeom>
          <a:effectLst>
            <a:outerShdw blurRad="76200" dist="63500" dir="5040000" rotWithShape="0">
              <a:srgbClr val="000000">
                <a:alpha val="41000"/>
              </a:srgbClr>
            </a:outerShdw>
          </a:effectLst>
        </p:spPr>
        <p:txBody>
          <a:bodyPr lIns="91439" rIns="91439">
            <a:noAutofit/>
          </a:bodyPr>
          <a:lstStyle/>
          <a:p>
            <a:endParaRPr/>
          </a:p>
        </p:txBody>
      </p:sp>
      <p:sp>
        <p:nvSpPr>
          <p:cNvPr id="142" name="Nivel de texto 1…"/>
          <p:cNvSpPr txBox="1">
            <a:spLocks noGrp="1"/>
          </p:cNvSpPr>
          <p:nvPr>
            <p:ph type="body" sz="quarter" idx="1"/>
          </p:nvPr>
        </p:nvSpPr>
        <p:spPr>
          <a:xfrm>
            <a:off x="680318" y="5169582"/>
            <a:ext cx="9613864" cy="622972"/>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Nivel de texto 1</a:t>
            </a:r>
          </a:p>
          <a:p>
            <a:pPr lvl="1"/>
            <a:r>
              <a:t>Nivel de texto 2</a:t>
            </a:r>
          </a:p>
          <a:p>
            <a:pPr lvl="2"/>
            <a:r>
              <a:t>Nivel de texto 3</a:t>
            </a:r>
          </a:p>
          <a:p>
            <a:pPr lvl="3"/>
            <a:r>
              <a:t>Nivel de texto 4</a:t>
            </a:r>
          </a:p>
          <a:p>
            <a:pPr lvl="4"/>
            <a:r>
              <a:t>Nivel de texto 5</a:t>
            </a:r>
          </a:p>
        </p:txBody>
      </p:sp>
      <p:sp>
        <p:nvSpPr>
          <p:cNvPr id="143" name="Número de diapositiva"/>
          <p:cNvSpPr txBox="1">
            <a:spLocks noGrp="1"/>
          </p:cNvSpPr>
          <p:nvPr>
            <p:ph type="sldNum" sz="quarter" idx="2"/>
          </p:nvPr>
        </p:nvSpPr>
        <p:spPr>
          <a:xfrm>
            <a:off x="10729455" y="4944283"/>
            <a:ext cx="583665" cy="624841"/>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ítulo y descripción">
    <p:spTree>
      <p:nvGrpSpPr>
        <p:cNvPr id="1" name=""/>
        <p:cNvGrpSpPr/>
        <p:nvPr/>
      </p:nvGrpSpPr>
      <p:grpSpPr>
        <a:xfrm>
          <a:off x="0" y="0"/>
          <a:ext cx="0" cy="0"/>
          <a:chOff x="0" y="0"/>
          <a:chExt cx="0" cy="0"/>
        </a:xfrm>
      </p:grpSpPr>
      <p:pic>
        <p:nvPicPr>
          <p:cNvPr id="150"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151" name="Picture 7" descr="Picture 7"/>
          <p:cNvPicPr>
            <a:picLocks noChangeAspect="1"/>
          </p:cNvPicPr>
          <p:nvPr/>
        </p:nvPicPr>
        <p:blipFill>
          <a:blip r:embed="rId3">
            <a:extLst/>
          </a:blip>
          <a:stretch>
            <a:fillRect/>
          </a:stretch>
        </p:blipFill>
        <p:spPr>
          <a:xfrm>
            <a:off x="1" y="5928628"/>
            <a:ext cx="10437812" cy="321165"/>
          </a:xfrm>
          <a:prstGeom prst="rect">
            <a:avLst/>
          </a:prstGeom>
          <a:ln w="12700">
            <a:miter lim="400000"/>
          </a:ln>
        </p:spPr>
      </p:pic>
      <p:pic>
        <p:nvPicPr>
          <p:cNvPr id="152" name="Picture 8" descr="Picture 8"/>
          <p:cNvPicPr>
            <a:picLocks noChangeAspect="1"/>
          </p:cNvPicPr>
          <p:nvPr/>
        </p:nvPicPr>
        <p:blipFill>
          <a:blip r:embed="rId4">
            <a:extLst/>
          </a:blip>
          <a:stretch>
            <a:fillRect/>
          </a:stretch>
        </p:blipFill>
        <p:spPr>
          <a:xfrm>
            <a:off x="10585825" y="5929622"/>
            <a:ext cx="1602998" cy="144271"/>
          </a:xfrm>
          <a:prstGeom prst="rect">
            <a:avLst/>
          </a:prstGeom>
          <a:ln w="12700">
            <a:miter lim="400000"/>
          </a:ln>
        </p:spPr>
      </p:pic>
      <p:sp>
        <p:nvSpPr>
          <p:cNvPr id="153" name="Rectangle 9"/>
          <p:cNvSpPr/>
          <p:nvPr/>
        </p:nvSpPr>
        <p:spPr>
          <a:xfrm>
            <a:off x="-1" y="4567987"/>
            <a:ext cx="10437814" cy="1368199"/>
          </a:xfrm>
          <a:prstGeom prst="rect">
            <a:avLst/>
          </a:prstGeom>
          <a:solidFill>
            <a:srgbClr val="262626"/>
          </a:solidFill>
          <a:ln w="12700">
            <a:miter lim="400000"/>
          </a:ln>
        </p:spPr>
        <p:txBody>
          <a:bodyPr lIns="45719" rIns="45719"/>
          <a:lstStyle/>
          <a:p>
            <a:pPr>
              <a:defRPr>
                <a:solidFill>
                  <a:srgbClr val="FFFFFF"/>
                </a:solidFill>
              </a:defRPr>
            </a:pPr>
            <a:endParaRPr/>
          </a:p>
        </p:txBody>
      </p:sp>
      <p:sp>
        <p:nvSpPr>
          <p:cNvPr id="154" name="Rectangle 10"/>
          <p:cNvSpPr/>
          <p:nvPr/>
        </p:nvSpPr>
        <p:spPr>
          <a:xfrm>
            <a:off x="10585826" y="4567987"/>
            <a:ext cx="1602998" cy="1368199"/>
          </a:xfrm>
          <a:prstGeom prst="rect">
            <a:avLst/>
          </a:prstGeom>
          <a:solidFill>
            <a:schemeClr val="accent1"/>
          </a:solidFill>
          <a:ln w="12700">
            <a:miter lim="400000"/>
          </a:ln>
        </p:spPr>
        <p:txBody>
          <a:bodyPr lIns="45719" rIns="45719"/>
          <a:lstStyle/>
          <a:p>
            <a:pPr>
              <a:defRPr>
                <a:solidFill>
                  <a:srgbClr val="FFFFFF"/>
                </a:solidFill>
              </a:defRPr>
            </a:pPr>
            <a:endParaRPr/>
          </a:p>
        </p:txBody>
      </p:sp>
      <p:sp>
        <p:nvSpPr>
          <p:cNvPr id="155" name="Texto del título"/>
          <p:cNvSpPr txBox="1">
            <a:spLocks noGrp="1"/>
          </p:cNvSpPr>
          <p:nvPr>
            <p:ph type="title"/>
          </p:nvPr>
        </p:nvSpPr>
        <p:spPr>
          <a:xfrm>
            <a:off x="680321" y="609596"/>
            <a:ext cx="9613860" cy="3592752"/>
          </a:xfrm>
          <a:prstGeom prst="rect">
            <a:avLst/>
          </a:prstGeom>
        </p:spPr>
        <p:txBody>
          <a:bodyPr/>
          <a:lstStyle>
            <a:lvl1pPr>
              <a:defRPr sz="3200"/>
            </a:lvl1pPr>
          </a:lstStyle>
          <a:p>
            <a:r>
              <a:t>Texto del título</a:t>
            </a:r>
          </a:p>
        </p:txBody>
      </p:sp>
      <p:sp>
        <p:nvSpPr>
          <p:cNvPr id="156" name="Nivel de texto 1…"/>
          <p:cNvSpPr txBox="1">
            <a:spLocks noGrp="1"/>
          </p:cNvSpPr>
          <p:nvPr>
            <p:ph type="body" sz="quarter" idx="1"/>
          </p:nvPr>
        </p:nvSpPr>
        <p:spPr>
          <a:xfrm>
            <a:off x="680321" y="4711615"/>
            <a:ext cx="9613860" cy="1090790"/>
          </a:xfrm>
          <a:prstGeom prst="rect">
            <a:avLst/>
          </a:prstGeom>
        </p:spPr>
        <p:txBody>
          <a:bodyPr anchor="ct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Nivel de texto 1</a:t>
            </a:r>
          </a:p>
          <a:p>
            <a:pPr lvl="1"/>
            <a:r>
              <a:t>Nivel de texto 2</a:t>
            </a:r>
          </a:p>
          <a:p>
            <a:pPr lvl="2"/>
            <a:r>
              <a:t>Nivel de texto 3</a:t>
            </a:r>
          </a:p>
          <a:p>
            <a:pPr lvl="3"/>
            <a:r>
              <a:t>Nivel de texto 4</a:t>
            </a:r>
          </a:p>
          <a:p>
            <a:pPr lvl="4"/>
            <a:r>
              <a:t>Nivel de texto 5</a:t>
            </a:r>
          </a:p>
        </p:txBody>
      </p:sp>
      <p:sp>
        <p:nvSpPr>
          <p:cNvPr id="157" name="Número de diapositiva"/>
          <p:cNvSpPr txBox="1">
            <a:spLocks noGrp="1"/>
          </p:cNvSpPr>
          <p:nvPr>
            <p:ph type="sldNum" sz="quarter" idx="2"/>
          </p:nvPr>
        </p:nvSpPr>
        <p:spPr>
          <a:xfrm>
            <a:off x="10729455" y="4944589"/>
            <a:ext cx="583665" cy="624841"/>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Cita con descripción">
    <p:spTree>
      <p:nvGrpSpPr>
        <p:cNvPr id="1" name=""/>
        <p:cNvGrpSpPr/>
        <p:nvPr/>
      </p:nvGrpSpPr>
      <p:grpSpPr>
        <a:xfrm>
          <a:off x="0" y="0"/>
          <a:ext cx="0" cy="0"/>
          <a:chOff x="0" y="0"/>
          <a:chExt cx="0" cy="0"/>
        </a:xfrm>
      </p:grpSpPr>
      <p:pic>
        <p:nvPicPr>
          <p:cNvPr id="164"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165" name="Picture 10" descr="Picture 10"/>
          <p:cNvPicPr>
            <a:picLocks noChangeAspect="1"/>
          </p:cNvPicPr>
          <p:nvPr/>
        </p:nvPicPr>
        <p:blipFill>
          <a:blip r:embed="rId3">
            <a:extLst/>
          </a:blip>
          <a:stretch>
            <a:fillRect/>
          </a:stretch>
        </p:blipFill>
        <p:spPr>
          <a:xfrm>
            <a:off x="1" y="5928628"/>
            <a:ext cx="10437812" cy="321165"/>
          </a:xfrm>
          <a:prstGeom prst="rect">
            <a:avLst/>
          </a:prstGeom>
          <a:ln w="12700">
            <a:miter lim="400000"/>
          </a:ln>
        </p:spPr>
      </p:pic>
      <p:pic>
        <p:nvPicPr>
          <p:cNvPr id="166" name="Picture 12" descr="Picture 12"/>
          <p:cNvPicPr>
            <a:picLocks noChangeAspect="1"/>
          </p:cNvPicPr>
          <p:nvPr/>
        </p:nvPicPr>
        <p:blipFill>
          <a:blip r:embed="rId4">
            <a:extLst/>
          </a:blip>
          <a:stretch>
            <a:fillRect/>
          </a:stretch>
        </p:blipFill>
        <p:spPr>
          <a:xfrm>
            <a:off x="10585825" y="5929622"/>
            <a:ext cx="1602998" cy="144271"/>
          </a:xfrm>
          <a:prstGeom prst="rect">
            <a:avLst/>
          </a:prstGeom>
          <a:ln w="12700">
            <a:miter lim="400000"/>
          </a:ln>
        </p:spPr>
      </p:pic>
      <p:sp>
        <p:nvSpPr>
          <p:cNvPr id="167" name="Rectangle 13"/>
          <p:cNvSpPr/>
          <p:nvPr/>
        </p:nvSpPr>
        <p:spPr>
          <a:xfrm>
            <a:off x="-1" y="4567987"/>
            <a:ext cx="10437814" cy="1368199"/>
          </a:xfrm>
          <a:prstGeom prst="rect">
            <a:avLst/>
          </a:prstGeom>
          <a:solidFill>
            <a:srgbClr val="262626"/>
          </a:solidFill>
          <a:ln w="12700">
            <a:miter lim="400000"/>
          </a:ln>
        </p:spPr>
        <p:txBody>
          <a:bodyPr lIns="45719" rIns="45719"/>
          <a:lstStyle/>
          <a:p>
            <a:pPr>
              <a:defRPr>
                <a:solidFill>
                  <a:srgbClr val="FFFFFF"/>
                </a:solidFill>
              </a:defRPr>
            </a:pPr>
            <a:endParaRPr/>
          </a:p>
        </p:txBody>
      </p:sp>
      <p:sp>
        <p:nvSpPr>
          <p:cNvPr id="168" name="Rectangle 14"/>
          <p:cNvSpPr/>
          <p:nvPr/>
        </p:nvSpPr>
        <p:spPr>
          <a:xfrm>
            <a:off x="10585826" y="4567987"/>
            <a:ext cx="1602998" cy="1368199"/>
          </a:xfrm>
          <a:prstGeom prst="rect">
            <a:avLst/>
          </a:prstGeom>
          <a:solidFill>
            <a:schemeClr val="accent1"/>
          </a:solidFill>
          <a:ln w="12700">
            <a:miter lim="400000"/>
          </a:ln>
        </p:spPr>
        <p:txBody>
          <a:bodyPr lIns="45719" rIns="45719"/>
          <a:lstStyle/>
          <a:p>
            <a:pPr>
              <a:defRPr>
                <a:solidFill>
                  <a:srgbClr val="FFFFFF"/>
                </a:solidFill>
              </a:defRPr>
            </a:pPr>
            <a:endParaRPr/>
          </a:p>
        </p:txBody>
      </p:sp>
      <p:sp>
        <p:nvSpPr>
          <p:cNvPr id="169" name="Texto del título"/>
          <p:cNvSpPr txBox="1">
            <a:spLocks noGrp="1"/>
          </p:cNvSpPr>
          <p:nvPr>
            <p:ph type="title"/>
          </p:nvPr>
        </p:nvSpPr>
        <p:spPr>
          <a:xfrm>
            <a:off x="1127855" y="609598"/>
            <a:ext cx="8718879" cy="3036062"/>
          </a:xfrm>
          <a:prstGeom prst="rect">
            <a:avLst/>
          </a:prstGeom>
        </p:spPr>
        <p:txBody>
          <a:bodyPr/>
          <a:lstStyle>
            <a:lvl1pPr>
              <a:defRPr sz="3200"/>
            </a:lvl1pPr>
          </a:lstStyle>
          <a:p>
            <a:r>
              <a:t>Texto del título</a:t>
            </a:r>
          </a:p>
        </p:txBody>
      </p:sp>
      <p:sp>
        <p:nvSpPr>
          <p:cNvPr id="170" name="Nivel de texto 1…"/>
          <p:cNvSpPr txBox="1">
            <a:spLocks noGrp="1"/>
          </p:cNvSpPr>
          <p:nvPr>
            <p:ph type="body" sz="quarter" idx="1"/>
          </p:nvPr>
        </p:nvSpPr>
        <p:spPr>
          <a:xfrm>
            <a:off x="1402287" y="3653378"/>
            <a:ext cx="8156580" cy="548969"/>
          </a:xfrm>
          <a:prstGeom prst="rect">
            <a:avLst/>
          </a:prstGeom>
        </p:spPr>
        <p:txBody>
          <a:bodyPr/>
          <a:lstStyle>
            <a:lvl1pPr marL="0" indent="0">
              <a:buSzTx/>
              <a:buFontTx/>
              <a:buNone/>
              <a:defRPr sz="1400"/>
            </a:lvl1pPr>
            <a:lvl2pPr marL="0" indent="457200">
              <a:buSzTx/>
              <a:buFontTx/>
              <a:buNone/>
              <a:defRPr sz="1400"/>
            </a:lvl2pPr>
            <a:lvl3pPr marL="0" indent="914400">
              <a:buSzTx/>
              <a:buFontTx/>
              <a:buNone/>
              <a:defRPr sz="1400"/>
            </a:lvl3pPr>
            <a:lvl4pPr marL="0" indent="1371600">
              <a:buSzTx/>
              <a:buFontTx/>
              <a:buNone/>
              <a:defRPr sz="1400"/>
            </a:lvl4pPr>
            <a:lvl5pPr marL="0" indent="1828800">
              <a:buSzTx/>
              <a:buFontTx/>
              <a:buNone/>
              <a:defRPr sz="1400"/>
            </a:lvl5pPr>
          </a:lstStyle>
          <a:p>
            <a:r>
              <a:t>Nivel de texto 1</a:t>
            </a:r>
          </a:p>
          <a:p>
            <a:pPr lvl="1"/>
            <a:r>
              <a:t>Nivel de texto 2</a:t>
            </a:r>
          </a:p>
          <a:p>
            <a:pPr lvl="2"/>
            <a:r>
              <a:t>Nivel de texto 3</a:t>
            </a:r>
          </a:p>
          <a:p>
            <a:pPr lvl="3"/>
            <a:r>
              <a:t>Nivel de texto 4</a:t>
            </a:r>
          </a:p>
          <a:p>
            <a:pPr lvl="4"/>
            <a:r>
              <a:t>Nivel de texto 5</a:t>
            </a:r>
          </a:p>
        </p:txBody>
      </p:sp>
      <p:sp>
        <p:nvSpPr>
          <p:cNvPr id="171" name="Text Placeholder 3"/>
          <p:cNvSpPr>
            <a:spLocks noGrp="1"/>
          </p:cNvSpPr>
          <p:nvPr>
            <p:ph type="body" sz="quarter" idx="21"/>
          </p:nvPr>
        </p:nvSpPr>
        <p:spPr>
          <a:xfrm>
            <a:off x="680322" y="4711615"/>
            <a:ext cx="9613859" cy="1090790"/>
          </a:xfrm>
          <a:prstGeom prst="rect">
            <a:avLst/>
          </a:prstGeom>
        </p:spPr>
        <p:txBody>
          <a:bodyPr anchor="ctr"/>
          <a:lstStyle/>
          <a:p>
            <a:pPr marL="0" indent="0">
              <a:buSzTx/>
              <a:buFontTx/>
              <a:buNone/>
              <a:defRPr sz="1600"/>
            </a:pPr>
            <a:endParaRPr/>
          </a:p>
        </p:txBody>
      </p:sp>
      <p:sp>
        <p:nvSpPr>
          <p:cNvPr id="172" name="TextBox 15"/>
          <p:cNvSpPr txBox="1"/>
          <p:nvPr/>
        </p:nvSpPr>
        <p:spPr>
          <a:xfrm>
            <a:off x="629291" y="461384"/>
            <a:ext cx="518161" cy="1158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7200" cap="all">
                <a:solidFill>
                  <a:srgbClr val="FFFFFF"/>
                </a:solidFill>
              </a:defRPr>
            </a:lvl1pPr>
          </a:lstStyle>
          <a:p>
            <a:r>
              <a:t>“</a:t>
            </a:r>
          </a:p>
        </p:txBody>
      </p:sp>
      <p:sp>
        <p:nvSpPr>
          <p:cNvPr id="173" name="TextBox 16"/>
          <p:cNvSpPr txBox="1"/>
          <p:nvPr/>
        </p:nvSpPr>
        <p:spPr>
          <a:xfrm>
            <a:off x="9708528" y="2746792"/>
            <a:ext cx="518161" cy="1158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r">
              <a:defRPr sz="7200" cap="all">
                <a:solidFill>
                  <a:srgbClr val="FFFFFF"/>
                </a:solidFill>
              </a:defRPr>
            </a:lvl1pPr>
          </a:lstStyle>
          <a:p>
            <a:r>
              <a:t>”</a:t>
            </a:r>
          </a:p>
        </p:txBody>
      </p:sp>
      <p:sp>
        <p:nvSpPr>
          <p:cNvPr id="174" name="Número de diapositiva"/>
          <p:cNvSpPr txBox="1">
            <a:spLocks noGrp="1"/>
          </p:cNvSpPr>
          <p:nvPr>
            <p:ph type="sldNum" sz="quarter" idx="2"/>
          </p:nvPr>
        </p:nvSpPr>
        <p:spPr>
          <a:xfrm>
            <a:off x="10729455" y="4942899"/>
            <a:ext cx="583665" cy="624841"/>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arjeta de nombre">
    <p:spTree>
      <p:nvGrpSpPr>
        <p:cNvPr id="1" name=""/>
        <p:cNvGrpSpPr/>
        <p:nvPr/>
      </p:nvGrpSpPr>
      <p:grpSpPr>
        <a:xfrm>
          <a:off x="0" y="0"/>
          <a:ext cx="0" cy="0"/>
          <a:chOff x="0" y="0"/>
          <a:chExt cx="0" cy="0"/>
        </a:xfrm>
      </p:grpSpPr>
      <p:pic>
        <p:nvPicPr>
          <p:cNvPr id="181"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182" name="Picture 8" descr="Picture 8"/>
          <p:cNvPicPr>
            <a:picLocks noChangeAspect="1"/>
          </p:cNvPicPr>
          <p:nvPr/>
        </p:nvPicPr>
        <p:blipFill>
          <a:blip r:embed="rId3">
            <a:extLst/>
          </a:blip>
          <a:stretch>
            <a:fillRect/>
          </a:stretch>
        </p:blipFill>
        <p:spPr>
          <a:xfrm>
            <a:off x="1" y="5928628"/>
            <a:ext cx="10437812" cy="321165"/>
          </a:xfrm>
          <a:prstGeom prst="rect">
            <a:avLst/>
          </a:prstGeom>
          <a:ln w="12700">
            <a:miter lim="400000"/>
          </a:ln>
        </p:spPr>
      </p:pic>
      <p:pic>
        <p:nvPicPr>
          <p:cNvPr id="183" name="Picture 9" descr="Picture 9"/>
          <p:cNvPicPr>
            <a:picLocks noChangeAspect="1"/>
          </p:cNvPicPr>
          <p:nvPr/>
        </p:nvPicPr>
        <p:blipFill>
          <a:blip r:embed="rId4">
            <a:extLst/>
          </a:blip>
          <a:stretch>
            <a:fillRect/>
          </a:stretch>
        </p:blipFill>
        <p:spPr>
          <a:xfrm>
            <a:off x="10585825" y="5929622"/>
            <a:ext cx="1602998" cy="144271"/>
          </a:xfrm>
          <a:prstGeom prst="rect">
            <a:avLst/>
          </a:prstGeom>
          <a:ln w="12700">
            <a:miter lim="400000"/>
          </a:ln>
        </p:spPr>
      </p:pic>
      <p:sp>
        <p:nvSpPr>
          <p:cNvPr id="184" name="Rectangle 10"/>
          <p:cNvSpPr/>
          <p:nvPr/>
        </p:nvSpPr>
        <p:spPr>
          <a:xfrm>
            <a:off x="-1" y="4567987"/>
            <a:ext cx="10437814" cy="1368199"/>
          </a:xfrm>
          <a:prstGeom prst="rect">
            <a:avLst/>
          </a:prstGeom>
          <a:solidFill>
            <a:srgbClr val="262626"/>
          </a:solidFill>
          <a:ln w="12700">
            <a:miter lim="400000"/>
          </a:ln>
        </p:spPr>
        <p:txBody>
          <a:bodyPr lIns="45719" rIns="45719"/>
          <a:lstStyle/>
          <a:p>
            <a:pPr>
              <a:defRPr>
                <a:solidFill>
                  <a:srgbClr val="FFFFFF"/>
                </a:solidFill>
              </a:defRPr>
            </a:pPr>
            <a:endParaRPr/>
          </a:p>
        </p:txBody>
      </p:sp>
      <p:sp>
        <p:nvSpPr>
          <p:cNvPr id="185" name="Rectangle 11"/>
          <p:cNvSpPr/>
          <p:nvPr/>
        </p:nvSpPr>
        <p:spPr>
          <a:xfrm>
            <a:off x="10585826" y="4567987"/>
            <a:ext cx="1602998" cy="1368199"/>
          </a:xfrm>
          <a:prstGeom prst="rect">
            <a:avLst/>
          </a:prstGeom>
          <a:solidFill>
            <a:schemeClr val="accent1"/>
          </a:solidFill>
          <a:ln w="12700">
            <a:miter lim="400000"/>
          </a:ln>
        </p:spPr>
        <p:txBody>
          <a:bodyPr lIns="45719" rIns="45719"/>
          <a:lstStyle/>
          <a:p>
            <a:pPr>
              <a:defRPr>
                <a:solidFill>
                  <a:srgbClr val="FFFFFF"/>
                </a:solidFill>
              </a:defRPr>
            </a:pPr>
            <a:endParaRPr/>
          </a:p>
        </p:txBody>
      </p:sp>
      <p:sp>
        <p:nvSpPr>
          <p:cNvPr id="186" name="Texto del título"/>
          <p:cNvSpPr txBox="1">
            <a:spLocks noGrp="1"/>
          </p:cNvSpPr>
          <p:nvPr>
            <p:ph type="title"/>
          </p:nvPr>
        </p:nvSpPr>
        <p:spPr>
          <a:xfrm>
            <a:off x="680318" y="4711615"/>
            <a:ext cx="9613864" cy="588536"/>
          </a:xfrm>
          <a:prstGeom prst="rect">
            <a:avLst/>
          </a:prstGeom>
        </p:spPr>
        <p:txBody>
          <a:bodyPr anchor="b"/>
          <a:lstStyle>
            <a:lvl1pPr>
              <a:defRPr sz="3200"/>
            </a:lvl1pPr>
          </a:lstStyle>
          <a:p>
            <a:r>
              <a:t>Texto del título</a:t>
            </a:r>
          </a:p>
        </p:txBody>
      </p:sp>
      <p:sp>
        <p:nvSpPr>
          <p:cNvPr id="187" name="Nivel de texto 1…"/>
          <p:cNvSpPr txBox="1">
            <a:spLocks noGrp="1"/>
          </p:cNvSpPr>
          <p:nvPr>
            <p:ph type="body" sz="quarter" idx="1"/>
          </p:nvPr>
        </p:nvSpPr>
        <p:spPr>
          <a:xfrm>
            <a:off x="680320" y="5300148"/>
            <a:ext cx="9613863" cy="502256"/>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Nivel de texto 1</a:t>
            </a:r>
          </a:p>
          <a:p>
            <a:pPr lvl="1"/>
            <a:r>
              <a:t>Nivel de texto 2</a:t>
            </a:r>
          </a:p>
          <a:p>
            <a:pPr lvl="2"/>
            <a:r>
              <a:t>Nivel de texto 3</a:t>
            </a:r>
          </a:p>
          <a:p>
            <a:pPr lvl="3"/>
            <a:r>
              <a:t>Nivel de texto 4</a:t>
            </a:r>
          </a:p>
          <a:p>
            <a:pPr lvl="4"/>
            <a:r>
              <a:t>Nivel de texto 5</a:t>
            </a:r>
          </a:p>
        </p:txBody>
      </p:sp>
      <p:sp>
        <p:nvSpPr>
          <p:cNvPr id="188" name="Número de diapositiva"/>
          <p:cNvSpPr txBox="1">
            <a:spLocks noGrp="1"/>
          </p:cNvSpPr>
          <p:nvPr>
            <p:ph type="sldNum" sz="quarter" idx="2"/>
          </p:nvPr>
        </p:nvSpPr>
        <p:spPr>
          <a:xfrm>
            <a:off x="10729455" y="4942899"/>
            <a:ext cx="583665" cy="624841"/>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Columna 3">
    <p:spTree>
      <p:nvGrpSpPr>
        <p:cNvPr id="1" name=""/>
        <p:cNvGrpSpPr/>
        <p:nvPr/>
      </p:nvGrpSpPr>
      <p:grpSpPr>
        <a:xfrm>
          <a:off x="0" y="0"/>
          <a:ext cx="0" cy="0"/>
          <a:chOff x="0" y="0"/>
          <a:chExt cx="0" cy="0"/>
        </a:xfrm>
      </p:grpSpPr>
      <p:pic>
        <p:nvPicPr>
          <p:cNvPr id="195"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196" name="Picture 12" descr="Picture 12"/>
          <p:cNvPicPr>
            <a:picLocks noChangeAspect="1"/>
          </p:cNvPicPr>
          <p:nvPr/>
        </p:nvPicPr>
        <p:blipFill>
          <a:blip r:embed="rId3">
            <a:extLst/>
          </a:blip>
          <a:stretch>
            <a:fillRect/>
          </a:stretch>
        </p:blipFill>
        <p:spPr>
          <a:xfrm>
            <a:off x="1" y="1970240"/>
            <a:ext cx="10437812" cy="321165"/>
          </a:xfrm>
          <a:prstGeom prst="rect">
            <a:avLst/>
          </a:prstGeom>
          <a:ln w="12700">
            <a:miter lim="400000"/>
          </a:ln>
        </p:spPr>
      </p:pic>
      <p:pic>
        <p:nvPicPr>
          <p:cNvPr id="197" name="Picture 13" descr="Picture 13"/>
          <p:cNvPicPr>
            <a:picLocks noChangeAspect="1"/>
          </p:cNvPicPr>
          <p:nvPr/>
        </p:nvPicPr>
        <p:blipFill>
          <a:blip r:embed="rId4">
            <a:extLst/>
          </a:blip>
          <a:stretch>
            <a:fillRect/>
          </a:stretch>
        </p:blipFill>
        <p:spPr>
          <a:xfrm>
            <a:off x="10585825" y="1971233"/>
            <a:ext cx="1602998" cy="144271"/>
          </a:xfrm>
          <a:prstGeom prst="rect">
            <a:avLst/>
          </a:prstGeom>
          <a:ln w="12700">
            <a:miter lim="400000"/>
          </a:ln>
        </p:spPr>
      </p:pic>
      <p:sp>
        <p:nvSpPr>
          <p:cNvPr id="198" name="Rectangle 15"/>
          <p:cNvSpPr/>
          <p:nvPr/>
        </p:nvSpPr>
        <p:spPr>
          <a:xfrm>
            <a:off x="-1" y="609600"/>
            <a:ext cx="10437814" cy="1368198"/>
          </a:xfrm>
          <a:prstGeom prst="rect">
            <a:avLst/>
          </a:prstGeom>
          <a:solidFill>
            <a:srgbClr val="262626"/>
          </a:solidFill>
          <a:ln w="12700">
            <a:miter lim="400000"/>
          </a:ln>
        </p:spPr>
        <p:txBody>
          <a:bodyPr lIns="45719" rIns="45719"/>
          <a:lstStyle/>
          <a:p>
            <a:pPr>
              <a:defRPr>
                <a:solidFill>
                  <a:srgbClr val="FFFFFF"/>
                </a:solidFill>
              </a:defRPr>
            </a:pPr>
            <a:endParaRPr/>
          </a:p>
        </p:txBody>
      </p:sp>
      <p:sp>
        <p:nvSpPr>
          <p:cNvPr id="199" name="Rectangle 16"/>
          <p:cNvSpPr/>
          <p:nvPr/>
        </p:nvSpPr>
        <p:spPr>
          <a:xfrm>
            <a:off x="10585826" y="609600"/>
            <a:ext cx="1602998" cy="1368198"/>
          </a:xfrm>
          <a:prstGeom prst="rect">
            <a:avLst/>
          </a:prstGeom>
          <a:solidFill>
            <a:schemeClr val="accent1"/>
          </a:solidFill>
          <a:ln w="12700">
            <a:miter lim="400000"/>
          </a:ln>
        </p:spPr>
        <p:txBody>
          <a:bodyPr lIns="45719" rIns="45719"/>
          <a:lstStyle/>
          <a:p>
            <a:pPr>
              <a:defRPr>
                <a:solidFill>
                  <a:srgbClr val="FFFFFF"/>
                </a:solidFill>
              </a:defRPr>
            </a:pPr>
            <a:endParaRPr/>
          </a:p>
        </p:txBody>
      </p:sp>
      <p:sp>
        <p:nvSpPr>
          <p:cNvPr id="200" name="Texto del título"/>
          <p:cNvSpPr txBox="1">
            <a:spLocks noGrp="1"/>
          </p:cNvSpPr>
          <p:nvPr>
            <p:ph type="title"/>
          </p:nvPr>
        </p:nvSpPr>
        <p:spPr>
          <a:xfrm>
            <a:off x="669221" y="753228"/>
            <a:ext cx="9624961" cy="1080938"/>
          </a:xfrm>
          <a:prstGeom prst="rect">
            <a:avLst/>
          </a:prstGeom>
        </p:spPr>
        <p:txBody>
          <a:bodyPr/>
          <a:lstStyle/>
          <a:p>
            <a:r>
              <a:t>Texto del título</a:t>
            </a:r>
          </a:p>
        </p:txBody>
      </p:sp>
      <p:sp>
        <p:nvSpPr>
          <p:cNvPr id="201" name="Nivel de texto 1…"/>
          <p:cNvSpPr txBox="1">
            <a:spLocks noGrp="1"/>
          </p:cNvSpPr>
          <p:nvPr>
            <p:ph type="body" sz="quarter" idx="1"/>
          </p:nvPr>
        </p:nvSpPr>
        <p:spPr>
          <a:xfrm>
            <a:off x="660945" y="2336873"/>
            <a:ext cx="3070035" cy="576263"/>
          </a:xfrm>
          <a:prstGeom prst="rect">
            <a:avLst/>
          </a:prstGeom>
        </p:spPr>
        <p:txBody>
          <a:bodyPr anchor="b"/>
          <a:lstStyle>
            <a:lvl1pPr marL="0" indent="0">
              <a:buSzTx/>
              <a:buFontTx/>
              <a:buNone/>
            </a:lvl1pPr>
            <a:lvl2pPr marL="0" indent="457200">
              <a:buSzTx/>
              <a:buFontTx/>
              <a:buNone/>
            </a:lvl2pPr>
            <a:lvl3pPr marL="0" indent="914400">
              <a:buSzTx/>
              <a:buFontTx/>
              <a:buNone/>
            </a:lvl3pPr>
            <a:lvl4pPr marL="0" indent="1371600">
              <a:buSzTx/>
              <a:buFontTx/>
              <a:buNone/>
            </a:lvl4pPr>
            <a:lvl5pPr marL="0" indent="1828800">
              <a:buSzTx/>
              <a:buFontTx/>
              <a:buNone/>
            </a:lvl5pPr>
          </a:lstStyle>
          <a:p>
            <a:r>
              <a:t>Nivel de texto 1</a:t>
            </a:r>
          </a:p>
          <a:p>
            <a:pPr lvl="1"/>
            <a:r>
              <a:t>Nivel de texto 2</a:t>
            </a:r>
          </a:p>
          <a:p>
            <a:pPr lvl="2"/>
            <a:r>
              <a:t>Nivel de texto 3</a:t>
            </a:r>
          </a:p>
          <a:p>
            <a:pPr lvl="3"/>
            <a:r>
              <a:t>Nivel de texto 4</a:t>
            </a:r>
          </a:p>
          <a:p>
            <a:pPr lvl="4"/>
            <a:r>
              <a:t>Nivel de texto 5</a:t>
            </a:r>
          </a:p>
        </p:txBody>
      </p:sp>
      <p:sp>
        <p:nvSpPr>
          <p:cNvPr id="202" name="Text Placeholder 3"/>
          <p:cNvSpPr>
            <a:spLocks noGrp="1"/>
          </p:cNvSpPr>
          <p:nvPr>
            <p:ph type="body" sz="quarter" idx="21"/>
          </p:nvPr>
        </p:nvSpPr>
        <p:spPr>
          <a:xfrm>
            <a:off x="680321" y="3022673"/>
            <a:ext cx="3049704" cy="2913514"/>
          </a:xfrm>
          <a:prstGeom prst="rect">
            <a:avLst/>
          </a:prstGeom>
        </p:spPr>
        <p:txBody>
          <a:bodyPr/>
          <a:lstStyle/>
          <a:p>
            <a:pPr marL="0" indent="0">
              <a:buSzTx/>
              <a:buFontTx/>
              <a:buNone/>
              <a:defRPr sz="1400"/>
            </a:pPr>
            <a:endParaRPr/>
          </a:p>
        </p:txBody>
      </p:sp>
      <p:sp>
        <p:nvSpPr>
          <p:cNvPr id="203" name="Text Placeholder 4"/>
          <p:cNvSpPr>
            <a:spLocks noGrp="1"/>
          </p:cNvSpPr>
          <p:nvPr>
            <p:ph type="body" sz="quarter" idx="22"/>
          </p:nvPr>
        </p:nvSpPr>
        <p:spPr>
          <a:xfrm>
            <a:off x="3956024" y="2336873"/>
            <a:ext cx="3063241" cy="576263"/>
          </a:xfrm>
          <a:prstGeom prst="rect">
            <a:avLst/>
          </a:prstGeom>
        </p:spPr>
        <p:txBody>
          <a:bodyPr anchor="b"/>
          <a:lstStyle/>
          <a:p>
            <a:pPr marL="0" indent="0">
              <a:buSzTx/>
              <a:buFontTx/>
              <a:buNone/>
            </a:pPr>
            <a:endParaRPr/>
          </a:p>
        </p:txBody>
      </p:sp>
      <p:sp>
        <p:nvSpPr>
          <p:cNvPr id="204" name="Text Placeholder 3"/>
          <p:cNvSpPr>
            <a:spLocks noGrp="1"/>
          </p:cNvSpPr>
          <p:nvPr>
            <p:ph type="body" sz="quarter" idx="23"/>
          </p:nvPr>
        </p:nvSpPr>
        <p:spPr>
          <a:xfrm>
            <a:off x="3945470" y="3022673"/>
            <a:ext cx="3063240" cy="2913514"/>
          </a:xfrm>
          <a:prstGeom prst="rect">
            <a:avLst/>
          </a:prstGeom>
        </p:spPr>
        <p:txBody>
          <a:bodyPr/>
          <a:lstStyle/>
          <a:p>
            <a:pPr marL="0" indent="0">
              <a:buSzTx/>
              <a:buFontTx/>
              <a:buNone/>
              <a:defRPr sz="1400"/>
            </a:pPr>
            <a:endParaRPr/>
          </a:p>
        </p:txBody>
      </p:sp>
      <p:sp>
        <p:nvSpPr>
          <p:cNvPr id="205" name="Text Placeholder 4"/>
          <p:cNvSpPr>
            <a:spLocks noGrp="1"/>
          </p:cNvSpPr>
          <p:nvPr>
            <p:ph type="body" sz="quarter" idx="24"/>
          </p:nvPr>
        </p:nvSpPr>
        <p:spPr>
          <a:xfrm>
            <a:off x="7224155" y="2336873"/>
            <a:ext cx="3070026" cy="576263"/>
          </a:xfrm>
          <a:prstGeom prst="rect">
            <a:avLst/>
          </a:prstGeom>
        </p:spPr>
        <p:txBody>
          <a:bodyPr anchor="b"/>
          <a:lstStyle/>
          <a:p>
            <a:pPr marL="0" indent="0">
              <a:buSzTx/>
              <a:buFontTx/>
              <a:buNone/>
            </a:pPr>
            <a:endParaRPr/>
          </a:p>
        </p:txBody>
      </p:sp>
      <p:sp>
        <p:nvSpPr>
          <p:cNvPr id="206" name="Text Placeholder 3"/>
          <p:cNvSpPr>
            <a:spLocks noGrp="1"/>
          </p:cNvSpPr>
          <p:nvPr>
            <p:ph type="body" sz="quarter" idx="25"/>
          </p:nvPr>
        </p:nvSpPr>
        <p:spPr>
          <a:xfrm>
            <a:off x="7224155" y="3022673"/>
            <a:ext cx="3070026" cy="2913514"/>
          </a:xfrm>
          <a:prstGeom prst="rect">
            <a:avLst/>
          </a:prstGeom>
        </p:spPr>
        <p:txBody>
          <a:bodyPr/>
          <a:lstStyle/>
          <a:p>
            <a:pPr marL="0" indent="0">
              <a:buSzTx/>
              <a:buFontTx/>
              <a:buNone/>
              <a:defRPr sz="1400"/>
            </a:pPr>
            <a:endParaRPr/>
          </a:p>
        </p:txBody>
      </p:sp>
      <p:sp>
        <p:nvSpPr>
          <p:cNvPr id="20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Columna de imagen 3">
    <p:spTree>
      <p:nvGrpSpPr>
        <p:cNvPr id="1" name=""/>
        <p:cNvGrpSpPr/>
        <p:nvPr/>
      </p:nvGrpSpPr>
      <p:grpSpPr>
        <a:xfrm>
          <a:off x="0" y="0"/>
          <a:ext cx="0" cy="0"/>
          <a:chOff x="0" y="0"/>
          <a:chExt cx="0" cy="0"/>
        </a:xfrm>
      </p:grpSpPr>
      <p:pic>
        <p:nvPicPr>
          <p:cNvPr id="214"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215" name="Picture 14" descr="Picture 14"/>
          <p:cNvPicPr>
            <a:picLocks noChangeAspect="1"/>
          </p:cNvPicPr>
          <p:nvPr/>
        </p:nvPicPr>
        <p:blipFill>
          <a:blip r:embed="rId3">
            <a:extLst/>
          </a:blip>
          <a:stretch>
            <a:fillRect/>
          </a:stretch>
        </p:blipFill>
        <p:spPr>
          <a:xfrm>
            <a:off x="1" y="1970240"/>
            <a:ext cx="10437812" cy="321165"/>
          </a:xfrm>
          <a:prstGeom prst="rect">
            <a:avLst/>
          </a:prstGeom>
          <a:ln w="12700">
            <a:miter lim="400000"/>
          </a:ln>
        </p:spPr>
      </p:pic>
      <p:pic>
        <p:nvPicPr>
          <p:cNvPr id="216" name="Picture 15" descr="Picture 15"/>
          <p:cNvPicPr>
            <a:picLocks noChangeAspect="1"/>
          </p:cNvPicPr>
          <p:nvPr/>
        </p:nvPicPr>
        <p:blipFill>
          <a:blip r:embed="rId4">
            <a:extLst/>
          </a:blip>
          <a:stretch>
            <a:fillRect/>
          </a:stretch>
        </p:blipFill>
        <p:spPr>
          <a:xfrm>
            <a:off x="10585825" y="1971233"/>
            <a:ext cx="1602998" cy="144271"/>
          </a:xfrm>
          <a:prstGeom prst="rect">
            <a:avLst/>
          </a:prstGeom>
          <a:ln w="12700">
            <a:miter lim="400000"/>
          </a:ln>
        </p:spPr>
      </p:pic>
      <p:sp>
        <p:nvSpPr>
          <p:cNvPr id="217" name="Rectangle 16"/>
          <p:cNvSpPr/>
          <p:nvPr/>
        </p:nvSpPr>
        <p:spPr>
          <a:xfrm>
            <a:off x="-1" y="609600"/>
            <a:ext cx="10437814" cy="1368198"/>
          </a:xfrm>
          <a:prstGeom prst="rect">
            <a:avLst/>
          </a:prstGeom>
          <a:solidFill>
            <a:srgbClr val="262626"/>
          </a:solidFill>
          <a:ln w="12700">
            <a:miter lim="400000"/>
          </a:ln>
        </p:spPr>
        <p:txBody>
          <a:bodyPr lIns="45719" rIns="45719"/>
          <a:lstStyle/>
          <a:p>
            <a:pPr>
              <a:defRPr>
                <a:solidFill>
                  <a:srgbClr val="FFFFFF"/>
                </a:solidFill>
              </a:defRPr>
            </a:pPr>
            <a:endParaRPr/>
          </a:p>
        </p:txBody>
      </p:sp>
      <p:sp>
        <p:nvSpPr>
          <p:cNvPr id="218" name="Rectangle 17"/>
          <p:cNvSpPr/>
          <p:nvPr/>
        </p:nvSpPr>
        <p:spPr>
          <a:xfrm>
            <a:off x="10585826" y="609600"/>
            <a:ext cx="1602998" cy="1368198"/>
          </a:xfrm>
          <a:prstGeom prst="rect">
            <a:avLst/>
          </a:prstGeom>
          <a:solidFill>
            <a:schemeClr val="accent1"/>
          </a:solidFill>
          <a:ln w="12700">
            <a:miter lim="400000"/>
          </a:ln>
        </p:spPr>
        <p:txBody>
          <a:bodyPr lIns="45719" rIns="45719"/>
          <a:lstStyle/>
          <a:p>
            <a:pPr>
              <a:defRPr>
                <a:solidFill>
                  <a:srgbClr val="FFFFFF"/>
                </a:solidFill>
              </a:defRPr>
            </a:pPr>
            <a:endParaRPr/>
          </a:p>
        </p:txBody>
      </p:sp>
      <p:sp>
        <p:nvSpPr>
          <p:cNvPr id="219" name="Texto del título"/>
          <p:cNvSpPr txBox="1">
            <a:spLocks noGrp="1"/>
          </p:cNvSpPr>
          <p:nvPr>
            <p:ph type="title"/>
          </p:nvPr>
        </p:nvSpPr>
        <p:spPr>
          <a:xfrm>
            <a:off x="680321" y="753228"/>
            <a:ext cx="9613861" cy="1080938"/>
          </a:xfrm>
          <a:prstGeom prst="rect">
            <a:avLst/>
          </a:prstGeom>
        </p:spPr>
        <p:txBody>
          <a:bodyPr/>
          <a:lstStyle/>
          <a:p>
            <a:r>
              <a:t>Texto del título</a:t>
            </a:r>
          </a:p>
        </p:txBody>
      </p:sp>
      <p:sp>
        <p:nvSpPr>
          <p:cNvPr id="220" name="Nivel de texto 1…"/>
          <p:cNvSpPr txBox="1">
            <a:spLocks noGrp="1"/>
          </p:cNvSpPr>
          <p:nvPr>
            <p:ph type="body" sz="quarter" idx="1"/>
          </p:nvPr>
        </p:nvSpPr>
        <p:spPr>
          <a:xfrm>
            <a:off x="680318" y="4297503"/>
            <a:ext cx="3049705" cy="576263"/>
          </a:xfrm>
          <a:prstGeom prst="rect">
            <a:avLst/>
          </a:prstGeom>
        </p:spPr>
        <p:txBody>
          <a:bodyPr anchor="b"/>
          <a:lstStyle>
            <a:lvl1pPr marL="0" indent="0">
              <a:buSzTx/>
              <a:buFontTx/>
              <a:buNone/>
            </a:lvl1pPr>
            <a:lvl2pPr marL="0" indent="457200">
              <a:buSzTx/>
              <a:buFontTx/>
              <a:buNone/>
            </a:lvl2pPr>
            <a:lvl3pPr marL="0" indent="914400">
              <a:buSzTx/>
              <a:buFontTx/>
              <a:buNone/>
            </a:lvl3pPr>
            <a:lvl4pPr marL="0" indent="1371600">
              <a:buSzTx/>
              <a:buFontTx/>
              <a:buNone/>
            </a:lvl4pPr>
            <a:lvl5pPr marL="0" indent="1828800">
              <a:buSzTx/>
              <a:buFontTx/>
              <a:buNone/>
            </a:lvl5pPr>
          </a:lstStyle>
          <a:p>
            <a:r>
              <a:t>Nivel de texto 1</a:t>
            </a:r>
          </a:p>
          <a:p>
            <a:pPr lvl="1"/>
            <a:r>
              <a:t>Nivel de texto 2</a:t>
            </a:r>
          </a:p>
          <a:p>
            <a:pPr lvl="2"/>
            <a:r>
              <a:t>Nivel de texto 3</a:t>
            </a:r>
          </a:p>
          <a:p>
            <a:pPr lvl="3"/>
            <a:r>
              <a:t>Nivel de texto 4</a:t>
            </a:r>
          </a:p>
          <a:p>
            <a:pPr lvl="4"/>
            <a:r>
              <a:t>Nivel de texto 5</a:t>
            </a:r>
          </a:p>
        </p:txBody>
      </p:sp>
      <p:sp>
        <p:nvSpPr>
          <p:cNvPr id="221" name="Picture Placeholder 2"/>
          <p:cNvSpPr>
            <a:spLocks noGrp="1"/>
          </p:cNvSpPr>
          <p:nvPr>
            <p:ph type="pic" sz="quarter" idx="21"/>
          </p:nvPr>
        </p:nvSpPr>
        <p:spPr>
          <a:xfrm>
            <a:off x="680317" y="2336873"/>
            <a:ext cx="3049707" cy="1524001"/>
          </a:xfrm>
          <a:prstGeom prst="rect">
            <a:avLst/>
          </a:prstGeom>
          <a:effectLst>
            <a:outerShdw blurRad="50800" dist="50800" dir="5400000" rotWithShape="0">
              <a:srgbClr val="000000">
                <a:alpha val="43000"/>
              </a:srgbClr>
            </a:outerShdw>
          </a:effectLst>
        </p:spPr>
        <p:txBody>
          <a:bodyPr lIns="91439" rIns="91439">
            <a:noAutofit/>
          </a:bodyPr>
          <a:lstStyle/>
          <a:p>
            <a:endParaRPr/>
          </a:p>
        </p:txBody>
      </p:sp>
      <p:sp>
        <p:nvSpPr>
          <p:cNvPr id="222" name="Text Placeholder 3"/>
          <p:cNvSpPr>
            <a:spLocks noGrp="1"/>
          </p:cNvSpPr>
          <p:nvPr>
            <p:ph type="body" sz="quarter" idx="22"/>
          </p:nvPr>
        </p:nvSpPr>
        <p:spPr>
          <a:xfrm>
            <a:off x="680317" y="4873764"/>
            <a:ext cx="3049707" cy="1062423"/>
          </a:xfrm>
          <a:prstGeom prst="rect">
            <a:avLst/>
          </a:prstGeom>
        </p:spPr>
        <p:txBody>
          <a:bodyPr/>
          <a:lstStyle/>
          <a:p>
            <a:pPr marL="0" indent="0">
              <a:buSzTx/>
              <a:buFontTx/>
              <a:buNone/>
              <a:defRPr sz="1400"/>
            </a:pPr>
            <a:endParaRPr/>
          </a:p>
        </p:txBody>
      </p:sp>
      <p:sp>
        <p:nvSpPr>
          <p:cNvPr id="223" name="Text Placeholder 4"/>
          <p:cNvSpPr>
            <a:spLocks noGrp="1"/>
          </p:cNvSpPr>
          <p:nvPr>
            <p:ph type="body" sz="quarter" idx="23"/>
          </p:nvPr>
        </p:nvSpPr>
        <p:spPr>
          <a:xfrm>
            <a:off x="3945471" y="4297503"/>
            <a:ext cx="3063241" cy="576263"/>
          </a:xfrm>
          <a:prstGeom prst="rect">
            <a:avLst/>
          </a:prstGeom>
        </p:spPr>
        <p:txBody>
          <a:bodyPr anchor="b"/>
          <a:lstStyle/>
          <a:p>
            <a:pPr marL="0" indent="0">
              <a:buSzTx/>
              <a:buFontTx/>
              <a:buNone/>
            </a:pPr>
            <a:endParaRPr/>
          </a:p>
        </p:txBody>
      </p:sp>
      <p:sp>
        <p:nvSpPr>
          <p:cNvPr id="224" name="Picture Placeholder 2"/>
          <p:cNvSpPr>
            <a:spLocks noGrp="1"/>
          </p:cNvSpPr>
          <p:nvPr>
            <p:ph type="pic" sz="quarter" idx="24"/>
          </p:nvPr>
        </p:nvSpPr>
        <p:spPr>
          <a:xfrm>
            <a:off x="3945470" y="2336873"/>
            <a:ext cx="3063240" cy="1524001"/>
          </a:xfrm>
          <a:prstGeom prst="rect">
            <a:avLst/>
          </a:prstGeom>
          <a:effectLst>
            <a:outerShdw blurRad="50800" dist="50800" dir="5400000" rotWithShape="0">
              <a:srgbClr val="000000">
                <a:alpha val="43000"/>
              </a:srgbClr>
            </a:outerShdw>
          </a:effectLst>
        </p:spPr>
        <p:txBody>
          <a:bodyPr lIns="91439" rIns="91439">
            <a:noAutofit/>
          </a:bodyPr>
          <a:lstStyle/>
          <a:p>
            <a:endParaRPr/>
          </a:p>
        </p:txBody>
      </p:sp>
      <p:sp>
        <p:nvSpPr>
          <p:cNvPr id="225" name="Text Placeholder 3"/>
          <p:cNvSpPr>
            <a:spLocks noGrp="1"/>
          </p:cNvSpPr>
          <p:nvPr>
            <p:ph type="body" sz="quarter" idx="25"/>
          </p:nvPr>
        </p:nvSpPr>
        <p:spPr>
          <a:xfrm>
            <a:off x="3944117" y="4873764"/>
            <a:ext cx="3067298" cy="1062423"/>
          </a:xfrm>
          <a:prstGeom prst="rect">
            <a:avLst/>
          </a:prstGeom>
        </p:spPr>
        <p:txBody>
          <a:bodyPr/>
          <a:lstStyle/>
          <a:p>
            <a:pPr marL="0" indent="0">
              <a:buSzTx/>
              <a:buFontTx/>
              <a:buNone/>
              <a:defRPr sz="1400"/>
            </a:pPr>
            <a:endParaRPr/>
          </a:p>
        </p:txBody>
      </p:sp>
      <p:sp>
        <p:nvSpPr>
          <p:cNvPr id="226" name="Text Placeholder 4"/>
          <p:cNvSpPr>
            <a:spLocks noGrp="1"/>
          </p:cNvSpPr>
          <p:nvPr>
            <p:ph type="body" sz="quarter" idx="26"/>
          </p:nvPr>
        </p:nvSpPr>
        <p:spPr>
          <a:xfrm>
            <a:off x="7230678" y="4297503"/>
            <a:ext cx="3063506" cy="576263"/>
          </a:xfrm>
          <a:prstGeom prst="rect">
            <a:avLst/>
          </a:prstGeom>
        </p:spPr>
        <p:txBody>
          <a:bodyPr anchor="b"/>
          <a:lstStyle/>
          <a:p>
            <a:pPr marL="0" indent="0">
              <a:buSzTx/>
              <a:buFontTx/>
              <a:buNone/>
            </a:pPr>
            <a:endParaRPr/>
          </a:p>
        </p:txBody>
      </p:sp>
      <p:sp>
        <p:nvSpPr>
          <p:cNvPr id="227" name="Picture Placeholder 2"/>
          <p:cNvSpPr>
            <a:spLocks noGrp="1"/>
          </p:cNvSpPr>
          <p:nvPr>
            <p:ph type="pic" sz="quarter" idx="27"/>
          </p:nvPr>
        </p:nvSpPr>
        <p:spPr>
          <a:xfrm>
            <a:off x="7230677" y="2336873"/>
            <a:ext cx="3063506" cy="1524001"/>
          </a:xfrm>
          <a:prstGeom prst="rect">
            <a:avLst/>
          </a:prstGeom>
          <a:effectLst>
            <a:outerShdw blurRad="50800" dist="50800" dir="5400000" rotWithShape="0">
              <a:srgbClr val="000000">
                <a:alpha val="43000"/>
              </a:srgbClr>
            </a:outerShdw>
          </a:effectLst>
        </p:spPr>
        <p:txBody>
          <a:bodyPr lIns="91439" rIns="91439">
            <a:noAutofit/>
          </a:bodyPr>
          <a:lstStyle/>
          <a:p>
            <a:endParaRPr/>
          </a:p>
        </p:txBody>
      </p:sp>
      <p:sp>
        <p:nvSpPr>
          <p:cNvPr id="228" name="Text Placeholder 3"/>
          <p:cNvSpPr>
            <a:spLocks noGrp="1"/>
          </p:cNvSpPr>
          <p:nvPr>
            <p:ph type="body" sz="quarter" idx="28"/>
          </p:nvPr>
        </p:nvSpPr>
        <p:spPr>
          <a:xfrm>
            <a:off x="7230553" y="4873761"/>
            <a:ext cx="3067564" cy="1062423"/>
          </a:xfrm>
          <a:prstGeom prst="rect">
            <a:avLst/>
          </a:prstGeom>
        </p:spPr>
        <p:txBody>
          <a:bodyPr/>
          <a:lstStyle/>
          <a:p>
            <a:pPr marL="0" indent="0">
              <a:buSzTx/>
              <a:buFontTx/>
              <a:buNone/>
              <a:defRPr sz="1400"/>
            </a:pPr>
            <a:endParaRPr/>
          </a:p>
        </p:txBody>
      </p:sp>
      <p:sp>
        <p:nvSpPr>
          <p:cNvPr id="22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ítulo y objetos">
    <p:spTree>
      <p:nvGrpSpPr>
        <p:cNvPr id="1" name=""/>
        <p:cNvGrpSpPr/>
        <p:nvPr/>
      </p:nvGrpSpPr>
      <p:grpSpPr>
        <a:xfrm>
          <a:off x="0" y="0"/>
          <a:ext cx="0" cy="0"/>
          <a:chOff x="0" y="0"/>
          <a:chExt cx="0" cy="0"/>
        </a:xfrm>
      </p:grpSpPr>
      <p:pic>
        <p:nvPicPr>
          <p:cNvPr id="28"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29" name="Picture 14" descr="Picture 14"/>
          <p:cNvPicPr>
            <a:picLocks noChangeAspect="1"/>
          </p:cNvPicPr>
          <p:nvPr/>
        </p:nvPicPr>
        <p:blipFill>
          <a:blip r:embed="rId3">
            <a:extLst/>
          </a:blip>
          <a:stretch>
            <a:fillRect/>
          </a:stretch>
        </p:blipFill>
        <p:spPr>
          <a:xfrm>
            <a:off x="1" y="1970240"/>
            <a:ext cx="10437812" cy="321165"/>
          </a:xfrm>
          <a:prstGeom prst="rect">
            <a:avLst/>
          </a:prstGeom>
          <a:ln w="12700">
            <a:miter lim="400000"/>
          </a:ln>
        </p:spPr>
      </p:pic>
      <p:pic>
        <p:nvPicPr>
          <p:cNvPr id="30" name="Picture 15" descr="Picture 15"/>
          <p:cNvPicPr>
            <a:picLocks noChangeAspect="1"/>
          </p:cNvPicPr>
          <p:nvPr/>
        </p:nvPicPr>
        <p:blipFill>
          <a:blip r:embed="rId4">
            <a:extLst/>
          </a:blip>
          <a:stretch>
            <a:fillRect/>
          </a:stretch>
        </p:blipFill>
        <p:spPr>
          <a:xfrm>
            <a:off x="10585825" y="1971233"/>
            <a:ext cx="1602998" cy="144271"/>
          </a:xfrm>
          <a:prstGeom prst="rect">
            <a:avLst/>
          </a:prstGeom>
          <a:ln w="12700">
            <a:miter lim="400000"/>
          </a:ln>
        </p:spPr>
      </p:pic>
      <p:sp>
        <p:nvSpPr>
          <p:cNvPr id="31" name="Rectangle 16"/>
          <p:cNvSpPr/>
          <p:nvPr/>
        </p:nvSpPr>
        <p:spPr>
          <a:xfrm>
            <a:off x="-1" y="609600"/>
            <a:ext cx="10437814" cy="1368198"/>
          </a:xfrm>
          <a:prstGeom prst="rect">
            <a:avLst/>
          </a:prstGeom>
          <a:solidFill>
            <a:srgbClr val="262626"/>
          </a:solidFill>
          <a:ln w="12700">
            <a:miter lim="400000"/>
          </a:ln>
        </p:spPr>
        <p:txBody>
          <a:bodyPr lIns="45719" rIns="45719"/>
          <a:lstStyle/>
          <a:p>
            <a:pPr>
              <a:defRPr>
                <a:solidFill>
                  <a:srgbClr val="FFFFFF"/>
                </a:solidFill>
              </a:defRPr>
            </a:pPr>
            <a:endParaRPr/>
          </a:p>
        </p:txBody>
      </p:sp>
      <p:sp>
        <p:nvSpPr>
          <p:cNvPr id="32" name="Rectangle 17"/>
          <p:cNvSpPr/>
          <p:nvPr/>
        </p:nvSpPr>
        <p:spPr>
          <a:xfrm>
            <a:off x="10585826" y="609600"/>
            <a:ext cx="1602998" cy="1368198"/>
          </a:xfrm>
          <a:prstGeom prst="rect">
            <a:avLst/>
          </a:prstGeom>
          <a:solidFill>
            <a:schemeClr val="accent1"/>
          </a:solidFill>
          <a:ln w="12700">
            <a:miter lim="400000"/>
          </a:ln>
        </p:spPr>
        <p:txBody>
          <a:bodyPr lIns="45719" rIns="45719"/>
          <a:lstStyle/>
          <a:p>
            <a:pPr>
              <a:defRPr>
                <a:solidFill>
                  <a:srgbClr val="FFFFFF"/>
                </a:solidFill>
              </a:defRPr>
            </a:pPr>
            <a:endParaRPr/>
          </a:p>
        </p:txBody>
      </p:sp>
      <p:sp>
        <p:nvSpPr>
          <p:cNvPr id="33" name="Texto del título"/>
          <p:cNvSpPr txBox="1">
            <a:spLocks noGrp="1"/>
          </p:cNvSpPr>
          <p:nvPr>
            <p:ph type="title"/>
          </p:nvPr>
        </p:nvSpPr>
        <p:spPr>
          <a:xfrm>
            <a:off x="680321" y="753228"/>
            <a:ext cx="9613862" cy="1080938"/>
          </a:xfrm>
          <a:prstGeom prst="rect">
            <a:avLst/>
          </a:prstGeom>
        </p:spPr>
        <p:txBody>
          <a:bodyPr/>
          <a:lstStyle/>
          <a:p>
            <a:r>
              <a:t>Texto del título</a:t>
            </a:r>
          </a:p>
        </p:txBody>
      </p:sp>
      <p:sp>
        <p:nvSpPr>
          <p:cNvPr id="34" name="Nivel de texto 1…"/>
          <p:cNvSpPr txBox="1">
            <a:spLocks noGrp="1"/>
          </p:cNvSpPr>
          <p:nvPr>
            <p:ph type="body" idx="1"/>
          </p:nvPr>
        </p:nvSpPr>
        <p:spPr>
          <a:xfrm>
            <a:off x="680321" y="2336873"/>
            <a:ext cx="9613862" cy="3599317"/>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3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Encabezado de sección">
    <p:spTree>
      <p:nvGrpSpPr>
        <p:cNvPr id="1" name=""/>
        <p:cNvGrpSpPr/>
        <p:nvPr/>
      </p:nvGrpSpPr>
      <p:grpSpPr>
        <a:xfrm>
          <a:off x="0" y="0"/>
          <a:ext cx="0" cy="0"/>
          <a:chOff x="0" y="0"/>
          <a:chExt cx="0" cy="0"/>
        </a:xfrm>
      </p:grpSpPr>
      <p:pic>
        <p:nvPicPr>
          <p:cNvPr id="42"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43" name="Picture 6" descr="Picture 6"/>
          <p:cNvPicPr>
            <a:picLocks noChangeAspect="1"/>
          </p:cNvPicPr>
          <p:nvPr/>
        </p:nvPicPr>
        <p:blipFill>
          <a:blip r:embed="rId3">
            <a:extLst/>
          </a:blip>
          <a:stretch>
            <a:fillRect/>
          </a:stretch>
        </p:blipFill>
        <p:spPr>
          <a:xfrm>
            <a:off x="-2" y="4086907"/>
            <a:ext cx="10437813" cy="321165"/>
          </a:xfrm>
          <a:prstGeom prst="rect">
            <a:avLst/>
          </a:prstGeom>
          <a:ln w="12700">
            <a:miter lim="400000"/>
          </a:ln>
        </p:spPr>
      </p:pic>
      <p:pic>
        <p:nvPicPr>
          <p:cNvPr id="44" name="Picture 7" descr="Picture 7"/>
          <p:cNvPicPr>
            <a:picLocks noChangeAspect="1"/>
          </p:cNvPicPr>
          <p:nvPr/>
        </p:nvPicPr>
        <p:blipFill>
          <a:blip r:embed="rId4">
            <a:extLst/>
          </a:blip>
          <a:stretch>
            <a:fillRect/>
          </a:stretch>
        </p:blipFill>
        <p:spPr>
          <a:xfrm>
            <a:off x="10585823" y="4087900"/>
            <a:ext cx="1602998" cy="144271"/>
          </a:xfrm>
          <a:prstGeom prst="rect">
            <a:avLst/>
          </a:prstGeom>
          <a:ln w="12700">
            <a:miter lim="400000"/>
          </a:ln>
        </p:spPr>
      </p:pic>
      <p:sp>
        <p:nvSpPr>
          <p:cNvPr id="45" name="Rectangle 8"/>
          <p:cNvSpPr/>
          <p:nvPr/>
        </p:nvSpPr>
        <p:spPr>
          <a:xfrm>
            <a:off x="-3" y="2726266"/>
            <a:ext cx="10437814" cy="1368199"/>
          </a:xfrm>
          <a:prstGeom prst="rect">
            <a:avLst/>
          </a:prstGeom>
          <a:solidFill>
            <a:srgbClr val="262626"/>
          </a:solidFill>
          <a:ln w="12700">
            <a:miter lim="400000"/>
          </a:ln>
        </p:spPr>
        <p:txBody>
          <a:bodyPr lIns="45719" rIns="45719"/>
          <a:lstStyle/>
          <a:p>
            <a:pPr>
              <a:defRPr>
                <a:solidFill>
                  <a:srgbClr val="FFFFFF"/>
                </a:solidFill>
              </a:defRPr>
            </a:pPr>
            <a:endParaRPr/>
          </a:p>
        </p:txBody>
      </p:sp>
      <p:sp>
        <p:nvSpPr>
          <p:cNvPr id="46" name="Rectangle 9"/>
          <p:cNvSpPr/>
          <p:nvPr/>
        </p:nvSpPr>
        <p:spPr>
          <a:xfrm>
            <a:off x="10585825" y="2726266"/>
            <a:ext cx="1602998" cy="1368199"/>
          </a:xfrm>
          <a:prstGeom prst="rect">
            <a:avLst/>
          </a:prstGeom>
          <a:solidFill>
            <a:schemeClr val="accent1"/>
          </a:solidFill>
          <a:ln w="12700">
            <a:miter lim="400000"/>
          </a:ln>
        </p:spPr>
        <p:txBody>
          <a:bodyPr lIns="45719" rIns="45719"/>
          <a:lstStyle/>
          <a:p>
            <a:pPr>
              <a:defRPr>
                <a:solidFill>
                  <a:srgbClr val="FFFFFF"/>
                </a:solidFill>
              </a:defRPr>
            </a:pPr>
            <a:endParaRPr/>
          </a:p>
        </p:txBody>
      </p:sp>
      <p:sp>
        <p:nvSpPr>
          <p:cNvPr id="47" name="Texto del título"/>
          <p:cNvSpPr txBox="1">
            <a:spLocks noGrp="1"/>
          </p:cNvSpPr>
          <p:nvPr>
            <p:ph type="title"/>
          </p:nvPr>
        </p:nvSpPr>
        <p:spPr>
          <a:xfrm>
            <a:off x="680321" y="2869894"/>
            <a:ext cx="9613861" cy="1090789"/>
          </a:xfrm>
          <a:prstGeom prst="rect">
            <a:avLst/>
          </a:prstGeom>
        </p:spPr>
        <p:txBody>
          <a:bodyPr/>
          <a:lstStyle>
            <a:lvl1pPr algn="r"/>
          </a:lstStyle>
          <a:p>
            <a:r>
              <a:t>Texto del título</a:t>
            </a:r>
          </a:p>
        </p:txBody>
      </p:sp>
      <p:sp>
        <p:nvSpPr>
          <p:cNvPr id="48" name="Nivel de texto 1…"/>
          <p:cNvSpPr txBox="1">
            <a:spLocks noGrp="1"/>
          </p:cNvSpPr>
          <p:nvPr>
            <p:ph type="body" sz="quarter" idx="1"/>
          </p:nvPr>
        </p:nvSpPr>
        <p:spPr>
          <a:xfrm>
            <a:off x="680321" y="4232171"/>
            <a:ext cx="9613861" cy="1704018"/>
          </a:xfrm>
          <a:prstGeom prst="rect">
            <a:avLst/>
          </a:prstGeom>
        </p:spPr>
        <p:txBody>
          <a:bodyPr/>
          <a:lstStyle>
            <a:lvl1pPr marL="0" indent="0" algn="r">
              <a:buSzTx/>
              <a:buFontTx/>
              <a:buNone/>
              <a:defRPr sz="2000"/>
            </a:lvl1pPr>
            <a:lvl2pPr marL="0" indent="457200" algn="r">
              <a:buSzTx/>
              <a:buFontTx/>
              <a:buNone/>
              <a:defRPr sz="2000"/>
            </a:lvl2pPr>
            <a:lvl3pPr marL="0" indent="914400" algn="r">
              <a:buSzTx/>
              <a:buFontTx/>
              <a:buNone/>
              <a:defRPr sz="2000"/>
            </a:lvl3pPr>
            <a:lvl4pPr marL="0" indent="1371600" algn="r">
              <a:buSzTx/>
              <a:buFontTx/>
              <a:buNone/>
              <a:defRPr sz="2000"/>
            </a:lvl4pPr>
            <a:lvl5pPr marL="0" indent="1828800" algn="r">
              <a:buSzTx/>
              <a:buFontTx/>
              <a:buNone/>
              <a:defRPr sz="2000"/>
            </a:lvl5pPr>
          </a:lstStyle>
          <a:p>
            <a:r>
              <a:t>Nivel de texto 1</a:t>
            </a:r>
          </a:p>
          <a:p>
            <a:pPr lvl="1"/>
            <a:r>
              <a:t>Nivel de texto 2</a:t>
            </a:r>
          </a:p>
          <a:p>
            <a:pPr lvl="2"/>
            <a:r>
              <a:t>Nivel de texto 3</a:t>
            </a:r>
          </a:p>
          <a:p>
            <a:pPr lvl="3"/>
            <a:r>
              <a:t>Nivel de texto 4</a:t>
            </a:r>
          </a:p>
          <a:p>
            <a:pPr lvl="4"/>
            <a:r>
              <a:t>Nivel de texto 5</a:t>
            </a:r>
          </a:p>
        </p:txBody>
      </p:sp>
      <p:sp>
        <p:nvSpPr>
          <p:cNvPr id="49" name="Número de diapositiva"/>
          <p:cNvSpPr txBox="1">
            <a:spLocks noGrp="1"/>
          </p:cNvSpPr>
          <p:nvPr>
            <p:ph type="sldNum" sz="quarter" idx="2"/>
          </p:nvPr>
        </p:nvSpPr>
        <p:spPr>
          <a:xfrm>
            <a:off x="10729455" y="3102869"/>
            <a:ext cx="583665" cy="624841"/>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os objetos">
    <p:spTree>
      <p:nvGrpSpPr>
        <p:cNvPr id="1" name=""/>
        <p:cNvGrpSpPr/>
        <p:nvPr/>
      </p:nvGrpSpPr>
      <p:grpSpPr>
        <a:xfrm>
          <a:off x="0" y="0"/>
          <a:ext cx="0" cy="0"/>
          <a:chOff x="0" y="0"/>
          <a:chExt cx="0" cy="0"/>
        </a:xfrm>
      </p:grpSpPr>
      <p:pic>
        <p:nvPicPr>
          <p:cNvPr id="56"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57" name="Picture 7" descr="Picture 7"/>
          <p:cNvPicPr>
            <a:picLocks noChangeAspect="1"/>
          </p:cNvPicPr>
          <p:nvPr/>
        </p:nvPicPr>
        <p:blipFill>
          <a:blip r:embed="rId3">
            <a:extLst/>
          </a:blip>
          <a:stretch>
            <a:fillRect/>
          </a:stretch>
        </p:blipFill>
        <p:spPr>
          <a:xfrm>
            <a:off x="1" y="1970240"/>
            <a:ext cx="10437812" cy="321165"/>
          </a:xfrm>
          <a:prstGeom prst="rect">
            <a:avLst/>
          </a:prstGeom>
          <a:ln w="12700">
            <a:miter lim="400000"/>
          </a:ln>
        </p:spPr>
      </p:pic>
      <p:pic>
        <p:nvPicPr>
          <p:cNvPr id="58" name="Picture 8" descr="Picture 8"/>
          <p:cNvPicPr>
            <a:picLocks noChangeAspect="1"/>
          </p:cNvPicPr>
          <p:nvPr/>
        </p:nvPicPr>
        <p:blipFill>
          <a:blip r:embed="rId4">
            <a:extLst/>
          </a:blip>
          <a:stretch>
            <a:fillRect/>
          </a:stretch>
        </p:blipFill>
        <p:spPr>
          <a:xfrm>
            <a:off x="10585825" y="1971233"/>
            <a:ext cx="1602998" cy="144271"/>
          </a:xfrm>
          <a:prstGeom prst="rect">
            <a:avLst/>
          </a:prstGeom>
          <a:ln w="12700">
            <a:miter lim="400000"/>
          </a:ln>
        </p:spPr>
      </p:pic>
      <p:sp>
        <p:nvSpPr>
          <p:cNvPr id="59" name="Rectangle 9"/>
          <p:cNvSpPr/>
          <p:nvPr/>
        </p:nvSpPr>
        <p:spPr>
          <a:xfrm>
            <a:off x="-1" y="609600"/>
            <a:ext cx="10437814" cy="1368198"/>
          </a:xfrm>
          <a:prstGeom prst="rect">
            <a:avLst/>
          </a:prstGeom>
          <a:solidFill>
            <a:srgbClr val="262626"/>
          </a:solidFill>
          <a:ln w="12700">
            <a:miter lim="400000"/>
          </a:ln>
        </p:spPr>
        <p:txBody>
          <a:bodyPr lIns="45719" rIns="45719"/>
          <a:lstStyle/>
          <a:p>
            <a:pPr>
              <a:defRPr>
                <a:solidFill>
                  <a:srgbClr val="FFFFFF"/>
                </a:solidFill>
              </a:defRPr>
            </a:pPr>
            <a:endParaRPr/>
          </a:p>
        </p:txBody>
      </p:sp>
      <p:sp>
        <p:nvSpPr>
          <p:cNvPr id="60" name="Rectangle 10"/>
          <p:cNvSpPr/>
          <p:nvPr/>
        </p:nvSpPr>
        <p:spPr>
          <a:xfrm>
            <a:off x="10585826" y="609600"/>
            <a:ext cx="1602998" cy="1368198"/>
          </a:xfrm>
          <a:prstGeom prst="rect">
            <a:avLst/>
          </a:prstGeom>
          <a:solidFill>
            <a:schemeClr val="accent1"/>
          </a:solidFill>
          <a:ln w="12700">
            <a:miter lim="400000"/>
          </a:ln>
        </p:spPr>
        <p:txBody>
          <a:bodyPr lIns="45719" rIns="45719"/>
          <a:lstStyle/>
          <a:p>
            <a:pPr>
              <a:defRPr>
                <a:solidFill>
                  <a:srgbClr val="FFFFFF"/>
                </a:solidFill>
              </a:defRPr>
            </a:pPr>
            <a:endParaRPr/>
          </a:p>
        </p:txBody>
      </p:sp>
      <p:sp>
        <p:nvSpPr>
          <p:cNvPr id="61" name="Texto del título"/>
          <p:cNvSpPr txBox="1">
            <a:spLocks noGrp="1"/>
          </p:cNvSpPr>
          <p:nvPr>
            <p:ph type="title"/>
          </p:nvPr>
        </p:nvSpPr>
        <p:spPr>
          <a:xfrm>
            <a:off x="680321" y="753228"/>
            <a:ext cx="9613862" cy="1080938"/>
          </a:xfrm>
          <a:prstGeom prst="rect">
            <a:avLst/>
          </a:prstGeom>
        </p:spPr>
        <p:txBody>
          <a:bodyPr/>
          <a:lstStyle/>
          <a:p>
            <a:r>
              <a:t>Texto del título</a:t>
            </a:r>
          </a:p>
        </p:txBody>
      </p:sp>
      <p:sp>
        <p:nvSpPr>
          <p:cNvPr id="62" name="Nivel de texto 1…"/>
          <p:cNvSpPr txBox="1">
            <a:spLocks noGrp="1"/>
          </p:cNvSpPr>
          <p:nvPr>
            <p:ph type="body" sz="half" idx="1"/>
          </p:nvPr>
        </p:nvSpPr>
        <p:spPr>
          <a:xfrm>
            <a:off x="680320" y="2336873"/>
            <a:ext cx="4698359" cy="3599317"/>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6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ación">
    <p:spTree>
      <p:nvGrpSpPr>
        <p:cNvPr id="1" name=""/>
        <p:cNvGrpSpPr/>
        <p:nvPr/>
      </p:nvGrpSpPr>
      <p:grpSpPr>
        <a:xfrm>
          <a:off x="0" y="0"/>
          <a:ext cx="0" cy="0"/>
          <a:chOff x="0" y="0"/>
          <a:chExt cx="0" cy="0"/>
        </a:xfrm>
      </p:grpSpPr>
      <p:pic>
        <p:nvPicPr>
          <p:cNvPr id="70"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71" name="Picture 9" descr="Picture 9"/>
          <p:cNvPicPr>
            <a:picLocks noChangeAspect="1"/>
          </p:cNvPicPr>
          <p:nvPr/>
        </p:nvPicPr>
        <p:blipFill>
          <a:blip r:embed="rId3">
            <a:extLst/>
          </a:blip>
          <a:stretch>
            <a:fillRect/>
          </a:stretch>
        </p:blipFill>
        <p:spPr>
          <a:xfrm>
            <a:off x="1" y="1970240"/>
            <a:ext cx="10437812" cy="321165"/>
          </a:xfrm>
          <a:prstGeom prst="rect">
            <a:avLst/>
          </a:prstGeom>
          <a:ln w="12700">
            <a:miter lim="400000"/>
          </a:ln>
        </p:spPr>
      </p:pic>
      <p:pic>
        <p:nvPicPr>
          <p:cNvPr id="72" name="Picture 10" descr="Picture 10"/>
          <p:cNvPicPr>
            <a:picLocks noChangeAspect="1"/>
          </p:cNvPicPr>
          <p:nvPr/>
        </p:nvPicPr>
        <p:blipFill>
          <a:blip r:embed="rId4">
            <a:extLst/>
          </a:blip>
          <a:stretch>
            <a:fillRect/>
          </a:stretch>
        </p:blipFill>
        <p:spPr>
          <a:xfrm>
            <a:off x="10585825" y="1971233"/>
            <a:ext cx="1602998" cy="144271"/>
          </a:xfrm>
          <a:prstGeom prst="rect">
            <a:avLst/>
          </a:prstGeom>
          <a:ln w="12700">
            <a:miter lim="400000"/>
          </a:ln>
        </p:spPr>
      </p:pic>
      <p:sp>
        <p:nvSpPr>
          <p:cNvPr id="73" name="Rectangle 11"/>
          <p:cNvSpPr/>
          <p:nvPr/>
        </p:nvSpPr>
        <p:spPr>
          <a:xfrm>
            <a:off x="-1" y="609600"/>
            <a:ext cx="10437814" cy="1368198"/>
          </a:xfrm>
          <a:prstGeom prst="rect">
            <a:avLst/>
          </a:prstGeom>
          <a:solidFill>
            <a:srgbClr val="262626"/>
          </a:solidFill>
          <a:ln w="12700">
            <a:miter lim="400000"/>
          </a:ln>
        </p:spPr>
        <p:txBody>
          <a:bodyPr lIns="45719" rIns="45719"/>
          <a:lstStyle/>
          <a:p>
            <a:pPr>
              <a:defRPr>
                <a:solidFill>
                  <a:srgbClr val="FFFFFF"/>
                </a:solidFill>
              </a:defRPr>
            </a:pPr>
            <a:endParaRPr/>
          </a:p>
        </p:txBody>
      </p:sp>
      <p:sp>
        <p:nvSpPr>
          <p:cNvPr id="74" name="Rectangle 12"/>
          <p:cNvSpPr/>
          <p:nvPr/>
        </p:nvSpPr>
        <p:spPr>
          <a:xfrm>
            <a:off x="10585826" y="609600"/>
            <a:ext cx="1602998" cy="1368198"/>
          </a:xfrm>
          <a:prstGeom prst="rect">
            <a:avLst/>
          </a:prstGeom>
          <a:solidFill>
            <a:schemeClr val="accent1"/>
          </a:solidFill>
          <a:ln w="12700">
            <a:miter lim="400000"/>
          </a:ln>
        </p:spPr>
        <p:txBody>
          <a:bodyPr lIns="45719" rIns="45719"/>
          <a:lstStyle/>
          <a:p>
            <a:pPr>
              <a:defRPr>
                <a:solidFill>
                  <a:srgbClr val="FFFFFF"/>
                </a:solidFill>
              </a:defRPr>
            </a:pPr>
            <a:endParaRPr/>
          </a:p>
        </p:txBody>
      </p:sp>
      <p:sp>
        <p:nvSpPr>
          <p:cNvPr id="75" name="Texto del título"/>
          <p:cNvSpPr txBox="1">
            <a:spLocks noGrp="1"/>
          </p:cNvSpPr>
          <p:nvPr>
            <p:ph type="title"/>
          </p:nvPr>
        </p:nvSpPr>
        <p:spPr>
          <a:xfrm>
            <a:off x="680318" y="753229"/>
            <a:ext cx="9613864" cy="1080938"/>
          </a:xfrm>
          <a:prstGeom prst="rect">
            <a:avLst/>
          </a:prstGeom>
        </p:spPr>
        <p:txBody>
          <a:bodyPr/>
          <a:lstStyle/>
          <a:p>
            <a:r>
              <a:t>Texto del título</a:t>
            </a:r>
          </a:p>
        </p:txBody>
      </p:sp>
      <p:sp>
        <p:nvSpPr>
          <p:cNvPr id="76" name="Nivel de texto 1…"/>
          <p:cNvSpPr txBox="1">
            <a:spLocks noGrp="1"/>
          </p:cNvSpPr>
          <p:nvPr>
            <p:ph type="body" sz="quarter" idx="1"/>
          </p:nvPr>
        </p:nvSpPr>
        <p:spPr>
          <a:xfrm>
            <a:off x="906350" y="2336873"/>
            <a:ext cx="4472328" cy="693136"/>
          </a:xfrm>
          <a:prstGeom prst="rect">
            <a:avLst/>
          </a:prstGeom>
        </p:spPr>
        <p:txBody>
          <a:bodyPr anchor="b"/>
          <a:lstStyle>
            <a:lvl1pPr marL="0" indent="0">
              <a:buSzTx/>
              <a:buFontTx/>
              <a:buNone/>
              <a:defRPr b="1"/>
            </a:lvl1pPr>
            <a:lvl2pPr marL="0" indent="457200">
              <a:buSzTx/>
              <a:buFontTx/>
              <a:buNone/>
              <a:defRPr b="1"/>
            </a:lvl2pPr>
            <a:lvl3pPr marL="0" indent="914400">
              <a:buSzTx/>
              <a:buFontTx/>
              <a:buNone/>
              <a:defRPr b="1"/>
            </a:lvl3pPr>
            <a:lvl4pPr marL="0" indent="1371600">
              <a:buSzTx/>
              <a:buFontTx/>
              <a:buNone/>
              <a:defRPr b="1"/>
            </a:lvl4pPr>
            <a:lvl5pPr marL="0" indent="1828800">
              <a:buSzTx/>
              <a:buFontTx/>
              <a:buNone/>
              <a:defRPr b="1"/>
            </a:lvl5pPr>
          </a:lstStyle>
          <a:p>
            <a:r>
              <a:t>Nivel de texto 1</a:t>
            </a:r>
          </a:p>
          <a:p>
            <a:pPr lvl="1"/>
            <a:r>
              <a:t>Nivel de texto 2</a:t>
            </a:r>
          </a:p>
          <a:p>
            <a:pPr lvl="2"/>
            <a:r>
              <a:t>Nivel de texto 3</a:t>
            </a:r>
          </a:p>
          <a:p>
            <a:pPr lvl="3"/>
            <a:r>
              <a:t>Nivel de texto 4</a:t>
            </a:r>
          </a:p>
          <a:p>
            <a:pPr lvl="4"/>
            <a:r>
              <a:t>Nivel de texto 5</a:t>
            </a:r>
          </a:p>
        </p:txBody>
      </p:sp>
      <p:sp>
        <p:nvSpPr>
          <p:cNvPr id="77" name="Text Placeholder 4"/>
          <p:cNvSpPr>
            <a:spLocks noGrp="1"/>
          </p:cNvSpPr>
          <p:nvPr>
            <p:ph type="body" sz="quarter" idx="21"/>
          </p:nvPr>
        </p:nvSpPr>
        <p:spPr>
          <a:xfrm>
            <a:off x="5820154" y="2336873"/>
            <a:ext cx="4474029" cy="692077"/>
          </a:xfrm>
          <a:prstGeom prst="rect">
            <a:avLst/>
          </a:prstGeom>
        </p:spPr>
        <p:txBody>
          <a:bodyPr anchor="b"/>
          <a:lstStyle/>
          <a:p>
            <a:pPr marL="0" indent="0">
              <a:buSzTx/>
              <a:buFontTx/>
              <a:buNone/>
              <a:defRPr b="1"/>
            </a:pPr>
            <a:endParaRPr/>
          </a:p>
        </p:txBody>
      </p:sp>
      <p:sp>
        <p:nvSpPr>
          <p:cNvPr id="7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Solo el título">
    <p:spTree>
      <p:nvGrpSpPr>
        <p:cNvPr id="1" name=""/>
        <p:cNvGrpSpPr/>
        <p:nvPr/>
      </p:nvGrpSpPr>
      <p:grpSpPr>
        <a:xfrm>
          <a:off x="0" y="0"/>
          <a:ext cx="0" cy="0"/>
          <a:chOff x="0" y="0"/>
          <a:chExt cx="0" cy="0"/>
        </a:xfrm>
      </p:grpSpPr>
      <p:pic>
        <p:nvPicPr>
          <p:cNvPr id="85"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86" name="Picture 5" descr="Picture 5"/>
          <p:cNvPicPr>
            <a:picLocks noChangeAspect="1"/>
          </p:cNvPicPr>
          <p:nvPr/>
        </p:nvPicPr>
        <p:blipFill>
          <a:blip r:embed="rId3">
            <a:extLst/>
          </a:blip>
          <a:stretch>
            <a:fillRect/>
          </a:stretch>
        </p:blipFill>
        <p:spPr>
          <a:xfrm>
            <a:off x="1" y="1970240"/>
            <a:ext cx="10437812" cy="321165"/>
          </a:xfrm>
          <a:prstGeom prst="rect">
            <a:avLst/>
          </a:prstGeom>
          <a:ln w="12700">
            <a:miter lim="400000"/>
          </a:ln>
        </p:spPr>
      </p:pic>
      <p:pic>
        <p:nvPicPr>
          <p:cNvPr id="87" name="Picture 6" descr="Picture 6"/>
          <p:cNvPicPr>
            <a:picLocks noChangeAspect="1"/>
          </p:cNvPicPr>
          <p:nvPr/>
        </p:nvPicPr>
        <p:blipFill>
          <a:blip r:embed="rId4">
            <a:extLst/>
          </a:blip>
          <a:stretch>
            <a:fillRect/>
          </a:stretch>
        </p:blipFill>
        <p:spPr>
          <a:xfrm>
            <a:off x="10585825" y="1971233"/>
            <a:ext cx="1602998" cy="144271"/>
          </a:xfrm>
          <a:prstGeom prst="rect">
            <a:avLst/>
          </a:prstGeom>
          <a:ln w="12700">
            <a:miter lim="400000"/>
          </a:ln>
        </p:spPr>
      </p:pic>
      <p:sp>
        <p:nvSpPr>
          <p:cNvPr id="88" name="Rectangle 7"/>
          <p:cNvSpPr/>
          <p:nvPr/>
        </p:nvSpPr>
        <p:spPr>
          <a:xfrm>
            <a:off x="-1" y="609600"/>
            <a:ext cx="10437814" cy="1368198"/>
          </a:xfrm>
          <a:prstGeom prst="rect">
            <a:avLst/>
          </a:prstGeom>
          <a:solidFill>
            <a:srgbClr val="262626"/>
          </a:solidFill>
          <a:ln w="12700">
            <a:miter lim="400000"/>
          </a:ln>
        </p:spPr>
        <p:txBody>
          <a:bodyPr lIns="45719" rIns="45719"/>
          <a:lstStyle/>
          <a:p>
            <a:pPr>
              <a:defRPr>
                <a:solidFill>
                  <a:srgbClr val="FFFFFF"/>
                </a:solidFill>
              </a:defRPr>
            </a:pPr>
            <a:endParaRPr/>
          </a:p>
        </p:txBody>
      </p:sp>
      <p:sp>
        <p:nvSpPr>
          <p:cNvPr id="89" name="Rectangle 8"/>
          <p:cNvSpPr/>
          <p:nvPr/>
        </p:nvSpPr>
        <p:spPr>
          <a:xfrm>
            <a:off x="10585826" y="609600"/>
            <a:ext cx="1602998" cy="1368198"/>
          </a:xfrm>
          <a:prstGeom prst="rect">
            <a:avLst/>
          </a:prstGeom>
          <a:solidFill>
            <a:schemeClr val="accent1"/>
          </a:solidFill>
          <a:ln w="12700">
            <a:miter lim="400000"/>
          </a:ln>
        </p:spPr>
        <p:txBody>
          <a:bodyPr lIns="45719" rIns="45719"/>
          <a:lstStyle/>
          <a:p>
            <a:pPr>
              <a:defRPr>
                <a:solidFill>
                  <a:srgbClr val="FFFFFF"/>
                </a:solidFill>
              </a:defRPr>
            </a:pPr>
            <a:endParaRPr/>
          </a:p>
        </p:txBody>
      </p:sp>
      <p:sp>
        <p:nvSpPr>
          <p:cNvPr id="90" name="Texto del título"/>
          <p:cNvSpPr txBox="1">
            <a:spLocks noGrp="1"/>
          </p:cNvSpPr>
          <p:nvPr>
            <p:ph type="title"/>
          </p:nvPr>
        </p:nvSpPr>
        <p:spPr>
          <a:xfrm>
            <a:off x="680321" y="753228"/>
            <a:ext cx="9613862" cy="1080938"/>
          </a:xfrm>
          <a:prstGeom prst="rect">
            <a:avLst/>
          </a:prstGeom>
        </p:spPr>
        <p:txBody>
          <a:bodyPr/>
          <a:lstStyle/>
          <a:p>
            <a:r>
              <a:t>Texto del título</a:t>
            </a:r>
          </a:p>
        </p:txBody>
      </p:sp>
      <p:sp>
        <p:nvSpPr>
          <p:cNvPr id="9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9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ido con título">
    <p:spTree>
      <p:nvGrpSpPr>
        <p:cNvPr id="1" name=""/>
        <p:cNvGrpSpPr/>
        <p:nvPr/>
      </p:nvGrpSpPr>
      <p:grpSpPr>
        <a:xfrm>
          <a:off x="0" y="0"/>
          <a:ext cx="0" cy="0"/>
          <a:chOff x="0" y="0"/>
          <a:chExt cx="0" cy="0"/>
        </a:xfrm>
      </p:grpSpPr>
      <p:pic>
        <p:nvPicPr>
          <p:cNvPr id="105"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106" name="Picture 7" descr="Picture 7"/>
          <p:cNvPicPr>
            <a:picLocks noChangeAspect="1"/>
          </p:cNvPicPr>
          <p:nvPr/>
        </p:nvPicPr>
        <p:blipFill>
          <a:blip r:embed="rId3">
            <a:extLst/>
          </a:blip>
          <a:stretch>
            <a:fillRect/>
          </a:stretch>
        </p:blipFill>
        <p:spPr>
          <a:xfrm>
            <a:off x="1" y="1970240"/>
            <a:ext cx="10437812" cy="321165"/>
          </a:xfrm>
          <a:prstGeom prst="rect">
            <a:avLst/>
          </a:prstGeom>
          <a:ln w="12700">
            <a:miter lim="400000"/>
          </a:ln>
        </p:spPr>
      </p:pic>
      <p:pic>
        <p:nvPicPr>
          <p:cNvPr id="107" name="Picture 8" descr="Picture 8"/>
          <p:cNvPicPr>
            <a:picLocks noChangeAspect="1"/>
          </p:cNvPicPr>
          <p:nvPr/>
        </p:nvPicPr>
        <p:blipFill>
          <a:blip r:embed="rId4">
            <a:extLst/>
          </a:blip>
          <a:stretch>
            <a:fillRect/>
          </a:stretch>
        </p:blipFill>
        <p:spPr>
          <a:xfrm>
            <a:off x="10585825" y="1971233"/>
            <a:ext cx="1602998" cy="144271"/>
          </a:xfrm>
          <a:prstGeom prst="rect">
            <a:avLst/>
          </a:prstGeom>
          <a:ln w="12700">
            <a:miter lim="400000"/>
          </a:ln>
        </p:spPr>
      </p:pic>
      <p:sp>
        <p:nvSpPr>
          <p:cNvPr id="108" name="Rectangle 9"/>
          <p:cNvSpPr/>
          <p:nvPr/>
        </p:nvSpPr>
        <p:spPr>
          <a:xfrm>
            <a:off x="-1" y="609600"/>
            <a:ext cx="10437814" cy="1368198"/>
          </a:xfrm>
          <a:prstGeom prst="rect">
            <a:avLst/>
          </a:prstGeom>
          <a:solidFill>
            <a:srgbClr val="262626"/>
          </a:solidFill>
          <a:ln w="12700">
            <a:miter lim="400000"/>
          </a:ln>
        </p:spPr>
        <p:txBody>
          <a:bodyPr lIns="45719" rIns="45719"/>
          <a:lstStyle/>
          <a:p>
            <a:pPr>
              <a:defRPr>
                <a:solidFill>
                  <a:srgbClr val="FFFFFF"/>
                </a:solidFill>
              </a:defRPr>
            </a:pPr>
            <a:endParaRPr/>
          </a:p>
        </p:txBody>
      </p:sp>
      <p:sp>
        <p:nvSpPr>
          <p:cNvPr id="109" name="Rectangle 10"/>
          <p:cNvSpPr/>
          <p:nvPr/>
        </p:nvSpPr>
        <p:spPr>
          <a:xfrm>
            <a:off x="10585826" y="609600"/>
            <a:ext cx="1602998" cy="1368198"/>
          </a:xfrm>
          <a:prstGeom prst="rect">
            <a:avLst/>
          </a:prstGeom>
          <a:solidFill>
            <a:schemeClr val="accent1"/>
          </a:solidFill>
          <a:ln w="12700">
            <a:miter lim="400000"/>
          </a:ln>
        </p:spPr>
        <p:txBody>
          <a:bodyPr lIns="45719" rIns="45719"/>
          <a:lstStyle/>
          <a:p>
            <a:pPr>
              <a:defRPr>
                <a:solidFill>
                  <a:srgbClr val="FFFFFF"/>
                </a:solidFill>
              </a:defRPr>
            </a:pPr>
            <a:endParaRPr/>
          </a:p>
        </p:txBody>
      </p:sp>
      <p:sp>
        <p:nvSpPr>
          <p:cNvPr id="110" name="Texto del título"/>
          <p:cNvSpPr txBox="1">
            <a:spLocks noGrp="1"/>
          </p:cNvSpPr>
          <p:nvPr>
            <p:ph type="title"/>
          </p:nvPr>
        </p:nvSpPr>
        <p:spPr>
          <a:xfrm>
            <a:off x="680321" y="753226"/>
            <a:ext cx="9613859" cy="1080942"/>
          </a:xfrm>
          <a:prstGeom prst="rect">
            <a:avLst/>
          </a:prstGeom>
        </p:spPr>
        <p:txBody>
          <a:bodyPr/>
          <a:lstStyle/>
          <a:p>
            <a:r>
              <a:t>Texto del título</a:t>
            </a:r>
          </a:p>
        </p:txBody>
      </p:sp>
      <p:sp>
        <p:nvSpPr>
          <p:cNvPr id="111" name="Nivel de texto 1…"/>
          <p:cNvSpPr txBox="1">
            <a:spLocks noGrp="1"/>
          </p:cNvSpPr>
          <p:nvPr>
            <p:ph type="body" sz="half" idx="1"/>
          </p:nvPr>
        </p:nvSpPr>
        <p:spPr>
          <a:xfrm>
            <a:off x="4685846" y="2336873"/>
            <a:ext cx="5608337" cy="3599313"/>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12" name="Text Placeholder 3"/>
          <p:cNvSpPr>
            <a:spLocks noGrp="1"/>
          </p:cNvSpPr>
          <p:nvPr>
            <p:ph type="body" sz="quarter" idx="21"/>
          </p:nvPr>
        </p:nvSpPr>
        <p:spPr>
          <a:xfrm>
            <a:off x="680321" y="2336872"/>
            <a:ext cx="3790079" cy="3599318"/>
          </a:xfrm>
          <a:prstGeom prst="rect">
            <a:avLst/>
          </a:prstGeom>
        </p:spPr>
        <p:txBody>
          <a:bodyPr anchor="ctr"/>
          <a:lstStyle/>
          <a:p>
            <a:pPr marL="0" indent="0">
              <a:buSzTx/>
              <a:buFontTx/>
              <a:buNone/>
              <a:defRPr sz="1600"/>
            </a:pPr>
            <a:endParaRPr/>
          </a:p>
        </p:txBody>
      </p:sp>
      <p:sp>
        <p:nvSpPr>
          <p:cNvPr id="11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Imagen con título">
    <p:spTree>
      <p:nvGrpSpPr>
        <p:cNvPr id="1" name=""/>
        <p:cNvGrpSpPr/>
        <p:nvPr/>
      </p:nvGrpSpPr>
      <p:grpSpPr>
        <a:xfrm>
          <a:off x="0" y="0"/>
          <a:ext cx="0" cy="0"/>
          <a:chOff x="0" y="0"/>
          <a:chExt cx="0" cy="0"/>
        </a:xfrm>
      </p:grpSpPr>
      <p:pic>
        <p:nvPicPr>
          <p:cNvPr id="120"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121" name="Picture 7" descr="Picture 7"/>
          <p:cNvPicPr>
            <a:picLocks noChangeAspect="1"/>
          </p:cNvPicPr>
          <p:nvPr/>
        </p:nvPicPr>
        <p:blipFill>
          <a:blip r:embed="rId3">
            <a:extLst/>
          </a:blip>
          <a:stretch>
            <a:fillRect/>
          </a:stretch>
        </p:blipFill>
        <p:spPr>
          <a:xfrm>
            <a:off x="1" y="1970240"/>
            <a:ext cx="10437812" cy="321165"/>
          </a:xfrm>
          <a:prstGeom prst="rect">
            <a:avLst/>
          </a:prstGeom>
          <a:ln w="12700">
            <a:miter lim="400000"/>
          </a:ln>
        </p:spPr>
      </p:pic>
      <p:pic>
        <p:nvPicPr>
          <p:cNvPr id="122" name="Picture 8" descr="Picture 8"/>
          <p:cNvPicPr>
            <a:picLocks noChangeAspect="1"/>
          </p:cNvPicPr>
          <p:nvPr/>
        </p:nvPicPr>
        <p:blipFill>
          <a:blip r:embed="rId4">
            <a:extLst/>
          </a:blip>
          <a:stretch>
            <a:fillRect/>
          </a:stretch>
        </p:blipFill>
        <p:spPr>
          <a:xfrm>
            <a:off x="10585825" y="1971233"/>
            <a:ext cx="1602998" cy="144271"/>
          </a:xfrm>
          <a:prstGeom prst="rect">
            <a:avLst/>
          </a:prstGeom>
          <a:ln w="12700">
            <a:miter lim="400000"/>
          </a:ln>
        </p:spPr>
      </p:pic>
      <p:sp>
        <p:nvSpPr>
          <p:cNvPr id="123" name="Rectangle 9"/>
          <p:cNvSpPr/>
          <p:nvPr/>
        </p:nvSpPr>
        <p:spPr>
          <a:xfrm>
            <a:off x="-1" y="609600"/>
            <a:ext cx="10437814" cy="1368198"/>
          </a:xfrm>
          <a:prstGeom prst="rect">
            <a:avLst/>
          </a:prstGeom>
          <a:solidFill>
            <a:srgbClr val="262626"/>
          </a:solidFill>
          <a:ln w="12700">
            <a:miter lim="400000"/>
          </a:ln>
        </p:spPr>
        <p:txBody>
          <a:bodyPr lIns="45719" rIns="45719"/>
          <a:lstStyle/>
          <a:p>
            <a:pPr>
              <a:defRPr>
                <a:solidFill>
                  <a:srgbClr val="FFFFFF"/>
                </a:solidFill>
              </a:defRPr>
            </a:pPr>
            <a:endParaRPr/>
          </a:p>
        </p:txBody>
      </p:sp>
      <p:sp>
        <p:nvSpPr>
          <p:cNvPr id="124" name="Rectangle 10"/>
          <p:cNvSpPr/>
          <p:nvPr/>
        </p:nvSpPr>
        <p:spPr>
          <a:xfrm>
            <a:off x="10585826" y="609600"/>
            <a:ext cx="1602998" cy="1368198"/>
          </a:xfrm>
          <a:prstGeom prst="rect">
            <a:avLst/>
          </a:prstGeom>
          <a:solidFill>
            <a:schemeClr val="accent1"/>
          </a:solidFill>
          <a:ln w="12700">
            <a:miter lim="400000"/>
          </a:ln>
        </p:spPr>
        <p:txBody>
          <a:bodyPr lIns="45719" rIns="45719"/>
          <a:lstStyle/>
          <a:p>
            <a:pPr>
              <a:defRPr>
                <a:solidFill>
                  <a:srgbClr val="FFFFFF"/>
                </a:solidFill>
              </a:defRPr>
            </a:pPr>
            <a:endParaRPr/>
          </a:p>
        </p:txBody>
      </p:sp>
      <p:sp>
        <p:nvSpPr>
          <p:cNvPr id="125" name="Texto del título"/>
          <p:cNvSpPr txBox="1">
            <a:spLocks noGrp="1"/>
          </p:cNvSpPr>
          <p:nvPr>
            <p:ph type="title"/>
          </p:nvPr>
        </p:nvSpPr>
        <p:spPr>
          <a:xfrm>
            <a:off x="680323" y="753228"/>
            <a:ext cx="9613858" cy="1080938"/>
          </a:xfrm>
          <a:prstGeom prst="rect">
            <a:avLst/>
          </a:prstGeom>
        </p:spPr>
        <p:txBody>
          <a:bodyPr/>
          <a:lstStyle/>
          <a:p>
            <a:r>
              <a:t>Texto del título</a:t>
            </a:r>
          </a:p>
        </p:txBody>
      </p:sp>
      <p:sp>
        <p:nvSpPr>
          <p:cNvPr id="126" name="Picture Placeholder 2"/>
          <p:cNvSpPr>
            <a:spLocks noGrp="1"/>
          </p:cNvSpPr>
          <p:nvPr>
            <p:ph type="pic" sz="half" idx="21"/>
          </p:nvPr>
        </p:nvSpPr>
        <p:spPr>
          <a:xfrm>
            <a:off x="4868333" y="2336874"/>
            <a:ext cx="5425850" cy="3599313"/>
          </a:xfrm>
          <a:prstGeom prst="rect">
            <a:avLst/>
          </a:prstGeom>
          <a:effectLst>
            <a:outerShdw blurRad="76200" dist="63500" dir="5040000" rotWithShape="0">
              <a:srgbClr val="000000">
                <a:alpha val="41000"/>
              </a:srgbClr>
            </a:outerShdw>
          </a:effectLst>
        </p:spPr>
        <p:txBody>
          <a:bodyPr lIns="91439" rIns="91439">
            <a:noAutofit/>
          </a:bodyPr>
          <a:lstStyle/>
          <a:p>
            <a:endParaRPr/>
          </a:p>
        </p:txBody>
      </p:sp>
      <p:sp>
        <p:nvSpPr>
          <p:cNvPr id="127" name="Nivel de texto 1…"/>
          <p:cNvSpPr txBox="1">
            <a:spLocks noGrp="1"/>
          </p:cNvSpPr>
          <p:nvPr>
            <p:ph type="body" sz="quarter" idx="1"/>
          </p:nvPr>
        </p:nvSpPr>
        <p:spPr>
          <a:xfrm>
            <a:off x="680323" y="2336873"/>
            <a:ext cx="3876257" cy="3599316"/>
          </a:xfrm>
          <a:prstGeom prst="rect">
            <a:avLst/>
          </a:prstGeom>
        </p:spPr>
        <p:txBody>
          <a:bodyPr anchor="ct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Nivel de texto 1</a:t>
            </a:r>
          </a:p>
          <a:p>
            <a:pPr lvl="1"/>
            <a:r>
              <a:t>Nivel de texto 2</a:t>
            </a:r>
          </a:p>
          <a:p>
            <a:pPr lvl="2"/>
            <a:r>
              <a:t>Nivel de texto 3</a:t>
            </a:r>
          </a:p>
          <a:p>
            <a:pPr lvl="3"/>
            <a:r>
              <a:t>Nivel de texto 4</a:t>
            </a:r>
          </a:p>
          <a:p>
            <a:pPr lvl="4"/>
            <a:r>
              <a:t>Nivel de texto 5</a:t>
            </a:r>
          </a:p>
        </p:txBody>
      </p:sp>
      <p:sp>
        <p:nvSpPr>
          <p:cNvPr id="12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FEAE0"/>
            </a:gs>
            <a:gs pos="50000">
              <a:srgbClr val="21ABC8"/>
            </a:gs>
            <a:gs pos="100000">
              <a:srgbClr val="0C2262"/>
            </a:gs>
          </a:gsLst>
          <a:lin ang="2520000" scaled="0"/>
        </a:gradFill>
        <a:effectLst/>
      </p:bgPr>
    </p:bg>
    <p:spTree>
      <p:nvGrpSpPr>
        <p:cNvPr id="1" name=""/>
        <p:cNvGrpSpPr/>
        <p:nvPr/>
      </p:nvGrpSpPr>
      <p:grpSpPr>
        <a:xfrm>
          <a:off x="0" y="0"/>
          <a:ext cx="0" cy="0"/>
          <a:chOff x="0" y="0"/>
          <a:chExt cx="0" cy="0"/>
        </a:xfrm>
      </p:grpSpPr>
      <p:pic>
        <p:nvPicPr>
          <p:cNvPr id="2" name="Picture 6" descr="Picture 6"/>
          <p:cNvPicPr>
            <a:picLocks noChangeAspect="1"/>
          </p:cNvPicPr>
          <p:nvPr/>
        </p:nvPicPr>
        <p:blipFill>
          <a:blip r:embed="rId17">
            <a:extLst/>
          </a:blip>
          <a:stretch>
            <a:fillRect/>
          </a:stretch>
        </p:blipFill>
        <p:spPr>
          <a:xfrm>
            <a:off x="0" y="0"/>
            <a:ext cx="12192000" cy="6858000"/>
          </a:xfrm>
          <a:prstGeom prst="rect">
            <a:avLst/>
          </a:prstGeom>
          <a:ln w="12700">
            <a:miter lim="400000"/>
          </a:ln>
        </p:spPr>
      </p:pic>
      <p:pic>
        <p:nvPicPr>
          <p:cNvPr id="3" name="Picture 4" descr="Picture 4"/>
          <p:cNvPicPr>
            <a:picLocks noChangeAspect="1"/>
          </p:cNvPicPr>
          <p:nvPr/>
        </p:nvPicPr>
        <p:blipFill>
          <a:blip r:embed="rId18">
            <a:extLst/>
          </a:blip>
          <a:stretch>
            <a:fillRect/>
          </a:stretch>
        </p:blipFill>
        <p:spPr>
          <a:xfrm>
            <a:off x="10585825" y="1971233"/>
            <a:ext cx="1602998" cy="144271"/>
          </a:xfrm>
          <a:prstGeom prst="rect">
            <a:avLst/>
          </a:prstGeom>
          <a:ln w="12700">
            <a:miter lim="400000"/>
          </a:ln>
        </p:spPr>
      </p:pic>
      <p:sp>
        <p:nvSpPr>
          <p:cNvPr id="4" name="Rectangle 5"/>
          <p:cNvSpPr/>
          <p:nvPr/>
        </p:nvSpPr>
        <p:spPr>
          <a:xfrm>
            <a:off x="10585826" y="609600"/>
            <a:ext cx="1602998" cy="1368198"/>
          </a:xfrm>
          <a:prstGeom prst="rect">
            <a:avLst/>
          </a:prstGeom>
          <a:solidFill>
            <a:schemeClr val="accent1"/>
          </a:solidFill>
          <a:ln w="12700">
            <a:miter lim="400000"/>
          </a:ln>
        </p:spPr>
        <p:txBody>
          <a:bodyPr lIns="45719" rIns="45719"/>
          <a:lstStyle/>
          <a:p>
            <a:pPr>
              <a:defRPr>
                <a:solidFill>
                  <a:srgbClr val="FFFFFF"/>
                </a:solidFill>
              </a:defRPr>
            </a:pPr>
            <a:endParaRPr/>
          </a:p>
        </p:txBody>
      </p:sp>
      <p:sp>
        <p:nvSpPr>
          <p:cNvPr id="5" name="Texto del título"/>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Texto del título</a:t>
            </a:r>
          </a:p>
        </p:txBody>
      </p:sp>
      <p:sp>
        <p:nvSpPr>
          <p:cNvPr id="6" name="Nivel de texto 1…"/>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Nivel de texto 1</a:t>
            </a:r>
          </a:p>
          <a:p>
            <a:pPr lvl="1"/>
            <a:r>
              <a:t>Nivel de texto 2</a:t>
            </a:r>
          </a:p>
          <a:p>
            <a:pPr lvl="2"/>
            <a:r>
              <a:t>Nivel de texto 3</a:t>
            </a:r>
          </a:p>
          <a:p>
            <a:pPr lvl="3"/>
            <a:r>
              <a:t>Nivel de texto 4</a:t>
            </a:r>
          </a:p>
          <a:p>
            <a:pPr lvl="4"/>
            <a:r>
              <a:t>Nivel de texto 5</a:t>
            </a:r>
          </a:p>
        </p:txBody>
      </p:sp>
      <p:sp>
        <p:nvSpPr>
          <p:cNvPr id="7" name="Número de diapositiva"/>
          <p:cNvSpPr txBox="1">
            <a:spLocks noGrp="1"/>
          </p:cNvSpPr>
          <p:nvPr>
            <p:ph type="sldNum" sz="quarter" idx="2"/>
          </p:nvPr>
        </p:nvSpPr>
        <p:spPr>
          <a:xfrm>
            <a:off x="10729455" y="986201"/>
            <a:ext cx="583665" cy="624841"/>
          </a:xfrm>
          <a:prstGeom prst="rect">
            <a:avLst/>
          </a:prstGeom>
          <a:ln w="12700">
            <a:miter lim="400000"/>
          </a:ln>
        </p:spPr>
        <p:txBody>
          <a:bodyPr wrap="none" lIns="45719" rIns="45719" anchor="ctr">
            <a:spAutoFit/>
          </a:bodyPr>
          <a:lstStyle>
            <a:lvl1pPr>
              <a:defRPr sz="3600">
                <a:solidFill>
                  <a:srgbClr val="FFFFFF"/>
                </a:solidFil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FFFFFF"/>
          </a:solidFill>
          <a:uFillTx/>
          <a:latin typeface="+mn-lt"/>
          <a:ea typeface="+mn-ea"/>
          <a:cs typeface="+mn-cs"/>
          <a:sym typeface="Trebuchet MS"/>
        </a:defRPr>
      </a:lvl1pPr>
      <a:lvl2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FFFFFF"/>
          </a:solidFill>
          <a:uFillTx/>
          <a:latin typeface="+mn-lt"/>
          <a:ea typeface="+mn-ea"/>
          <a:cs typeface="+mn-cs"/>
          <a:sym typeface="Trebuchet MS"/>
        </a:defRPr>
      </a:lvl2pPr>
      <a:lvl3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FFFFFF"/>
          </a:solidFill>
          <a:uFillTx/>
          <a:latin typeface="+mn-lt"/>
          <a:ea typeface="+mn-ea"/>
          <a:cs typeface="+mn-cs"/>
          <a:sym typeface="Trebuchet MS"/>
        </a:defRPr>
      </a:lvl3pPr>
      <a:lvl4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FFFFFF"/>
          </a:solidFill>
          <a:uFillTx/>
          <a:latin typeface="+mn-lt"/>
          <a:ea typeface="+mn-ea"/>
          <a:cs typeface="+mn-cs"/>
          <a:sym typeface="Trebuchet MS"/>
        </a:defRPr>
      </a:lvl4pPr>
      <a:lvl5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FFFFFF"/>
          </a:solidFill>
          <a:uFillTx/>
          <a:latin typeface="+mn-lt"/>
          <a:ea typeface="+mn-ea"/>
          <a:cs typeface="+mn-cs"/>
          <a:sym typeface="Trebuchet MS"/>
        </a:defRPr>
      </a:lvl5pPr>
      <a:lvl6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FFFFFF"/>
          </a:solidFill>
          <a:uFillTx/>
          <a:latin typeface="+mn-lt"/>
          <a:ea typeface="+mn-ea"/>
          <a:cs typeface="+mn-cs"/>
          <a:sym typeface="Trebuchet MS"/>
        </a:defRPr>
      </a:lvl6pPr>
      <a:lvl7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FFFFFF"/>
          </a:solidFill>
          <a:uFillTx/>
          <a:latin typeface="+mn-lt"/>
          <a:ea typeface="+mn-ea"/>
          <a:cs typeface="+mn-cs"/>
          <a:sym typeface="Trebuchet MS"/>
        </a:defRPr>
      </a:lvl7pPr>
      <a:lvl8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FFFFFF"/>
          </a:solidFill>
          <a:uFillTx/>
          <a:latin typeface="+mn-lt"/>
          <a:ea typeface="+mn-ea"/>
          <a:cs typeface="+mn-cs"/>
          <a:sym typeface="Trebuchet MS"/>
        </a:defRPr>
      </a:lvl8pPr>
      <a:lvl9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FFFFFF"/>
          </a:solidFill>
          <a:uFillTx/>
          <a:latin typeface="+mn-lt"/>
          <a:ea typeface="+mn-ea"/>
          <a:cs typeface="+mn-cs"/>
          <a:sym typeface="Trebuchet MS"/>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FFFFFF"/>
          </a:solidFill>
          <a:uFillTx/>
          <a:latin typeface="+mn-lt"/>
          <a:ea typeface="+mn-ea"/>
          <a:cs typeface="+mn-cs"/>
          <a:sym typeface="Trebuchet MS"/>
        </a:defRPr>
      </a:lvl1pPr>
      <a:lvl2pPr marL="7315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FFFFFF"/>
          </a:solidFill>
          <a:uFillTx/>
          <a:latin typeface="+mn-lt"/>
          <a:ea typeface="+mn-ea"/>
          <a:cs typeface="+mn-cs"/>
          <a:sym typeface="Trebuchet MS"/>
        </a:defRPr>
      </a:lvl2pPr>
      <a:lvl3pPr marL="1219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FFFFFF"/>
          </a:solidFill>
          <a:uFillTx/>
          <a:latin typeface="+mn-lt"/>
          <a:ea typeface="+mn-ea"/>
          <a:cs typeface="+mn-cs"/>
          <a:sym typeface="Trebuchet MS"/>
        </a:defRPr>
      </a:lvl3pPr>
      <a:lvl4pPr marL="1714500" marR="0" indent="-3429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FFFFFF"/>
          </a:solidFill>
          <a:uFillTx/>
          <a:latin typeface="+mn-lt"/>
          <a:ea typeface="+mn-ea"/>
          <a:cs typeface="+mn-cs"/>
          <a:sym typeface="Trebuchet MS"/>
        </a:defRPr>
      </a:lvl4pPr>
      <a:lvl5pPr marL="2171700" marR="0" indent="-3429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FFFFFF"/>
          </a:solidFill>
          <a:uFillTx/>
          <a:latin typeface="+mn-lt"/>
          <a:ea typeface="+mn-ea"/>
          <a:cs typeface="+mn-cs"/>
          <a:sym typeface="Trebuchet MS"/>
        </a:defRPr>
      </a:lvl5pPr>
      <a:lvl6pPr marL="2677885" marR="0" indent="-391885"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FFFFFF"/>
          </a:solidFill>
          <a:uFillTx/>
          <a:latin typeface="+mn-lt"/>
          <a:ea typeface="+mn-ea"/>
          <a:cs typeface="+mn-cs"/>
          <a:sym typeface="Trebuchet MS"/>
        </a:defRPr>
      </a:lvl6pPr>
      <a:lvl7pPr marL="3135085" marR="0" indent="-391885"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FFFFFF"/>
          </a:solidFill>
          <a:uFillTx/>
          <a:latin typeface="+mn-lt"/>
          <a:ea typeface="+mn-ea"/>
          <a:cs typeface="+mn-cs"/>
          <a:sym typeface="Trebuchet MS"/>
        </a:defRPr>
      </a:lvl7pPr>
      <a:lvl8pPr marL="3592285" marR="0" indent="-391885"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FFFFFF"/>
          </a:solidFill>
          <a:uFillTx/>
          <a:latin typeface="+mn-lt"/>
          <a:ea typeface="+mn-ea"/>
          <a:cs typeface="+mn-cs"/>
          <a:sym typeface="Trebuchet MS"/>
        </a:defRPr>
      </a:lvl8pPr>
      <a:lvl9pPr marL="4049485" marR="0" indent="-391885"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FFFFFF"/>
          </a:solidFill>
          <a:uFillTx/>
          <a:latin typeface="+mn-lt"/>
          <a:ea typeface="+mn-ea"/>
          <a:cs typeface="+mn-cs"/>
          <a:sym typeface="Trebuchet MS"/>
        </a:defRPr>
      </a:lvl9pPr>
    </p:bodyStyle>
    <p:otherStyle>
      <a:lvl1pPr marL="0" marR="0" indent="0" algn="l" defTabSz="457200" rtl="0" latinLnBrk="0">
        <a:lnSpc>
          <a:spcPct val="10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Trebuchet MS"/>
        </a:defRPr>
      </a:lvl1pPr>
      <a:lvl2pPr marL="0" marR="0" indent="457200" algn="l" defTabSz="457200" rtl="0" latinLnBrk="0">
        <a:lnSpc>
          <a:spcPct val="10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Trebuchet MS"/>
        </a:defRPr>
      </a:lvl2pPr>
      <a:lvl3pPr marL="0" marR="0" indent="914400" algn="l" defTabSz="457200" rtl="0" latinLnBrk="0">
        <a:lnSpc>
          <a:spcPct val="10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Trebuchet MS"/>
        </a:defRPr>
      </a:lvl3pPr>
      <a:lvl4pPr marL="0" marR="0" indent="1371600" algn="l" defTabSz="457200" rtl="0" latinLnBrk="0">
        <a:lnSpc>
          <a:spcPct val="10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Trebuchet MS"/>
        </a:defRPr>
      </a:lvl4pPr>
      <a:lvl5pPr marL="0" marR="0" indent="1828800" algn="l" defTabSz="457200" rtl="0" latinLnBrk="0">
        <a:lnSpc>
          <a:spcPct val="10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Trebuchet MS"/>
        </a:defRPr>
      </a:lvl5pPr>
      <a:lvl6pPr marL="0" marR="0" indent="2286000" algn="l" defTabSz="457200" rtl="0" latinLnBrk="0">
        <a:lnSpc>
          <a:spcPct val="10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Trebuchet MS"/>
        </a:defRPr>
      </a:lvl6pPr>
      <a:lvl7pPr marL="0" marR="0" indent="2743200" algn="l" defTabSz="457200" rtl="0" latinLnBrk="0">
        <a:lnSpc>
          <a:spcPct val="10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Trebuchet MS"/>
        </a:defRPr>
      </a:lvl7pPr>
      <a:lvl8pPr marL="0" marR="0" indent="3200400" algn="l" defTabSz="457200" rtl="0" latinLnBrk="0">
        <a:lnSpc>
          <a:spcPct val="10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Trebuchet MS"/>
        </a:defRPr>
      </a:lvl8pPr>
      <a:lvl9pPr marL="0" marR="0" indent="3657600" algn="l" defTabSz="457200" rtl="0" latinLnBrk="0">
        <a:lnSpc>
          <a:spcPct val="10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Trebuchet M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mR8Wtqm-FrM" TargetMode="External"/><Relationship Id="rId2" Type="http://schemas.openxmlformats.org/officeDocument/2006/relationships/hyperlink" Target="https://youtube/eVFbBShOx0E" TargetMode="External"/><Relationship Id="rId1" Type="http://schemas.openxmlformats.org/officeDocument/2006/relationships/slideLayout" Target="../slideLayouts/slideLayout2.xml"/><Relationship Id="rId4" Type="http://schemas.openxmlformats.org/officeDocument/2006/relationships/hyperlink" Target="http://youtu.be/g4F_vlPDZdA"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youtu.be/mR8Wtqm-FrM" TargetMode="External"/><Relationship Id="rId2" Type="http://schemas.openxmlformats.org/officeDocument/2006/relationships/hyperlink" Target="https://youtube/eVFbBShOx0E" TargetMode="External"/><Relationship Id="rId1" Type="http://schemas.openxmlformats.org/officeDocument/2006/relationships/slideLayout" Target="../slideLayouts/slideLayout2.xml"/><Relationship Id="rId4" Type="http://schemas.openxmlformats.org/officeDocument/2006/relationships/hyperlink" Target="http://youtu.be/g4F_vlPDZdA"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youtu.be/mR8Wtqm-FrM" TargetMode="External"/><Relationship Id="rId2" Type="http://schemas.openxmlformats.org/officeDocument/2006/relationships/hyperlink" Target="https://youtube/eVFbBShOx0E" TargetMode="External"/><Relationship Id="rId1" Type="http://schemas.openxmlformats.org/officeDocument/2006/relationships/slideLayout" Target="../slideLayouts/slideLayout2.xml"/><Relationship Id="rId4" Type="http://schemas.openxmlformats.org/officeDocument/2006/relationships/hyperlink" Target="http://youtu.be/g4F_vlPDZdA"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youtu.be/mR8Wtqm-FrM" TargetMode="External"/><Relationship Id="rId2" Type="http://schemas.openxmlformats.org/officeDocument/2006/relationships/hyperlink" Target="https://youtube/eVFbBShOx0E" TargetMode="External"/><Relationship Id="rId1" Type="http://schemas.openxmlformats.org/officeDocument/2006/relationships/slideLayout" Target="../slideLayouts/slideLayout2.xml"/><Relationship Id="rId4" Type="http://schemas.openxmlformats.org/officeDocument/2006/relationships/hyperlink" Target="http://youtu.be/g4F_vlPDZdA"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youtu.be/mR8Wtqm-FrM" TargetMode="External"/><Relationship Id="rId2" Type="http://schemas.openxmlformats.org/officeDocument/2006/relationships/hyperlink" Target="https://youtube/eVFbBShOx0E" TargetMode="External"/><Relationship Id="rId1" Type="http://schemas.openxmlformats.org/officeDocument/2006/relationships/slideLayout" Target="../slideLayouts/slideLayout2.xml"/><Relationship Id="rId4" Type="http://schemas.openxmlformats.org/officeDocument/2006/relationships/hyperlink" Target="http://youtu.be/g4F_vlPDZd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youtu.be/mR8Wtqm-FrM" TargetMode="External"/><Relationship Id="rId2" Type="http://schemas.openxmlformats.org/officeDocument/2006/relationships/hyperlink" Target="https://youtube/eVFbBShOx0E" TargetMode="External"/><Relationship Id="rId1" Type="http://schemas.openxmlformats.org/officeDocument/2006/relationships/slideLayout" Target="../slideLayouts/slideLayout2.xml"/><Relationship Id="rId4" Type="http://schemas.openxmlformats.org/officeDocument/2006/relationships/hyperlink" Target="http://youtu.be/g4F_vlPDZdA"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 name="Picture 2" descr="Picture 2"/>
          <p:cNvPicPr>
            <a:picLocks noChangeAspect="1"/>
          </p:cNvPicPr>
          <p:nvPr/>
        </p:nvPicPr>
        <p:blipFill>
          <a:blip r:embed="rId2">
            <a:extLst/>
          </a:blip>
          <a:stretch>
            <a:fillRect/>
          </a:stretch>
        </p:blipFill>
        <p:spPr>
          <a:xfrm>
            <a:off x="126074" y="0"/>
            <a:ext cx="8517004" cy="2880751"/>
          </a:xfrm>
          <a:prstGeom prst="rect">
            <a:avLst/>
          </a:prstGeom>
          <a:ln w="12700">
            <a:miter lim="400000"/>
          </a:ln>
        </p:spPr>
      </p:pic>
      <p:sp>
        <p:nvSpPr>
          <p:cNvPr id="239" name="CuadroTexto 3"/>
          <p:cNvSpPr txBox="1"/>
          <p:nvPr/>
        </p:nvSpPr>
        <p:spPr>
          <a:xfrm>
            <a:off x="844347" y="2808282"/>
            <a:ext cx="7279393" cy="1223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4000">
                <a:solidFill>
                  <a:srgbClr val="FFFFFF"/>
                </a:solidFill>
                <a:latin typeface="Calibri"/>
                <a:ea typeface="Calibri"/>
                <a:cs typeface="Calibri"/>
                <a:sym typeface="Calibri"/>
              </a:defRPr>
            </a:pPr>
            <a:r>
              <a:t>EL COVID Y LAS EMOCIONES EN EL </a:t>
            </a:r>
          </a:p>
          <a:p>
            <a:pPr>
              <a:defRPr sz="4000">
                <a:solidFill>
                  <a:srgbClr val="FFFFFF"/>
                </a:solidFill>
                <a:latin typeface="Calibri"/>
                <a:ea typeface="Calibri"/>
                <a:cs typeface="Calibri"/>
                <a:sym typeface="Calibri"/>
              </a:defRPr>
            </a:pPr>
            <a:r>
              <a:t>RETORNO SEGURO A LA ESCUELA</a:t>
            </a:r>
          </a:p>
        </p:txBody>
      </p:sp>
      <p:sp>
        <p:nvSpPr>
          <p:cNvPr id="240" name="CuadroTexto 5"/>
          <p:cNvSpPr txBox="1"/>
          <p:nvPr/>
        </p:nvSpPr>
        <p:spPr>
          <a:xfrm>
            <a:off x="9512622" y="3075057"/>
            <a:ext cx="2455874"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4000">
                <a:solidFill>
                  <a:srgbClr val="FFFFFF"/>
                </a:solidFill>
              </a:defRPr>
            </a:lvl1pPr>
          </a:lstStyle>
          <a:p>
            <a:r>
              <a:t>6º GRADO </a:t>
            </a:r>
          </a:p>
        </p:txBody>
      </p:sp>
      <p:sp>
        <p:nvSpPr>
          <p:cNvPr id="241" name="CuadroTexto 4"/>
          <p:cNvSpPr txBox="1"/>
          <p:nvPr/>
        </p:nvSpPr>
        <p:spPr>
          <a:xfrm>
            <a:off x="11649663" y="-1"/>
            <a:ext cx="370544"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Título 1"/>
          <p:cNvSpPr txBox="1">
            <a:spLocks noGrp="1"/>
          </p:cNvSpPr>
          <p:nvPr>
            <p:ph type="title"/>
          </p:nvPr>
        </p:nvSpPr>
        <p:spPr>
          <a:xfrm>
            <a:off x="680320" y="753228"/>
            <a:ext cx="9613863" cy="1080939"/>
          </a:xfrm>
          <a:prstGeom prst="rect">
            <a:avLst/>
          </a:prstGeom>
        </p:spPr>
        <p:txBody>
          <a:bodyPr/>
          <a:lstStyle/>
          <a:p>
            <a:r>
              <a:t>ESTRUCTURA INICIAL DE LA PLANEACIÓN</a:t>
            </a:r>
          </a:p>
        </p:txBody>
      </p:sp>
      <p:sp>
        <p:nvSpPr>
          <p:cNvPr id="285" name="CuadroTexto 3"/>
          <p:cNvSpPr txBox="1"/>
          <p:nvPr/>
        </p:nvSpPr>
        <p:spPr>
          <a:xfrm>
            <a:off x="11649662" y="-1"/>
            <a:ext cx="370543"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9</a:t>
            </a:r>
          </a:p>
        </p:txBody>
      </p:sp>
      <p:pic>
        <p:nvPicPr>
          <p:cNvPr id="286" name="Imagen 20-05-22 a las 14.25.jpg" descr="Imagen 20-05-22 a las 14.25.jpg"/>
          <p:cNvPicPr>
            <a:picLocks noChangeAspect="1"/>
          </p:cNvPicPr>
          <p:nvPr/>
        </p:nvPicPr>
        <p:blipFill>
          <a:blip r:embed="rId2">
            <a:extLst/>
          </a:blip>
          <a:stretch>
            <a:fillRect/>
          </a:stretch>
        </p:blipFill>
        <p:spPr>
          <a:xfrm>
            <a:off x="632931" y="2746576"/>
            <a:ext cx="5026462" cy="3240541"/>
          </a:xfrm>
          <a:prstGeom prst="rect">
            <a:avLst/>
          </a:prstGeom>
          <a:ln w="12700">
            <a:miter lim="400000"/>
          </a:ln>
        </p:spPr>
      </p:pic>
      <p:pic>
        <p:nvPicPr>
          <p:cNvPr id="287" name="Captura de Pantalla 2022-05-20 a la(s) 14.27.29.png" descr="Captura de Pantalla 2022-05-20 a la(s) 14.27.29.png"/>
          <p:cNvPicPr>
            <a:picLocks noChangeAspect="1"/>
          </p:cNvPicPr>
          <p:nvPr/>
        </p:nvPicPr>
        <p:blipFill>
          <a:blip r:embed="rId3">
            <a:extLst/>
          </a:blip>
          <a:stretch>
            <a:fillRect/>
          </a:stretch>
        </p:blipFill>
        <p:spPr>
          <a:xfrm>
            <a:off x="6451870" y="2746576"/>
            <a:ext cx="4651976" cy="3240541"/>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CuadroTexto 8"/>
          <p:cNvSpPr txBox="1"/>
          <p:nvPr/>
        </p:nvSpPr>
        <p:spPr>
          <a:xfrm>
            <a:off x="11649662" y="-1"/>
            <a:ext cx="370543"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9</a:t>
            </a:r>
          </a:p>
        </p:txBody>
      </p:sp>
      <p:pic>
        <p:nvPicPr>
          <p:cNvPr id="290" name="Captura de Pantalla 2022-05-20 a la(s) 14.40.10.png" descr="Captura de Pantalla 2022-05-20 a la(s) 14.40.10.png"/>
          <p:cNvPicPr>
            <a:picLocks noChangeAspect="1"/>
          </p:cNvPicPr>
          <p:nvPr/>
        </p:nvPicPr>
        <p:blipFill>
          <a:blip r:embed="rId2">
            <a:extLst/>
          </a:blip>
          <a:stretch>
            <a:fillRect/>
          </a:stretch>
        </p:blipFill>
        <p:spPr>
          <a:xfrm>
            <a:off x="748377" y="2749967"/>
            <a:ext cx="5022142" cy="3498396"/>
          </a:xfrm>
          <a:prstGeom prst="rect">
            <a:avLst/>
          </a:prstGeom>
          <a:ln w="12700">
            <a:miter lim="400000"/>
          </a:ln>
        </p:spPr>
      </p:pic>
      <p:pic>
        <p:nvPicPr>
          <p:cNvPr id="291" name="Captura de Pantalla 2022-05-20 a la(s) 14.41.07.png" descr="Captura de Pantalla 2022-05-20 a la(s) 14.41.07.png"/>
          <p:cNvPicPr>
            <a:picLocks noChangeAspect="1"/>
          </p:cNvPicPr>
          <p:nvPr/>
        </p:nvPicPr>
        <p:blipFill>
          <a:blip r:embed="rId3">
            <a:extLst/>
          </a:blip>
          <a:stretch>
            <a:fillRect/>
          </a:stretch>
        </p:blipFill>
        <p:spPr>
          <a:xfrm>
            <a:off x="6492121" y="2749967"/>
            <a:ext cx="5022142" cy="3498396"/>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CuadroTexto 8"/>
          <p:cNvSpPr txBox="1"/>
          <p:nvPr/>
        </p:nvSpPr>
        <p:spPr>
          <a:xfrm>
            <a:off x="11649662" y="-1"/>
            <a:ext cx="370543"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9</a:t>
            </a:r>
          </a:p>
        </p:txBody>
      </p:sp>
      <p:pic>
        <p:nvPicPr>
          <p:cNvPr id="294" name="Captura de Pantalla 2022-05-20 a la(s) 14.41.56.png" descr="Captura de Pantalla 2022-05-20 a la(s) 14.41.56.png"/>
          <p:cNvPicPr>
            <a:picLocks noChangeAspect="1"/>
          </p:cNvPicPr>
          <p:nvPr/>
        </p:nvPicPr>
        <p:blipFill>
          <a:blip r:embed="rId2">
            <a:extLst/>
          </a:blip>
          <a:stretch>
            <a:fillRect/>
          </a:stretch>
        </p:blipFill>
        <p:spPr>
          <a:xfrm>
            <a:off x="722075" y="2766832"/>
            <a:ext cx="5078300" cy="3537516"/>
          </a:xfrm>
          <a:prstGeom prst="rect">
            <a:avLst/>
          </a:prstGeom>
          <a:ln w="12700">
            <a:miter lim="400000"/>
          </a:ln>
        </p:spPr>
      </p:pic>
      <p:pic>
        <p:nvPicPr>
          <p:cNvPr id="295" name="Captura de Pantalla 2022-05-20 a la(s) 14.42.31.png" descr="Captura de Pantalla 2022-05-20 a la(s) 14.42.31.png"/>
          <p:cNvPicPr>
            <a:picLocks noChangeAspect="1"/>
          </p:cNvPicPr>
          <p:nvPr/>
        </p:nvPicPr>
        <p:blipFill>
          <a:blip r:embed="rId3">
            <a:extLst/>
          </a:blip>
          <a:stretch>
            <a:fillRect/>
          </a:stretch>
        </p:blipFill>
        <p:spPr>
          <a:xfrm>
            <a:off x="6215154" y="2766832"/>
            <a:ext cx="5078300" cy="3537516"/>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CuadroTexto 8"/>
          <p:cNvSpPr txBox="1"/>
          <p:nvPr/>
        </p:nvSpPr>
        <p:spPr>
          <a:xfrm>
            <a:off x="11649662" y="-1"/>
            <a:ext cx="370543"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9</a:t>
            </a:r>
          </a:p>
        </p:txBody>
      </p:sp>
      <p:pic>
        <p:nvPicPr>
          <p:cNvPr id="298" name="Captura de Pantalla 2022-05-20 a la(s) 14.43.04.png" descr="Captura de Pantalla 2022-05-20 a la(s) 14.43.04.png"/>
          <p:cNvPicPr>
            <a:picLocks noChangeAspect="1"/>
          </p:cNvPicPr>
          <p:nvPr/>
        </p:nvPicPr>
        <p:blipFill>
          <a:blip r:embed="rId2">
            <a:extLst/>
          </a:blip>
          <a:stretch>
            <a:fillRect/>
          </a:stretch>
        </p:blipFill>
        <p:spPr>
          <a:xfrm>
            <a:off x="536037" y="2596136"/>
            <a:ext cx="5251672" cy="3658286"/>
          </a:xfrm>
          <a:prstGeom prst="rect">
            <a:avLst/>
          </a:prstGeom>
          <a:ln w="12700">
            <a:miter lim="400000"/>
          </a:ln>
        </p:spPr>
      </p:pic>
      <p:pic>
        <p:nvPicPr>
          <p:cNvPr id="299" name="Captura de Pantalla 2022-05-20 a la(s) 14.43.35.png" descr="Captura de Pantalla 2022-05-20 a la(s) 14.43.35.png"/>
          <p:cNvPicPr>
            <a:picLocks noChangeAspect="1"/>
          </p:cNvPicPr>
          <p:nvPr/>
        </p:nvPicPr>
        <p:blipFill>
          <a:blip r:embed="rId3">
            <a:extLst/>
          </a:blip>
          <a:stretch>
            <a:fillRect/>
          </a:stretch>
        </p:blipFill>
        <p:spPr>
          <a:xfrm>
            <a:off x="6235444" y="2596136"/>
            <a:ext cx="5251673" cy="3658286"/>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Título 1"/>
          <p:cNvSpPr txBox="1">
            <a:spLocks noGrp="1"/>
          </p:cNvSpPr>
          <p:nvPr>
            <p:ph type="title"/>
          </p:nvPr>
        </p:nvSpPr>
        <p:spPr>
          <a:xfrm>
            <a:off x="680320" y="753228"/>
            <a:ext cx="9613863" cy="1080939"/>
          </a:xfrm>
          <a:prstGeom prst="rect">
            <a:avLst/>
          </a:prstGeom>
        </p:spPr>
        <p:txBody>
          <a:bodyPr/>
          <a:lstStyle/>
          <a:p>
            <a:r>
              <a:t>PRODUCTO</a:t>
            </a:r>
          </a:p>
        </p:txBody>
      </p:sp>
      <p:sp>
        <p:nvSpPr>
          <p:cNvPr id="302" name="Marcador de contenido 2"/>
          <p:cNvSpPr txBox="1">
            <a:spLocks noGrp="1"/>
          </p:cNvSpPr>
          <p:nvPr>
            <p:ph type="body" sz="half" idx="1"/>
          </p:nvPr>
        </p:nvSpPr>
        <p:spPr>
          <a:xfrm>
            <a:off x="680320" y="3078383"/>
            <a:ext cx="9613863" cy="2309544"/>
          </a:xfrm>
          <a:prstGeom prst="rect">
            <a:avLst/>
          </a:prstGeom>
        </p:spPr>
        <p:txBody>
          <a:bodyPr/>
          <a:lstStyle/>
          <a:p>
            <a:r>
              <a:t>Descripción. Los alumnos diseñaran un video corto en el que se narra y muestra la información sobre el virus Sars COV-2, la enfermedad que ocasiona y las implicaciones emocionales y físicas derivadas del confinamiento y retorno a las actividades </a:t>
            </a:r>
          </a:p>
        </p:txBody>
      </p:sp>
      <p:sp>
        <p:nvSpPr>
          <p:cNvPr id="303" name="CuadroTexto 3"/>
          <p:cNvSpPr txBox="1"/>
          <p:nvPr/>
        </p:nvSpPr>
        <p:spPr>
          <a:xfrm>
            <a:off x="11383261" y="-1"/>
            <a:ext cx="636946"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10</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 name="Captura de Pantalla 2022-05-20 a la(s) 14.48.12.png" descr="Captura de Pantalla 2022-05-20 a la(s) 14.48.12.png"/>
          <p:cNvPicPr>
            <a:picLocks noChangeAspect="1"/>
          </p:cNvPicPr>
          <p:nvPr/>
        </p:nvPicPr>
        <p:blipFill>
          <a:blip r:embed="rId2">
            <a:extLst/>
          </a:blip>
          <a:stretch>
            <a:fillRect/>
          </a:stretch>
        </p:blipFill>
        <p:spPr>
          <a:xfrm>
            <a:off x="4182618" y="2254229"/>
            <a:ext cx="4403566" cy="4370907"/>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Título 1"/>
          <p:cNvSpPr txBox="1">
            <a:spLocks noGrp="1"/>
          </p:cNvSpPr>
          <p:nvPr>
            <p:ph type="title"/>
          </p:nvPr>
        </p:nvSpPr>
        <p:spPr>
          <a:xfrm>
            <a:off x="680429" y="3074396"/>
            <a:ext cx="10831142" cy="1080939"/>
          </a:xfrm>
          <a:prstGeom prst="rect">
            <a:avLst/>
          </a:prstGeom>
        </p:spPr>
        <p:txBody>
          <a:bodyPr/>
          <a:lstStyle>
            <a:lvl1pPr defTabSz="722376">
              <a:defRPr sz="3555"/>
            </a:lvl1pPr>
          </a:lstStyle>
          <a:p>
            <a:r>
              <a:t>Documentación de actividades y evidencias de enseñanza-aprendizaje.</a:t>
            </a:r>
          </a:p>
        </p:txBody>
      </p:sp>
      <p:sp>
        <p:nvSpPr>
          <p:cNvPr id="308" name="CuadroTexto 3"/>
          <p:cNvSpPr txBox="1"/>
          <p:nvPr/>
        </p:nvSpPr>
        <p:spPr>
          <a:xfrm>
            <a:off x="11383261" y="-1"/>
            <a:ext cx="636945"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11</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ítulo 1"/>
          <p:cNvSpPr txBox="1">
            <a:spLocks noGrp="1"/>
          </p:cNvSpPr>
          <p:nvPr>
            <p:ph type="title"/>
          </p:nvPr>
        </p:nvSpPr>
        <p:spPr>
          <a:xfrm>
            <a:off x="680320" y="753228"/>
            <a:ext cx="9613863" cy="1080939"/>
          </a:xfrm>
          <a:prstGeom prst="rect">
            <a:avLst/>
          </a:prstGeom>
        </p:spPr>
        <p:txBody>
          <a:bodyPr/>
          <a:lstStyle>
            <a:lvl1pPr>
              <a:defRPr sz="3200" b="1"/>
            </a:lvl1pPr>
          </a:lstStyle>
          <a:p>
            <a:r>
              <a:t>11.1 ¿QUÉ ES EL VIRUS SARS-COV-2?</a:t>
            </a:r>
          </a:p>
        </p:txBody>
      </p:sp>
      <p:sp>
        <p:nvSpPr>
          <p:cNvPr id="311" name="Marcador de contenido 2"/>
          <p:cNvSpPr txBox="1">
            <a:spLocks noGrp="1"/>
          </p:cNvSpPr>
          <p:nvPr>
            <p:ph type="body" idx="1"/>
          </p:nvPr>
        </p:nvSpPr>
        <p:spPr>
          <a:xfrm>
            <a:off x="680320" y="2336873"/>
            <a:ext cx="9613863" cy="3599317"/>
          </a:xfrm>
          <a:prstGeom prst="rect">
            <a:avLst/>
          </a:prstGeom>
        </p:spPr>
        <p:txBody>
          <a:bodyPr/>
          <a:lstStyle/>
          <a:p>
            <a:r>
              <a:t>1 – Abril – 2022</a:t>
            </a:r>
          </a:p>
          <a:p>
            <a:r>
              <a:t>SEXTO GRADO DE PREPARATORIA</a:t>
            </a:r>
          </a:p>
          <a:p>
            <a:pPr marL="0" indent="0">
              <a:buSzTx/>
              <a:buNone/>
            </a:pPr>
            <a:endParaRPr/>
          </a:p>
          <a:p>
            <a:r>
              <a:t>Objetivo: Qué los alumnos conceptualicen qué es el virus SARS-COV-2</a:t>
            </a:r>
          </a:p>
        </p:txBody>
      </p:sp>
      <p:sp>
        <p:nvSpPr>
          <p:cNvPr id="312" name="CuadroTexto 3"/>
          <p:cNvSpPr txBox="1"/>
          <p:nvPr/>
        </p:nvSpPr>
        <p:spPr>
          <a:xfrm>
            <a:off x="10930327" y="-1"/>
            <a:ext cx="1089880"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11.1</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Título 1"/>
          <p:cNvSpPr txBox="1">
            <a:spLocks noGrp="1"/>
          </p:cNvSpPr>
          <p:nvPr>
            <p:ph type="title"/>
          </p:nvPr>
        </p:nvSpPr>
        <p:spPr>
          <a:xfrm>
            <a:off x="286425" y="682888"/>
            <a:ext cx="9613863" cy="1080939"/>
          </a:xfrm>
          <a:prstGeom prst="rect">
            <a:avLst/>
          </a:prstGeom>
        </p:spPr>
        <p:txBody>
          <a:bodyPr/>
          <a:lstStyle/>
          <a:p>
            <a:r>
              <a:t>Asignaturas:</a:t>
            </a:r>
          </a:p>
        </p:txBody>
      </p:sp>
      <p:sp>
        <p:nvSpPr>
          <p:cNvPr id="315" name="Marcador de contenido 2"/>
          <p:cNvSpPr txBox="1">
            <a:spLocks noGrp="1"/>
          </p:cNvSpPr>
          <p:nvPr>
            <p:ph type="body" sz="quarter" idx="1"/>
          </p:nvPr>
        </p:nvSpPr>
        <p:spPr>
          <a:xfrm>
            <a:off x="3128100" y="682888"/>
            <a:ext cx="7056909" cy="1194119"/>
          </a:xfrm>
          <a:prstGeom prst="rect">
            <a:avLst/>
          </a:prstGeom>
        </p:spPr>
        <p:txBody>
          <a:bodyPr/>
          <a:lstStyle/>
          <a:p>
            <a:pPr>
              <a:lnSpc>
                <a:spcPct val="81000"/>
              </a:lnSpc>
              <a:defRPr sz="2200"/>
            </a:pPr>
            <a:endParaRPr/>
          </a:p>
          <a:p>
            <a:pPr>
              <a:lnSpc>
                <a:spcPct val="81000"/>
              </a:lnSpc>
              <a:defRPr sz="2200"/>
            </a:pPr>
            <a:r>
              <a:t>Psicología</a:t>
            </a:r>
          </a:p>
        </p:txBody>
      </p:sp>
      <p:sp>
        <p:nvSpPr>
          <p:cNvPr id="316" name="CuadroTexto 3"/>
          <p:cNvSpPr txBox="1"/>
          <p:nvPr/>
        </p:nvSpPr>
        <p:spPr>
          <a:xfrm>
            <a:off x="1070977" y="3398129"/>
            <a:ext cx="1402071" cy="195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a:solidFill>
                  <a:srgbClr val="FFFFFF"/>
                </a:solidFill>
              </a:defRPr>
            </a:pPr>
            <a:r>
              <a:t>Aprendizaje</a:t>
            </a:r>
          </a:p>
          <a:p>
            <a:pPr>
              <a:defRPr>
                <a:solidFill>
                  <a:srgbClr val="FFFFFF"/>
                </a:solidFill>
              </a:defRPr>
            </a:pPr>
            <a:r>
              <a:t>Atención</a:t>
            </a:r>
          </a:p>
          <a:p>
            <a:pPr>
              <a:defRPr>
                <a:solidFill>
                  <a:srgbClr val="FFFFFF"/>
                </a:solidFill>
              </a:defRPr>
            </a:pPr>
            <a:r>
              <a:t>Pensamiento</a:t>
            </a:r>
          </a:p>
          <a:p>
            <a:pPr>
              <a:defRPr>
                <a:solidFill>
                  <a:srgbClr val="FFFFFF"/>
                </a:solidFill>
              </a:defRPr>
            </a:pPr>
            <a:r>
              <a:t>Personalidad</a:t>
            </a:r>
          </a:p>
          <a:p>
            <a:pPr>
              <a:defRPr>
                <a:solidFill>
                  <a:srgbClr val="FFFFFF"/>
                </a:solidFill>
              </a:defRPr>
            </a:pPr>
            <a:r>
              <a:t>Percepción</a:t>
            </a:r>
          </a:p>
          <a:p>
            <a:pPr>
              <a:defRPr>
                <a:solidFill>
                  <a:srgbClr val="FFFFFF"/>
                </a:solidFill>
              </a:defRPr>
            </a:pPr>
            <a:r>
              <a:t>Ansiedad</a:t>
            </a:r>
          </a:p>
          <a:p>
            <a:pPr>
              <a:defRPr>
                <a:solidFill>
                  <a:srgbClr val="FFFFFF"/>
                </a:solidFill>
              </a:defRPr>
            </a:pPr>
            <a:r>
              <a:t>Depresión </a:t>
            </a:r>
          </a:p>
        </p:txBody>
      </p:sp>
      <p:sp>
        <p:nvSpPr>
          <p:cNvPr id="317" name="CuadroTexto 4"/>
          <p:cNvSpPr txBox="1"/>
          <p:nvPr/>
        </p:nvSpPr>
        <p:spPr>
          <a:xfrm>
            <a:off x="4061226" y="2384637"/>
            <a:ext cx="7550680" cy="4384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4233" indent="-4233">
              <a:spcBef>
                <a:spcPts val="100"/>
              </a:spcBef>
              <a:defRPr sz="2500">
                <a:solidFill>
                  <a:srgbClr val="FFFFFF"/>
                </a:solidFill>
              </a:defRPr>
            </a:pPr>
            <a:r>
              <a:t>[DW Español] (2020, 06, 09). Especial coronavirus: la nueva normalidad [video]. YouTube. </a:t>
            </a:r>
            <a:r>
              <a:rPr u="sng">
                <a:hlinkClick r:id="rId2"/>
              </a:rPr>
              <a:t>https://youtu.be/eVFbBShOx0E</a:t>
            </a:r>
            <a:r>
              <a:t> </a:t>
            </a:r>
          </a:p>
          <a:p>
            <a:pPr>
              <a:defRPr sz="2500">
                <a:solidFill>
                  <a:srgbClr val="FFFFFF"/>
                </a:solidFill>
              </a:defRPr>
            </a:pPr>
            <a:endParaRPr/>
          </a:p>
          <a:p>
            <a:pPr marL="4233" indent="-4233">
              <a:spcBef>
                <a:spcPts val="100"/>
              </a:spcBef>
              <a:defRPr sz="2500">
                <a:solidFill>
                  <a:srgbClr val="FFFFFF"/>
                </a:solidFill>
              </a:defRPr>
            </a:pPr>
            <a:r>
              <a:t> [DW Español] (2020, 12, 09). Las secuelas físicas y psicológicas de la pandemia [video]. YouTube. </a:t>
            </a:r>
            <a:r>
              <a:rPr u="sng">
                <a:hlinkClick r:id="rId3"/>
              </a:rPr>
              <a:t>https://youtu.be/mR8Wtqm-FrM</a:t>
            </a:r>
            <a:r>
              <a:t> </a:t>
            </a:r>
          </a:p>
          <a:p>
            <a:pPr>
              <a:defRPr sz="2500">
                <a:solidFill>
                  <a:srgbClr val="FFFFFF"/>
                </a:solidFill>
              </a:defRPr>
            </a:pPr>
            <a:endParaRPr/>
          </a:p>
          <a:p>
            <a:pPr marL="4233" indent="-4233">
              <a:spcBef>
                <a:spcPts val="100"/>
              </a:spcBef>
              <a:defRPr sz="2500"/>
            </a:pPr>
            <a:r>
              <a:rPr>
                <a:solidFill>
                  <a:srgbClr val="FFFFFF"/>
                </a:solidFill>
              </a:rPr>
              <a:t>[DW Español] (2021, 08, 19). Depresión y ansiedad tras el covid [video]. YouTube. </a:t>
            </a:r>
            <a:r>
              <a:rPr u="sng">
                <a:solidFill>
                  <a:srgbClr val="FFFFFF"/>
                </a:solidFill>
                <a:hlinkClick r:id="rId4"/>
              </a:rPr>
              <a:t>http://youtu.be/g4F_vlPDZdA</a:t>
            </a:r>
            <a:r>
              <a:t> </a:t>
            </a:r>
            <a:endParaRPr sz="1200">
              <a:latin typeface="Times Roman"/>
              <a:ea typeface="Times Roman"/>
              <a:cs typeface="Times Roman"/>
              <a:sym typeface="Times Roman"/>
            </a:endParaRPr>
          </a:p>
        </p:txBody>
      </p:sp>
      <p:sp>
        <p:nvSpPr>
          <p:cNvPr id="318" name="CuadroTexto 5"/>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11.2</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Título 1"/>
          <p:cNvSpPr txBox="1">
            <a:spLocks noGrp="1"/>
          </p:cNvSpPr>
          <p:nvPr>
            <p:ph type="title"/>
          </p:nvPr>
        </p:nvSpPr>
        <p:spPr>
          <a:xfrm>
            <a:off x="680320" y="753228"/>
            <a:ext cx="9613863" cy="1080939"/>
          </a:xfrm>
          <a:prstGeom prst="rect">
            <a:avLst/>
          </a:prstGeom>
        </p:spPr>
        <p:txBody>
          <a:bodyPr/>
          <a:lstStyle/>
          <a:p>
            <a:r>
              <a:t>Justificación de la actividad. </a:t>
            </a:r>
          </a:p>
        </p:txBody>
      </p:sp>
      <p:sp>
        <p:nvSpPr>
          <p:cNvPr id="321" name="Marcador de contenido 2"/>
          <p:cNvSpPr txBox="1">
            <a:spLocks noGrp="1"/>
          </p:cNvSpPr>
          <p:nvPr>
            <p:ph type="body" idx="1"/>
          </p:nvPr>
        </p:nvSpPr>
        <p:spPr>
          <a:xfrm>
            <a:off x="436098" y="2336873"/>
            <a:ext cx="11155682" cy="4190537"/>
          </a:xfrm>
          <a:prstGeom prst="rect">
            <a:avLst/>
          </a:prstGeom>
        </p:spPr>
        <p:txBody>
          <a:bodyPr/>
          <a:lstStyle/>
          <a:p>
            <a:pPr marL="228599" indent="-228599">
              <a:lnSpc>
                <a:spcPct val="72000"/>
              </a:lnSpc>
              <a:defRPr sz="3000"/>
            </a:pPr>
            <a:r>
              <a:t>La presente actividad pretende que los alumnos investiguen en fuentes confiables qué es el virus SARS-COV2, la enfermedad que provoca, su sintomatología y las secuelas físicas y emocionales que provoca.</a:t>
            </a:r>
          </a:p>
          <a:p>
            <a:pPr marL="228599" indent="-228599">
              <a:lnSpc>
                <a:spcPct val="72000"/>
              </a:lnSpc>
              <a:defRPr sz="3000"/>
            </a:pPr>
            <a:r>
              <a:t>Conocer las causas de la pandemia generada por la aparición de dicho virus y las implicaciones de la misma, así como las consecuencias que genera el retorno a las actívales bajo la dinámica de la nueva normalidad. </a:t>
            </a:r>
          </a:p>
        </p:txBody>
      </p:sp>
      <p:sp>
        <p:nvSpPr>
          <p:cNvPr id="322" name="CuadroTexto 3"/>
          <p:cNvSpPr txBox="1"/>
          <p:nvPr/>
        </p:nvSpPr>
        <p:spPr>
          <a:xfrm>
            <a:off x="10930327" y="-1"/>
            <a:ext cx="1089880"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11.3</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ítulo 1"/>
          <p:cNvSpPr txBox="1">
            <a:spLocks noGrp="1"/>
          </p:cNvSpPr>
          <p:nvPr>
            <p:ph type="title"/>
          </p:nvPr>
        </p:nvSpPr>
        <p:spPr>
          <a:xfrm>
            <a:off x="680320" y="753228"/>
            <a:ext cx="9613863" cy="1080939"/>
          </a:xfrm>
          <a:prstGeom prst="rect">
            <a:avLst/>
          </a:prstGeom>
        </p:spPr>
        <p:txBody>
          <a:bodyPr/>
          <a:lstStyle/>
          <a:p>
            <a:r>
              <a:t>Equipo No. 1</a:t>
            </a:r>
          </a:p>
        </p:txBody>
      </p:sp>
      <p:sp>
        <p:nvSpPr>
          <p:cNvPr id="244" name="Marcador de contenido 2"/>
          <p:cNvSpPr txBox="1">
            <a:spLocks noGrp="1"/>
          </p:cNvSpPr>
          <p:nvPr>
            <p:ph type="body" idx="1"/>
          </p:nvPr>
        </p:nvSpPr>
        <p:spPr>
          <a:xfrm>
            <a:off x="393169" y="2175656"/>
            <a:ext cx="11405662" cy="4633772"/>
          </a:xfrm>
          <a:prstGeom prst="rect">
            <a:avLst/>
          </a:prstGeom>
        </p:spPr>
        <p:txBody>
          <a:bodyPr/>
          <a:lstStyle/>
          <a:p>
            <a:pPr>
              <a:defRPr sz="2600" b="1">
                <a:latin typeface="Times New Roman"/>
                <a:ea typeface="Times New Roman"/>
                <a:cs typeface="Times New Roman"/>
                <a:sym typeface="Times New Roman"/>
              </a:defRPr>
            </a:pPr>
            <a:r>
              <a:rPr dirty="0" err="1"/>
              <a:t>Asignaturas</a:t>
            </a:r>
            <a:r>
              <a:rPr dirty="0"/>
              <a:t> </a:t>
            </a:r>
            <a:r>
              <a:rPr dirty="0" err="1"/>
              <a:t>participantes</a:t>
            </a:r>
            <a:r>
              <a:rPr dirty="0"/>
              <a:t>:</a:t>
            </a:r>
            <a:r>
              <a:rPr b="0" dirty="0"/>
              <a:t> </a:t>
            </a:r>
          </a:p>
          <a:p>
            <a:pPr marL="0" indent="0">
              <a:buSzTx/>
              <a:buNone/>
              <a:defRPr sz="2600">
                <a:latin typeface="Times New Roman"/>
                <a:ea typeface="Times New Roman"/>
                <a:cs typeface="Times New Roman"/>
                <a:sym typeface="Times New Roman"/>
              </a:defRPr>
            </a:pPr>
            <a:r>
              <a:rPr dirty="0" err="1"/>
              <a:t>Psicología</a:t>
            </a:r>
            <a:r>
              <a:rPr dirty="0"/>
              <a:t>: </a:t>
            </a:r>
            <a:r>
              <a:rPr dirty="0" err="1"/>
              <a:t>Lic</a:t>
            </a:r>
            <a:r>
              <a:rPr dirty="0"/>
              <a:t>. </a:t>
            </a:r>
            <a:r>
              <a:rPr dirty="0" err="1"/>
              <a:t>Idania</a:t>
            </a:r>
            <a:r>
              <a:rPr dirty="0"/>
              <a:t> Irene Ortiz Vázquez</a:t>
            </a:r>
          </a:p>
          <a:p>
            <a:pPr marL="0" indent="0">
              <a:buSzTx/>
              <a:buNone/>
              <a:defRPr sz="2600">
                <a:latin typeface="Times New Roman"/>
                <a:ea typeface="Times New Roman"/>
                <a:cs typeface="Times New Roman"/>
                <a:sym typeface="Times New Roman"/>
              </a:defRPr>
            </a:pPr>
            <a:endParaRPr dirty="0"/>
          </a:p>
          <a:p>
            <a:pPr>
              <a:defRPr sz="2600" b="1">
                <a:latin typeface="Times New Roman"/>
                <a:ea typeface="Times New Roman"/>
                <a:cs typeface="Times New Roman"/>
                <a:sym typeface="Times New Roman"/>
              </a:defRPr>
            </a:pPr>
            <a:r>
              <a:rPr dirty="0" err="1"/>
              <a:t>Asignaturas</a:t>
            </a:r>
            <a:r>
              <a:rPr dirty="0"/>
              <a:t> de </a:t>
            </a:r>
            <a:r>
              <a:rPr dirty="0" err="1"/>
              <a:t>apoyo</a:t>
            </a:r>
            <a:endParaRPr dirty="0"/>
          </a:p>
          <a:p>
            <a:pPr marL="0" indent="0">
              <a:buSzTx/>
              <a:buNone/>
              <a:defRPr sz="2600">
                <a:latin typeface="Times New Roman"/>
                <a:ea typeface="Times New Roman"/>
                <a:cs typeface="Times New Roman"/>
                <a:sym typeface="Times New Roman"/>
              </a:defRPr>
            </a:pPr>
            <a:r>
              <a:rPr dirty="0"/>
              <a:t>Ingles: Elsa Marina Zamora Larios</a:t>
            </a:r>
          </a:p>
          <a:p>
            <a:pPr marL="0" indent="0">
              <a:buSzTx/>
              <a:buNone/>
              <a:defRPr sz="2600">
                <a:latin typeface="Times New Roman"/>
                <a:ea typeface="Times New Roman"/>
                <a:cs typeface="Times New Roman"/>
                <a:sym typeface="Times New Roman"/>
              </a:defRPr>
            </a:pPr>
            <a:r>
              <a:rPr dirty="0" err="1"/>
              <a:t>Literatura</a:t>
            </a:r>
            <a:r>
              <a:rPr dirty="0"/>
              <a:t> </a:t>
            </a:r>
            <a:r>
              <a:rPr dirty="0" smtClean="0"/>
              <a:t>Mexicana</a:t>
            </a:r>
            <a:r>
              <a:rPr lang="es-MX" dirty="0" smtClean="0"/>
              <a:t> e </a:t>
            </a:r>
            <a:r>
              <a:rPr lang="es-MX" dirty="0" err="1" smtClean="0"/>
              <a:t>Iberomaericana</a:t>
            </a:r>
            <a:r>
              <a:rPr dirty="0" smtClean="0"/>
              <a:t>: </a:t>
            </a:r>
            <a:r>
              <a:rPr dirty="0" err="1"/>
              <a:t>Mtra</a:t>
            </a:r>
            <a:r>
              <a:rPr dirty="0"/>
              <a:t>. </a:t>
            </a:r>
            <a:r>
              <a:rPr dirty="0" err="1"/>
              <a:t>María</a:t>
            </a:r>
            <a:r>
              <a:rPr dirty="0"/>
              <a:t> del Pilar </a:t>
            </a:r>
            <a:r>
              <a:rPr dirty="0" err="1" smtClean="0"/>
              <a:t>Aracel</a:t>
            </a:r>
            <a:r>
              <a:rPr lang="es-MX" dirty="0" smtClean="0"/>
              <a:t>i</a:t>
            </a:r>
            <a:r>
              <a:rPr dirty="0" smtClean="0"/>
              <a:t> </a:t>
            </a:r>
            <a:r>
              <a:rPr dirty="0"/>
              <a:t>Sánchez </a:t>
            </a:r>
            <a:r>
              <a:rPr dirty="0" err="1"/>
              <a:t>Martínez</a:t>
            </a:r>
            <a:endParaRPr dirty="0"/>
          </a:p>
        </p:txBody>
      </p:sp>
      <p:sp>
        <p:nvSpPr>
          <p:cNvPr id="245" name="CuadroTexto 3"/>
          <p:cNvSpPr txBox="1"/>
          <p:nvPr/>
        </p:nvSpPr>
        <p:spPr>
          <a:xfrm>
            <a:off x="11649663" y="-1"/>
            <a:ext cx="370544"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2</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Título 1"/>
          <p:cNvSpPr txBox="1">
            <a:spLocks noGrp="1"/>
          </p:cNvSpPr>
          <p:nvPr>
            <p:ph type="title"/>
          </p:nvPr>
        </p:nvSpPr>
        <p:spPr>
          <a:xfrm>
            <a:off x="680320" y="753228"/>
            <a:ext cx="9613863" cy="1080939"/>
          </a:xfrm>
          <a:prstGeom prst="rect">
            <a:avLst/>
          </a:prstGeom>
        </p:spPr>
        <p:txBody>
          <a:bodyPr/>
          <a:lstStyle/>
          <a:p>
            <a:r>
              <a:t>Descripción de Apertura de la actividad. </a:t>
            </a:r>
          </a:p>
        </p:txBody>
      </p:sp>
      <p:sp>
        <p:nvSpPr>
          <p:cNvPr id="325" name="Marcador de contenido 2"/>
          <p:cNvSpPr txBox="1">
            <a:spLocks noGrp="1"/>
          </p:cNvSpPr>
          <p:nvPr>
            <p:ph type="body" sz="quarter" idx="1"/>
          </p:nvPr>
        </p:nvSpPr>
        <p:spPr>
          <a:xfrm>
            <a:off x="680320" y="3351415"/>
            <a:ext cx="9613863" cy="1672420"/>
          </a:xfrm>
          <a:prstGeom prst="rect">
            <a:avLst/>
          </a:prstGeom>
        </p:spPr>
        <p:txBody>
          <a:bodyPr/>
          <a:lstStyle>
            <a:lvl1pPr marL="203453" indent="-203453" defTabSz="813816">
              <a:spcBef>
                <a:spcPts val="800"/>
              </a:spcBef>
              <a:defRPr sz="2670"/>
            </a:lvl1pPr>
          </a:lstStyle>
          <a:p>
            <a:r>
              <a:t>Los alumnos investigan en periódicos, páginas de internet y videos todo lo relacionado al virus SARS-COV2, sus implicaciones físicas y emocionales así como la problemática desencadenada por la pandemia y el confinamiento.  </a:t>
            </a:r>
          </a:p>
        </p:txBody>
      </p:sp>
      <p:sp>
        <p:nvSpPr>
          <p:cNvPr id="326" name="CuadroTexto 3"/>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11.4</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Título 1"/>
          <p:cNvSpPr txBox="1">
            <a:spLocks noGrp="1"/>
          </p:cNvSpPr>
          <p:nvPr>
            <p:ph type="title"/>
          </p:nvPr>
        </p:nvSpPr>
        <p:spPr>
          <a:xfrm>
            <a:off x="680320" y="753228"/>
            <a:ext cx="9613863" cy="1080938"/>
          </a:xfrm>
          <a:prstGeom prst="rect">
            <a:avLst/>
          </a:prstGeom>
        </p:spPr>
        <p:txBody>
          <a:bodyPr/>
          <a:lstStyle/>
          <a:p>
            <a:r>
              <a:t>Descripción del desarrollo de la actividad. </a:t>
            </a:r>
          </a:p>
        </p:txBody>
      </p:sp>
      <p:sp>
        <p:nvSpPr>
          <p:cNvPr id="329" name="Marcador de contenido 2"/>
          <p:cNvSpPr txBox="1">
            <a:spLocks noGrp="1"/>
          </p:cNvSpPr>
          <p:nvPr>
            <p:ph type="body" sz="quarter" idx="1"/>
          </p:nvPr>
        </p:nvSpPr>
        <p:spPr>
          <a:xfrm>
            <a:off x="680319" y="3674972"/>
            <a:ext cx="9613863" cy="1348864"/>
          </a:xfrm>
          <a:prstGeom prst="rect">
            <a:avLst/>
          </a:prstGeom>
        </p:spPr>
        <p:txBody>
          <a:bodyPr/>
          <a:lstStyle/>
          <a:p>
            <a:r>
              <a:t>Se analiza la información encontrada y proporcionada por los alumnos y se desarrolla la conceptualización del tema; la información obtenida durante el desarrollo de la actividad.</a:t>
            </a:r>
          </a:p>
        </p:txBody>
      </p:sp>
      <p:sp>
        <p:nvSpPr>
          <p:cNvPr id="330" name="CuadroTexto 3"/>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11.5</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Título 1"/>
          <p:cNvSpPr txBox="1">
            <a:spLocks noGrp="1"/>
          </p:cNvSpPr>
          <p:nvPr>
            <p:ph type="title"/>
          </p:nvPr>
        </p:nvSpPr>
        <p:spPr>
          <a:xfrm>
            <a:off x="680320" y="753228"/>
            <a:ext cx="9613863" cy="1080938"/>
          </a:xfrm>
          <a:prstGeom prst="rect">
            <a:avLst/>
          </a:prstGeom>
        </p:spPr>
        <p:txBody>
          <a:bodyPr/>
          <a:lstStyle/>
          <a:p>
            <a:r>
              <a:t>Descripción del cierre de la actividad. </a:t>
            </a:r>
          </a:p>
        </p:txBody>
      </p:sp>
      <p:sp>
        <p:nvSpPr>
          <p:cNvPr id="333" name="Marcador de contenido 2"/>
          <p:cNvSpPr txBox="1">
            <a:spLocks noGrp="1"/>
          </p:cNvSpPr>
          <p:nvPr>
            <p:ph type="body" sz="quarter" idx="1"/>
          </p:nvPr>
        </p:nvSpPr>
        <p:spPr>
          <a:xfrm>
            <a:off x="680320" y="3588897"/>
            <a:ext cx="9613863" cy="1194119"/>
          </a:xfrm>
          <a:prstGeom prst="rect">
            <a:avLst/>
          </a:prstGeom>
        </p:spPr>
        <p:txBody>
          <a:bodyPr/>
          <a:lstStyle/>
          <a:p>
            <a:r>
              <a:t>Los conceptos que se concluyen son anotados por los alumnos en sus cuadernos y un alumno realiza la anotación final que servirá para el desarrollo final del  proyecto</a:t>
            </a:r>
          </a:p>
        </p:txBody>
      </p:sp>
      <p:sp>
        <p:nvSpPr>
          <p:cNvPr id="334" name="CuadroTexto 3"/>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11.6</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Título 1"/>
          <p:cNvSpPr txBox="1">
            <a:spLocks noGrp="1"/>
          </p:cNvSpPr>
          <p:nvPr>
            <p:ph type="title"/>
          </p:nvPr>
        </p:nvSpPr>
        <p:spPr>
          <a:xfrm>
            <a:off x="680320" y="753228"/>
            <a:ext cx="9613863" cy="1080939"/>
          </a:xfrm>
          <a:prstGeom prst="rect">
            <a:avLst/>
          </a:prstGeom>
        </p:spPr>
        <p:txBody>
          <a:bodyPr/>
          <a:lstStyle>
            <a:lvl1pPr defTabSz="905255">
              <a:defRPr sz="3564"/>
            </a:lvl1pPr>
          </a:lstStyle>
          <a:p>
            <a:r>
              <a:t>Descripción de lo que se hará con los resultados de la actividad.</a:t>
            </a:r>
          </a:p>
        </p:txBody>
      </p:sp>
      <p:sp>
        <p:nvSpPr>
          <p:cNvPr id="337" name="Marcador de contenido 2"/>
          <p:cNvSpPr txBox="1">
            <a:spLocks noGrp="1"/>
          </p:cNvSpPr>
          <p:nvPr>
            <p:ph type="body" sz="half" idx="1"/>
          </p:nvPr>
        </p:nvSpPr>
        <p:spPr>
          <a:xfrm>
            <a:off x="680320" y="2983986"/>
            <a:ext cx="9613863" cy="2686963"/>
          </a:xfrm>
          <a:prstGeom prst="rect">
            <a:avLst/>
          </a:prstGeom>
        </p:spPr>
        <p:txBody>
          <a:bodyPr/>
          <a:lstStyle/>
          <a:p>
            <a:r>
              <a:t>Al término de la actividad se explica a los alumnos que toda la información que se obtuvo durante la clase servirá para desarrollar el producto final del proyecto que será la realización de un video  que informe a la comunidad escolar sobre el virus, su sintomatología, su desarrollo, implicaciones físicas, emocionales, así como la situación pandémica y de confinamiento.</a:t>
            </a:r>
          </a:p>
        </p:txBody>
      </p:sp>
      <p:sp>
        <p:nvSpPr>
          <p:cNvPr id="338" name="CuadroTexto 3"/>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11.7</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Título 1"/>
          <p:cNvSpPr txBox="1">
            <a:spLocks noGrp="1"/>
          </p:cNvSpPr>
          <p:nvPr>
            <p:ph type="title"/>
          </p:nvPr>
        </p:nvSpPr>
        <p:spPr>
          <a:xfrm>
            <a:off x="680320" y="753228"/>
            <a:ext cx="9613863" cy="1080939"/>
          </a:xfrm>
          <a:prstGeom prst="rect">
            <a:avLst/>
          </a:prstGeom>
        </p:spPr>
        <p:txBody>
          <a:bodyPr/>
          <a:lstStyle>
            <a:lvl1pPr defTabSz="905255">
              <a:defRPr sz="3564"/>
            </a:lvl1pPr>
          </a:lstStyle>
          <a:p>
            <a:r>
              <a:t>Análisis. Contrastación de lo esperado y lo sucedido</a:t>
            </a:r>
          </a:p>
        </p:txBody>
      </p:sp>
      <p:sp>
        <p:nvSpPr>
          <p:cNvPr id="341" name="Marcador de contenido 2"/>
          <p:cNvSpPr txBox="1">
            <a:spLocks noGrp="1"/>
          </p:cNvSpPr>
          <p:nvPr>
            <p:ph type="body" sz="half" idx="1"/>
          </p:nvPr>
        </p:nvSpPr>
        <p:spPr>
          <a:xfrm>
            <a:off x="680320" y="3308182"/>
            <a:ext cx="9613863" cy="2052248"/>
          </a:xfrm>
          <a:prstGeom prst="rect">
            <a:avLst/>
          </a:prstGeom>
        </p:spPr>
        <p:txBody>
          <a:bodyPr/>
          <a:lstStyle/>
          <a:p>
            <a:r>
              <a:t>Se obtiene una adecuada y puntual participación de los alumnos, así como también se observa un alto interés en el tema, todo ello motivado por lo que les ha sucedido a lo largo de los dos últimos años y la ansiedad que les generó el retorno a las actividades bajo una nueva normalidad.  </a:t>
            </a:r>
          </a:p>
        </p:txBody>
      </p:sp>
      <p:sp>
        <p:nvSpPr>
          <p:cNvPr id="342" name="CuadroTexto 3"/>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11.8</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Título 1"/>
          <p:cNvSpPr txBox="1">
            <a:spLocks noGrp="1"/>
          </p:cNvSpPr>
          <p:nvPr>
            <p:ph type="title"/>
          </p:nvPr>
        </p:nvSpPr>
        <p:spPr>
          <a:xfrm>
            <a:off x="680320" y="753228"/>
            <a:ext cx="9613863" cy="1080938"/>
          </a:xfrm>
          <a:prstGeom prst="rect">
            <a:avLst/>
          </a:prstGeom>
        </p:spPr>
        <p:txBody>
          <a:bodyPr/>
          <a:lstStyle/>
          <a:p>
            <a:r>
              <a:t>Toma de decisiones. </a:t>
            </a:r>
          </a:p>
        </p:txBody>
      </p:sp>
      <p:sp>
        <p:nvSpPr>
          <p:cNvPr id="345" name="Marcador de contenido 2"/>
          <p:cNvSpPr txBox="1">
            <a:spLocks noGrp="1"/>
          </p:cNvSpPr>
          <p:nvPr>
            <p:ph type="body" idx="1"/>
          </p:nvPr>
        </p:nvSpPr>
        <p:spPr>
          <a:xfrm>
            <a:off x="680320" y="2336873"/>
            <a:ext cx="9613863" cy="3599317"/>
          </a:xfrm>
          <a:prstGeom prst="rect">
            <a:avLst/>
          </a:prstGeom>
        </p:spPr>
        <p:txBody>
          <a:bodyPr/>
          <a:lstStyle/>
          <a:p>
            <a:r>
              <a:t>NINGUNA</a:t>
            </a:r>
          </a:p>
        </p:txBody>
      </p:sp>
      <p:sp>
        <p:nvSpPr>
          <p:cNvPr id="346" name="CuadroTexto 3"/>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11.9</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Título 1"/>
          <p:cNvSpPr txBox="1">
            <a:spLocks noGrp="1"/>
          </p:cNvSpPr>
          <p:nvPr>
            <p:ph type="title"/>
          </p:nvPr>
        </p:nvSpPr>
        <p:spPr>
          <a:xfrm>
            <a:off x="694388" y="3429000"/>
            <a:ext cx="9613863" cy="1080938"/>
          </a:xfrm>
          <a:prstGeom prst="rect">
            <a:avLst/>
          </a:prstGeom>
        </p:spPr>
        <p:txBody>
          <a:bodyPr/>
          <a:lstStyle>
            <a:lvl1pPr defTabSz="905255">
              <a:defRPr sz="3564"/>
            </a:lvl1pPr>
          </a:lstStyle>
          <a:p>
            <a:r>
              <a:t>Actividad Interdisciplinaria de la fase de desarrollo del proyecto</a:t>
            </a:r>
          </a:p>
        </p:txBody>
      </p:sp>
      <p:sp>
        <p:nvSpPr>
          <p:cNvPr id="349" name="CuadroTexto 3"/>
          <p:cNvSpPr txBox="1"/>
          <p:nvPr/>
        </p:nvSpPr>
        <p:spPr>
          <a:xfrm>
            <a:off x="11383261" y="-1"/>
            <a:ext cx="636945"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12</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Título 1"/>
          <p:cNvSpPr txBox="1">
            <a:spLocks noGrp="1"/>
          </p:cNvSpPr>
          <p:nvPr>
            <p:ph type="title"/>
          </p:nvPr>
        </p:nvSpPr>
        <p:spPr>
          <a:xfrm>
            <a:off x="680320" y="753228"/>
            <a:ext cx="9613863" cy="1080939"/>
          </a:xfrm>
          <a:prstGeom prst="rect">
            <a:avLst/>
          </a:prstGeom>
        </p:spPr>
        <p:txBody>
          <a:bodyPr/>
          <a:lstStyle/>
          <a:p>
            <a:pPr>
              <a:defRPr b="1">
                <a:latin typeface="Times New Roman"/>
                <a:ea typeface="Times New Roman"/>
                <a:cs typeface="Times New Roman"/>
                <a:sym typeface="Times New Roman"/>
              </a:defRPr>
            </a:pPr>
            <a:r>
              <a:t>¿Qué es el virus SARS-COV 2? </a:t>
            </a:r>
            <a:r>
              <a:rPr b="0"/>
              <a:t> </a:t>
            </a:r>
          </a:p>
        </p:txBody>
      </p:sp>
      <p:sp>
        <p:nvSpPr>
          <p:cNvPr id="352" name="Marcador de contenido 2"/>
          <p:cNvSpPr txBox="1">
            <a:spLocks noGrp="1"/>
          </p:cNvSpPr>
          <p:nvPr>
            <p:ph type="body" sz="half" idx="1"/>
          </p:nvPr>
        </p:nvSpPr>
        <p:spPr>
          <a:xfrm>
            <a:off x="680320" y="3138731"/>
            <a:ext cx="9613863" cy="2136655"/>
          </a:xfrm>
          <a:prstGeom prst="rect">
            <a:avLst/>
          </a:prstGeom>
        </p:spPr>
        <p:txBody>
          <a:bodyPr/>
          <a:lstStyle/>
          <a:p>
            <a:pPr algn="just">
              <a:defRPr b="1"/>
            </a:pPr>
            <a:r>
              <a:t>Objetivo.</a:t>
            </a:r>
            <a:r>
              <a:rPr b="0"/>
              <a:t> Que los alumnos identifiquen los rasgos comunes de los accidentes viales</a:t>
            </a:r>
          </a:p>
          <a:p>
            <a:pPr algn="just"/>
            <a:endParaRPr b="0"/>
          </a:p>
          <a:p>
            <a:pPr algn="just">
              <a:defRPr b="1"/>
            </a:pPr>
            <a:r>
              <a:t>Grado:</a:t>
            </a:r>
            <a:r>
              <a:rPr b="0"/>
              <a:t> 6to </a:t>
            </a:r>
          </a:p>
          <a:p>
            <a:pPr algn="just">
              <a:defRPr b="1"/>
            </a:pPr>
            <a:r>
              <a:t>Fecha</a:t>
            </a:r>
            <a:r>
              <a:rPr b="0"/>
              <a:t> en que se llevará a cabo la actividad : 19 de abril 2020</a:t>
            </a:r>
          </a:p>
        </p:txBody>
      </p:sp>
      <p:sp>
        <p:nvSpPr>
          <p:cNvPr id="353" name="CuadroTexto 3"/>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12.1</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Título 1"/>
          <p:cNvSpPr txBox="1">
            <a:spLocks noGrp="1"/>
          </p:cNvSpPr>
          <p:nvPr>
            <p:ph type="title"/>
          </p:nvPr>
        </p:nvSpPr>
        <p:spPr>
          <a:xfrm>
            <a:off x="286425" y="682888"/>
            <a:ext cx="9613863" cy="1080939"/>
          </a:xfrm>
          <a:prstGeom prst="rect">
            <a:avLst/>
          </a:prstGeom>
        </p:spPr>
        <p:txBody>
          <a:bodyPr/>
          <a:lstStyle/>
          <a:p>
            <a:r>
              <a:t>Asignaturas:</a:t>
            </a:r>
          </a:p>
        </p:txBody>
      </p:sp>
      <p:sp>
        <p:nvSpPr>
          <p:cNvPr id="356" name="Marcador de contenido 2"/>
          <p:cNvSpPr txBox="1">
            <a:spLocks noGrp="1"/>
          </p:cNvSpPr>
          <p:nvPr>
            <p:ph type="body" sz="quarter" idx="1"/>
          </p:nvPr>
        </p:nvSpPr>
        <p:spPr>
          <a:xfrm>
            <a:off x="2947745" y="696639"/>
            <a:ext cx="7056909" cy="1194120"/>
          </a:xfrm>
          <a:prstGeom prst="rect">
            <a:avLst/>
          </a:prstGeom>
        </p:spPr>
        <p:txBody>
          <a:bodyPr/>
          <a:lstStyle/>
          <a:p>
            <a:pPr>
              <a:lnSpc>
                <a:spcPct val="81000"/>
              </a:lnSpc>
              <a:defRPr sz="2200"/>
            </a:pPr>
            <a:endParaRPr/>
          </a:p>
          <a:p>
            <a:pPr>
              <a:lnSpc>
                <a:spcPct val="81000"/>
              </a:lnSpc>
              <a:defRPr sz="2200"/>
            </a:pPr>
            <a:r>
              <a:t>Psicología</a:t>
            </a:r>
          </a:p>
        </p:txBody>
      </p:sp>
      <p:sp>
        <p:nvSpPr>
          <p:cNvPr id="357" name="CuadroTexto 5"/>
          <p:cNvSpPr txBox="1"/>
          <p:nvPr/>
        </p:nvSpPr>
        <p:spPr>
          <a:xfrm>
            <a:off x="10930327" y="-1"/>
            <a:ext cx="1089880"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12.2</a:t>
            </a:r>
          </a:p>
        </p:txBody>
      </p:sp>
      <p:sp>
        <p:nvSpPr>
          <p:cNvPr id="358" name="CuadroTexto 3"/>
          <p:cNvSpPr txBox="1"/>
          <p:nvPr/>
        </p:nvSpPr>
        <p:spPr>
          <a:xfrm>
            <a:off x="1070977" y="3398129"/>
            <a:ext cx="1402071" cy="195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a:solidFill>
                  <a:srgbClr val="FFFFFF"/>
                </a:solidFill>
              </a:defRPr>
            </a:pPr>
            <a:r>
              <a:t>Aprendizaje</a:t>
            </a:r>
          </a:p>
          <a:p>
            <a:pPr>
              <a:defRPr>
                <a:solidFill>
                  <a:srgbClr val="FFFFFF"/>
                </a:solidFill>
              </a:defRPr>
            </a:pPr>
            <a:r>
              <a:t>Atención</a:t>
            </a:r>
          </a:p>
          <a:p>
            <a:pPr>
              <a:defRPr>
                <a:solidFill>
                  <a:srgbClr val="FFFFFF"/>
                </a:solidFill>
              </a:defRPr>
            </a:pPr>
            <a:r>
              <a:t>Pensamiento</a:t>
            </a:r>
          </a:p>
          <a:p>
            <a:pPr>
              <a:defRPr>
                <a:solidFill>
                  <a:srgbClr val="FFFFFF"/>
                </a:solidFill>
              </a:defRPr>
            </a:pPr>
            <a:r>
              <a:t>Personalidad</a:t>
            </a:r>
          </a:p>
          <a:p>
            <a:pPr>
              <a:defRPr>
                <a:solidFill>
                  <a:srgbClr val="FFFFFF"/>
                </a:solidFill>
              </a:defRPr>
            </a:pPr>
            <a:r>
              <a:t>Percepción</a:t>
            </a:r>
          </a:p>
          <a:p>
            <a:pPr>
              <a:defRPr>
                <a:solidFill>
                  <a:srgbClr val="FFFFFF"/>
                </a:solidFill>
              </a:defRPr>
            </a:pPr>
            <a:r>
              <a:t>Ansiedad</a:t>
            </a:r>
          </a:p>
          <a:p>
            <a:pPr>
              <a:defRPr>
                <a:solidFill>
                  <a:srgbClr val="FFFFFF"/>
                </a:solidFill>
              </a:defRPr>
            </a:pPr>
            <a:r>
              <a:t>Depresión </a:t>
            </a:r>
          </a:p>
        </p:txBody>
      </p:sp>
      <p:sp>
        <p:nvSpPr>
          <p:cNvPr id="359" name="CuadroTexto 4"/>
          <p:cNvSpPr txBox="1"/>
          <p:nvPr/>
        </p:nvSpPr>
        <p:spPr>
          <a:xfrm>
            <a:off x="4061226" y="2384637"/>
            <a:ext cx="7550680" cy="4384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4233" indent="-4233">
              <a:spcBef>
                <a:spcPts val="100"/>
              </a:spcBef>
              <a:defRPr sz="2500">
                <a:solidFill>
                  <a:srgbClr val="FFFFFF"/>
                </a:solidFill>
              </a:defRPr>
            </a:pPr>
            <a:r>
              <a:t>[DW Español] (2020, 06, 09). Especial coronavirus: la nueva normalidad [video]. YouTube. </a:t>
            </a:r>
            <a:r>
              <a:rPr u="sng">
                <a:hlinkClick r:id="rId2"/>
              </a:rPr>
              <a:t>https://youtu.be/eVFbBShOx0E</a:t>
            </a:r>
            <a:r>
              <a:t> </a:t>
            </a:r>
          </a:p>
          <a:p>
            <a:pPr>
              <a:defRPr sz="2500">
                <a:solidFill>
                  <a:srgbClr val="FFFFFF"/>
                </a:solidFill>
              </a:defRPr>
            </a:pPr>
            <a:endParaRPr/>
          </a:p>
          <a:p>
            <a:pPr marL="4233" indent="-4233">
              <a:spcBef>
                <a:spcPts val="100"/>
              </a:spcBef>
              <a:defRPr sz="2500">
                <a:solidFill>
                  <a:srgbClr val="FFFFFF"/>
                </a:solidFill>
              </a:defRPr>
            </a:pPr>
            <a:r>
              <a:t> [DW Español] (2020, 12, 09). Las secuelas físicas y psicológicas de la pandemia [video]. YouTube. </a:t>
            </a:r>
            <a:r>
              <a:rPr u="sng">
                <a:hlinkClick r:id="rId3"/>
              </a:rPr>
              <a:t>https://youtu.be/mR8Wtqm-FrM</a:t>
            </a:r>
            <a:r>
              <a:t> </a:t>
            </a:r>
          </a:p>
          <a:p>
            <a:pPr>
              <a:defRPr sz="2500">
                <a:solidFill>
                  <a:srgbClr val="FFFFFF"/>
                </a:solidFill>
              </a:defRPr>
            </a:pPr>
            <a:endParaRPr/>
          </a:p>
          <a:p>
            <a:pPr marL="4233" indent="-4233">
              <a:spcBef>
                <a:spcPts val="100"/>
              </a:spcBef>
              <a:defRPr sz="2500"/>
            </a:pPr>
            <a:r>
              <a:rPr>
                <a:solidFill>
                  <a:srgbClr val="FFFFFF"/>
                </a:solidFill>
              </a:rPr>
              <a:t>[DW Español] (2021, 08, 19). Depresión y ansiedad tras el covid [video]. YouTube. </a:t>
            </a:r>
            <a:r>
              <a:rPr u="sng">
                <a:solidFill>
                  <a:srgbClr val="FFFFFF"/>
                </a:solidFill>
                <a:hlinkClick r:id="rId4"/>
              </a:rPr>
              <a:t>http://youtu.be/g4F_vlPDZdA</a:t>
            </a:r>
            <a:r>
              <a:t> </a:t>
            </a:r>
            <a:endParaRPr sz="1200">
              <a:latin typeface="Times Roman"/>
              <a:ea typeface="Times Roman"/>
              <a:cs typeface="Times Roman"/>
              <a:sym typeface="Times Roman"/>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Título 1"/>
          <p:cNvSpPr txBox="1">
            <a:spLocks noGrp="1"/>
          </p:cNvSpPr>
          <p:nvPr>
            <p:ph type="title"/>
          </p:nvPr>
        </p:nvSpPr>
        <p:spPr>
          <a:xfrm>
            <a:off x="680320" y="753228"/>
            <a:ext cx="9613863" cy="1080939"/>
          </a:xfrm>
          <a:prstGeom prst="rect">
            <a:avLst/>
          </a:prstGeom>
        </p:spPr>
        <p:txBody>
          <a:bodyPr/>
          <a:lstStyle/>
          <a:p>
            <a:r>
              <a:t>Justificación de la actividad. </a:t>
            </a:r>
          </a:p>
        </p:txBody>
      </p:sp>
      <p:sp>
        <p:nvSpPr>
          <p:cNvPr id="362" name="Marcador de contenido 2"/>
          <p:cNvSpPr txBox="1">
            <a:spLocks noGrp="1"/>
          </p:cNvSpPr>
          <p:nvPr>
            <p:ph type="body" idx="1"/>
          </p:nvPr>
        </p:nvSpPr>
        <p:spPr>
          <a:xfrm>
            <a:off x="920794" y="2427478"/>
            <a:ext cx="9613862" cy="3599316"/>
          </a:xfrm>
          <a:prstGeom prst="rect">
            <a:avLst/>
          </a:prstGeom>
        </p:spPr>
        <p:txBody>
          <a:bodyPr/>
          <a:lstStyle/>
          <a:p>
            <a:pPr marL="228599" indent="-228599">
              <a:lnSpc>
                <a:spcPct val="72000"/>
              </a:lnSpc>
              <a:defRPr sz="3000"/>
            </a:pPr>
            <a:r>
              <a:t>La presente actividad pretende que los alumnos investiguen en fuentes confiables qué es el virus SARS-COV2, la enfermedad que provoca, su sintomatología y las secuelas físicas y emocionales que provoca.</a:t>
            </a:r>
          </a:p>
          <a:p>
            <a:pPr marL="228599" indent="-228599">
              <a:lnSpc>
                <a:spcPct val="72000"/>
              </a:lnSpc>
              <a:defRPr sz="3000"/>
            </a:pPr>
            <a:r>
              <a:t>Conocer las causas de la pandemia generada por la aparición de dicho virus y las implicaciones de la misma, así como las consecuencias que genera el retorno a las actívales bajo la dinámica de la nueva normalidad. </a:t>
            </a:r>
          </a:p>
        </p:txBody>
      </p:sp>
      <p:sp>
        <p:nvSpPr>
          <p:cNvPr id="363" name="CuadroTexto 3"/>
          <p:cNvSpPr txBox="1"/>
          <p:nvPr/>
        </p:nvSpPr>
        <p:spPr>
          <a:xfrm>
            <a:off x="10930327" y="-1"/>
            <a:ext cx="1089880"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12.3</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Título 1"/>
          <p:cNvSpPr txBox="1">
            <a:spLocks noGrp="1"/>
          </p:cNvSpPr>
          <p:nvPr>
            <p:ph type="title"/>
          </p:nvPr>
        </p:nvSpPr>
        <p:spPr>
          <a:xfrm>
            <a:off x="680320" y="753228"/>
            <a:ext cx="9613863" cy="1080939"/>
          </a:xfrm>
          <a:prstGeom prst="rect">
            <a:avLst/>
          </a:prstGeom>
        </p:spPr>
        <p:txBody>
          <a:bodyPr/>
          <a:lstStyle>
            <a:lvl1pPr algn="ctr"/>
          </a:lstStyle>
          <a:p>
            <a:r>
              <a:t>CICLO ESCOLAR 2020 - 2021</a:t>
            </a:r>
          </a:p>
        </p:txBody>
      </p:sp>
      <p:sp>
        <p:nvSpPr>
          <p:cNvPr id="248" name="Marcador de contenido 2"/>
          <p:cNvSpPr txBox="1">
            <a:spLocks noGrp="1"/>
          </p:cNvSpPr>
          <p:nvPr>
            <p:ph type="body" sz="quarter" idx="1"/>
          </p:nvPr>
        </p:nvSpPr>
        <p:spPr>
          <a:xfrm>
            <a:off x="998372" y="3648838"/>
            <a:ext cx="9613863" cy="1092128"/>
          </a:xfrm>
          <a:prstGeom prst="rect">
            <a:avLst/>
          </a:prstGeom>
        </p:spPr>
        <p:txBody>
          <a:bodyPr/>
          <a:lstStyle/>
          <a:p>
            <a:pPr marL="0" indent="0" algn="ctr">
              <a:buSzTx/>
              <a:buNone/>
              <a:defRPr sz="3000"/>
            </a:pPr>
            <a:r>
              <a:t>FECHA DE INICIO: 1 de Abril de 2022</a:t>
            </a:r>
          </a:p>
          <a:p>
            <a:pPr marL="0" indent="0" algn="ctr">
              <a:buSzTx/>
              <a:buNone/>
              <a:defRPr sz="3000"/>
            </a:pPr>
            <a:r>
              <a:t>FECHA DE TERMINO: 20 de Mayo de 2021</a:t>
            </a:r>
          </a:p>
        </p:txBody>
      </p:sp>
      <p:sp>
        <p:nvSpPr>
          <p:cNvPr id="249" name="CuadroTexto 3"/>
          <p:cNvSpPr txBox="1"/>
          <p:nvPr/>
        </p:nvSpPr>
        <p:spPr>
          <a:xfrm>
            <a:off x="11649662" y="-1"/>
            <a:ext cx="370543"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3</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Título 1"/>
          <p:cNvSpPr txBox="1">
            <a:spLocks noGrp="1"/>
          </p:cNvSpPr>
          <p:nvPr>
            <p:ph type="title"/>
          </p:nvPr>
        </p:nvSpPr>
        <p:spPr>
          <a:xfrm>
            <a:off x="680320" y="753228"/>
            <a:ext cx="9613863" cy="1080939"/>
          </a:xfrm>
          <a:prstGeom prst="rect">
            <a:avLst/>
          </a:prstGeom>
        </p:spPr>
        <p:txBody>
          <a:bodyPr/>
          <a:lstStyle/>
          <a:p>
            <a:r>
              <a:t>Descripción de Apertura de la actividad. </a:t>
            </a:r>
          </a:p>
        </p:txBody>
      </p:sp>
      <p:sp>
        <p:nvSpPr>
          <p:cNvPr id="366" name="Marcador de contenido 2"/>
          <p:cNvSpPr txBox="1">
            <a:spLocks noGrp="1"/>
          </p:cNvSpPr>
          <p:nvPr>
            <p:ph type="body" idx="1"/>
          </p:nvPr>
        </p:nvSpPr>
        <p:spPr>
          <a:xfrm>
            <a:off x="680320" y="2336873"/>
            <a:ext cx="9613863" cy="3599317"/>
          </a:xfrm>
          <a:prstGeom prst="rect">
            <a:avLst/>
          </a:prstGeom>
        </p:spPr>
        <p:txBody>
          <a:bodyPr/>
          <a:lstStyle>
            <a:lvl1pPr algn="just"/>
          </a:lstStyle>
          <a:p>
            <a:r>
              <a:t>Se le pide al alumno que traiga a la clase las evidencias de su investigación de la clase anterior El docente explica a los alumnos las implicaciones emocionales que más se han observado durante el confinamiento y la etapa pandémica, se anotan en su cuaderno. Se explica que un criterio es una opinión o decisión que se adopta sobre una cosa. El docente divide la información recopilada por los estudiantes en secciones, las aparta y después divide al grupo en parejas.</a:t>
            </a:r>
          </a:p>
        </p:txBody>
      </p:sp>
      <p:sp>
        <p:nvSpPr>
          <p:cNvPr id="367" name="CuadroTexto 3"/>
          <p:cNvSpPr txBox="1"/>
          <p:nvPr/>
        </p:nvSpPr>
        <p:spPr>
          <a:xfrm>
            <a:off x="10930327" y="-1"/>
            <a:ext cx="1089880"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12.4</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Título 1"/>
          <p:cNvSpPr txBox="1">
            <a:spLocks noGrp="1"/>
          </p:cNvSpPr>
          <p:nvPr>
            <p:ph type="title"/>
          </p:nvPr>
        </p:nvSpPr>
        <p:spPr>
          <a:xfrm>
            <a:off x="680320" y="753228"/>
            <a:ext cx="9613863" cy="1080939"/>
          </a:xfrm>
          <a:prstGeom prst="rect">
            <a:avLst/>
          </a:prstGeom>
        </p:spPr>
        <p:txBody>
          <a:bodyPr/>
          <a:lstStyle/>
          <a:p>
            <a:r>
              <a:t>Descripción del desarrollo de la actividad. </a:t>
            </a:r>
          </a:p>
        </p:txBody>
      </p:sp>
      <p:sp>
        <p:nvSpPr>
          <p:cNvPr id="370" name="Marcador de contenido 2"/>
          <p:cNvSpPr txBox="1">
            <a:spLocks noGrp="1"/>
          </p:cNvSpPr>
          <p:nvPr>
            <p:ph type="body" sz="half" idx="1"/>
          </p:nvPr>
        </p:nvSpPr>
        <p:spPr>
          <a:xfrm>
            <a:off x="680320" y="2913647"/>
            <a:ext cx="9613863" cy="2686963"/>
          </a:xfrm>
          <a:prstGeom prst="rect">
            <a:avLst/>
          </a:prstGeom>
        </p:spPr>
        <p:txBody>
          <a:bodyPr/>
          <a:lstStyle>
            <a:lvl1pPr>
              <a:lnSpc>
                <a:spcPct val="81000"/>
              </a:lnSpc>
            </a:lvl1pPr>
          </a:lstStyle>
          <a:p>
            <a:r>
              <a:t>El docente explica que la intención de la actividad es comprender los datos y la información recopilada sobre el tema. Para ello, asigna roles a cada uno de los estudiantes de cada pareja. Entrega las secciones de información y les pide que ambos estudiantes lean la primer sección juntos y al término, el estudiante A explicara la información a su compañero (es decir, a B) y después B le dará retroalimentación al estudiante A sin ver el texto.</a:t>
            </a:r>
          </a:p>
        </p:txBody>
      </p:sp>
      <p:sp>
        <p:nvSpPr>
          <p:cNvPr id="371" name="CuadroTexto 3"/>
          <p:cNvSpPr txBox="1"/>
          <p:nvPr/>
        </p:nvSpPr>
        <p:spPr>
          <a:xfrm>
            <a:off x="10930327" y="-1"/>
            <a:ext cx="1089880"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12.5</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Título 1"/>
          <p:cNvSpPr txBox="1">
            <a:spLocks noGrp="1"/>
          </p:cNvSpPr>
          <p:nvPr>
            <p:ph type="title"/>
          </p:nvPr>
        </p:nvSpPr>
        <p:spPr>
          <a:xfrm>
            <a:off x="680320" y="753228"/>
            <a:ext cx="9613863" cy="1080939"/>
          </a:xfrm>
          <a:prstGeom prst="rect">
            <a:avLst/>
          </a:prstGeom>
        </p:spPr>
        <p:txBody>
          <a:bodyPr/>
          <a:lstStyle/>
          <a:p>
            <a:r>
              <a:t>Descripción del cierre de la actividad. </a:t>
            </a:r>
          </a:p>
        </p:txBody>
      </p:sp>
      <p:sp>
        <p:nvSpPr>
          <p:cNvPr id="374" name="Marcador de contenido 2"/>
          <p:cNvSpPr txBox="1">
            <a:spLocks noGrp="1"/>
          </p:cNvSpPr>
          <p:nvPr>
            <p:ph type="body" sz="half" idx="1"/>
          </p:nvPr>
        </p:nvSpPr>
        <p:spPr>
          <a:xfrm>
            <a:off x="680320" y="2809595"/>
            <a:ext cx="9613863" cy="3295175"/>
          </a:xfrm>
          <a:prstGeom prst="rect">
            <a:avLst/>
          </a:prstGeom>
        </p:spPr>
        <p:txBody>
          <a:bodyPr/>
          <a:lstStyle/>
          <a:p>
            <a:r>
              <a:t>Finalmente, el docente da la indicación de sentarse en círculo y comienza haciendo unas preguntas sobre la información de las diferentes secciones entregadas a las parejas, con la intención de evaluar lo comprendido de la información. Permitirá la explicación y retroalimentación  entre los alumnos. Nuevamente los alumnos regresarán con su pareja y definirán la información que les es relevante para la conformación de su trabajo, los anotarán en un organizador gráfico para ser utilizada en el producto final.</a:t>
            </a:r>
          </a:p>
        </p:txBody>
      </p:sp>
      <p:sp>
        <p:nvSpPr>
          <p:cNvPr id="375" name="CuadroTexto 3"/>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12.6</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Título 1"/>
          <p:cNvSpPr txBox="1">
            <a:spLocks noGrp="1"/>
          </p:cNvSpPr>
          <p:nvPr>
            <p:ph type="title"/>
          </p:nvPr>
        </p:nvSpPr>
        <p:spPr>
          <a:xfrm>
            <a:off x="680320" y="753228"/>
            <a:ext cx="9613863" cy="1080939"/>
          </a:xfrm>
          <a:prstGeom prst="rect">
            <a:avLst/>
          </a:prstGeom>
        </p:spPr>
        <p:txBody>
          <a:bodyPr/>
          <a:lstStyle>
            <a:lvl1pPr defTabSz="905255">
              <a:defRPr sz="3564"/>
            </a:lvl1pPr>
          </a:lstStyle>
          <a:p>
            <a:r>
              <a:t>Descripción de lo que se hará con los resultados de la actividad.</a:t>
            </a:r>
          </a:p>
        </p:txBody>
      </p:sp>
      <p:sp>
        <p:nvSpPr>
          <p:cNvPr id="378" name="Marcador de contenido 2"/>
          <p:cNvSpPr txBox="1">
            <a:spLocks noGrp="1"/>
          </p:cNvSpPr>
          <p:nvPr>
            <p:ph type="body" sz="quarter" idx="1"/>
          </p:nvPr>
        </p:nvSpPr>
        <p:spPr>
          <a:xfrm>
            <a:off x="680320" y="3428999"/>
            <a:ext cx="9613863" cy="1194120"/>
          </a:xfrm>
          <a:prstGeom prst="rect">
            <a:avLst/>
          </a:prstGeom>
        </p:spPr>
        <p:txBody>
          <a:bodyPr>
            <a:normAutofit lnSpcReduction="10000"/>
          </a:bodyPr>
          <a:lstStyle>
            <a:lvl1pPr marL="192023" indent="-192023" algn="just" defTabSz="768095">
              <a:spcBef>
                <a:spcPts val="800"/>
              </a:spcBef>
              <a:defRPr sz="2016"/>
            </a:lvl1pPr>
          </a:lstStyle>
          <a:p>
            <a:r>
              <a:t>Se presentará el  proyecto que se desarrolló para que los alumnos reflexionen sobre la importancia de estar informados sobre la situación que guarda actualmente la pandemia, lo nuevo sobre el virus y lo necesario para un retorno seguro.</a:t>
            </a:r>
          </a:p>
        </p:txBody>
      </p:sp>
      <p:sp>
        <p:nvSpPr>
          <p:cNvPr id="379" name="CuadroTexto 3"/>
          <p:cNvSpPr txBox="1"/>
          <p:nvPr/>
        </p:nvSpPr>
        <p:spPr>
          <a:xfrm>
            <a:off x="10930327" y="-1"/>
            <a:ext cx="1089880"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12.7</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Título 1"/>
          <p:cNvSpPr txBox="1">
            <a:spLocks noGrp="1"/>
          </p:cNvSpPr>
          <p:nvPr>
            <p:ph type="title"/>
          </p:nvPr>
        </p:nvSpPr>
        <p:spPr>
          <a:xfrm>
            <a:off x="680320" y="753228"/>
            <a:ext cx="9613863" cy="1080939"/>
          </a:xfrm>
          <a:prstGeom prst="rect">
            <a:avLst/>
          </a:prstGeom>
        </p:spPr>
        <p:txBody>
          <a:bodyPr/>
          <a:lstStyle>
            <a:lvl1pPr defTabSz="905255">
              <a:defRPr sz="3564"/>
            </a:lvl1pPr>
          </a:lstStyle>
          <a:p>
            <a:r>
              <a:t>Análisis. Contrastación de lo esperado y lo sucedido.</a:t>
            </a:r>
          </a:p>
        </p:txBody>
      </p:sp>
      <p:sp>
        <p:nvSpPr>
          <p:cNvPr id="382" name="Marcador de contenido 2"/>
          <p:cNvSpPr txBox="1">
            <a:spLocks noGrp="1"/>
          </p:cNvSpPr>
          <p:nvPr>
            <p:ph type="body" sz="half" idx="1"/>
          </p:nvPr>
        </p:nvSpPr>
        <p:spPr>
          <a:xfrm>
            <a:off x="835064" y="3226156"/>
            <a:ext cx="9613863" cy="2135304"/>
          </a:xfrm>
          <a:prstGeom prst="rect">
            <a:avLst/>
          </a:prstGeom>
        </p:spPr>
        <p:txBody>
          <a:bodyPr/>
          <a:lstStyle/>
          <a:p>
            <a:pPr algn="just">
              <a:defRPr u="sng"/>
            </a:pPr>
            <a:r>
              <a:t>Logros alcanzados: L</a:t>
            </a:r>
            <a:r>
              <a:rPr u="none"/>
              <a:t>os alumnos desarrollaron habilidades escriturales, argumentativas (diatriba) y analíticas sobre el tema.</a:t>
            </a:r>
          </a:p>
          <a:p>
            <a:pPr algn="just">
              <a:defRPr u="sng"/>
            </a:pPr>
            <a:r>
              <a:t>Aspectos a mejorar: </a:t>
            </a:r>
            <a:r>
              <a:rPr u="none"/>
              <a:t>Mejorar uso de argumentos y escritura en los distintos guiones de los videos que presentaron los alumnos.</a:t>
            </a:r>
          </a:p>
        </p:txBody>
      </p:sp>
      <p:sp>
        <p:nvSpPr>
          <p:cNvPr id="383" name="CuadroTexto 3"/>
          <p:cNvSpPr txBox="1"/>
          <p:nvPr/>
        </p:nvSpPr>
        <p:spPr>
          <a:xfrm>
            <a:off x="10930327" y="-1"/>
            <a:ext cx="1089880"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12.8</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Título 1"/>
          <p:cNvSpPr txBox="1">
            <a:spLocks noGrp="1"/>
          </p:cNvSpPr>
          <p:nvPr>
            <p:ph type="title"/>
          </p:nvPr>
        </p:nvSpPr>
        <p:spPr>
          <a:xfrm>
            <a:off x="680320" y="753228"/>
            <a:ext cx="9613863" cy="1080938"/>
          </a:xfrm>
          <a:prstGeom prst="rect">
            <a:avLst/>
          </a:prstGeom>
        </p:spPr>
        <p:txBody>
          <a:bodyPr/>
          <a:lstStyle/>
          <a:p>
            <a:r>
              <a:t>Toma de decisiones. </a:t>
            </a:r>
          </a:p>
        </p:txBody>
      </p:sp>
      <p:sp>
        <p:nvSpPr>
          <p:cNvPr id="386" name="Marcador de contenido 2"/>
          <p:cNvSpPr txBox="1">
            <a:spLocks noGrp="1"/>
          </p:cNvSpPr>
          <p:nvPr>
            <p:ph type="body" sz="quarter" idx="1"/>
          </p:nvPr>
        </p:nvSpPr>
        <p:spPr>
          <a:xfrm>
            <a:off x="680320" y="3968725"/>
            <a:ext cx="9613863" cy="842426"/>
          </a:xfrm>
          <a:prstGeom prst="rect">
            <a:avLst/>
          </a:prstGeom>
        </p:spPr>
        <p:txBody>
          <a:bodyPr/>
          <a:lstStyle/>
          <a:p>
            <a:r>
              <a:t>Optimizar tiempos.</a:t>
            </a:r>
          </a:p>
        </p:txBody>
      </p:sp>
      <p:sp>
        <p:nvSpPr>
          <p:cNvPr id="387" name="CuadroTexto 3"/>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12.9</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Título 1"/>
          <p:cNvSpPr txBox="1">
            <a:spLocks noGrp="1"/>
          </p:cNvSpPr>
          <p:nvPr>
            <p:ph type="title"/>
          </p:nvPr>
        </p:nvSpPr>
        <p:spPr>
          <a:xfrm>
            <a:off x="694388" y="3429000"/>
            <a:ext cx="9613863" cy="1080938"/>
          </a:xfrm>
          <a:prstGeom prst="rect">
            <a:avLst/>
          </a:prstGeom>
        </p:spPr>
        <p:txBody>
          <a:bodyPr/>
          <a:lstStyle>
            <a:lvl1pPr defTabSz="905255">
              <a:defRPr sz="3564"/>
            </a:lvl1pPr>
          </a:lstStyle>
          <a:p>
            <a:r>
              <a:t>Actividad Interdisciplinaria “b” de la fase de desarrollo del proyecto</a:t>
            </a:r>
          </a:p>
        </p:txBody>
      </p:sp>
      <p:sp>
        <p:nvSpPr>
          <p:cNvPr id="390" name="CuadroTexto 3"/>
          <p:cNvSpPr txBox="1"/>
          <p:nvPr/>
        </p:nvSpPr>
        <p:spPr>
          <a:xfrm>
            <a:off x="11383261" y="-1"/>
            <a:ext cx="636945"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13</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Título 1"/>
          <p:cNvSpPr txBox="1">
            <a:spLocks noGrp="1"/>
          </p:cNvSpPr>
          <p:nvPr>
            <p:ph type="title"/>
          </p:nvPr>
        </p:nvSpPr>
        <p:spPr>
          <a:xfrm>
            <a:off x="680320" y="753228"/>
            <a:ext cx="9613863" cy="1080939"/>
          </a:xfrm>
          <a:prstGeom prst="rect">
            <a:avLst/>
          </a:prstGeom>
        </p:spPr>
        <p:txBody>
          <a:bodyPr/>
          <a:lstStyle/>
          <a:p>
            <a:pPr>
              <a:defRPr b="1">
                <a:latin typeface="Times New Roman"/>
                <a:ea typeface="Times New Roman"/>
                <a:cs typeface="Times New Roman"/>
                <a:sym typeface="Times New Roman"/>
              </a:defRPr>
            </a:pPr>
            <a:r>
              <a:t>¿Qué es el Virus SARS-COV2? </a:t>
            </a:r>
            <a:r>
              <a:rPr b="0"/>
              <a:t> </a:t>
            </a:r>
          </a:p>
        </p:txBody>
      </p:sp>
      <p:sp>
        <p:nvSpPr>
          <p:cNvPr id="393" name="Marcador de contenido 2"/>
          <p:cNvSpPr txBox="1">
            <a:spLocks noGrp="1"/>
          </p:cNvSpPr>
          <p:nvPr>
            <p:ph type="body" sz="half" idx="1"/>
          </p:nvPr>
        </p:nvSpPr>
        <p:spPr>
          <a:xfrm>
            <a:off x="680320" y="3138731"/>
            <a:ext cx="9613863" cy="2136655"/>
          </a:xfrm>
          <a:prstGeom prst="rect">
            <a:avLst/>
          </a:prstGeom>
        </p:spPr>
        <p:txBody>
          <a:bodyPr/>
          <a:lstStyle/>
          <a:p>
            <a:pPr algn="just">
              <a:defRPr b="1"/>
            </a:pPr>
            <a:r>
              <a:t>Objetivo.</a:t>
            </a:r>
            <a:r>
              <a:rPr b="0"/>
              <a:t> Que los alumnos identifiquen la información verídica de aquella que no es real</a:t>
            </a:r>
          </a:p>
          <a:p>
            <a:pPr algn="just">
              <a:defRPr b="1"/>
            </a:pPr>
            <a:r>
              <a:t>Grado:</a:t>
            </a:r>
            <a:r>
              <a:rPr b="0"/>
              <a:t> 6to </a:t>
            </a:r>
          </a:p>
          <a:p>
            <a:pPr algn="just">
              <a:defRPr b="1"/>
            </a:pPr>
            <a:r>
              <a:t>Fecha</a:t>
            </a:r>
            <a:r>
              <a:rPr b="0"/>
              <a:t> en que se llevará a cabo la actividad : 26 de abril 2022</a:t>
            </a:r>
          </a:p>
        </p:txBody>
      </p:sp>
      <p:sp>
        <p:nvSpPr>
          <p:cNvPr id="394" name="CuadroTexto 3"/>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13.1</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Título 1"/>
          <p:cNvSpPr txBox="1">
            <a:spLocks noGrp="1"/>
          </p:cNvSpPr>
          <p:nvPr>
            <p:ph type="title"/>
          </p:nvPr>
        </p:nvSpPr>
        <p:spPr>
          <a:xfrm>
            <a:off x="286425" y="682888"/>
            <a:ext cx="9613863" cy="1080939"/>
          </a:xfrm>
          <a:prstGeom prst="rect">
            <a:avLst/>
          </a:prstGeom>
        </p:spPr>
        <p:txBody>
          <a:bodyPr/>
          <a:lstStyle/>
          <a:p>
            <a:r>
              <a:t>Asignaturas:</a:t>
            </a:r>
          </a:p>
        </p:txBody>
      </p:sp>
      <p:sp>
        <p:nvSpPr>
          <p:cNvPr id="397" name="Marcador de contenido 2"/>
          <p:cNvSpPr txBox="1">
            <a:spLocks noGrp="1"/>
          </p:cNvSpPr>
          <p:nvPr>
            <p:ph type="body" sz="quarter" idx="1"/>
          </p:nvPr>
        </p:nvSpPr>
        <p:spPr>
          <a:xfrm>
            <a:off x="3128100" y="682888"/>
            <a:ext cx="7056909" cy="1194119"/>
          </a:xfrm>
          <a:prstGeom prst="rect">
            <a:avLst/>
          </a:prstGeom>
        </p:spPr>
        <p:txBody>
          <a:bodyPr/>
          <a:lstStyle/>
          <a:p>
            <a:pPr marL="226313" indent="-226313" defTabSz="905255">
              <a:lnSpc>
                <a:spcPct val="81000"/>
              </a:lnSpc>
              <a:spcBef>
                <a:spcPts val="900"/>
              </a:spcBef>
              <a:defRPr sz="2178"/>
            </a:pPr>
            <a:r>
              <a:t>Introducción al Estudio de las Ciencias Sociales </a:t>
            </a:r>
          </a:p>
          <a:p>
            <a:pPr marL="226313" indent="-226313" defTabSz="905255">
              <a:lnSpc>
                <a:spcPct val="81000"/>
              </a:lnSpc>
              <a:spcBef>
                <a:spcPts val="900"/>
              </a:spcBef>
              <a:defRPr sz="2178"/>
            </a:pPr>
            <a:r>
              <a:t>y Económicas.</a:t>
            </a:r>
          </a:p>
          <a:p>
            <a:pPr marL="226313" indent="-226313" defTabSz="905255">
              <a:lnSpc>
                <a:spcPct val="81000"/>
              </a:lnSpc>
              <a:spcBef>
                <a:spcPts val="900"/>
              </a:spcBef>
              <a:defRPr sz="2178"/>
            </a:pPr>
            <a:r>
              <a:t>Psicología</a:t>
            </a:r>
          </a:p>
        </p:txBody>
      </p:sp>
      <p:sp>
        <p:nvSpPr>
          <p:cNvPr id="398" name="CuadroTexto 5"/>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13.2</a:t>
            </a:r>
          </a:p>
        </p:txBody>
      </p:sp>
      <p:sp>
        <p:nvSpPr>
          <p:cNvPr id="399" name="CuadroTexto 3"/>
          <p:cNvSpPr txBox="1"/>
          <p:nvPr/>
        </p:nvSpPr>
        <p:spPr>
          <a:xfrm>
            <a:off x="1070977" y="3398129"/>
            <a:ext cx="1402071" cy="195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a:solidFill>
                  <a:srgbClr val="FFFFFF"/>
                </a:solidFill>
              </a:defRPr>
            </a:pPr>
            <a:r>
              <a:t>Aprendizaje</a:t>
            </a:r>
          </a:p>
          <a:p>
            <a:pPr>
              <a:defRPr>
                <a:solidFill>
                  <a:srgbClr val="FFFFFF"/>
                </a:solidFill>
              </a:defRPr>
            </a:pPr>
            <a:r>
              <a:t>Atención</a:t>
            </a:r>
          </a:p>
          <a:p>
            <a:pPr>
              <a:defRPr>
                <a:solidFill>
                  <a:srgbClr val="FFFFFF"/>
                </a:solidFill>
              </a:defRPr>
            </a:pPr>
            <a:r>
              <a:t>Pensamiento</a:t>
            </a:r>
          </a:p>
          <a:p>
            <a:pPr>
              <a:defRPr>
                <a:solidFill>
                  <a:srgbClr val="FFFFFF"/>
                </a:solidFill>
              </a:defRPr>
            </a:pPr>
            <a:r>
              <a:t>Personalidad</a:t>
            </a:r>
          </a:p>
          <a:p>
            <a:pPr>
              <a:defRPr>
                <a:solidFill>
                  <a:srgbClr val="FFFFFF"/>
                </a:solidFill>
              </a:defRPr>
            </a:pPr>
            <a:r>
              <a:t>Percepción</a:t>
            </a:r>
          </a:p>
          <a:p>
            <a:pPr>
              <a:defRPr>
                <a:solidFill>
                  <a:srgbClr val="FFFFFF"/>
                </a:solidFill>
              </a:defRPr>
            </a:pPr>
            <a:r>
              <a:t>Ansiedad</a:t>
            </a:r>
          </a:p>
          <a:p>
            <a:pPr>
              <a:defRPr>
                <a:solidFill>
                  <a:srgbClr val="FFFFFF"/>
                </a:solidFill>
              </a:defRPr>
            </a:pPr>
            <a:r>
              <a:t>Depresión </a:t>
            </a:r>
          </a:p>
        </p:txBody>
      </p:sp>
      <p:sp>
        <p:nvSpPr>
          <p:cNvPr id="400" name="CuadroTexto 4"/>
          <p:cNvSpPr txBox="1"/>
          <p:nvPr/>
        </p:nvSpPr>
        <p:spPr>
          <a:xfrm>
            <a:off x="4061226" y="2384637"/>
            <a:ext cx="7550680" cy="4384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4233" indent="-4233">
              <a:spcBef>
                <a:spcPts val="100"/>
              </a:spcBef>
              <a:defRPr sz="2500">
                <a:solidFill>
                  <a:srgbClr val="FFFFFF"/>
                </a:solidFill>
              </a:defRPr>
            </a:pPr>
            <a:r>
              <a:t>[DW Español] (2020, 06, 09). Especial coronavirus: la nueva normalidad [video]. YouTube. </a:t>
            </a:r>
            <a:r>
              <a:rPr u="sng">
                <a:hlinkClick r:id="rId2"/>
              </a:rPr>
              <a:t>https://youtu.be/eVFbBShOx0E</a:t>
            </a:r>
            <a:r>
              <a:t> </a:t>
            </a:r>
          </a:p>
          <a:p>
            <a:pPr>
              <a:defRPr sz="2500">
                <a:solidFill>
                  <a:srgbClr val="FFFFFF"/>
                </a:solidFill>
              </a:defRPr>
            </a:pPr>
            <a:endParaRPr/>
          </a:p>
          <a:p>
            <a:pPr marL="4233" indent="-4233">
              <a:spcBef>
                <a:spcPts val="100"/>
              </a:spcBef>
              <a:defRPr sz="2500">
                <a:solidFill>
                  <a:srgbClr val="FFFFFF"/>
                </a:solidFill>
              </a:defRPr>
            </a:pPr>
            <a:r>
              <a:t> [DW Español] (2020, 12, 09). Las secuelas físicas y psicológicas de la pandemia [video]. YouTube. </a:t>
            </a:r>
            <a:r>
              <a:rPr u="sng">
                <a:hlinkClick r:id="rId3"/>
              </a:rPr>
              <a:t>https://youtu.be/mR8Wtqm-FrM</a:t>
            </a:r>
            <a:r>
              <a:t> </a:t>
            </a:r>
          </a:p>
          <a:p>
            <a:pPr>
              <a:defRPr sz="2500">
                <a:solidFill>
                  <a:srgbClr val="FFFFFF"/>
                </a:solidFill>
              </a:defRPr>
            </a:pPr>
            <a:endParaRPr/>
          </a:p>
          <a:p>
            <a:pPr marL="4233" indent="-4233">
              <a:spcBef>
                <a:spcPts val="100"/>
              </a:spcBef>
              <a:defRPr sz="2500"/>
            </a:pPr>
            <a:r>
              <a:rPr>
                <a:solidFill>
                  <a:srgbClr val="FFFFFF"/>
                </a:solidFill>
              </a:rPr>
              <a:t>[DW Español] (2021, 08, 19). Depresión y ansiedad tras el covid [video]. YouTube. </a:t>
            </a:r>
            <a:r>
              <a:rPr u="sng">
                <a:solidFill>
                  <a:srgbClr val="FFFFFF"/>
                </a:solidFill>
                <a:hlinkClick r:id="rId4"/>
              </a:rPr>
              <a:t>http://youtu.be/g4F_vlPDZdA</a:t>
            </a:r>
            <a:r>
              <a:t> </a:t>
            </a:r>
            <a:endParaRPr sz="1200">
              <a:latin typeface="Times Roman"/>
              <a:ea typeface="Times Roman"/>
              <a:cs typeface="Times Roman"/>
              <a:sym typeface="Times Roman"/>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Título 1"/>
          <p:cNvSpPr txBox="1">
            <a:spLocks noGrp="1"/>
          </p:cNvSpPr>
          <p:nvPr>
            <p:ph type="title"/>
          </p:nvPr>
        </p:nvSpPr>
        <p:spPr>
          <a:xfrm>
            <a:off x="680320" y="753228"/>
            <a:ext cx="9613863" cy="1080939"/>
          </a:xfrm>
          <a:prstGeom prst="rect">
            <a:avLst/>
          </a:prstGeom>
        </p:spPr>
        <p:txBody>
          <a:bodyPr/>
          <a:lstStyle/>
          <a:p>
            <a:r>
              <a:t>Justificación de la actividad. </a:t>
            </a:r>
          </a:p>
        </p:txBody>
      </p:sp>
      <p:sp>
        <p:nvSpPr>
          <p:cNvPr id="403" name="CuadroTexto 3"/>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13.3</a:t>
            </a:r>
          </a:p>
        </p:txBody>
      </p:sp>
      <p:sp>
        <p:nvSpPr>
          <p:cNvPr id="404" name="Marcador de contenido 2"/>
          <p:cNvSpPr txBox="1">
            <a:spLocks noGrp="1"/>
          </p:cNvSpPr>
          <p:nvPr>
            <p:ph type="body" idx="1"/>
          </p:nvPr>
        </p:nvSpPr>
        <p:spPr>
          <a:xfrm>
            <a:off x="920794" y="2427477"/>
            <a:ext cx="9613862" cy="3599317"/>
          </a:xfrm>
          <a:prstGeom prst="rect">
            <a:avLst/>
          </a:prstGeom>
        </p:spPr>
        <p:txBody>
          <a:bodyPr/>
          <a:lstStyle/>
          <a:p>
            <a:pPr marL="228599" indent="-228599">
              <a:lnSpc>
                <a:spcPct val="72000"/>
              </a:lnSpc>
              <a:defRPr sz="3000"/>
            </a:pPr>
            <a:r>
              <a:t>La presente actividad pretende que los alumnos investiguen en fuentes confiables qué es el virus SARS-COV2, la enfermedad que provoca, su sintomatología y las secuelas físicas y emocionales que provoca.</a:t>
            </a:r>
          </a:p>
          <a:p>
            <a:pPr marL="228599" indent="-228599">
              <a:lnSpc>
                <a:spcPct val="72000"/>
              </a:lnSpc>
              <a:defRPr sz="3000"/>
            </a:pPr>
            <a:r>
              <a:t>Conocer las causas de la pandemia generada por la aparición de dicho virus y las implicaciones de la misma, así como las consecuencias que genera el retorno a las actívales bajo la dinámica de la nueva normalidad.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ítulo 1"/>
          <p:cNvSpPr txBox="1">
            <a:spLocks noGrp="1"/>
          </p:cNvSpPr>
          <p:nvPr>
            <p:ph type="title"/>
          </p:nvPr>
        </p:nvSpPr>
        <p:spPr>
          <a:xfrm>
            <a:off x="680320" y="753228"/>
            <a:ext cx="9613863" cy="1080939"/>
          </a:xfrm>
          <a:prstGeom prst="rect">
            <a:avLst/>
          </a:prstGeom>
        </p:spPr>
        <p:txBody>
          <a:bodyPr/>
          <a:lstStyle/>
          <a:p>
            <a:r>
              <a:t>JUSTIFICACIÓN</a:t>
            </a:r>
          </a:p>
        </p:txBody>
      </p:sp>
      <p:sp>
        <p:nvSpPr>
          <p:cNvPr id="252" name="Marcador de contenido 2"/>
          <p:cNvSpPr txBox="1">
            <a:spLocks noGrp="1"/>
          </p:cNvSpPr>
          <p:nvPr>
            <p:ph type="body" idx="1"/>
          </p:nvPr>
        </p:nvSpPr>
        <p:spPr>
          <a:xfrm>
            <a:off x="511989" y="2255868"/>
            <a:ext cx="10796063" cy="4514503"/>
          </a:xfrm>
          <a:prstGeom prst="rect">
            <a:avLst/>
          </a:prstGeom>
        </p:spPr>
        <p:txBody>
          <a:bodyPr/>
          <a:lstStyle>
            <a:lvl1pPr marL="0" indent="0" algn="just" defTabSz="393192">
              <a:lnSpc>
                <a:spcPct val="100000"/>
              </a:lnSpc>
              <a:spcBef>
                <a:spcPts val="500"/>
              </a:spcBef>
              <a:buSzTx/>
              <a:buFontTx/>
              <a:buNone/>
              <a:defRPr sz="2580"/>
            </a:lvl1pPr>
          </a:lstStyle>
          <a:p>
            <a:r>
              <a:t>Durante los últimos dos años se presentó la emergencia sanitaria causada por el virus SARS-COV-2 y sus diferentes variantes. Originalmente las personas buscábamos no contagiarnos o que fuera lo menos grave posible, pero no fue hasta ahora, durante el regreso parcial a las actividades que nos percatamos de las implicaciones emocionales que el confinamiento y el miedo al contagio habían ocasionado en los estudiantes. Por lo tanto, se busca concientizar al alumno y personal docente y administrativo sobre lo que es el covid, las implicaciones emocionales y físicas que trae y la ansiedad derivada del regreso a la normalidad. </a:t>
            </a:r>
            <a:endParaRPr>
              <a:solidFill>
                <a:srgbClr val="000000"/>
              </a:solidFill>
            </a:endParaRPr>
          </a:p>
        </p:txBody>
      </p:sp>
      <p:sp>
        <p:nvSpPr>
          <p:cNvPr id="253" name="CuadroTexto 3"/>
          <p:cNvSpPr txBox="1"/>
          <p:nvPr/>
        </p:nvSpPr>
        <p:spPr>
          <a:xfrm>
            <a:off x="11649662" y="-1"/>
            <a:ext cx="370543"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4</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Título 1"/>
          <p:cNvSpPr txBox="1">
            <a:spLocks noGrp="1"/>
          </p:cNvSpPr>
          <p:nvPr>
            <p:ph type="title"/>
          </p:nvPr>
        </p:nvSpPr>
        <p:spPr>
          <a:xfrm>
            <a:off x="680320" y="753228"/>
            <a:ext cx="9613863" cy="1080939"/>
          </a:xfrm>
          <a:prstGeom prst="rect">
            <a:avLst/>
          </a:prstGeom>
        </p:spPr>
        <p:txBody>
          <a:bodyPr/>
          <a:lstStyle/>
          <a:p>
            <a:r>
              <a:t>Descripción de Apertura de la actividad. </a:t>
            </a:r>
          </a:p>
        </p:txBody>
      </p:sp>
      <p:sp>
        <p:nvSpPr>
          <p:cNvPr id="407" name="CuadroTexto 3"/>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13.4</a:t>
            </a:r>
          </a:p>
        </p:txBody>
      </p:sp>
      <p:sp>
        <p:nvSpPr>
          <p:cNvPr id="408" name="Marcador de contenido 2"/>
          <p:cNvSpPr txBox="1">
            <a:spLocks noGrp="1"/>
          </p:cNvSpPr>
          <p:nvPr>
            <p:ph type="body" idx="1"/>
          </p:nvPr>
        </p:nvSpPr>
        <p:spPr>
          <a:xfrm>
            <a:off x="680320" y="2336873"/>
            <a:ext cx="9613863" cy="3599317"/>
          </a:xfrm>
          <a:prstGeom prst="rect">
            <a:avLst/>
          </a:prstGeom>
        </p:spPr>
        <p:txBody>
          <a:bodyPr/>
          <a:lstStyle>
            <a:lvl1pPr algn="just"/>
          </a:lstStyle>
          <a:p>
            <a:r>
              <a:t>Se le pide al alumno que traiga a la clase las evidencias de su investigación de la clase anterior El docente explica a los alumnos las implicaciones emocionales que más se han observado durante el confinamiento y la etapa pandémica, se anotan en su cuaderno. Se explica que un criterio es una opinión o decisión que se adopta sobre una cosa. El docente divide la información recopilada por los estudiantes en secciones, las aparta y después divide al grupo en parejas.</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Título 1"/>
          <p:cNvSpPr txBox="1">
            <a:spLocks noGrp="1"/>
          </p:cNvSpPr>
          <p:nvPr>
            <p:ph type="title"/>
          </p:nvPr>
        </p:nvSpPr>
        <p:spPr>
          <a:xfrm>
            <a:off x="680320" y="753228"/>
            <a:ext cx="9613863" cy="1080939"/>
          </a:xfrm>
          <a:prstGeom prst="rect">
            <a:avLst/>
          </a:prstGeom>
        </p:spPr>
        <p:txBody>
          <a:bodyPr/>
          <a:lstStyle/>
          <a:p>
            <a:r>
              <a:t>Descripción del desarrollo de la actividad. </a:t>
            </a:r>
          </a:p>
        </p:txBody>
      </p:sp>
      <p:sp>
        <p:nvSpPr>
          <p:cNvPr id="411" name="Marcador de contenido 2"/>
          <p:cNvSpPr txBox="1">
            <a:spLocks noGrp="1"/>
          </p:cNvSpPr>
          <p:nvPr>
            <p:ph type="body" sz="half" idx="1"/>
          </p:nvPr>
        </p:nvSpPr>
        <p:spPr>
          <a:xfrm>
            <a:off x="680320" y="2913647"/>
            <a:ext cx="9613863" cy="2686963"/>
          </a:xfrm>
          <a:prstGeom prst="rect">
            <a:avLst/>
          </a:prstGeom>
        </p:spPr>
        <p:txBody>
          <a:bodyPr/>
          <a:lstStyle>
            <a:lvl1pPr>
              <a:lnSpc>
                <a:spcPct val="81000"/>
              </a:lnSpc>
            </a:lvl1pPr>
          </a:lstStyle>
          <a:p>
            <a:r>
              <a:t>El docente explica que la intención de la actividad es comprender y distinguir la información para poder conocer cuál es más relevante y de interés para la comunidad educativa y lograr así un retorno seguro</a:t>
            </a:r>
          </a:p>
        </p:txBody>
      </p:sp>
      <p:sp>
        <p:nvSpPr>
          <p:cNvPr id="412" name="CuadroTexto 3"/>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13.5</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Título 1"/>
          <p:cNvSpPr txBox="1">
            <a:spLocks noGrp="1"/>
          </p:cNvSpPr>
          <p:nvPr>
            <p:ph type="title"/>
          </p:nvPr>
        </p:nvSpPr>
        <p:spPr>
          <a:xfrm>
            <a:off x="680320" y="753228"/>
            <a:ext cx="9613863" cy="1080939"/>
          </a:xfrm>
          <a:prstGeom prst="rect">
            <a:avLst/>
          </a:prstGeom>
        </p:spPr>
        <p:txBody>
          <a:bodyPr/>
          <a:lstStyle/>
          <a:p>
            <a:r>
              <a:t>Descripción del cierre de la actividad. </a:t>
            </a:r>
          </a:p>
        </p:txBody>
      </p:sp>
      <p:sp>
        <p:nvSpPr>
          <p:cNvPr id="415" name="Marcador de contenido 2"/>
          <p:cNvSpPr txBox="1">
            <a:spLocks noGrp="1"/>
          </p:cNvSpPr>
          <p:nvPr>
            <p:ph type="body" sz="half" idx="1"/>
          </p:nvPr>
        </p:nvSpPr>
        <p:spPr>
          <a:xfrm>
            <a:off x="932817" y="2427478"/>
            <a:ext cx="9613863" cy="3295175"/>
          </a:xfrm>
          <a:prstGeom prst="rect">
            <a:avLst/>
          </a:prstGeom>
        </p:spPr>
        <p:txBody>
          <a:bodyPr/>
          <a:lstStyle/>
          <a:p>
            <a:r>
              <a:t>Finalmente, los alumnos comparten sus puntos de vista dando argumentos basados en la información recopilada y en lo que ellos han observado y vivido durante el confinamiento, la pandemia y el retorno a la nueva normalidad</a:t>
            </a:r>
          </a:p>
        </p:txBody>
      </p:sp>
      <p:sp>
        <p:nvSpPr>
          <p:cNvPr id="416" name="CuadroTexto 3"/>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13.6</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Título 1"/>
          <p:cNvSpPr txBox="1">
            <a:spLocks noGrp="1"/>
          </p:cNvSpPr>
          <p:nvPr>
            <p:ph type="title"/>
          </p:nvPr>
        </p:nvSpPr>
        <p:spPr>
          <a:xfrm>
            <a:off x="680320" y="753228"/>
            <a:ext cx="9613863" cy="1080939"/>
          </a:xfrm>
          <a:prstGeom prst="rect">
            <a:avLst/>
          </a:prstGeom>
        </p:spPr>
        <p:txBody>
          <a:bodyPr/>
          <a:lstStyle>
            <a:lvl1pPr defTabSz="905255">
              <a:defRPr sz="3564"/>
            </a:lvl1pPr>
          </a:lstStyle>
          <a:p>
            <a:r>
              <a:t>Descripción de lo que se hará con los resultados de la actividad.</a:t>
            </a:r>
          </a:p>
        </p:txBody>
      </p:sp>
      <p:sp>
        <p:nvSpPr>
          <p:cNvPr id="419" name="Marcador de contenido 2"/>
          <p:cNvSpPr txBox="1">
            <a:spLocks noGrp="1"/>
          </p:cNvSpPr>
          <p:nvPr>
            <p:ph type="body" sz="quarter" idx="1"/>
          </p:nvPr>
        </p:nvSpPr>
        <p:spPr>
          <a:xfrm>
            <a:off x="680320" y="3428999"/>
            <a:ext cx="9613863" cy="1194120"/>
          </a:xfrm>
          <a:prstGeom prst="rect">
            <a:avLst/>
          </a:prstGeom>
        </p:spPr>
        <p:txBody>
          <a:bodyPr/>
          <a:lstStyle/>
          <a:p>
            <a:r>
              <a:t>Se plasma la información obtenida en un scrip para video, el cual servirá para desarrollar el producto final.</a:t>
            </a:r>
          </a:p>
        </p:txBody>
      </p:sp>
      <p:sp>
        <p:nvSpPr>
          <p:cNvPr id="420" name="CuadroTexto 3"/>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13.7</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Título 1"/>
          <p:cNvSpPr txBox="1">
            <a:spLocks noGrp="1"/>
          </p:cNvSpPr>
          <p:nvPr>
            <p:ph type="title"/>
          </p:nvPr>
        </p:nvSpPr>
        <p:spPr>
          <a:xfrm>
            <a:off x="680320" y="753228"/>
            <a:ext cx="9613863" cy="1080939"/>
          </a:xfrm>
          <a:prstGeom prst="rect">
            <a:avLst/>
          </a:prstGeom>
        </p:spPr>
        <p:txBody>
          <a:bodyPr/>
          <a:lstStyle>
            <a:lvl1pPr defTabSz="905255">
              <a:defRPr sz="3564"/>
            </a:lvl1pPr>
          </a:lstStyle>
          <a:p>
            <a:r>
              <a:t>Análisis. Contrastación de lo esperado y lo sucedido.</a:t>
            </a:r>
          </a:p>
        </p:txBody>
      </p:sp>
      <p:sp>
        <p:nvSpPr>
          <p:cNvPr id="423" name="Marcador de contenido 2"/>
          <p:cNvSpPr txBox="1">
            <a:spLocks noGrp="1"/>
          </p:cNvSpPr>
          <p:nvPr>
            <p:ph type="body" sz="quarter" idx="1"/>
          </p:nvPr>
        </p:nvSpPr>
        <p:spPr>
          <a:xfrm>
            <a:off x="680320" y="3729575"/>
            <a:ext cx="9613863" cy="1080939"/>
          </a:xfrm>
          <a:prstGeom prst="rect">
            <a:avLst/>
          </a:prstGeom>
        </p:spPr>
        <p:txBody>
          <a:bodyPr/>
          <a:lstStyle/>
          <a:p>
            <a:r>
              <a:t>El script fue funcional que les permitió dar un buen inicio al desarrollo de su producto final con información concreta y útil con respecto al tema y les sirvió de ensayo para la buena redacción.</a:t>
            </a:r>
          </a:p>
        </p:txBody>
      </p:sp>
      <p:sp>
        <p:nvSpPr>
          <p:cNvPr id="424" name="CuadroTexto 3"/>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13.8</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Título 1"/>
          <p:cNvSpPr txBox="1">
            <a:spLocks noGrp="1"/>
          </p:cNvSpPr>
          <p:nvPr>
            <p:ph type="title"/>
          </p:nvPr>
        </p:nvSpPr>
        <p:spPr>
          <a:xfrm>
            <a:off x="680320" y="753228"/>
            <a:ext cx="9613863" cy="1080938"/>
          </a:xfrm>
          <a:prstGeom prst="rect">
            <a:avLst/>
          </a:prstGeom>
        </p:spPr>
        <p:txBody>
          <a:bodyPr/>
          <a:lstStyle/>
          <a:p>
            <a:r>
              <a:t>Toma de decisiones. </a:t>
            </a:r>
          </a:p>
        </p:txBody>
      </p:sp>
      <p:sp>
        <p:nvSpPr>
          <p:cNvPr id="427" name="Marcador de contenido 2"/>
          <p:cNvSpPr txBox="1">
            <a:spLocks noGrp="1"/>
          </p:cNvSpPr>
          <p:nvPr>
            <p:ph type="body" sz="quarter" idx="1"/>
          </p:nvPr>
        </p:nvSpPr>
        <p:spPr>
          <a:xfrm>
            <a:off x="680320" y="3968725"/>
            <a:ext cx="9613863" cy="842426"/>
          </a:xfrm>
          <a:prstGeom prst="rect">
            <a:avLst/>
          </a:prstGeom>
        </p:spPr>
        <p:txBody>
          <a:bodyPr/>
          <a:lstStyle/>
          <a:p>
            <a:r>
              <a:t>El proyecto continua con la dirección planeada.</a:t>
            </a:r>
          </a:p>
        </p:txBody>
      </p:sp>
      <p:sp>
        <p:nvSpPr>
          <p:cNvPr id="428" name="CuadroTexto 3"/>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13.9</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Título 1"/>
          <p:cNvSpPr txBox="1">
            <a:spLocks noGrp="1"/>
          </p:cNvSpPr>
          <p:nvPr>
            <p:ph type="title"/>
          </p:nvPr>
        </p:nvSpPr>
        <p:spPr>
          <a:xfrm>
            <a:off x="272356" y="1600200"/>
            <a:ext cx="9613863" cy="1080938"/>
          </a:xfrm>
          <a:prstGeom prst="rect">
            <a:avLst/>
          </a:prstGeom>
        </p:spPr>
        <p:txBody>
          <a:bodyPr>
            <a:normAutofit fontScale="90000"/>
          </a:bodyPr>
          <a:lstStyle/>
          <a:p>
            <a:pPr defTabSz="438911">
              <a:defRPr sz="1536" b="1"/>
            </a:pPr>
            <a:r>
              <a:t>ACTIVIDAD POR CADA ASIGNATURA DE LA FASE DE DESARROLLO DEL PROYECTO</a:t>
            </a:r>
            <a:br/>
            <a:r>
              <a:t/>
            </a:r>
            <a:br/>
            <a:r>
              <a:t/>
            </a:r>
            <a:br/>
            <a:r>
              <a:t>ASIGNATURA: PSICOLOGÍA</a:t>
            </a:r>
            <a:br/>
            <a:endParaRPr/>
          </a:p>
        </p:txBody>
      </p:sp>
      <p:sp>
        <p:nvSpPr>
          <p:cNvPr id="431" name="CuadroTexto 3"/>
          <p:cNvSpPr txBox="1"/>
          <p:nvPr/>
        </p:nvSpPr>
        <p:spPr>
          <a:xfrm>
            <a:off x="11383261" y="-1"/>
            <a:ext cx="636945"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14</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Título 1"/>
          <p:cNvSpPr txBox="1">
            <a:spLocks noGrp="1"/>
          </p:cNvSpPr>
          <p:nvPr>
            <p:ph type="title"/>
          </p:nvPr>
        </p:nvSpPr>
        <p:spPr>
          <a:xfrm>
            <a:off x="680320" y="753228"/>
            <a:ext cx="9613863" cy="1080939"/>
          </a:xfrm>
          <a:prstGeom prst="rect">
            <a:avLst/>
          </a:prstGeom>
        </p:spPr>
        <p:txBody>
          <a:bodyPr/>
          <a:lstStyle>
            <a:lvl1pPr defTabSz="905255">
              <a:defRPr sz="3564" b="1"/>
            </a:lvl1pPr>
          </a:lstStyle>
          <a:p>
            <a:r>
              <a:t>LA PERCEPCIÓN, LOS SENTIDOS Y EL AUTOCUIDADO</a:t>
            </a:r>
          </a:p>
        </p:txBody>
      </p:sp>
      <p:sp>
        <p:nvSpPr>
          <p:cNvPr id="434" name="Marcador de contenido 2"/>
          <p:cNvSpPr txBox="1">
            <a:spLocks noGrp="1"/>
          </p:cNvSpPr>
          <p:nvPr>
            <p:ph type="body" idx="1"/>
          </p:nvPr>
        </p:nvSpPr>
        <p:spPr>
          <a:xfrm>
            <a:off x="680320" y="2336873"/>
            <a:ext cx="9613863" cy="3599317"/>
          </a:xfrm>
          <a:prstGeom prst="rect">
            <a:avLst/>
          </a:prstGeom>
        </p:spPr>
        <p:txBody>
          <a:bodyPr/>
          <a:lstStyle/>
          <a:p>
            <a:r>
              <a:t>3 – Mayo – 2022</a:t>
            </a:r>
          </a:p>
          <a:p>
            <a:r>
              <a:t>SEXTO GRADO DE PREPARATORIA</a:t>
            </a:r>
          </a:p>
          <a:p>
            <a:endParaRPr/>
          </a:p>
          <a:p>
            <a:r>
              <a:t>Objetivo: Dar a conocer a los alumnos la importancia del autocuidado, de utilizar adecuadamente nuestros sentidos, mejorar la percepción de los riesgos en el ambiente, tales como un contagio por no llevar a cabo las medidas necesarias de higiene, así como las indicaciones dadas por la autoridad sanitaria.</a:t>
            </a:r>
          </a:p>
        </p:txBody>
      </p:sp>
      <p:sp>
        <p:nvSpPr>
          <p:cNvPr id="435" name="CuadroTexto 3"/>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14.1</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Título 1"/>
          <p:cNvSpPr txBox="1">
            <a:spLocks noGrp="1"/>
          </p:cNvSpPr>
          <p:nvPr>
            <p:ph type="title"/>
          </p:nvPr>
        </p:nvSpPr>
        <p:spPr>
          <a:xfrm>
            <a:off x="286425" y="682888"/>
            <a:ext cx="9613863" cy="1080939"/>
          </a:xfrm>
          <a:prstGeom prst="rect">
            <a:avLst/>
          </a:prstGeom>
        </p:spPr>
        <p:txBody>
          <a:bodyPr/>
          <a:lstStyle/>
          <a:p>
            <a:r>
              <a:t>Asignaturas:</a:t>
            </a:r>
          </a:p>
        </p:txBody>
      </p:sp>
      <p:sp>
        <p:nvSpPr>
          <p:cNvPr id="438" name="Marcador de contenido 2"/>
          <p:cNvSpPr txBox="1">
            <a:spLocks noGrp="1"/>
          </p:cNvSpPr>
          <p:nvPr>
            <p:ph type="body" sz="quarter" idx="1"/>
          </p:nvPr>
        </p:nvSpPr>
        <p:spPr>
          <a:xfrm>
            <a:off x="3128100" y="682888"/>
            <a:ext cx="7056909" cy="1194119"/>
          </a:xfrm>
          <a:prstGeom prst="rect">
            <a:avLst/>
          </a:prstGeom>
        </p:spPr>
        <p:txBody>
          <a:bodyPr/>
          <a:lstStyle/>
          <a:p>
            <a:pPr>
              <a:lnSpc>
                <a:spcPct val="81000"/>
              </a:lnSpc>
              <a:defRPr sz="2200"/>
            </a:pPr>
            <a:endParaRPr/>
          </a:p>
          <a:p>
            <a:pPr>
              <a:lnSpc>
                <a:spcPct val="81000"/>
              </a:lnSpc>
              <a:defRPr sz="2200"/>
            </a:pPr>
            <a:r>
              <a:t>Psicología</a:t>
            </a:r>
          </a:p>
        </p:txBody>
      </p:sp>
      <p:sp>
        <p:nvSpPr>
          <p:cNvPr id="439" name="CuadroTexto 5"/>
          <p:cNvSpPr txBox="1"/>
          <p:nvPr/>
        </p:nvSpPr>
        <p:spPr>
          <a:xfrm>
            <a:off x="10930327" y="-1"/>
            <a:ext cx="1089880"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14.2</a:t>
            </a:r>
          </a:p>
        </p:txBody>
      </p:sp>
      <p:sp>
        <p:nvSpPr>
          <p:cNvPr id="440" name="CuadroTexto 3"/>
          <p:cNvSpPr txBox="1"/>
          <p:nvPr/>
        </p:nvSpPr>
        <p:spPr>
          <a:xfrm>
            <a:off x="1083096" y="3398129"/>
            <a:ext cx="1402072" cy="195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a:solidFill>
                  <a:srgbClr val="FFFFFF"/>
                </a:solidFill>
              </a:defRPr>
            </a:pPr>
            <a:r>
              <a:t>Aprendizaje</a:t>
            </a:r>
          </a:p>
          <a:p>
            <a:pPr>
              <a:defRPr>
                <a:solidFill>
                  <a:srgbClr val="FFFFFF"/>
                </a:solidFill>
              </a:defRPr>
            </a:pPr>
            <a:r>
              <a:t>Atención</a:t>
            </a:r>
          </a:p>
          <a:p>
            <a:pPr>
              <a:defRPr>
                <a:solidFill>
                  <a:srgbClr val="FFFFFF"/>
                </a:solidFill>
              </a:defRPr>
            </a:pPr>
            <a:r>
              <a:t>Pensamiento</a:t>
            </a:r>
          </a:p>
          <a:p>
            <a:pPr>
              <a:defRPr>
                <a:solidFill>
                  <a:srgbClr val="FFFFFF"/>
                </a:solidFill>
              </a:defRPr>
            </a:pPr>
            <a:r>
              <a:t>Personalidad</a:t>
            </a:r>
          </a:p>
          <a:p>
            <a:pPr>
              <a:defRPr>
                <a:solidFill>
                  <a:srgbClr val="FFFFFF"/>
                </a:solidFill>
              </a:defRPr>
            </a:pPr>
            <a:r>
              <a:t>Percepción</a:t>
            </a:r>
          </a:p>
          <a:p>
            <a:pPr>
              <a:defRPr>
                <a:solidFill>
                  <a:srgbClr val="FFFFFF"/>
                </a:solidFill>
              </a:defRPr>
            </a:pPr>
            <a:r>
              <a:t>Ansiedad</a:t>
            </a:r>
          </a:p>
          <a:p>
            <a:pPr>
              <a:defRPr>
                <a:solidFill>
                  <a:srgbClr val="FFFFFF"/>
                </a:solidFill>
              </a:defRPr>
            </a:pPr>
            <a:r>
              <a:t>Depresión </a:t>
            </a:r>
          </a:p>
        </p:txBody>
      </p:sp>
      <p:sp>
        <p:nvSpPr>
          <p:cNvPr id="441" name="CuadroTexto 4"/>
          <p:cNvSpPr txBox="1"/>
          <p:nvPr/>
        </p:nvSpPr>
        <p:spPr>
          <a:xfrm>
            <a:off x="4061226" y="2384637"/>
            <a:ext cx="7550680" cy="4384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4233" indent="-4233">
              <a:spcBef>
                <a:spcPts val="100"/>
              </a:spcBef>
              <a:defRPr sz="2500">
                <a:solidFill>
                  <a:srgbClr val="FFFFFF"/>
                </a:solidFill>
              </a:defRPr>
            </a:pPr>
            <a:r>
              <a:t>[DW Español] (2020, 06, 09). Especial coronavirus: la nueva normalidad [video]. YouTube. </a:t>
            </a:r>
            <a:r>
              <a:rPr u="sng">
                <a:hlinkClick r:id="rId2"/>
              </a:rPr>
              <a:t>https://youtu.be/eVFbBShOx0E</a:t>
            </a:r>
            <a:r>
              <a:t> </a:t>
            </a:r>
          </a:p>
          <a:p>
            <a:pPr>
              <a:defRPr sz="2500">
                <a:solidFill>
                  <a:srgbClr val="FFFFFF"/>
                </a:solidFill>
              </a:defRPr>
            </a:pPr>
            <a:endParaRPr/>
          </a:p>
          <a:p>
            <a:pPr marL="4233" indent="-4233">
              <a:spcBef>
                <a:spcPts val="100"/>
              </a:spcBef>
              <a:defRPr sz="2500">
                <a:solidFill>
                  <a:srgbClr val="FFFFFF"/>
                </a:solidFill>
              </a:defRPr>
            </a:pPr>
            <a:r>
              <a:t> [DW Español] (2020, 12, 09). Las secuelas físicas y psicológicas de la pandemia [video]. YouTube. </a:t>
            </a:r>
            <a:r>
              <a:rPr u="sng">
                <a:hlinkClick r:id="rId3"/>
              </a:rPr>
              <a:t>https://youtu.be/mR8Wtqm-FrM</a:t>
            </a:r>
            <a:r>
              <a:t> </a:t>
            </a:r>
          </a:p>
          <a:p>
            <a:pPr>
              <a:defRPr sz="2500">
                <a:solidFill>
                  <a:srgbClr val="FFFFFF"/>
                </a:solidFill>
              </a:defRPr>
            </a:pPr>
            <a:endParaRPr/>
          </a:p>
          <a:p>
            <a:pPr marL="4233" indent="-4233">
              <a:spcBef>
                <a:spcPts val="100"/>
              </a:spcBef>
              <a:defRPr sz="2500"/>
            </a:pPr>
            <a:r>
              <a:rPr>
                <a:solidFill>
                  <a:srgbClr val="FFFFFF"/>
                </a:solidFill>
              </a:rPr>
              <a:t>[DW Español] (2021, 08, 19). Depresión y ansiedad tras el covid [video]. YouTube. </a:t>
            </a:r>
            <a:r>
              <a:rPr u="sng">
                <a:solidFill>
                  <a:srgbClr val="FFFFFF"/>
                </a:solidFill>
                <a:hlinkClick r:id="rId4"/>
              </a:rPr>
              <a:t>http://youtu.be/g4F_vlPDZdA</a:t>
            </a:r>
            <a:r>
              <a:t> </a:t>
            </a:r>
            <a:endParaRPr sz="1200">
              <a:latin typeface="Times Roman"/>
              <a:ea typeface="Times Roman"/>
              <a:cs typeface="Times Roman"/>
              <a:sym typeface="Times Roman"/>
            </a:endParaRP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Título 1"/>
          <p:cNvSpPr txBox="1">
            <a:spLocks noGrp="1"/>
          </p:cNvSpPr>
          <p:nvPr>
            <p:ph type="title"/>
          </p:nvPr>
        </p:nvSpPr>
        <p:spPr>
          <a:xfrm>
            <a:off x="680320" y="753228"/>
            <a:ext cx="9613863" cy="1080939"/>
          </a:xfrm>
          <a:prstGeom prst="rect">
            <a:avLst/>
          </a:prstGeom>
        </p:spPr>
        <p:txBody>
          <a:bodyPr/>
          <a:lstStyle/>
          <a:p>
            <a:r>
              <a:t>Justificación de la actividad.</a:t>
            </a:r>
          </a:p>
        </p:txBody>
      </p:sp>
      <p:sp>
        <p:nvSpPr>
          <p:cNvPr id="444" name="Marcador de contenido 2"/>
          <p:cNvSpPr txBox="1">
            <a:spLocks noGrp="1"/>
          </p:cNvSpPr>
          <p:nvPr>
            <p:ph type="body" idx="1"/>
          </p:nvPr>
        </p:nvSpPr>
        <p:spPr>
          <a:xfrm>
            <a:off x="328627" y="2266532"/>
            <a:ext cx="11502303" cy="4260877"/>
          </a:xfrm>
          <a:prstGeom prst="rect">
            <a:avLst/>
          </a:prstGeom>
        </p:spPr>
        <p:txBody>
          <a:bodyPr/>
          <a:lstStyle/>
          <a:p>
            <a:pPr>
              <a:lnSpc>
                <a:spcPct val="72000"/>
              </a:lnSpc>
              <a:defRPr sz="1800"/>
            </a:pPr>
            <a:r>
              <a:t>Con esta actividad los alumnos apoyados por su investigación, observarán y analizarán lo qué es el fenómeno de la percepción y la relación que tiene con los órganos de los sentidos, apoyados de un artículo sobre el autocuidado, deberán encontrar la relación que guarda el fenómeno perceptual y las técnicas y estrategias adecuadas del autocuidado.</a:t>
            </a:r>
          </a:p>
          <a:p>
            <a:pPr>
              <a:lnSpc>
                <a:spcPct val="72000"/>
              </a:lnSpc>
              <a:defRPr sz="1800"/>
            </a:pPr>
            <a:r>
              <a:t>La percepción es la capacidad de los individuos para interpretar la información que se recibe mediante la estimulación de los órganos de los sentidos (sensación) utilizando los referentes reservados en la memoria mediante el uso del aprendizaje.  Dicha capacidad permite al individuo percatarse de todo aquello que le rodea y de los peligros que pueden encontrarse en el ambiente.  Cuando existe algún distractor que imposibilite la adecuada atención al estímulo que se recibe del medio la decodificación que el Sistema Nervioso realiza a dicho estímulo se ve alterada provocando una respuesta inadecuada que pone en riesgo al organismo.  Esto sucede por ejemplo cuando los jóvenes no llevan acabo las medidas de seguridad adecuadas.</a:t>
            </a:r>
          </a:p>
          <a:p>
            <a:pPr>
              <a:lnSpc>
                <a:spcPct val="72000"/>
              </a:lnSpc>
              <a:defRPr sz="1800"/>
            </a:pPr>
            <a:r>
              <a:t>El adecuado manejo de la tecnología y las redes sociales en su conjunto son parte medular del autocuidado, es por ello que nos parece de suma importancia que los jóvenes las conozcan y las den a conocer a su comunidad.</a:t>
            </a:r>
          </a:p>
        </p:txBody>
      </p:sp>
      <p:sp>
        <p:nvSpPr>
          <p:cNvPr id="445" name="CuadroTexto 3"/>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14.3</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Título 1"/>
          <p:cNvSpPr txBox="1">
            <a:spLocks noGrp="1"/>
          </p:cNvSpPr>
          <p:nvPr>
            <p:ph type="title"/>
          </p:nvPr>
        </p:nvSpPr>
        <p:spPr>
          <a:xfrm>
            <a:off x="680320" y="753228"/>
            <a:ext cx="9613863" cy="1080939"/>
          </a:xfrm>
          <a:prstGeom prst="rect">
            <a:avLst/>
          </a:prstGeom>
        </p:spPr>
        <p:txBody>
          <a:bodyPr/>
          <a:lstStyle/>
          <a:p>
            <a:r>
              <a:t>OBJETIVO GENERAL</a:t>
            </a:r>
          </a:p>
        </p:txBody>
      </p:sp>
      <p:sp>
        <p:nvSpPr>
          <p:cNvPr id="256" name="Marcador de contenido 2"/>
          <p:cNvSpPr txBox="1">
            <a:spLocks noGrp="1"/>
          </p:cNvSpPr>
          <p:nvPr>
            <p:ph type="body" sz="half" idx="1"/>
          </p:nvPr>
        </p:nvSpPr>
        <p:spPr>
          <a:xfrm>
            <a:off x="998372" y="3308763"/>
            <a:ext cx="9613863" cy="1771302"/>
          </a:xfrm>
          <a:prstGeom prst="rect">
            <a:avLst/>
          </a:prstGeom>
        </p:spPr>
        <p:txBody>
          <a:bodyPr/>
          <a:lstStyle/>
          <a:p>
            <a:pPr algn="just"/>
            <a:r>
              <a:t> Difundir a través de un video la información relevante sobre el virus y sus implicaciones </a:t>
            </a:r>
            <a:r>
              <a:rPr sz="3000"/>
              <a:t>físicas</a:t>
            </a:r>
            <a:r>
              <a:t> y emocionales a la comunidad escolar.</a:t>
            </a:r>
          </a:p>
        </p:txBody>
      </p:sp>
      <p:sp>
        <p:nvSpPr>
          <p:cNvPr id="257" name="CuadroTexto 3"/>
          <p:cNvSpPr txBox="1"/>
          <p:nvPr/>
        </p:nvSpPr>
        <p:spPr>
          <a:xfrm>
            <a:off x="11649662" y="-1"/>
            <a:ext cx="370543"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5</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Título 1"/>
          <p:cNvSpPr txBox="1">
            <a:spLocks noGrp="1"/>
          </p:cNvSpPr>
          <p:nvPr>
            <p:ph type="title"/>
          </p:nvPr>
        </p:nvSpPr>
        <p:spPr>
          <a:xfrm>
            <a:off x="680320" y="753228"/>
            <a:ext cx="9613863" cy="1080939"/>
          </a:xfrm>
          <a:prstGeom prst="rect">
            <a:avLst/>
          </a:prstGeom>
        </p:spPr>
        <p:txBody>
          <a:bodyPr/>
          <a:lstStyle/>
          <a:p>
            <a:r>
              <a:t>Descripción de Apertura de la actividad. </a:t>
            </a:r>
          </a:p>
        </p:txBody>
      </p:sp>
      <p:sp>
        <p:nvSpPr>
          <p:cNvPr id="448" name="Marcador de contenido 2"/>
          <p:cNvSpPr txBox="1">
            <a:spLocks noGrp="1"/>
          </p:cNvSpPr>
          <p:nvPr>
            <p:ph type="body" sz="quarter" idx="1"/>
          </p:nvPr>
        </p:nvSpPr>
        <p:spPr>
          <a:xfrm>
            <a:off x="680320" y="3632770"/>
            <a:ext cx="9613863" cy="1391066"/>
          </a:xfrm>
          <a:prstGeom prst="rect">
            <a:avLst/>
          </a:prstGeom>
        </p:spPr>
        <p:txBody>
          <a:bodyPr/>
          <a:lstStyle/>
          <a:p>
            <a:r>
              <a:t>Los alumnos en forma individual leen y analizan el tema de la percepción, así como los videos sugeridos, para conocer todo lo relacionado al virus.</a:t>
            </a:r>
          </a:p>
        </p:txBody>
      </p:sp>
      <p:sp>
        <p:nvSpPr>
          <p:cNvPr id="449" name="CuadroTexto 3"/>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14.4</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Título 1"/>
          <p:cNvSpPr txBox="1">
            <a:spLocks noGrp="1"/>
          </p:cNvSpPr>
          <p:nvPr>
            <p:ph type="title"/>
          </p:nvPr>
        </p:nvSpPr>
        <p:spPr>
          <a:xfrm>
            <a:off x="680320" y="753228"/>
            <a:ext cx="9613863" cy="1080939"/>
          </a:xfrm>
          <a:prstGeom prst="rect">
            <a:avLst/>
          </a:prstGeom>
        </p:spPr>
        <p:txBody>
          <a:bodyPr/>
          <a:lstStyle/>
          <a:p>
            <a:r>
              <a:t>Descripción del desarrollo de la actividad.</a:t>
            </a:r>
          </a:p>
        </p:txBody>
      </p:sp>
      <p:sp>
        <p:nvSpPr>
          <p:cNvPr id="452" name="Marcador de contenido 2"/>
          <p:cNvSpPr txBox="1">
            <a:spLocks noGrp="1"/>
          </p:cNvSpPr>
          <p:nvPr>
            <p:ph type="body" idx="1"/>
          </p:nvPr>
        </p:nvSpPr>
        <p:spPr>
          <a:xfrm>
            <a:off x="680320" y="2505456"/>
            <a:ext cx="9613863" cy="3599316"/>
          </a:xfrm>
          <a:prstGeom prst="rect">
            <a:avLst/>
          </a:prstGeom>
        </p:spPr>
        <p:txBody>
          <a:bodyPr/>
          <a:lstStyle/>
          <a:p>
            <a:r>
              <a:t>Se pide a los alumnos traer a clase imágenes relacionadas con las estrategias de autocuidado</a:t>
            </a:r>
          </a:p>
          <a:p>
            <a:r>
              <a:t>Se realiza el análisis grupal de lo observado mediante la participación de los alumnos y se obtienen conceptos base</a:t>
            </a:r>
          </a:p>
          <a:p>
            <a:r>
              <a:t>Dividiendo al grupo en 3 equipos, realizan una discusión en cada equipo para finalmente realizar un mapa mental sobre el tema</a:t>
            </a:r>
          </a:p>
          <a:p>
            <a:r>
              <a:t>Utilizaran para su mapa, papel bond blanco, plumones e imágenes relacionadas al tema</a:t>
            </a:r>
          </a:p>
        </p:txBody>
      </p:sp>
      <p:sp>
        <p:nvSpPr>
          <p:cNvPr id="453" name="CuadroTexto 3"/>
          <p:cNvSpPr txBox="1"/>
          <p:nvPr/>
        </p:nvSpPr>
        <p:spPr>
          <a:xfrm>
            <a:off x="10930327" y="-1"/>
            <a:ext cx="1089880"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14.5</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Título 1"/>
          <p:cNvSpPr txBox="1">
            <a:spLocks noGrp="1"/>
          </p:cNvSpPr>
          <p:nvPr>
            <p:ph type="title"/>
          </p:nvPr>
        </p:nvSpPr>
        <p:spPr>
          <a:xfrm>
            <a:off x="680320" y="753228"/>
            <a:ext cx="9613863" cy="1080939"/>
          </a:xfrm>
          <a:prstGeom prst="rect">
            <a:avLst/>
          </a:prstGeom>
        </p:spPr>
        <p:txBody>
          <a:bodyPr/>
          <a:lstStyle/>
          <a:p>
            <a:r>
              <a:t>Descripción del cierre de la actividad. </a:t>
            </a:r>
          </a:p>
        </p:txBody>
      </p:sp>
      <p:sp>
        <p:nvSpPr>
          <p:cNvPr id="456" name="Marcador de contenido 2"/>
          <p:cNvSpPr txBox="1">
            <a:spLocks noGrp="1"/>
          </p:cNvSpPr>
          <p:nvPr>
            <p:ph type="body" sz="half" idx="1"/>
          </p:nvPr>
        </p:nvSpPr>
        <p:spPr>
          <a:xfrm>
            <a:off x="800557" y="2896214"/>
            <a:ext cx="9613862" cy="2263263"/>
          </a:xfrm>
          <a:prstGeom prst="rect">
            <a:avLst/>
          </a:prstGeom>
        </p:spPr>
        <p:txBody>
          <a:bodyPr/>
          <a:lstStyle/>
          <a:p>
            <a:r>
              <a:t>Al término de la actividad los alumnos por equipo muestran al grupo su producto final de la actividad explicando las características del virus, su desarrollo y las consecuencias que se derivan del mismo</a:t>
            </a:r>
          </a:p>
        </p:txBody>
      </p:sp>
      <p:sp>
        <p:nvSpPr>
          <p:cNvPr id="457" name="CuadroTexto 3"/>
          <p:cNvSpPr txBox="1"/>
          <p:nvPr/>
        </p:nvSpPr>
        <p:spPr>
          <a:xfrm>
            <a:off x="10930327" y="-1"/>
            <a:ext cx="1089880"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14.6</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Título 1"/>
          <p:cNvSpPr txBox="1">
            <a:spLocks noGrp="1"/>
          </p:cNvSpPr>
          <p:nvPr>
            <p:ph type="title"/>
          </p:nvPr>
        </p:nvSpPr>
        <p:spPr>
          <a:xfrm>
            <a:off x="680320" y="753228"/>
            <a:ext cx="9613863" cy="1080939"/>
          </a:xfrm>
          <a:prstGeom prst="rect">
            <a:avLst/>
          </a:prstGeom>
        </p:spPr>
        <p:txBody>
          <a:bodyPr/>
          <a:lstStyle>
            <a:lvl1pPr defTabSz="905255">
              <a:defRPr sz="3564"/>
            </a:lvl1pPr>
          </a:lstStyle>
          <a:p>
            <a:r>
              <a:t>Descripción de lo que se hará con los resultados de la actividad.</a:t>
            </a:r>
          </a:p>
        </p:txBody>
      </p:sp>
      <p:sp>
        <p:nvSpPr>
          <p:cNvPr id="460" name="Marcador de contenido 2"/>
          <p:cNvSpPr txBox="1">
            <a:spLocks noGrp="1"/>
          </p:cNvSpPr>
          <p:nvPr>
            <p:ph type="body" sz="quarter" idx="1"/>
          </p:nvPr>
        </p:nvSpPr>
        <p:spPr>
          <a:xfrm>
            <a:off x="680320" y="3417811"/>
            <a:ext cx="9613863" cy="1630217"/>
          </a:xfrm>
          <a:prstGeom prst="rect">
            <a:avLst/>
          </a:prstGeom>
        </p:spPr>
        <p:txBody>
          <a:bodyPr/>
          <a:lstStyle/>
          <a:p>
            <a:r>
              <a:t>Con los resultados obtenidos en esta clase, sumados a las actividades realizadas con las materias de apoyo y la materia interdisciplinaria, los alumnos tienen referente para realizar su producto final (video) tomando en cuenta todo lo trabajado.</a:t>
            </a:r>
          </a:p>
        </p:txBody>
      </p:sp>
      <p:sp>
        <p:nvSpPr>
          <p:cNvPr id="461" name="CuadroTexto 3"/>
          <p:cNvSpPr txBox="1"/>
          <p:nvPr/>
        </p:nvSpPr>
        <p:spPr>
          <a:xfrm>
            <a:off x="10930327" y="-1"/>
            <a:ext cx="1089880"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14.7</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Título 1"/>
          <p:cNvSpPr txBox="1">
            <a:spLocks noGrp="1"/>
          </p:cNvSpPr>
          <p:nvPr>
            <p:ph type="title"/>
          </p:nvPr>
        </p:nvSpPr>
        <p:spPr>
          <a:xfrm>
            <a:off x="680320" y="753228"/>
            <a:ext cx="9613863" cy="1080938"/>
          </a:xfrm>
          <a:prstGeom prst="rect">
            <a:avLst/>
          </a:prstGeom>
        </p:spPr>
        <p:txBody>
          <a:bodyPr/>
          <a:lstStyle>
            <a:lvl1pPr defTabSz="905255">
              <a:defRPr sz="3564"/>
            </a:lvl1pPr>
          </a:lstStyle>
          <a:p>
            <a:r>
              <a:t>Análisis. Contrastación de lo esperado y lo sucedido.</a:t>
            </a:r>
          </a:p>
        </p:txBody>
      </p:sp>
      <p:sp>
        <p:nvSpPr>
          <p:cNvPr id="464" name="Marcador de contenido 2"/>
          <p:cNvSpPr txBox="1">
            <a:spLocks noGrp="1"/>
          </p:cNvSpPr>
          <p:nvPr>
            <p:ph type="body" sz="quarter" idx="1"/>
          </p:nvPr>
        </p:nvSpPr>
        <p:spPr>
          <a:xfrm>
            <a:off x="680320" y="3429000"/>
            <a:ext cx="9613863" cy="1517675"/>
          </a:xfrm>
          <a:prstGeom prst="rect">
            <a:avLst/>
          </a:prstGeom>
        </p:spPr>
        <p:txBody>
          <a:bodyPr/>
          <a:lstStyle/>
          <a:p>
            <a:r>
              <a:t>Los alumnos se mostraron cooperadores pero sobre todo interesados en el tema, y en darlo a conocer a sus compañeros y personal de la escuela, mostraron interés y fueron participativos con el tema. </a:t>
            </a:r>
          </a:p>
        </p:txBody>
      </p:sp>
      <p:sp>
        <p:nvSpPr>
          <p:cNvPr id="465" name="CuadroTexto 3"/>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14.8</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Título 1"/>
          <p:cNvSpPr txBox="1">
            <a:spLocks noGrp="1"/>
          </p:cNvSpPr>
          <p:nvPr>
            <p:ph type="title"/>
          </p:nvPr>
        </p:nvSpPr>
        <p:spPr>
          <a:xfrm>
            <a:off x="680320" y="753228"/>
            <a:ext cx="9613863" cy="1080938"/>
          </a:xfrm>
          <a:prstGeom prst="rect">
            <a:avLst/>
          </a:prstGeom>
        </p:spPr>
        <p:txBody>
          <a:bodyPr/>
          <a:lstStyle/>
          <a:p>
            <a:r>
              <a:t>Toma de decisiones. </a:t>
            </a:r>
          </a:p>
        </p:txBody>
      </p:sp>
      <p:sp>
        <p:nvSpPr>
          <p:cNvPr id="468" name="Marcador de contenido 2"/>
          <p:cNvSpPr txBox="1">
            <a:spLocks noGrp="1"/>
          </p:cNvSpPr>
          <p:nvPr>
            <p:ph type="body" sz="quarter" idx="1"/>
          </p:nvPr>
        </p:nvSpPr>
        <p:spPr>
          <a:xfrm>
            <a:off x="680320" y="3560762"/>
            <a:ext cx="9613863" cy="1320728"/>
          </a:xfrm>
          <a:prstGeom prst="rect">
            <a:avLst/>
          </a:prstGeom>
        </p:spPr>
        <p:txBody>
          <a:bodyPr/>
          <a:lstStyle/>
          <a:p>
            <a:r>
              <a:t>La decisión final en el grupo fue conjuntar la información que se había trabajado en forma previa con lo trabajado en esta clase para lograr un mejor producto final.</a:t>
            </a:r>
          </a:p>
        </p:txBody>
      </p:sp>
      <p:sp>
        <p:nvSpPr>
          <p:cNvPr id="469" name="CuadroTexto 3"/>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14.9</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Título 1"/>
          <p:cNvSpPr txBox="1">
            <a:spLocks noGrp="1"/>
          </p:cNvSpPr>
          <p:nvPr>
            <p:ph type="title"/>
          </p:nvPr>
        </p:nvSpPr>
        <p:spPr>
          <a:xfrm>
            <a:off x="300492" y="886264"/>
            <a:ext cx="9613863" cy="3123029"/>
          </a:xfrm>
          <a:prstGeom prst="rect">
            <a:avLst/>
          </a:prstGeom>
        </p:spPr>
        <p:txBody>
          <a:bodyPr>
            <a:normAutofit fontScale="90000"/>
          </a:bodyPr>
          <a:lstStyle/>
          <a:p>
            <a:pPr>
              <a:defRPr sz="3200" b="1"/>
            </a:pPr>
            <a:r>
              <a:t>ACTIVIDAD POR CADA ASIGNATURA DE LA FASE DE DESARROLLO DEL PROYECTO</a:t>
            </a:r>
            <a:br/>
            <a:r>
              <a:t/>
            </a:r>
            <a:br/>
            <a:r>
              <a:t/>
            </a:r>
            <a:br/>
            <a:r>
              <a:t>ASIGNATURA DE APOYO: </a:t>
            </a:r>
            <a:r>
              <a:rPr b="0"/>
              <a:t>LITERATURA MEXICANA E IBEROAMERICANA.</a:t>
            </a:r>
            <a:br>
              <a:rPr b="0"/>
            </a:br>
            <a:endParaRPr b="0"/>
          </a:p>
        </p:txBody>
      </p:sp>
      <p:sp>
        <p:nvSpPr>
          <p:cNvPr id="472" name="CuadroTexto 3"/>
          <p:cNvSpPr txBox="1"/>
          <p:nvPr/>
        </p:nvSpPr>
        <p:spPr>
          <a:xfrm>
            <a:off x="11383261" y="-1"/>
            <a:ext cx="636945"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14</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Título 1"/>
          <p:cNvSpPr txBox="1">
            <a:spLocks noGrp="1"/>
          </p:cNvSpPr>
          <p:nvPr>
            <p:ph type="title"/>
          </p:nvPr>
        </p:nvSpPr>
        <p:spPr>
          <a:xfrm>
            <a:off x="680320" y="753228"/>
            <a:ext cx="9613863" cy="1080938"/>
          </a:xfrm>
          <a:prstGeom prst="rect">
            <a:avLst/>
          </a:prstGeom>
        </p:spPr>
        <p:txBody>
          <a:bodyPr/>
          <a:lstStyle>
            <a:lvl1pPr>
              <a:defRPr b="1"/>
            </a:lvl1pPr>
          </a:lstStyle>
          <a:p>
            <a:r>
              <a:t>REVISIÓN DE LA REDACCIÓN</a:t>
            </a:r>
          </a:p>
        </p:txBody>
      </p:sp>
      <p:sp>
        <p:nvSpPr>
          <p:cNvPr id="475" name="Marcador de contenido 2"/>
          <p:cNvSpPr txBox="1">
            <a:spLocks noGrp="1"/>
          </p:cNvSpPr>
          <p:nvPr>
            <p:ph type="body" idx="1"/>
          </p:nvPr>
        </p:nvSpPr>
        <p:spPr>
          <a:xfrm>
            <a:off x="680320" y="2336873"/>
            <a:ext cx="9613863" cy="3599317"/>
          </a:xfrm>
          <a:prstGeom prst="rect">
            <a:avLst/>
          </a:prstGeom>
        </p:spPr>
        <p:txBody>
          <a:bodyPr/>
          <a:lstStyle/>
          <a:p>
            <a:r>
              <a:t>Mayo – 2022</a:t>
            </a:r>
          </a:p>
          <a:p>
            <a:r>
              <a:t>SEXTO GRADO DE PREPARATORIA</a:t>
            </a:r>
          </a:p>
          <a:p>
            <a:endParaRPr/>
          </a:p>
          <a:p>
            <a:pPr algn="just"/>
            <a:r>
              <a:t>Objetivo: Literatura mexicana e iberoamericana. Escribir de manera clara cada una de las ideas de manera objetiva utilizando un lenguaje estándar. </a:t>
            </a:r>
          </a:p>
        </p:txBody>
      </p:sp>
      <p:sp>
        <p:nvSpPr>
          <p:cNvPr id="476" name="CuadroTexto 3"/>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14.1</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Título 1"/>
          <p:cNvSpPr txBox="1">
            <a:spLocks noGrp="1"/>
          </p:cNvSpPr>
          <p:nvPr>
            <p:ph type="title"/>
          </p:nvPr>
        </p:nvSpPr>
        <p:spPr>
          <a:xfrm>
            <a:off x="680320" y="753228"/>
            <a:ext cx="9613863" cy="1080938"/>
          </a:xfrm>
          <a:prstGeom prst="rect">
            <a:avLst/>
          </a:prstGeom>
        </p:spPr>
        <p:txBody>
          <a:bodyPr/>
          <a:lstStyle/>
          <a:p>
            <a:r>
              <a:t>Justificación de la actividad.</a:t>
            </a:r>
          </a:p>
        </p:txBody>
      </p:sp>
      <p:sp>
        <p:nvSpPr>
          <p:cNvPr id="479" name="Marcador de contenido 2"/>
          <p:cNvSpPr txBox="1">
            <a:spLocks noGrp="1"/>
          </p:cNvSpPr>
          <p:nvPr>
            <p:ph type="body" sz="quarter" idx="1"/>
          </p:nvPr>
        </p:nvSpPr>
        <p:spPr>
          <a:xfrm>
            <a:off x="344849" y="3659235"/>
            <a:ext cx="11502302" cy="898698"/>
          </a:xfrm>
          <a:prstGeom prst="rect">
            <a:avLst/>
          </a:prstGeom>
        </p:spPr>
        <p:txBody>
          <a:bodyPr/>
          <a:lstStyle>
            <a:lvl1pPr algn="just"/>
          </a:lstStyle>
          <a:p>
            <a:r>
              <a:t>Que los alumnos establezcan y analicen ¿Cómo la horas pico intervienen en que haya una mayor cantidad de accidentes automovilísticos? </a:t>
            </a:r>
          </a:p>
        </p:txBody>
      </p:sp>
      <p:sp>
        <p:nvSpPr>
          <p:cNvPr id="480" name="CuadroTexto 3"/>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14.3</a:t>
            </a: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Título 1"/>
          <p:cNvSpPr txBox="1">
            <a:spLocks noGrp="1"/>
          </p:cNvSpPr>
          <p:nvPr>
            <p:ph type="title"/>
          </p:nvPr>
        </p:nvSpPr>
        <p:spPr>
          <a:xfrm>
            <a:off x="286425" y="682888"/>
            <a:ext cx="9613863" cy="1080939"/>
          </a:xfrm>
          <a:prstGeom prst="rect">
            <a:avLst/>
          </a:prstGeom>
        </p:spPr>
        <p:txBody>
          <a:bodyPr/>
          <a:lstStyle>
            <a:lvl1pPr defTabSz="905255">
              <a:defRPr sz="3564"/>
            </a:lvl1pPr>
          </a:lstStyle>
          <a:p>
            <a:r>
              <a:t>Asignaturas: Literatura mexicana e iberoamericana</a:t>
            </a:r>
          </a:p>
        </p:txBody>
      </p:sp>
      <p:sp>
        <p:nvSpPr>
          <p:cNvPr id="483" name="CuadroTexto 5"/>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14.2</a:t>
            </a:r>
          </a:p>
        </p:txBody>
      </p:sp>
      <p:sp>
        <p:nvSpPr>
          <p:cNvPr id="484" name="CuadroTexto 3"/>
          <p:cNvSpPr txBox="1"/>
          <p:nvPr/>
        </p:nvSpPr>
        <p:spPr>
          <a:xfrm>
            <a:off x="1083096" y="3398129"/>
            <a:ext cx="1402072" cy="195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a:solidFill>
                  <a:srgbClr val="FFFFFF"/>
                </a:solidFill>
              </a:defRPr>
            </a:pPr>
            <a:r>
              <a:t>Aprendizaje</a:t>
            </a:r>
          </a:p>
          <a:p>
            <a:pPr>
              <a:defRPr>
                <a:solidFill>
                  <a:srgbClr val="FFFFFF"/>
                </a:solidFill>
              </a:defRPr>
            </a:pPr>
            <a:r>
              <a:t>Atención</a:t>
            </a:r>
          </a:p>
          <a:p>
            <a:pPr>
              <a:defRPr>
                <a:solidFill>
                  <a:srgbClr val="FFFFFF"/>
                </a:solidFill>
              </a:defRPr>
            </a:pPr>
            <a:r>
              <a:t>Pensamiento</a:t>
            </a:r>
          </a:p>
          <a:p>
            <a:pPr>
              <a:defRPr>
                <a:solidFill>
                  <a:srgbClr val="FFFFFF"/>
                </a:solidFill>
              </a:defRPr>
            </a:pPr>
            <a:r>
              <a:t>Personalidad</a:t>
            </a:r>
          </a:p>
          <a:p>
            <a:pPr>
              <a:defRPr>
                <a:solidFill>
                  <a:srgbClr val="FFFFFF"/>
                </a:solidFill>
              </a:defRPr>
            </a:pPr>
            <a:r>
              <a:t>Percepción</a:t>
            </a:r>
          </a:p>
          <a:p>
            <a:pPr>
              <a:defRPr>
                <a:solidFill>
                  <a:srgbClr val="FFFFFF"/>
                </a:solidFill>
              </a:defRPr>
            </a:pPr>
            <a:r>
              <a:t>Ansiedad</a:t>
            </a:r>
          </a:p>
          <a:p>
            <a:pPr>
              <a:defRPr>
                <a:solidFill>
                  <a:srgbClr val="FFFFFF"/>
                </a:solidFill>
              </a:defRPr>
            </a:pPr>
            <a:r>
              <a:t>Depresión </a:t>
            </a:r>
          </a:p>
        </p:txBody>
      </p:sp>
      <p:sp>
        <p:nvSpPr>
          <p:cNvPr id="485" name="CuadroTexto 4"/>
          <p:cNvSpPr txBox="1"/>
          <p:nvPr/>
        </p:nvSpPr>
        <p:spPr>
          <a:xfrm>
            <a:off x="4061226" y="2384637"/>
            <a:ext cx="7550680" cy="4384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4233" indent="-4233">
              <a:spcBef>
                <a:spcPts val="100"/>
              </a:spcBef>
              <a:defRPr sz="2500">
                <a:solidFill>
                  <a:srgbClr val="FFFFFF"/>
                </a:solidFill>
              </a:defRPr>
            </a:pPr>
            <a:r>
              <a:t>[DW Español] (2020, 06, 09). Especial coronavirus: la nueva normalidad [video]. YouTube. </a:t>
            </a:r>
            <a:r>
              <a:rPr u="sng">
                <a:hlinkClick r:id="rId2"/>
              </a:rPr>
              <a:t>https://youtu.be/eVFbBShOx0E</a:t>
            </a:r>
            <a:r>
              <a:t> </a:t>
            </a:r>
          </a:p>
          <a:p>
            <a:pPr>
              <a:defRPr sz="2500">
                <a:solidFill>
                  <a:srgbClr val="FFFFFF"/>
                </a:solidFill>
              </a:defRPr>
            </a:pPr>
            <a:endParaRPr/>
          </a:p>
          <a:p>
            <a:pPr marL="4233" indent="-4233">
              <a:spcBef>
                <a:spcPts val="100"/>
              </a:spcBef>
              <a:defRPr sz="2500">
                <a:solidFill>
                  <a:srgbClr val="FFFFFF"/>
                </a:solidFill>
              </a:defRPr>
            </a:pPr>
            <a:r>
              <a:t> [DW Español] (2020, 12, 09). Las secuelas físicas y psicológicas de la pandemia [video]. YouTube. </a:t>
            </a:r>
            <a:r>
              <a:rPr u="sng">
                <a:hlinkClick r:id="rId3"/>
              </a:rPr>
              <a:t>https://youtu.be/mR8Wtqm-FrM</a:t>
            </a:r>
            <a:r>
              <a:t> </a:t>
            </a:r>
          </a:p>
          <a:p>
            <a:pPr>
              <a:defRPr sz="2500">
                <a:solidFill>
                  <a:srgbClr val="FFFFFF"/>
                </a:solidFill>
              </a:defRPr>
            </a:pPr>
            <a:endParaRPr/>
          </a:p>
          <a:p>
            <a:pPr marL="4233" indent="-4233">
              <a:spcBef>
                <a:spcPts val="100"/>
              </a:spcBef>
              <a:defRPr sz="2500"/>
            </a:pPr>
            <a:r>
              <a:rPr>
                <a:solidFill>
                  <a:srgbClr val="FFFFFF"/>
                </a:solidFill>
              </a:rPr>
              <a:t>[DW Español] (2021, 08, 19). Depresión y ansiedad tras el covid [video]. YouTube. </a:t>
            </a:r>
            <a:r>
              <a:rPr u="sng">
                <a:solidFill>
                  <a:srgbClr val="FFFFFF"/>
                </a:solidFill>
                <a:hlinkClick r:id="rId4"/>
              </a:rPr>
              <a:t>http://youtu.be/g4F_vlPDZdA</a:t>
            </a:r>
            <a:r>
              <a:t> </a:t>
            </a:r>
            <a:endParaRPr sz="1200">
              <a:latin typeface="Times Roman"/>
              <a:ea typeface="Times Roman"/>
              <a:cs typeface="Times Roman"/>
              <a:sym typeface="Times Roman"/>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Título 1"/>
          <p:cNvSpPr txBox="1">
            <a:spLocks noGrp="1"/>
          </p:cNvSpPr>
          <p:nvPr>
            <p:ph type="title"/>
          </p:nvPr>
        </p:nvSpPr>
        <p:spPr>
          <a:xfrm>
            <a:off x="680320" y="753228"/>
            <a:ext cx="9613863" cy="1080939"/>
          </a:xfrm>
          <a:prstGeom prst="rect">
            <a:avLst/>
          </a:prstGeom>
        </p:spPr>
        <p:txBody>
          <a:bodyPr/>
          <a:lstStyle/>
          <a:p>
            <a:r>
              <a:t>OBJETIVOS DE CADA ASIGNATURA</a:t>
            </a:r>
          </a:p>
        </p:txBody>
      </p:sp>
      <p:sp>
        <p:nvSpPr>
          <p:cNvPr id="260" name="Marcador de contenido 2"/>
          <p:cNvSpPr txBox="1">
            <a:spLocks noGrp="1"/>
          </p:cNvSpPr>
          <p:nvPr>
            <p:ph type="body" idx="1"/>
          </p:nvPr>
        </p:nvSpPr>
        <p:spPr>
          <a:xfrm>
            <a:off x="680320" y="2336873"/>
            <a:ext cx="9613863" cy="3599317"/>
          </a:xfrm>
          <a:prstGeom prst="rect">
            <a:avLst/>
          </a:prstGeom>
        </p:spPr>
        <p:txBody>
          <a:bodyPr/>
          <a:lstStyle/>
          <a:p>
            <a:pPr algn="just">
              <a:defRPr sz="3000"/>
            </a:pPr>
            <a:r>
              <a:t>Psicología: </a:t>
            </a:r>
          </a:p>
          <a:p>
            <a:pPr marL="0" indent="0" algn="just">
              <a:buSzTx/>
              <a:buNone/>
              <a:defRPr sz="3000"/>
            </a:pPr>
            <a:r>
              <a:t>Conocer las implicaciones emocionales y el manejo de ansiedad y estrés generados por el virus, confinamiento y retorno.</a:t>
            </a:r>
          </a:p>
        </p:txBody>
      </p:sp>
      <p:sp>
        <p:nvSpPr>
          <p:cNvPr id="261" name="CuadroTexto 3"/>
          <p:cNvSpPr txBox="1"/>
          <p:nvPr/>
        </p:nvSpPr>
        <p:spPr>
          <a:xfrm>
            <a:off x="11649662" y="-1"/>
            <a:ext cx="370543"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6</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Título 1"/>
          <p:cNvSpPr txBox="1">
            <a:spLocks noGrp="1"/>
          </p:cNvSpPr>
          <p:nvPr>
            <p:ph type="title"/>
          </p:nvPr>
        </p:nvSpPr>
        <p:spPr>
          <a:xfrm>
            <a:off x="680320" y="753228"/>
            <a:ext cx="9613863" cy="1080938"/>
          </a:xfrm>
          <a:prstGeom prst="rect">
            <a:avLst/>
          </a:prstGeom>
        </p:spPr>
        <p:txBody>
          <a:bodyPr/>
          <a:lstStyle/>
          <a:p>
            <a:r>
              <a:t>Descripción de Apertura de la actividad. </a:t>
            </a:r>
          </a:p>
        </p:txBody>
      </p:sp>
      <p:sp>
        <p:nvSpPr>
          <p:cNvPr id="488" name="Marcador de contenido 2"/>
          <p:cNvSpPr txBox="1">
            <a:spLocks noGrp="1"/>
          </p:cNvSpPr>
          <p:nvPr>
            <p:ph type="body" sz="quarter" idx="1"/>
          </p:nvPr>
        </p:nvSpPr>
        <p:spPr>
          <a:xfrm>
            <a:off x="471457" y="3429000"/>
            <a:ext cx="11249085" cy="1391065"/>
          </a:xfrm>
          <a:prstGeom prst="rect">
            <a:avLst/>
          </a:prstGeom>
        </p:spPr>
        <p:txBody>
          <a:bodyPr/>
          <a:lstStyle>
            <a:lvl1pPr algn="just"/>
          </a:lstStyle>
          <a:p>
            <a:r>
              <a:rPr dirty="0"/>
              <a:t>Los </a:t>
            </a:r>
            <a:r>
              <a:rPr dirty="0" err="1"/>
              <a:t>alumnos</a:t>
            </a:r>
            <a:r>
              <a:rPr dirty="0"/>
              <a:t> </a:t>
            </a:r>
            <a:r>
              <a:rPr dirty="0" err="1"/>
              <a:t>realizaron</a:t>
            </a:r>
            <a:r>
              <a:rPr dirty="0"/>
              <a:t> </a:t>
            </a:r>
            <a:r>
              <a:rPr dirty="0" err="1"/>
              <a:t>sus</a:t>
            </a:r>
            <a:r>
              <a:rPr dirty="0"/>
              <a:t> </a:t>
            </a:r>
            <a:r>
              <a:rPr lang="es-MX" dirty="0" smtClean="0"/>
              <a:t>videos</a:t>
            </a:r>
            <a:r>
              <a:rPr dirty="0" smtClean="0"/>
              <a:t> </a:t>
            </a:r>
            <a:r>
              <a:rPr dirty="0"/>
              <a:t>a </a:t>
            </a:r>
            <a:r>
              <a:rPr dirty="0" err="1"/>
              <a:t>partir</a:t>
            </a:r>
            <a:r>
              <a:rPr dirty="0"/>
              <a:t> del material </a:t>
            </a:r>
            <a:r>
              <a:rPr dirty="0" err="1"/>
              <a:t>obtenido</a:t>
            </a:r>
            <a:r>
              <a:rPr dirty="0"/>
              <a:t> </a:t>
            </a:r>
            <a:r>
              <a:rPr dirty="0" err="1"/>
              <a:t>en</a:t>
            </a:r>
            <a:r>
              <a:rPr dirty="0"/>
              <a:t> las </a:t>
            </a:r>
            <a:r>
              <a:rPr dirty="0" err="1"/>
              <a:t>sesiones</a:t>
            </a:r>
            <a:r>
              <a:rPr dirty="0"/>
              <a:t> “</a:t>
            </a:r>
            <a:r>
              <a:rPr dirty="0" err="1"/>
              <a:t>interdisciplinarias</a:t>
            </a:r>
            <a:r>
              <a:rPr dirty="0"/>
              <a:t>” con las </a:t>
            </a:r>
            <a:r>
              <a:rPr dirty="0" err="1"/>
              <a:t>materias</a:t>
            </a:r>
            <a:r>
              <a:rPr dirty="0"/>
              <a:t> </a:t>
            </a:r>
            <a:r>
              <a:rPr dirty="0" err="1"/>
              <a:t>eje</a:t>
            </a:r>
            <a:r>
              <a:rPr dirty="0"/>
              <a:t> y las de </a:t>
            </a:r>
            <a:r>
              <a:rPr dirty="0" err="1"/>
              <a:t>apoyo</a:t>
            </a:r>
            <a:r>
              <a:rPr dirty="0"/>
              <a:t>. Se </a:t>
            </a:r>
            <a:r>
              <a:rPr dirty="0" err="1"/>
              <a:t>llevó</a:t>
            </a:r>
            <a:r>
              <a:rPr dirty="0"/>
              <a:t> a </a:t>
            </a:r>
            <a:r>
              <a:rPr dirty="0" err="1"/>
              <a:t>cabo</a:t>
            </a:r>
            <a:r>
              <a:rPr dirty="0"/>
              <a:t> </a:t>
            </a:r>
            <a:r>
              <a:rPr dirty="0" err="1"/>
              <a:t>una</a:t>
            </a:r>
            <a:r>
              <a:rPr dirty="0"/>
              <a:t> </a:t>
            </a:r>
            <a:r>
              <a:rPr dirty="0" err="1"/>
              <a:t>escritura</a:t>
            </a:r>
            <a:r>
              <a:rPr dirty="0"/>
              <a:t> </a:t>
            </a:r>
            <a:r>
              <a:rPr dirty="0" err="1"/>
              <a:t>previa</a:t>
            </a:r>
            <a:r>
              <a:rPr dirty="0"/>
              <a:t> de </a:t>
            </a:r>
            <a:r>
              <a:rPr dirty="0" err="1"/>
              <a:t>cada</a:t>
            </a:r>
            <a:r>
              <a:rPr dirty="0"/>
              <a:t> </a:t>
            </a:r>
            <a:r>
              <a:rPr dirty="0" err="1"/>
              <a:t>uno</a:t>
            </a:r>
            <a:r>
              <a:rPr dirty="0"/>
              <a:t> de </a:t>
            </a:r>
            <a:r>
              <a:rPr dirty="0" err="1"/>
              <a:t>los</a:t>
            </a:r>
            <a:r>
              <a:rPr dirty="0"/>
              <a:t> </a:t>
            </a:r>
            <a:r>
              <a:rPr lang="es-MX" dirty="0" smtClean="0"/>
              <a:t>guiones de los videos finales</a:t>
            </a:r>
            <a:r>
              <a:rPr dirty="0" smtClean="0"/>
              <a:t>.</a:t>
            </a:r>
            <a:endParaRPr dirty="0"/>
          </a:p>
        </p:txBody>
      </p:sp>
      <p:sp>
        <p:nvSpPr>
          <p:cNvPr id="489" name="CuadroTexto 3"/>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14.4</a:t>
            </a: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Título 1"/>
          <p:cNvSpPr txBox="1">
            <a:spLocks noGrp="1"/>
          </p:cNvSpPr>
          <p:nvPr>
            <p:ph type="title"/>
          </p:nvPr>
        </p:nvSpPr>
        <p:spPr>
          <a:xfrm>
            <a:off x="680320" y="753228"/>
            <a:ext cx="9613863" cy="1080938"/>
          </a:xfrm>
          <a:prstGeom prst="rect">
            <a:avLst/>
          </a:prstGeom>
        </p:spPr>
        <p:txBody>
          <a:bodyPr/>
          <a:lstStyle/>
          <a:p>
            <a:r>
              <a:t>Descripción del desarrollo de la actividad.</a:t>
            </a:r>
          </a:p>
        </p:txBody>
      </p:sp>
      <p:sp>
        <p:nvSpPr>
          <p:cNvPr id="492" name="Marcador de contenido 2"/>
          <p:cNvSpPr txBox="1">
            <a:spLocks noGrp="1"/>
          </p:cNvSpPr>
          <p:nvPr>
            <p:ph type="body" sz="quarter" idx="1"/>
          </p:nvPr>
        </p:nvSpPr>
        <p:spPr>
          <a:xfrm>
            <a:off x="680321" y="4068638"/>
            <a:ext cx="10461291" cy="923545"/>
          </a:xfrm>
          <a:prstGeom prst="rect">
            <a:avLst/>
          </a:prstGeom>
        </p:spPr>
        <p:txBody>
          <a:bodyPr>
            <a:normAutofit fontScale="92500"/>
          </a:bodyPr>
          <a:lstStyle>
            <a:lvl1pPr algn="just"/>
          </a:lstStyle>
          <a:p>
            <a:r>
              <a:rPr dirty="0"/>
              <a:t>  Los </a:t>
            </a:r>
            <a:r>
              <a:rPr dirty="0" err="1"/>
              <a:t>alumnos</a:t>
            </a:r>
            <a:r>
              <a:rPr dirty="0"/>
              <a:t> </a:t>
            </a:r>
            <a:r>
              <a:rPr dirty="0" err="1"/>
              <a:t>tomaron</a:t>
            </a:r>
            <a:r>
              <a:rPr dirty="0"/>
              <a:t> </a:t>
            </a:r>
            <a:r>
              <a:rPr dirty="0" err="1"/>
              <a:t>los</a:t>
            </a:r>
            <a:r>
              <a:rPr dirty="0"/>
              <a:t> </a:t>
            </a:r>
            <a:r>
              <a:rPr dirty="0" err="1" smtClean="0"/>
              <a:t>conceptos</a:t>
            </a:r>
            <a:r>
              <a:rPr lang="es-MX" dirty="0" smtClean="0"/>
              <a:t> sobre el virus  del SARCOVS 2 (COVID 19)</a:t>
            </a:r>
            <a:r>
              <a:rPr dirty="0" smtClean="0"/>
              <a:t>, </a:t>
            </a:r>
            <a:r>
              <a:rPr lang="es-MX" dirty="0" smtClean="0"/>
              <a:t>artículos en línea, videos. </a:t>
            </a:r>
            <a:r>
              <a:rPr dirty="0" smtClean="0"/>
              <a:t> </a:t>
            </a:r>
            <a:r>
              <a:rPr dirty="0" err="1"/>
              <a:t>Escribieron</a:t>
            </a:r>
            <a:r>
              <a:rPr dirty="0"/>
              <a:t> </a:t>
            </a:r>
            <a:r>
              <a:rPr dirty="0" err="1" smtClean="0"/>
              <a:t>sus</a:t>
            </a:r>
            <a:r>
              <a:rPr lang="es-MX" dirty="0" smtClean="0"/>
              <a:t> guiones para sus videos.</a:t>
            </a:r>
            <a:r>
              <a:rPr dirty="0" smtClean="0"/>
              <a:t> </a:t>
            </a:r>
            <a:endParaRPr dirty="0"/>
          </a:p>
        </p:txBody>
      </p:sp>
      <p:sp>
        <p:nvSpPr>
          <p:cNvPr id="493" name="CuadroTexto 3"/>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14.5</a:t>
            </a: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Título 1"/>
          <p:cNvSpPr txBox="1">
            <a:spLocks noGrp="1"/>
          </p:cNvSpPr>
          <p:nvPr>
            <p:ph type="title"/>
          </p:nvPr>
        </p:nvSpPr>
        <p:spPr>
          <a:xfrm>
            <a:off x="680320" y="753228"/>
            <a:ext cx="9613863" cy="1080938"/>
          </a:xfrm>
          <a:prstGeom prst="rect">
            <a:avLst/>
          </a:prstGeom>
        </p:spPr>
        <p:txBody>
          <a:bodyPr/>
          <a:lstStyle/>
          <a:p>
            <a:r>
              <a:t>Descripción del cierre de la actividad. </a:t>
            </a:r>
          </a:p>
        </p:txBody>
      </p:sp>
      <p:sp>
        <p:nvSpPr>
          <p:cNvPr id="496" name="Marcador de contenido 2"/>
          <p:cNvSpPr txBox="1">
            <a:spLocks noGrp="1"/>
          </p:cNvSpPr>
          <p:nvPr>
            <p:ph type="body" sz="quarter" idx="1"/>
          </p:nvPr>
        </p:nvSpPr>
        <p:spPr>
          <a:xfrm>
            <a:off x="680320" y="3665132"/>
            <a:ext cx="9613863" cy="1080939"/>
          </a:xfrm>
          <a:prstGeom prst="rect">
            <a:avLst/>
          </a:prstGeom>
        </p:spPr>
        <p:txBody>
          <a:bodyPr/>
          <a:lstStyle>
            <a:lvl1pPr algn="just"/>
          </a:lstStyle>
          <a:p>
            <a:r>
              <a:rPr dirty="0" err="1"/>
              <a:t>Finalmente</a:t>
            </a:r>
            <a:r>
              <a:rPr dirty="0"/>
              <a:t>, </a:t>
            </a:r>
            <a:r>
              <a:rPr dirty="0" err="1"/>
              <a:t>los</a:t>
            </a:r>
            <a:r>
              <a:rPr dirty="0"/>
              <a:t> </a:t>
            </a:r>
            <a:r>
              <a:rPr dirty="0" err="1"/>
              <a:t>alumnos</a:t>
            </a:r>
            <a:r>
              <a:rPr dirty="0"/>
              <a:t> </a:t>
            </a:r>
            <a:r>
              <a:rPr dirty="0" err="1" smtClean="0"/>
              <a:t>pasa</a:t>
            </a:r>
            <a:r>
              <a:rPr lang="es-MX" dirty="0" smtClean="0"/>
              <a:t>ro</a:t>
            </a:r>
            <a:r>
              <a:rPr dirty="0" smtClean="0"/>
              <a:t>n </a:t>
            </a:r>
            <a:r>
              <a:rPr dirty="0" err="1"/>
              <a:t>en</a:t>
            </a:r>
            <a:r>
              <a:rPr dirty="0"/>
              <a:t> </a:t>
            </a:r>
            <a:r>
              <a:rPr dirty="0" err="1"/>
              <a:t>limpio</a:t>
            </a:r>
            <a:r>
              <a:rPr dirty="0"/>
              <a:t> y a </a:t>
            </a:r>
            <a:r>
              <a:rPr dirty="0" err="1"/>
              <a:t>computadora</a:t>
            </a:r>
            <a:r>
              <a:rPr dirty="0"/>
              <a:t> </a:t>
            </a:r>
            <a:r>
              <a:rPr dirty="0" err="1" smtClean="0"/>
              <a:t>en</a:t>
            </a:r>
            <a:r>
              <a:rPr lang="es-MX" dirty="0" smtClean="0"/>
              <a:t> formatos Word sus trabajos en guiones y como producto final sus videos.</a:t>
            </a:r>
            <a:endParaRPr dirty="0"/>
          </a:p>
        </p:txBody>
      </p:sp>
      <p:sp>
        <p:nvSpPr>
          <p:cNvPr id="497" name="CuadroTexto 3"/>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14.6</a:t>
            </a: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Título 1"/>
          <p:cNvSpPr txBox="1">
            <a:spLocks noGrp="1"/>
          </p:cNvSpPr>
          <p:nvPr>
            <p:ph type="title"/>
          </p:nvPr>
        </p:nvSpPr>
        <p:spPr>
          <a:xfrm>
            <a:off x="680320" y="753228"/>
            <a:ext cx="9613863" cy="1080938"/>
          </a:xfrm>
          <a:prstGeom prst="rect">
            <a:avLst/>
          </a:prstGeom>
        </p:spPr>
        <p:txBody>
          <a:bodyPr/>
          <a:lstStyle>
            <a:lvl1pPr defTabSz="905255">
              <a:defRPr sz="3564"/>
            </a:lvl1pPr>
          </a:lstStyle>
          <a:p>
            <a:r>
              <a:t>Descripción de lo que se hará con los resultados de la actividad.</a:t>
            </a:r>
          </a:p>
        </p:txBody>
      </p:sp>
      <p:sp>
        <p:nvSpPr>
          <p:cNvPr id="500" name="Marcador de contenido 2"/>
          <p:cNvSpPr txBox="1">
            <a:spLocks noGrp="1"/>
          </p:cNvSpPr>
          <p:nvPr>
            <p:ph type="body" sz="quarter" idx="1"/>
          </p:nvPr>
        </p:nvSpPr>
        <p:spPr>
          <a:xfrm>
            <a:off x="680320" y="3893199"/>
            <a:ext cx="9613863" cy="605550"/>
          </a:xfrm>
          <a:prstGeom prst="rect">
            <a:avLst/>
          </a:prstGeom>
        </p:spPr>
        <p:txBody>
          <a:bodyPr>
            <a:normAutofit fontScale="92500" lnSpcReduction="20000"/>
          </a:bodyPr>
          <a:lstStyle/>
          <a:p>
            <a:r>
              <a:rPr dirty="0"/>
              <a:t>Los </a:t>
            </a:r>
            <a:r>
              <a:rPr dirty="0" err="1"/>
              <a:t>alumnos</a:t>
            </a:r>
            <a:r>
              <a:rPr dirty="0"/>
              <a:t> </a:t>
            </a:r>
            <a:r>
              <a:rPr dirty="0" err="1" smtClean="0"/>
              <a:t>presentar</a:t>
            </a:r>
            <a:r>
              <a:rPr lang="es-MX" dirty="0" smtClean="0"/>
              <a:t>o</a:t>
            </a:r>
            <a:r>
              <a:rPr dirty="0" smtClean="0"/>
              <a:t>n </a:t>
            </a:r>
            <a:r>
              <a:rPr dirty="0" err="1"/>
              <a:t>sus</a:t>
            </a:r>
            <a:r>
              <a:rPr dirty="0"/>
              <a:t> videos </a:t>
            </a:r>
            <a:r>
              <a:rPr dirty="0" err="1" smtClean="0"/>
              <a:t>en</a:t>
            </a:r>
            <a:r>
              <a:rPr dirty="0" smtClean="0"/>
              <a:t> </a:t>
            </a:r>
            <a:r>
              <a:rPr dirty="0"/>
              <a:t>la </a:t>
            </a:r>
            <a:r>
              <a:rPr dirty="0" err="1" smtClean="0"/>
              <a:t>clase</a:t>
            </a:r>
            <a:r>
              <a:rPr lang="es-MX" dirty="0" smtClean="0"/>
              <a:t> y sus compañeros les hicieron comentarios sobre ellos</a:t>
            </a:r>
            <a:r>
              <a:rPr dirty="0" smtClean="0"/>
              <a:t>.</a:t>
            </a:r>
            <a:endParaRPr dirty="0"/>
          </a:p>
        </p:txBody>
      </p:sp>
      <p:sp>
        <p:nvSpPr>
          <p:cNvPr id="501" name="CuadroTexto 3"/>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14.7</a:t>
            </a: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Título 1"/>
          <p:cNvSpPr txBox="1">
            <a:spLocks noGrp="1"/>
          </p:cNvSpPr>
          <p:nvPr>
            <p:ph type="title"/>
          </p:nvPr>
        </p:nvSpPr>
        <p:spPr>
          <a:xfrm>
            <a:off x="680320" y="753228"/>
            <a:ext cx="9613863" cy="1080938"/>
          </a:xfrm>
          <a:prstGeom prst="rect">
            <a:avLst/>
          </a:prstGeom>
        </p:spPr>
        <p:txBody>
          <a:bodyPr/>
          <a:lstStyle>
            <a:lvl1pPr defTabSz="905255">
              <a:defRPr sz="3564"/>
            </a:lvl1pPr>
          </a:lstStyle>
          <a:p>
            <a:r>
              <a:t>Análisis. Contrastación de lo esperado y lo sucedido.</a:t>
            </a:r>
          </a:p>
        </p:txBody>
      </p:sp>
      <p:sp>
        <p:nvSpPr>
          <p:cNvPr id="504" name="Marcador de contenido 2"/>
          <p:cNvSpPr txBox="1">
            <a:spLocks noGrp="1"/>
          </p:cNvSpPr>
          <p:nvPr>
            <p:ph type="body" sz="quarter" idx="1"/>
          </p:nvPr>
        </p:nvSpPr>
        <p:spPr>
          <a:xfrm>
            <a:off x="835065" y="2964765"/>
            <a:ext cx="9613863" cy="1517676"/>
          </a:xfrm>
          <a:prstGeom prst="rect">
            <a:avLst/>
          </a:prstGeom>
        </p:spPr>
        <p:txBody>
          <a:bodyPr>
            <a:normAutofit lnSpcReduction="10000"/>
          </a:bodyPr>
          <a:lstStyle/>
          <a:p>
            <a:pPr marL="157734" indent="-157734" algn="just" defTabSz="630936">
              <a:spcBef>
                <a:spcPts val="600"/>
              </a:spcBef>
              <a:defRPr sz="1656" u="sng"/>
            </a:pPr>
            <a:r>
              <a:rPr dirty="0" err="1"/>
              <a:t>Logros</a:t>
            </a:r>
            <a:r>
              <a:rPr dirty="0"/>
              <a:t>: </a:t>
            </a:r>
            <a:r>
              <a:rPr u="none" dirty="0"/>
              <a:t>Los </a:t>
            </a:r>
            <a:r>
              <a:rPr u="none" dirty="0" err="1"/>
              <a:t>alumnos</a:t>
            </a:r>
            <a:r>
              <a:rPr u="none" dirty="0"/>
              <a:t> </a:t>
            </a:r>
            <a:r>
              <a:rPr u="none" dirty="0" err="1"/>
              <a:t>trabajaron</a:t>
            </a:r>
            <a:r>
              <a:rPr u="none" dirty="0"/>
              <a:t> </a:t>
            </a:r>
            <a:r>
              <a:rPr u="none" dirty="0" err="1"/>
              <a:t>en</a:t>
            </a:r>
            <a:r>
              <a:rPr u="none" dirty="0"/>
              <a:t> la </a:t>
            </a:r>
            <a:r>
              <a:rPr u="none" dirty="0" err="1"/>
              <a:t>realización</a:t>
            </a:r>
            <a:r>
              <a:rPr u="none" dirty="0"/>
              <a:t> de </a:t>
            </a:r>
            <a:r>
              <a:rPr u="none" dirty="0" err="1"/>
              <a:t>sus</a:t>
            </a:r>
            <a:r>
              <a:rPr u="none" dirty="0"/>
              <a:t> </a:t>
            </a:r>
            <a:r>
              <a:rPr lang="es-MX" u="none" dirty="0" smtClean="0"/>
              <a:t>videos </a:t>
            </a:r>
            <a:r>
              <a:rPr u="none" dirty="0" smtClean="0"/>
              <a:t>de </a:t>
            </a:r>
            <a:r>
              <a:rPr u="none" dirty="0" err="1"/>
              <a:t>manera</a:t>
            </a:r>
            <a:r>
              <a:rPr u="none" dirty="0"/>
              <a:t> </a:t>
            </a:r>
            <a:r>
              <a:rPr u="none" dirty="0" err="1"/>
              <a:t>ordenada</a:t>
            </a:r>
            <a:r>
              <a:rPr u="none" dirty="0"/>
              <a:t> y </a:t>
            </a:r>
            <a:r>
              <a:rPr u="none" dirty="0" err="1"/>
              <a:t>clara</a:t>
            </a:r>
            <a:r>
              <a:rPr u="none" dirty="0"/>
              <a:t>  con la </a:t>
            </a:r>
            <a:r>
              <a:rPr u="none" dirty="0" err="1"/>
              <a:t>supervisión</a:t>
            </a:r>
            <a:r>
              <a:rPr u="none" dirty="0"/>
              <a:t> de las </a:t>
            </a:r>
            <a:r>
              <a:rPr u="none" dirty="0" err="1"/>
              <a:t>materias</a:t>
            </a:r>
            <a:r>
              <a:rPr u="none" dirty="0"/>
              <a:t> de </a:t>
            </a:r>
            <a:r>
              <a:rPr u="none" dirty="0" err="1"/>
              <a:t>apoyo</a:t>
            </a:r>
            <a:r>
              <a:rPr u="none" dirty="0"/>
              <a:t>. Sin embargo, </a:t>
            </a:r>
            <a:r>
              <a:rPr u="none" dirty="0" smtClean="0"/>
              <a:t>ha</a:t>
            </a:r>
            <a:r>
              <a:rPr lang="es-MX" u="none" dirty="0" err="1" smtClean="0"/>
              <a:t>bieron</a:t>
            </a:r>
            <a:r>
              <a:rPr lang="es-MX" u="none" dirty="0" smtClean="0"/>
              <a:t> </a:t>
            </a:r>
            <a:r>
              <a:rPr u="none" dirty="0" err="1" smtClean="0"/>
              <a:t>errores</a:t>
            </a:r>
            <a:r>
              <a:rPr u="none" dirty="0" smtClean="0"/>
              <a:t> </a:t>
            </a:r>
            <a:r>
              <a:rPr u="none" dirty="0"/>
              <a:t>de </a:t>
            </a:r>
            <a:r>
              <a:rPr u="none" dirty="0" err="1"/>
              <a:t>redacción</a:t>
            </a:r>
            <a:r>
              <a:rPr u="none" dirty="0"/>
              <a:t>, </a:t>
            </a:r>
            <a:r>
              <a:rPr u="none" dirty="0" err="1"/>
              <a:t>así</a:t>
            </a:r>
            <a:r>
              <a:rPr u="none" dirty="0"/>
              <a:t> </a:t>
            </a:r>
            <a:r>
              <a:rPr u="none" dirty="0" err="1"/>
              <a:t>como</a:t>
            </a:r>
            <a:r>
              <a:rPr u="none" dirty="0"/>
              <a:t> de </a:t>
            </a:r>
            <a:r>
              <a:rPr u="none" dirty="0" err="1" smtClean="0"/>
              <a:t>ortografía</a:t>
            </a:r>
            <a:r>
              <a:rPr lang="es-MX" u="none" dirty="0" smtClean="0"/>
              <a:t> en sus guiones finales</a:t>
            </a:r>
            <a:r>
              <a:rPr u="none" dirty="0" smtClean="0"/>
              <a:t>.</a:t>
            </a:r>
            <a:endParaRPr u="none" dirty="0"/>
          </a:p>
          <a:p>
            <a:pPr marL="157734" indent="-157734" algn="just" defTabSz="630936">
              <a:spcBef>
                <a:spcPts val="600"/>
              </a:spcBef>
              <a:defRPr sz="1656" u="sng"/>
            </a:pPr>
            <a:r>
              <a:rPr dirty="0" err="1"/>
              <a:t>Aspectos</a:t>
            </a:r>
            <a:r>
              <a:rPr dirty="0"/>
              <a:t> a </a:t>
            </a:r>
            <a:r>
              <a:rPr dirty="0" err="1"/>
              <a:t>Mejorar</a:t>
            </a:r>
            <a:r>
              <a:rPr dirty="0"/>
              <a:t>: </a:t>
            </a:r>
            <a:r>
              <a:rPr u="none" dirty="0" err="1"/>
              <a:t>Hacer</a:t>
            </a:r>
            <a:r>
              <a:rPr u="none" dirty="0"/>
              <a:t> </a:t>
            </a:r>
            <a:r>
              <a:rPr u="none" dirty="0" err="1"/>
              <a:t>más</a:t>
            </a:r>
            <a:r>
              <a:rPr u="none" dirty="0"/>
              <a:t> </a:t>
            </a:r>
            <a:r>
              <a:rPr lang="es-MX" u="none" dirty="0" smtClean="0"/>
              <a:t>precisas </a:t>
            </a:r>
            <a:r>
              <a:rPr u="none" dirty="0" smtClean="0"/>
              <a:t>las </a:t>
            </a:r>
            <a:r>
              <a:rPr u="none" dirty="0" err="1"/>
              <a:t>instrucciones</a:t>
            </a:r>
            <a:r>
              <a:rPr u="none" dirty="0"/>
              <a:t> </a:t>
            </a:r>
            <a:r>
              <a:rPr u="none" dirty="0" err="1"/>
              <a:t>en</a:t>
            </a:r>
            <a:r>
              <a:rPr u="none" dirty="0"/>
              <a:t> la </a:t>
            </a:r>
            <a:r>
              <a:rPr lang="es-MX" u="none" dirty="0" smtClean="0"/>
              <a:t>realización del </a:t>
            </a:r>
            <a:r>
              <a:rPr lang="es-MX" u="none" dirty="0" err="1" smtClean="0"/>
              <a:t>guión</a:t>
            </a:r>
            <a:r>
              <a:rPr lang="es-MX" u="none" dirty="0" smtClean="0"/>
              <a:t> escrito </a:t>
            </a:r>
            <a:r>
              <a:rPr u="none" dirty="0" smtClean="0"/>
              <a:t>del </a:t>
            </a:r>
            <a:r>
              <a:rPr u="none" dirty="0" err="1"/>
              <a:t>trabajo</a:t>
            </a:r>
            <a:r>
              <a:rPr u="none" dirty="0"/>
              <a:t>, </a:t>
            </a:r>
            <a:r>
              <a:rPr u="none" dirty="0" err="1"/>
              <a:t>así</a:t>
            </a:r>
            <a:r>
              <a:rPr u="none" dirty="0"/>
              <a:t> </a:t>
            </a:r>
            <a:r>
              <a:rPr u="none" dirty="0" err="1"/>
              <a:t>como</a:t>
            </a:r>
            <a:r>
              <a:rPr u="none" dirty="0"/>
              <a:t> </a:t>
            </a:r>
            <a:r>
              <a:rPr u="none" dirty="0" err="1"/>
              <a:t>su</a:t>
            </a:r>
            <a:r>
              <a:rPr u="none" dirty="0"/>
              <a:t> </a:t>
            </a:r>
            <a:r>
              <a:rPr u="none" dirty="0" err="1" smtClean="0"/>
              <a:t>formato</a:t>
            </a:r>
            <a:r>
              <a:rPr lang="es-MX" u="none" dirty="0" smtClean="0"/>
              <a:t> en el video</a:t>
            </a:r>
            <a:r>
              <a:rPr u="none" dirty="0" smtClean="0"/>
              <a:t>. </a:t>
            </a:r>
            <a:r>
              <a:rPr u="none" dirty="0"/>
              <a:t>Y </a:t>
            </a:r>
            <a:r>
              <a:rPr u="none" dirty="0" err="1"/>
              <a:t>sobre</a:t>
            </a:r>
            <a:r>
              <a:rPr u="none" dirty="0"/>
              <a:t> </a:t>
            </a:r>
            <a:r>
              <a:rPr u="none" dirty="0" err="1" smtClean="0"/>
              <a:t>todo</a:t>
            </a:r>
            <a:r>
              <a:rPr lang="es-MX" u="none" dirty="0" smtClean="0"/>
              <a:t>, lo que se pretende</a:t>
            </a:r>
            <a:r>
              <a:rPr u="none" dirty="0" smtClean="0"/>
              <a:t> </a:t>
            </a:r>
            <a:r>
              <a:rPr lang="es-MX" u="none" dirty="0" smtClean="0"/>
              <a:t>es </a:t>
            </a:r>
            <a:r>
              <a:rPr u="none" dirty="0" err="1" smtClean="0"/>
              <a:t>escribir</a:t>
            </a:r>
            <a:r>
              <a:rPr u="none" dirty="0" smtClean="0"/>
              <a:t> </a:t>
            </a:r>
            <a:r>
              <a:rPr u="none" dirty="0"/>
              <a:t>de </a:t>
            </a:r>
            <a:r>
              <a:rPr u="none" dirty="0" err="1"/>
              <a:t>manera</a:t>
            </a:r>
            <a:r>
              <a:rPr u="none" dirty="0"/>
              <a:t> </a:t>
            </a:r>
            <a:r>
              <a:rPr u="none" dirty="0" err="1"/>
              <a:t>correcta</a:t>
            </a:r>
            <a:r>
              <a:rPr u="none" dirty="0"/>
              <a:t> el </a:t>
            </a:r>
            <a:r>
              <a:rPr u="none" dirty="0" err="1"/>
              <a:t>contenido</a:t>
            </a:r>
            <a:r>
              <a:rPr u="none" dirty="0"/>
              <a:t> de </a:t>
            </a:r>
            <a:r>
              <a:rPr u="none" dirty="0" err="1"/>
              <a:t>los</a:t>
            </a:r>
            <a:r>
              <a:rPr u="none" dirty="0"/>
              <a:t> </a:t>
            </a:r>
            <a:r>
              <a:rPr lang="es-MX" u="none" dirty="0" smtClean="0"/>
              <a:t>guiones, </a:t>
            </a:r>
            <a:r>
              <a:rPr u="none" dirty="0" err="1" smtClean="0"/>
              <a:t>ortografía</a:t>
            </a:r>
            <a:r>
              <a:rPr lang="es-MX" u="none" dirty="0" smtClean="0"/>
              <a:t> y videos</a:t>
            </a:r>
            <a:r>
              <a:rPr u="none" dirty="0" smtClean="0"/>
              <a:t>.  </a:t>
            </a:r>
            <a:endParaRPr u="none" dirty="0"/>
          </a:p>
        </p:txBody>
      </p:sp>
      <p:sp>
        <p:nvSpPr>
          <p:cNvPr id="505" name="CuadroTexto 3"/>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14.8</a:t>
            </a: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Título 1"/>
          <p:cNvSpPr txBox="1">
            <a:spLocks noGrp="1"/>
          </p:cNvSpPr>
          <p:nvPr>
            <p:ph type="title"/>
          </p:nvPr>
        </p:nvSpPr>
        <p:spPr>
          <a:xfrm>
            <a:off x="680320" y="753228"/>
            <a:ext cx="9613863" cy="1080938"/>
          </a:xfrm>
          <a:prstGeom prst="rect">
            <a:avLst/>
          </a:prstGeom>
        </p:spPr>
        <p:txBody>
          <a:bodyPr/>
          <a:lstStyle/>
          <a:p>
            <a:r>
              <a:t>Toma de decisiones. </a:t>
            </a:r>
          </a:p>
        </p:txBody>
      </p:sp>
      <p:sp>
        <p:nvSpPr>
          <p:cNvPr id="508" name="Marcador de contenido 2"/>
          <p:cNvSpPr txBox="1">
            <a:spLocks noGrp="1"/>
          </p:cNvSpPr>
          <p:nvPr>
            <p:ph type="body" sz="quarter" idx="1"/>
          </p:nvPr>
        </p:nvSpPr>
        <p:spPr>
          <a:xfrm>
            <a:off x="680320" y="4010292"/>
            <a:ext cx="9613863" cy="631410"/>
          </a:xfrm>
          <a:prstGeom prst="rect">
            <a:avLst/>
          </a:prstGeom>
        </p:spPr>
        <p:txBody>
          <a:bodyPr/>
          <a:lstStyle/>
          <a:p>
            <a:r>
              <a:rPr dirty="0"/>
              <a:t>Se </a:t>
            </a:r>
            <a:r>
              <a:rPr dirty="0" err="1" smtClean="0"/>
              <a:t>evalu</a:t>
            </a:r>
            <a:r>
              <a:rPr lang="es-MX" dirty="0" err="1" smtClean="0"/>
              <a:t>ó</a:t>
            </a:r>
            <a:r>
              <a:rPr dirty="0" smtClean="0"/>
              <a:t> </a:t>
            </a:r>
            <a:r>
              <a:rPr dirty="0"/>
              <a:t>el </a:t>
            </a:r>
            <a:r>
              <a:rPr dirty="0" err="1"/>
              <a:t>trabajo</a:t>
            </a:r>
            <a:r>
              <a:rPr dirty="0"/>
              <a:t> de </a:t>
            </a:r>
            <a:r>
              <a:rPr dirty="0" err="1"/>
              <a:t>los</a:t>
            </a:r>
            <a:r>
              <a:rPr dirty="0"/>
              <a:t> </a:t>
            </a:r>
            <a:r>
              <a:rPr dirty="0" err="1"/>
              <a:t>alumnos</a:t>
            </a:r>
            <a:r>
              <a:rPr dirty="0"/>
              <a:t>  y se </a:t>
            </a:r>
            <a:r>
              <a:rPr dirty="0" smtClean="0"/>
              <a:t>present</a:t>
            </a:r>
            <a:r>
              <a:rPr lang="es-MX" dirty="0" err="1" smtClean="0"/>
              <a:t>ó</a:t>
            </a:r>
            <a:r>
              <a:rPr dirty="0" smtClean="0"/>
              <a:t> </a:t>
            </a:r>
            <a:r>
              <a:rPr dirty="0" err="1"/>
              <a:t>en</a:t>
            </a:r>
            <a:r>
              <a:rPr dirty="0"/>
              <a:t> la </a:t>
            </a:r>
            <a:r>
              <a:rPr dirty="0" err="1"/>
              <a:t>clase</a:t>
            </a:r>
            <a:r>
              <a:rPr dirty="0"/>
              <a:t>.</a:t>
            </a:r>
          </a:p>
        </p:txBody>
      </p:sp>
      <p:sp>
        <p:nvSpPr>
          <p:cNvPr id="509" name="CuadroTexto 3"/>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14.9</a:t>
            </a:r>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Título 1"/>
          <p:cNvSpPr txBox="1">
            <a:spLocks noGrp="1"/>
          </p:cNvSpPr>
          <p:nvPr>
            <p:ph type="title"/>
          </p:nvPr>
        </p:nvSpPr>
        <p:spPr>
          <a:xfrm>
            <a:off x="300492" y="886264"/>
            <a:ext cx="9613863" cy="3123029"/>
          </a:xfrm>
          <a:prstGeom prst="rect">
            <a:avLst/>
          </a:prstGeom>
        </p:spPr>
        <p:txBody>
          <a:bodyPr/>
          <a:lstStyle/>
          <a:p>
            <a:pPr>
              <a:defRPr b="1"/>
            </a:pPr>
            <a:r>
              <a:t>ACTIVIDAD POR CADA ASIGNATURA DE LA FASE DE DESARROLLO DEL PROYECTO</a:t>
            </a:r>
            <a:br/>
            <a:r>
              <a:t/>
            </a:r>
            <a:br/>
            <a:r>
              <a:t/>
            </a:r>
            <a:br/>
            <a:r>
              <a:t>ASIGNATURA DE APOYO: </a:t>
            </a:r>
            <a:r>
              <a:rPr b="0"/>
              <a:t>INGLES VI</a:t>
            </a:r>
            <a:br>
              <a:rPr b="0"/>
            </a:br>
            <a:endParaRPr b="0"/>
          </a:p>
        </p:txBody>
      </p:sp>
      <p:sp>
        <p:nvSpPr>
          <p:cNvPr id="512" name="CuadroTexto 3"/>
          <p:cNvSpPr txBox="1"/>
          <p:nvPr/>
        </p:nvSpPr>
        <p:spPr>
          <a:xfrm>
            <a:off x="11383261" y="-1"/>
            <a:ext cx="636945"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14</a:t>
            </a: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Título 1"/>
          <p:cNvSpPr txBox="1">
            <a:spLocks noGrp="1"/>
          </p:cNvSpPr>
          <p:nvPr>
            <p:ph type="title"/>
          </p:nvPr>
        </p:nvSpPr>
        <p:spPr>
          <a:xfrm>
            <a:off x="680320" y="753228"/>
            <a:ext cx="9613863" cy="1080938"/>
          </a:xfrm>
          <a:prstGeom prst="rect">
            <a:avLst/>
          </a:prstGeom>
        </p:spPr>
        <p:txBody>
          <a:bodyPr/>
          <a:lstStyle/>
          <a:p>
            <a:r>
              <a:t>DEBATE ON ROADS AND MOBILITY</a:t>
            </a:r>
          </a:p>
        </p:txBody>
      </p:sp>
      <p:sp>
        <p:nvSpPr>
          <p:cNvPr id="515" name="Marcador de contenido 2"/>
          <p:cNvSpPr txBox="1">
            <a:spLocks noGrp="1"/>
          </p:cNvSpPr>
          <p:nvPr>
            <p:ph type="body" idx="1"/>
          </p:nvPr>
        </p:nvSpPr>
        <p:spPr>
          <a:xfrm>
            <a:off x="680320" y="2336873"/>
            <a:ext cx="9613863" cy="3599317"/>
          </a:xfrm>
          <a:prstGeom prst="rect">
            <a:avLst/>
          </a:prstGeom>
        </p:spPr>
        <p:txBody>
          <a:bodyPr/>
          <a:lstStyle/>
          <a:p>
            <a:r>
              <a:t>May 11th, 2021 </a:t>
            </a:r>
          </a:p>
          <a:p>
            <a:r>
              <a:t>SIXTH GRADE</a:t>
            </a:r>
          </a:p>
          <a:p>
            <a:pPr marL="0" indent="0">
              <a:buSzTx/>
              <a:buNone/>
            </a:pPr>
            <a:endParaRPr/>
          </a:p>
          <a:p>
            <a:pPr algn="just">
              <a:defRPr b="1"/>
            </a:pPr>
            <a:r>
              <a:t>Objetive</a:t>
            </a:r>
            <a:r>
              <a:rPr b="0"/>
              <a:t>: to use English language to report data about a current problem in the student’s environment.</a:t>
            </a:r>
          </a:p>
        </p:txBody>
      </p:sp>
      <p:sp>
        <p:nvSpPr>
          <p:cNvPr id="516" name="CuadroTexto 3"/>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14.1</a:t>
            </a: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Título 1"/>
          <p:cNvSpPr txBox="1">
            <a:spLocks noGrp="1"/>
          </p:cNvSpPr>
          <p:nvPr>
            <p:ph type="title"/>
          </p:nvPr>
        </p:nvSpPr>
        <p:spPr>
          <a:xfrm>
            <a:off x="680320" y="753228"/>
            <a:ext cx="9613863" cy="1080938"/>
          </a:xfrm>
          <a:prstGeom prst="rect">
            <a:avLst/>
          </a:prstGeom>
        </p:spPr>
        <p:txBody>
          <a:bodyPr/>
          <a:lstStyle/>
          <a:p>
            <a:r>
              <a:t>Justification of the activity.</a:t>
            </a:r>
          </a:p>
        </p:txBody>
      </p:sp>
      <p:sp>
        <p:nvSpPr>
          <p:cNvPr id="519" name="Marcador de contenido 2"/>
          <p:cNvSpPr txBox="1">
            <a:spLocks noGrp="1"/>
          </p:cNvSpPr>
          <p:nvPr>
            <p:ph type="body" sz="quarter" idx="1"/>
          </p:nvPr>
        </p:nvSpPr>
        <p:spPr>
          <a:xfrm>
            <a:off x="344849" y="3617031"/>
            <a:ext cx="11502302" cy="898698"/>
          </a:xfrm>
          <a:prstGeom prst="rect">
            <a:avLst/>
          </a:prstGeom>
        </p:spPr>
        <p:txBody>
          <a:bodyPr>
            <a:normAutofit lnSpcReduction="10000"/>
          </a:bodyPr>
          <a:lstStyle>
            <a:lvl1pPr marL="192023" indent="-192023" defTabSz="768095">
              <a:spcBef>
                <a:spcPts val="800"/>
              </a:spcBef>
              <a:defRPr sz="2016"/>
            </a:lvl1pPr>
          </a:lstStyle>
          <a:p>
            <a:r>
              <a:t>This activity aims to involve a real problem of the student's environment with the English language through reading and writing so that he realizes that it is an advantage to know and handle another language and thus have a greater breadth of information regardless of its origin.</a:t>
            </a:r>
          </a:p>
        </p:txBody>
      </p:sp>
      <p:sp>
        <p:nvSpPr>
          <p:cNvPr id="520" name="CuadroTexto 3"/>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14.3</a:t>
            </a:r>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Título 1"/>
          <p:cNvSpPr txBox="1">
            <a:spLocks noGrp="1"/>
          </p:cNvSpPr>
          <p:nvPr>
            <p:ph type="title"/>
          </p:nvPr>
        </p:nvSpPr>
        <p:spPr>
          <a:xfrm>
            <a:off x="286425" y="682888"/>
            <a:ext cx="9613863" cy="1080939"/>
          </a:xfrm>
          <a:prstGeom prst="rect">
            <a:avLst/>
          </a:prstGeom>
        </p:spPr>
        <p:txBody>
          <a:bodyPr/>
          <a:lstStyle/>
          <a:p>
            <a:r>
              <a:t>Participating subjects: English VI</a:t>
            </a:r>
          </a:p>
        </p:txBody>
      </p:sp>
      <p:sp>
        <p:nvSpPr>
          <p:cNvPr id="523" name="CuadroTexto 4"/>
          <p:cNvSpPr txBox="1"/>
          <p:nvPr/>
        </p:nvSpPr>
        <p:spPr>
          <a:xfrm>
            <a:off x="332146" y="2630658"/>
            <a:ext cx="11568329" cy="3291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400">
                <a:solidFill>
                  <a:srgbClr val="FFFFFF"/>
                </a:solidFill>
              </a:defRPr>
            </a:pPr>
            <a:r>
              <a:t>Topics: </a:t>
            </a:r>
          </a:p>
          <a:p>
            <a:pPr>
              <a:defRPr sz="2400">
                <a:solidFill>
                  <a:srgbClr val="FFFFFF"/>
                </a:solidFill>
              </a:defRPr>
            </a:pPr>
            <a:r>
              <a:t>Finding meanings, getting a general idea of a text, getting specific information about a text, establish relationships between elements of a text, rhetorical resources and logical connectors, writing a summary of a text.</a:t>
            </a:r>
          </a:p>
          <a:p>
            <a:pPr>
              <a:defRPr sz="2400">
                <a:solidFill>
                  <a:srgbClr val="FFFFFF"/>
                </a:solidFill>
              </a:defRPr>
            </a:pPr>
            <a:endParaRPr/>
          </a:p>
          <a:p>
            <a:pPr>
              <a:defRPr sz="2400">
                <a:solidFill>
                  <a:srgbClr val="FFFFFF"/>
                </a:solidFill>
              </a:defRPr>
            </a:pPr>
            <a:r>
              <a:t>References: </a:t>
            </a:r>
          </a:p>
          <a:p>
            <a:pPr>
              <a:defRPr sz="2400">
                <a:solidFill>
                  <a:srgbClr val="FFFFFF"/>
                </a:solidFill>
              </a:defRPr>
            </a:pPr>
            <a:r>
              <a:t>Oxford Student’s Dictionary (3rd edition)</a:t>
            </a:r>
          </a:p>
          <a:p>
            <a:pPr>
              <a:defRPr sz="2400">
                <a:solidFill>
                  <a:srgbClr val="FFFFFF"/>
                </a:solidFill>
              </a:defRPr>
            </a:pPr>
            <a:r>
              <a:t>Oxford Advanced Learner´s Dictionary (8th edition)</a:t>
            </a:r>
          </a:p>
        </p:txBody>
      </p:sp>
      <p:sp>
        <p:nvSpPr>
          <p:cNvPr id="524" name="CuadroTexto 5"/>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14.2</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Marcador de contenido 2"/>
          <p:cNvSpPr txBox="1">
            <a:spLocks noGrp="1"/>
          </p:cNvSpPr>
          <p:nvPr>
            <p:ph type="body" idx="1"/>
          </p:nvPr>
        </p:nvSpPr>
        <p:spPr>
          <a:xfrm>
            <a:off x="653817" y="1934817"/>
            <a:ext cx="10690044" cy="4757531"/>
          </a:xfrm>
          <a:prstGeom prst="rect">
            <a:avLst/>
          </a:prstGeom>
        </p:spPr>
        <p:txBody>
          <a:bodyPr/>
          <a:lstStyle/>
          <a:p>
            <a:r>
              <a:t>Literatura mexicana e iberoamericana:</a:t>
            </a:r>
          </a:p>
          <a:p>
            <a:pPr marL="0" indent="0">
              <a:buSzTx/>
              <a:buNone/>
            </a:pPr>
            <a:r>
              <a:t>Escribir de manera clara cada una de las ideas de manera objetiva utilizando un lenguaje estándar. </a:t>
            </a:r>
          </a:p>
          <a:p>
            <a:endParaRPr/>
          </a:p>
          <a:p>
            <a:r>
              <a:t>English VI: </a:t>
            </a:r>
          </a:p>
          <a:p>
            <a:pPr marL="0" indent="0">
              <a:buSzTx/>
              <a:buNone/>
            </a:pPr>
            <a:r>
              <a:t>To use English language to report data about a current problem in the student’s environment</a:t>
            </a:r>
          </a:p>
        </p:txBody>
      </p:sp>
      <p:sp>
        <p:nvSpPr>
          <p:cNvPr id="264" name="CuadroTexto 3"/>
          <p:cNvSpPr txBox="1"/>
          <p:nvPr/>
        </p:nvSpPr>
        <p:spPr>
          <a:xfrm>
            <a:off x="11649662" y="-1"/>
            <a:ext cx="370543"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6</a:t>
            </a:r>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Título 1"/>
          <p:cNvSpPr txBox="1">
            <a:spLocks noGrp="1"/>
          </p:cNvSpPr>
          <p:nvPr>
            <p:ph type="title"/>
          </p:nvPr>
        </p:nvSpPr>
        <p:spPr>
          <a:xfrm>
            <a:off x="680320" y="753228"/>
            <a:ext cx="9613863" cy="1080938"/>
          </a:xfrm>
          <a:prstGeom prst="rect">
            <a:avLst/>
          </a:prstGeom>
        </p:spPr>
        <p:txBody>
          <a:bodyPr/>
          <a:lstStyle/>
          <a:p>
            <a:r>
              <a:t>Description of Opening the activity.</a:t>
            </a:r>
          </a:p>
        </p:txBody>
      </p:sp>
      <p:sp>
        <p:nvSpPr>
          <p:cNvPr id="527" name="Marcador de contenido 2"/>
          <p:cNvSpPr txBox="1">
            <a:spLocks noGrp="1"/>
          </p:cNvSpPr>
          <p:nvPr>
            <p:ph type="body" sz="quarter" idx="1"/>
          </p:nvPr>
        </p:nvSpPr>
        <p:spPr>
          <a:xfrm>
            <a:off x="471457" y="3175781"/>
            <a:ext cx="11249085" cy="1391066"/>
          </a:xfrm>
          <a:prstGeom prst="rect">
            <a:avLst/>
          </a:prstGeom>
        </p:spPr>
        <p:txBody>
          <a:bodyPr>
            <a:normAutofit lnSpcReduction="10000"/>
          </a:bodyPr>
          <a:lstStyle/>
          <a:p>
            <a:pPr marL="192023" indent="-192023" defTabSz="768095">
              <a:spcBef>
                <a:spcPts val="800"/>
              </a:spcBef>
              <a:defRPr sz="2016"/>
            </a:pPr>
            <a:r>
              <a:t>Students will use the information gathered in psichology and study of social and economic sciences subjects plus statistic and probability to make a brochure in English language.</a:t>
            </a:r>
          </a:p>
          <a:p>
            <a:pPr marL="192023" indent="-192023" defTabSz="768095">
              <a:spcBef>
                <a:spcPts val="800"/>
              </a:spcBef>
              <a:defRPr sz="2016"/>
            </a:pPr>
            <a:r>
              <a:t>Step 1: Students will gather the information and will choose a dictionary. </a:t>
            </a:r>
          </a:p>
          <a:p>
            <a:pPr marL="192023" indent="-192023" defTabSz="768095">
              <a:spcBef>
                <a:spcPts val="800"/>
              </a:spcBef>
              <a:defRPr sz="2016"/>
            </a:pPr>
            <a:r>
              <a:t>Step 2: Students will make a sketch to determine the location of the information</a:t>
            </a:r>
          </a:p>
        </p:txBody>
      </p:sp>
      <p:sp>
        <p:nvSpPr>
          <p:cNvPr id="528" name="CuadroTexto 3"/>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14.4</a:t>
            </a: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Título 1"/>
          <p:cNvSpPr txBox="1">
            <a:spLocks noGrp="1"/>
          </p:cNvSpPr>
          <p:nvPr>
            <p:ph type="title"/>
          </p:nvPr>
        </p:nvSpPr>
        <p:spPr>
          <a:xfrm>
            <a:off x="680320" y="753228"/>
            <a:ext cx="9613863" cy="1080938"/>
          </a:xfrm>
          <a:prstGeom prst="rect">
            <a:avLst/>
          </a:prstGeom>
        </p:spPr>
        <p:txBody>
          <a:bodyPr/>
          <a:lstStyle>
            <a:lvl1pPr defTabSz="905255">
              <a:defRPr sz="3564"/>
            </a:lvl1pPr>
          </a:lstStyle>
          <a:p>
            <a:r>
              <a:t>Description of the development of the activity.</a:t>
            </a:r>
          </a:p>
        </p:txBody>
      </p:sp>
      <p:sp>
        <p:nvSpPr>
          <p:cNvPr id="531" name="Marcador de contenido 2"/>
          <p:cNvSpPr txBox="1">
            <a:spLocks noGrp="1"/>
          </p:cNvSpPr>
          <p:nvPr>
            <p:ph type="body" sz="quarter" idx="1"/>
          </p:nvPr>
        </p:nvSpPr>
        <p:spPr>
          <a:xfrm>
            <a:off x="680321" y="3674743"/>
            <a:ext cx="10461291" cy="923545"/>
          </a:xfrm>
          <a:prstGeom prst="rect">
            <a:avLst/>
          </a:prstGeom>
        </p:spPr>
        <p:txBody>
          <a:bodyPr/>
          <a:lstStyle/>
          <a:p>
            <a:pPr marL="132587" indent="-132587" defTabSz="530351">
              <a:spcBef>
                <a:spcPts val="500"/>
              </a:spcBef>
              <a:defRPr sz="1624"/>
            </a:pPr>
            <a:r>
              <a:t>Step 1: Students will translate their introduction</a:t>
            </a:r>
          </a:p>
          <a:p>
            <a:pPr marL="132587" indent="-132587" defTabSz="530351">
              <a:spcBef>
                <a:spcPts val="500"/>
              </a:spcBef>
              <a:defRPr sz="1624"/>
            </a:pPr>
            <a:r>
              <a:t>Step 2: Students will translate their  general and specific information </a:t>
            </a:r>
          </a:p>
          <a:p>
            <a:pPr marL="132587" indent="-132587" defTabSz="530351">
              <a:spcBef>
                <a:spcPts val="500"/>
              </a:spcBef>
              <a:defRPr sz="1624"/>
            </a:pPr>
            <a:r>
              <a:t>Step 3: Students will translate their conlusions.</a:t>
            </a:r>
          </a:p>
        </p:txBody>
      </p:sp>
      <p:sp>
        <p:nvSpPr>
          <p:cNvPr id="532" name="CuadroTexto 3"/>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14.5</a:t>
            </a:r>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Título 1"/>
          <p:cNvSpPr txBox="1">
            <a:spLocks noGrp="1"/>
          </p:cNvSpPr>
          <p:nvPr>
            <p:ph type="title"/>
          </p:nvPr>
        </p:nvSpPr>
        <p:spPr>
          <a:xfrm>
            <a:off x="680320" y="753228"/>
            <a:ext cx="9613863" cy="1080938"/>
          </a:xfrm>
          <a:prstGeom prst="rect">
            <a:avLst/>
          </a:prstGeom>
        </p:spPr>
        <p:txBody>
          <a:bodyPr/>
          <a:lstStyle/>
          <a:p>
            <a:r>
              <a:t>Description of the closing of the activity.</a:t>
            </a:r>
          </a:p>
        </p:txBody>
      </p:sp>
      <p:sp>
        <p:nvSpPr>
          <p:cNvPr id="535" name="Marcador de contenido 2"/>
          <p:cNvSpPr txBox="1">
            <a:spLocks noGrp="1"/>
          </p:cNvSpPr>
          <p:nvPr>
            <p:ph type="body" sz="quarter" idx="1"/>
          </p:nvPr>
        </p:nvSpPr>
        <p:spPr>
          <a:xfrm>
            <a:off x="680320" y="3032086"/>
            <a:ext cx="9613863" cy="1080939"/>
          </a:xfrm>
          <a:prstGeom prst="rect">
            <a:avLst/>
          </a:prstGeom>
        </p:spPr>
        <p:txBody>
          <a:bodyPr>
            <a:normAutofit lnSpcReduction="10000"/>
          </a:bodyPr>
          <a:lstStyle/>
          <a:p>
            <a:pPr marL="146303" indent="-146303" defTabSz="585215">
              <a:spcBef>
                <a:spcPts val="600"/>
              </a:spcBef>
              <a:defRPr sz="1536"/>
            </a:pPr>
            <a:r>
              <a:t>Step 1: Students will send their final sketch to the teacher to check spelling, punctuation, and sequence of ideas.</a:t>
            </a:r>
          </a:p>
          <a:p>
            <a:pPr marL="146303" indent="-146303" defTabSz="585215">
              <a:spcBef>
                <a:spcPts val="600"/>
              </a:spcBef>
              <a:defRPr sz="1536"/>
            </a:pPr>
            <a:r>
              <a:t>Step 2: Teacher will return their brochure with comments about their mistakes</a:t>
            </a:r>
          </a:p>
          <a:p>
            <a:pPr marL="146303" indent="-146303" defTabSz="585215">
              <a:spcBef>
                <a:spcPts val="600"/>
              </a:spcBef>
              <a:defRPr sz="1536"/>
            </a:pPr>
            <a:r>
              <a:t>Step 3: Students will make the corrections and they will deliver the final brochure.</a:t>
            </a:r>
          </a:p>
        </p:txBody>
      </p:sp>
      <p:sp>
        <p:nvSpPr>
          <p:cNvPr id="536" name="CuadroTexto 3"/>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14.6</a:t>
            </a:r>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Título 1"/>
          <p:cNvSpPr txBox="1">
            <a:spLocks noGrp="1"/>
          </p:cNvSpPr>
          <p:nvPr>
            <p:ph type="title"/>
          </p:nvPr>
        </p:nvSpPr>
        <p:spPr>
          <a:xfrm>
            <a:off x="680320" y="753228"/>
            <a:ext cx="9613863" cy="1080938"/>
          </a:xfrm>
          <a:prstGeom prst="rect">
            <a:avLst/>
          </a:prstGeom>
        </p:spPr>
        <p:txBody>
          <a:bodyPr/>
          <a:lstStyle>
            <a:lvl1pPr defTabSz="905255">
              <a:defRPr sz="3564"/>
            </a:lvl1pPr>
          </a:lstStyle>
          <a:p>
            <a:r>
              <a:t>Description of what will be done with the results of the activity.</a:t>
            </a:r>
          </a:p>
        </p:txBody>
      </p:sp>
      <p:sp>
        <p:nvSpPr>
          <p:cNvPr id="539" name="Marcador de contenido 2"/>
          <p:cNvSpPr txBox="1">
            <a:spLocks noGrp="1"/>
          </p:cNvSpPr>
          <p:nvPr>
            <p:ph type="body" sz="quarter" idx="1"/>
          </p:nvPr>
        </p:nvSpPr>
        <p:spPr>
          <a:xfrm>
            <a:off x="680320" y="3893199"/>
            <a:ext cx="9613863" cy="605550"/>
          </a:xfrm>
          <a:prstGeom prst="rect">
            <a:avLst/>
          </a:prstGeom>
        </p:spPr>
        <p:txBody>
          <a:bodyPr/>
          <a:lstStyle/>
          <a:p>
            <a:r>
              <a:t>To assure interdisciplinary subjects that the English text is correct</a:t>
            </a:r>
          </a:p>
        </p:txBody>
      </p:sp>
      <p:sp>
        <p:nvSpPr>
          <p:cNvPr id="540" name="CuadroTexto 3"/>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14.7</a:t>
            </a:r>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Título 1"/>
          <p:cNvSpPr txBox="1">
            <a:spLocks noGrp="1"/>
          </p:cNvSpPr>
          <p:nvPr>
            <p:ph type="title"/>
          </p:nvPr>
        </p:nvSpPr>
        <p:spPr>
          <a:xfrm>
            <a:off x="680320" y="753228"/>
            <a:ext cx="9613863" cy="1080938"/>
          </a:xfrm>
          <a:prstGeom prst="rect">
            <a:avLst/>
          </a:prstGeom>
        </p:spPr>
        <p:txBody>
          <a:bodyPr/>
          <a:lstStyle>
            <a:lvl1pPr defTabSz="905255">
              <a:defRPr sz="3564"/>
            </a:lvl1pPr>
          </a:lstStyle>
          <a:p>
            <a:r>
              <a:t>Analysis. Contrasting what is expected and what happened.</a:t>
            </a:r>
          </a:p>
        </p:txBody>
      </p:sp>
      <p:sp>
        <p:nvSpPr>
          <p:cNvPr id="543" name="Marcador de contenido 2"/>
          <p:cNvSpPr txBox="1">
            <a:spLocks noGrp="1"/>
          </p:cNvSpPr>
          <p:nvPr>
            <p:ph type="body" idx="1"/>
          </p:nvPr>
        </p:nvSpPr>
        <p:spPr>
          <a:xfrm>
            <a:off x="576775" y="2152358"/>
            <a:ext cx="11127545" cy="4705642"/>
          </a:xfrm>
          <a:prstGeom prst="rect">
            <a:avLst/>
          </a:prstGeom>
        </p:spPr>
        <p:txBody>
          <a:bodyPr/>
          <a:lstStyle/>
          <a:p>
            <a:pPr>
              <a:defRPr sz="2300" b="1"/>
            </a:pPr>
            <a:r>
              <a:t>Planned achievements</a:t>
            </a:r>
            <a:r>
              <a:rPr b="0"/>
              <a:t>: </a:t>
            </a:r>
          </a:p>
          <a:p>
            <a:pPr>
              <a:defRPr sz="2300"/>
            </a:pPr>
            <a:r>
              <a:t>To make an English video about a current problem in the student’s environment</a:t>
            </a:r>
          </a:p>
          <a:p>
            <a:pPr>
              <a:defRPr sz="2300"/>
            </a:pPr>
            <a:r>
              <a:t>Make a translation respecting English grammar, spelling, and punctuation.</a:t>
            </a:r>
          </a:p>
          <a:p>
            <a:pPr>
              <a:defRPr sz="2300" b="1"/>
            </a:pPr>
            <a:r>
              <a:t>Achievements</a:t>
            </a:r>
            <a:r>
              <a:rPr b="0"/>
              <a:t>:</a:t>
            </a:r>
          </a:p>
          <a:p>
            <a:pPr>
              <a:defRPr sz="2300"/>
            </a:pPr>
            <a:r>
              <a:t>To make an English brochure about a current problem in the student’s environment</a:t>
            </a:r>
          </a:p>
          <a:p>
            <a:pPr>
              <a:defRPr sz="2300" b="1"/>
            </a:pPr>
            <a:r>
              <a:t>Aspects to improve</a:t>
            </a:r>
            <a:r>
              <a:rPr b="0"/>
              <a:t>:</a:t>
            </a:r>
          </a:p>
          <a:p>
            <a:pPr>
              <a:defRPr sz="2300"/>
            </a:pPr>
            <a:r>
              <a:t>Strengthen spelling </a:t>
            </a:r>
          </a:p>
          <a:p>
            <a:pPr>
              <a:defRPr sz="2300"/>
            </a:pPr>
            <a:r>
              <a:t>Strengthen the identification of an introductory idea</a:t>
            </a:r>
          </a:p>
          <a:p>
            <a:pPr>
              <a:defRPr sz="2300"/>
            </a:pPr>
            <a:r>
              <a:t>Strengthen intermediate and advanced knowledge about grammar tenses</a:t>
            </a:r>
          </a:p>
        </p:txBody>
      </p:sp>
      <p:sp>
        <p:nvSpPr>
          <p:cNvPr id="544" name="CuadroTexto 3"/>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14.8</a:t>
            </a:r>
          </a:p>
        </p:txBody>
      </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Título 1"/>
          <p:cNvSpPr txBox="1">
            <a:spLocks noGrp="1"/>
          </p:cNvSpPr>
          <p:nvPr>
            <p:ph type="title"/>
          </p:nvPr>
        </p:nvSpPr>
        <p:spPr>
          <a:xfrm>
            <a:off x="680320" y="753228"/>
            <a:ext cx="9613863" cy="1080938"/>
          </a:xfrm>
          <a:prstGeom prst="rect">
            <a:avLst/>
          </a:prstGeom>
        </p:spPr>
        <p:txBody>
          <a:bodyPr/>
          <a:lstStyle/>
          <a:p>
            <a:r>
              <a:t>Decision-making.</a:t>
            </a:r>
          </a:p>
        </p:txBody>
      </p:sp>
      <p:sp>
        <p:nvSpPr>
          <p:cNvPr id="547" name="Marcador de contenido 2"/>
          <p:cNvSpPr txBox="1">
            <a:spLocks noGrp="1"/>
          </p:cNvSpPr>
          <p:nvPr>
            <p:ph type="body" sz="quarter" idx="1"/>
          </p:nvPr>
        </p:nvSpPr>
        <p:spPr>
          <a:xfrm>
            <a:off x="680319" y="3630464"/>
            <a:ext cx="9613863" cy="631410"/>
          </a:xfrm>
          <a:prstGeom prst="rect">
            <a:avLst/>
          </a:prstGeom>
        </p:spPr>
        <p:txBody>
          <a:bodyPr/>
          <a:lstStyle/>
          <a:p>
            <a:pPr marL="155447" indent="-155447" defTabSz="621791">
              <a:spcBef>
                <a:spcPts val="600"/>
              </a:spcBef>
              <a:defRPr sz="1632"/>
            </a:pPr>
            <a:r>
              <a:t>Dedicate two lessons to review grammar tenses at the middle and at the end of the school year.</a:t>
            </a:r>
          </a:p>
          <a:p>
            <a:pPr marL="155447" indent="-155447" defTabSz="621791">
              <a:spcBef>
                <a:spcPts val="600"/>
              </a:spcBef>
              <a:defRPr sz="1632"/>
            </a:pPr>
            <a:r>
              <a:t>Reinforce spelling during every unit of the program. </a:t>
            </a:r>
          </a:p>
        </p:txBody>
      </p:sp>
      <p:sp>
        <p:nvSpPr>
          <p:cNvPr id="548" name="CuadroTexto 3"/>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14.9</a:t>
            </a:r>
          </a:p>
        </p:txBody>
      </p:sp>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Título 1"/>
          <p:cNvSpPr txBox="1">
            <a:spLocks noGrp="1"/>
          </p:cNvSpPr>
          <p:nvPr>
            <p:ph type="title"/>
          </p:nvPr>
        </p:nvSpPr>
        <p:spPr>
          <a:xfrm>
            <a:off x="1003877" y="3693376"/>
            <a:ext cx="9613863" cy="1080939"/>
          </a:xfrm>
          <a:prstGeom prst="rect">
            <a:avLst/>
          </a:prstGeom>
        </p:spPr>
        <p:txBody>
          <a:bodyPr/>
          <a:lstStyle>
            <a:lvl1pPr defTabSz="905255">
              <a:defRPr sz="3564"/>
            </a:lvl1pPr>
          </a:lstStyle>
          <a:p>
            <a:r>
              <a:t>Actividad Interdisciplinaria de cierre del proyecto. </a:t>
            </a:r>
          </a:p>
        </p:txBody>
      </p:sp>
      <p:sp>
        <p:nvSpPr>
          <p:cNvPr id="551" name="CuadroTexto 3"/>
          <p:cNvSpPr txBox="1"/>
          <p:nvPr/>
        </p:nvSpPr>
        <p:spPr>
          <a:xfrm>
            <a:off x="11369193" y="2250"/>
            <a:ext cx="636945"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15</a:t>
            </a:r>
          </a:p>
        </p:txBody>
      </p:sp>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Título 1"/>
          <p:cNvSpPr txBox="1">
            <a:spLocks noGrp="1"/>
          </p:cNvSpPr>
          <p:nvPr>
            <p:ph type="title"/>
          </p:nvPr>
        </p:nvSpPr>
        <p:spPr>
          <a:xfrm>
            <a:off x="680320" y="753228"/>
            <a:ext cx="9613863" cy="1080938"/>
          </a:xfrm>
          <a:prstGeom prst="rect">
            <a:avLst/>
          </a:prstGeom>
        </p:spPr>
        <p:txBody>
          <a:bodyPr/>
          <a:lstStyle>
            <a:lvl1pPr>
              <a:defRPr b="1"/>
            </a:lvl1pPr>
          </a:lstStyle>
          <a:p>
            <a:r>
              <a:t>Encontramos la solución en línea </a:t>
            </a:r>
          </a:p>
        </p:txBody>
      </p:sp>
      <p:sp>
        <p:nvSpPr>
          <p:cNvPr id="554" name="Marcador de contenido 2"/>
          <p:cNvSpPr txBox="1">
            <a:spLocks noGrp="1"/>
          </p:cNvSpPr>
          <p:nvPr>
            <p:ph type="body" sz="half" idx="1"/>
          </p:nvPr>
        </p:nvSpPr>
        <p:spPr>
          <a:xfrm>
            <a:off x="680320" y="2797591"/>
            <a:ext cx="9613863" cy="2970164"/>
          </a:xfrm>
          <a:prstGeom prst="rect">
            <a:avLst/>
          </a:prstGeom>
        </p:spPr>
        <p:txBody>
          <a:bodyPr/>
          <a:lstStyle/>
          <a:p>
            <a:pPr algn="just">
              <a:defRPr b="1"/>
            </a:pPr>
            <a:r>
              <a:t>Objetivo.</a:t>
            </a:r>
            <a:r>
              <a:rPr b="0"/>
              <a:t> Que los alumnos aprendan nuevas técnicas para expresar y divulgar información útil en su entorno.</a:t>
            </a:r>
          </a:p>
          <a:p>
            <a:pPr algn="just">
              <a:defRPr b="1"/>
            </a:pPr>
            <a:r>
              <a:t>Grado:</a:t>
            </a:r>
            <a:r>
              <a:rPr b="0"/>
              <a:t> 6to </a:t>
            </a:r>
          </a:p>
          <a:p>
            <a:pPr algn="just">
              <a:defRPr b="1"/>
            </a:pPr>
            <a:r>
              <a:t>Fecha</a:t>
            </a:r>
            <a:r>
              <a:rPr b="0"/>
              <a:t> en que se llevará a cabo la actividad : 13 de mayo 2022</a:t>
            </a:r>
          </a:p>
        </p:txBody>
      </p:sp>
      <p:sp>
        <p:nvSpPr>
          <p:cNvPr id="555" name="CuadroTexto 3"/>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15.1</a:t>
            </a:r>
          </a:p>
        </p:txBody>
      </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 name="Título 1"/>
          <p:cNvSpPr txBox="1">
            <a:spLocks noGrp="1"/>
          </p:cNvSpPr>
          <p:nvPr>
            <p:ph type="title"/>
          </p:nvPr>
        </p:nvSpPr>
        <p:spPr>
          <a:xfrm>
            <a:off x="286425" y="682888"/>
            <a:ext cx="9613863" cy="1080939"/>
          </a:xfrm>
          <a:prstGeom prst="rect">
            <a:avLst/>
          </a:prstGeom>
        </p:spPr>
        <p:txBody>
          <a:bodyPr/>
          <a:lstStyle/>
          <a:p>
            <a:r>
              <a:t>Asignaturas:</a:t>
            </a:r>
          </a:p>
        </p:txBody>
      </p:sp>
      <p:sp>
        <p:nvSpPr>
          <p:cNvPr id="558" name="Marcador de contenido 2"/>
          <p:cNvSpPr txBox="1">
            <a:spLocks noGrp="1"/>
          </p:cNvSpPr>
          <p:nvPr>
            <p:ph type="body" sz="quarter" idx="1"/>
          </p:nvPr>
        </p:nvSpPr>
        <p:spPr>
          <a:xfrm>
            <a:off x="3128100" y="682888"/>
            <a:ext cx="7056909" cy="1194119"/>
          </a:xfrm>
          <a:prstGeom prst="rect">
            <a:avLst/>
          </a:prstGeom>
        </p:spPr>
        <p:txBody>
          <a:bodyPr/>
          <a:lstStyle/>
          <a:p>
            <a:pPr>
              <a:lnSpc>
                <a:spcPct val="81000"/>
              </a:lnSpc>
              <a:defRPr sz="2200"/>
            </a:pPr>
            <a:endParaRPr/>
          </a:p>
          <a:p>
            <a:pPr>
              <a:lnSpc>
                <a:spcPct val="81000"/>
              </a:lnSpc>
              <a:defRPr sz="2200"/>
            </a:pPr>
            <a:r>
              <a:t>Psicología</a:t>
            </a:r>
          </a:p>
        </p:txBody>
      </p:sp>
      <p:sp>
        <p:nvSpPr>
          <p:cNvPr id="559" name="CuadroTexto 4"/>
          <p:cNvSpPr txBox="1"/>
          <p:nvPr/>
        </p:nvSpPr>
        <p:spPr>
          <a:xfrm>
            <a:off x="4349794" y="3170588"/>
            <a:ext cx="7550680" cy="624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a:solidFill>
                  <a:srgbClr val="FFFFFF"/>
                </a:solidFill>
              </a:defRPr>
            </a:pPr>
            <a:endParaRPr/>
          </a:p>
        </p:txBody>
      </p:sp>
      <p:sp>
        <p:nvSpPr>
          <p:cNvPr id="560" name="CuadroTexto 5"/>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15.2</a:t>
            </a:r>
          </a:p>
        </p:txBody>
      </p:sp>
      <p:sp>
        <p:nvSpPr>
          <p:cNvPr id="561" name="CuadroTexto 3"/>
          <p:cNvSpPr txBox="1"/>
          <p:nvPr/>
        </p:nvSpPr>
        <p:spPr>
          <a:xfrm>
            <a:off x="1083096" y="3398129"/>
            <a:ext cx="1402072" cy="195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a:solidFill>
                  <a:srgbClr val="FFFFFF"/>
                </a:solidFill>
              </a:defRPr>
            </a:pPr>
            <a:r>
              <a:t>Aprendizaje</a:t>
            </a:r>
          </a:p>
          <a:p>
            <a:pPr>
              <a:defRPr>
                <a:solidFill>
                  <a:srgbClr val="FFFFFF"/>
                </a:solidFill>
              </a:defRPr>
            </a:pPr>
            <a:r>
              <a:t>Atención</a:t>
            </a:r>
          </a:p>
          <a:p>
            <a:pPr>
              <a:defRPr>
                <a:solidFill>
                  <a:srgbClr val="FFFFFF"/>
                </a:solidFill>
              </a:defRPr>
            </a:pPr>
            <a:r>
              <a:t>Pensamiento</a:t>
            </a:r>
          </a:p>
          <a:p>
            <a:pPr>
              <a:defRPr>
                <a:solidFill>
                  <a:srgbClr val="FFFFFF"/>
                </a:solidFill>
              </a:defRPr>
            </a:pPr>
            <a:r>
              <a:t>Personalidad</a:t>
            </a:r>
          </a:p>
          <a:p>
            <a:pPr>
              <a:defRPr>
                <a:solidFill>
                  <a:srgbClr val="FFFFFF"/>
                </a:solidFill>
              </a:defRPr>
            </a:pPr>
            <a:r>
              <a:t>Percepción</a:t>
            </a:r>
          </a:p>
          <a:p>
            <a:pPr>
              <a:defRPr>
                <a:solidFill>
                  <a:srgbClr val="FFFFFF"/>
                </a:solidFill>
              </a:defRPr>
            </a:pPr>
            <a:r>
              <a:t>Ansiedad</a:t>
            </a:r>
          </a:p>
          <a:p>
            <a:pPr>
              <a:defRPr>
                <a:solidFill>
                  <a:srgbClr val="FFFFFF"/>
                </a:solidFill>
              </a:defRPr>
            </a:pPr>
            <a:r>
              <a:t>Depresión </a:t>
            </a:r>
          </a:p>
        </p:txBody>
      </p:sp>
      <p:sp>
        <p:nvSpPr>
          <p:cNvPr id="562" name="CuadroTexto 4"/>
          <p:cNvSpPr txBox="1"/>
          <p:nvPr/>
        </p:nvSpPr>
        <p:spPr>
          <a:xfrm>
            <a:off x="4061226" y="2384637"/>
            <a:ext cx="7550680" cy="4384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4233" indent="-4233">
              <a:spcBef>
                <a:spcPts val="100"/>
              </a:spcBef>
              <a:defRPr sz="2500">
                <a:solidFill>
                  <a:srgbClr val="FFFFFF"/>
                </a:solidFill>
              </a:defRPr>
            </a:pPr>
            <a:r>
              <a:t>[DW Español] (2020, 06, 09). Especial coronavirus: la nueva normalidad [video]. YouTube. </a:t>
            </a:r>
            <a:r>
              <a:rPr u="sng">
                <a:hlinkClick r:id="rId2"/>
              </a:rPr>
              <a:t>https://youtu.be/eVFbBShOx0E</a:t>
            </a:r>
            <a:r>
              <a:t> </a:t>
            </a:r>
          </a:p>
          <a:p>
            <a:pPr>
              <a:defRPr sz="2500">
                <a:solidFill>
                  <a:srgbClr val="FFFFFF"/>
                </a:solidFill>
              </a:defRPr>
            </a:pPr>
            <a:endParaRPr/>
          </a:p>
          <a:p>
            <a:pPr marL="4233" indent="-4233">
              <a:spcBef>
                <a:spcPts val="100"/>
              </a:spcBef>
              <a:defRPr sz="2500">
                <a:solidFill>
                  <a:srgbClr val="FFFFFF"/>
                </a:solidFill>
              </a:defRPr>
            </a:pPr>
            <a:r>
              <a:t> [DW Español] (2020, 12, 09). Las secuelas físicas y psicológicas de la pandemia [video]. YouTube. </a:t>
            </a:r>
            <a:r>
              <a:rPr u="sng">
                <a:hlinkClick r:id="rId3"/>
              </a:rPr>
              <a:t>https://youtu.be/mR8Wtqm-FrM</a:t>
            </a:r>
            <a:r>
              <a:t> </a:t>
            </a:r>
          </a:p>
          <a:p>
            <a:pPr>
              <a:defRPr sz="2500">
                <a:solidFill>
                  <a:srgbClr val="FFFFFF"/>
                </a:solidFill>
              </a:defRPr>
            </a:pPr>
            <a:endParaRPr/>
          </a:p>
          <a:p>
            <a:pPr marL="4233" indent="-4233">
              <a:spcBef>
                <a:spcPts val="100"/>
              </a:spcBef>
              <a:defRPr sz="2500"/>
            </a:pPr>
            <a:r>
              <a:rPr>
                <a:solidFill>
                  <a:srgbClr val="FFFFFF"/>
                </a:solidFill>
              </a:rPr>
              <a:t>[DW Español] (2021, 08, 19). Depresión y ansiedad tras el covid [video]. YouTube. </a:t>
            </a:r>
            <a:r>
              <a:rPr u="sng">
                <a:solidFill>
                  <a:srgbClr val="FFFFFF"/>
                </a:solidFill>
                <a:hlinkClick r:id="rId4"/>
              </a:rPr>
              <a:t>http://youtu.be/g4F_vlPDZdA</a:t>
            </a:r>
            <a:r>
              <a:t> </a:t>
            </a:r>
            <a:endParaRPr sz="1200">
              <a:latin typeface="Times Roman"/>
              <a:ea typeface="Times Roman"/>
              <a:cs typeface="Times Roman"/>
              <a:sym typeface="Times Roman"/>
            </a:endParaRPr>
          </a:p>
        </p:txBody>
      </p:sp>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 name="Título 1"/>
          <p:cNvSpPr txBox="1">
            <a:spLocks noGrp="1"/>
          </p:cNvSpPr>
          <p:nvPr>
            <p:ph type="title"/>
          </p:nvPr>
        </p:nvSpPr>
        <p:spPr>
          <a:xfrm>
            <a:off x="680320" y="753228"/>
            <a:ext cx="9613863" cy="1080938"/>
          </a:xfrm>
          <a:prstGeom prst="rect">
            <a:avLst/>
          </a:prstGeom>
        </p:spPr>
        <p:txBody>
          <a:bodyPr/>
          <a:lstStyle>
            <a:lvl1pPr algn="just">
              <a:defRPr b="1"/>
            </a:lvl1pPr>
          </a:lstStyle>
          <a:p>
            <a:r>
              <a:t>Justificación de la actividad </a:t>
            </a:r>
          </a:p>
        </p:txBody>
      </p:sp>
      <p:sp>
        <p:nvSpPr>
          <p:cNvPr id="565" name="Marcador de contenido 2"/>
          <p:cNvSpPr txBox="1">
            <a:spLocks noGrp="1"/>
          </p:cNvSpPr>
          <p:nvPr>
            <p:ph type="body" idx="1"/>
          </p:nvPr>
        </p:nvSpPr>
        <p:spPr>
          <a:xfrm>
            <a:off x="680321" y="2392508"/>
            <a:ext cx="11178745" cy="4008293"/>
          </a:xfrm>
          <a:prstGeom prst="rect">
            <a:avLst/>
          </a:prstGeom>
        </p:spPr>
        <p:txBody>
          <a:bodyPr>
            <a:normAutofit lnSpcReduction="10000"/>
          </a:bodyPr>
          <a:lstStyle>
            <a:lvl1pPr algn="just"/>
          </a:lstStyle>
          <a:p>
            <a:r>
              <a:t>Después del trabajo colaborativo entre disciplinas  que se ha llevado a cabo como parte del proyecto Conexiones, los alumnos (quienes también han llevado a cabo un trabajo colaborativo) han logrado conseguir diferentes aprendizajes y herramientas cognitivas (conceptos, categorías, esquemas, cuadros, etc. ) para organizar y entender las problemáticas de su realidad. Con todo el aprendizaje hasta ahora obtenido por parte de los alumnos, ellos pueden construir explicaciones y  hacer propuestas para solucionar problemas de su entorno inmediato, en específico, nos referimos a que son capaces de comunicar y explicar el problema derivado de la aparición de nuevo virus que nos llevo a una pandemia de dos años y a la vez pueden proponer soluciones y plasmarlas con un lenguaje conectivo con sus compañeros de escuela con la finalidad de conseguir efectos deseados a partir de la comunicación.</a:t>
            </a:r>
          </a:p>
        </p:txBody>
      </p:sp>
      <p:sp>
        <p:nvSpPr>
          <p:cNvPr id="566" name="CuadroTexto 3"/>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15.3</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Título 1"/>
          <p:cNvSpPr txBox="1">
            <a:spLocks noGrp="1"/>
          </p:cNvSpPr>
          <p:nvPr>
            <p:ph type="title"/>
          </p:nvPr>
        </p:nvSpPr>
        <p:spPr>
          <a:xfrm>
            <a:off x="680320" y="753228"/>
            <a:ext cx="9613863" cy="1080939"/>
          </a:xfrm>
          <a:prstGeom prst="rect">
            <a:avLst/>
          </a:prstGeom>
        </p:spPr>
        <p:txBody>
          <a:bodyPr/>
          <a:lstStyle/>
          <a:p>
            <a:r>
              <a:t>ORGANIZADOR GRÁFICO</a:t>
            </a:r>
          </a:p>
        </p:txBody>
      </p:sp>
      <p:grpSp>
        <p:nvGrpSpPr>
          <p:cNvPr id="269" name="Rectángulo: esquinas redondeadas 3"/>
          <p:cNvGrpSpPr/>
          <p:nvPr/>
        </p:nvGrpSpPr>
        <p:grpSpPr>
          <a:xfrm>
            <a:off x="6334594" y="2427478"/>
            <a:ext cx="2782958" cy="1497497"/>
            <a:chOff x="0" y="0"/>
            <a:chExt cx="2782957" cy="1497495"/>
          </a:xfrm>
        </p:grpSpPr>
        <p:sp>
          <p:nvSpPr>
            <p:cNvPr id="267" name="Rectángulo redondeado"/>
            <p:cNvSpPr/>
            <p:nvPr/>
          </p:nvSpPr>
          <p:spPr>
            <a:xfrm>
              <a:off x="0" y="0"/>
              <a:ext cx="2782958" cy="1497496"/>
            </a:xfrm>
            <a:prstGeom prst="roundRect">
              <a:avLst>
                <a:gd name="adj" fmla="val 16667"/>
              </a:avLst>
            </a:prstGeom>
            <a:gradFill flip="none" rotWithShape="1">
              <a:gsLst>
                <a:gs pos="0">
                  <a:srgbClr val="5BD3EB"/>
                </a:gs>
                <a:gs pos="50000">
                  <a:srgbClr val="30D3F0"/>
                </a:gs>
                <a:gs pos="100000">
                  <a:srgbClr val="21C1DD"/>
                </a:gs>
              </a:gsLst>
              <a:lin ang="5400000" scaled="0"/>
            </a:gradFill>
            <a:ln w="12700" cap="flat">
              <a:noFill/>
              <a:miter lim="400000"/>
            </a:ln>
            <a:effectLst>
              <a:outerShdw blurRad="63500" dist="19050" dir="5400000" rotWithShape="0">
                <a:srgbClr val="000000">
                  <a:alpha val="63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268" name="EL COVID Y LAS EMOCIONES EN EL RETORNO SEGURO A LA ESCUELA"/>
            <p:cNvSpPr txBox="1"/>
            <p:nvPr/>
          </p:nvSpPr>
          <p:spPr>
            <a:xfrm>
              <a:off x="118821" y="169627"/>
              <a:ext cx="2545315" cy="11582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defRPr>
              </a:lvl1pPr>
            </a:lstStyle>
            <a:p>
              <a:r>
                <a:t>EL COVID Y LAS EMOCIONES EN EL RETORNO SEGURO A LA ESCUELA </a:t>
              </a:r>
            </a:p>
          </p:txBody>
        </p:sp>
      </p:grpSp>
      <p:grpSp>
        <p:nvGrpSpPr>
          <p:cNvPr id="272" name="Flecha: a la derecha 4"/>
          <p:cNvGrpSpPr/>
          <p:nvPr/>
        </p:nvGrpSpPr>
        <p:grpSpPr>
          <a:xfrm>
            <a:off x="3262104" y="2116051"/>
            <a:ext cx="2610680" cy="2120350"/>
            <a:chOff x="0" y="0"/>
            <a:chExt cx="2610678" cy="2120348"/>
          </a:xfrm>
        </p:grpSpPr>
        <p:sp>
          <p:nvSpPr>
            <p:cNvPr id="270" name="Flecha"/>
            <p:cNvSpPr/>
            <p:nvPr/>
          </p:nvSpPr>
          <p:spPr>
            <a:xfrm>
              <a:off x="0" y="0"/>
              <a:ext cx="2610679" cy="2120349"/>
            </a:xfrm>
            <a:prstGeom prst="rightArrow">
              <a:avLst>
                <a:gd name="adj1" fmla="val 50000"/>
                <a:gd name="adj2" fmla="val 50000"/>
              </a:avLst>
            </a:prstGeom>
            <a:gradFill flip="none" rotWithShape="1">
              <a:gsLst>
                <a:gs pos="0">
                  <a:schemeClr val="accent6">
                    <a:hueOff val="-188269"/>
                    <a:satOff val="-1880"/>
                    <a:lumOff val="24799"/>
                  </a:schemeClr>
                </a:gs>
                <a:gs pos="100000">
                  <a:schemeClr val="accent6">
                    <a:hueOff val="-153680"/>
                    <a:satOff val="-1510"/>
                    <a:lumOff val="13069"/>
                  </a:schemeClr>
                </a:gs>
              </a:gsLst>
              <a:lin ang="5400000" scaled="0"/>
            </a:gradFill>
            <a:ln w="9525" cap="flat">
              <a:solidFill>
                <a:schemeClr val="accent6"/>
              </a:solidFill>
              <a:prstDash val="solid"/>
              <a:round/>
            </a:ln>
            <a:effectLst/>
          </p:spPr>
          <p:txBody>
            <a:bodyPr wrap="square" lIns="45719" tIns="45719" rIns="45719" bIns="45719" numCol="1" anchor="ctr">
              <a:noAutofit/>
            </a:bodyPr>
            <a:lstStyle/>
            <a:p>
              <a:pPr algn="ctr"/>
              <a:endParaRPr/>
            </a:p>
          </p:txBody>
        </p:sp>
        <p:sp>
          <p:nvSpPr>
            <p:cNvPr id="271" name="Psicología"/>
            <p:cNvSpPr txBox="1"/>
            <p:nvPr/>
          </p:nvSpPr>
          <p:spPr>
            <a:xfrm>
              <a:off x="50482" y="881104"/>
              <a:ext cx="1979627"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lstStyle>
            <a:p>
              <a:r>
                <a:t>Psicología</a:t>
              </a:r>
            </a:p>
          </p:txBody>
        </p:sp>
      </p:grpSp>
      <p:grpSp>
        <p:nvGrpSpPr>
          <p:cNvPr id="275" name="Rectángulo 9"/>
          <p:cNvGrpSpPr/>
          <p:nvPr/>
        </p:nvGrpSpPr>
        <p:grpSpPr>
          <a:xfrm>
            <a:off x="543339" y="5764696"/>
            <a:ext cx="11125414" cy="755375"/>
            <a:chOff x="0" y="0"/>
            <a:chExt cx="11125413" cy="755373"/>
          </a:xfrm>
        </p:grpSpPr>
        <p:sp>
          <p:nvSpPr>
            <p:cNvPr id="273" name="Rectángulo"/>
            <p:cNvSpPr/>
            <p:nvPr/>
          </p:nvSpPr>
          <p:spPr>
            <a:xfrm>
              <a:off x="0" y="0"/>
              <a:ext cx="11125414" cy="755374"/>
            </a:xfrm>
            <a:prstGeom prst="rect">
              <a:avLst/>
            </a:prstGeom>
            <a:gradFill flip="none" rotWithShape="1">
              <a:gsLst>
                <a:gs pos="0">
                  <a:schemeClr val="accent3">
                    <a:hueOff val="-119101"/>
                    <a:satOff val="-6534"/>
                    <a:lumOff val="27079"/>
                  </a:schemeClr>
                </a:gs>
                <a:gs pos="100000">
                  <a:schemeClr val="accent3">
                    <a:hueOff val="-98263"/>
                    <a:satOff val="-5357"/>
                    <a:lumOff val="15078"/>
                  </a:schemeClr>
                </a:gs>
              </a:gsLst>
              <a:lin ang="5400000" scaled="0"/>
            </a:gradFill>
            <a:ln w="9525" cap="flat">
              <a:solidFill>
                <a:schemeClr val="accent3"/>
              </a:solidFill>
              <a:prstDash val="solid"/>
              <a:round/>
            </a:ln>
            <a:effectLst/>
          </p:spPr>
          <p:txBody>
            <a:bodyPr wrap="square" lIns="45719" tIns="45719" rIns="45719" bIns="45719" numCol="1" anchor="ctr">
              <a:noAutofit/>
            </a:bodyPr>
            <a:lstStyle/>
            <a:p>
              <a:pPr algn="ctr"/>
              <a:endParaRPr/>
            </a:p>
          </p:txBody>
        </p:sp>
        <p:sp>
          <p:nvSpPr>
            <p:cNvPr id="274" name="Materias de apoyo: Literatura Mexicana, Ingles VI"/>
            <p:cNvSpPr txBox="1"/>
            <p:nvPr/>
          </p:nvSpPr>
          <p:spPr>
            <a:xfrm>
              <a:off x="50482" y="198617"/>
              <a:ext cx="11024450"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lstStyle>
            <a:p>
              <a:r>
                <a:t>Materias de apoyo: Literatura Mexicana, Ingles VI</a:t>
              </a:r>
            </a:p>
          </p:txBody>
        </p:sp>
      </p:grpSp>
      <p:sp>
        <p:nvSpPr>
          <p:cNvPr id="276" name="CuadroTexto 10"/>
          <p:cNvSpPr txBox="1"/>
          <p:nvPr/>
        </p:nvSpPr>
        <p:spPr>
          <a:xfrm>
            <a:off x="5388115" y="4421428"/>
            <a:ext cx="2002405" cy="1158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buSzPct val="100000"/>
              <a:buFont typeface="Arial"/>
              <a:buChar char="•"/>
              <a:defRPr>
                <a:solidFill>
                  <a:srgbClr val="FFFFFF"/>
                </a:solidFill>
              </a:defRPr>
            </a:pPr>
            <a:r>
              <a:t>Aprendizaje</a:t>
            </a:r>
          </a:p>
          <a:p>
            <a:pPr marL="285750" indent="-285750">
              <a:buSzPct val="100000"/>
              <a:buFont typeface="Arial"/>
              <a:buChar char="•"/>
              <a:defRPr>
                <a:solidFill>
                  <a:srgbClr val="FFFFFF"/>
                </a:solidFill>
              </a:defRPr>
            </a:pPr>
            <a:r>
              <a:t>Memoria</a:t>
            </a:r>
          </a:p>
          <a:p>
            <a:pPr marL="285750" indent="-285750">
              <a:buSzPct val="100000"/>
              <a:buFont typeface="Arial"/>
              <a:buChar char="•"/>
              <a:defRPr>
                <a:solidFill>
                  <a:srgbClr val="FFFFFF"/>
                </a:solidFill>
              </a:defRPr>
            </a:pPr>
            <a:r>
              <a:t>Atención</a:t>
            </a:r>
          </a:p>
          <a:p>
            <a:pPr marL="285750" indent="-285750">
              <a:buSzPct val="100000"/>
              <a:buFont typeface="Arial"/>
              <a:buChar char="•"/>
              <a:defRPr>
                <a:solidFill>
                  <a:srgbClr val="FFFFFF"/>
                </a:solidFill>
              </a:defRPr>
            </a:pPr>
            <a:r>
              <a:t>Pensamiento</a:t>
            </a:r>
          </a:p>
        </p:txBody>
      </p:sp>
      <p:sp>
        <p:nvSpPr>
          <p:cNvPr id="277" name="CuadroTexto 14"/>
          <p:cNvSpPr txBox="1"/>
          <p:nvPr/>
        </p:nvSpPr>
        <p:spPr>
          <a:xfrm>
            <a:off x="7472932" y="4439425"/>
            <a:ext cx="2002405" cy="891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buSzPct val="100000"/>
              <a:buFont typeface="Arial"/>
              <a:buChar char="•"/>
              <a:defRPr>
                <a:solidFill>
                  <a:srgbClr val="FFFFFF"/>
                </a:solidFill>
              </a:defRPr>
            </a:pPr>
            <a:r>
              <a:t>Lenguaje</a:t>
            </a:r>
          </a:p>
          <a:p>
            <a:pPr marL="285750" indent="-285750">
              <a:buSzPct val="100000"/>
              <a:buFont typeface="Arial"/>
              <a:buChar char="•"/>
              <a:defRPr>
                <a:solidFill>
                  <a:srgbClr val="FFFFFF"/>
                </a:solidFill>
              </a:defRPr>
            </a:pPr>
            <a:r>
              <a:t>Personalidad</a:t>
            </a:r>
          </a:p>
          <a:p>
            <a:pPr marL="285750" indent="-285750">
              <a:buSzPct val="100000"/>
              <a:buFont typeface="Arial"/>
              <a:buChar char="•"/>
              <a:defRPr>
                <a:solidFill>
                  <a:srgbClr val="FFFFFF"/>
                </a:solidFill>
              </a:defRPr>
            </a:pPr>
            <a:r>
              <a:t>Percepción</a:t>
            </a:r>
          </a:p>
        </p:txBody>
      </p:sp>
      <p:sp>
        <p:nvSpPr>
          <p:cNvPr id="278" name="CuadroTexto 11"/>
          <p:cNvSpPr txBox="1"/>
          <p:nvPr/>
        </p:nvSpPr>
        <p:spPr>
          <a:xfrm>
            <a:off x="11649662" y="-1"/>
            <a:ext cx="370543"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7</a:t>
            </a:r>
          </a:p>
        </p:txBody>
      </p:sp>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Título 1"/>
          <p:cNvSpPr txBox="1">
            <a:spLocks noGrp="1"/>
          </p:cNvSpPr>
          <p:nvPr>
            <p:ph type="title"/>
          </p:nvPr>
        </p:nvSpPr>
        <p:spPr>
          <a:xfrm>
            <a:off x="680320" y="753228"/>
            <a:ext cx="9613863" cy="1080938"/>
          </a:xfrm>
          <a:prstGeom prst="rect">
            <a:avLst/>
          </a:prstGeom>
        </p:spPr>
        <p:txBody>
          <a:bodyPr/>
          <a:lstStyle/>
          <a:p>
            <a:r>
              <a:t>Descripción de Apertura de la actividad. </a:t>
            </a:r>
          </a:p>
        </p:txBody>
      </p:sp>
      <p:sp>
        <p:nvSpPr>
          <p:cNvPr id="569" name="Marcador de contenido 2"/>
          <p:cNvSpPr txBox="1">
            <a:spLocks noGrp="1"/>
          </p:cNvSpPr>
          <p:nvPr>
            <p:ph type="body" sz="quarter" idx="1"/>
          </p:nvPr>
        </p:nvSpPr>
        <p:spPr>
          <a:xfrm>
            <a:off x="680319" y="2195559"/>
            <a:ext cx="9613863" cy="631409"/>
          </a:xfrm>
          <a:prstGeom prst="rect">
            <a:avLst/>
          </a:prstGeom>
        </p:spPr>
        <p:txBody>
          <a:bodyPr/>
          <a:lstStyle>
            <a:lvl1pPr marL="148589" indent="-148589" algn="just" defTabSz="594359">
              <a:spcBef>
                <a:spcPts val="600"/>
              </a:spcBef>
              <a:defRPr sz="1950"/>
            </a:lvl1pPr>
          </a:lstStyle>
          <a:p>
            <a:r>
              <a:t>Se explica a los alumnos que deberán realizar el borrador de su vídeo mismo que presentara a su docente para la revisión y corrección del mismo</a:t>
            </a:r>
          </a:p>
        </p:txBody>
      </p:sp>
      <p:sp>
        <p:nvSpPr>
          <p:cNvPr id="570" name="CuadroTexto 3"/>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15.4</a:t>
            </a:r>
          </a:p>
        </p:txBody>
      </p:sp>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 name="Título 1"/>
          <p:cNvSpPr txBox="1">
            <a:spLocks noGrp="1"/>
          </p:cNvSpPr>
          <p:nvPr>
            <p:ph type="title"/>
          </p:nvPr>
        </p:nvSpPr>
        <p:spPr>
          <a:xfrm>
            <a:off x="680320" y="753228"/>
            <a:ext cx="9613863" cy="1080938"/>
          </a:xfrm>
          <a:prstGeom prst="rect">
            <a:avLst/>
          </a:prstGeom>
        </p:spPr>
        <p:txBody>
          <a:bodyPr/>
          <a:lstStyle/>
          <a:p>
            <a:r>
              <a:t>Descripción del desarrollo de la actividad. </a:t>
            </a:r>
          </a:p>
        </p:txBody>
      </p:sp>
      <p:sp>
        <p:nvSpPr>
          <p:cNvPr id="573" name="Marcador de contenido 2"/>
          <p:cNvSpPr txBox="1">
            <a:spLocks noGrp="1"/>
          </p:cNvSpPr>
          <p:nvPr>
            <p:ph type="body" sz="quarter" idx="1"/>
          </p:nvPr>
        </p:nvSpPr>
        <p:spPr>
          <a:xfrm>
            <a:off x="815439" y="2028656"/>
            <a:ext cx="9613863" cy="631410"/>
          </a:xfrm>
          <a:prstGeom prst="rect">
            <a:avLst/>
          </a:prstGeom>
        </p:spPr>
        <p:txBody>
          <a:bodyPr/>
          <a:lstStyle>
            <a:lvl1pPr marL="187452" indent="-187452" algn="just" defTabSz="749808">
              <a:spcBef>
                <a:spcPts val="800"/>
              </a:spcBef>
              <a:defRPr sz="1968"/>
            </a:lvl1pPr>
          </a:lstStyle>
          <a:p>
            <a:r>
              <a:t>Los alumnos realizan su video en casa y llevan a cabo las acciones necesarias para la adecuada edición y proyección de su producto final.</a:t>
            </a:r>
          </a:p>
        </p:txBody>
      </p:sp>
      <p:sp>
        <p:nvSpPr>
          <p:cNvPr id="574" name="CuadroTexto 3"/>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15.5</a:t>
            </a:r>
          </a:p>
        </p:txBody>
      </p:sp>
    </p:spTree>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 name="Título 1"/>
          <p:cNvSpPr txBox="1">
            <a:spLocks noGrp="1"/>
          </p:cNvSpPr>
          <p:nvPr>
            <p:ph type="title"/>
          </p:nvPr>
        </p:nvSpPr>
        <p:spPr>
          <a:xfrm>
            <a:off x="680320" y="753228"/>
            <a:ext cx="9613863" cy="1080938"/>
          </a:xfrm>
          <a:prstGeom prst="rect">
            <a:avLst/>
          </a:prstGeom>
        </p:spPr>
        <p:txBody>
          <a:bodyPr/>
          <a:lstStyle/>
          <a:p>
            <a:r>
              <a:t>Descripción del cierre de la actividad. </a:t>
            </a:r>
          </a:p>
        </p:txBody>
      </p:sp>
      <p:sp>
        <p:nvSpPr>
          <p:cNvPr id="577" name="Marcador de contenido 2"/>
          <p:cNvSpPr txBox="1">
            <a:spLocks noGrp="1"/>
          </p:cNvSpPr>
          <p:nvPr>
            <p:ph type="body" sz="quarter" idx="1"/>
          </p:nvPr>
        </p:nvSpPr>
        <p:spPr>
          <a:xfrm>
            <a:off x="877268" y="2797591"/>
            <a:ext cx="9613863" cy="631410"/>
          </a:xfrm>
          <a:prstGeom prst="rect">
            <a:avLst/>
          </a:prstGeom>
        </p:spPr>
        <p:txBody>
          <a:bodyPr/>
          <a:lstStyle>
            <a:lvl1pPr marL="123444" indent="-123444" algn="just" defTabSz="493776">
              <a:spcBef>
                <a:spcPts val="500"/>
              </a:spcBef>
              <a:defRPr sz="1296"/>
            </a:lvl1pPr>
          </a:lstStyle>
          <a:p>
            <a:r>
              <a:t>Finalmente, se realiza una evaluación del avance de cada trabajo para conocer el avance del proyecto. El docente guía la dinámica dando a cada alumno la palabra para qué expliquen y muestren su productos.  Se observarán los detalles que se deban afinar, así como las áreas de oportunidad para la mejora de cada uno de los productos finales creados por los alumnos. </a:t>
            </a:r>
          </a:p>
        </p:txBody>
      </p:sp>
      <p:sp>
        <p:nvSpPr>
          <p:cNvPr id="578" name="CuadroTexto 3"/>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15.6</a:t>
            </a:r>
          </a:p>
        </p:txBody>
      </p:sp>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 name="Título 1"/>
          <p:cNvSpPr txBox="1">
            <a:spLocks noGrp="1"/>
          </p:cNvSpPr>
          <p:nvPr>
            <p:ph type="title"/>
          </p:nvPr>
        </p:nvSpPr>
        <p:spPr>
          <a:xfrm>
            <a:off x="680320" y="753228"/>
            <a:ext cx="9613863" cy="1080938"/>
          </a:xfrm>
          <a:prstGeom prst="rect">
            <a:avLst/>
          </a:prstGeom>
        </p:spPr>
        <p:txBody>
          <a:bodyPr/>
          <a:lstStyle>
            <a:lvl1pPr defTabSz="905255">
              <a:defRPr sz="3564"/>
            </a:lvl1pPr>
          </a:lstStyle>
          <a:p>
            <a:r>
              <a:t>Descripción de lo que se hará con los resultados de la actividad.</a:t>
            </a:r>
          </a:p>
        </p:txBody>
      </p:sp>
      <p:sp>
        <p:nvSpPr>
          <p:cNvPr id="581" name="Marcador de contenido 2"/>
          <p:cNvSpPr txBox="1">
            <a:spLocks noGrp="1"/>
          </p:cNvSpPr>
          <p:nvPr>
            <p:ph type="body" sz="quarter" idx="1"/>
          </p:nvPr>
        </p:nvSpPr>
        <p:spPr>
          <a:xfrm>
            <a:off x="680320" y="2190795"/>
            <a:ext cx="9613863" cy="631410"/>
          </a:xfrm>
          <a:prstGeom prst="rect">
            <a:avLst/>
          </a:prstGeom>
        </p:spPr>
        <p:txBody>
          <a:bodyPr/>
          <a:lstStyle>
            <a:lvl1pPr marL="148589" indent="-148589" defTabSz="594359">
              <a:spcBef>
                <a:spcPts val="600"/>
              </a:spcBef>
              <a:defRPr sz="1560"/>
            </a:lvl1pPr>
          </a:lstStyle>
          <a:p>
            <a:r>
              <a:t>Después de llevar a cabo la revisión del producto final (video) y haber corregido los detalles de información, edición y dicción, se procede a difundir la información entre toda la comunidad educativa.</a:t>
            </a:r>
          </a:p>
        </p:txBody>
      </p:sp>
      <p:sp>
        <p:nvSpPr>
          <p:cNvPr id="582" name="CuadroTexto 3"/>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15.7</a:t>
            </a:r>
          </a:p>
        </p:txBody>
      </p:sp>
    </p:spTree>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 name="Título 1"/>
          <p:cNvSpPr txBox="1">
            <a:spLocks noGrp="1"/>
          </p:cNvSpPr>
          <p:nvPr>
            <p:ph type="title"/>
          </p:nvPr>
        </p:nvSpPr>
        <p:spPr>
          <a:xfrm>
            <a:off x="680320" y="753228"/>
            <a:ext cx="9613863" cy="1080938"/>
          </a:xfrm>
          <a:prstGeom prst="rect">
            <a:avLst/>
          </a:prstGeom>
        </p:spPr>
        <p:txBody>
          <a:bodyPr/>
          <a:lstStyle>
            <a:lvl1pPr defTabSz="905255">
              <a:defRPr sz="3564"/>
            </a:lvl1pPr>
          </a:lstStyle>
          <a:p>
            <a:r>
              <a:t>Análisis. Contrastación de lo esperado y lo sucedido. </a:t>
            </a:r>
          </a:p>
        </p:txBody>
      </p:sp>
      <p:sp>
        <p:nvSpPr>
          <p:cNvPr id="585" name="Marcador de contenido 2"/>
          <p:cNvSpPr txBox="1">
            <a:spLocks noGrp="1"/>
          </p:cNvSpPr>
          <p:nvPr>
            <p:ph type="body" sz="quarter" idx="1"/>
          </p:nvPr>
        </p:nvSpPr>
        <p:spPr>
          <a:xfrm>
            <a:off x="1383239" y="2963771"/>
            <a:ext cx="9613862" cy="631410"/>
          </a:xfrm>
          <a:prstGeom prst="rect">
            <a:avLst/>
          </a:prstGeom>
        </p:spPr>
        <p:txBody>
          <a:bodyPr/>
          <a:lstStyle/>
          <a:p>
            <a:pPr marL="116586" indent="-116586" defTabSz="466344">
              <a:spcBef>
                <a:spcPts val="500"/>
              </a:spcBef>
              <a:defRPr sz="1224"/>
            </a:pPr>
            <a:endParaRPr/>
          </a:p>
          <a:p>
            <a:pPr marL="116586" indent="-116586" defTabSz="466344">
              <a:spcBef>
                <a:spcPts val="500"/>
              </a:spcBef>
              <a:defRPr sz="1121"/>
            </a:pPr>
            <a:r>
              <a:t>Dentro de lo esperado se pretendía obtener vídeos estilo tic tok para que fueran mejor recibidos por la comunidad estudiantil, pero los chicos del grupo se mostraron poco interesados en elaborar de manera correcta el tic tok y entregaron videos informativos</a:t>
            </a:r>
          </a:p>
        </p:txBody>
      </p:sp>
      <p:sp>
        <p:nvSpPr>
          <p:cNvPr id="586" name="CuadroTexto 3"/>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15.8</a:t>
            </a:r>
          </a:p>
        </p:txBody>
      </p:sp>
    </p:spTree>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 name="Título 1"/>
          <p:cNvSpPr txBox="1">
            <a:spLocks noGrp="1"/>
          </p:cNvSpPr>
          <p:nvPr>
            <p:ph type="title"/>
          </p:nvPr>
        </p:nvSpPr>
        <p:spPr>
          <a:xfrm>
            <a:off x="680320" y="753228"/>
            <a:ext cx="9613863" cy="1080938"/>
          </a:xfrm>
          <a:prstGeom prst="rect">
            <a:avLst/>
          </a:prstGeom>
        </p:spPr>
        <p:txBody>
          <a:bodyPr/>
          <a:lstStyle/>
          <a:p>
            <a:r>
              <a:t>Toma de decisiones. </a:t>
            </a:r>
          </a:p>
        </p:txBody>
      </p:sp>
      <p:sp>
        <p:nvSpPr>
          <p:cNvPr id="589" name="Marcador de contenido 2"/>
          <p:cNvSpPr txBox="1">
            <a:spLocks noGrp="1"/>
          </p:cNvSpPr>
          <p:nvPr>
            <p:ph type="body" sz="quarter" idx="1"/>
          </p:nvPr>
        </p:nvSpPr>
        <p:spPr>
          <a:xfrm>
            <a:off x="1189330" y="3113295"/>
            <a:ext cx="9613863" cy="631410"/>
          </a:xfrm>
          <a:prstGeom prst="rect">
            <a:avLst/>
          </a:prstGeom>
        </p:spPr>
        <p:txBody>
          <a:bodyPr/>
          <a:lstStyle>
            <a:lvl1pPr marL="203454" indent="-203454" defTabSz="813816">
              <a:spcBef>
                <a:spcPts val="800"/>
              </a:spcBef>
              <a:defRPr sz="1958"/>
            </a:lvl1pPr>
          </a:lstStyle>
          <a:p>
            <a:r>
              <a:t>Se retomará el proyecto con la finalidad de generar videos tipo tic tok que resultan más atractivos para los estudiantes</a:t>
            </a:r>
          </a:p>
        </p:txBody>
      </p:sp>
      <p:sp>
        <p:nvSpPr>
          <p:cNvPr id="590" name="CuadroTexto 3"/>
          <p:cNvSpPr txBox="1"/>
          <p:nvPr/>
        </p:nvSpPr>
        <p:spPr>
          <a:xfrm>
            <a:off x="10930327" y="-1"/>
            <a:ext cx="1089879"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15.9</a:t>
            </a:r>
          </a:p>
        </p:txBody>
      </p:sp>
    </p:spTree>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Título 1"/>
          <p:cNvSpPr txBox="1">
            <a:spLocks noGrp="1"/>
          </p:cNvSpPr>
          <p:nvPr>
            <p:ph type="title"/>
          </p:nvPr>
        </p:nvSpPr>
        <p:spPr>
          <a:xfrm>
            <a:off x="702849" y="2964763"/>
            <a:ext cx="10340290" cy="1410288"/>
          </a:xfrm>
          <a:prstGeom prst="rect">
            <a:avLst/>
          </a:prstGeom>
        </p:spPr>
        <p:txBody>
          <a:bodyPr/>
          <a:lstStyle>
            <a:lvl1pPr>
              <a:defRPr sz="3200"/>
            </a:lvl1pPr>
          </a:lstStyle>
          <a:p>
            <a:r>
              <a:t>Evaluación. Autoevaluación, coevaluación del proyecto, por parte de alumnos, maestros y autoridades/entrevistas video grabadas o escritas. </a:t>
            </a:r>
          </a:p>
        </p:txBody>
      </p:sp>
      <p:sp>
        <p:nvSpPr>
          <p:cNvPr id="593" name="CuadroTexto 3"/>
          <p:cNvSpPr txBox="1"/>
          <p:nvPr/>
        </p:nvSpPr>
        <p:spPr>
          <a:xfrm>
            <a:off x="11383261" y="-1"/>
            <a:ext cx="636945"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16</a:t>
            </a:r>
          </a:p>
        </p:txBody>
      </p:sp>
    </p:spTree>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 name="Título 1"/>
          <p:cNvSpPr txBox="1">
            <a:spLocks noGrp="1"/>
          </p:cNvSpPr>
          <p:nvPr>
            <p:ph type="title"/>
          </p:nvPr>
        </p:nvSpPr>
        <p:spPr>
          <a:xfrm>
            <a:off x="126074" y="601392"/>
            <a:ext cx="10340289" cy="1410288"/>
          </a:xfrm>
          <a:prstGeom prst="rect">
            <a:avLst/>
          </a:prstGeom>
        </p:spPr>
        <p:txBody>
          <a:bodyPr/>
          <a:lstStyle>
            <a:lvl1pPr>
              <a:defRPr b="1">
                <a:latin typeface="Calibri"/>
                <a:ea typeface="Calibri"/>
                <a:cs typeface="Calibri"/>
                <a:sym typeface="Calibri"/>
              </a:defRPr>
            </a:lvl1pPr>
          </a:lstStyle>
          <a:p>
            <a:r>
              <a:t>Mtra: María del Pilar Araceli Sánchez Martínez. </a:t>
            </a:r>
          </a:p>
        </p:txBody>
      </p:sp>
      <p:sp>
        <p:nvSpPr>
          <p:cNvPr id="596" name="CuadroTexto 3"/>
          <p:cNvSpPr txBox="1"/>
          <p:nvPr/>
        </p:nvSpPr>
        <p:spPr>
          <a:xfrm>
            <a:off x="11383261" y="-1"/>
            <a:ext cx="636945"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16</a:t>
            </a:r>
          </a:p>
        </p:txBody>
      </p:sp>
      <p:sp>
        <p:nvSpPr>
          <p:cNvPr id="597" name="CuadroTexto 5"/>
          <p:cNvSpPr txBox="1"/>
          <p:nvPr/>
        </p:nvSpPr>
        <p:spPr>
          <a:xfrm>
            <a:off x="341140" y="2222694"/>
            <a:ext cx="11162715" cy="34778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200">
                <a:solidFill>
                  <a:srgbClr val="FFFFFF"/>
                </a:solidFill>
              </a:defRPr>
            </a:pPr>
            <a:r>
              <a:rPr dirty="0" err="1"/>
              <a:t>Autoevaluación</a:t>
            </a:r>
            <a:r>
              <a:rPr dirty="0"/>
              <a:t>: El </a:t>
            </a:r>
            <a:r>
              <a:rPr dirty="0" err="1"/>
              <a:t>trabajo</a:t>
            </a:r>
            <a:r>
              <a:rPr dirty="0"/>
              <a:t> </a:t>
            </a:r>
            <a:r>
              <a:rPr dirty="0" err="1"/>
              <a:t>interdisciplinario</a:t>
            </a:r>
            <a:r>
              <a:rPr dirty="0"/>
              <a:t> se </a:t>
            </a:r>
            <a:r>
              <a:rPr dirty="0" err="1"/>
              <a:t>logró</a:t>
            </a:r>
            <a:r>
              <a:rPr dirty="0"/>
              <a:t> </a:t>
            </a:r>
            <a:r>
              <a:rPr dirty="0" err="1"/>
              <a:t>llevar</a:t>
            </a:r>
            <a:r>
              <a:rPr dirty="0"/>
              <a:t> a </a:t>
            </a:r>
            <a:r>
              <a:rPr dirty="0" err="1"/>
              <a:t>cabo</a:t>
            </a:r>
            <a:r>
              <a:rPr dirty="0"/>
              <a:t>. Los </a:t>
            </a:r>
            <a:r>
              <a:rPr dirty="0" err="1"/>
              <a:t>tiempos</a:t>
            </a:r>
            <a:r>
              <a:rPr dirty="0"/>
              <a:t> se </a:t>
            </a:r>
            <a:r>
              <a:rPr dirty="0" err="1"/>
              <a:t>tuvieron</a:t>
            </a:r>
            <a:r>
              <a:rPr dirty="0"/>
              <a:t> que </a:t>
            </a:r>
            <a:r>
              <a:rPr dirty="0" err="1"/>
              <a:t>ir</a:t>
            </a:r>
            <a:r>
              <a:rPr dirty="0"/>
              <a:t> </a:t>
            </a:r>
            <a:r>
              <a:rPr dirty="0" err="1"/>
              <a:t>ajustando</a:t>
            </a:r>
            <a:r>
              <a:rPr dirty="0"/>
              <a:t> </a:t>
            </a:r>
            <a:r>
              <a:rPr dirty="0" err="1"/>
              <a:t>sobre</a:t>
            </a:r>
            <a:r>
              <a:rPr dirty="0"/>
              <a:t> la </a:t>
            </a:r>
            <a:r>
              <a:rPr dirty="0" err="1"/>
              <a:t>marcha</a:t>
            </a:r>
            <a:r>
              <a:rPr dirty="0"/>
              <a:t>, </a:t>
            </a:r>
            <a:r>
              <a:rPr dirty="0" err="1"/>
              <a:t>ya</a:t>
            </a:r>
            <a:r>
              <a:rPr dirty="0"/>
              <a:t> que las </a:t>
            </a:r>
            <a:r>
              <a:rPr dirty="0" err="1"/>
              <a:t>clases</a:t>
            </a:r>
            <a:r>
              <a:rPr dirty="0"/>
              <a:t> </a:t>
            </a:r>
            <a:r>
              <a:rPr dirty="0" err="1"/>
              <a:t>en</a:t>
            </a:r>
            <a:r>
              <a:rPr dirty="0"/>
              <a:t> </a:t>
            </a:r>
            <a:r>
              <a:rPr dirty="0" err="1"/>
              <a:t>línea</a:t>
            </a:r>
            <a:r>
              <a:rPr dirty="0"/>
              <a:t> que </a:t>
            </a:r>
            <a:r>
              <a:rPr dirty="0" err="1"/>
              <a:t>impartimos</a:t>
            </a:r>
            <a:r>
              <a:rPr dirty="0"/>
              <a:t> </a:t>
            </a:r>
            <a:r>
              <a:rPr dirty="0" err="1"/>
              <a:t>durante</a:t>
            </a:r>
            <a:r>
              <a:rPr dirty="0"/>
              <a:t> el </a:t>
            </a:r>
            <a:r>
              <a:rPr dirty="0" err="1"/>
              <a:t>ciclo</a:t>
            </a:r>
            <a:r>
              <a:rPr dirty="0"/>
              <a:t> escolar </a:t>
            </a:r>
            <a:r>
              <a:rPr dirty="0" err="1"/>
              <a:t>nos</a:t>
            </a:r>
            <a:r>
              <a:rPr dirty="0"/>
              <a:t> </a:t>
            </a:r>
            <a:r>
              <a:rPr dirty="0" err="1"/>
              <a:t>obligaron</a:t>
            </a:r>
            <a:r>
              <a:rPr dirty="0"/>
              <a:t> a </a:t>
            </a:r>
            <a:r>
              <a:rPr dirty="0" err="1"/>
              <a:t>modificar</a:t>
            </a:r>
            <a:r>
              <a:rPr dirty="0"/>
              <a:t> el plan de </a:t>
            </a:r>
            <a:r>
              <a:rPr dirty="0" err="1"/>
              <a:t>trabajo</a:t>
            </a:r>
            <a:r>
              <a:rPr dirty="0"/>
              <a:t>; </a:t>
            </a:r>
            <a:r>
              <a:rPr lang="es-MX" dirty="0" smtClean="0"/>
              <a:t>así como el regreso a las clases presenciales, </a:t>
            </a:r>
            <a:r>
              <a:rPr dirty="0" err="1" smtClean="0"/>
              <a:t>pero</a:t>
            </a:r>
            <a:r>
              <a:rPr dirty="0" smtClean="0"/>
              <a:t> </a:t>
            </a:r>
            <a:r>
              <a:rPr dirty="0"/>
              <a:t>a </a:t>
            </a:r>
            <a:r>
              <a:rPr dirty="0" err="1"/>
              <a:t>pesar</a:t>
            </a:r>
            <a:r>
              <a:rPr dirty="0"/>
              <a:t> de </a:t>
            </a:r>
            <a:r>
              <a:rPr dirty="0" err="1"/>
              <a:t>ello</a:t>
            </a:r>
            <a:r>
              <a:rPr dirty="0"/>
              <a:t> se </a:t>
            </a:r>
            <a:r>
              <a:rPr lang="es-MX" dirty="0" smtClean="0"/>
              <a:t>realizó el</a:t>
            </a:r>
            <a:r>
              <a:rPr dirty="0" smtClean="0"/>
              <a:t> </a:t>
            </a:r>
            <a:r>
              <a:rPr dirty="0" err="1" smtClean="0"/>
              <a:t>trabaj</a:t>
            </a:r>
            <a:r>
              <a:rPr lang="es-MX" dirty="0" smtClean="0"/>
              <a:t>o</a:t>
            </a:r>
            <a:r>
              <a:rPr dirty="0" smtClean="0"/>
              <a:t> </a:t>
            </a:r>
            <a:r>
              <a:rPr dirty="0" err="1"/>
              <a:t>en</a:t>
            </a:r>
            <a:r>
              <a:rPr dirty="0"/>
              <a:t> </a:t>
            </a:r>
            <a:r>
              <a:rPr dirty="0" err="1"/>
              <a:t>armonía</a:t>
            </a:r>
            <a:r>
              <a:rPr dirty="0"/>
              <a:t> y </a:t>
            </a:r>
            <a:r>
              <a:rPr dirty="0" err="1"/>
              <a:t>coordinación</a:t>
            </a:r>
            <a:r>
              <a:rPr dirty="0"/>
              <a:t> entre las </a:t>
            </a:r>
            <a:r>
              <a:rPr dirty="0" err="1"/>
              <a:t>disciplinas</a:t>
            </a:r>
            <a:r>
              <a:rPr dirty="0"/>
              <a:t>. </a:t>
            </a:r>
          </a:p>
          <a:p>
            <a:pPr algn="just">
              <a:defRPr sz="2200">
                <a:solidFill>
                  <a:srgbClr val="FFFFFF"/>
                </a:solidFill>
              </a:defRPr>
            </a:pPr>
            <a:endParaRPr dirty="0"/>
          </a:p>
          <a:p>
            <a:pPr algn="just">
              <a:defRPr sz="2200">
                <a:solidFill>
                  <a:srgbClr val="FFFFFF"/>
                </a:solidFill>
              </a:defRPr>
            </a:pPr>
            <a:r>
              <a:rPr dirty="0" err="1"/>
              <a:t>Coevaluación</a:t>
            </a:r>
            <a:r>
              <a:rPr dirty="0"/>
              <a:t> del </a:t>
            </a:r>
            <a:r>
              <a:rPr dirty="0" err="1"/>
              <a:t>proyecto</a:t>
            </a:r>
            <a:r>
              <a:rPr dirty="0"/>
              <a:t>: </a:t>
            </a:r>
          </a:p>
          <a:p>
            <a:pPr algn="just">
              <a:defRPr sz="2200" u="sng">
                <a:solidFill>
                  <a:srgbClr val="FFFFFF"/>
                </a:solidFill>
              </a:defRPr>
            </a:pPr>
            <a:r>
              <a:rPr dirty="0" err="1"/>
              <a:t>Alumnos</a:t>
            </a:r>
            <a:r>
              <a:rPr dirty="0"/>
              <a:t>: </a:t>
            </a:r>
            <a:r>
              <a:rPr u="none" dirty="0" err="1"/>
              <a:t>Tuvieron</a:t>
            </a:r>
            <a:r>
              <a:rPr u="none" dirty="0"/>
              <a:t> </a:t>
            </a:r>
            <a:r>
              <a:rPr u="none" dirty="0" err="1"/>
              <a:t>problemas</a:t>
            </a:r>
            <a:r>
              <a:rPr u="none" dirty="0"/>
              <a:t> para </a:t>
            </a:r>
            <a:r>
              <a:rPr u="none" dirty="0" err="1"/>
              <a:t>redactar</a:t>
            </a:r>
            <a:r>
              <a:rPr u="none" dirty="0"/>
              <a:t> </a:t>
            </a:r>
            <a:r>
              <a:rPr lang="es-MX" u="none" dirty="0" smtClean="0"/>
              <a:t>sus guiones y rastrear la información correcta y verificable de la bibliografía, </a:t>
            </a:r>
            <a:r>
              <a:rPr u="none" dirty="0" err="1" smtClean="0"/>
              <a:t>algunas</a:t>
            </a:r>
            <a:r>
              <a:rPr u="none" dirty="0" smtClean="0"/>
              <a:t> </a:t>
            </a:r>
            <a:r>
              <a:rPr u="none" dirty="0" err="1"/>
              <a:t>partes</a:t>
            </a:r>
            <a:r>
              <a:rPr u="none" dirty="0"/>
              <a:t> del </a:t>
            </a:r>
            <a:r>
              <a:rPr u="none" dirty="0" err="1"/>
              <a:t>contenido</a:t>
            </a:r>
            <a:r>
              <a:rPr u="none" dirty="0"/>
              <a:t> de </a:t>
            </a:r>
            <a:r>
              <a:rPr u="none" dirty="0" err="1"/>
              <a:t>los</a:t>
            </a:r>
            <a:r>
              <a:rPr u="none" dirty="0"/>
              <a:t> videos que </a:t>
            </a:r>
            <a:r>
              <a:rPr u="none" dirty="0" err="1"/>
              <a:t>hicieron</a:t>
            </a:r>
            <a:r>
              <a:rPr u="none" dirty="0"/>
              <a:t>, </a:t>
            </a:r>
            <a:r>
              <a:rPr u="none" dirty="0" err="1"/>
              <a:t>así</a:t>
            </a:r>
            <a:r>
              <a:rPr u="none" dirty="0"/>
              <a:t> </a:t>
            </a:r>
            <a:r>
              <a:rPr u="none" dirty="0" err="1"/>
              <a:t>como</a:t>
            </a:r>
            <a:r>
              <a:rPr u="none" dirty="0"/>
              <a:t> </a:t>
            </a:r>
            <a:r>
              <a:rPr u="none" dirty="0" err="1"/>
              <a:t>faltas</a:t>
            </a:r>
            <a:r>
              <a:rPr u="none" dirty="0"/>
              <a:t> de </a:t>
            </a:r>
            <a:r>
              <a:rPr u="none" dirty="0" err="1"/>
              <a:t>ortografía</a:t>
            </a:r>
            <a:r>
              <a:rPr u="none" dirty="0" smtClean="0"/>
              <a:t>. </a:t>
            </a:r>
            <a:endParaRPr u="none" dirty="0"/>
          </a:p>
        </p:txBody>
      </p:sp>
    </p:spTree>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CuadroTexto 4"/>
          <p:cNvSpPr txBox="1"/>
          <p:nvPr/>
        </p:nvSpPr>
        <p:spPr>
          <a:xfrm>
            <a:off x="341139" y="3221501"/>
            <a:ext cx="11162715" cy="32372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400">
                <a:solidFill>
                  <a:srgbClr val="FFFFFF"/>
                </a:solidFill>
              </a:defRPr>
            </a:pPr>
            <a:endParaRPr/>
          </a:p>
          <a:p>
            <a:pPr algn="just">
              <a:defRPr sz="2400">
                <a:solidFill>
                  <a:srgbClr val="FFFFFF"/>
                </a:solidFill>
              </a:defRPr>
            </a:pPr>
            <a:endParaRPr/>
          </a:p>
          <a:p>
            <a:pPr algn="just">
              <a:defRPr sz="2400">
                <a:solidFill>
                  <a:srgbClr val="FFFFFF"/>
                </a:solidFill>
              </a:defRPr>
            </a:pPr>
            <a:r>
              <a:t>Se llevó a cabo un trabajo colaborativo por parte de las materias, sobre todo de las distintas áreas en las que estudian los alumnos. Hubo interés por el proyecto en su ejecución inicial, en el desarrollo y en su final. Se dialogó y colaboró con la materia de apoyo, para la entrega de los productos finales, así como los avances que los distintos equipos de trabajo de las áreas dieron para su corrección en el proceso de elaboración.</a:t>
            </a:r>
          </a:p>
        </p:txBody>
      </p:sp>
      <p:sp>
        <p:nvSpPr>
          <p:cNvPr id="600" name="CuadroTexto 1"/>
          <p:cNvSpPr txBox="1"/>
          <p:nvPr/>
        </p:nvSpPr>
        <p:spPr>
          <a:xfrm>
            <a:off x="11383261" y="-1"/>
            <a:ext cx="636945"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16</a:t>
            </a:r>
          </a:p>
        </p:txBody>
      </p:sp>
      <p:sp>
        <p:nvSpPr>
          <p:cNvPr id="601" name="CuadroTexto 3"/>
          <p:cNvSpPr txBox="1"/>
          <p:nvPr/>
        </p:nvSpPr>
        <p:spPr>
          <a:xfrm>
            <a:off x="341140" y="2222694"/>
            <a:ext cx="11162715" cy="1513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400" u="sng">
                <a:solidFill>
                  <a:srgbClr val="FFFFFF"/>
                </a:solidFill>
              </a:defRPr>
            </a:pPr>
            <a:r>
              <a:t>Maestros</a:t>
            </a:r>
            <a:r>
              <a:rPr u="none"/>
              <a:t>: el trabajo siempre fue desarrollado en armonía y respeto, logramos trabajar en equipo y siempre tratando de enriquecer el proyecto.</a:t>
            </a:r>
          </a:p>
          <a:p>
            <a:pPr algn="just">
              <a:defRPr sz="2400" u="sng">
                <a:solidFill>
                  <a:srgbClr val="FFFFFF"/>
                </a:solidFill>
              </a:defRPr>
            </a:pPr>
            <a:r>
              <a:t>Coevaluación de autoridades: </a:t>
            </a:r>
            <a:r>
              <a:rPr u="none"/>
              <a:t>Las autoridades escolares atestiguaron el trabajo del equipo y su ejecución completa del proyecto. </a:t>
            </a:r>
          </a:p>
        </p:txBody>
      </p:sp>
    </p:spTree>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 name="Título 1"/>
          <p:cNvSpPr txBox="1">
            <a:spLocks noGrp="1"/>
          </p:cNvSpPr>
          <p:nvPr>
            <p:ph type="title"/>
          </p:nvPr>
        </p:nvSpPr>
        <p:spPr>
          <a:xfrm>
            <a:off x="680320" y="753228"/>
            <a:ext cx="9613863" cy="1080938"/>
          </a:xfrm>
          <a:prstGeom prst="rect">
            <a:avLst/>
          </a:prstGeom>
        </p:spPr>
        <p:txBody>
          <a:bodyPr/>
          <a:lstStyle/>
          <a:p>
            <a:r>
              <a:t>ELSA MARINA ZAMORA LARIOS</a:t>
            </a:r>
          </a:p>
        </p:txBody>
      </p:sp>
      <p:graphicFrame>
        <p:nvGraphicFramePr>
          <p:cNvPr id="604" name="Tabla 7"/>
          <p:cNvGraphicFramePr/>
          <p:nvPr/>
        </p:nvGraphicFramePr>
        <p:xfrm>
          <a:off x="263433" y="3063240"/>
          <a:ext cx="11665132" cy="2552440"/>
        </p:xfrm>
        <a:graphic>
          <a:graphicData uri="http://schemas.openxmlformats.org/drawingml/2006/table">
            <a:tbl>
              <a:tblPr>
                <a:tableStyleId>{4C3C2611-4C71-4FC5-86AE-919BDF0F9419}</a:tableStyleId>
              </a:tblPr>
              <a:tblGrid>
                <a:gridCol w="5832566"/>
                <a:gridCol w="5832566"/>
              </a:tblGrid>
              <a:tr h="1058500">
                <a:tc>
                  <a:txBody>
                    <a:bodyPr/>
                    <a:lstStyle/>
                    <a:p>
                      <a:pPr defTabSz="914400">
                        <a:defRPr sz="1800">
                          <a:solidFill>
                            <a:srgbClr val="000000"/>
                          </a:solidFill>
                        </a:defRPr>
                      </a:pPr>
                      <a:r>
                        <a:rPr sz="2000">
                          <a:solidFill>
                            <a:srgbClr val="FFFFFF"/>
                          </a:solidFill>
                        </a:rPr>
                        <a:t>Los resultados obtenidos por cada equipo de trabajo:</a:t>
                      </a:r>
                    </a:p>
                  </a:txBody>
                  <a:tcPr marL="28510" marR="28510" marT="28510" marB="28510" horzOverflow="overflow"/>
                </a:tc>
                <a:tc>
                  <a:txBody>
                    <a:bodyPr/>
                    <a:lstStyle/>
                    <a:p>
                      <a:pPr defTabSz="914400">
                        <a:defRPr sz="1800">
                          <a:solidFill>
                            <a:srgbClr val="000000"/>
                          </a:solidFill>
                        </a:defRPr>
                      </a:pPr>
                      <a:r>
                        <a:rPr sz="2000">
                          <a:solidFill>
                            <a:srgbClr val="FFFFFF"/>
                          </a:solidFill>
                        </a:rPr>
                        <a:t>La situación de pandemia provocó que no se trabajara como tal en equipos, debimos hacer ajustes y creo que el resultado fue bueno a pesar de las circunstancias.</a:t>
                      </a:r>
                    </a:p>
                  </a:txBody>
                  <a:tcPr marL="28510" marR="28510" marT="28510" marB="28510" horzOverflow="overflow"/>
                </a:tc>
              </a:tr>
              <a:tr h="880516">
                <a:tc>
                  <a:txBody>
                    <a:bodyPr/>
                    <a:lstStyle/>
                    <a:p>
                      <a:pPr defTabSz="914400">
                        <a:defRPr sz="1800">
                          <a:solidFill>
                            <a:srgbClr val="000000"/>
                          </a:solidFill>
                        </a:defRPr>
                      </a:pPr>
                      <a:r>
                        <a:rPr sz="2000">
                          <a:solidFill>
                            <a:srgbClr val="FFFFFF"/>
                          </a:solidFill>
                        </a:rPr>
                        <a:t>El desempeño de los integrantes de cada equipo de trabajo:</a:t>
                      </a:r>
                    </a:p>
                  </a:txBody>
                  <a:tcPr marL="28510" marR="28510" marT="28510" marB="28510" horzOverflow="overflow"/>
                </a:tc>
                <a:tc>
                  <a:txBody>
                    <a:bodyPr/>
                    <a:lstStyle/>
                    <a:p>
                      <a:pPr defTabSz="914400">
                        <a:defRPr sz="1800">
                          <a:solidFill>
                            <a:srgbClr val="000000"/>
                          </a:solidFill>
                        </a:defRPr>
                      </a:pPr>
                      <a:r>
                        <a:rPr sz="2000">
                          <a:solidFill>
                            <a:srgbClr val="FFFFFF"/>
                          </a:solidFill>
                        </a:rPr>
                        <a:t>Como era de esperarse, al trabajar a distancia hubo integrantes que no entregaron con la suficiente calidad, sin embargo, todos los alumnos hicieron un buen esfuerzo.</a:t>
                      </a:r>
                    </a:p>
                  </a:txBody>
                  <a:tcPr marL="28510" marR="28510" marT="28510" marB="28510" horzOverflow="overflow"/>
                </a:tc>
              </a:tr>
            </a:tbl>
          </a:graphicData>
        </a:graphic>
      </p:graphicFrame>
      <p:sp>
        <p:nvSpPr>
          <p:cNvPr id="605" name="CuadroTexto 2"/>
          <p:cNvSpPr txBox="1"/>
          <p:nvPr/>
        </p:nvSpPr>
        <p:spPr>
          <a:xfrm>
            <a:off x="11383261" y="-1"/>
            <a:ext cx="636945"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16</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ítulo 1"/>
          <p:cNvSpPr txBox="1">
            <a:spLocks noGrp="1"/>
          </p:cNvSpPr>
          <p:nvPr>
            <p:ph type="title"/>
          </p:nvPr>
        </p:nvSpPr>
        <p:spPr>
          <a:xfrm>
            <a:off x="680320" y="753228"/>
            <a:ext cx="9613863" cy="1080939"/>
          </a:xfrm>
          <a:prstGeom prst="rect">
            <a:avLst/>
          </a:prstGeom>
        </p:spPr>
        <p:txBody>
          <a:bodyPr/>
          <a:lstStyle/>
          <a:p>
            <a:r>
              <a:t>Preguntas Guía</a:t>
            </a:r>
          </a:p>
        </p:txBody>
      </p:sp>
      <p:sp>
        <p:nvSpPr>
          <p:cNvPr id="281" name="Marcador de contenido 2"/>
          <p:cNvSpPr txBox="1">
            <a:spLocks noGrp="1"/>
          </p:cNvSpPr>
          <p:nvPr>
            <p:ph type="body" sz="half" idx="1"/>
          </p:nvPr>
        </p:nvSpPr>
        <p:spPr>
          <a:xfrm>
            <a:off x="680320" y="2869808"/>
            <a:ext cx="9613863" cy="2883878"/>
          </a:xfrm>
          <a:prstGeom prst="rect">
            <a:avLst/>
          </a:prstGeom>
        </p:spPr>
        <p:txBody>
          <a:bodyPr/>
          <a:lstStyle/>
          <a:p>
            <a:pPr marL="4233" indent="-4233" defTabSz="457200">
              <a:lnSpc>
                <a:spcPct val="100000"/>
              </a:lnSpc>
              <a:spcBef>
                <a:spcPts val="100"/>
              </a:spcBef>
              <a:buSzTx/>
              <a:buFontTx/>
              <a:buNone/>
              <a:defRPr sz="3000"/>
            </a:pPr>
            <a:r>
              <a:t>¿Qué saben los estudiantes acerca del covid ?</a:t>
            </a:r>
          </a:p>
          <a:p>
            <a:pPr marL="4233" indent="-4233" defTabSz="457200">
              <a:lnSpc>
                <a:spcPct val="100000"/>
              </a:lnSpc>
              <a:spcBef>
                <a:spcPts val="100"/>
              </a:spcBef>
              <a:buSzTx/>
              <a:buFontTx/>
              <a:buNone/>
              <a:defRPr sz="3000"/>
            </a:pPr>
            <a:r>
              <a:t>¿ Cómo fue tu vivencia ante el confinamiento?</a:t>
            </a:r>
          </a:p>
          <a:p>
            <a:pPr marL="4233" indent="-4233" defTabSz="457200">
              <a:lnSpc>
                <a:spcPct val="100000"/>
              </a:lnSpc>
              <a:spcBef>
                <a:spcPts val="100"/>
              </a:spcBef>
              <a:buSzTx/>
              <a:buFontTx/>
              <a:buNone/>
              <a:defRPr sz="3000"/>
            </a:pPr>
            <a:r>
              <a:t>¿ Qué emociones te generó el saber que ibas a regresar a clases presenciales?</a:t>
            </a:r>
            <a:endParaRPr sz="1200">
              <a:latin typeface="Times Roman"/>
              <a:ea typeface="Times Roman"/>
              <a:cs typeface="Times Roman"/>
              <a:sym typeface="Times Roman"/>
            </a:endParaRPr>
          </a:p>
        </p:txBody>
      </p:sp>
      <p:sp>
        <p:nvSpPr>
          <p:cNvPr id="282" name="CuadroTexto 3"/>
          <p:cNvSpPr txBox="1"/>
          <p:nvPr/>
        </p:nvSpPr>
        <p:spPr>
          <a:xfrm>
            <a:off x="11649662" y="-1"/>
            <a:ext cx="370543"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8</a:t>
            </a:r>
          </a:p>
        </p:txBody>
      </p:sp>
    </p:spTree>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7" name="Tabla 4"/>
          <p:cNvGraphicFramePr/>
          <p:nvPr/>
        </p:nvGraphicFramePr>
        <p:xfrm>
          <a:off x="263433" y="2514600"/>
          <a:ext cx="11665134" cy="2336002"/>
        </p:xfrm>
        <a:graphic>
          <a:graphicData uri="http://schemas.openxmlformats.org/drawingml/2006/table">
            <a:tbl>
              <a:tblPr>
                <a:tableStyleId>{4C3C2611-4C71-4FC5-86AE-919BDF0F9419}</a:tableStyleId>
              </a:tblPr>
              <a:tblGrid>
                <a:gridCol w="5832566"/>
                <a:gridCol w="5832566"/>
              </a:tblGrid>
              <a:tr h="1455485">
                <a:tc>
                  <a:txBody>
                    <a:bodyPr/>
                    <a:lstStyle/>
                    <a:p>
                      <a:pPr defTabSz="914400">
                        <a:defRPr sz="1800">
                          <a:solidFill>
                            <a:srgbClr val="000000"/>
                          </a:solidFill>
                        </a:defRPr>
                      </a:pPr>
                      <a:r>
                        <a:rPr sz="2000">
                          <a:solidFill>
                            <a:srgbClr val="FFFFFF"/>
                          </a:solidFill>
                        </a:rPr>
                        <a:t>El equipo interdisciplinario de los profesores:</a:t>
                      </a:r>
                    </a:p>
                  </a:txBody>
                  <a:tcPr marL="28510" marR="28510" marT="28510" marB="28510" horzOverflow="overflow"/>
                </a:tc>
                <a:tc>
                  <a:txBody>
                    <a:bodyPr/>
                    <a:lstStyle/>
                    <a:p>
                      <a:pPr defTabSz="914400">
                        <a:defRPr sz="1800">
                          <a:solidFill>
                            <a:srgbClr val="000000"/>
                          </a:solidFill>
                        </a:defRPr>
                      </a:pPr>
                      <a:r>
                        <a:rPr sz="2000">
                          <a:solidFill>
                            <a:srgbClr val="FFFFFF"/>
                          </a:solidFill>
                        </a:rPr>
                        <a:t>Considero que el equipo de profesores tuvimos una excelente comunicación, todos trabajamos con base en lo acordado y sobre los tiempos establecidos, incluso con la situación de pandemia que enfrentamos, nuestro contacto fue idóneo.</a:t>
                      </a:r>
                    </a:p>
                  </a:txBody>
                  <a:tcPr marL="28510" marR="28510" marT="28510" marB="28510" horzOverflow="overflow"/>
                </a:tc>
              </a:tr>
              <a:tr h="880516">
                <a:tc>
                  <a:txBody>
                    <a:bodyPr/>
                    <a:lstStyle/>
                    <a:p>
                      <a:pPr defTabSz="914400">
                        <a:defRPr sz="1800">
                          <a:solidFill>
                            <a:srgbClr val="000000"/>
                          </a:solidFill>
                        </a:defRPr>
                      </a:pPr>
                      <a:r>
                        <a:rPr sz="2000">
                          <a:solidFill>
                            <a:srgbClr val="FFFFFF"/>
                          </a:solidFill>
                        </a:rPr>
                        <a:t>El proceso y resultados del proyecto interdisciplinario en general:</a:t>
                      </a:r>
                    </a:p>
                  </a:txBody>
                  <a:tcPr marL="28510" marR="28510" marT="28510" marB="28510" horzOverflow="overflow"/>
                </a:tc>
                <a:tc>
                  <a:txBody>
                    <a:bodyPr/>
                    <a:lstStyle/>
                    <a:p>
                      <a:pPr defTabSz="914400">
                        <a:defRPr sz="1800">
                          <a:solidFill>
                            <a:srgbClr val="000000"/>
                          </a:solidFill>
                        </a:defRPr>
                      </a:pPr>
                      <a:r>
                        <a:rPr sz="2000">
                          <a:solidFill>
                            <a:srgbClr val="FFFFFF"/>
                          </a:solidFill>
                        </a:rPr>
                        <a:t>Pienso que el resultado es bueno, tuvimos que lidiar con la pandemia y la adaptación que provocó y, a pesar de ello, se logró desarrollar el proyecto dentro del tiempo originalmente acordado. </a:t>
                      </a:r>
                    </a:p>
                  </a:txBody>
                  <a:tcPr marL="28510" marR="28510" marT="28510" marB="28510" horzOverflow="overflow"/>
                </a:tc>
              </a:tr>
            </a:tbl>
          </a:graphicData>
        </a:graphic>
      </p:graphicFrame>
      <p:sp>
        <p:nvSpPr>
          <p:cNvPr id="608" name="CuadroTexto 1"/>
          <p:cNvSpPr txBox="1"/>
          <p:nvPr/>
        </p:nvSpPr>
        <p:spPr>
          <a:xfrm>
            <a:off x="11383261" y="-1"/>
            <a:ext cx="636945"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16</a:t>
            </a:r>
          </a:p>
        </p:txBody>
      </p:sp>
    </p:spTree>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 name="Título 1"/>
          <p:cNvSpPr txBox="1">
            <a:spLocks noGrp="1"/>
          </p:cNvSpPr>
          <p:nvPr>
            <p:ph type="title"/>
          </p:nvPr>
        </p:nvSpPr>
        <p:spPr>
          <a:xfrm>
            <a:off x="680320" y="753228"/>
            <a:ext cx="9613863" cy="1080938"/>
          </a:xfrm>
          <a:prstGeom prst="rect">
            <a:avLst/>
          </a:prstGeom>
        </p:spPr>
        <p:txBody>
          <a:bodyPr/>
          <a:lstStyle>
            <a:lvl1pPr>
              <a:defRPr>
                <a:latin typeface="Calibri"/>
                <a:ea typeface="Calibri"/>
                <a:cs typeface="Calibri"/>
                <a:sym typeface="Calibri"/>
              </a:defRPr>
            </a:lvl1pPr>
          </a:lstStyle>
          <a:p>
            <a:r>
              <a:t>LIC IDANIA ORTIZ VAZQUEZ</a:t>
            </a:r>
          </a:p>
        </p:txBody>
      </p:sp>
      <p:sp>
        <p:nvSpPr>
          <p:cNvPr id="611" name="Marcador de contenido 2"/>
          <p:cNvSpPr txBox="1">
            <a:spLocks noGrp="1"/>
          </p:cNvSpPr>
          <p:nvPr>
            <p:ph type="body" idx="1"/>
          </p:nvPr>
        </p:nvSpPr>
        <p:spPr>
          <a:xfrm>
            <a:off x="267285" y="2031114"/>
            <a:ext cx="11619915" cy="3404005"/>
          </a:xfrm>
          <a:prstGeom prst="rect">
            <a:avLst/>
          </a:prstGeom>
        </p:spPr>
        <p:txBody>
          <a:bodyPr>
            <a:normAutofit lnSpcReduction="10000"/>
          </a:bodyPr>
          <a:lstStyle/>
          <a:p>
            <a:pPr marL="0" indent="0" algn="just" defTabSz="804672">
              <a:lnSpc>
                <a:spcPct val="107000"/>
              </a:lnSpc>
              <a:spcBef>
                <a:spcPts val="800"/>
              </a:spcBef>
              <a:buSzTx/>
              <a:buNone/>
              <a:defRPr sz="1936">
                <a:latin typeface="Calibri"/>
                <a:ea typeface="Calibri"/>
                <a:cs typeface="Calibri"/>
                <a:sym typeface="Calibri"/>
              </a:defRPr>
            </a:pPr>
            <a:r>
              <a:t>1.- Con respecto al trabajo realizado con los alumnos, puedo mencionar que los resultados que se obtuvieron fueron satisfactorios, desde el momento en que se les planteo el proyecto se mostraron participativos y cumplieron con el desarrollo que se manejo en cada clase.  Fue muy interesante y gratificante recibir el producto final de los chicos, pese a que este se recibió ya en periodo de contingencia el grupo de trabajo no fallo en su entrega</a:t>
            </a:r>
          </a:p>
          <a:p>
            <a:pPr marL="0" indent="0" algn="just" defTabSz="804672">
              <a:lnSpc>
                <a:spcPct val="107000"/>
              </a:lnSpc>
              <a:spcBef>
                <a:spcPts val="800"/>
              </a:spcBef>
              <a:buSzTx/>
              <a:buNone/>
              <a:defRPr sz="1936">
                <a:latin typeface="Calibri"/>
                <a:ea typeface="Calibri"/>
                <a:cs typeface="Calibri"/>
                <a:sym typeface="Calibri"/>
              </a:defRPr>
            </a:pPr>
            <a:r>
              <a:t>2.- El desempeño de los grupos de trabajo dentro de la materia que yo les imparto fue bueno, manifestaban las dudas que surgían, así como también participaban activamente con ideas para poder desarrollar el proyecto, como sucede en los grupos hay chicos que participan más activamente que otros, pero con respecto a la evaluación del desempeño considero que en general fue buen.  Puedo mencionar también que algo que para mi fue muy gratificante es que, aunque yo era la directriz del proyecto en términos generales ellos lograron integrar sus ideas de manera adecuada y lograr acuerdos en forma rápida y eficaz.</a:t>
            </a:r>
          </a:p>
        </p:txBody>
      </p:sp>
      <p:sp>
        <p:nvSpPr>
          <p:cNvPr id="612" name="CuadroTexto 4"/>
          <p:cNvSpPr txBox="1"/>
          <p:nvPr/>
        </p:nvSpPr>
        <p:spPr>
          <a:xfrm>
            <a:off x="11383261" y="-1"/>
            <a:ext cx="636945"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16</a:t>
            </a:r>
          </a:p>
        </p:txBody>
      </p:sp>
    </p:spTree>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 name="Marcador de contenido 2"/>
          <p:cNvSpPr txBox="1">
            <a:spLocks noGrp="1"/>
          </p:cNvSpPr>
          <p:nvPr>
            <p:ph type="body" idx="1"/>
          </p:nvPr>
        </p:nvSpPr>
        <p:spPr>
          <a:xfrm>
            <a:off x="413034" y="2266534"/>
            <a:ext cx="11347558" cy="3599317"/>
          </a:xfrm>
          <a:prstGeom prst="rect">
            <a:avLst/>
          </a:prstGeom>
        </p:spPr>
        <p:txBody>
          <a:bodyPr>
            <a:normAutofit lnSpcReduction="10000"/>
          </a:bodyPr>
          <a:lstStyle/>
          <a:p>
            <a:pPr marL="0" indent="0" algn="just" defTabSz="795527">
              <a:lnSpc>
                <a:spcPct val="107000"/>
              </a:lnSpc>
              <a:spcBef>
                <a:spcPts val="800"/>
              </a:spcBef>
              <a:buSzTx/>
              <a:buNone/>
              <a:defRPr sz="1914">
                <a:latin typeface="Calibri"/>
                <a:ea typeface="Calibri"/>
                <a:cs typeface="Calibri"/>
                <a:sym typeface="Calibri"/>
              </a:defRPr>
            </a:pPr>
            <a:r>
              <a:t>3.-con respecto al trabajo con el equipo interdisciplinario puedo decir que logramos una excelente empatía y pudimos lograr los objetivos planteados, ya que todos y cada uno de los integrantes se mostro siempre participativo, las dos materias interdisciplinarias que participamos, logramos acuerdos importantes y pudimos dividir y coordinar el trabajo en forma equitativa y eficaz para el logro de los objetivos planteados.  Obtuvimos siempre los comentarios oportunos de las materias de apoyo y la resolución de dudas por parte del coordinador del proyecto.</a:t>
            </a:r>
          </a:p>
          <a:p>
            <a:pPr marL="0" indent="0" algn="just" defTabSz="795527">
              <a:lnSpc>
                <a:spcPct val="107000"/>
              </a:lnSpc>
              <a:spcBef>
                <a:spcPts val="800"/>
              </a:spcBef>
              <a:buSzTx/>
              <a:buNone/>
              <a:defRPr sz="1914">
                <a:latin typeface="Calibri"/>
                <a:ea typeface="Calibri"/>
                <a:cs typeface="Calibri"/>
                <a:sym typeface="Calibri"/>
              </a:defRPr>
            </a:pPr>
            <a:r>
              <a:t>4.- con respecto al proceso de desarrollo del proyecto y a su resultado creo que pudimos haber obtenido resultados aun mejores, sin embargo, pese a la situación de contingencia logramos finalizar nuestro proyecto, solo dejando pendiente las platicas de concientización hacia la comunidad, considero que podemos mejorar algunos aspectos de este proyecto y logar cumplir el objetivo al 100% (dirigirlo adecuadamente a la comunidad y llevarlo a la practica).</a:t>
            </a:r>
          </a:p>
        </p:txBody>
      </p:sp>
      <p:sp>
        <p:nvSpPr>
          <p:cNvPr id="615" name="CuadroTexto 4"/>
          <p:cNvSpPr txBox="1"/>
          <p:nvPr/>
        </p:nvSpPr>
        <p:spPr>
          <a:xfrm>
            <a:off x="11383261" y="-1"/>
            <a:ext cx="636945" cy="68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4000">
                <a:solidFill>
                  <a:srgbClr val="FFFFFF"/>
                </a:solidFill>
              </a:defRPr>
            </a:lvl1pPr>
          </a:lstStyle>
          <a:p>
            <a:r>
              <a:t>16</a:t>
            </a:r>
          </a:p>
        </p:txBody>
      </p:sp>
    </p:spTree>
  </p:cSld>
  <p:clrMapOvr>
    <a:masterClrMapping/>
  </p:clrMapOvr>
  <p:transition spd="med"/>
</p:sld>
</file>

<file path=ppt/theme/theme1.xml><?xml version="1.0" encoding="utf-8"?>
<a:theme xmlns:a="http://schemas.openxmlformats.org/drawingml/2006/main" name="Berlín">
  <a:themeElements>
    <a:clrScheme name="Berlín">
      <a:dk1>
        <a:srgbClr val="000000"/>
      </a:dk1>
      <a:lt1>
        <a:srgbClr val="FFFFFF"/>
      </a:lt1>
      <a:dk2>
        <a:srgbClr val="A7A7A7"/>
      </a:dk2>
      <a:lt2>
        <a:srgbClr val="535353"/>
      </a:lt2>
      <a:accent1>
        <a:srgbClr val="39CDE7"/>
      </a:accent1>
      <a:accent2>
        <a:srgbClr val="60DE72"/>
      </a:accent2>
      <a:accent3>
        <a:srgbClr val="DDCC64"/>
      </a:accent3>
      <a:accent4>
        <a:srgbClr val="F49D50"/>
      </a:accent4>
      <a:accent5>
        <a:srgbClr val="E44951"/>
      </a:accent5>
      <a:accent6>
        <a:srgbClr val="D666F9"/>
      </a:accent6>
      <a:hlink>
        <a:srgbClr val="0000FF"/>
      </a:hlink>
      <a:folHlink>
        <a:srgbClr val="FF00FF"/>
      </a:folHlink>
    </a:clrScheme>
    <a:fontScheme name="Berlín">
      <a:majorFont>
        <a:latin typeface="Helvetica"/>
        <a:ea typeface="Helvetica"/>
        <a:cs typeface="Helvetica"/>
      </a:majorFont>
      <a:minorFont>
        <a:latin typeface="Trebuchet MS"/>
        <a:ea typeface="Trebuchet MS"/>
        <a:cs typeface="Trebuchet MS"/>
      </a:minorFont>
    </a:fontScheme>
    <a:fmtScheme name="Berlí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erlín">
  <a:themeElements>
    <a:clrScheme name="Berlín">
      <a:dk1>
        <a:srgbClr val="000000"/>
      </a:dk1>
      <a:lt1>
        <a:srgbClr val="FFFFFF"/>
      </a:lt1>
      <a:dk2>
        <a:srgbClr val="A7A7A7"/>
      </a:dk2>
      <a:lt2>
        <a:srgbClr val="535353"/>
      </a:lt2>
      <a:accent1>
        <a:srgbClr val="39CDE7"/>
      </a:accent1>
      <a:accent2>
        <a:srgbClr val="60DE72"/>
      </a:accent2>
      <a:accent3>
        <a:srgbClr val="DDCC64"/>
      </a:accent3>
      <a:accent4>
        <a:srgbClr val="F49D50"/>
      </a:accent4>
      <a:accent5>
        <a:srgbClr val="E44951"/>
      </a:accent5>
      <a:accent6>
        <a:srgbClr val="D666F9"/>
      </a:accent6>
      <a:hlink>
        <a:srgbClr val="0000FF"/>
      </a:hlink>
      <a:folHlink>
        <a:srgbClr val="FF00FF"/>
      </a:folHlink>
    </a:clrScheme>
    <a:fontScheme name="Berlín">
      <a:majorFont>
        <a:latin typeface="Helvetica"/>
        <a:ea typeface="Helvetica"/>
        <a:cs typeface="Helvetica"/>
      </a:majorFont>
      <a:minorFont>
        <a:latin typeface="Trebuchet MS"/>
        <a:ea typeface="Trebuchet MS"/>
        <a:cs typeface="Trebuchet MS"/>
      </a:minorFont>
    </a:fontScheme>
    <a:fmtScheme name="Berlí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TotalTime>
  <Words>4585</Words>
  <Application>Microsoft Office PowerPoint</Application>
  <PresentationFormat>Panorámica</PresentationFormat>
  <Paragraphs>419</Paragraphs>
  <Slides>92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92</vt:i4>
      </vt:variant>
    </vt:vector>
  </HeadingPairs>
  <TitlesOfParts>
    <vt:vector size="98" baseType="lpstr">
      <vt:lpstr>Arial</vt:lpstr>
      <vt:lpstr>Calibri</vt:lpstr>
      <vt:lpstr>Times New Roman</vt:lpstr>
      <vt:lpstr>Times Roman</vt:lpstr>
      <vt:lpstr>Trebuchet MS</vt:lpstr>
      <vt:lpstr>Berlín</vt:lpstr>
      <vt:lpstr>Presentación de PowerPoint</vt:lpstr>
      <vt:lpstr>Equipo No. 1</vt:lpstr>
      <vt:lpstr>CICLO ESCOLAR 2020 - 2021</vt:lpstr>
      <vt:lpstr>JUSTIFICACIÓN</vt:lpstr>
      <vt:lpstr>OBJETIVO GENERAL</vt:lpstr>
      <vt:lpstr>OBJETIVOS DE CADA ASIGNATURA</vt:lpstr>
      <vt:lpstr>Presentación de PowerPoint</vt:lpstr>
      <vt:lpstr>ORGANIZADOR GRÁFICO</vt:lpstr>
      <vt:lpstr>Preguntas Guía</vt:lpstr>
      <vt:lpstr>ESTRUCTURA INICIAL DE LA PLANEACIÓN</vt:lpstr>
      <vt:lpstr>Presentación de PowerPoint</vt:lpstr>
      <vt:lpstr>Presentación de PowerPoint</vt:lpstr>
      <vt:lpstr>Presentación de PowerPoint</vt:lpstr>
      <vt:lpstr>PRODUCTO</vt:lpstr>
      <vt:lpstr>Presentación de PowerPoint</vt:lpstr>
      <vt:lpstr>Documentación de actividades y evidencias de enseñanza-aprendizaje.</vt:lpstr>
      <vt:lpstr>11.1 ¿QUÉ ES EL VIRUS SARS-COV-2?</vt:lpstr>
      <vt:lpstr>Asignaturas:</vt:lpstr>
      <vt:lpstr>Justificación de la actividad. </vt:lpstr>
      <vt:lpstr>Descripción de Apertura de la actividad. </vt:lpstr>
      <vt:lpstr>Descripción del desarrollo de la actividad. </vt:lpstr>
      <vt:lpstr>Descripción del cierre de la actividad. </vt:lpstr>
      <vt:lpstr>Descripción de lo que se hará con los resultados de la actividad.</vt:lpstr>
      <vt:lpstr>Análisis. Contrastación de lo esperado y lo sucedido</vt:lpstr>
      <vt:lpstr>Toma de decisiones. </vt:lpstr>
      <vt:lpstr>Actividad Interdisciplinaria de la fase de desarrollo del proyecto</vt:lpstr>
      <vt:lpstr>¿Qué es el virus SARS-COV 2?  </vt:lpstr>
      <vt:lpstr>Asignaturas:</vt:lpstr>
      <vt:lpstr>Justificación de la actividad. </vt:lpstr>
      <vt:lpstr>Descripción de Apertura de la actividad. </vt:lpstr>
      <vt:lpstr>Descripción del desarrollo de la actividad. </vt:lpstr>
      <vt:lpstr>Descripción del cierre de la actividad. </vt:lpstr>
      <vt:lpstr>Descripción de lo que se hará con los resultados de la actividad.</vt:lpstr>
      <vt:lpstr>Análisis. Contrastación de lo esperado y lo sucedido.</vt:lpstr>
      <vt:lpstr>Toma de decisiones. </vt:lpstr>
      <vt:lpstr>Actividad Interdisciplinaria “b” de la fase de desarrollo del proyecto</vt:lpstr>
      <vt:lpstr>¿Qué es el Virus SARS-COV2?  </vt:lpstr>
      <vt:lpstr>Asignaturas:</vt:lpstr>
      <vt:lpstr>Justificación de la actividad. </vt:lpstr>
      <vt:lpstr>Descripción de Apertura de la actividad. </vt:lpstr>
      <vt:lpstr>Descripción del desarrollo de la actividad. </vt:lpstr>
      <vt:lpstr>Descripción del cierre de la actividad. </vt:lpstr>
      <vt:lpstr>Descripción de lo que se hará con los resultados de la actividad.</vt:lpstr>
      <vt:lpstr>Análisis. Contrastación de lo esperado y lo sucedido.</vt:lpstr>
      <vt:lpstr>Toma de decisiones. </vt:lpstr>
      <vt:lpstr>ACTIVIDAD POR CADA ASIGNATURA DE LA FASE DE DESARROLLO DEL PROYECTO   ASIGNATURA: PSICOLOGÍA </vt:lpstr>
      <vt:lpstr>LA PERCEPCIÓN, LOS SENTIDOS Y EL AUTOCUIDADO</vt:lpstr>
      <vt:lpstr>Asignaturas:</vt:lpstr>
      <vt:lpstr>Justificación de la actividad.</vt:lpstr>
      <vt:lpstr>Descripción de Apertura de la actividad. </vt:lpstr>
      <vt:lpstr>Descripción del desarrollo de la actividad.</vt:lpstr>
      <vt:lpstr>Descripción del cierre de la actividad. </vt:lpstr>
      <vt:lpstr>Descripción de lo que se hará con los resultados de la actividad.</vt:lpstr>
      <vt:lpstr>Análisis. Contrastación de lo esperado y lo sucedido.</vt:lpstr>
      <vt:lpstr>Toma de decisiones. </vt:lpstr>
      <vt:lpstr>ACTIVIDAD POR CADA ASIGNATURA DE LA FASE DE DESARROLLO DEL PROYECTO   ASIGNATURA DE APOYO: LITERATURA MEXICANA E IBEROAMERICANA. </vt:lpstr>
      <vt:lpstr>REVISIÓN DE LA REDACCIÓN</vt:lpstr>
      <vt:lpstr>Justificación de la actividad.</vt:lpstr>
      <vt:lpstr>Asignaturas: Literatura mexicana e iberoamericana</vt:lpstr>
      <vt:lpstr>Descripción de Apertura de la actividad. </vt:lpstr>
      <vt:lpstr>Descripción del desarrollo de la actividad.</vt:lpstr>
      <vt:lpstr>Descripción del cierre de la actividad. </vt:lpstr>
      <vt:lpstr>Descripción de lo que se hará con los resultados de la actividad.</vt:lpstr>
      <vt:lpstr>Análisis. Contrastación de lo esperado y lo sucedido.</vt:lpstr>
      <vt:lpstr>Toma de decisiones. </vt:lpstr>
      <vt:lpstr>ACTIVIDAD POR CADA ASIGNATURA DE LA FASE DE DESARROLLO DEL PROYECTO   ASIGNATURA DE APOYO: INGLES VI </vt:lpstr>
      <vt:lpstr>DEBATE ON ROADS AND MOBILITY</vt:lpstr>
      <vt:lpstr>Justification of the activity.</vt:lpstr>
      <vt:lpstr>Participating subjects: English VI</vt:lpstr>
      <vt:lpstr>Description of Opening the activity.</vt:lpstr>
      <vt:lpstr>Description of the development of the activity.</vt:lpstr>
      <vt:lpstr>Description of the closing of the activity.</vt:lpstr>
      <vt:lpstr>Description of what will be done with the results of the activity.</vt:lpstr>
      <vt:lpstr>Analysis. Contrasting what is expected and what happened.</vt:lpstr>
      <vt:lpstr>Decision-making.</vt:lpstr>
      <vt:lpstr>Actividad Interdisciplinaria de cierre del proyecto. </vt:lpstr>
      <vt:lpstr>Encontramos la solución en línea </vt:lpstr>
      <vt:lpstr>Asignaturas:</vt:lpstr>
      <vt:lpstr>Justificación de la actividad </vt:lpstr>
      <vt:lpstr>Descripción de Apertura de la actividad. </vt:lpstr>
      <vt:lpstr>Descripción del desarrollo de la actividad. </vt:lpstr>
      <vt:lpstr>Descripción del cierre de la actividad. </vt:lpstr>
      <vt:lpstr>Descripción de lo que se hará con los resultados de la actividad.</vt:lpstr>
      <vt:lpstr>Análisis. Contrastación de lo esperado y lo sucedido. </vt:lpstr>
      <vt:lpstr>Toma de decisiones. </vt:lpstr>
      <vt:lpstr>Evaluación. Autoevaluación, coevaluación del proyecto, por parte de alumnos, maestros y autoridades/entrevistas video grabadas o escritas. </vt:lpstr>
      <vt:lpstr>Mtra: María del Pilar Araceli Sánchez Martínez. </vt:lpstr>
      <vt:lpstr>Presentación de PowerPoint</vt:lpstr>
      <vt:lpstr>ELSA MARINA ZAMORA LARIOS</vt:lpstr>
      <vt:lpstr>Presentación de PowerPoint</vt:lpstr>
      <vt:lpstr>LIC IDANIA ORTIZ VAZQUEZ</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Víctor Manuel Sánchez Juárez</dc:creator>
  <cp:lastModifiedBy>Víctor Manuel Sánchez Juárez</cp:lastModifiedBy>
  <cp:revision>4</cp:revision>
  <dcterms:modified xsi:type="dcterms:W3CDTF">2022-05-20T22:46:38Z</dcterms:modified>
</cp:coreProperties>
</file>