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4" r:id="rId6"/>
    <p:sldId id="272" r:id="rId7"/>
    <p:sldId id="275" r:id="rId8"/>
    <p:sldId id="273" r:id="rId9"/>
    <p:sldId id="277" r:id="rId10"/>
    <p:sldId id="278" r:id="rId11"/>
    <p:sldId id="279" r:id="rId12"/>
    <p:sldId id="280" r:id="rId13"/>
    <p:sldId id="281" r:id="rId14"/>
    <p:sldId id="282" r:id="rId15"/>
    <p:sldId id="283" r:id="rId16"/>
    <p:sldId id="284" r:id="rId17"/>
    <p:sldId id="285" r:id="rId18"/>
    <p:sldId id="286" r:id="rId19"/>
    <p:sldId id="287" r:id="rId20"/>
    <p:sldId id="290" r:id="rId21"/>
    <p:sldId id="288" r:id="rId22"/>
    <p:sldId id="289" r:id="rId23"/>
    <p:sldId id="291" r:id="rId24"/>
    <p:sldId id="292" r:id="rId25"/>
    <p:sldId id="293" r:id="rId26"/>
    <p:sldId id="294" r:id="rId27"/>
    <p:sldId id="295" r:id="rId28"/>
    <p:sldId id="296" r:id="rId29"/>
    <p:sldId id="297" r:id="rId30"/>
    <p:sldId id="298" r:id="rId31"/>
    <p:sldId id="299" r:id="rId32"/>
    <p:sldId id="300" r:id="rId33"/>
    <p:sldId id="301" r:id="rId34"/>
    <p:sldId id="270" r:id="rId3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9C1FB-C042-426D-B34E-6077B30F748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BFEE23D-5D72-4ABF-91F1-31A11FF18BF1}">
      <dgm:prSet custT="1"/>
      <dgm:spPr/>
      <dgm:t>
        <a:bodyPr/>
        <a:lstStyle/>
        <a:p>
          <a:r>
            <a:rPr lang="es-MX" sz="1800" b="1" dirty="0">
              <a:solidFill>
                <a:schemeClr val="tx2"/>
              </a:solidFill>
            </a:rPr>
            <a:t>Nombre de la actividad</a:t>
          </a:r>
          <a:r>
            <a:rPr lang="es-MX" sz="1800" dirty="0">
              <a:solidFill>
                <a:schemeClr val="tx2"/>
              </a:solidFill>
            </a:rPr>
            <a:t>: Difusión del deporte y mi entorno </a:t>
          </a:r>
          <a:endParaRPr lang="en-US" sz="1800" dirty="0">
            <a:solidFill>
              <a:schemeClr val="tx2"/>
            </a:solidFill>
          </a:endParaRPr>
        </a:p>
      </dgm:t>
    </dgm:pt>
    <dgm:pt modelId="{B86F8632-C538-4ADF-A279-B63AB7931B8B}" type="parTrans" cxnId="{38C41D44-12B7-4C04-A39A-891465FCC32E}">
      <dgm:prSet/>
      <dgm:spPr/>
      <dgm:t>
        <a:bodyPr/>
        <a:lstStyle/>
        <a:p>
          <a:endParaRPr lang="en-US" sz="1800">
            <a:solidFill>
              <a:schemeClr val="tx2"/>
            </a:solidFill>
          </a:endParaRPr>
        </a:p>
      </dgm:t>
    </dgm:pt>
    <dgm:pt modelId="{482897F2-F953-46B9-BE60-A2F29BCC2A72}" type="sibTrans" cxnId="{38C41D44-12B7-4C04-A39A-891465FCC32E}">
      <dgm:prSet/>
      <dgm:spPr/>
      <dgm:t>
        <a:bodyPr/>
        <a:lstStyle/>
        <a:p>
          <a:endParaRPr lang="en-US" sz="1800">
            <a:solidFill>
              <a:schemeClr val="tx2"/>
            </a:solidFill>
          </a:endParaRPr>
        </a:p>
      </dgm:t>
    </dgm:pt>
    <dgm:pt modelId="{38296E6E-3467-4ABA-8956-B0EE9A516DB8}">
      <dgm:prSet custT="1"/>
      <dgm:spPr/>
      <dgm:t>
        <a:bodyPr/>
        <a:lstStyle/>
        <a:p>
          <a:r>
            <a:rPr lang="es-MX" sz="1800" b="1" dirty="0">
              <a:solidFill>
                <a:schemeClr val="tx2"/>
              </a:solidFill>
            </a:rPr>
            <a:t>Objetivo</a:t>
          </a:r>
          <a:r>
            <a:rPr lang="es-MX" sz="1800" dirty="0">
              <a:solidFill>
                <a:schemeClr val="tx2"/>
              </a:solidFill>
            </a:rPr>
            <a:t>: </a:t>
          </a:r>
          <a:r>
            <a:rPr lang="es-MX" sz="1800" b="0" i="0" dirty="0">
              <a:solidFill>
                <a:schemeClr val="tx2"/>
              </a:solidFill>
            </a:rPr>
            <a:t>Reflexionar cómo las noticias y presencia del deporte en redes sociales afecta mi percepción del mundo, haciendo consciente el impacto de las palabras, los números y las emociones en esta percepción.</a:t>
          </a:r>
          <a:endParaRPr lang="en-US" sz="1800" dirty="0">
            <a:solidFill>
              <a:schemeClr val="tx2"/>
            </a:solidFill>
          </a:endParaRPr>
        </a:p>
      </dgm:t>
    </dgm:pt>
    <dgm:pt modelId="{33F816FE-A883-4C72-B985-8E7B49CAB694}" type="parTrans" cxnId="{8A55C5A1-EE8C-4978-9FBD-9F0D2367D899}">
      <dgm:prSet/>
      <dgm:spPr/>
      <dgm:t>
        <a:bodyPr/>
        <a:lstStyle/>
        <a:p>
          <a:endParaRPr lang="en-US" sz="1800">
            <a:solidFill>
              <a:schemeClr val="tx2"/>
            </a:solidFill>
          </a:endParaRPr>
        </a:p>
      </dgm:t>
    </dgm:pt>
    <dgm:pt modelId="{B5975FD0-063B-4473-9FA8-942B55931ED6}" type="sibTrans" cxnId="{8A55C5A1-EE8C-4978-9FBD-9F0D2367D899}">
      <dgm:prSet/>
      <dgm:spPr/>
      <dgm:t>
        <a:bodyPr/>
        <a:lstStyle/>
        <a:p>
          <a:endParaRPr lang="en-US" sz="1800">
            <a:solidFill>
              <a:schemeClr val="tx2"/>
            </a:solidFill>
          </a:endParaRPr>
        </a:p>
      </dgm:t>
    </dgm:pt>
    <dgm:pt modelId="{4C71F333-B7EF-401F-BE17-4FC99293289F}">
      <dgm:prSet custT="1"/>
      <dgm:spPr/>
      <dgm:t>
        <a:bodyPr/>
        <a:lstStyle/>
        <a:p>
          <a:r>
            <a:rPr lang="es-MX" sz="1800" b="1" dirty="0">
              <a:solidFill>
                <a:schemeClr val="tx2"/>
              </a:solidFill>
            </a:rPr>
            <a:t>Grado</a:t>
          </a:r>
          <a:r>
            <a:rPr lang="es-MX" sz="1800" dirty="0">
              <a:solidFill>
                <a:schemeClr val="tx2"/>
              </a:solidFill>
            </a:rPr>
            <a:t>: 6° todas las áreas  </a:t>
          </a:r>
          <a:endParaRPr lang="en-US" sz="1800" dirty="0">
            <a:solidFill>
              <a:schemeClr val="tx2"/>
            </a:solidFill>
          </a:endParaRPr>
        </a:p>
      </dgm:t>
    </dgm:pt>
    <dgm:pt modelId="{E2ECC054-84E3-4D4C-B5A0-75C9FD0EE230}" type="parTrans" cxnId="{3D0DA370-7D6B-44B8-A621-F892FBF6887C}">
      <dgm:prSet/>
      <dgm:spPr/>
      <dgm:t>
        <a:bodyPr/>
        <a:lstStyle/>
        <a:p>
          <a:endParaRPr lang="en-US" sz="1800">
            <a:solidFill>
              <a:schemeClr val="tx2"/>
            </a:solidFill>
          </a:endParaRPr>
        </a:p>
      </dgm:t>
    </dgm:pt>
    <dgm:pt modelId="{0A8E4259-1B1F-4B26-A789-9D37443DD460}" type="sibTrans" cxnId="{3D0DA370-7D6B-44B8-A621-F892FBF6887C}">
      <dgm:prSet/>
      <dgm:spPr/>
      <dgm:t>
        <a:bodyPr/>
        <a:lstStyle/>
        <a:p>
          <a:endParaRPr lang="en-US" sz="1800">
            <a:solidFill>
              <a:schemeClr val="tx2"/>
            </a:solidFill>
          </a:endParaRPr>
        </a:p>
      </dgm:t>
    </dgm:pt>
    <dgm:pt modelId="{62033826-472E-4AF5-9B59-52F641342646}" type="pres">
      <dgm:prSet presAssocID="{9B19C1FB-C042-426D-B34E-6077B30F7482}" presName="vert0" presStyleCnt="0">
        <dgm:presLayoutVars>
          <dgm:dir/>
          <dgm:animOne val="branch"/>
          <dgm:animLvl val="lvl"/>
        </dgm:presLayoutVars>
      </dgm:prSet>
      <dgm:spPr/>
    </dgm:pt>
    <dgm:pt modelId="{63A4F8A8-EDD6-42D6-8CAC-A5079066CACA}" type="pres">
      <dgm:prSet presAssocID="{2BFEE23D-5D72-4ABF-91F1-31A11FF18BF1}" presName="thickLine" presStyleLbl="alignNode1" presStyleIdx="0" presStyleCnt="3"/>
      <dgm:spPr/>
    </dgm:pt>
    <dgm:pt modelId="{6B9B4291-0968-4E26-8B5E-227EB9CE595F}" type="pres">
      <dgm:prSet presAssocID="{2BFEE23D-5D72-4ABF-91F1-31A11FF18BF1}" presName="horz1" presStyleCnt="0"/>
      <dgm:spPr/>
    </dgm:pt>
    <dgm:pt modelId="{28F87B23-2335-4ADC-BCA1-62B3561E0160}" type="pres">
      <dgm:prSet presAssocID="{2BFEE23D-5D72-4ABF-91F1-31A11FF18BF1}" presName="tx1" presStyleLbl="revTx" presStyleIdx="0" presStyleCnt="3"/>
      <dgm:spPr/>
    </dgm:pt>
    <dgm:pt modelId="{9A88318F-01D3-41DA-9A22-92C601339C1E}" type="pres">
      <dgm:prSet presAssocID="{2BFEE23D-5D72-4ABF-91F1-31A11FF18BF1}" presName="vert1" presStyleCnt="0"/>
      <dgm:spPr/>
    </dgm:pt>
    <dgm:pt modelId="{C44D70FC-3057-494F-834C-2611CB82AF6A}" type="pres">
      <dgm:prSet presAssocID="{38296E6E-3467-4ABA-8956-B0EE9A516DB8}" presName="thickLine" presStyleLbl="alignNode1" presStyleIdx="1" presStyleCnt="3"/>
      <dgm:spPr/>
    </dgm:pt>
    <dgm:pt modelId="{8CE66DBD-76BF-44F1-A328-0BBE8AD998F2}" type="pres">
      <dgm:prSet presAssocID="{38296E6E-3467-4ABA-8956-B0EE9A516DB8}" presName="horz1" presStyleCnt="0"/>
      <dgm:spPr/>
    </dgm:pt>
    <dgm:pt modelId="{2E4E1D31-1D25-4ADA-AA9E-7508397B9914}" type="pres">
      <dgm:prSet presAssocID="{38296E6E-3467-4ABA-8956-B0EE9A516DB8}" presName="tx1" presStyleLbl="revTx" presStyleIdx="1" presStyleCnt="3"/>
      <dgm:spPr/>
    </dgm:pt>
    <dgm:pt modelId="{E294902D-AE3D-463E-BA53-ADD77E03D6D3}" type="pres">
      <dgm:prSet presAssocID="{38296E6E-3467-4ABA-8956-B0EE9A516DB8}" presName="vert1" presStyleCnt="0"/>
      <dgm:spPr/>
    </dgm:pt>
    <dgm:pt modelId="{FE4D7D94-C115-422E-9081-31B0C7736087}" type="pres">
      <dgm:prSet presAssocID="{4C71F333-B7EF-401F-BE17-4FC99293289F}" presName="thickLine" presStyleLbl="alignNode1" presStyleIdx="2" presStyleCnt="3"/>
      <dgm:spPr/>
    </dgm:pt>
    <dgm:pt modelId="{2902DEE4-CE1A-47B0-AB69-F52729F4B358}" type="pres">
      <dgm:prSet presAssocID="{4C71F333-B7EF-401F-BE17-4FC99293289F}" presName="horz1" presStyleCnt="0"/>
      <dgm:spPr/>
    </dgm:pt>
    <dgm:pt modelId="{2D9B78EF-4791-4BBC-92E0-9FF7180ADE68}" type="pres">
      <dgm:prSet presAssocID="{4C71F333-B7EF-401F-BE17-4FC99293289F}" presName="tx1" presStyleLbl="revTx" presStyleIdx="2" presStyleCnt="3"/>
      <dgm:spPr/>
    </dgm:pt>
    <dgm:pt modelId="{73CDB6D4-0DF6-41A0-AA59-6A4DCF42C7F6}" type="pres">
      <dgm:prSet presAssocID="{4C71F333-B7EF-401F-BE17-4FC99293289F}" presName="vert1" presStyleCnt="0"/>
      <dgm:spPr/>
    </dgm:pt>
  </dgm:ptLst>
  <dgm:cxnLst>
    <dgm:cxn modelId="{BCB48B29-59AD-4B61-B347-C0B7DC160C0E}" type="presOf" srcId="{9B19C1FB-C042-426D-B34E-6077B30F7482}" destId="{62033826-472E-4AF5-9B59-52F641342646}" srcOrd="0" destOrd="0" presId="urn:microsoft.com/office/officeart/2008/layout/LinedList"/>
    <dgm:cxn modelId="{38C41D44-12B7-4C04-A39A-891465FCC32E}" srcId="{9B19C1FB-C042-426D-B34E-6077B30F7482}" destId="{2BFEE23D-5D72-4ABF-91F1-31A11FF18BF1}" srcOrd="0" destOrd="0" parTransId="{B86F8632-C538-4ADF-A279-B63AB7931B8B}" sibTransId="{482897F2-F953-46B9-BE60-A2F29BCC2A72}"/>
    <dgm:cxn modelId="{3D0DA370-7D6B-44B8-A621-F892FBF6887C}" srcId="{9B19C1FB-C042-426D-B34E-6077B30F7482}" destId="{4C71F333-B7EF-401F-BE17-4FC99293289F}" srcOrd="2" destOrd="0" parTransId="{E2ECC054-84E3-4D4C-B5A0-75C9FD0EE230}" sibTransId="{0A8E4259-1B1F-4B26-A789-9D37443DD460}"/>
    <dgm:cxn modelId="{8A55C5A1-EE8C-4978-9FBD-9F0D2367D899}" srcId="{9B19C1FB-C042-426D-B34E-6077B30F7482}" destId="{38296E6E-3467-4ABA-8956-B0EE9A516DB8}" srcOrd="1" destOrd="0" parTransId="{33F816FE-A883-4C72-B985-8E7B49CAB694}" sibTransId="{B5975FD0-063B-4473-9FA8-942B55931ED6}"/>
    <dgm:cxn modelId="{43BBFEAD-45CF-49B2-8E3A-9885186AD747}" type="presOf" srcId="{4C71F333-B7EF-401F-BE17-4FC99293289F}" destId="{2D9B78EF-4791-4BBC-92E0-9FF7180ADE68}" srcOrd="0" destOrd="0" presId="urn:microsoft.com/office/officeart/2008/layout/LinedList"/>
    <dgm:cxn modelId="{3E0497E1-604A-4D07-AC80-6FE9BE33007B}" type="presOf" srcId="{38296E6E-3467-4ABA-8956-B0EE9A516DB8}" destId="{2E4E1D31-1D25-4ADA-AA9E-7508397B9914}" srcOrd="0" destOrd="0" presId="urn:microsoft.com/office/officeart/2008/layout/LinedList"/>
    <dgm:cxn modelId="{F78B27E2-8935-4E1C-AE6C-50C2B921D4FA}" type="presOf" srcId="{2BFEE23D-5D72-4ABF-91F1-31A11FF18BF1}" destId="{28F87B23-2335-4ADC-BCA1-62B3561E0160}" srcOrd="0" destOrd="0" presId="urn:microsoft.com/office/officeart/2008/layout/LinedList"/>
    <dgm:cxn modelId="{B22171E9-C618-4E2F-9F42-E268A92217EB}" type="presParOf" srcId="{62033826-472E-4AF5-9B59-52F641342646}" destId="{63A4F8A8-EDD6-42D6-8CAC-A5079066CACA}" srcOrd="0" destOrd="0" presId="urn:microsoft.com/office/officeart/2008/layout/LinedList"/>
    <dgm:cxn modelId="{0B635FD7-C88D-40F5-A5E8-78524EF4B59A}" type="presParOf" srcId="{62033826-472E-4AF5-9B59-52F641342646}" destId="{6B9B4291-0968-4E26-8B5E-227EB9CE595F}" srcOrd="1" destOrd="0" presId="urn:microsoft.com/office/officeart/2008/layout/LinedList"/>
    <dgm:cxn modelId="{74D6F927-0304-4032-A052-38E61601700D}" type="presParOf" srcId="{6B9B4291-0968-4E26-8B5E-227EB9CE595F}" destId="{28F87B23-2335-4ADC-BCA1-62B3561E0160}" srcOrd="0" destOrd="0" presId="urn:microsoft.com/office/officeart/2008/layout/LinedList"/>
    <dgm:cxn modelId="{02C49285-B329-4F5A-991E-814CEE263BDA}" type="presParOf" srcId="{6B9B4291-0968-4E26-8B5E-227EB9CE595F}" destId="{9A88318F-01D3-41DA-9A22-92C601339C1E}" srcOrd="1" destOrd="0" presId="urn:microsoft.com/office/officeart/2008/layout/LinedList"/>
    <dgm:cxn modelId="{2231131A-E911-47C7-9AB4-99616A8F5CBB}" type="presParOf" srcId="{62033826-472E-4AF5-9B59-52F641342646}" destId="{C44D70FC-3057-494F-834C-2611CB82AF6A}" srcOrd="2" destOrd="0" presId="urn:microsoft.com/office/officeart/2008/layout/LinedList"/>
    <dgm:cxn modelId="{23FC6CB8-C961-4A16-9BFF-E5E85A6D7792}" type="presParOf" srcId="{62033826-472E-4AF5-9B59-52F641342646}" destId="{8CE66DBD-76BF-44F1-A328-0BBE8AD998F2}" srcOrd="3" destOrd="0" presId="urn:microsoft.com/office/officeart/2008/layout/LinedList"/>
    <dgm:cxn modelId="{66944892-715B-42BC-9459-3605EE6061D7}" type="presParOf" srcId="{8CE66DBD-76BF-44F1-A328-0BBE8AD998F2}" destId="{2E4E1D31-1D25-4ADA-AA9E-7508397B9914}" srcOrd="0" destOrd="0" presId="urn:microsoft.com/office/officeart/2008/layout/LinedList"/>
    <dgm:cxn modelId="{1CB6A7BA-616E-4D2A-8D08-C9A3F73B59DC}" type="presParOf" srcId="{8CE66DBD-76BF-44F1-A328-0BBE8AD998F2}" destId="{E294902D-AE3D-463E-BA53-ADD77E03D6D3}" srcOrd="1" destOrd="0" presId="urn:microsoft.com/office/officeart/2008/layout/LinedList"/>
    <dgm:cxn modelId="{0EA1C345-6D29-442F-8438-7DB431B867F1}" type="presParOf" srcId="{62033826-472E-4AF5-9B59-52F641342646}" destId="{FE4D7D94-C115-422E-9081-31B0C7736087}" srcOrd="4" destOrd="0" presId="urn:microsoft.com/office/officeart/2008/layout/LinedList"/>
    <dgm:cxn modelId="{8AC3A865-544A-4D4C-A22D-DAEF0E20EB2E}" type="presParOf" srcId="{62033826-472E-4AF5-9B59-52F641342646}" destId="{2902DEE4-CE1A-47B0-AB69-F52729F4B358}" srcOrd="5" destOrd="0" presId="urn:microsoft.com/office/officeart/2008/layout/LinedList"/>
    <dgm:cxn modelId="{206C4691-9E9A-442B-BC9D-E4EE1293E334}" type="presParOf" srcId="{2902DEE4-CE1A-47B0-AB69-F52729F4B358}" destId="{2D9B78EF-4791-4BBC-92E0-9FF7180ADE68}" srcOrd="0" destOrd="0" presId="urn:microsoft.com/office/officeart/2008/layout/LinedList"/>
    <dgm:cxn modelId="{1BD37256-4F3D-46D6-AB94-EDD0CCAD5E85}" type="presParOf" srcId="{2902DEE4-CE1A-47B0-AB69-F52729F4B358}" destId="{73CDB6D4-0DF6-41A0-AA59-6A4DCF42C7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9C1FB-C042-426D-B34E-6077B30F74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FEE23D-5D72-4ABF-91F1-31A11FF18BF1}">
      <dgm:prSet custT="1"/>
      <dgm:spPr/>
      <dgm:t>
        <a:bodyPr/>
        <a:lstStyle/>
        <a:p>
          <a:r>
            <a:rPr lang="es-MX" sz="1800" b="1" dirty="0">
              <a:solidFill>
                <a:schemeClr val="tx2"/>
              </a:solidFill>
            </a:rPr>
            <a:t>Nombre de la actividad</a:t>
          </a:r>
          <a:r>
            <a:rPr lang="es-MX" sz="1800" dirty="0">
              <a:solidFill>
                <a:schemeClr val="tx2"/>
              </a:solidFill>
            </a:rPr>
            <a:t>: Difusión del deporte XX, diferentes  mecanismos para su difusión y recepción 	</a:t>
          </a:r>
          <a:endParaRPr lang="en-US" sz="1800" dirty="0">
            <a:solidFill>
              <a:schemeClr val="tx2"/>
            </a:solidFill>
          </a:endParaRPr>
        </a:p>
      </dgm:t>
    </dgm:pt>
    <dgm:pt modelId="{B86F8632-C538-4ADF-A279-B63AB7931B8B}" type="parTrans" cxnId="{38C41D44-12B7-4C04-A39A-891465FCC32E}">
      <dgm:prSet/>
      <dgm:spPr/>
      <dgm:t>
        <a:bodyPr/>
        <a:lstStyle/>
        <a:p>
          <a:endParaRPr lang="en-US" sz="1800">
            <a:solidFill>
              <a:schemeClr val="tx2"/>
            </a:solidFill>
          </a:endParaRPr>
        </a:p>
      </dgm:t>
    </dgm:pt>
    <dgm:pt modelId="{482897F2-F953-46B9-BE60-A2F29BCC2A72}" type="sibTrans" cxnId="{38C41D44-12B7-4C04-A39A-891465FCC32E}">
      <dgm:prSet/>
      <dgm:spPr/>
      <dgm:t>
        <a:bodyPr/>
        <a:lstStyle/>
        <a:p>
          <a:endParaRPr lang="en-US" sz="1800">
            <a:solidFill>
              <a:schemeClr val="tx2"/>
            </a:solidFill>
          </a:endParaRPr>
        </a:p>
      </dgm:t>
    </dgm:pt>
    <dgm:pt modelId="{38296E6E-3467-4ABA-8956-B0EE9A516DB8}">
      <dgm:prSet custT="1"/>
      <dgm:spPr/>
      <dgm:t>
        <a:bodyPr/>
        <a:lstStyle/>
        <a:p>
          <a:r>
            <a:rPr lang="es-MX" sz="1800" b="1" dirty="0">
              <a:solidFill>
                <a:schemeClr val="tx2"/>
              </a:solidFill>
            </a:rPr>
            <a:t>Objetivo</a:t>
          </a:r>
          <a:r>
            <a:rPr lang="es-MX" sz="1800" dirty="0">
              <a:solidFill>
                <a:schemeClr val="tx2"/>
              </a:solidFill>
            </a:rPr>
            <a:t>: </a:t>
          </a:r>
          <a:r>
            <a:rPr lang="es-MX" sz="1800" b="0" i="0" u="none" dirty="0">
              <a:solidFill>
                <a:schemeClr val="tx2"/>
              </a:solidFill>
            </a:rPr>
            <a:t>Entender la importancia de diferentes tipos de información y disciplinas en la difusión y recepción de información sobre el deporte.</a:t>
          </a:r>
          <a:endParaRPr lang="en-US" sz="1800" dirty="0">
            <a:solidFill>
              <a:schemeClr val="tx2"/>
            </a:solidFill>
          </a:endParaRPr>
        </a:p>
      </dgm:t>
    </dgm:pt>
    <dgm:pt modelId="{33F816FE-A883-4C72-B985-8E7B49CAB694}" type="parTrans" cxnId="{8A55C5A1-EE8C-4978-9FBD-9F0D2367D899}">
      <dgm:prSet/>
      <dgm:spPr/>
      <dgm:t>
        <a:bodyPr/>
        <a:lstStyle/>
        <a:p>
          <a:endParaRPr lang="en-US" sz="1800">
            <a:solidFill>
              <a:schemeClr val="tx2"/>
            </a:solidFill>
          </a:endParaRPr>
        </a:p>
      </dgm:t>
    </dgm:pt>
    <dgm:pt modelId="{B5975FD0-063B-4473-9FA8-942B55931ED6}" type="sibTrans" cxnId="{8A55C5A1-EE8C-4978-9FBD-9F0D2367D899}">
      <dgm:prSet/>
      <dgm:spPr/>
      <dgm:t>
        <a:bodyPr/>
        <a:lstStyle/>
        <a:p>
          <a:endParaRPr lang="en-US" sz="1800">
            <a:solidFill>
              <a:schemeClr val="tx2"/>
            </a:solidFill>
          </a:endParaRPr>
        </a:p>
      </dgm:t>
    </dgm:pt>
    <dgm:pt modelId="{4C71F333-B7EF-401F-BE17-4FC99293289F}">
      <dgm:prSet custT="1"/>
      <dgm:spPr/>
      <dgm:t>
        <a:bodyPr/>
        <a:lstStyle/>
        <a:p>
          <a:r>
            <a:rPr lang="es-MX" sz="1800" b="1" dirty="0">
              <a:solidFill>
                <a:schemeClr val="tx2"/>
              </a:solidFill>
            </a:rPr>
            <a:t>Grado</a:t>
          </a:r>
          <a:r>
            <a:rPr lang="es-MX" sz="1800" dirty="0">
              <a:solidFill>
                <a:schemeClr val="tx2"/>
              </a:solidFill>
            </a:rPr>
            <a:t>: 6° todas las áreas  </a:t>
          </a:r>
          <a:endParaRPr lang="en-US" sz="1800" dirty="0">
            <a:solidFill>
              <a:schemeClr val="tx2"/>
            </a:solidFill>
          </a:endParaRPr>
        </a:p>
      </dgm:t>
    </dgm:pt>
    <dgm:pt modelId="{E2ECC054-84E3-4D4C-B5A0-75C9FD0EE230}" type="parTrans" cxnId="{3D0DA370-7D6B-44B8-A621-F892FBF6887C}">
      <dgm:prSet/>
      <dgm:spPr/>
      <dgm:t>
        <a:bodyPr/>
        <a:lstStyle/>
        <a:p>
          <a:endParaRPr lang="en-US" sz="1800">
            <a:solidFill>
              <a:schemeClr val="tx2"/>
            </a:solidFill>
          </a:endParaRPr>
        </a:p>
      </dgm:t>
    </dgm:pt>
    <dgm:pt modelId="{0A8E4259-1B1F-4B26-A789-9D37443DD460}" type="sibTrans" cxnId="{3D0DA370-7D6B-44B8-A621-F892FBF6887C}">
      <dgm:prSet/>
      <dgm:spPr/>
      <dgm:t>
        <a:bodyPr/>
        <a:lstStyle/>
        <a:p>
          <a:endParaRPr lang="en-US" sz="1800">
            <a:solidFill>
              <a:schemeClr val="tx2"/>
            </a:solidFill>
          </a:endParaRPr>
        </a:p>
      </dgm:t>
    </dgm:pt>
    <dgm:pt modelId="{62033826-472E-4AF5-9B59-52F641342646}" type="pres">
      <dgm:prSet presAssocID="{9B19C1FB-C042-426D-B34E-6077B30F7482}" presName="vert0" presStyleCnt="0">
        <dgm:presLayoutVars>
          <dgm:dir/>
          <dgm:animOne val="branch"/>
          <dgm:animLvl val="lvl"/>
        </dgm:presLayoutVars>
      </dgm:prSet>
      <dgm:spPr/>
    </dgm:pt>
    <dgm:pt modelId="{63A4F8A8-EDD6-42D6-8CAC-A5079066CACA}" type="pres">
      <dgm:prSet presAssocID="{2BFEE23D-5D72-4ABF-91F1-31A11FF18BF1}" presName="thickLine" presStyleLbl="alignNode1" presStyleIdx="0" presStyleCnt="3"/>
      <dgm:spPr/>
    </dgm:pt>
    <dgm:pt modelId="{6B9B4291-0968-4E26-8B5E-227EB9CE595F}" type="pres">
      <dgm:prSet presAssocID="{2BFEE23D-5D72-4ABF-91F1-31A11FF18BF1}" presName="horz1" presStyleCnt="0"/>
      <dgm:spPr/>
    </dgm:pt>
    <dgm:pt modelId="{28F87B23-2335-4ADC-BCA1-62B3561E0160}" type="pres">
      <dgm:prSet presAssocID="{2BFEE23D-5D72-4ABF-91F1-31A11FF18BF1}" presName="tx1" presStyleLbl="revTx" presStyleIdx="0" presStyleCnt="3"/>
      <dgm:spPr/>
    </dgm:pt>
    <dgm:pt modelId="{9A88318F-01D3-41DA-9A22-92C601339C1E}" type="pres">
      <dgm:prSet presAssocID="{2BFEE23D-5D72-4ABF-91F1-31A11FF18BF1}" presName="vert1" presStyleCnt="0"/>
      <dgm:spPr/>
    </dgm:pt>
    <dgm:pt modelId="{C44D70FC-3057-494F-834C-2611CB82AF6A}" type="pres">
      <dgm:prSet presAssocID="{38296E6E-3467-4ABA-8956-B0EE9A516DB8}" presName="thickLine" presStyleLbl="alignNode1" presStyleIdx="1" presStyleCnt="3"/>
      <dgm:spPr/>
    </dgm:pt>
    <dgm:pt modelId="{8CE66DBD-76BF-44F1-A328-0BBE8AD998F2}" type="pres">
      <dgm:prSet presAssocID="{38296E6E-3467-4ABA-8956-B0EE9A516DB8}" presName="horz1" presStyleCnt="0"/>
      <dgm:spPr/>
    </dgm:pt>
    <dgm:pt modelId="{2E4E1D31-1D25-4ADA-AA9E-7508397B9914}" type="pres">
      <dgm:prSet presAssocID="{38296E6E-3467-4ABA-8956-B0EE9A516DB8}" presName="tx1" presStyleLbl="revTx" presStyleIdx="1" presStyleCnt="3"/>
      <dgm:spPr/>
    </dgm:pt>
    <dgm:pt modelId="{E294902D-AE3D-463E-BA53-ADD77E03D6D3}" type="pres">
      <dgm:prSet presAssocID="{38296E6E-3467-4ABA-8956-B0EE9A516DB8}" presName="vert1" presStyleCnt="0"/>
      <dgm:spPr/>
    </dgm:pt>
    <dgm:pt modelId="{FE4D7D94-C115-422E-9081-31B0C7736087}" type="pres">
      <dgm:prSet presAssocID="{4C71F333-B7EF-401F-BE17-4FC99293289F}" presName="thickLine" presStyleLbl="alignNode1" presStyleIdx="2" presStyleCnt="3"/>
      <dgm:spPr/>
    </dgm:pt>
    <dgm:pt modelId="{2902DEE4-CE1A-47B0-AB69-F52729F4B358}" type="pres">
      <dgm:prSet presAssocID="{4C71F333-B7EF-401F-BE17-4FC99293289F}" presName="horz1" presStyleCnt="0"/>
      <dgm:spPr/>
    </dgm:pt>
    <dgm:pt modelId="{2D9B78EF-4791-4BBC-92E0-9FF7180ADE68}" type="pres">
      <dgm:prSet presAssocID="{4C71F333-B7EF-401F-BE17-4FC99293289F}" presName="tx1" presStyleLbl="revTx" presStyleIdx="2" presStyleCnt="3"/>
      <dgm:spPr/>
    </dgm:pt>
    <dgm:pt modelId="{73CDB6D4-0DF6-41A0-AA59-6A4DCF42C7F6}" type="pres">
      <dgm:prSet presAssocID="{4C71F333-B7EF-401F-BE17-4FC99293289F}" presName="vert1" presStyleCnt="0"/>
      <dgm:spPr/>
    </dgm:pt>
  </dgm:ptLst>
  <dgm:cxnLst>
    <dgm:cxn modelId="{BCB48B29-59AD-4B61-B347-C0B7DC160C0E}" type="presOf" srcId="{9B19C1FB-C042-426D-B34E-6077B30F7482}" destId="{62033826-472E-4AF5-9B59-52F641342646}" srcOrd="0" destOrd="0" presId="urn:microsoft.com/office/officeart/2008/layout/LinedList"/>
    <dgm:cxn modelId="{38C41D44-12B7-4C04-A39A-891465FCC32E}" srcId="{9B19C1FB-C042-426D-B34E-6077B30F7482}" destId="{2BFEE23D-5D72-4ABF-91F1-31A11FF18BF1}" srcOrd="0" destOrd="0" parTransId="{B86F8632-C538-4ADF-A279-B63AB7931B8B}" sibTransId="{482897F2-F953-46B9-BE60-A2F29BCC2A72}"/>
    <dgm:cxn modelId="{3D0DA370-7D6B-44B8-A621-F892FBF6887C}" srcId="{9B19C1FB-C042-426D-B34E-6077B30F7482}" destId="{4C71F333-B7EF-401F-BE17-4FC99293289F}" srcOrd="2" destOrd="0" parTransId="{E2ECC054-84E3-4D4C-B5A0-75C9FD0EE230}" sibTransId="{0A8E4259-1B1F-4B26-A789-9D37443DD460}"/>
    <dgm:cxn modelId="{8A55C5A1-EE8C-4978-9FBD-9F0D2367D899}" srcId="{9B19C1FB-C042-426D-B34E-6077B30F7482}" destId="{38296E6E-3467-4ABA-8956-B0EE9A516DB8}" srcOrd="1" destOrd="0" parTransId="{33F816FE-A883-4C72-B985-8E7B49CAB694}" sibTransId="{B5975FD0-063B-4473-9FA8-942B55931ED6}"/>
    <dgm:cxn modelId="{43BBFEAD-45CF-49B2-8E3A-9885186AD747}" type="presOf" srcId="{4C71F333-B7EF-401F-BE17-4FC99293289F}" destId="{2D9B78EF-4791-4BBC-92E0-9FF7180ADE68}" srcOrd="0" destOrd="0" presId="urn:microsoft.com/office/officeart/2008/layout/LinedList"/>
    <dgm:cxn modelId="{3E0497E1-604A-4D07-AC80-6FE9BE33007B}" type="presOf" srcId="{38296E6E-3467-4ABA-8956-B0EE9A516DB8}" destId="{2E4E1D31-1D25-4ADA-AA9E-7508397B9914}" srcOrd="0" destOrd="0" presId="urn:microsoft.com/office/officeart/2008/layout/LinedList"/>
    <dgm:cxn modelId="{F78B27E2-8935-4E1C-AE6C-50C2B921D4FA}" type="presOf" srcId="{2BFEE23D-5D72-4ABF-91F1-31A11FF18BF1}" destId="{28F87B23-2335-4ADC-BCA1-62B3561E0160}" srcOrd="0" destOrd="0" presId="urn:microsoft.com/office/officeart/2008/layout/LinedList"/>
    <dgm:cxn modelId="{B22171E9-C618-4E2F-9F42-E268A92217EB}" type="presParOf" srcId="{62033826-472E-4AF5-9B59-52F641342646}" destId="{63A4F8A8-EDD6-42D6-8CAC-A5079066CACA}" srcOrd="0" destOrd="0" presId="urn:microsoft.com/office/officeart/2008/layout/LinedList"/>
    <dgm:cxn modelId="{0B635FD7-C88D-40F5-A5E8-78524EF4B59A}" type="presParOf" srcId="{62033826-472E-4AF5-9B59-52F641342646}" destId="{6B9B4291-0968-4E26-8B5E-227EB9CE595F}" srcOrd="1" destOrd="0" presId="urn:microsoft.com/office/officeart/2008/layout/LinedList"/>
    <dgm:cxn modelId="{74D6F927-0304-4032-A052-38E61601700D}" type="presParOf" srcId="{6B9B4291-0968-4E26-8B5E-227EB9CE595F}" destId="{28F87B23-2335-4ADC-BCA1-62B3561E0160}" srcOrd="0" destOrd="0" presId="urn:microsoft.com/office/officeart/2008/layout/LinedList"/>
    <dgm:cxn modelId="{02C49285-B329-4F5A-991E-814CEE263BDA}" type="presParOf" srcId="{6B9B4291-0968-4E26-8B5E-227EB9CE595F}" destId="{9A88318F-01D3-41DA-9A22-92C601339C1E}" srcOrd="1" destOrd="0" presId="urn:microsoft.com/office/officeart/2008/layout/LinedList"/>
    <dgm:cxn modelId="{2231131A-E911-47C7-9AB4-99616A8F5CBB}" type="presParOf" srcId="{62033826-472E-4AF5-9B59-52F641342646}" destId="{C44D70FC-3057-494F-834C-2611CB82AF6A}" srcOrd="2" destOrd="0" presId="urn:microsoft.com/office/officeart/2008/layout/LinedList"/>
    <dgm:cxn modelId="{23FC6CB8-C961-4A16-9BFF-E5E85A6D7792}" type="presParOf" srcId="{62033826-472E-4AF5-9B59-52F641342646}" destId="{8CE66DBD-76BF-44F1-A328-0BBE8AD998F2}" srcOrd="3" destOrd="0" presId="urn:microsoft.com/office/officeart/2008/layout/LinedList"/>
    <dgm:cxn modelId="{66944892-715B-42BC-9459-3605EE6061D7}" type="presParOf" srcId="{8CE66DBD-76BF-44F1-A328-0BBE8AD998F2}" destId="{2E4E1D31-1D25-4ADA-AA9E-7508397B9914}" srcOrd="0" destOrd="0" presId="urn:microsoft.com/office/officeart/2008/layout/LinedList"/>
    <dgm:cxn modelId="{1CB6A7BA-616E-4D2A-8D08-C9A3F73B59DC}" type="presParOf" srcId="{8CE66DBD-76BF-44F1-A328-0BBE8AD998F2}" destId="{E294902D-AE3D-463E-BA53-ADD77E03D6D3}" srcOrd="1" destOrd="0" presId="urn:microsoft.com/office/officeart/2008/layout/LinedList"/>
    <dgm:cxn modelId="{0EA1C345-6D29-442F-8438-7DB431B867F1}" type="presParOf" srcId="{62033826-472E-4AF5-9B59-52F641342646}" destId="{FE4D7D94-C115-422E-9081-31B0C7736087}" srcOrd="4" destOrd="0" presId="urn:microsoft.com/office/officeart/2008/layout/LinedList"/>
    <dgm:cxn modelId="{8AC3A865-544A-4D4C-A22D-DAEF0E20EB2E}" type="presParOf" srcId="{62033826-472E-4AF5-9B59-52F641342646}" destId="{2902DEE4-CE1A-47B0-AB69-F52729F4B358}" srcOrd="5" destOrd="0" presId="urn:microsoft.com/office/officeart/2008/layout/LinedList"/>
    <dgm:cxn modelId="{206C4691-9E9A-442B-BC9D-E4EE1293E334}" type="presParOf" srcId="{2902DEE4-CE1A-47B0-AB69-F52729F4B358}" destId="{2D9B78EF-4791-4BBC-92E0-9FF7180ADE68}" srcOrd="0" destOrd="0" presId="urn:microsoft.com/office/officeart/2008/layout/LinedList"/>
    <dgm:cxn modelId="{1BD37256-4F3D-46D6-AB94-EDD0CCAD5E85}" type="presParOf" srcId="{2902DEE4-CE1A-47B0-AB69-F52729F4B358}" destId="{73CDB6D4-0DF6-41A0-AA59-6A4DCF42C7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9C1FB-C042-426D-B34E-6077B30F74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FEE23D-5D72-4ABF-91F1-31A11FF18BF1}">
      <dgm:prSet custT="1"/>
      <dgm:spPr/>
      <dgm:t>
        <a:bodyPr/>
        <a:lstStyle/>
        <a:p>
          <a:r>
            <a:rPr lang="es-MX" sz="1800" b="1" dirty="0">
              <a:solidFill>
                <a:schemeClr val="tx2"/>
              </a:solidFill>
            </a:rPr>
            <a:t>Nombre de la actividad</a:t>
          </a:r>
          <a:r>
            <a:rPr lang="es-MX" sz="1800" dirty="0">
              <a:solidFill>
                <a:schemeClr val="tx2"/>
              </a:solidFill>
            </a:rPr>
            <a:t>: </a:t>
          </a:r>
          <a:r>
            <a:rPr lang="es-MX" sz="1800" b="0" i="0" u="none" dirty="0">
              <a:solidFill>
                <a:schemeClr val="tx2"/>
              </a:solidFill>
            </a:rPr>
            <a:t>El deporte en el siglo XXI: su difusión y recepción en medios masivos de comunicación</a:t>
          </a:r>
          <a:r>
            <a:rPr lang="es-MX" sz="1800" dirty="0">
              <a:solidFill>
                <a:schemeClr val="tx2"/>
              </a:solidFill>
            </a:rPr>
            <a:t>	</a:t>
          </a:r>
          <a:endParaRPr lang="en-US" sz="1800" dirty="0">
            <a:solidFill>
              <a:schemeClr val="tx2"/>
            </a:solidFill>
          </a:endParaRPr>
        </a:p>
      </dgm:t>
    </dgm:pt>
    <dgm:pt modelId="{B86F8632-C538-4ADF-A279-B63AB7931B8B}" type="parTrans" cxnId="{38C41D44-12B7-4C04-A39A-891465FCC32E}">
      <dgm:prSet/>
      <dgm:spPr/>
      <dgm:t>
        <a:bodyPr/>
        <a:lstStyle/>
        <a:p>
          <a:endParaRPr lang="en-US" sz="1800">
            <a:solidFill>
              <a:schemeClr val="tx2"/>
            </a:solidFill>
          </a:endParaRPr>
        </a:p>
      </dgm:t>
    </dgm:pt>
    <dgm:pt modelId="{482897F2-F953-46B9-BE60-A2F29BCC2A72}" type="sibTrans" cxnId="{38C41D44-12B7-4C04-A39A-891465FCC32E}">
      <dgm:prSet/>
      <dgm:spPr/>
      <dgm:t>
        <a:bodyPr/>
        <a:lstStyle/>
        <a:p>
          <a:endParaRPr lang="en-US" sz="1800">
            <a:solidFill>
              <a:schemeClr val="tx2"/>
            </a:solidFill>
          </a:endParaRPr>
        </a:p>
      </dgm:t>
    </dgm:pt>
    <dgm:pt modelId="{38296E6E-3467-4ABA-8956-B0EE9A516DB8}">
      <dgm:prSet custT="1"/>
      <dgm:spPr/>
      <dgm:t>
        <a:bodyPr/>
        <a:lstStyle/>
        <a:p>
          <a:r>
            <a:rPr lang="es-MX" sz="1800" b="1" dirty="0">
              <a:solidFill>
                <a:schemeClr val="tx2"/>
              </a:solidFill>
            </a:rPr>
            <a:t>Objetivo</a:t>
          </a:r>
          <a:r>
            <a:rPr lang="es-MX" sz="1800" dirty="0">
              <a:solidFill>
                <a:schemeClr val="tx2"/>
              </a:solidFill>
            </a:rPr>
            <a:t>: </a:t>
          </a:r>
          <a:r>
            <a:rPr lang="es-MX" sz="1800" b="0" i="0" u="none" dirty="0">
              <a:solidFill>
                <a:schemeClr val="tx2"/>
              </a:solidFill>
            </a:rPr>
            <a:t>Dar a conocer a la comunidad escolar los resultados y conclusiones del análisis realizados en las investigaciones interdisciplinarias</a:t>
          </a:r>
          <a:endParaRPr lang="en-US" sz="1800" dirty="0">
            <a:solidFill>
              <a:schemeClr val="tx2"/>
            </a:solidFill>
          </a:endParaRPr>
        </a:p>
      </dgm:t>
    </dgm:pt>
    <dgm:pt modelId="{33F816FE-A883-4C72-B985-8E7B49CAB694}" type="parTrans" cxnId="{8A55C5A1-EE8C-4978-9FBD-9F0D2367D899}">
      <dgm:prSet/>
      <dgm:spPr/>
      <dgm:t>
        <a:bodyPr/>
        <a:lstStyle/>
        <a:p>
          <a:endParaRPr lang="en-US" sz="1800">
            <a:solidFill>
              <a:schemeClr val="tx2"/>
            </a:solidFill>
          </a:endParaRPr>
        </a:p>
      </dgm:t>
    </dgm:pt>
    <dgm:pt modelId="{B5975FD0-063B-4473-9FA8-942B55931ED6}" type="sibTrans" cxnId="{8A55C5A1-EE8C-4978-9FBD-9F0D2367D899}">
      <dgm:prSet/>
      <dgm:spPr/>
      <dgm:t>
        <a:bodyPr/>
        <a:lstStyle/>
        <a:p>
          <a:endParaRPr lang="en-US" sz="1800">
            <a:solidFill>
              <a:schemeClr val="tx2"/>
            </a:solidFill>
          </a:endParaRPr>
        </a:p>
      </dgm:t>
    </dgm:pt>
    <dgm:pt modelId="{4C71F333-B7EF-401F-BE17-4FC99293289F}">
      <dgm:prSet custT="1"/>
      <dgm:spPr/>
      <dgm:t>
        <a:bodyPr/>
        <a:lstStyle/>
        <a:p>
          <a:r>
            <a:rPr lang="es-MX" sz="1800" b="1" dirty="0">
              <a:solidFill>
                <a:schemeClr val="tx2"/>
              </a:solidFill>
            </a:rPr>
            <a:t>Grado</a:t>
          </a:r>
          <a:r>
            <a:rPr lang="es-MX" sz="1800" dirty="0">
              <a:solidFill>
                <a:schemeClr val="tx2"/>
              </a:solidFill>
            </a:rPr>
            <a:t>: 6° todas las áreas  </a:t>
          </a:r>
          <a:endParaRPr lang="en-US" sz="1800" dirty="0">
            <a:solidFill>
              <a:schemeClr val="tx2"/>
            </a:solidFill>
          </a:endParaRPr>
        </a:p>
      </dgm:t>
    </dgm:pt>
    <dgm:pt modelId="{E2ECC054-84E3-4D4C-B5A0-75C9FD0EE230}" type="parTrans" cxnId="{3D0DA370-7D6B-44B8-A621-F892FBF6887C}">
      <dgm:prSet/>
      <dgm:spPr/>
      <dgm:t>
        <a:bodyPr/>
        <a:lstStyle/>
        <a:p>
          <a:endParaRPr lang="en-US" sz="1800">
            <a:solidFill>
              <a:schemeClr val="tx2"/>
            </a:solidFill>
          </a:endParaRPr>
        </a:p>
      </dgm:t>
    </dgm:pt>
    <dgm:pt modelId="{0A8E4259-1B1F-4B26-A789-9D37443DD460}" type="sibTrans" cxnId="{3D0DA370-7D6B-44B8-A621-F892FBF6887C}">
      <dgm:prSet/>
      <dgm:spPr/>
      <dgm:t>
        <a:bodyPr/>
        <a:lstStyle/>
        <a:p>
          <a:endParaRPr lang="en-US" sz="1800">
            <a:solidFill>
              <a:schemeClr val="tx2"/>
            </a:solidFill>
          </a:endParaRPr>
        </a:p>
      </dgm:t>
    </dgm:pt>
    <dgm:pt modelId="{62033826-472E-4AF5-9B59-52F641342646}" type="pres">
      <dgm:prSet presAssocID="{9B19C1FB-C042-426D-B34E-6077B30F7482}" presName="vert0" presStyleCnt="0">
        <dgm:presLayoutVars>
          <dgm:dir/>
          <dgm:animOne val="branch"/>
          <dgm:animLvl val="lvl"/>
        </dgm:presLayoutVars>
      </dgm:prSet>
      <dgm:spPr/>
    </dgm:pt>
    <dgm:pt modelId="{63A4F8A8-EDD6-42D6-8CAC-A5079066CACA}" type="pres">
      <dgm:prSet presAssocID="{2BFEE23D-5D72-4ABF-91F1-31A11FF18BF1}" presName="thickLine" presStyleLbl="alignNode1" presStyleIdx="0" presStyleCnt="3"/>
      <dgm:spPr/>
    </dgm:pt>
    <dgm:pt modelId="{6B9B4291-0968-4E26-8B5E-227EB9CE595F}" type="pres">
      <dgm:prSet presAssocID="{2BFEE23D-5D72-4ABF-91F1-31A11FF18BF1}" presName="horz1" presStyleCnt="0"/>
      <dgm:spPr/>
    </dgm:pt>
    <dgm:pt modelId="{28F87B23-2335-4ADC-BCA1-62B3561E0160}" type="pres">
      <dgm:prSet presAssocID="{2BFEE23D-5D72-4ABF-91F1-31A11FF18BF1}" presName="tx1" presStyleLbl="revTx" presStyleIdx="0" presStyleCnt="3"/>
      <dgm:spPr/>
    </dgm:pt>
    <dgm:pt modelId="{9A88318F-01D3-41DA-9A22-92C601339C1E}" type="pres">
      <dgm:prSet presAssocID="{2BFEE23D-5D72-4ABF-91F1-31A11FF18BF1}" presName="vert1" presStyleCnt="0"/>
      <dgm:spPr/>
    </dgm:pt>
    <dgm:pt modelId="{C44D70FC-3057-494F-834C-2611CB82AF6A}" type="pres">
      <dgm:prSet presAssocID="{38296E6E-3467-4ABA-8956-B0EE9A516DB8}" presName="thickLine" presStyleLbl="alignNode1" presStyleIdx="1" presStyleCnt="3"/>
      <dgm:spPr/>
    </dgm:pt>
    <dgm:pt modelId="{8CE66DBD-76BF-44F1-A328-0BBE8AD998F2}" type="pres">
      <dgm:prSet presAssocID="{38296E6E-3467-4ABA-8956-B0EE9A516DB8}" presName="horz1" presStyleCnt="0"/>
      <dgm:spPr/>
    </dgm:pt>
    <dgm:pt modelId="{2E4E1D31-1D25-4ADA-AA9E-7508397B9914}" type="pres">
      <dgm:prSet presAssocID="{38296E6E-3467-4ABA-8956-B0EE9A516DB8}" presName="tx1" presStyleLbl="revTx" presStyleIdx="1" presStyleCnt="3"/>
      <dgm:spPr/>
    </dgm:pt>
    <dgm:pt modelId="{E294902D-AE3D-463E-BA53-ADD77E03D6D3}" type="pres">
      <dgm:prSet presAssocID="{38296E6E-3467-4ABA-8956-B0EE9A516DB8}" presName="vert1" presStyleCnt="0"/>
      <dgm:spPr/>
    </dgm:pt>
    <dgm:pt modelId="{FE4D7D94-C115-422E-9081-31B0C7736087}" type="pres">
      <dgm:prSet presAssocID="{4C71F333-B7EF-401F-BE17-4FC99293289F}" presName="thickLine" presStyleLbl="alignNode1" presStyleIdx="2" presStyleCnt="3"/>
      <dgm:spPr/>
    </dgm:pt>
    <dgm:pt modelId="{2902DEE4-CE1A-47B0-AB69-F52729F4B358}" type="pres">
      <dgm:prSet presAssocID="{4C71F333-B7EF-401F-BE17-4FC99293289F}" presName="horz1" presStyleCnt="0"/>
      <dgm:spPr/>
    </dgm:pt>
    <dgm:pt modelId="{2D9B78EF-4791-4BBC-92E0-9FF7180ADE68}" type="pres">
      <dgm:prSet presAssocID="{4C71F333-B7EF-401F-BE17-4FC99293289F}" presName="tx1" presStyleLbl="revTx" presStyleIdx="2" presStyleCnt="3"/>
      <dgm:spPr/>
    </dgm:pt>
    <dgm:pt modelId="{73CDB6D4-0DF6-41A0-AA59-6A4DCF42C7F6}" type="pres">
      <dgm:prSet presAssocID="{4C71F333-B7EF-401F-BE17-4FC99293289F}" presName="vert1" presStyleCnt="0"/>
      <dgm:spPr/>
    </dgm:pt>
  </dgm:ptLst>
  <dgm:cxnLst>
    <dgm:cxn modelId="{BCB48B29-59AD-4B61-B347-C0B7DC160C0E}" type="presOf" srcId="{9B19C1FB-C042-426D-B34E-6077B30F7482}" destId="{62033826-472E-4AF5-9B59-52F641342646}" srcOrd="0" destOrd="0" presId="urn:microsoft.com/office/officeart/2008/layout/LinedList"/>
    <dgm:cxn modelId="{38C41D44-12B7-4C04-A39A-891465FCC32E}" srcId="{9B19C1FB-C042-426D-B34E-6077B30F7482}" destId="{2BFEE23D-5D72-4ABF-91F1-31A11FF18BF1}" srcOrd="0" destOrd="0" parTransId="{B86F8632-C538-4ADF-A279-B63AB7931B8B}" sibTransId="{482897F2-F953-46B9-BE60-A2F29BCC2A72}"/>
    <dgm:cxn modelId="{3D0DA370-7D6B-44B8-A621-F892FBF6887C}" srcId="{9B19C1FB-C042-426D-B34E-6077B30F7482}" destId="{4C71F333-B7EF-401F-BE17-4FC99293289F}" srcOrd="2" destOrd="0" parTransId="{E2ECC054-84E3-4D4C-B5A0-75C9FD0EE230}" sibTransId="{0A8E4259-1B1F-4B26-A789-9D37443DD460}"/>
    <dgm:cxn modelId="{8A55C5A1-EE8C-4978-9FBD-9F0D2367D899}" srcId="{9B19C1FB-C042-426D-B34E-6077B30F7482}" destId="{38296E6E-3467-4ABA-8956-B0EE9A516DB8}" srcOrd="1" destOrd="0" parTransId="{33F816FE-A883-4C72-B985-8E7B49CAB694}" sibTransId="{B5975FD0-063B-4473-9FA8-942B55931ED6}"/>
    <dgm:cxn modelId="{43BBFEAD-45CF-49B2-8E3A-9885186AD747}" type="presOf" srcId="{4C71F333-B7EF-401F-BE17-4FC99293289F}" destId="{2D9B78EF-4791-4BBC-92E0-9FF7180ADE68}" srcOrd="0" destOrd="0" presId="urn:microsoft.com/office/officeart/2008/layout/LinedList"/>
    <dgm:cxn modelId="{3E0497E1-604A-4D07-AC80-6FE9BE33007B}" type="presOf" srcId="{38296E6E-3467-4ABA-8956-B0EE9A516DB8}" destId="{2E4E1D31-1D25-4ADA-AA9E-7508397B9914}" srcOrd="0" destOrd="0" presId="urn:microsoft.com/office/officeart/2008/layout/LinedList"/>
    <dgm:cxn modelId="{F78B27E2-8935-4E1C-AE6C-50C2B921D4FA}" type="presOf" srcId="{2BFEE23D-5D72-4ABF-91F1-31A11FF18BF1}" destId="{28F87B23-2335-4ADC-BCA1-62B3561E0160}" srcOrd="0" destOrd="0" presId="urn:microsoft.com/office/officeart/2008/layout/LinedList"/>
    <dgm:cxn modelId="{B22171E9-C618-4E2F-9F42-E268A92217EB}" type="presParOf" srcId="{62033826-472E-4AF5-9B59-52F641342646}" destId="{63A4F8A8-EDD6-42D6-8CAC-A5079066CACA}" srcOrd="0" destOrd="0" presId="urn:microsoft.com/office/officeart/2008/layout/LinedList"/>
    <dgm:cxn modelId="{0B635FD7-C88D-40F5-A5E8-78524EF4B59A}" type="presParOf" srcId="{62033826-472E-4AF5-9B59-52F641342646}" destId="{6B9B4291-0968-4E26-8B5E-227EB9CE595F}" srcOrd="1" destOrd="0" presId="urn:microsoft.com/office/officeart/2008/layout/LinedList"/>
    <dgm:cxn modelId="{74D6F927-0304-4032-A052-38E61601700D}" type="presParOf" srcId="{6B9B4291-0968-4E26-8B5E-227EB9CE595F}" destId="{28F87B23-2335-4ADC-BCA1-62B3561E0160}" srcOrd="0" destOrd="0" presId="urn:microsoft.com/office/officeart/2008/layout/LinedList"/>
    <dgm:cxn modelId="{02C49285-B329-4F5A-991E-814CEE263BDA}" type="presParOf" srcId="{6B9B4291-0968-4E26-8B5E-227EB9CE595F}" destId="{9A88318F-01D3-41DA-9A22-92C601339C1E}" srcOrd="1" destOrd="0" presId="urn:microsoft.com/office/officeart/2008/layout/LinedList"/>
    <dgm:cxn modelId="{2231131A-E911-47C7-9AB4-99616A8F5CBB}" type="presParOf" srcId="{62033826-472E-4AF5-9B59-52F641342646}" destId="{C44D70FC-3057-494F-834C-2611CB82AF6A}" srcOrd="2" destOrd="0" presId="urn:microsoft.com/office/officeart/2008/layout/LinedList"/>
    <dgm:cxn modelId="{23FC6CB8-C961-4A16-9BFF-E5E85A6D7792}" type="presParOf" srcId="{62033826-472E-4AF5-9B59-52F641342646}" destId="{8CE66DBD-76BF-44F1-A328-0BBE8AD998F2}" srcOrd="3" destOrd="0" presId="urn:microsoft.com/office/officeart/2008/layout/LinedList"/>
    <dgm:cxn modelId="{66944892-715B-42BC-9459-3605EE6061D7}" type="presParOf" srcId="{8CE66DBD-76BF-44F1-A328-0BBE8AD998F2}" destId="{2E4E1D31-1D25-4ADA-AA9E-7508397B9914}" srcOrd="0" destOrd="0" presId="urn:microsoft.com/office/officeart/2008/layout/LinedList"/>
    <dgm:cxn modelId="{1CB6A7BA-616E-4D2A-8D08-C9A3F73B59DC}" type="presParOf" srcId="{8CE66DBD-76BF-44F1-A328-0BBE8AD998F2}" destId="{E294902D-AE3D-463E-BA53-ADD77E03D6D3}" srcOrd="1" destOrd="0" presId="urn:microsoft.com/office/officeart/2008/layout/LinedList"/>
    <dgm:cxn modelId="{0EA1C345-6D29-442F-8438-7DB431B867F1}" type="presParOf" srcId="{62033826-472E-4AF5-9B59-52F641342646}" destId="{FE4D7D94-C115-422E-9081-31B0C7736087}" srcOrd="4" destOrd="0" presId="urn:microsoft.com/office/officeart/2008/layout/LinedList"/>
    <dgm:cxn modelId="{8AC3A865-544A-4D4C-A22D-DAEF0E20EB2E}" type="presParOf" srcId="{62033826-472E-4AF5-9B59-52F641342646}" destId="{2902DEE4-CE1A-47B0-AB69-F52729F4B358}" srcOrd="5" destOrd="0" presId="urn:microsoft.com/office/officeart/2008/layout/LinedList"/>
    <dgm:cxn modelId="{206C4691-9E9A-442B-BC9D-E4EE1293E334}" type="presParOf" srcId="{2902DEE4-CE1A-47B0-AB69-F52729F4B358}" destId="{2D9B78EF-4791-4BBC-92E0-9FF7180ADE68}" srcOrd="0" destOrd="0" presId="urn:microsoft.com/office/officeart/2008/layout/LinedList"/>
    <dgm:cxn modelId="{1BD37256-4F3D-46D6-AB94-EDD0CCAD5E85}" type="presParOf" srcId="{2902DEE4-CE1A-47B0-AB69-F52729F4B358}" destId="{73CDB6D4-0DF6-41A0-AA59-6A4DCF42C7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4F8A8-EDD6-42D6-8CAC-A5079066CACA}">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87B23-2335-4ADC-BCA1-62B3561E016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chemeClr val="tx2"/>
              </a:solidFill>
            </a:rPr>
            <a:t>Nombre de la actividad</a:t>
          </a:r>
          <a:r>
            <a:rPr lang="es-MX" sz="1800" kern="1200" dirty="0">
              <a:solidFill>
                <a:schemeClr val="tx2"/>
              </a:solidFill>
            </a:rPr>
            <a:t>: Difusión del deporte y mi entorno </a:t>
          </a:r>
          <a:endParaRPr lang="en-US" sz="1800" kern="1200" dirty="0">
            <a:solidFill>
              <a:schemeClr val="tx2"/>
            </a:solidFill>
          </a:endParaRPr>
        </a:p>
      </dsp:txBody>
      <dsp:txXfrm>
        <a:off x="0" y="2124"/>
        <a:ext cx="10515600" cy="1449029"/>
      </dsp:txXfrm>
    </dsp:sp>
    <dsp:sp modelId="{C44D70FC-3057-494F-834C-2611CB82AF6A}">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E1D31-1D25-4ADA-AA9E-7508397B991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chemeClr val="tx2"/>
              </a:solidFill>
            </a:rPr>
            <a:t>Objetivo</a:t>
          </a:r>
          <a:r>
            <a:rPr lang="es-MX" sz="1800" kern="1200" dirty="0">
              <a:solidFill>
                <a:schemeClr val="tx2"/>
              </a:solidFill>
            </a:rPr>
            <a:t>: </a:t>
          </a:r>
          <a:r>
            <a:rPr lang="es-MX" sz="1800" b="0" i="0" kern="1200" dirty="0">
              <a:solidFill>
                <a:schemeClr val="tx2"/>
              </a:solidFill>
            </a:rPr>
            <a:t>Reflexionar cómo las noticias y presencia del deporte en redes sociales afecta mi percepción del mundo, haciendo consciente el impacto de las palabras, los números y las emociones en esta percepción.</a:t>
          </a:r>
          <a:endParaRPr lang="en-US" sz="1800" kern="1200" dirty="0">
            <a:solidFill>
              <a:schemeClr val="tx2"/>
            </a:solidFill>
          </a:endParaRPr>
        </a:p>
      </dsp:txBody>
      <dsp:txXfrm>
        <a:off x="0" y="1451154"/>
        <a:ext cx="10515600" cy="1449029"/>
      </dsp:txXfrm>
    </dsp:sp>
    <dsp:sp modelId="{FE4D7D94-C115-422E-9081-31B0C7736087}">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B78EF-4791-4BBC-92E0-9FF7180ADE6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chemeClr val="tx2"/>
              </a:solidFill>
            </a:rPr>
            <a:t>Grado</a:t>
          </a:r>
          <a:r>
            <a:rPr lang="es-MX" sz="1800" kern="1200" dirty="0">
              <a:solidFill>
                <a:schemeClr val="tx2"/>
              </a:solidFill>
            </a:rPr>
            <a:t>: 6° todas las áreas  </a:t>
          </a:r>
          <a:endParaRPr lang="en-US" sz="1800" kern="1200" dirty="0">
            <a:solidFill>
              <a:schemeClr val="tx2"/>
            </a:solidFill>
          </a:endParaRPr>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4F8A8-EDD6-42D6-8CAC-A5079066CACA}">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87B23-2335-4ADC-BCA1-62B3561E016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chemeClr val="tx2"/>
              </a:solidFill>
            </a:rPr>
            <a:t>Nombre de la actividad</a:t>
          </a:r>
          <a:r>
            <a:rPr lang="es-MX" sz="1800" kern="1200" dirty="0">
              <a:solidFill>
                <a:schemeClr val="tx2"/>
              </a:solidFill>
            </a:rPr>
            <a:t>: Difusión del deporte XX, diferentes  mecanismos para su difusión y recepción 	</a:t>
          </a:r>
          <a:endParaRPr lang="en-US" sz="1800" kern="1200" dirty="0">
            <a:solidFill>
              <a:schemeClr val="tx2"/>
            </a:solidFill>
          </a:endParaRPr>
        </a:p>
      </dsp:txBody>
      <dsp:txXfrm>
        <a:off x="0" y="2124"/>
        <a:ext cx="10515600" cy="1449029"/>
      </dsp:txXfrm>
    </dsp:sp>
    <dsp:sp modelId="{C44D70FC-3057-494F-834C-2611CB82AF6A}">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E1D31-1D25-4ADA-AA9E-7508397B991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chemeClr val="tx2"/>
              </a:solidFill>
            </a:rPr>
            <a:t>Objetivo</a:t>
          </a:r>
          <a:r>
            <a:rPr lang="es-MX" sz="1800" kern="1200" dirty="0">
              <a:solidFill>
                <a:schemeClr val="tx2"/>
              </a:solidFill>
            </a:rPr>
            <a:t>: </a:t>
          </a:r>
          <a:r>
            <a:rPr lang="es-MX" sz="1800" b="0" i="0" u="none" kern="1200" dirty="0">
              <a:solidFill>
                <a:schemeClr val="tx2"/>
              </a:solidFill>
            </a:rPr>
            <a:t>Entender la importancia de diferentes tipos de información y disciplinas en la difusión y recepción de información sobre el deporte.</a:t>
          </a:r>
          <a:endParaRPr lang="en-US" sz="1800" kern="1200" dirty="0">
            <a:solidFill>
              <a:schemeClr val="tx2"/>
            </a:solidFill>
          </a:endParaRPr>
        </a:p>
      </dsp:txBody>
      <dsp:txXfrm>
        <a:off x="0" y="1451154"/>
        <a:ext cx="10515600" cy="1449029"/>
      </dsp:txXfrm>
    </dsp:sp>
    <dsp:sp modelId="{FE4D7D94-C115-422E-9081-31B0C7736087}">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B78EF-4791-4BBC-92E0-9FF7180ADE6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chemeClr val="tx2"/>
              </a:solidFill>
            </a:rPr>
            <a:t>Grado</a:t>
          </a:r>
          <a:r>
            <a:rPr lang="es-MX" sz="1800" kern="1200" dirty="0">
              <a:solidFill>
                <a:schemeClr val="tx2"/>
              </a:solidFill>
            </a:rPr>
            <a:t>: 6° todas las áreas  </a:t>
          </a:r>
          <a:endParaRPr lang="en-US" sz="1800" kern="1200" dirty="0">
            <a:solidFill>
              <a:schemeClr val="tx2"/>
            </a:solidFill>
          </a:endParaRPr>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4F8A8-EDD6-42D6-8CAC-A5079066CACA}">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87B23-2335-4ADC-BCA1-62B3561E016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chemeClr val="tx2"/>
              </a:solidFill>
            </a:rPr>
            <a:t>Nombre de la actividad</a:t>
          </a:r>
          <a:r>
            <a:rPr lang="es-MX" sz="1800" kern="1200" dirty="0">
              <a:solidFill>
                <a:schemeClr val="tx2"/>
              </a:solidFill>
            </a:rPr>
            <a:t>: </a:t>
          </a:r>
          <a:r>
            <a:rPr lang="es-MX" sz="1800" b="0" i="0" u="none" kern="1200" dirty="0">
              <a:solidFill>
                <a:schemeClr val="tx2"/>
              </a:solidFill>
            </a:rPr>
            <a:t>El deporte en el siglo XXI: su difusión y recepción en medios masivos de comunicación</a:t>
          </a:r>
          <a:r>
            <a:rPr lang="es-MX" sz="1800" kern="1200" dirty="0">
              <a:solidFill>
                <a:schemeClr val="tx2"/>
              </a:solidFill>
            </a:rPr>
            <a:t>	</a:t>
          </a:r>
          <a:endParaRPr lang="en-US" sz="1800" kern="1200" dirty="0">
            <a:solidFill>
              <a:schemeClr val="tx2"/>
            </a:solidFill>
          </a:endParaRPr>
        </a:p>
      </dsp:txBody>
      <dsp:txXfrm>
        <a:off x="0" y="2124"/>
        <a:ext cx="10515600" cy="1449029"/>
      </dsp:txXfrm>
    </dsp:sp>
    <dsp:sp modelId="{C44D70FC-3057-494F-834C-2611CB82AF6A}">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E1D31-1D25-4ADA-AA9E-7508397B991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chemeClr val="tx2"/>
              </a:solidFill>
            </a:rPr>
            <a:t>Objetivo</a:t>
          </a:r>
          <a:r>
            <a:rPr lang="es-MX" sz="1800" kern="1200" dirty="0">
              <a:solidFill>
                <a:schemeClr val="tx2"/>
              </a:solidFill>
            </a:rPr>
            <a:t>: </a:t>
          </a:r>
          <a:r>
            <a:rPr lang="es-MX" sz="1800" b="0" i="0" u="none" kern="1200" dirty="0">
              <a:solidFill>
                <a:schemeClr val="tx2"/>
              </a:solidFill>
            </a:rPr>
            <a:t>Dar a conocer a la comunidad escolar los resultados y conclusiones del análisis realizados en las investigaciones interdisciplinarias</a:t>
          </a:r>
          <a:endParaRPr lang="en-US" sz="1800" kern="1200" dirty="0">
            <a:solidFill>
              <a:schemeClr val="tx2"/>
            </a:solidFill>
          </a:endParaRPr>
        </a:p>
      </dsp:txBody>
      <dsp:txXfrm>
        <a:off x="0" y="1451154"/>
        <a:ext cx="10515600" cy="1449029"/>
      </dsp:txXfrm>
    </dsp:sp>
    <dsp:sp modelId="{FE4D7D94-C115-422E-9081-31B0C7736087}">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B78EF-4791-4BBC-92E0-9FF7180ADE6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chemeClr val="tx2"/>
              </a:solidFill>
            </a:rPr>
            <a:t>Grado</a:t>
          </a:r>
          <a:r>
            <a:rPr lang="es-MX" sz="1800" kern="1200" dirty="0">
              <a:solidFill>
                <a:schemeClr val="tx2"/>
              </a:solidFill>
            </a:rPr>
            <a:t>: 6° todas las áreas  </a:t>
          </a:r>
          <a:endParaRPr lang="en-US" sz="1800" kern="1200" dirty="0">
            <a:solidFill>
              <a:schemeClr val="tx2"/>
            </a:solidFill>
          </a:endParaRP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5A6BD-214E-8612-6C73-88F19125811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A61BCE5-7097-267E-EB7D-D2AECAB3DE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E8A41D6-7CB2-F7E2-599D-8348A4AE6DA9}"/>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5" name="Marcador de pie de página 4">
            <a:extLst>
              <a:ext uri="{FF2B5EF4-FFF2-40B4-BE49-F238E27FC236}">
                <a16:creationId xmlns:a16="http://schemas.microsoft.com/office/drawing/2014/main" id="{40EFFEF3-B278-541E-1183-A2A14B3ABAF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FC9159C-34D5-64AC-0700-5C6C3F1B20C3}"/>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22684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F7F29-A308-311E-4F03-6D69A75F12C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DF60094-E580-FDCB-4BBA-B823BDB5D70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400EBA-FC8A-7270-0AC3-AE602981548C}"/>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5" name="Marcador de pie de página 4">
            <a:extLst>
              <a:ext uri="{FF2B5EF4-FFF2-40B4-BE49-F238E27FC236}">
                <a16:creationId xmlns:a16="http://schemas.microsoft.com/office/drawing/2014/main" id="{774AA8E8-6E3E-988D-512B-F8B9EA92B18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C055FDA-80B5-3600-0E12-636DB27DD1F6}"/>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26357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C3C95F-C858-66AA-614F-65C212DC14E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D1B3DEB-F063-7F67-5B02-62BB6824BC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BEDB990-AB6B-D6C2-665A-93C021909677}"/>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5" name="Marcador de pie de página 4">
            <a:extLst>
              <a:ext uri="{FF2B5EF4-FFF2-40B4-BE49-F238E27FC236}">
                <a16:creationId xmlns:a16="http://schemas.microsoft.com/office/drawing/2014/main" id="{B599CFB6-DC17-C7F0-6593-3F2600DD17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707AE4-E836-7ABB-CBED-167B968973B7}"/>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128428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F8D2B-B433-1C4A-EDFF-871D8CD5667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A9364D5-F0F4-5AB3-E361-FE92D3E4A29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FA1C167-1B5B-95FC-EC32-4AB3B611B7EF}"/>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5" name="Marcador de pie de página 4">
            <a:extLst>
              <a:ext uri="{FF2B5EF4-FFF2-40B4-BE49-F238E27FC236}">
                <a16:creationId xmlns:a16="http://schemas.microsoft.com/office/drawing/2014/main" id="{3AC70C65-4915-2F98-63EC-7D0A0B2D1E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1A91CE9-8C70-3581-50F5-71B736A0CDA0}"/>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137388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FA37A-D37A-601C-1107-26FA3EB584C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AA034D2-A8DE-D977-8BE7-5AC172BC7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A6D64E1-02AD-236F-9FFE-C60D9E1DC1D9}"/>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5" name="Marcador de pie de página 4">
            <a:extLst>
              <a:ext uri="{FF2B5EF4-FFF2-40B4-BE49-F238E27FC236}">
                <a16:creationId xmlns:a16="http://schemas.microsoft.com/office/drawing/2014/main" id="{568BA531-5313-D089-BA59-BBD5046977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94D798A-FABC-A909-E625-2DC943902044}"/>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248681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829F63-81E3-8D76-EF23-40054CC6283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3884748-5427-140A-AC96-8256E8D985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C7229C6-1FF6-A428-B810-0D8053C555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F676B2C-C7B0-D73C-6F7F-C959272D0A48}"/>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6" name="Marcador de pie de página 5">
            <a:extLst>
              <a:ext uri="{FF2B5EF4-FFF2-40B4-BE49-F238E27FC236}">
                <a16:creationId xmlns:a16="http://schemas.microsoft.com/office/drawing/2014/main" id="{C8452D91-22E0-7C46-78E1-62942F3E154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A22FB25-0958-B365-A8F3-AB26BA83F018}"/>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258237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DC740D-6DC8-D3A7-BF0A-3FDCC5BD5B2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102E41A-3CE4-1785-2A88-FA4BF61F3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B91900-78B8-96CC-52BA-4775928DC34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9619F8C2-5A86-FC2D-2B5F-94BE92069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AB447E-BDB0-0831-9AA5-5D74FA3E4F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EAB0F66F-8F83-E63A-8C05-551E11D3133D}"/>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8" name="Marcador de pie de página 7">
            <a:extLst>
              <a:ext uri="{FF2B5EF4-FFF2-40B4-BE49-F238E27FC236}">
                <a16:creationId xmlns:a16="http://schemas.microsoft.com/office/drawing/2014/main" id="{C12CEBFE-4225-789B-66F8-D317B20CE62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ACB4E9B-08E1-FE4F-2976-02F7DE9477ED}"/>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424562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8F2BD-467F-A300-5672-942D37DD878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5C42B6F-908E-832D-50AF-E5FD1AD744E6}"/>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4" name="Marcador de pie de página 3">
            <a:extLst>
              <a:ext uri="{FF2B5EF4-FFF2-40B4-BE49-F238E27FC236}">
                <a16:creationId xmlns:a16="http://schemas.microsoft.com/office/drawing/2014/main" id="{589A8950-018F-5747-2A1B-EE55C023305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0CEA2D2-53D3-5066-BCBF-2084369F8166}"/>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5993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437D584-C634-1444-ACD5-2A969BBE3B40}"/>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3" name="Marcador de pie de página 2">
            <a:extLst>
              <a:ext uri="{FF2B5EF4-FFF2-40B4-BE49-F238E27FC236}">
                <a16:creationId xmlns:a16="http://schemas.microsoft.com/office/drawing/2014/main" id="{6F7DF085-497C-7A95-254E-4E238E85BB3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F2F68E7-7505-93A9-B21D-BB1B1C0FB346}"/>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52091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A9749-0979-1FD8-4CA8-104520FD1A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CFB40CA-93E9-28C5-F16C-431ED7631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5E18E76-F6F5-C89C-DE81-CF9F877BC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DA91071-0042-BA63-6410-BC7E698D0175}"/>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6" name="Marcador de pie de página 5">
            <a:extLst>
              <a:ext uri="{FF2B5EF4-FFF2-40B4-BE49-F238E27FC236}">
                <a16:creationId xmlns:a16="http://schemas.microsoft.com/office/drawing/2014/main" id="{55C1FC49-D2DE-AB41-0607-C36E60F80FD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DA7EEF8-CA1B-45A4-8AC8-08E6F10AB14A}"/>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270174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620A8-01A0-1C8A-55AF-448FB57B24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38A19A9-0345-4835-3C38-7D7635D682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43E3C59-7411-13D5-5418-05F4794C3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9AEE5D-B2EF-5EAC-6B0A-ED815EE7DEE9}"/>
              </a:ext>
            </a:extLst>
          </p:cNvPr>
          <p:cNvSpPr>
            <a:spLocks noGrp="1"/>
          </p:cNvSpPr>
          <p:nvPr>
            <p:ph type="dt" sz="half" idx="10"/>
          </p:nvPr>
        </p:nvSpPr>
        <p:spPr/>
        <p:txBody>
          <a:bodyPr/>
          <a:lstStyle/>
          <a:p>
            <a:fld id="{6C530082-78F9-4132-A0F8-537984E051DC}" type="datetimeFigureOut">
              <a:rPr lang="es-MX" smtClean="0"/>
              <a:t>30/06/2022</a:t>
            </a:fld>
            <a:endParaRPr lang="es-MX"/>
          </a:p>
        </p:txBody>
      </p:sp>
      <p:sp>
        <p:nvSpPr>
          <p:cNvPr id="6" name="Marcador de pie de página 5">
            <a:extLst>
              <a:ext uri="{FF2B5EF4-FFF2-40B4-BE49-F238E27FC236}">
                <a16:creationId xmlns:a16="http://schemas.microsoft.com/office/drawing/2014/main" id="{EC9E88B6-DEB7-BAD7-4635-4AB1CB63051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E46C761-B374-6224-E57E-2CD6BA5F3C31}"/>
              </a:ext>
            </a:extLst>
          </p:cNvPr>
          <p:cNvSpPr>
            <a:spLocks noGrp="1"/>
          </p:cNvSpPr>
          <p:nvPr>
            <p:ph type="sldNum" sz="quarter" idx="12"/>
          </p:nvPr>
        </p:nvSpPr>
        <p:spPr/>
        <p:txBody>
          <a:bodyPr/>
          <a:lstStyle/>
          <a:p>
            <a:fld id="{07C357EA-12D2-4E34-87F7-35431591FB8F}" type="slidenum">
              <a:rPr lang="es-MX" smtClean="0"/>
              <a:t>‹Nº›</a:t>
            </a:fld>
            <a:endParaRPr lang="es-MX"/>
          </a:p>
        </p:txBody>
      </p:sp>
    </p:spTree>
    <p:extLst>
      <p:ext uri="{BB962C8B-B14F-4D97-AF65-F5344CB8AC3E}">
        <p14:creationId xmlns:p14="http://schemas.microsoft.com/office/powerpoint/2010/main" val="203694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877956-A3F5-C92E-2F97-ADA23C039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0B89963-C32D-18E1-CD73-1F3FAD948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FB3E7FE-8B29-3012-A0FE-9871A0F97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30082-78F9-4132-A0F8-537984E051DC}" type="datetimeFigureOut">
              <a:rPr lang="es-MX" smtClean="0"/>
              <a:t>30/06/2022</a:t>
            </a:fld>
            <a:endParaRPr lang="es-MX"/>
          </a:p>
        </p:txBody>
      </p:sp>
      <p:sp>
        <p:nvSpPr>
          <p:cNvPr id="5" name="Marcador de pie de página 4">
            <a:extLst>
              <a:ext uri="{FF2B5EF4-FFF2-40B4-BE49-F238E27FC236}">
                <a16:creationId xmlns:a16="http://schemas.microsoft.com/office/drawing/2014/main" id="{AD9E6A28-C14E-E839-9DE4-8ADF7D1DFD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26021D5-B94C-A8B4-CE48-35413E095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357EA-12D2-4E34-87F7-35431591FB8F}" type="slidenum">
              <a:rPr lang="es-MX" smtClean="0"/>
              <a:t>‹Nº›</a:t>
            </a:fld>
            <a:endParaRPr lang="es-MX"/>
          </a:p>
        </p:txBody>
      </p:sp>
    </p:spTree>
    <p:extLst>
      <p:ext uri="{BB962C8B-B14F-4D97-AF65-F5344CB8AC3E}">
        <p14:creationId xmlns:p14="http://schemas.microsoft.com/office/powerpoint/2010/main" val="72984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A05D8B2-7A0B-5164-C4B8-646B9986AD18}"/>
              </a:ext>
            </a:extLst>
          </p:cNvPr>
          <p:cNvSpPr>
            <a:spLocks noGrp="1"/>
          </p:cNvSpPr>
          <p:nvPr>
            <p:ph type="ctrTitle"/>
          </p:nvPr>
        </p:nvSpPr>
        <p:spPr>
          <a:xfrm>
            <a:off x="6565988" y="2794881"/>
            <a:ext cx="4805996" cy="1297115"/>
          </a:xfrm>
        </p:spPr>
        <p:txBody>
          <a:bodyPr anchor="t">
            <a:normAutofit/>
          </a:bodyPr>
          <a:lstStyle/>
          <a:p>
            <a:pPr algn="l"/>
            <a:r>
              <a:rPr lang="es-MX" sz="4000" dirty="0">
                <a:solidFill>
                  <a:schemeClr val="tx2"/>
                </a:solidFill>
              </a:rPr>
              <a:t>Colegio Vermont</a:t>
            </a:r>
          </a:p>
        </p:txBody>
      </p:sp>
      <p:sp>
        <p:nvSpPr>
          <p:cNvPr id="3" name="Subtítulo 2">
            <a:extLst>
              <a:ext uri="{FF2B5EF4-FFF2-40B4-BE49-F238E27FC236}">
                <a16:creationId xmlns:a16="http://schemas.microsoft.com/office/drawing/2014/main" id="{20B5B359-9F4F-FFF1-03DA-825F11612021}"/>
              </a:ext>
            </a:extLst>
          </p:cNvPr>
          <p:cNvSpPr>
            <a:spLocks noGrp="1"/>
          </p:cNvSpPr>
          <p:nvPr>
            <p:ph type="subTitle" idx="1"/>
          </p:nvPr>
        </p:nvSpPr>
        <p:spPr>
          <a:xfrm>
            <a:off x="6590966" y="3428999"/>
            <a:ext cx="4805691" cy="838831"/>
          </a:xfrm>
        </p:spPr>
        <p:txBody>
          <a:bodyPr anchor="b">
            <a:normAutofit/>
          </a:bodyPr>
          <a:lstStyle/>
          <a:p>
            <a:pPr algn="l"/>
            <a:r>
              <a:rPr lang="es-MX" sz="2000">
                <a:solidFill>
                  <a:schemeClr val="tx2"/>
                </a:solidFill>
              </a:rPr>
              <a:t>“Somos Luz en la Oscuridad”</a:t>
            </a:r>
          </a:p>
          <a:p>
            <a:pPr algn="l"/>
            <a:r>
              <a:rPr lang="es-MX" sz="2000">
                <a:solidFill>
                  <a:schemeClr val="tx2"/>
                </a:solidFill>
              </a:rPr>
              <a:t>Clave: 1236</a:t>
            </a:r>
          </a:p>
        </p:txBody>
      </p:sp>
      <p:pic>
        <p:nvPicPr>
          <p:cNvPr id="5" name="Imagen 4" descr="Logotipo&#10;&#10;Descripción generada automáticamente">
            <a:extLst>
              <a:ext uri="{FF2B5EF4-FFF2-40B4-BE49-F238E27FC236}">
                <a16:creationId xmlns:a16="http://schemas.microsoft.com/office/drawing/2014/main" id="{C7AD5C9C-7C7E-3A11-E944-3D779A863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70" y="2773102"/>
            <a:ext cx="4141760" cy="222619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7" name="Group 3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8" name="Freeform: Shape 3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968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0DC49E93-FD2B-5BB5-A2EE-0D68270F3883}"/>
              </a:ext>
            </a:extLst>
          </p:cNvPr>
          <p:cNvSpPr>
            <a:spLocks noGrp="1"/>
          </p:cNvSpPr>
          <p:nvPr>
            <p:ph idx="1"/>
          </p:nvPr>
        </p:nvSpPr>
        <p:spPr>
          <a:xfrm>
            <a:off x="271822" y="773723"/>
            <a:ext cx="11648049" cy="5092505"/>
          </a:xfrm>
        </p:spPr>
        <p:txBody>
          <a:bodyPr anchor="t">
            <a:noAutofit/>
          </a:bodyPr>
          <a:lstStyle/>
          <a:p>
            <a:pPr rtl="0">
              <a:spcBef>
                <a:spcPts val="0"/>
              </a:spcBef>
              <a:spcAft>
                <a:spcPts val="0"/>
              </a:spcAft>
            </a:pPr>
            <a:r>
              <a:rPr lang="es-MX" sz="2000" b="1" dirty="0">
                <a:solidFill>
                  <a:schemeClr val="tx2"/>
                </a:solidFill>
              </a:rPr>
              <a:t>Asignaturas participantes: </a:t>
            </a:r>
            <a:endParaRPr lang="es-MX" sz="2000" b="1" i="0" u="none" strike="noStrike" dirty="0">
              <a:solidFill>
                <a:schemeClr val="tx2"/>
              </a:solidFill>
              <a:effectLst/>
            </a:endParaRPr>
          </a:p>
          <a:p>
            <a:pPr lvl="1">
              <a:spcBef>
                <a:spcPts val="0"/>
              </a:spcBef>
            </a:pPr>
            <a:r>
              <a:rPr lang="es-MX" sz="2000" b="0" i="0" u="sng" dirty="0">
                <a:solidFill>
                  <a:schemeClr val="tx2"/>
                </a:solidFill>
                <a:effectLst/>
              </a:rPr>
              <a:t>Literatura</a:t>
            </a:r>
            <a:r>
              <a:rPr lang="es-MX" sz="2000" b="0" i="0" u="none" strike="noStrike" dirty="0">
                <a:solidFill>
                  <a:schemeClr val="tx2"/>
                </a:solidFill>
                <a:effectLst/>
              </a:rPr>
              <a:t>: recursos lingüísticos para la difusión periodística y en redes sociales, ¿cómo impactan la selección de cierto tipo de palabras en mi percepción de la información?</a:t>
            </a:r>
            <a:endParaRPr lang="es-MX" sz="2000" b="0" dirty="0">
              <a:solidFill>
                <a:schemeClr val="tx2"/>
              </a:solidFill>
              <a:effectLst/>
            </a:endParaRPr>
          </a:p>
          <a:p>
            <a:pPr lvl="1">
              <a:spcBef>
                <a:spcPts val="0"/>
              </a:spcBef>
            </a:pPr>
            <a:r>
              <a:rPr lang="es-MX" sz="2000" b="0" i="0" u="sng" dirty="0">
                <a:solidFill>
                  <a:schemeClr val="tx2"/>
                </a:solidFill>
                <a:effectLst/>
              </a:rPr>
              <a:t>Psicología</a:t>
            </a:r>
            <a:r>
              <a:rPr lang="es-MX" sz="2000" b="0" i="0" u="none" strike="noStrike" dirty="0">
                <a:solidFill>
                  <a:schemeClr val="tx2"/>
                </a:solidFill>
                <a:effectLst/>
              </a:rPr>
              <a:t>: manejo de emociones, salud mental, ¿cómo afectan mis emociones y salud mental la lectura de noticias sobre el deporte y deportistas?</a:t>
            </a:r>
            <a:endParaRPr lang="es-MX" sz="2000" b="0" dirty="0">
              <a:solidFill>
                <a:schemeClr val="tx2"/>
              </a:solidFill>
              <a:effectLst/>
            </a:endParaRPr>
          </a:p>
          <a:p>
            <a:pPr lvl="1">
              <a:spcBef>
                <a:spcPts val="0"/>
              </a:spcBef>
            </a:pPr>
            <a:r>
              <a:rPr lang="es-MX" sz="2000" b="0" i="0" u="sng" dirty="0">
                <a:solidFill>
                  <a:schemeClr val="tx2"/>
                </a:solidFill>
                <a:effectLst/>
              </a:rPr>
              <a:t>Matemáticas</a:t>
            </a:r>
            <a:r>
              <a:rPr lang="es-MX" sz="2000" b="0" i="0" u="none" strike="noStrike" dirty="0">
                <a:solidFill>
                  <a:schemeClr val="tx2"/>
                </a:solidFill>
                <a:effectLst/>
              </a:rPr>
              <a:t>: Funciones, Mediciones (Física) y Estadística, ¿La presencia de datos objetivos matemáticos afecta mi percepción de la validez de la información periodística que consumo?. </a:t>
            </a:r>
          </a:p>
          <a:p>
            <a:pPr lvl="1">
              <a:spcBef>
                <a:spcPts val="0"/>
              </a:spcBef>
            </a:pPr>
            <a:endParaRPr lang="es-MX" sz="2000" dirty="0">
              <a:solidFill>
                <a:schemeClr val="tx2"/>
              </a:solidFill>
            </a:endParaRPr>
          </a:p>
          <a:p>
            <a:pPr lvl="1">
              <a:spcBef>
                <a:spcPts val="0"/>
              </a:spcBef>
            </a:pPr>
            <a:endParaRPr lang="es-MX" sz="2000" b="0" dirty="0">
              <a:solidFill>
                <a:schemeClr val="tx2"/>
              </a:solidFill>
              <a:effectLst/>
            </a:endParaRPr>
          </a:p>
          <a:p>
            <a:pPr fontAlgn="base">
              <a:spcBef>
                <a:spcPts val="0"/>
              </a:spcBef>
            </a:pPr>
            <a:r>
              <a:rPr lang="es-MX" sz="2000" b="1" dirty="0">
                <a:solidFill>
                  <a:schemeClr val="tx2"/>
                </a:solidFill>
              </a:rPr>
              <a:t>Fuentes de apoyo:</a:t>
            </a:r>
          </a:p>
          <a:p>
            <a:pPr lvl="1" fontAlgn="base">
              <a:spcBef>
                <a:spcPts val="0"/>
              </a:spcBef>
            </a:pPr>
            <a:r>
              <a:rPr lang="es-MX" sz="2000" dirty="0">
                <a:solidFill>
                  <a:schemeClr val="tx2"/>
                </a:solidFill>
              </a:rPr>
              <a:t>Ministerio de educación. Gobierno de España. (s. f.). </a:t>
            </a:r>
            <a:r>
              <a:rPr lang="es-MX" sz="2000" i="1" dirty="0">
                <a:solidFill>
                  <a:schemeClr val="tx2"/>
                </a:solidFill>
              </a:rPr>
              <a:t>MEDIA - Prensa &gt; 3 Redacción de la noticia</a:t>
            </a:r>
            <a:r>
              <a:rPr lang="es-MX" sz="2000" dirty="0">
                <a:solidFill>
                  <a:schemeClr val="tx2"/>
                </a:solidFill>
              </a:rPr>
              <a:t>. Media Prensa. http://recursos.cnice.mec.es/media/prensa/bloque3/pag2.html</a:t>
            </a:r>
          </a:p>
          <a:p>
            <a:pPr lvl="1" fontAlgn="base">
              <a:spcBef>
                <a:spcPts val="0"/>
              </a:spcBef>
            </a:pPr>
            <a:r>
              <a:rPr lang="es-MX" sz="2000" dirty="0">
                <a:solidFill>
                  <a:schemeClr val="tx2"/>
                </a:solidFill>
              </a:rPr>
              <a:t>Fundación UNAM. (2 agosto 2021). La salud mental en el deporte. </a:t>
            </a:r>
            <a:r>
              <a:rPr lang="es-MX" sz="2000" i="1" dirty="0">
                <a:solidFill>
                  <a:schemeClr val="tx2"/>
                </a:solidFill>
              </a:rPr>
              <a:t>UNAM al día</a:t>
            </a:r>
            <a:r>
              <a:rPr lang="es-MX" sz="2000" dirty="0">
                <a:solidFill>
                  <a:schemeClr val="tx2"/>
                </a:solidFill>
              </a:rPr>
              <a:t>. Recuperado de https://www.fundacionunam.org.mx/unam-al-dia/la-salud-mental-en-el-deporte/</a:t>
            </a:r>
          </a:p>
          <a:p>
            <a:pPr lvl="1" fontAlgn="base">
              <a:spcBef>
                <a:spcPts val="0"/>
              </a:spcBef>
            </a:pPr>
            <a:r>
              <a:rPr lang="es-MX" sz="2000" dirty="0">
                <a:solidFill>
                  <a:schemeClr val="tx2"/>
                </a:solidFill>
              </a:rPr>
              <a:t>James Stewart. (2010). Cálculo de una variable: Conceptos y contextos. México, D.F.: Cengage </a:t>
            </a:r>
            <a:r>
              <a:rPr lang="es-MX" sz="2000" dirty="0" err="1">
                <a:solidFill>
                  <a:schemeClr val="tx2"/>
                </a:solidFill>
              </a:rPr>
              <a:t>Learning</a:t>
            </a:r>
            <a:r>
              <a:rPr lang="es-MX" sz="2000" dirty="0">
                <a:solidFill>
                  <a:schemeClr val="tx2"/>
                </a:solidFill>
              </a:rPr>
              <a:t> Editores, S.A. de C.V.</a:t>
            </a:r>
          </a:p>
          <a:p>
            <a:pPr lvl="1" fontAlgn="base">
              <a:spcBef>
                <a:spcPts val="0"/>
              </a:spcBef>
            </a:pPr>
            <a:endParaRPr lang="es-MX" sz="2000" b="0" i="0" u="none" strike="noStrike" dirty="0">
              <a:solidFill>
                <a:schemeClr val="tx2"/>
              </a:solidFill>
              <a:effectLst/>
            </a:endParaRPr>
          </a:p>
          <a:p>
            <a:pPr marL="0" indent="0">
              <a:buNone/>
            </a:pPr>
            <a:br>
              <a:rPr lang="es-MX" sz="2000" dirty="0">
                <a:solidFill>
                  <a:schemeClr val="tx2"/>
                </a:solidFill>
              </a:rPr>
            </a:br>
            <a:endParaRPr lang="es-MX"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3225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6" name="Freeform: Shape 25">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8495DB94-8E70-18A2-38A2-112466D467D3}"/>
              </a:ext>
            </a:extLst>
          </p:cNvPr>
          <p:cNvSpPr>
            <a:spLocks noGrp="1"/>
          </p:cNvSpPr>
          <p:nvPr>
            <p:ph type="title"/>
          </p:nvPr>
        </p:nvSpPr>
        <p:spPr>
          <a:xfrm>
            <a:off x="3027924" y="991261"/>
            <a:ext cx="5754696" cy="1837349"/>
          </a:xfrm>
        </p:spPr>
        <p:txBody>
          <a:bodyPr>
            <a:normAutofit/>
          </a:bodyPr>
          <a:lstStyle/>
          <a:p>
            <a:pPr algn="ctr"/>
            <a:r>
              <a:rPr lang="es-MX" sz="3600" dirty="0">
                <a:solidFill>
                  <a:schemeClr val="tx2"/>
                </a:solidFill>
              </a:rPr>
              <a:t>Justificación de la actividad </a:t>
            </a:r>
          </a:p>
        </p:txBody>
      </p:sp>
      <p:sp>
        <p:nvSpPr>
          <p:cNvPr id="3" name="Marcador de contenido 2">
            <a:extLst>
              <a:ext uri="{FF2B5EF4-FFF2-40B4-BE49-F238E27FC236}">
                <a16:creationId xmlns:a16="http://schemas.microsoft.com/office/drawing/2014/main" id="{2DFC171A-76CC-399E-0598-16238B91ACC6}"/>
              </a:ext>
            </a:extLst>
          </p:cNvPr>
          <p:cNvSpPr>
            <a:spLocks noGrp="1"/>
          </p:cNvSpPr>
          <p:nvPr>
            <p:ph idx="1"/>
          </p:nvPr>
        </p:nvSpPr>
        <p:spPr>
          <a:xfrm>
            <a:off x="1589649" y="2979336"/>
            <a:ext cx="9495693" cy="2430864"/>
          </a:xfrm>
        </p:spPr>
        <p:txBody>
          <a:bodyPr anchor="t">
            <a:normAutofit/>
          </a:bodyPr>
          <a:lstStyle/>
          <a:p>
            <a:pPr marL="0" indent="0" algn="just" rtl="0">
              <a:spcBef>
                <a:spcPts val="0"/>
              </a:spcBef>
              <a:spcAft>
                <a:spcPts val="0"/>
              </a:spcAft>
              <a:buNone/>
            </a:pPr>
            <a:r>
              <a:rPr lang="es-MX" sz="2000" b="0" i="0" u="none" strike="noStrike" dirty="0">
                <a:solidFill>
                  <a:schemeClr val="tx2"/>
                </a:solidFill>
                <a:effectLst/>
              </a:rPr>
              <a:t>Para dar respuesta a la pregunta detonante y cumplir los objetivos, los alumnos se organizarán en grupos de trabajo y discusión, cada integrante compartirá noticias y publicaciones de redes sociales sobre el deporte que le han impactado, el grupo comentará y analizará los motivos que provocan el impacto y el efecto en su manera de ver el mundo que ha tenido, cada grupo de trabajo comentará sus conclusiones con el resto de sus compañeros a través de una presentación oral.</a:t>
            </a:r>
            <a:endParaRPr lang="es-MX" sz="2000" b="0" dirty="0">
              <a:solidFill>
                <a:schemeClr val="tx2"/>
              </a:solidFill>
              <a:effectLst/>
            </a:endParaRPr>
          </a:p>
          <a:p>
            <a:endParaRPr lang="es-MX" sz="2000" dirty="0">
              <a:solidFill>
                <a:schemeClr val="tx2"/>
              </a:solidFill>
            </a:endParaRPr>
          </a:p>
        </p:txBody>
      </p:sp>
      <p:grpSp>
        <p:nvGrpSpPr>
          <p:cNvPr id="31" name="Group 30">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2" name="Freeform: Shape 31">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985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EB1C2BAD-3259-48C7-89EC-4797C02A89B5}"/>
              </a:ext>
            </a:extLst>
          </p:cNvPr>
          <p:cNvSpPr>
            <a:spLocks noGrp="1"/>
          </p:cNvSpPr>
          <p:nvPr>
            <p:ph idx="1"/>
          </p:nvPr>
        </p:nvSpPr>
        <p:spPr>
          <a:xfrm>
            <a:off x="239151" y="295422"/>
            <a:ext cx="11591777" cy="6330870"/>
          </a:xfrm>
        </p:spPr>
        <p:txBody>
          <a:bodyPr anchor="t">
            <a:normAutofit/>
          </a:bodyPr>
          <a:lstStyle/>
          <a:p>
            <a:pPr marL="0" indent="0" algn="just">
              <a:buNone/>
            </a:pPr>
            <a:endParaRPr lang="es-MX" sz="2200" b="1" dirty="0">
              <a:solidFill>
                <a:schemeClr val="tx2"/>
              </a:solidFill>
            </a:endParaRPr>
          </a:p>
          <a:p>
            <a:pPr algn="just"/>
            <a:r>
              <a:rPr lang="es-MX" sz="2200" b="1" dirty="0">
                <a:solidFill>
                  <a:schemeClr val="tx2"/>
                </a:solidFill>
              </a:rPr>
              <a:t>Descripción de la apertura de la actividad: </a:t>
            </a:r>
          </a:p>
          <a:p>
            <a:pPr lvl="1" algn="just" fontAlgn="base">
              <a:spcBef>
                <a:spcPts val="0"/>
              </a:spcBef>
            </a:pPr>
            <a:r>
              <a:rPr lang="es-MX" sz="2200" b="0" i="0" u="none" strike="noStrike" dirty="0">
                <a:solidFill>
                  <a:schemeClr val="tx2"/>
                </a:solidFill>
                <a:effectLst/>
              </a:rPr>
              <a:t>Organización en grupos de trabajo y discusión.</a:t>
            </a:r>
          </a:p>
          <a:p>
            <a:pPr lvl="1" algn="just" fontAlgn="base">
              <a:spcBef>
                <a:spcPts val="0"/>
              </a:spcBef>
            </a:pPr>
            <a:r>
              <a:rPr lang="es-MX" sz="2200" b="0" i="0" u="none" strike="noStrike" dirty="0">
                <a:solidFill>
                  <a:schemeClr val="tx2"/>
                </a:solidFill>
                <a:effectLst/>
              </a:rPr>
              <a:t>Compartir noticias y publicaciones de redes sociales sobre el deporte que le han impactado.</a:t>
            </a:r>
          </a:p>
          <a:p>
            <a:pPr lvl="1" algn="just" fontAlgn="base">
              <a:spcBef>
                <a:spcPts val="0"/>
              </a:spcBef>
            </a:pPr>
            <a:endParaRPr lang="es-MX" sz="2200" b="0" i="0" u="none" strike="noStrike" dirty="0">
              <a:solidFill>
                <a:schemeClr val="tx2"/>
              </a:solidFill>
              <a:effectLst/>
            </a:endParaRPr>
          </a:p>
          <a:p>
            <a:pPr algn="just"/>
            <a:r>
              <a:rPr lang="es-MX" sz="2200" b="1" dirty="0">
                <a:solidFill>
                  <a:schemeClr val="tx2"/>
                </a:solidFill>
              </a:rPr>
              <a:t>Descripción del desarrollo de la actividad: </a:t>
            </a:r>
          </a:p>
          <a:p>
            <a:pPr lvl="1" algn="just" fontAlgn="base">
              <a:spcBef>
                <a:spcPts val="0"/>
              </a:spcBef>
            </a:pPr>
            <a:r>
              <a:rPr lang="es-MX" sz="2200" b="0" i="0" u="none" strike="noStrike" dirty="0">
                <a:solidFill>
                  <a:schemeClr val="tx2"/>
                </a:solidFill>
                <a:effectLst/>
              </a:rPr>
              <a:t>Comentario de los motivos que provocan el impacto.</a:t>
            </a:r>
          </a:p>
          <a:p>
            <a:pPr lvl="1" algn="just" fontAlgn="base">
              <a:spcBef>
                <a:spcPts val="0"/>
              </a:spcBef>
            </a:pPr>
            <a:r>
              <a:rPr lang="es-MX" sz="2200" b="0" i="0" u="none" strike="noStrike" dirty="0">
                <a:solidFill>
                  <a:schemeClr val="tx2"/>
                </a:solidFill>
                <a:effectLst/>
              </a:rPr>
              <a:t>Reflexión conjunta sobre los mecanismos lingüísticos, matemáticos y psicológicos que intervienen.</a:t>
            </a:r>
          </a:p>
          <a:p>
            <a:pPr lvl="1" algn="just" fontAlgn="base">
              <a:spcBef>
                <a:spcPts val="0"/>
              </a:spcBef>
            </a:pPr>
            <a:endParaRPr lang="es-MX" sz="2200" b="0" i="0" u="none" strike="noStrike" dirty="0">
              <a:solidFill>
                <a:schemeClr val="tx2"/>
              </a:solidFill>
              <a:effectLst/>
            </a:endParaRPr>
          </a:p>
          <a:p>
            <a:pPr algn="just"/>
            <a:r>
              <a:rPr lang="es-MX" sz="2200" b="1" dirty="0">
                <a:solidFill>
                  <a:schemeClr val="tx2"/>
                </a:solidFill>
              </a:rPr>
              <a:t>Descripción del cierre de la actividad:</a:t>
            </a:r>
          </a:p>
          <a:p>
            <a:pPr lvl="1" algn="just"/>
            <a:r>
              <a:rPr lang="es-MX" sz="2200" b="0" i="0" u="none" strike="noStrike" dirty="0">
                <a:solidFill>
                  <a:schemeClr val="tx2"/>
                </a:solidFill>
                <a:effectLst/>
              </a:rPr>
              <a:t>Desarrollar conclusiones por parte de cada grupo.</a:t>
            </a:r>
          </a:p>
          <a:p>
            <a:pPr lvl="1" algn="just"/>
            <a:r>
              <a:rPr lang="es-MX" sz="2200" b="0" i="0" u="none" strike="noStrike" dirty="0">
                <a:solidFill>
                  <a:schemeClr val="tx2"/>
                </a:solidFill>
                <a:effectLst/>
              </a:rPr>
              <a:t>Presentación oral de las conclusiones con otros grupos y discusión general.</a:t>
            </a:r>
          </a:p>
          <a:p>
            <a:pPr lvl="1" algn="just"/>
            <a:endParaRPr lang="es-MX" sz="2200" b="0" i="0" u="none" strike="noStrike" dirty="0">
              <a:solidFill>
                <a:schemeClr val="tx2"/>
              </a:solidFill>
              <a:effectLst/>
            </a:endParaRPr>
          </a:p>
          <a:p>
            <a:pPr algn="just"/>
            <a:r>
              <a:rPr lang="es-MX" sz="2200" b="1" dirty="0">
                <a:solidFill>
                  <a:schemeClr val="tx2"/>
                </a:solidFill>
              </a:rPr>
              <a:t>Descripción de lo que se hará con los resultados de la actividad:</a:t>
            </a:r>
          </a:p>
          <a:p>
            <a:pPr lvl="1" algn="just"/>
            <a:r>
              <a:rPr lang="es-MX" sz="2200" b="0" i="0" u="none" strike="noStrike" dirty="0">
                <a:solidFill>
                  <a:schemeClr val="tx2"/>
                </a:solidFill>
                <a:effectLst/>
              </a:rPr>
              <a:t>Los resultados de esta actividad de reflexión servirán como punto de partida para los análisis más detallados que se realizarán posteriormente.</a:t>
            </a:r>
            <a:endParaRPr lang="es-MX" sz="22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2539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99E81DA6-1DE1-086F-14E8-F67CDEE5D0B3}"/>
              </a:ext>
            </a:extLst>
          </p:cNvPr>
          <p:cNvSpPr>
            <a:spLocks noGrp="1"/>
          </p:cNvSpPr>
          <p:nvPr>
            <p:ph idx="1"/>
          </p:nvPr>
        </p:nvSpPr>
        <p:spPr>
          <a:xfrm>
            <a:off x="1237958" y="928468"/>
            <a:ext cx="10283482" cy="5490354"/>
          </a:xfrm>
        </p:spPr>
        <p:txBody>
          <a:bodyPr anchor="t">
            <a:normAutofit/>
          </a:bodyPr>
          <a:lstStyle/>
          <a:p>
            <a:r>
              <a:rPr lang="es-MX" sz="2200" b="1" dirty="0">
                <a:solidFill>
                  <a:schemeClr val="tx2"/>
                </a:solidFill>
              </a:rPr>
              <a:t>Análisis. Contrastación de lo esperado y lo sucedido:</a:t>
            </a:r>
          </a:p>
          <a:p>
            <a:pPr lvl="1">
              <a:spcBef>
                <a:spcPts val="0"/>
              </a:spcBef>
            </a:pPr>
            <a:r>
              <a:rPr lang="es-MX" sz="2200" b="0" i="0" u="none" strike="noStrike" dirty="0">
                <a:solidFill>
                  <a:schemeClr val="tx2"/>
                </a:solidFill>
                <a:effectLst/>
              </a:rPr>
              <a:t>Logros plantados: toma de conciencia sobre el impacto de la difusión del deporte y los mecanismos que condicionan ese impacto.</a:t>
            </a:r>
            <a:endParaRPr lang="es-MX" sz="2200" b="0" dirty="0">
              <a:solidFill>
                <a:schemeClr val="tx2"/>
              </a:solidFill>
              <a:effectLst/>
            </a:endParaRPr>
          </a:p>
          <a:p>
            <a:pPr lvl="1">
              <a:spcBef>
                <a:spcPts val="0"/>
              </a:spcBef>
            </a:pPr>
            <a:r>
              <a:rPr lang="es-MX" sz="2200" b="0" i="0" u="none" strike="noStrike" dirty="0">
                <a:solidFill>
                  <a:schemeClr val="tx2"/>
                </a:solidFill>
                <a:effectLst/>
              </a:rPr>
              <a:t>Logros alcanzados: se tomó conciencia del uso de mecanismos específicos que impactan la recepción de la información sobre el deporte.</a:t>
            </a:r>
            <a:endParaRPr lang="es-MX" sz="2200" b="0" dirty="0">
              <a:solidFill>
                <a:schemeClr val="tx2"/>
              </a:solidFill>
              <a:effectLst/>
            </a:endParaRPr>
          </a:p>
          <a:p>
            <a:pPr lvl="1">
              <a:spcBef>
                <a:spcPts val="0"/>
              </a:spcBef>
            </a:pPr>
            <a:r>
              <a:rPr lang="es-MX" sz="2200" b="0" i="0" u="none" strike="noStrike" dirty="0">
                <a:solidFill>
                  <a:schemeClr val="tx2"/>
                </a:solidFill>
                <a:effectLst/>
              </a:rPr>
              <a:t>Aspectos a mejorar: podría mejorarse la especificidad de los resultados al ampliar la duración de la actividad.</a:t>
            </a:r>
          </a:p>
          <a:p>
            <a:pPr lvl="1">
              <a:spcBef>
                <a:spcPts val="0"/>
              </a:spcBef>
            </a:pPr>
            <a:endParaRPr lang="es-MX" sz="2200" b="0" dirty="0">
              <a:solidFill>
                <a:schemeClr val="tx2"/>
              </a:solidFill>
              <a:effectLst/>
            </a:endParaRPr>
          </a:p>
          <a:p>
            <a:r>
              <a:rPr lang="es-MX" sz="2200" b="1" dirty="0">
                <a:solidFill>
                  <a:schemeClr val="tx2"/>
                </a:solidFill>
              </a:rPr>
              <a:t>Toma de decisiones: </a:t>
            </a:r>
          </a:p>
          <a:p>
            <a:pPr lvl="1"/>
            <a:r>
              <a:rPr lang="es-MX" sz="2200" b="0" i="0" u="none" strike="noStrike" dirty="0">
                <a:solidFill>
                  <a:schemeClr val="tx2"/>
                </a:solidFill>
                <a:effectLst/>
              </a:rPr>
              <a:t>Se tomó la decisión a partir del interés generado en los alumnos por el tema, de seguir desarrollando el proyecto para profundizar en los resultados que, en este momento, aún son intuitivos y generales.</a:t>
            </a:r>
            <a:endParaRPr lang="es-MX" sz="22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1472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496FA-89CA-4785-64B5-F598A3F17CA0}"/>
              </a:ext>
            </a:extLst>
          </p:cNvPr>
          <p:cNvSpPr>
            <a:spLocks noGrp="1"/>
          </p:cNvSpPr>
          <p:nvPr>
            <p:ph type="title"/>
          </p:nvPr>
        </p:nvSpPr>
        <p:spPr/>
        <p:txBody>
          <a:bodyPr>
            <a:normAutofit/>
          </a:bodyPr>
          <a:lstStyle/>
          <a:p>
            <a:pPr algn="ctr"/>
            <a:r>
              <a:rPr lang="es-MX" sz="3600" dirty="0">
                <a:solidFill>
                  <a:schemeClr val="tx2"/>
                </a:solidFill>
              </a:rPr>
              <a:t>Actividad interdisciplinaria de la fase de desarrollo del proyecto </a:t>
            </a:r>
          </a:p>
        </p:txBody>
      </p:sp>
      <p:graphicFrame>
        <p:nvGraphicFramePr>
          <p:cNvPr id="5" name="Marcador de contenido 2">
            <a:extLst>
              <a:ext uri="{FF2B5EF4-FFF2-40B4-BE49-F238E27FC236}">
                <a16:creationId xmlns:a16="http://schemas.microsoft.com/office/drawing/2014/main" id="{6520E25A-89D4-72FD-9EC5-6548AB88D7C8}"/>
              </a:ext>
            </a:extLst>
          </p:cNvPr>
          <p:cNvGraphicFramePr>
            <a:graphicFrameLocks noGrp="1"/>
          </p:cNvGraphicFramePr>
          <p:nvPr>
            <p:ph idx="1"/>
            <p:extLst>
              <p:ext uri="{D42A27DB-BD31-4B8C-83A1-F6EECF244321}">
                <p14:modId xmlns:p14="http://schemas.microsoft.com/office/powerpoint/2010/main" val="1824509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87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30" name="Freeform: Shape 29">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Marcador de contenido 2">
            <a:extLst>
              <a:ext uri="{FF2B5EF4-FFF2-40B4-BE49-F238E27FC236}">
                <a16:creationId xmlns:a16="http://schemas.microsoft.com/office/drawing/2014/main" id="{0DC49E93-FD2B-5BB5-A2EE-0D68270F3883}"/>
              </a:ext>
            </a:extLst>
          </p:cNvPr>
          <p:cNvSpPr>
            <a:spLocks noGrp="1"/>
          </p:cNvSpPr>
          <p:nvPr>
            <p:ph idx="1"/>
          </p:nvPr>
        </p:nvSpPr>
        <p:spPr>
          <a:xfrm>
            <a:off x="689317" y="520505"/>
            <a:ext cx="10986867" cy="6020972"/>
          </a:xfrm>
        </p:spPr>
        <p:txBody>
          <a:bodyPr anchor="t">
            <a:noAutofit/>
          </a:bodyPr>
          <a:lstStyle/>
          <a:p>
            <a:pPr rtl="0">
              <a:spcBef>
                <a:spcPts val="0"/>
              </a:spcBef>
              <a:spcAft>
                <a:spcPts val="0"/>
              </a:spcAft>
            </a:pPr>
            <a:r>
              <a:rPr lang="es-MX" sz="2200" b="1" dirty="0">
                <a:solidFill>
                  <a:schemeClr val="tx2"/>
                </a:solidFill>
              </a:rPr>
              <a:t>Asignaturas participantes: </a:t>
            </a:r>
            <a:endParaRPr lang="es-MX" sz="2200" b="1" i="0" u="none" strike="noStrike" dirty="0">
              <a:solidFill>
                <a:schemeClr val="tx2"/>
              </a:solidFill>
              <a:effectLst/>
            </a:endParaRPr>
          </a:p>
          <a:p>
            <a:pPr lvl="1">
              <a:spcBef>
                <a:spcPts val="0"/>
              </a:spcBef>
            </a:pPr>
            <a:r>
              <a:rPr lang="es-MX" sz="2200" b="0" i="0" u="sng" dirty="0">
                <a:solidFill>
                  <a:schemeClr val="tx2"/>
                </a:solidFill>
                <a:effectLst/>
              </a:rPr>
              <a:t>Literatura</a:t>
            </a:r>
            <a:r>
              <a:rPr lang="es-MX" sz="2200" b="0" i="0" u="none" strike="noStrike" dirty="0">
                <a:solidFill>
                  <a:schemeClr val="tx2"/>
                </a:solidFill>
                <a:effectLst/>
              </a:rPr>
              <a:t>: recursos lingüísticos para la difusión periodística y en redes sociales, ¿cómo impactan la selección de cierto tipo de palabras en mi percepción de la información?</a:t>
            </a:r>
            <a:endParaRPr lang="es-MX" sz="2200" b="0" dirty="0">
              <a:solidFill>
                <a:schemeClr val="tx2"/>
              </a:solidFill>
              <a:effectLst/>
            </a:endParaRPr>
          </a:p>
          <a:p>
            <a:pPr lvl="1">
              <a:spcBef>
                <a:spcPts val="0"/>
              </a:spcBef>
            </a:pPr>
            <a:r>
              <a:rPr lang="es-MX" sz="2200" b="0" i="0" u="sng" dirty="0">
                <a:solidFill>
                  <a:schemeClr val="tx2"/>
                </a:solidFill>
                <a:effectLst/>
              </a:rPr>
              <a:t>Psicología</a:t>
            </a:r>
            <a:r>
              <a:rPr lang="es-MX" sz="2200" b="0" i="0" u="none" strike="noStrike" dirty="0">
                <a:solidFill>
                  <a:schemeClr val="tx2"/>
                </a:solidFill>
                <a:effectLst/>
              </a:rPr>
              <a:t>: manejo de emociones, salud mental, ¿cómo afectan mis emociones y salud mental la lectura de noticias sobre el deporte y deportistas?</a:t>
            </a:r>
            <a:endParaRPr lang="es-MX" sz="2200" b="0" dirty="0">
              <a:solidFill>
                <a:schemeClr val="tx2"/>
              </a:solidFill>
              <a:effectLst/>
            </a:endParaRPr>
          </a:p>
          <a:p>
            <a:pPr lvl="1">
              <a:spcBef>
                <a:spcPts val="0"/>
              </a:spcBef>
            </a:pPr>
            <a:r>
              <a:rPr lang="es-MX" sz="2200" b="0" i="0" u="sng" dirty="0">
                <a:solidFill>
                  <a:schemeClr val="tx2"/>
                </a:solidFill>
                <a:effectLst/>
              </a:rPr>
              <a:t>Matemáticas</a:t>
            </a:r>
            <a:r>
              <a:rPr lang="es-MX" sz="2200" b="0" i="0" u="none" strike="noStrike" dirty="0">
                <a:solidFill>
                  <a:schemeClr val="tx2"/>
                </a:solidFill>
                <a:effectLst/>
              </a:rPr>
              <a:t>: Funciones, Mediciones (Física) y Estadística, ¿La presencia de datos objetivos matemáticos afecta mi percepción de la validez de la información periodística que consumo?. </a:t>
            </a:r>
          </a:p>
          <a:p>
            <a:pPr lvl="1">
              <a:spcBef>
                <a:spcPts val="0"/>
              </a:spcBef>
            </a:pPr>
            <a:endParaRPr lang="es-MX" sz="2200" dirty="0">
              <a:solidFill>
                <a:schemeClr val="tx2"/>
              </a:solidFill>
            </a:endParaRPr>
          </a:p>
          <a:p>
            <a:pPr lvl="1">
              <a:spcBef>
                <a:spcPts val="0"/>
              </a:spcBef>
            </a:pPr>
            <a:endParaRPr lang="es-MX" sz="2200" b="0" dirty="0">
              <a:solidFill>
                <a:schemeClr val="tx2"/>
              </a:solidFill>
              <a:effectLst/>
            </a:endParaRPr>
          </a:p>
          <a:p>
            <a:pPr fontAlgn="base">
              <a:spcBef>
                <a:spcPts val="0"/>
              </a:spcBef>
            </a:pPr>
            <a:r>
              <a:rPr lang="es-MX" sz="2200" b="1" dirty="0">
                <a:solidFill>
                  <a:schemeClr val="tx2"/>
                </a:solidFill>
              </a:rPr>
              <a:t>Fuentes de apoyo:</a:t>
            </a:r>
          </a:p>
          <a:p>
            <a:pPr lvl="1" fontAlgn="base">
              <a:spcBef>
                <a:spcPts val="0"/>
              </a:spcBef>
            </a:pPr>
            <a:r>
              <a:rPr lang="es-MX" sz="2200" dirty="0">
                <a:solidFill>
                  <a:schemeClr val="tx2"/>
                </a:solidFill>
              </a:rPr>
              <a:t>Ministerio de educación. Gobierno de España. (s. f.). </a:t>
            </a:r>
            <a:r>
              <a:rPr lang="es-MX" sz="2200" i="1" dirty="0">
                <a:solidFill>
                  <a:schemeClr val="tx2"/>
                </a:solidFill>
              </a:rPr>
              <a:t>MEDIA - Prensa &gt; 3 Redacción de la noticia</a:t>
            </a:r>
            <a:r>
              <a:rPr lang="es-MX" sz="2200" dirty="0">
                <a:solidFill>
                  <a:schemeClr val="tx2"/>
                </a:solidFill>
              </a:rPr>
              <a:t>. Media Prensa. http://recursos.cnice.mec.es/media/prensa/bloque3/pag2.html</a:t>
            </a:r>
          </a:p>
          <a:p>
            <a:pPr lvl="1" fontAlgn="base">
              <a:spcBef>
                <a:spcPts val="0"/>
              </a:spcBef>
            </a:pPr>
            <a:r>
              <a:rPr lang="es-MX" sz="2200" dirty="0">
                <a:solidFill>
                  <a:schemeClr val="tx2"/>
                </a:solidFill>
              </a:rPr>
              <a:t>Fundación UNAM. (2 agosto 2021). La salud mental en el deporte. </a:t>
            </a:r>
            <a:r>
              <a:rPr lang="es-MX" sz="2200" i="1" dirty="0">
                <a:solidFill>
                  <a:schemeClr val="tx2"/>
                </a:solidFill>
              </a:rPr>
              <a:t>UNAM al día</a:t>
            </a:r>
            <a:r>
              <a:rPr lang="es-MX" sz="2200" dirty="0">
                <a:solidFill>
                  <a:schemeClr val="tx2"/>
                </a:solidFill>
              </a:rPr>
              <a:t>. Recuperado de https://www.fundacionunam.org.mx/unam-al-dia/la-salud-mental-en-el-deporte/</a:t>
            </a:r>
          </a:p>
          <a:p>
            <a:pPr lvl="1" fontAlgn="base">
              <a:spcBef>
                <a:spcPts val="0"/>
              </a:spcBef>
            </a:pPr>
            <a:r>
              <a:rPr lang="es-MX" sz="2200" dirty="0">
                <a:solidFill>
                  <a:schemeClr val="tx2"/>
                </a:solidFill>
              </a:rPr>
              <a:t>James Stewart. (2010). Cálculo de una variable: Conceptos y contextos. México, D.F.: Cengage </a:t>
            </a:r>
            <a:r>
              <a:rPr lang="es-MX" sz="2200" dirty="0" err="1">
                <a:solidFill>
                  <a:schemeClr val="tx2"/>
                </a:solidFill>
              </a:rPr>
              <a:t>Learning</a:t>
            </a:r>
            <a:r>
              <a:rPr lang="es-MX" sz="2200" dirty="0">
                <a:solidFill>
                  <a:schemeClr val="tx2"/>
                </a:solidFill>
              </a:rPr>
              <a:t> Editores, S.A. de C.V.</a:t>
            </a:r>
          </a:p>
          <a:p>
            <a:pPr lvl="1" fontAlgn="base">
              <a:spcBef>
                <a:spcPts val="0"/>
              </a:spcBef>
            </a:pPr>
            <a:endParaRPr lang="es-MX" sz="2200" b="0" i="0" u="none" strike="noStrike" dirty="0">
              <a:solidFill>
                <a:schemeClr val="tx2"/>
              </a:solidFill>
              <a:effectLst/>
            </a:endParaRPr>
          </a:p>
          <a:p>
            <a:pPr marL="0" indent="0">
              <a:buNone/>
            </a:pPr>
            <a:br>
              <a:rPr lang="es-MX" sz="2200" dirty="0">
                <a:solidFill>
                  <a:schemeClr val="tx2"/>
                </a:solidFill>
              </a:rPr>
            </a:br>
            <a:endParaRPr lang="es-MX" sz="2200" dirty="0">
              <a:solidFill>
                <a:schemeClr val="tx2"/>
              </a:solidFill>
            </a:endParaRPr>
          </a:p>
        </p:txBody>
      </p:sp>
    </p:spTree>
    <p:extLst>
      <p:ext uri="{BB962C8B-B14F-4D97-AF65-F5344CB8AC3E}">
        <p14:creationId xmlns:p14="http://schemas.microsoft.com/office/powerpoint/2010/main" val="342790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95DB94-8E70-18A2-38A2-112466D467D3}"/>
              </a:ext>
            </a:extLst>
          </p:cNvPr>
          <p:cNvSpPr>
            <a:spLocks noGrp="1"/>
          </p:cNvSpPr>
          <p:nvPr>
            <p:ph type="title"/>
          </p:nvPr>
        </p:nvSpPr>
        <p:spPr>
          <a:xfrm>
            <a:off x="3033466" y="991261"/>
            <a:ext cx="5754696" cy="1837349"/>
          </a:xfrm>
        </p:spPr>
        <p:txBody>
          <a:bodyPr anchor="b">
            <a:normAutofit/>
          </a:bodyPr>
          <a:lstStyle/>
          <a:p>
            <a:pPr algn="ctr"/>
            <a:r>
              <a:rPr lang="es-MX" sz="3600" b="1" dirty="0">
                <a:solidFill>
                  <a:schemeClr val="tx2"/>
                </a:solidFill>
              </a:rPr>
              <a:t>Justificación de la actividad </a:t>
            </a:r>
          </a:p>
        </p:txBody>
      </p:sp>
      <p:grpSp>
        <p:nvGrpSpPr>
          <p:cNvPr id="25"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Marcador de contenido 2">
            <a:extLst>
              <a:ext uri="{FF2B5EF4-FFF2-40B4-BE49-F238E27FC236}">
                <a16:creationId xmlns:a16="http://schemas.microsoft.com/office/drawing/2014/main" id="{2DFC171A-76CC-399E-0598-16238B91ACC6}"/>
              </a:ext>
            </a:extLst>
          </p:cNvPr>
          <p:cNvSpPr>
            <a:spLocks noGrp="1"/>
          </p:cNvSpPr>
          <p:nvPr>
            <p:ph idx="1"/>
          </p:nvPr>
        </p:nvSpPr>
        <p:spPr>
          <a:xfrm>
            <a:off x="2398643" y="2979336"/>
            <a:ext cx="7381461" cy="2430864"/>
          </a:xfrm>
        </p:spPr>
        <p:txBody>
          <a:bodyPr anchor="t">
            <a:normAutofit/>
          </a:bodyPr>
          <a:lstStyle/>
          <a:p>
            <a:pPr marL="0" indent="0">
              <a:buNone/>
            </a:pPr>
            <a:r>
              <a:rPr lang="es-MX" sz="2000" b="0" i="0" u="none" strike="noStrike" dirty="0">
                <a:solidFill>
                  <a:schemeClr val="tx2"/>
                </a:solidFill>
                <a:effectLst/>
                <a:latin typeface="Arial" panose="020B0604020202020204" pitchFamily="34" charset="0"/>
              </a:rPr>
              <a:t>Se trabajará en equipos, cada uno analizará la importancia de los elementos analizados en cada una de las asignaturas como un conjunto que construye un complejo de información que afecta la transmisión y recepción de noticias deportivas encontradas en medios masivos de comunicación.</a:t>
            </a:r>
            <a:endParaRPr lang="es-MX" sz="2000" dirty="0">
              <a:solidFill>
                <a:schemeClr val="tx2"/>
              </a:solidFill>
            </a:endParaRPr>
          </a:p>
        </p:txBody>
      </p:sp>
    </p:spTree>
    <p:extLst>
      <p:ext uri="{BB962C8B-B14F-4D97-AF65-F5344CB8AC3E}">
        <p14:creationId xmlns:p14="http://schemas.microsoft.com/office/powerpoint/2010/main" val="283294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Marcador de contenido 2">
            <a:extLst>
              <a:ext uri="{FF2B5EF4-FFF2-40B4-BE49-F238E27FC236}">
                <a16:creationId xmlns:a16="http://schemas.microsoft.com/office/drawing/2014/main" id="{EB1C2BAD-3259-48C7-89EC-4797C02A89B5}"/>
              </a:ext>
            </a:extLst>
          </p:cNvPr>
          <p:cNvSpPr>
            <a:spLocks noGrp="1"/>
          </p:cNvSpPr>
          <p:nvPr>
            <p:ph idx="1"/>
          </p:nvPr>
        </p:nvSpPr>
        <p:spPr>
          <a:xfrm>
            <a:off x="363262" y="221617"/>
            <a:ext cx="11465169" cy="6189785"/>
          </a:xfrm>
        </p:spPr>
        <p:txBody>
          <a:bodyPr anchor="t">
            <a:noAutofit/>
          </a:bodyPr>
          <a:lstStyle/>
          <a:p>
            <a:pPr marL="0" indent="0">
              <a:buNone/>
            </a:pPr>
            <a:endParaRPr lang="es-MX" sz="2000" b="1" dirty="0">
              <a:solidFill>
                <a:schemeClr val="tx2"/>
              </a:solidFill>
            </a:endParaRPr>
          </a:p>
          <a:p>
            <a:r>
              <a:rPr lang="es-MX" sz="2000" b="1" dirty="0">
                <a:solidFill>
                  <a:schemeClr val="tx2"/>
                </a:solidFill>
              </a:rPr>
              <a:t>Descripción de la apertura de la actividad: </a:t>
            </a:r>
          </a:p>
          <a:p>
            <a:pPr lvl="1" fontAlgn="base">
              <a:spcBef>
                <a:spcPts val="0"/>
              </a:spcBef>
            </a:pPr>
            <a:r>
              <a:rPr lang="es-MX" sz="2000" b="0" i="0" u="none" strike="noStrike" dirty="0">
                <a:solidFill>
                  <a:schemeClr val="tx2"/>
                </a:solidFill>
                <a:effectLst/>
              </a:rPr>
              <a:t>Organización en equipos de trabajo.</a:t>
            </a:r>
          </a:p>
          <a:p>
            <a:pPr lvl="1" fontAlgn="base">
              <a:spcBef>
                <a:spcPts val="0"/>
              </a:spcBef>
            </a:pPr>
            <a:r>
              <a:rPr lang="es-MX" sz="2000" b="0" i="0" u="none" strike="noStrike" dirty="0">
                <a:solidFill>
                  <a:schemeClr val="tx2"/>
                </a:solidFill>
                <a:effectLst/>
              </a:rPr>
              <a:t>Recopilación de la información de los análisis realizados en cada una de las asignaturas</a:t>
            </a:r>
          </a:p>
          <a:p>
            <a:pPr lvl="1" fontAlgn="base">
              <a:spcBef>
                <a:spcPts val="0"/>
              </a:spcBef>
            </a:pPr>
            <a:endParaRPr lang="es-MX" sz="2000" b="0" i="0" u="none" strike="noStrike" dirty="0">
              <a:solidFill>
                <a:schemeClr val="tx2"/>
              </a:solidFill>
              <a:effectLst/>
            </a:endParaRPr>
          </a:p>
          <a:p>
            <a:r>
              <a:rPr lang="es-MX" sz="2000" b="1" dirty="0">
                <a:solidFill>
                  <a:schemeClr val="tx2"/>
                </a:solidFill>
              </a:rPr>
              <a:t>Descripción del desarrollo de la actividad: </a:t>
            </a:r>
          </a:p>
          <a:p>
            <a:pPr lvl="1" algn="just" fontAlgn="base">
              <a:spcBef>
                <a:spcPts val="0"/>
              </a:spcBef>
            </a:pPr>
            <a:r>
              <a:rPr lang="es-MX" sz="2000" b="0" i="0" u="none" strike="noStrike" dirty="0">
                <a:solidFill>
                  <a:schemeClr val="tx2"/>
                </a:solidFill>
                <a:effectLst/>
              </a:rPr>
              <a:t>Reflexión en equipo sobre los vínculos entre los análisis de cada disciplina.</a:t>
            </a:r>
          </a:p>
          <a:p>
            <a:pPr lvl="1" algn="just" fontAlgn="base">
              <a:spcBef>
                <a:spcPts val="0"/>
              </a:spcBef>
            </a:pPr>
            <a:r>
              <a:rPr lang="es-MX" sz="2000" b="0" i="0" u="none" strike="noStrike" dirty="0">
                <a:solidFill>
                  <a:schemeClr val="tx2"/>
                </a:solidFill>
                <a:effectLst/>
              </a:rPr>
              <a:t>Discusión sobre la importancia de la presencia de información multidisciplinaria en la difusión de la información sobre el deporte.</a:t>
            </a:r>
          </a:p>
          <a:p>
            <a:pPr lvl="1" fontAlgn="base">
              <a:spcBef>
                <a:spcPts val="0"/>
              </a:spcBef>
            </a:pPr>
            <a:endParaRPr lang="es-MX" sz="2000" b="0" i="0" u="none" strike="noStrike" dirty="0">
              <a:solidFill>
                <a:schemeClr val="tx2"/>
              </a:solidFill>
              <a:effectLst/>
            </a:endParaRPr>
          </a:p>
          <a:p>
            <a:r>
              <a:rPr lang="es-MX" sz="2000" b="1" dirty="0">
                <a:solidFill>
                  <a:schemeClr val="tx2"/>
                </a:solidFill>
              </a:rPr>
              <a:t>Descripción del cierre de la actividad:</a:t>
            </a:r>
          </a:p>
          <a:p>
            <a:pPr lvl="1" algn="just" fontAlgn="base">
              <a:spcBef>
                <a:spcPts val="0"/>
              </a:spcBef>
            </a:pPr>
            <a:r>
              <a:rPr lang="es-MX" sz="2000" b="0" i="0" u="none" strike="noStrike" dirty="0">
                <a:solidFill>
                  <a:schemeClr val="tx2"/>
                </a:solidFill>
                <a:effectLst/>
              </a:rPr>
              <a:t>Redacción y presentación de las conclusiones obtenidas.</a:t>
            </a:r>
          </a:p>
          <a:p>
            <a:pPr lvl="1" algn="just" fontAlgn="base">
              <a:spcBef>
                <a:spcPts val="0"/>
              </a:spcBef>
            </a:pPr>
            <a:r>
              <a:rPr lang="es-MX" sz="2000" b="0" i="0" u="none" strike="noStrike" dirty="0">
                <a:solidFill>
                  <a:schemeClr val="tx2"/>
                </a:solidFill>
                <a:effectLst/>
              </a:rPr>
              <a:t>Presentación oral grupal de las conclusiones obtenidas y discusión general sobre su importancia.</a:t>
            </a:r>
          </a:p>
          <a:p>
            <a:pPr lvl="1" algn="just" fontAlgn="base">
              <a:spcBef>
                <a:spcPts val="0"/>
              </a:spcBef>
            </a:pPr>
            <a:r>
              <a:rPr lang="es-MX" sz="2000" b="0" i="0" u="none" strike="noStrike" dirty="0">
                <a:solidFill>
                  <a:schemeClr val="tx2"/>
                </a:solidFill>
                <a:effectLst/>
              </a:rPr>
              <a:t>Creación de un producto digital con el trabajo realizado.</a:t>
            </a:r>
          </a:p>
          <a:p>
            <a:pPr lvl="1"/>
            <a:endParaRPr lang="es-MX" sz="2000" b="0" i="0" u="none" strike="noStrike" dirty="0">
              <a:solidFill>
                <a:schemeClr val="tx2"/>
              </a:solidFill>
              <a:effectLst/>
            </a:endParaRPr>
          </a:p>
          <a:p>
            <a:r>
              <a:rPr lang="es-MX" sz="2000" b="1" dirty="0">
                <a:solidFill>
                  <a:schemeClr val="tx2"/>
                </a:solidFill>
              </a:rPr>
              <a:t>Descripción de lo que se hará con los resultados de la actividad:</a:t>
            </a:r>
          </a:p>
          <a:p>
            <a:pPr lvl="1"/>
            <a:r>
              <a:rPr lang="es-MX" sz="2000" b="0" i="0" u="none" strike="noStrike" dirty="0">
                <a:solidFill>
                  <a:schemeClr val="tx2"/>
                </a:solidFill>
                <a:effectLst/>
              </a:rPr>
              <a:t>Los resultados de la actividad servirán para la organización de la actividad de cierre, con el objetivo de compartir a la comunidad escolar los resultados obtenidos.</a:t>
            </a:r>
            <a:endParaRPr lang="es-MX" sz="2000" b="1" dirty="0">
              <a:solidFill>
                <a:schemeClr val="tx2"/>
              </a:solidFill>
            </a:endParaRPr>
          </a:p>
        </p:txBody>
      </p:sp>
    </p:spTree>
    <p:extLst>
      <p:ext uri="{BB962C8B-B14F-4D97-AF65-F5344CB8AC3E}">
        <p14:creationId xmlns:p14="http://schemas.microsoft.com/office/powerpoint/2010/main" val="288989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Marcador de contenido 2">
            <a:extLst>
              <a:ext uri="{FF2B5EF4-FFF2-40B4-BE49-F238E27FC236}">
                <a16:creationId xmlns:a16="http://schemas.microsoft.com/office/drawing/2014/main" id="{99E81DA6-1DE1-086F-14E8-F67CDEE5D0B3}"/>
              </a:ext>
            </a:extLst>
          </p:cNvPr>
          <p:cNvSpPr>
            <a:spLocks noGrp="1"/>
          </p:cNvSpPr>
          <p:nvPr>
            <p:ph idx="1"/>
          </p:nvPr>
        </p:nvSpPr>
        <p:spPr>
          <a:xfrm>
            <a:off x="940874" y="1757646"/>
            <a:ext cx="10097940" cy="3821519"/>
          </a:xfrm>
        </p:spPr>
        <p:txBody>
          <a:bodyPr anchor="t">
            <a:normAutofit/>
          </a:bodyPr>
          <a:lstStyle/>
          <a:p>
            <a:pPr algn="just"/>
            <a:r>
              <a:rPr lang="es-MX" sz="2000" b="1" dirty="0">
                <a:solidFill>
                  <a:schemeClr val="tx2"/>
                </a:solidFill>
              </a:rPr>
              <a:t>Análisis. Contrastación de lo esperado y lo sucedido:</a:t>
            </a:r>
          </a:p>
          <a:p>
            <a:pPr lvl="1" algn="just">
              <a:spcBef>
                <a:spcPts val="0"/>
              </a:spcBef>
            </a:pPr>
            <a:r>
              <a:rPr lang="es-MX" sz="2000" b="0" i="0" u="none" strike="noStrike" dirty="0">
                <a:solidFill>
                  <a:schemeClr val="tx2"/>
                </a:solidFill>
                <a:effectLst/>
                <a:latin typeface="Arial" panose="020B0604020202020204" pitchFamily="34" charset="0"/>
              </a:rPr>
              <a:t>Los objetivos de la actividad se lograron con éxito. Se identificaron, en el proceso, áreas de oportunidad para complementar el análisis con otras disciplinas.</a:t>
            </a:r>
          </a:p>
          <a:p>
            <a:pPr lvl="1" algn="just">
              <a:spcBef>
                <a:spcPts val="0"/>
              </a:spcBef>
            </a:pPr>
            <a:endParaRPr lang="es-MX" sz="2000" dirty="0">
              <a:solidFill>
                <a:schemeClr val="tx2"/>
              </a:solidFill>
              <a:latin typeface="Arial" panose="020B0604020202020204" pitchFamily="34" charset="0"/>
            </a:endParaRPr>
          </a:p>
          <a:p>
            <a:pPr lvl="1" algn="just">
              <a:spcBef>
                <a:spcPts val="0"/>
              </a:spcBef>
            </a:pPr>
            <a:endParaRPr lang="es-MX" sz="2000" b="0" dirty="0">
              <a:solidFill>
                <a:schemeClr val="tx2"/>
              </a:solidFill>
              <a:effectLst/>
            </a:endParaRPr>
          </a:p>
          <a:p>
            <a:pPr algn="just"/>
            <a:r>
              <a:rPr lang="es-MX" sz="2000" b="1" dirty="0">
                <a:solidFill>
                  <a:schemeClr val="tx2"/>
                </a:solidFill>
              </a:rPr>
              <a:t>Toma de decisiones: </a:t>
            </a:r>
          </a:p>
          <a:p>
            <a:pPr lvl="1" algn="just"/>
            <a:r>
              <a:rPr lang="es-MX" sz="2000" b="0" i="0" u="none" strike="noStrike" dirty="0">
                <a:solidFill>
                  <a:schemeClr val="tx2"/>
                </a:solidFill>
                <a:effectLst/>
                <a:latin typeface="Arial" panose="020B0604020202020204" pitchFamily="34" charset="0"/>
              </a:rPr>
              <a:t>Se tomó la decisión de concretar los resultados en un producto y compartirlo con la comunidad escolar.</a:t>
            </a:r>
            <a:endParaRPr lang="es-MX" sz="2000" b="1" dirty="0">
              <a:solidFill>
                <a:schemeClr val="tx2"/>
              </a:solidFill>
            </a:endParaRPr>
          </a:p>
        </p:txBody>
      </p:sp>
    </p:spTree>
    <p:extLst>
      <p:ext uri="{BB962C8B-B14F-4D97-AF65-F5344CB8AC3E}">
        <p14:creationId xmlns:p14="http://schemas.microsoft.com/office/powerpoint/2010/main" val="125232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ítulo 1">
            <a:extLst>
              <a:ext uri="{FF2B5EF4-FFF2-40B4-BE49-F238E27FC236}">
                <a16:creationId xmlns:a16="http://schemas.microsoft.com/office/drawing/2014/main" id="{273BE5EE-40AB-2E63-A821-7E8EF2C383A4}"/>
              </a:ext>
            </a:extLst>
          </p:cNvPr>
          <p:cNvSpPr>
            <a:spLocks noGrp="1"/>
          </p:cNvSpPr>
          <p:nvPr>
            <p:ph type="title"/>
          </p:nvPr>
        </p:nvSpPr>
        <p:spPr>
          <a:xfrm>
            <a:off x="1872682" y="2788920"/>
            <a:ext cx="8446330" cy="1280159"/>
          </a:xfrm>
        </p:spPr>
        <p:txBody>
          <a:bodyPr vert="horz" lIns="91440" tIns="45720" rIns="91440" bIns="45720" rtlCol="0" anchor="b">
            <a:normAutofit/>
          </a:bodyPr>
          <a:lstStyle/>
          <a:p>
            <a:pPr algn="ctr"/>
            <a:r>
              <a:rPr lang="en-US" sz="4000" b="1" kern="1200" dirty="0">
                <a:solidFill>
                  <a:schemeClr val="tx2"/>
                </a:solidFill>
                <a:latin typeface="+mj-lt"/>
                <a:ea typeface="+mj-ea"/>
                <a:cs typeface="+mj-cs"/>
              </a:rPr>
              <a:t>Una </a:t>
            </a:r>
            <a:r>
              <a:rPr lang="en-US" sz="4000" b="1" kern="1200" dirty="0" err="1">
                <a:solidFill>
                  <a:schemeClr val="tx2"/>
                </a:solidFill>
                <a:latin typeface="+mj-lt"/>
                <a:ea typeface="+mj-ea"/>
                <a:cs typeface="+mj-cs"/>
              </a:rPr>
              <a:t>actividad</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por</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cada</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asignatura</a:t>
            </a:r>
            <a:r>
              <a:rPr lang="en-US" sz="4000" b="1" kern="1200" dirty="0">
                <a:solidFill>
                  <a:schemeClr val="tx2"/>
                </a:solidFill>
                <a:latin typeface="+mj-lt"/>
                <a:ea typeface="+mj-ea"/>
                <a:cs typeface="+mj-cs"/>
              </a:rPr>
              <a:t> de la </a:t>
            </a:r>
            <a:r>
              <a:rPr lang="en-US" sz="4000" b="1" kern="1200" dirty="0" err="1">
                <a:solidFill>
                  <a:schemeClr val="tx2"/>
                </a:solidFill>
                <a:latin typeface="+mj-lt"/>
                <a:ea typeface="+mj-ea"/>
                <a:cs typeface="+mj-cs"/>
              </a:rPr>
              <a:t>fase</a:t>
            </a:r>
            <a:r>
              <a:rPr lang="en-US" sz="4000" b="1" kern="1200" dirty="0">
                <a:solidFill>
                  <a:schemeClr val="tx2"/>
                </a:solidFill>
                <a:latin typeface="+mj-lt"/>
                <a:ea typeface="+mj-ea"/>
                <a:cs typeface="+mj-cs"/>
              </a:rPr>
              <a:t> de </a:t>
            </a:r>
            <a:r>
              <a:rPr lang="en-US" sz="4000" b="1" kern="1200" dirty="0" err="1">
                <a:solidFill>
                  <a:schemeClr val="tx2"/>
                </a:solidFill>
                <a:latin typeface="+mj-lt"/>
                <a:ea typeface="+mj-ea"/>
                <a:cs typeface="+mj-cs"/>
              </a:rPr>
              <a:t>desarrollo</a:t>
            </a:r>
            <a:r>
              <a:rPr lang="en-US" sz="4000" b="1" kern="1200" dirty="0">
                <a:solidFill>
                  <a:schemeClr val="tx2"/>
                </a:solidFill>
                <a:latin typeface="+mj-lt"/>
                <a:ea typeface="+mj-ea"/>
                <a:cs typeface="+mj-cs"/>
              </a:rPr>
              <a:t> del </a:t>
            </a:r>
            <a:r>
              <a:rPr lang="en-US" sz="4000" b="1" kern="1200" dirty="0" err="1">
                <a:solidFill>
                  <a:schemeClr val="tx2"/>
                </a:solidFill>
                <a:latin typeface="+mj-lt"/>
                <a:ea typeface="+mj-ea"/>
                <a:cs typeface="+mj-cs"/>
              </a:rPr>
              <a:t>proyecto</a:t>
            </a:r>
            <a:endParaRPr lang="en-US" sz="4000" b="1" kern="1200" dirty="0">
              <a:solidFill>
                <a:schemeClr val="tx2"/>
              </a:solidFill>
              <a:latin typeface="+mj-lt"/>
              <a:ea typeface="+mj-ea"/>
              <a:cs typeface="+mj-cs"/>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9352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83CA57-0B80-8A93-72F9-40EA7DA251BC}"/>
              </a:ext>
            </a:extLst>
          </p:cNvPr>
          <p:cNvSpPr>
            <a:spLocks noGrp="1"/>
          </p:cNvSpPr>
          <p:nvPr>
            <p:ph type="ctrTitle"/>
          </p:nvPr>
        </p:nvSpPr>
        <p:spPr>
          <a:xfrm>
            <a:off x="8325852" y="1118937"/>
            <a:ext cx="3404937" cy="2683187"/>
          </a:xfrm>
        </p:spPr>
        <p:txBody>
          <a:bodyPr anchor="b">
            <a:normAutofit/>
          </a:bodyPr>
          <a:lstStyle/>
          <a:p>
            <a:pPr algn="l"/>
            <a:r>
              <a:rPr lang="es-MX" sz="4000">
                <a:solidFill>
                  <a:schemeClr val="tx2"/>
                </a:solidFill>
              </a:rPr>
              <a:t>EL DEPORTE EN EL SIGLO XXI</a:t>
            </a:r>
          </a:p>
        </p:txBody>
      </p:sp>
      <p:sp>
        <p:nvSpPr>
          <p:cNvPr id="3" name="Subtítulo 2">
            <a:extLst>
              <a:ext uri="{FF2B5EF4-FFF2-40B4-BE49-F238E27FC236}">
                <a16:creationId xmlns:a16="http://schemas.microsoft.com/office/drawing/2014/main" id="{CD35926A-DDAD-9B58-298F-E2F7683A7916}"/>
              </a:ext>
            </a:extLst>
          </p:cNvPr>
          <p:cNvSpPr>
            <a:spLocks noGrp="1"/>
          </p:cNvSpPr>
          <p:nvPr>
            <p:ph type="subTitle" idx="1"/>
          </p:nvPr>
        </p:nvSpPr>
        <p:spPr>
          <a:xfrm>
            <a:off x="8325852" y="4025019"/>
            <a:ext cx="3404937" cy="1714044"/>
          </a:xfrm>
        </p:spPr>
        <p:txBody>
          <a:bodyPr anchor="t">
            <a:normAutofit/>
          </a:bodyPr>
          <a:lstStyle/>
          <a:p>
            <a:pPr algn="l"/>
            <a:r>
              <a:rPr lang="es-MX" sz="2000" dirty="0">
                <a:solidFill>
                  <a:schemeClr val="tx2"/>
                </a:solidFill>
              </a:rPr>
              <a:t>6° Preparatorio</a:t>
            </a:r>
          </a:p>
          <a:p>
            <a:pPr algn="l"/>
            <a:r>
              <a:rPr lang="es-MX" sz="2000" dirty="0">
                <a:solidFill>
                  <a:schemeClr val="tx2"/>
                </a:solidFill>
              </a:rPr>
              <a:t>Etapa 2</a:t>
            </a:r>
          </a:p>
          <a:p>
            <a:pPr algn="l"/>
            <a:r>
              <a:rPr lang="es-MX" sz="2000" dirty="0">
                <a:solidFill>
                  <a:schemeClr val="tx2"/>
                </a:solidFill>
              </a:rPr>
              <a:t>Ciclo escolar 2021 - 2022</a:t>
            </a:r>
          </a:p>
        </p:txBody>
      </p:sp>
      <p:grpSp>
        <p:nvGrpSpPr>
          <p:cNvPr id="45" name="Group 44">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46" name="Freeform: Shape 45">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9" name="Freeform: Shape 48">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descr="Conexiones DGIRE – Una mirada desde la interdisciplinariedad">
            <a:extLst>
              <a:ext uri="{FF2B5EF4-FFF2-40B4-BE49-F238E27FC236}">
                <a16:creationId xmlns:a16="http://schemas.microsoft.com/office/drawing/2014/main" id="{F8DBF3CC-53FF-BBBA-F769-46339CE285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672" y="2884292"/>
            <a:ext cx="6137549" cy="1089416"/>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0">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60" name="Freeform: Shape 51">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52">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53">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54">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257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6B09BA7-71BD-DB26-4CB4-2BDE51BE0BDF}"/>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6500" b="1" kern="1200" dirty="0">
                <a:solidFill>
                  <a:schemeClr val="tx2"/>
                </a:solidFill>
                <a:latin typeface="+mj-lt"/>
                <a:ea typeface="+mj-ea"/>
                <a:cs typeface="+mj-cs"/>
              </a:rPr>
              <a:t>Literatura</a:t>
            </a:r>
          </a:p>
        </p:txBody>
      </p:sp>
      <p:pic>
        <p:nvPicPr>
          <p:cNvPr id="7" name="Graphic 6" descr="Libros">
            <a:extLst>
              <a:ext uri="{FF2B5EF4-FFF2-40B4-BE49-F238E27FC236}">
                <a16:creationId xmlns:a16="http://schemas.microsoft.com/office/drawing/2014/main" id="{7E002D48-F243-81F1-7FE9-066730A65B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80182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FBEF8AE-7417-9398-DEC3-5E7812C6E8F0}"/>
              </a:ext>
            </a:extLst>
          </p:cNvPr>
          <p:cNvPicPr>
            <a:picLocks noChangeAspect="1"/>
          </p:cNvPicPr>
          <p:nvPr/>
        </p:nvPicPr>
        <p:blipFill rotWithShape="1">
          <a:blip r:embed="rId2"/>
          <a:srcRect l="28615" t="28700" r="35385" b="5028"/>
          <a:stretch/>
        </p:blipFill>
        <p:spPr>
          <a:xfrm>
            <a:off x="244142" y="73742"/>
            <a:ext cx="6481984" cy="6710516"/>
          </a:xfrm>
          <a:prstGeom prst="rect">
            <a:avLst/>
          </a:prstGeom>
        </p:spPr>
      </p:pic>
      <p:pic>
        <p:nvPicPr>
          <p:cNvPr id="5" name="Imagen 4">
            <a:extLst>
              <a:ext uri="{FF2B5EF4-FFF2-40B4-BE49-F238E27FC236}">
                <a16:creationId xmlns:a16="http://schemas.microsoft.com/office/drawing/2014/main" id="{9F4BC3D3-4EA6-D8BA-E68C-A812B39CBE45}"/>
              </a:ext>
            </a:extLst>
          </p:cNvPr>
          <p:cNvPicPr>
            <a:picLocks noChangeAspect="1"/>
          </p:cNvPicPr>
          <p:nvPr/>
        </p:nvPicPr>
        <p:blipFill rotWithShape="1">
          <a:blip r:embed="rId3"/>
          <a:srcRect l="28306" t="24288" r="34920" b="5355"/>
          <a:stretch/>
        </p:blipFill>
        <p:spPr>
          <a:xfrm>
            <a:off x="6726127" y="560439"/>
            <a:ext cx="5465874" cy="6017342"/>
          </a:xfrm>
          <a:prstGeom prst="rect">
            <a:avLst/>
          </a:prstGeom>
        </p:spPr>
      </p:pic>
    </p:spTree>
    <p:extLst>
      <p:ext uri="{BB962C8B-B14F-4D97-AF65-F5344CB8AC3E}">
        <p14:creationId xmlns:p14="http://schemas.microsoft.com/office/powerpoint/2010/main" val="2393258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874CAD0-A4C2-4C7C-9319-D54550C7E326}"/>
              </a:ext>
            </a:extLst>
          </p:cNvPr>
          <p:cNvPicPr>
            <a:picLocks noChangeAspect="1"/>
          </p:cNvPicPr>
          <p:nvPr/>
        </p:nvPicPr>
        <p:blipFill rotWithShape="1">
          <a:blip r:embed="rId2"/>
          <a:srcRect l="28269" t="26655" r="35601" b="17728"/>
          <a:stretch/>
        </p:blipFill>
        <p:spPr>
          <a:xfrm>
            <a:off x="234387" y="548640"/>
            <a:ext cx="5994812" cy="5188483"/>
          </a:xfrm>
          <a:prstGeom prst="rect">
            <a:avLst/>
          </a:prstGeom>
        </p:spPr>
      </p:pic>
      <p:pic>
        <p:nvPicPr>
          <p:cNvPr id="5" name="Imagen 4">
            <a:extLst>
              <a:ext uri="{FF2B5EF4-FFF2-40B4-BE49-F238E27FC236}">
                <a16:creationId xmlns:a16="http://schemas.microsoft.com/office/drawing/2014/main" id="{30413F04-F414-A612-D0C0-9C01092A87BB}"/>
              </a:ext>
            </a:extLst>
          </p:cNvPr>
          <p:cNvPicPr>
            <a:picLocks noChangeAspect="1"/>
          </p:cNvPicPr>
          <p:nvPr/>
        </p:nvPicPr>
        <p:blipFill rotWithShape="1">
          <a:blip r:embed="rId3"/>
          <a:srcRect l="28384" t="26450" r="35154" b="57132"/>
          <a:stretch/>
        </p:blipFill>
        <p:spPr>
          <a:xfrm>
            <a:off x="6246293" y="548640"/>
            <a:ext cx="5945707" cy="1505243"/>
          </a:xfrm>
          <a:prstGeom prst="rect">
            <a:avLst/>
          </a:prstGeom>
        </p:spPr>
      </p:pic>
      <p:pic>
        <p:nvPicPr>
          <p:cNvPr id="7" name="Imagen 6">
            <a:extLst>
              <a:ext uri="{FF2B5EF4-FFF2-40B4-BE49-F238E27FC236}">
                <a16:creationId xmlns:a16="http://schemas.microsoft.com/office/drawing/2014/main" id="{73A6B25D-5F1C-4C4A-3B84-587DB4F9CC6A}"/>
              </a:ext>
            </a:extLst>
          </p:cNvPr>
          <p:cNvPicPr>
            <a:picLocks noChangeAspect="1"/>
          </p:cNvPicPr>
          <p:nvPr/>
        </p:nvPicPr>
        <p:blipFill rotWithShape="1">
          <a:blip r:embed="rId3"/>
          <a:srcRect l="28186" t="62156" r="35161" b="7980"/>
          <a:stretch/>
        </p:blipFill>
        <p:spPr>
          <a:xfrm>
            <a:off x="6246293" y="2053883"/>
            <a:ext cx="5945707" cy="2723644"/>
          </a:xfrm>
          <a:prstGeom prst="rect">
            <a:avLst/>
          </a:prstGeom>
        </p:spPr>
      </p:pic>
    </p:spTree>
    <p:extLst>
      <p:ext uri="{BB962C8B-B14F-4D97-AF65-F5344CB8AC3E}">
        <p14:creationId xmlns:p14="http://schemas.microsoft.com/office/powerpoint/2010/main" val="216188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5F5622C-45E4-6F24-5559-72A8661E58CC}"/>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6500" b="1" kern="1200" dirty="0" err="1">
                <a:solidFill>
                  <a:schemeClr val="tx2"/>
                </a:solidFill>
                <a:latin typeface="+mj-lt"/>
                <a:ea typeface="+mj-ea"/>
                <a:cs typeface="+mj-cs"/>
              </a:rPr>
              <a:t>Psicología</a:t>
            </a:r>
            <a:r>
              <a:rPr lang="en-US" sz="6500" b="1" kern="1200" dirty="0">
                <a:solidFill>
                  <a:schemeClr val="tx2"/>
                </a:solidFill>
                <a:latin typeface="+mj-lt"/>
                <a:ea typeface="+mj-ea"/>
                <a:cs typeface="+mj-cs"/>
              </a:rPr>
              <a:t> </a:t>
            </a:r>
          </a:p>
        </p:txBody>
      </p:sp>
      <p:pic>
        <p:nvPicPr>
          <p:cNvPr id="7" name="Graphic 6" descr="Brain in head">
            <a:extLst>
              <a:ext uri="{FF2B5EF4-FFF2-40B4-BE49-F238E27FC236}">
                <a16:creationId xmlns:a16="http://schemas.microsoft.com/office/drawing/2014/main" id="{AFB0CAF4-9E0F-744B-5A56-DCC780C0CE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5106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0EB292D-1551-11FD-A4E3-6FDAE254B98F}"/>
              </a:ext>
            </a:extLst>
          </p:cNvPr>
          <p:cNvPicPr>
            <a:picLocks noChangeAspect="1"/>
          </p:cNvPicPr>
          <p:nvPr/>
        </p:nvPicPr>
        <p:blipFill rotWithShape="1">
          <a:blip r:embed="rId2"/>
          <a:srcRect l="28039" t="29529" r="35385" b="11160"/>
          <a:stretch/>
        </p:blipFill>
        <p:spPr>
          <a:xfrm>
            <a:off x="112541" y="618980"/>
            <a:ext cx="6141400" cy="5598941"/>
          </a:xfrm>
          <a:prstGeom prst="rect">
            <a:avLst/>
          </a:prstGeom>
        </p:spPr>
      </p:pic>
      <p:pic>
        <p:nvPicPr>
          <p:cNvPr id="7" name="Imagen 6">
            <a:extLst>
              <a:ext uri="{FF2B5EF4-FFF2-40B4-BE49-F238E27FC236}">
                <a16:creationId xmlns:a16="http://schemas.microsoft.com/office/drawing/2014/main" id="{5C0945B0-F1C9-5A19-7929-67AF84E6820F}"/>
              </a:ext>
            </a:extLst>
          </p:cNvPr>
          <p:cNvPicPr>
            <a:picLocks noChangeAspect="1"/>
          </p:cNvPicPr>
          <p:nvPr/>
        </p:nvPicPr>
        <p:blipFill rotWithShape="1">
          <a:blip r:embed="rId3"/>
          <a:srcRect l="28154" t="25630" r="35269" b="16701"/>
          <a:stretch/>
        </p:blipFill>
        <p:spPr>
          <a:xfrm>
            <a:off x="6253941" y="826477"/>
            <a:ext cx="5871885" cy="5205045"/>
          </a:xfrm>
          <a:prstGeom prst="rect">
            <a:avLst/>
          </a:prstGeom>
        </p:spPr>
      </p:pic>
    </p:spTree>
    <p:extLst>
      <p:ext uri="{BB962C8B-B14F-4D97-AF65-F5344CB8AC3E}">
        <p14:creationId xmlns:p14="http://schemas.microsoft.com/office/powerpoint/2010/main" val="271392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2D7CD4-D46E-9591-1B6C-9F317CE155E7}"/>
              </a:ext>
            </a:extLst>
          </p:cNvPr>
          <p:cNvPicPr>
            <a:picLocks noChangeAspect="1"/>
          </p:cNvPicPr>
          <p:nvPr/>
        </p:nvPicPr>
        <p:blipFill rotWithShape="1">
          <a:blip r:embed="rId2"/>
          <a:srcRect l="28038" t="31170" r="35154" b="35993"/>
          <a:stretch/>
        </p:blipFill>
        <p:spPr>
          <a:xfrm>
            <a:off x="2560318" y="448458"/>
            <a:ext cx="7071364" cy="3546766"/>
          </a:xfrm>
          <a:prstGeom prst="rect">
            <a:avLst/>
          </a:prstGeom>
        </p:spPr>
      </p:pic>
      <p:pic>
        <p:nvPicPr>
          <p:cNvPr id="5" name="Imagen 4">
            <a:extLst>
              <a:ext uri="{FF2B5EF4-FFF2-40B4-BE49-F238E27FC236}">
                <a16:creationId xmlns:a16="http://schemas.microsoft.com/office/drawing/2014/main" id="{589D2C7B-A251-A08F-0E52-69D5556E8C2C}"/>
              </a:ext>
            </a:extLst>
          </p:cNvPr>
          <p:cNvPicPr>
            <a:picLocks noChangeAspect="1"/>
          </p:cNvPicPr>
          <p:nvPr/>
        </p:nvPicPr>
        <p:blipFill rotWithShape="1">
          <a:blip r:embed="rId3"/>
          <a:srcRect l="28039" t="39790" r="35154" b="38045"/>
          <a:stretch/>
        </p:blipFill>
        <p:spPr>
          <a:xfrm>
            <a:off x="2560318" y="3995224"/>
            <a:ext cx="7074193" cy="2395026"/>
          </a:xfrm>
          <a:prstGeom prst="rect">
            <a:avLst/>
          </a:prstGeom>
        </p:spPr>
      </p:pic>
    </p:spTree>
    <p:extLst>
      <p:ext uri="{BB962C8B-B14F-4D97-AF65-F5344CB8AC3E}">
        <p14:creationId xmlns:p14="http://schemas.microsoft.com/office/powerpoint/2010/main" val="153226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6E99F7-95CA-78DF-FAC2-771924DF3665}"/>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6500" b="1" kern="1200" dirty="0" err="1">
                <a:solidFill>
                  <a:schemeClr val="tx2"/>
                </a:solidFill>
                <a:latin typeface="+mj-lt"/>
                <a:ea typeface="+mj-ea"/>
                <a:cs typeface="+mj-cs"/>
              </a:rPr>
              <a:t>Matemáticas</a:t>
            </a:r>
            <a:endParaRPr lang="en-US" sz="6500" b="1" kern="1200" dirty="0">
              <a:solidFill>
                <a:schemeClr val="tx2"/>
              </a:solidFill>
              <a:latin typeface="+mj-lt"/>
              <a:ea typeface="+mj-ea"/>
              <a:cs typeface="+mj-cs"/>
            </a:endParaRPr>
          </a:p>
        </p:txBody>
      </p:sp>
      <p:pic>
        <p:nvPicPr>
          <p:cNvPr id="7" name="Graphic 6" descr="Diseño">
            <a:extLst>
              <a:ext uri="{FF2B5EF4-FFF2-40B4-BE49-F238E27FC236}">
                <a16:creationId xmlns:a16="http://schemas.microsoft.com/office/drawing/2014/main" id="{386CAA2A-90CD-8017-C216-0C9D43497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4377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BA05BF3-4D76-BDCA-2C1E-E67969215B34}"/>
              </a:ext>
            </a:extLst>
          </p:cNvPr>
          <p:cNvPicPr>
            <a:picLocks noChangeAspect="1"/>
          </p:cNvPicPr>
          <p:nvPr/>
        </p:nvPicPr>
        <p:blipFill rotWithShape="1">
          <a:blip r:embed="rId2"/>
          <a:srcRect l="28154" t="24603" r="35500" b="7056"/>
          <a:stretch/>
        </p:blipFill>
        <p:spPr>
          <a:xfrm>
            <a:off x="0" y="360484"/>
            <a:ext cx="5805299" cy="6137031"/>
          </a:xfrm>
          <a:prstGeom prst="rect">
            <a:avLst/>
          </a:prstGeom>
        </p:spPr>
      </p:pic>
      <p:pic>
        <p:nvPicPr>
          <p:cNvPr id="5" name="Imagen 4">
            <a:extLst>
              <a:ext uri="{FF2B5EF4-FFF2-40B4-BE49-F238E27FC236}">
                <a16:creationId xmlns:a16="http://schemas.microsoft.com/office/drawing/2014/main" id="{D25CE433-C71C-9EA8-C4F1-99821F420820}"/>
              </a:ext>
            </a:extLst>
          </p:cNvPr>
          <p:cNvPicPr>
            <a:picLocks noChangeAspect="1"/>
          </p:cNvPicPr>
          <p:nvPr/>
        </p:nvPicPr>
        <p:blipFill rotWithShape="1">
          <a:blip r:embed="rId3"/>
          <a:srcRect l="28154" t="28914" r="35269" b="17727"/>
          <a:stretch/>
        </p:blipFill>
        <p:spPr>
          <a:xfrm>
            <a:off x="5805299" y="360484"/>
            <a:ext cx="6264781" cy="5138307"/>
          </a:xfrm>
          <a:prstGeom prst="rect">
            <a:avLst/>
          </a:prstGeom>
        </p:spPr>
      </p:pic>
    </p:spTree>
    <p:extLst>
      <p:ext uri="{BB962C8B-B14F-4D97-AF65-F5344CB8AC3E}">
        <p14:creationId xmlns:p14="http://schemas.microsoft.com/office/powerpoint/2010/main" val="31598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64852FF-444D-F319-2025-C27164BA7FC5}"/>
              </a:ext>
            </a:extLst>
          </p:cNvPr>
          <p:cNvPicPr>
            <a:picLocks noChangeAspect="1"/>
          </p:cNvPicPr>
          <p:nvPr/>
        </p:nvPicPr>
        <p:blipFill rotWithShape="1">
          <a:blip r:embed="rId2"/>
          <a:srcRect l="28385" t="41022" r="35385" b="20807"/>
          <a:stretch/>
        </p:blipFill>
        <p:spPr>
          <a:xfrm>
            <a:off x="3296528" y="337624"/>
            <a:ext cx="5598943" cy="3316571"/>
          </a:xfrm>
          <a:prstGeom prst="rect">
            <a:avLst/>
          </a:prstGeom>
        </p:spPr>
      </p:pic>
      <p:pic>
        <p:nvPicPr>
          <p:cNvPr id="5" name="Imagen 4">
            <a:extLst>
              <a:ext uri="{FF2B5EF4-FFF2-40B4-BE49-F238E27FC236}">
                <a16:creationId xmlns:a16="http://schemas.microsoft.com/office/drawing/2014/main" id="{53A3095B-9A9D-FDCB-C432-729E99873EC4}"/>
              </a:ext>
            </a:extLst>
          </p:cNvPr>
          <p:cNvPicPr>
            <a:picLocks noChangeAspect="1"/>
          </p:cNvPicPr>
          <p:nvPr/>
        </p:nvPicPr>
        <p:blipFill rotWithShape="1">
          <a:blip r:embed="rId3"/>
          <a:srcRect l="28039" t="44100" r="35385" b="32915"/>
          <a:stretch/>
        </p:blipFill>
        <p:spPr>
          <a:xfrm>
            <a:off x="3198054" y="3654195"/>
            <a:ext cx="5697417" cy="2012966"/>
          </a:xfrm>
          <a:prstGeom prst="rect">
            <a:avLst/>
          </a:prstGeom>
        </p:spPr>
      </p:pic>
    </p:spTree>
    <p:extLst>
      <p:ext uri="{BB962C8B-B14F-4D97-AF65-F5344CB8AC3E}">
        <p14:creationId xmlns:p14="http://schemas.microsoft.com/office/powerpoint/2010/main" val="599022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496FA-89CA-4785-64B5-F598A3F17CA0}"/>
              </a:ext>
            </a:extLst>
          </p:cNvPr>
          <p:cNvSpPr>
            <a:spLocks noGrp="1"/>
          </p:cNvSpPr>
          <p:nvPr>
            <p:ph type="title"/>
          </p:nvPr>
        </p:nvSpPr>
        <p:spPr/>
        <p:txBody>
          <a:bodyPr>
            <a:normAutofit/>
          </a:bodyPr>
          <a:lstStyle/>
          <a:p>
            <a:pPr algn="ctr"/>
            <a:r>
              <a:rPr lang="es-MX" sz="3600" dirty="0">
                <a:solidFill>
                  <a:schemeClr val="tx2"/>
                </a:solidFill>
              </a:rPr>
              <a:t>Actividad interdisciplinaria de cierre del proyecto </a:t>
            </a:r>
          </a:p>
        </p:txBody>
      </p:sp>
      <p:graphicFrame>
        <p:nvGraphicFramePr>
          <p:cNvPr id="5" name="Marcador de contenido 2">
            <a:extLst>
              <a:ext uri="{FF2B5EF4-FFF2-40B4-BE49-F238E27FC236}">
                <a16:creationId xmlns:a16="http://schemas.microsoft.com/office/drawing/2014/main" id="{6520E25A-89D4-72FD-9EC5-6548AB88D7C8}"/>
              </a:ext>
            </a:extLst>
          </p:cNvPr>
          <p:cNvGraphicFramePr>
            <a:graphicFrameLocks noGrp="1"/>
          </p:cNvGraphicFramePr>
          <p:nvPr>
            <p:ph idx="1"/>
            <p:extLst>
              <p:ext uri="{D42A27DB-BD31-4B8C-83A1-F6EECF244321}">
                <p14:modId xmlns:p14="http://schemas.microsoft.com/office/powerpoint/2010/main" val="38561323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53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6">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8">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43" name="Freeform: Shape 29">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30">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1">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2">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DE6E8B90-BA7F-ABC8-E63A-C4931CC6F388}"/>
              </a:ext>
            </a:extLst>
          </p:cNvPr>
          <p:cNvSpPr>
            <a:spLocks noGrp="1"/>
          </p:cNvSpPr>
          <p:nvPr>
            <p:ph type="title"/>
          </p:nvPr>
        </p:nvSpPr>
        <p:spPr>
          <a:xfrm>
            <a:off x="3027924" y="991261"/>
            <a:ext cx="5754696" cy="1837349"/>
          </a:xfrm>
        </p:spPr>
        <p:txBody>
          <a:bodyPr>
            <a:normAutofit/>
          </a:bodyPr>
          <a:lstStyle/>
          <a:p>
            <a:pPr algn="ctr"/>
            <a:r>
              <a:rPr lang="es-MX" sz="3600" dirty="0">
                <a:solidFill>
                  <a:schemeClr val="tx2"/>
                </a:solidFill>
              </a:rPr>
              <a:t>Profesores interdisciplinarios</a:t>
            </a:r>
          </a:p>
        </p:txBody>
      </p:sp>
      <p:sp>
        <p:nvSpPr>
          <p:cNvPr id="3" name="Marcador de contenido 2">
            <a:extLst>
              <a:ext uri="{FF2B5EF4-FFF2-40B4-BE49-F238E27FC236}">
                <a16:creationId xmlns:a16="http://schemas.microsoft.com/office/drawing/2014/main" id="{D35E03BD-EEC7-F59E-C1E7-7F7BEAF8663E}"/>
              </a:ext>
            </a:extLst>
          </p:cNvPr>
          <p:cNvSpPr>
            <a:spLocks noGrp="1"/>
          </p:cNvSpPr>
          <p:nvPr>
            <p:ph idx="1"/>
          </p:nvPr>
        </p:nvSpPr>
        <p:spPr>
          <a:xfrm>
            <a:off x="3050412" y="2979336"/>
            <a:ext cx="5709721" cy="2430864"/>
          </a:xfrm>
        </p:spPr>
        <p:txBody>
          <a:bodyPr anchor="t">
            <a:normAutofit/>
          </a:bodyPr>
          <a:lstStyle/>
          <a:p>
            <a:pPr>
              <a:buFont typeface="Wingdings" panose="05000000000000000000" pitchFamily="2" charset="2"/>
              <a:buChar char="v"/>
            </a:pPr>
            <a:r>
              <a:rPr lang="es-MX" sz="2000" b="1" dirty="0">
                <a:solidFill>
                  <a:schemeClr val="tx2"/>
                </a:solidFill>
              </a:rPr>
              <a:t>María Luisa Castro </a:t>
            </a:r>
          </a:p>
          <a:p>
            <a:pPr lvl="1"/>
            <a:r>
              <a:rPr lang="es-MX" sz="2000" dirty="0">
                <a:solidFill>
                  <a:schemeClr val="tx2"/>
                </a:solidFill>
              </a:rPr>
              <a:t>Asignatura: Literatura</a:t>
            </a:r>
          </a:p>
          <a:p>
            <a:pPr>
              <a:buFont typeface="Wingdings" panose="05000000000000000000" pitchFamily="2" charset="2"/>
              <a:buChar char="v"/>
            </a:pPr>
            <a:r>
              <a:rPr lang="es-MX" sz="2000" b="1" dirty="0">
                <a:solidFill>
                  <a:schemeClr val="tx2"/>
                </a:solidFill>
              </a:rPr>
              <a:t>Paola Pueblita</a:t>
            </a:r>
          </a:p>
          <a:p>
            <a:pPr lvl="1"/>
            <a:r>
              <a:rPr lang="es-MX" sz="2000" dirty="0">
                <a:solidFill>
                  <a:schemeClr val="tx2"/>
                </a:solidFill>
              </a:rPr>
              <a:t>Asignatura: Psicología </a:t>
            </a:r>
          </a:p>
          <a:p>
            <a:pPr>
              <a:buFont typeface="Wingdings" panose="05000000000000000000" pitchFamily="2" charset="2"/>
              <a:buChar char="v"/>
            </a:pPr>
            <a:r>
              <a:rPr lang="es-MX" sz="2000" b="1" dirty="0">
                <a:solidFill>
                  <a:schemeClr val="tx2"/>
                </a:solidFill>
              </a:rPr>
              <a:t>Augusto Gómez </a:t>
            </a:r>
          </a:p>
          <a:p>
            <a:pPr lvl="1"/>
            <a:r>
              <a:rPr lang="es-MX" sz="2000" dirty="0">
                <a:solidFill>
                  <a:schemeClr val="tx2"/>
                </a:solidFill>
              </a:rPr>
              <a:t>Asignatura: Matemáticas</a:t>
            </a:r>
          </a:p>
          <a:p>
            <a:endParaRPr lang="es-MX" sz="2000" dirty="0">
              <a:solidFill>
                <a:schemeClr val="tx2"/>
              </a:solidFill>
            </a:endParaRPr>
          </a:p>
        </p:txBody>
      </p:sp>
      <p:grpSp>
        <p:nvGrpSpPr>
          <p:cNvPr id="35" name="Group 34">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6" name="Freeform: Shape 35">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9" name="Freeform: Shape 38">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39296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0DC49E93-FD2B-5BB5-A2EE-0D68270F3883}"/>
              </a:ext>
            </a:extLst>
          </p:cNvPr>
          <p:cNvSpPr>
            <a:spLocks noGrp="1"/>
          </p:cNvSpPr>
          <p:nvPr>
            <p:ph idx="1"/>
          </p:nvPr>
        </p:nvSpPr>
        <p:spPr>
          <a:xfrm>
            <a:off x="422031" y="647115"/>
            <a:ext cx="11352627" cy="5613008"/>
          </a:xfrm>
        </p:spPr>
        <p:txBody>
          <a:bodyPr>
            <a:noAutofit/>
          </a:bodyPr>
          <a:lstStyle/>
          <a:p>
            <a:pPr rtl="0">
              <a:spcBef>
                <a:spcPts val="0"/>
              </a:spcBef>
              <a:spcAft>
                <a:spcPts val="0"/>
              </a:spcAft>
            </a:pPr>
            <a:r>
              <a:rPr lang="es-MX" sz="2200" b="1" dirty="0">
                <a:solidFill>
                  <a:schemeClr val="tx2"/>
                </a:solidFill>
              </a:rPr>
              <a:t>Asignaturas participantes: </a:t>
            </a:r>
            <a:endParaRPr lang="es-MX" sz="2200" b="1" i="0" u="none" strike="noStrike" dirty="0">
              <a:solidFill>
                <a:schemeClr val="tx2"/>
              </a:solidFill>
              <a:effectLst/>
            </a:endParaRPr>
          </a:p>
          <a:p>
            <a:pPr lvl="1">
              <a:spcBef>
                <a:spcPts val="0"/>
              </a:spcBef>
            </a:pPr>
            <a:r>
              <a:rPr lang="es-MX" sz="2200" b="0" i="0" u="sng" dirty="0">
                <a:solidFill>
                  <a:schemeClr val="tx2"/>
                </a:solidFill>
                <a:effectLst/>
              </a:rPr>
              <a:t>Literatura</a:t>
            </a:r>
            <a:r>
              <a:rPr lang="es-MX" sz="2200" b="0" i="0" u="none" strike="noStrike" dirty="0">
                <a:solidFill>
                  <a:schemeClr val="tx2"/>
                </a:solidFill>
                <a:effectLst/>
              </a:rPr>
              <a:t>: recursos lingüísticos para la difusión periodística y en redes sociales, ¿cómo impactan la selección de cierto tipo de palabras en mi percepción de la información?</a:t>
            </a:r>
            <a:endParaRPr lang="es-MX" sz="2200" b="0" dirty="0">
              <a:solidFill>
                <a:schemeClr val="tx2"/>
              </a:solidFill>
              <a:effectLst/>
            </a:endParaRPr>
          </a:p>
          <a:p>
            <a:pPr lvl="1">
              <a:spcBef>
                <a:spcPts val="0"/>
              </a:spcBef>
            </a:pPr>
            <a:r>
              <a:rPr lang="es-MX" sz="2200" b="0" i="0" u="sng" dirty="0">
                <a:solidFill>
                  <a:schemeClr val="tx2"/>
                </a:solidFill>
                <a:effectLst/>
              </a:rPr>
              <a:t>Psicología</a:t>
            </a:r>
            <a:r>
              <a:rPr lang="es-MX" sz="2200" b="0" i="0" u="none" strike="noStrike" dirty="0">
                <a:solidFill>
                  <a:schemeClr val="tx2"/>
                </a:solidFill>
                <a:effectLst/>
              </a:rPr>
              <a:t>: manejo de emociones, salud mental, ¿cómo afectan mis emociones y salud mental la lectura de noticias sobre el deporte y deportistas?</a:t>
            </a:r>
            <a:endParaRPr lang="es-MX" sz="2200" b="0" dirty="0">
              <a:solidFill>
                <a:schemeClr val="tx2"/>
              </a:solidFill>
              <a:effectLst/>
            </a:endParaRPr>
          </a:p>
          <a:p>
            <a:pPr lvl="1">
              <a:spcBef>
                <a:spcPts val="0"/>
              </a:spcBef>
            </a:pPr>
            <a:r>
              <a:rPr lang="es-MX" sz="2200" b="0" i="0" u="sng" dirty="0">
                <a:solidFill>
                  <a:schemeClr val="tx2"/>
                </a:solidFill>
                <a:effectLst/>
              </a:rPr>
              <a:t>Matemáticas</a:t>
            </a:r>
            <a:r>
              <a:rPr lang="es-MX" sz="2200" b="0" i="0" u="none" strike="noStrike" dirty="0">
                <a:solidFill>
                  <a:schemeClr val="tx2"/>
                </a:solidFill>
                <a:effectLst/>
              </a:rPr>
              <a:t>: Funciones, Mediciones (Física) y Estadística, ¿La presencia de datos objetivos matemáticos afecta mi percepción de la validez de la información periodística que consumo?. </a:t>
            </a:r>
          </a:p>
          <a:p>
            <a:pPr lvl="1">
              <a:spcBef>
                <a:spcPts val="0"/>
              </a:spcBef>
            </a:pPr>
            <a:endParaRPr lang="es-MX" sz="2200" dirty="0">
              <a:solidFill>
                <a:schemeClr val="tx2"/>
              </a:solidFill>
            </a:endParaRPr>
          </a:p>
          <a:p>
            <a:pPr lvl="1">
              <a:spcBef>
                <a:spcPts val="0"/>
              </a:spcBef>
            </a:pPr>
            <a:endParaRPr lang="es-MX" sz="2200" b="0" dirty="0">
              <a:solidFill>
                <a:schemeClr val="tx2"/>
              </a:solidFill>
              <a:effectLst/>
            </a:endParaRPr>
          </a:p>
          <a:p>
            <a:pPr fontAlgn="base">
              <a:spcBef>
                <a:spcPts val="0"/>
              </a:spcBef>
            </a:pPr>
            <a:r>
              <a:rPr lang="es-MX" sz="2200" b="1" dirty="0">
                <a:solidFill>
                  <a:schemeClr val="tx2"/>
                </a:solidFill>
              </a:rPr>
              <a:t>Fuentes de apoyo:</a:t>
            </a:r>
          </a:p>
          <a:p>
            <a:pPr lvl="1" fontAlgn="base">
              <a:spcBef>
                <a:spcPts val="0"/>
              </a:spcBef>
            </a:pPr>
            <a:r>
              <a:rPr lang="es-MX" sz="2200" dirty="0">
                <a:solidFill>
                  <a:schemeClr val="tx2"/>
                </a:solidFill>
              </a:rPr>
              <a:t>Ministerio de educación. Gobierno de España. (s. f.). </a:t>
            </a:r>
            <a:r>
              <a:rPr lang="es-MX" sz="2200" i="1" dirty="0">
                <a:solidFill>
                  <a:schemeClr val="tx2"/>
                </a:solidFill>
              </a:rPr>
              <a:t>MEDIA - Prensa &gt; 3 Redacción de la noticia</a:t>
            </a:r>
            <a:r>
              <a:rPr lang="es-MX" sz="2200" dirty="0">
                <a:solidFill>
                  <a:schemeClr val="tx2"/>
                </a:solidFill>
              </a:rPr>
              <a:t>. Media Prensa. http://recursos.cnice.mec.es/media/prensa/bloque3/pag2.html</a:t>
            </a:r>
          </a:p>
          <a:p>
            <a:pPr lvl="1" fontAlgn="base">
              <a:spcBef>
                <a:spcPts val="0"/>
              </a:spcBef>
            </a:pPr>
            <a:r>
              <a:rPr lang="es-MX" sz="2200" dirty="0">
                <a:solidFill>
                  <a:schemeClr val="tx2"/>
                </a:solidFill>
              </a:rPr>
              <a:t>Fundación UNAM. (2 agosto 2021). La salud mental en el deporte. </a:t>
            </a:r>
            <a:r>
              <a:rPr lang="es-MX" sz="2200" i="1" dirty="0">
                <a:solidFill>
                  <a:schemeClr val="tx2"/>
                </a:solidFill>
              </a:rPr>
              <a:t>UNAM al día</a:t>
            </a:r>
            <a:r>
              <a:rPr lang="es-MX" sz="2200" dirty="0">
                <a:solidFill>
                  <a:schemeClr val="tx2"/>
                </a:solidFill>
              </a:rPr>
              <a:t>. Recuperado de https://www.fundacionunam.org.mx/unam-al-dia/la-salud-mental-en-el-deporte/</a:t>
            </a:r>
          </a:p>
          <a:p>
            <a:pPr lvl="1" fontAlgn="base">
              <a:spcBef>
                <a:spcPts val="0"/>
              </a:spcBef>
            </a:pPr>
            <a:r>
              <a:rPr lang="es-MX" sz="2200" dirty="0">
                <a:solidFill>
                  <a:schemeClr val="tx2"/>
                </a:solidFill>
              </a:rPr>
              <a:t>James Stewart. (2010). Cálculo de una variable: Conceptos y contextos. México, D.F.: Cengage </a:t>
            </a:r>
            <a:r>
              <a:rPr lang="es-MX" sz="2200" dirty="0" err="1">
                <a:solidFill>
                  <a:schemeClr val="tx2"/>
                </a:solidFill>
              </a:rPr>
              <a:t>Learning</a:t>
            </a:r>
            <a:r>
              <a:rPr lang="es-MX" sz="2200" dirty="0">
                <a:solidFill>
                  <a:schemeClr val="tx2"/>
                </a:solidFill>
              </a:rPr>
              <a:t> Editores, S.A. de C.V.</a:t>
            </a:r>
          </a:p>
          <a:p>
            <a:pPr lvl="1" fontAlgn="base">
              <a:spcBef>
                <a:spcPts val="0"/>
              </a:spcBef>
            </a:pPr>
            <a:endParaRPr lang="es-MX" sz="2200" b="0" i="0" u="none" strike="noStrike" dirty="0">
              <a:solidFill>
                <a:schemeClr val="tx2"/>
              </a:solidFill>
              <a:effectLst/>
            </a:endParaRPr>
          </a:p>
          <a:p>
            <a:pPr marL="0" indent="0">
              <a:buNone/>
            </a:pPr>
            <a:br>
              <a:rPr lang="es-MX" sz="2200" dirty="0">
                <a:solidFill>
                  <a:schemeClr val="tx2"/>
                </a:solidFill>
              </a:rPr>
            </a:br>
            <a:endParaRPr lang="es-MX" sz="22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2206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ítulo 1">
            <a:extLst>
              <a:ext uri="{FF2B5EF4-FFF2-40B4-BE49-F238E27FC236}">
                <a16:creationId xmlns:a16="http://schemas.microsoft.com/office/drawing/2014/main" id="{8495DB94-8E70-18A2-38A2-112466D467D3}"/>
              </a:ext>
            </a:extLst>
          </p:cNvPr>
          <p:cNvSpPr>
            <a:spLocks noGrp="1"/>
          </p:cNvSpPr>
          <p:nvPr>
            <p:ph type="title"/>
          </p:nvPr>
        </p:nvSpPr>
        <p:spPr>
          <a:xfrm>
            <a:off x="804672" y="1401859"/>
            <a:ext cx="4130185" cy="4054282"/>
          </a:xfrm>
        </p:spPr>
        <p:txBody>
          <a:bodyPr>
            <a:normAutofit/>
          </a:bodyPr>
          <a:lstStyle/>
          <a:p>
            <a:r>
              <a:rPr lang="es-MX" sz="3600" dirty="0">
                <a:solidFill>
                  <a:schemeClr val="tx2"/>
                </a:solidFill>
              </a:rPr>
              <a:t>Justificación de la actividad </a:t>
            </a: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2DFC171A-76CC-399E-0598-16238B91ACC6}"/>
              </a:ext>
            </a:extLst>
          </p:cNvPr>
          <p:cNvSpPr>
            <a:spLocks noGrp="1"/>
          </p:cNvSpPr>
          <p:nvPr>
            <p:ph idx="1"/>
          </p:nvPr>
        </p:nvSpPr>
        <p:spPr>
          <a:xfrm>
            <a:off x="5257800" y="1553134"/>
            <a:ext cx="6128539" cy="3751732"/>
          </a:xfrm>
        </p:spPr>
        <p:txBody>
          <a:bodyPr anchor="ctr">
            <a:normAutofit/>
          </a:bodyPr>
          <a:lstStyle/>
          <a:p>
            <a:pPr marL="0" indent="0" algn="ctr" rtl="0">
              <a:spcBef>
                <a:spcPts val="0"/>
              </a:spcBef>
              <a:spcAft>
                <a:spcPts val="0"/>
              </a:spcAft>
              <a:buNone/>
            </a:pPr>
            <a:r>
              <a:rPr lang="es-MX" sz="2000" b="0" i="0" u="none" strike="noStrike" dirty="0">
                <a:solidFill>
                  <a:schemeClr val="tx2"/>
                </a:solidFill>
                <a:effectLst/>
                <a:latin typeface="Arial" panose="020B0604020202020204" pitchFamily="34" charset="0"/>
              </a:rPr>
              <a:t>Dentro de los objetivos de aprendizaje es importante compartir y mostrar los resultados obtenidos a la comunidad escolar, no sólo como experiencia de difusión del conocimiento por parte de los alumnos, sino para enriquecimiento de la comunidad completa.</a:t>
            </a:r>
            <a:endParaRPr lang="es-MX" sz="2000" b="0" dirty="0">
              <a:solidFill>
                <a:schemeClr val="tx2"/>
              </a:solidFill>
              <a:effectLst/>
            </a:endParaRPr>
          </a:p>
          <a:p>
            <a:pPr marL="0" indent="0">
              <a:buNone/>
            </a:pPr>
            <a:endParaRPr lang="es-MX" sz="18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2436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EB1C2BAD-3259-48C7-89EC-4797C02A89B5}"/>
              </a:ext>
            </a:extLst>
          </p:cNvPr>
          <p:cNvSpPr>
            <a:spLocks noGrp="1"/>
          </p:cNvSpPr>
          <p:nvPr>
            <p:ph idx="1"/>
          </p:nvPr>
        </p:nvSpPr>
        <p:spPr>
          <a:xfrm>
            <a:off x="337625" y="0"/>
            <a:ext cx="11605845" cy="6683634"/>
          </a:xfrm>
        </p:spPr>
        <p:txBody>
          <a:bodyPr anchor="ctr">
            <a:normAutofit/>
          </a:bodyPr>
          <a:lstStyle/>
          <a:p>
            <a:pPr marL="0" indent="0">
              <a:buNone/>
            </a:pPr>
            <a:endParaRPr lang="es-MX" sz="1400" b="1" dirty="0">
              <a:solidFill>
                <a:schemeClr val="tx2"/>
              </a:solidFill>
            </a:endParaRPr>
          </a:p>
          <a:p>
            <a:r>
              <a:rPr lang="es-MX" sz="2000" b="1" dirty="0">
                <a:solidFill>
                  <a:schemeClr val="tx2"/>
                </a:solidFill>
              </a:rPr>
              <a:t>Descripción de la apertura de la actividad: </a:t>
            </a:r>
          </a:p>
          <a:p>
            <a:pPr lvl="1" fontAlgn="base">
              <a:spcBef>
                <a:spcPts val="0"/>
              </a:spcBef>
            </a:pPr>
            <a:r>
              <a:rPr lang="es-MX" sz="2000" b="0" i="0" u="none" strike="noStrike" dirty="0">
                <a:solidFill>
                  <a:schemeClr val="tx2"/>
                </a:solidFill>
                <a:effectLst/>
              </a:rPr>
              <a:t>Organización de los materiales obtenidos en actividades previas.</a:t>
            </a:r>
          </a:p>
          <a:p>
            <a:r>
              <a:rPr lang="es-MX" sz="2000" b="1" dirty="0">
                <a:solidFill>
                  <a:schemeClr val="tx2"/>
                </a:solidFill>
              </a:rPr>
              <a:t>Descripción del desarrollo de la actividad: </a:t>
            </a:r>
          </a:p>
          <a:p>
            <a:pPr lvl="1">
              <a:spcBef>
                <a:spcPts val="0"/>
              </a:spcBef>
            </a:pPr>
            <a:r>
              <a:rPr lang="es-MX" sz="2000" b="0" i="0" u="none" strike="noStrike" dirty="0">
                <a:solidFill>
                  <a:schemeClr val="tx2"/>
                </a:solidFill>
                <a:effectLst/>
              </a:rPr>
              <a:t>Redacción del guion de exposición que incluya:</a:t>
            </a:r>
            <a:endParaRPr lang="es-MX" sz="2000" b="0" dirty="0">
              <a:solidFill>
                <a:schemeClr val="tx2"/>
              </a:solidFill>
              <a:effectLst/>
            </a:endParaRPr>
          </a:p>
          <a:p>
            <a:pPr lvl="1" fontAlgn="base">
              <a:spcBef>
                <a:spcPts val="0"/>
              </a:spcBef>
            </a:pPr>
            <a:r>
              <a:rPr lang="es-MX" sz="2000" b="0" i="0" u="none" strike="noStrike" dirty="0">
                <a:solidFill>
                  <a:schemeClr val="tx2"/>
                </a:solidFill>
                <a:effectLst/>
              </a:rPr>
              <a:t>Presentación de los integrantes de los equipos.</a:t>
            </a:r>
          </a:p>
          <a:p>
            <a:pPr lvl="1" fontAlgn="base">
              <a:spcBef>
                <a:spcPts val="0"/>
              </a:spcBef>
            </a:pPr>
            <a:r>
              <a:rPr lang="es-MX" sz="2000" b="0" i="0" u="none" strike="noStrike" dirty="0">
                <a:solidFill>
                  <a:schemeClr val="tx2"/>
                </a:solidFill>
                <a:effectLst/>
              </a:rPr>
              <a:t>Importancia de la investigación que se realizó.</a:t>
            </a:r>
          </a:p>
          <a:p>
            <a:pPr lvl="1" fontAlgn="base">
              <a:spcBef>
                <a:spcPts val="0"/>
              </a:spcBef>
            </a:pPr>
            <a:r>
              <a:rPr lang="es-MX" sz="2000" b="0" i="0" u="none" strike="noStrike" dirty="0">
                <a:solidFill>
                  <a:schemeClr val="tx2"/>
                </a:solidFill>
                <a:effectLst/>
              </a:rPr>
              <a:t>Explicación del trabajo realizado y los resultados obtenidos.</a:t>
            </a:r>
          </a:p>
          <a:p>
            <a:pPr lvl="1" fontAlgn="base">
              <a:spcBef>
                <a:spcPts val="0"/>
              </a:spcBef>
            </a:pPr>
            <a:r>
              <a:rPr lang="es-MX" sz="2000" b="0" i="0" u="none" strike="noStrike" dirty="0">
                <a:solidFill>
                  <a:schemeClr val="tx2"/>
                </a:solidFill>
                <a:effectLst/>
              </a:rPr>
              <a:t>Desarrollo de los aprendizajes obtenidos durante las actividades.</a:t>
            </a:r>
          </a:p>
          <a:p>
            <a:pPr lvl="1" fontAlgn="base">
              <a:spcBef>
                <a:spcPts val="0"/>
              </a:spcBef>
            </a:pPr>
            <a:endParaRPr lang="es-MX" sz="2000" b="0" i="0" u="none" strike="noStrike" dirty="0">
              <a:solidFill>
                <a:schemeClr val="tx2"/>
              </a:solidFill>
              <a:effectLst/>
            </a:endParaRPr>
          </a:p>
          <a:p>
            <a:r>
              <a:rPr lang="es-MX" sz="2000" b="1" dirty="0">
                <a:solidFill>
                  <a:schemeClr val="tx2"/>
                </a:solidFill>
              </a:rPr>
              <a:t>Descripción del cierre de la actividad:</a:t>
            </a:r>
          </a:p>
          <a:p>
            <a:pPr lvl="1"/>
            <a:r>
              <a:rPr lang="es-MX" sz="2000" b="0" i="0" u="none" strike="noStrike" dirty="0">
                <a:solidFill>
                  <a:schemeClr val="tx2"/>
                </a:solidFill>
                <a:effectLst/>
              </a:rPr>
              <a:t>Exposición oral ante la comunidad escolar del trabajo preparado, así como difusión del producto.</a:t>
            </a:r>
          </a:p>
          <a:p>
            <a:r>
              <a:rPr lang="es-MX" sz="2000" b="1" dirty="0">
                <a:solidFill>
                  <a:schemeClr val="tx2"/>
                </a:solidFill>
              </a:rPr>
              <a:t>Descripción de lo que se hará con los resultados de la actividad:</a:t>
            </a:r>
          </a:p>
          <a:p>
            <a:pPr lvl="1"/>
            <a:r>
              <a:rPr lang="es-MX" sz="2000" b="0" i="0" u="none" strike="noStrike" dirty="0">
                <a:solidFill>
                  <a:schemeClr val="tx2"/>
                </a:solidFill>
                <a:effectLst/>
              </a:rPr>
              <a:t>Los resultados son compartidos con la comunidad estudiantil. </a:t>
            </a:r>
            <a:endParaRPr lang="es-MX" sz="20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0693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99E81DA6-1DE1-086F-14E8-F67CDEE5D0B3}"/>
              </a:ext>
            </a:extLst>
          </p:cNvPr>
          <p:cNvSpPr>
            <a:spLocks noGrp="1"/>
          </p:cNvSpPr>
          <p:nvPr>
            <p:ph idx="1"/>
          </p:nvPr>
        </p:nvSpPr>
        <p:spPr>
          <a:xfrm>
            <a:off x="618978" y="998806"/>
            <a:ext cx="11155680" cy="4306060"/>
          </a:xfrm>
        </p:spPr>
        <p:txBody>
          <a:bodyPr anchor="ctr">
            <a:normAutofit/>
          </a:bodyPr>
          <a:lstStyle/>
          <a:p>
            <a:r>
              <a:rPr lang="es-MX" sz="2000" b="1" dirty="0">
                <a:solidFill>
                  <a:schemeClr val="tx2"/>
                </a:solidFill>
              </a:rPr>
              <a:t>Análisis. Contrastación de lo esperado y lo sucedido:</a:t>
            </a:r>
          </a:p>
          <a:p>
            <a:pPr lvl="1">
              <a:spcBef>
                <a:spcPts val="0"/>
              </a:spcBef>
            </a:pPr>
            <a:r>
              <a:rPr lang="es-MX" sz="2000" b="0" i="0" u="none" strike="noStrike" dirty="0">
                <a:solidFill>
                  <a:schemeClr val="tx2"/>
                </a:solidFill>
                <a:effectLst/>
              </a:rPr>
              <a:t>Se consiguieron los logros planteados: entender la importancia de diversos recursos en la construcción de textos periodísticos y de redes sociales en la difusión y recepción de la información sobre el deporte, así como su impacto en la vida de cada uno.</a:t>
            </a:r>
            <a:r>
              <a:rPr lang="es-MX" sz="2000" dirty="0">
                <a:solidFill>
                  <a:schemeClr val="tx2"/>
                </a:solidFill>
              </a:rPr>
              <a:t> </a:t>
            </a:r>
            <a:r>
              <a:rPr lang="es-MX" sz="2000" b="0" i="0" u="none" strike="noStrike" dirty="0">
                <a:solidFill>
                  <a:schemeClr val="tx2"/>
                </a:solidFill>
                <a:effectLst/>
              </a:rPr>
              <a:t>El trabajo podría ser enriquecido al ampliar el análisis a otras disciplinas.</a:t>
            </a:r>
            <a:br>
              <a:rPr lang="es-MX" sz="2000" dirty="0">
                <a:solidFill>
                  <a:schemeClr val="tx2"/>
                </a:solidFill>
              </a:rPr>
            </a:br>
            <a:endParaRPr lang="es-MX" sz="2000" b="0" dirty="0">
              <a:solidFill>
                <a:schemeClr val="tx2"/>
              </a:solidFill>
              <a:effectLst/>
            </a:endParaRPr>
          </a:p>
          <a:p>
            <a:r>
              <a:rPr lang="es-MX" sz="2000" b="1" dirty="0">
                <a:solidFill>
                  <a:schemeClr val="tx2"/>
                </a:solidFill>
              </a:rPr>
              <a:t>Toma de decisiones: </a:t>
            </a:r>
          </a:p>
          <a:p>
            <a:pPr lvl="1"/>
            <a:r>
              <a:rPr lang="es-MX" sz="2000" b="0" i="0" u="none" strike="noStrike" dirty="0">
                <a:solidFill>
                  <a:schemeClr val="tx2"/>
                </a:solidFill>
                <a:effectLst/>
              </a:rPr>
              <a:t>Se tomó la decisión de continuar con proyectos interdisciplinarios debido a la riqueza de los resultados y el interés de los estudiantes en el desarrollo de las actividades.</a:t>
            </a:r>
            <a:endParaRPr lang="es-MX" sz="2000" b="1"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5446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0C2D40C3-DD5A-D03F-EBC5-302A49C5B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163" y="263300"/>
            <a:ext cx="5889673" cy="3165700"/>
          </a:xfrm>
          <a:prstGeom prst="rect">
            <a:avLst/>
          </a:prstGeom>
        </p:spPr>
      </p:pic>
      <p:sp>
        <p:nvSpPr>
          <p:cNvPr id="4" name="CuadroTexto 3">
            <a:extLst>
              <a:ext uri="{FF2B5EF4-FFF2-40B4-BE49-F238E27FC236}">
                <a16:creationId xmlns:a16="http://schemas.microsoft.com/office/drawing/2014/main" id="{48C870D9-D36F-E1D5-396C-2B45B3116951}"/>
              </a:ext>
            </a:extLst>
          </p:cNvPr>
          <p:cNvSpPr txBox="1"/>
          <p:nvPr/>
        </p:nvSpPr>
        <p:spPr>
          <a:xfrm>
            <a:off x="3629465" y="3671668"/>
            <a:ext cx="5078437" cy="2616101"/>
          </a:xfrm>
          <a:prstGeom prst="rect">
            <a:avLst/>
          </a:prstGeom>
          <a:noFill/>
        </p:spPr>
        <p:txBody>
          <a:bodyPr wrap="square" rtlCol="0">
            <a:spAutoFit/>
          </a:bodyPr>
          <a:lstStyle/>
          <a:p>
            <a:pPr algn="ctr"/>
            <a:r>
              <a:rPr lang="es-MX" dirty="0">
                <a:latin typeface="Abadi Extra Light" panose="020B0204020104020204" pitchFamily="34" charset="0"/>
              </a:rPr>
              <a:t>Ciclo Escolar 2021 – 2022</a:t>
            </a:r>
          </a:p>
          <a:p>
            <a:pPr algn="ctr"/>
            <a:endParaRPr lang="es-MX" dirty="0">
              <a:latin typeface="Abadi Extra Light" panose="020B0204020104020204" pitchFamily="34" charset="0"/>
            </a:endParaRPr>
          </a:p>
          <a:p>
            <a:pPr algn="ctr"/>
            <a:r>
              <a:rPr lang="es-MX" sz="2000" b="1" dirty="0">
                <a:latin typeface="Abadi Extra Light" panose="020B0204020104020204" pitchFamily="34" charset="0"/>
              </a:rPr>
              <a:t>Colegio Vermont</a:t>
            </a:r>
          </a:p>
          <a:p>
            <a:pPr algn="ctr"/>
            <a:endParaRPr lang="es-MX" dirty="0">
              <a:latin typeface="Abadi Extra Light" panose="020B0204020104020204" pitchFamily="34" charset="0"/>
            </a:endParaRPr>
          </a:p>
          <a:p>
            <a:pPr algn="ctr"/>
            <a:r>
              <a:rPr lang="es-MX" dirty="0">
                <a:latin typeface="Abadi Extra Light" panose="020B0204020104020204" pitchFamily="34" charset="0"/>
              </a:rPr>
              <a:t>Plantel San Jerónimo</a:t>
            </a:r>
          </a:p>
          <a:p>
            <a:pPr algn="ctr"/>
            <a:r>
              <a:rPr lang="es-ES" b="0" i="0" dirty="0">
                <a:solidFill>
                  <a:srgbClr val="222222"/>
                </a:solidFill>
                <a:effectLst/>
                <a:latin typeface="Abadi Extra Light" panose="020B0204020104020204" pitchFamily="34" charset="0"/>
              </a:rPr>
              <a:t>Av. San Francisco 109, Barrio San Francisco, </a:t>
            </a:r>
          </a:p>
          <a:p>
            <a:pPr algn="ctr"/>
            <a:r>
              <a:rPr lang="es-ES" b="0" i="0" dirty="0">
                <a:solidFill>
                  <a:srgbClr val="222222"/>
                </a:solidFill>
                <a:effectLst/>
                <a:latin typeface="Abadi Extra Light" panose="020B0204020104020204" pitchFamily="34" charset="0"/>
              </a:rPr>
              <a:t>La Magdalena Contreras, </a:t>
            </a:r>
          </a:p>
          <a:p>
            <a:pPr algn="ctr"/>
            <a:r>
              <a:rPr lang="es-ES" b="0" i="0" dirty="0">
                <a:solidFill>
                  <a:srgbClr val="222222"/>
                </a:solidFill>
                <a:effectLst/>
                <a:latin typeface="Abadi Extra Light" panose="020B0204020104020204" pitchFamily="34" charset="0"/>
              </a:rPr>
              <a:t>10500 Ciudad de México, CDMX</a:t>
            </a:r>
          </a:p>
          <a:p>
            <a:pPr algn="ctr"/>
            <a:r>
              <a:rPr lang="es-ES" dirty="0">
                <a:solidFill>
                  <a:srgbClr val="222222"/>
                </a:solidFill>
                <a:latin typeface="Abadi Extra Light" panose="020B0204020104020204" pitchFamily="34" charset="0"/>
              </a:rPr>
              <a:t>Tel. 55 56522812</a:t>
            </a:r>
            <a:endParaRPr lang="es-MX" dirty="0">
              <a:latin typeface="Abadi Extra Light" panose="020B0204020104020204" pitchFamily="34" charset="0"/>
            </a:endParaRPr>
          </a:p>
        </p:txBody>
      </p:sp>
    </p:spTree>
    <p:extLst>
      <p:ext uri="{BB962C8B-B14F-4D97-AF65-F5344CB8AC3E}">
        <p14:creationId xmlns:p14="http://schemas.microsoft.com/office/powerpoint/2010/main" val="388178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ítulo 1">
            <a:extLst>
              <a:ext uri="{FF2B5EF4-FFF2-40B4-BE49-F238E27FC236}">
                <a16:creationId xmlns:a16="http://schemas.microsoft.com/office/drawing/2014/main" id="{BD7CCD4A-A624-F512-ADDD-D8B007A8887C}"/>
              </a:ext>
            </a:extLst>
          </p:cNvPr>
          <p:cNvSpPr>
            <a:spLocks noGrp="1"/>
          </p:cNvSpPr>
          <p:nvPr>
            <p:ph type="title"/>
          </p:nvPr>
        </p:nvSpPr>
        <p:spPr>
          <a:xfrm>
            <a:off x="640080" y="1243013"/>
            <a:ext cx="3855720" cy="4371974"/>
          </a:xfrm>
        </p:spPr>
        <p:txBody>
          <a:bodyPr>
            <a:normAutofit/>
          </a:bodyPr>
          <a:lstStyle/>
          <a:p>
            <a:r>
              <a:rPr lang="es-MX" sz="3600">
                <a:solidFill>
                  <a:schemeClr val="tx2"/>
                </a:solidFill>
              </a:rPr>
              <a:t>Introducción</a:t>
            </a:r>
          </a:p>
        </p:txBody>
      </p:sp>
      <p:sp>
        <p:nvSpPr>
          <p:cNvPr id="3" name="Marcador de contenido 2">
            <a:extLst>
              <a:ext uri="{FF2B5EF4-FFF2-40B4-BE49-F238E27FC236}">
                <a16:creationId xmlns:a16="http://schemas.microsoft.com/office/drawing/2014/main" id="{D6E73B2D-6E83-7EAC-52E6-DF1A88DB9C62}"/>
              </a:ext>
            </a:extLst>
          </p:cNvPr>
          <p:cNvSpPr>
            <a:spLocks noGrp="1"/>
          </p:cNvSpPr>
          <p:nvPr>
            <p:ph idx="1"/>
          </p:nvPr>
        </p:nvSpPr>
        <p:spPr>
          <a:xfrm>
            <a:off x="6172200" y="804672"/>
            <a:ext cx="5221224" cy="5230368"/>
          </a:xfrm>
        </p:spPr>
        <p:txBody>
          <a:bodyPr anchor="ctr">
            <a:normAutofit/>
          </a:bodyPr>
          <a:lstStyle/>
          <a:p>
            <a:pPr marL="0" marR="114300" indent="0" algn="just" rtl="0">
              <a:spcBef>
                <a:spcPts val="370"/>
              </a:spcBef>
              <a:spcAft>
                <a:spcPts val="0"/>
              </a:spcAft>
              <a:buNone/>
            </a:pPr>
            <a:r>
              <a:rPr lang="es-MX" sz="2200" b="0" i="0" u="none" strike="noStrike" dirty="0">
                <a:solidFill>
                  <a:schemeClr val="tx2"/>
                </a:solidFill>
                <a:effectLst/>
              </a:rPr>
              <a:t>El deporte juega un papel importante en la sociedad, no sólo para las personas que lo practican sino a través de su difusión a través de medios como el periodismo y las redes sociales, a través de los cuales se utilizan diversas herramientas y se abordan diversos temas de manera que se convierten en un reflejo de las inquietudes y valores de la cultura. </a:t>
            </a:r>
          </a:p>
          <a:p>
            <a:pPr marL="0" marR="114300" indent="0" algn="just" rtl="0">
              <a:spcBef>
                <a:spcPts val="370"/>
              </a:spcBef>
              <a:spcAft>
                <a:spcPts val="0"/>
              </a:spcAft>
              <a:buNone/>
            </a:pPr>
            <a:endParaRPr lang="es-MX" sz="2200" dirty="0">
              <a:solidFill>
                <a:schemeClr val="tx2"/>
              </a:solidFill>
            </a:endParaRPr>
          </a:p>
          <a:p>
            <a:pPr marL="0" marR="114300" indent="0" algn="just" rtl="0">
              <a:spcBef>
                <a:spcPts val="370"/>
              </a:spcBef>
              <a:spcAft>
                <a:spcPts val="0"/>
              </a:spcAft>
              <a:buNone/>
            </a:pPr>
            <a:r>
              <a:rPr lang="es-MX" sz="2200" b="0" i="0" u="none" strike="noStrike" dirty="0">
                <a:solidFill>
                  <a:schemeClr val="tx2"/>
                </a:solidFill>
                <a:effectLst/>
              </a:rPr>
              <a:t>A través del estudio interdisciplinario podemos acercarnos a la comprensión de estos mecanismos de expresión cultural del deporte.</a:t>
            </a:r>
            <a:endParaRPr lang="es-MX" sz="2200" b="0" dirty="0">
              <a:solidFill>
                <a:schemeClr val="tx2"/>
              </a:solidFill>
              <a:effectLst/>
            </a:endParaRPr>
          </a:p>
          <a:p>
            <a:pPr marL="0" indent="0">
              <a:buNone/>
            </a:pPr>
            <a:br>
              <a:rPr lang="es-MX" sz="1800" dirty="0">
                <a:solidFill>
                  <a:schemeClr val="tx2"/>
                </a:solidFill>
              </a:rPr>
            </a:br>
            <a:endParaRPr lang="es-MX" sz="1800" dirty="0">
              <a:solidFill>
                <a:schemeClr val="tx2"/>
              </a:solidFill>
            </a:endParaRPr>
          </a:p>
        </p:txBody>
      </p:sp>
    </p:spTree>
    <p:extLst>
      <p:ext uri="{BB962C8B-B14F-4D97-AF65-F5344CB8AC3E}">
        <p14:creationId xmlns:p14="http://schemas.microsoft.com/office/powerpoint/2010/main" val="333671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3C97F7-D419-A805-6ADF-8B112185DD92}"/>
              </a:ext>
            </a:extLst>
          </p:cNvPr>
          <p:cNvSpPr>
            <a:spLocks noGrp="1"/>
          </p:cNvSpPr>
          <p:nvPr>
            <p:ph type="title"/>
          </p:nvPr>
        </p:nvSpPr>
        <p:spPr>
          <a:xfrm>
            <a:off x="804672" y="365605"/>
            <a:ext cx="4766330" cy="1454051"/>
          </a:xfrm>
        </p:spPr>
        <p:txBody>
          <a:bodyPr>
            <a:normAutofit/>
          </a:bodyPr>
          <a:lstStyle/>
          <a:p>
            <a:pPr algn="ctr"/>
            <a:r>
              <a:rPr lang="es-MX" sz="3600" dirty="0">
                <a:solidFill>
                  <a:schemeClr val="tx2"/>
                </a:solidFill>
              </a:rPr>
              <a:t>Justificación</a:t>
            </a:r>
          </a:p>
        </p:txBody>
      </p:sp>
      <p:sp>
        <p:nvSpPr>
          <p:cNvPr id="3" name="Marcador de contenido 2">
            <a:extLst>
              <a:ext uri="{FF2B5EF4-FFF2-40B4-BE49-F238E27FC236}">
                <a16:creationId xmlns:a16="http://schemas.microsoft.com/office/drawing/2014/main" id="{C43484C4-5607-1AA7-B144-ECCE225AE58A}"/>
              </a:ext>
            </a:extLst>
          </p:cNvPr>
          <p:cNvSpPr>
            <a:spLocks noGrp="1"/>
          </p:cNvSpPr>
          <p:nvPr>
            <p:ph idx="1"/>
          </p:nvPr>
        </p:nvSpPr>
        <p:spPr>
          <a:xfrm>
            <a:off x="804672" y="2012911"/>
            <a:ext cx="5060603" cy="3926108"/>
          </a:xfrm>
        </p:spPr>
        <p:txBody>
          <a:bodyPr anchor="t">
            <a:noAutofit/>
          </a:bodyPr>
          <a:lstStyle/>
          <a:p>
            <a:pPr marL="0" indent="0" algn="just" rtl="0">
              <a:spcBef>
                <a:spcPts val="0"/>
              </a:spcBef>
              <a:spcAft>
                <a:spcPts val="0"/>
              </a:spcAft>
              <a:buNone/>
            </a:pPr>
            <a:r>
              <a:rPr lang="es-MX" sz="2000" b="0" i="0" u="none" strike="noStrike" dirty="0">
                <a:solidFill>
                  <a:schemeClr val="tx2"/>
                </a:solidFill>
                <a:effectLst/>
              </a:rPr>
              <a:t>Para dar respuesta a la pregunta detonante y cumplir los objetivos, los alumnos se organizarán en grupos de trabajo y discusión, cada integrante compartirá noticias y publicaciones de redes sociales sobre el deporte que le han impactado, el grupo comentará y analizará los motivos que provocan el impacto y el efecto en su manera de ver el mundo que ha tenido, cada grupo de trabajo comentará sus conclusiones con el resto de sus compañeros a través de una presentación oral.</a:t>
            </a:r>
            <a:endParaRPr lang="es-MX" sz="2000" b="0" dirty="0">
              <a:solidFill>
                <a:schemeClr val="tx2"/>
              </a:solidFill>
              <a:effectLst/>
            </a:endParaRPr>
          </a:p>
          <a:p>
            <a:pPr marL="0" indent="0" algn="ctr">
              <a:buNone/>
            </a:pPr>
            <a:endParaRPr lang="es-MX" sz="2000" dirty="0">
              <a:solidFill>
                <a:schemeClr val="tx2"/>
              </a:solidFill>
            </a:endParaRPr>
          </a:p>
        </p:txBody>
      </p:sp>
      <p:grpSp>
        <p:nvGrpSpPr>
          <p:cNvPr id="22"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3"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6" descr="Aula de clases">
            <a:extLst>
              <a:ext uri="{FF2B5EF4-FFF2-40B4-BE49-F238E27FC236}">
                <a16:creationId xmlns:a16="http://schemas.microsoft.com/office/drawing/2014/main" id="{3BF66D17-1C02-4727-FE3E-748659BC06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236690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ítulo 1">
            <a:extLst>
              <a:ext uri="{FF2B5EF4-FFF2-40B4-BE49-F238E27FC236}">
                <a16:creationId xmlns:a16="http://schemas.microsoft.com/office/drawing/2014/main" id="{E431E344-917B-4CF1-25EC-B1666E6FD1A5}"/>
              </a:ext>
            </a:extLst>
          </p:cNvPr>
          <p:cNvSpPr>
            <a:spLocks noGrp="1"/>
          </p:cNvSpPr>
          <p:nvPr>
            <p:ph type="title"/>
          </p:nvPr>
        </p:nvSpPr>
        <p:spPr>
          <a:xfrm>
            <a:off x="1179226" y="1280679"/>
            <a:ext cx="9833548" cy="1325563"/>
          </a:xfrm>
        </p:spPr>
        <p:txBody>
          <a:bodyPr anchor="b">
            <a:normAutofit/>
          </a:bodyPr>
          <a:lstStyle/>
          <a:p>
            <a:pPr algn="ctr"/>
            <a:r>
              <a:rPr lang="es-MX" sz="3600" dirty="0">
                <a:solidFill>
                  <a:schemeClr val="tx2"/>
                </a:solidFill>
              </a:rPr>
              <a:t>Objetivo General</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Marcador de contenido 3">
            <a:extLst>
              <a:ext uri="{FF2B5EF4-FFF2-40B4-BE49-F238E27FC236}">
                <a16:creationId xmlns:a16="http://schemas.microsoft.com/office/drawing/2014/main" id="{3B2334E9-EBC9-6771-1E50-2CAB6DF0AB1F}"/>
              </a:ext>
            </a:extLst>
          </p:cNvPr>
          <p:cNvGraphicFramePr>
            <a:graphicFrameLocks noGrp="1"/>
          </p:cNvGraphicFramePr>
          <p:nvPr>
            <p:ph idx="1"/>
            <p:extLst>
              <p:ext uri="{D42A27DB-BD31-4B8C-83A1-F6EECF244321}">
                <p14:modId xmlns:p14="http://schemas.microsoft.com/office/powerpoint/2010/main" val="434757892"/>
              </p:ext>
            </p:extLst>
          </p:nvPr>
        </p:nvGraphicFramePr>
        <p:xfrm>
          <a:off x="1742922" y="2663942"/>
          <a:ext cx="8705850" cy="2413000"/>
        </p:xfrm>
        <a:graphic>
          <a:graphicData uri="http://schemas.openxmlformats.org/drawingml/2006/table">
            <a:tbl>
              <a:tblPr/>
              <a:tblGrid>
                <a:gridCol w="8705850">
                  <a:extLst>
                    <a:ext uri="{9D8B030D-6E8A-4147-A177-3AD203B41FA5}">
                      <a16:colId xmlns:a16="http://schemas.microsoft.com/office/drawing/2014/main" val="4169546459"/>
                    </a:ext>
                  </a:extLst>
                </a:gridCol>
              </a:tblGrid>
              <a:tr h="647700">
                <a:tc>
                  <a:txBody>
                    <a:bodyPr/>
                    <a:lstStyle/>
                    <a:p>
                      <a:pPr marR="114300" algn="ctr" rtl="0" fontAlgn="t">
                        <a:spcBef>
                          <a:spcPts val="370"/>
                        </a:spcBef>
                        <a:spcAft>
                          <a:spcPts val="0"/>
                        </a:spcAft>
                      </a:pPr>
                      <a:r>
                        <a:rPr lang="es-MX" sz="2500" b="0" i="0" u="none" strike="noStrike" dirty="0">
                          <a:solidFill>
                            <a:schemeClr val="tx2"/>
                          </a:solidFill>
                          <a:effectLst/>
                          <a:latin typeface="+mn-lt"/>
                        </a:rPr>
                        <a:t>Analizar la manera en que el deporte se difunde a través de los medios periodísticos y redes sociales con el uso de recursos de lenguaje y el uso de herramientas matemáticas, dando importancia a los problemas de salud mental, de manera que refleja las inquietudes y valores de las sociedades que producen y reciben la información.</a:t>
                      </a:r>
                      <a:endParaRPr lang="es-MX" sz="2500" dirty="0">
                        <a:solidFill>
                          <a:schemeClr val="tx2"/>
                        </a:solidFill>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4057380"/>
                  </a:ext>
                </a:extLst>
              </a:tr>
            </a:tbl>
          </a:graphicData>
        </a:graphic>
      </p:graphicFrame>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1">
            <a:extLst>
              <a:ext uri="{FF2B5EF4-FFF2-40B4-BE49-F238E27FC236}">
                <a16:creationId xmlns:a16="http://schemas.microsoft.com/office/drawing/2014/main" id="{7798111D-A53C-8768-7328-9E332E9BAE8F}"/>
              </a:ext>
            </a:extLst>
          </p:cNvPr>
          <p:cNvSpPr>
            <a:spLocks noChangeArrowheads="1"/>
          </p:cNvSpPr>
          <p:nvPr/>
        </p:nvSpPr>
        <p:spPr bwMode="auto">
          <a:xfrm>
            <a:off x="0" y="-483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sz="3000"/>
          </a:p>
        </p:txBody>
      </p:sp>
    </p:spTree>
    <p:extLst>
      <p:ext uri="{BB962C8B-B14F-4D97-AF65-F5344CB8AC3E}">
        <p14:creationId xmlns:p14="http://schemas.microsoft.com/office/powerpoint/2010/main" val="394224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4F136-87BA-B754-BBE1-CEBA428466E0}"/>
              </a:ext>
            </a:extLst>
          </p:cNvPr>
          <p:cNvSpPr>
            <a:spLocks noGrp="1"/>
          </p:cNvSpPr>
          <p:nvPr>
            <p:ph type="title"/>
          </p:nvPr>
        </p:nvSpPr>
        <p:spPr>
          <a:xfrm>
            <a:off x="3033466" y="991261"/>
            <a:ext cx="5754696" cy="1837349"/>
          </a:xfrm>
        </p:spPr>
        <p:txBody>
          <a:bodyPr anchor="b">
            <a:normAutofit/>
          </a:bodyPr>
          <a:lstStyle/>
          <a:p>
            <a:pPr algn="ctr"/>
            <a:r>
              <a:rPr lang="es-MX" sz="3600" dirty="0">
                <a:solidFill>
                  <a:schemeClr val="tx2"/>
                </a:solidFill>
              </a:rPr>
              <a:t>Descripción del proyecto </a:t>
            </a: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Marcador de contenido 2">
            <a:extLst>
              <a:ext uri="{FF2B5EF4-FFF2-40B4-BE49-F238E27FC236}">
                <a16:creationId xmlns:a16="http://schemas.microsoft.com/office/drawing/2014/main" id="{6CEFB444-1C75-041A-8153-70B8A7ECE567}"/>
              </a:ext>
            </a:extLst>
          </p:cNvPr>
          <p:cNvSpPr>
            <a:spLocks noGrp="1"/>
          </p:cNvSpPr>
          <p:nvPr>
            <p:ph idx="1"/>
          </p:nvPr>
        </p:nvSpPr>
        <p:spPr>
          <a:xfrm>
            <a:off x="2266122" y="2979336"/>
            <a:ext cx="7500730" cy="2430864"/>
          </a:xfrm>
        </p:spPr>
        <p:txBody>
          <a:bodyPr anchor="t">
            <a:noAutofit/>
          </a:bodyPr>
          <a:lstStyle/>
          <a:p>
            <a:pPr marL="0" indent="0" algn="ctr" rtl="0">
              <a:spcBef>
                <a:spcPts val="0"/>
              </a:spcBef>
              <a:spcAft>
                <a:spcPts val="0"/>
              </a:spcAft>
              <a:buNone/>
            </a:pPr>
            <a:r>
              <a:rPr lang="es-MX" sz="2500" b="0" i="0" u="none" strike="noStrike" dirty="0">
                <a:solidFill>
                  <a:schemeClr val="tx2"/>
                </a:solidFill>
                <a:effectLst/>
              </a:rPr>
              <a:t>Se trabajará en equipos, cada uno analizará la importancia de los elementos analizados en cada una de las asignaturas como un conjunto que construye un complejo de información que afecta la transmisión y recepción de noticias deportivas encontradas en medios masivos de comunicación.</a:t>
            </a:r>
            <a:endParaRPr lang="es-MX" sz="2500" b="0" dirty="0">
              <a:solidFill>
                <a:schemeClr val="tx2"/>
              </a:solidFill>
              <a:effectLst/>
            </a:endParaRPr>
          </a:p>
        </p:txBody>
      </p:sp>
    </p:spTree>
    <p:extLst>
      <p:ext uri="{BB962C8B-B14F-4D97-AF65-F5344CB8AC3E}">
        <p14:creationId xmlns:p14="http://schemas.microsoft.com/office/powerpoint/2010/main" val="120788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ítulo 1">
            <a:extLst>
              <a:ext uri="{FF2B5EF4-FFF2-40B4-BE49-F238E27FC236}">
                <a16:creationId xmlns:a16="http://schemas.microsoft.com/office/drawing/2014/main" id="{5A978BB4-956B-9B5E-FC33-BB65AE4B3FE3}"/>
              </a:ext>
            </a:extLst>
          </p:cNvPr>
          <p:cNvSpPr>
            <a:spLocks noGrp="1"/>
          </p:cNvSpPr>
          <p:nvPr>
            <p:ph type="title"/>
          </p:nvPr>
        </p:nvSpPr>
        <p:spPr>
          <a:xfrm>
            <a:off x="640080" y="1243013"/>
            <a:ext cx="3855720" cy="4371974"/>
          </a:xfrm>
        </p:spPr>
        <p:txBody>
          <a:bodyPr>
            <a:normAutofit/>
          </a:bodyPr>
          <a:lstStyle/>
          <a:p>
            <a:r>
              <a:rPr lang="es-MX" sz="3600" dirty="0">
                <a:solidFill>
                  <a:schemeClr val="tx2"/>
                </a:solidFill>
              </a:rPr>
              <a:t>Objetivo por materia </a:t>
            </a:r>
          </a:p>
        </p:txBody>
      </p:sp>
      <p:sp>
        <p:nvSpPr>
          <p:cNvPr id="3" name="Marcador de contenido 2">
            <a:extLst>
              <a:ext uri="{FF2B5EF4-FFF2-40B4-BE49-F238E27FC236}">
                <a16:creationId xmlns:a16="http://schemas.microsoft.com/office/drawing/2014/main" id="{AE46DFB0-3364-4AA6-035D-AC914A1DAA23}"/>
              </a:ext>
            </a:extLst>
          </p:cNvPr>
          <p:cNvSpPr>
            <a:spLocks noGrp="1"/>
          </p:cNvSpPr>
          <p:nvPr>
            <p:ph idx="1"/>
          </p:nvPr>
        </p:nvSpPr>
        <p:spPr>
          <a:xfrm>
            <a:off x="6172200" y="804672"/>
            <a:ext cx="5221224" cy="5230368"/>
          </a:xfrm>
        </p:spPr>
        <p:txBody>
          <a:bodyPr anchor="ctr">
            <a:normAutofit/>
          </a:bodyPr>
          <a:lstStyle/>
          <a:p>
            <a:pPr algn="just"/>
            <a:r>
              <a:rPr lang="es-MX" sz="2000" b="1" dirty="0">
                <a:solidFill>
                  <a:schemeClr val="tx2"/>
                </a:solidFill>
              </a:rPr>
              <a:t>Literatura: </a:t>
            </a:r>
            <a:r>
              <a:rPr lang="es-MX" sz="2000" b="0" i="0" u="none" strike="noStrike" dirty="0">
                <a:solidFill>
                  <a:schemeClr val="tx2"/>
                </a:solidFill>
                <a:effectLst/>
              </a:rPr>
              <a:t>Comparar la manera en que se reporta (en medios de difusión masiva, tanto periodísticos como de redes sociales) la misma noticia en el país del deportista/equipo protagonista del hecho y en otro/otros países con el objetivo de analizar las diferencias culturales que se reflejan a través del lenguaje.</a:t>
            </a:r>
          </a:p>
          <a:p>
            <a:pPr algn="just" rtl="0">
              <a:spcBef>
                <a:spcPts val="0"/>
              </a:spcBef>
              <a:spcAft>
                <a:spcPts val="0"/>
              </a:spcAft>
            </a:pPr>
            <a:endParaRPr lang="es-MX" sz="2000" dirty="0">
              <a:solidFill>
                <a:schemeClr val="tx2"/>
              </a:solidFill>
            </a:endParaRPr>
          </a:p>
          <a:p>
            <a:pPr algn="just" rtl="0">
              <a:spcBef>
                <a:spcPts val="0"/>
              </a:spcBef>
              <a:spcAft>
                <a:spcPts val="0"/>
              </a:spcAft>
            </a:pPr>
            <a:r>
              <a:rPr lang="es-MX" sz="2000" b="1" dirty="0">
                <a:solidFill>
                  <a:schemeClr val="tx2"/>
                </a:solidFill>
              </a:rPr>
              <a:t>Psicología: </a:t>
            </a:r>
            <a:r>
              <a:rPr lang="es-MX" sz="2000" b="0" i="0" u="none" strike="noStrike" dirty="0">
                <a:solidFill>
                  <a:schemeClr val="tx2"/>
                </a:solidFill>
                <a:effectLst/>
              </a:rPr>
              <a:t>Conocer los beneficios del ejercicio en la salud</a:t>
            </a:r>
          </a:p>
          <a:p>
            <a:pPr algn="just" rtl="0">
              <a:spcBef>
                <a:spcPts val="0"/>
              </a:spcBef>
              <a:spcAft>
                <a:spcPts val="0"/>
              </a:spcAft>
            </a:pPr>
            <a:endParaRPr lang="es-MX" sz="2000" b="0" dirty="0">
              <a:solidFill>
                <a:schemeClr val="tx2"/>
              </a:solidFill>
              <a:effectLst/>
            </a:endParaRPr>
          </a:p>
          <a:p>
            <a:pPr algn="just"/>
            <a:r>
              <a:rPr lang="es-MX" sz="2000" b="1" dirty="0">
                <a:solidFill>
                  <a:schemeClr val="tx2"/>
                </a:solidFill>
              </a:rPr>
              <a:t>Matemáticas: </a:t>
            </a:r>
            <a:r>
              <a:rPr lang="es-MX" sz="2000" b="0" i="0" u="none" strike="noStrike" dirty="0">
                <a:solidFill>
                  <a:schemeClr val="tx2"/>
                </a:solidFill>
                <a:effectLst/>
              </a:rPr>
              <a:t>Visualizar la aplicabilidad de las matemáticas en el deporte con el uso de herramientas digitales, programación y el uso de funciones matemáticas. </a:t>
            </a:r>
            <a:br>
              <a:rPr lang="es-MX" sz="1800" dirty="0">
                <a:solidFill>
                  <a:schemeClr val="tx2"/>
                </a:solidFill>
              </a:rPr>
            </a:br>
            <a:endParaRPr lang="es-MX" sz="1800" dirty="0">
              <a:solidFill>
                <a:schemeClr val="tx2"/>
              </a:solidFill>
            </a:endParaRPr>
          </a:p>
        </p:txBody>
      </p:sp>
    </p:spTree>
    <p:extLst>
      <p:ext uri="{BB962C8B-B14F-4D97-AF65-F5344CB8AC3E}">
        <p14:creationId xmlns:p14="http://schemas.microsoft.com/office/powerpoint/2010/main" val="279054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496FA-89CA-4785-64B5-F598A3F17CA0}"/>
              </a:ext>
            </a:extLst>
          </p:cNvPr>
          <p:cNvSpPr>
            <a:spLocks noGrp="1"/>
          </p:cNvSpPr>
          <p:nvPr>
            <p:ph type="title"/>
          </p:nvPr>
        </p:nvSpPr>
        <p:spPr/>
        <p:txBody>
          <a:bodyPr>
            <a:normAutofit/>
          </a:bodyPr>
          <a:lstStyle/>
          <a:p>
            <a:pPr algn="ctr"/>
            <a:r>
              <a:rPr lang="es-MX" sz="3600" dirty="0">
                <a:solidFill>
                  <a:schemeClr val="tx2"/>
                </a:solidFill>
              </a:rPr>
              <a:t>Actividad interdisciplinaria para dar inicio al proyecto </a:t>
            </a:r>
          </a:p>
        </p:txBody>
      </p:sp>
      <p:graphicFrame>
        <p:nvGraphicFramePr>
          <p:cNvPr id="5" name="Marcador de contenido 2">
            <a:extLst>
              <a:ext uri="{FF2B5EF4-FFF2-40B4-BE49-F238E27FC236}">
                <a16:creationId xmlns:a16="http://schemas.microsoft.com/office/drawing/2014/main" id="{6520E25A-89D4-72FD-9EC5-6548AB88D7C8}"/>
              </a:ext>
            </a:extLst>
          </p:cNvPr>
          <p:cNvGraphicFramePr>
            <a:graphicFrameLocks noGrp="1"/>
          </p:cNvGraphicFramePr>
          <p:nvPr>
            <p:ph idx="1"/>
            <p:extLst>
              <p:ext uri="{D42A27DB-BD31-4B8C-83A1-F6EECF244321}">
                <p14:modId xmlns:p14="http://schemas.microsoft.com/office/powerpoint/2010/main" val="29074565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2739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2120</Words>
  <Application>Microsoft Office PowerPoint</Application>
  <PresentationFormat>Panorámica</PresentationFormat>
  <Paragraphs>160</Paragraphs>
  <Slides>34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Abadi Extra Light</vt:lpstr>
      <vt:lpstr>Arial</vt:lpstr>
      <vt:lpstr>Calibri</vt:lpstr>
      <vt:lpstr>Calibri Light</vt:lpstr>
      <vt:lpstr>Wingdings</vt:lpstr>
      <vt:lpstr>Tema de Office</vt:lpstr>
      <vt:lpstr>Colegio Vermont</vt:lpstr>
      <vt:lpstr>EL DEPORTE EN EL SIGLO XXI</vt:lpstr>
      <vt:lpstr>Profesores interdisciplinarios</vt:lpstr>
      <vt:lpstr>Introducción</vt:lpstr>
      <vt:lpstr>Justificación</vt:lpstr>
      <vt:lpstr>Objetivo General</vt:lpstr>
      <vt:lpstr>Descripción del proyecto </vt:lpstr>
      <vt:lpstr>Objetivo por materia </vt:lpstr>
      <vt:lpstr>Actividad interdisciplinaria para dar inicio al proyecto </vt:lpstr>
      <vt:lpstr>Presentación de PowerPoint</vt:lpstr>
      <vt:lpstr>Justificación de la actividad </vt:lpstr>
      <vt:lpstr>Presentación de PowerPoint</vt:lpstr>
      <vt:lpstr>Presentación de PowerPoint</vt:lpstr>
      <vt:lpstr>Actividad interdisciplinaria de la fase de desarrollo del proyecto </vt:lpstr>
      <vt:lpstr>Presentación de PowerPoint</vt:lpstr>
      <vt:lpstr>Justificación de la actividad </vt:lpstr>
      <vt:lpstr>Presentación de PowerPoint</vt:lpstr>
      <vt:lpstr>Presentación de PowerPoint</vt:lpstr>
      <vt:lpstr>Una actividad por cada asignatura de la fase de desarrollo del proyecto</vt:lpstr>
      <vt:lpstr>Literatura</vt:lpstr>
      <vt:lpstr>Presentación de PowerPoint</vt:lpstr>
      <vt:lpstr>Presentación de PowerPoint</vt:lpstr>
      <vt:lpstr>Psicología </vt:lpstr>
      <vt:lpstr>Presentación de PowerPoint</vt:lpstr>
      <vt:lpstr>Presentación de PowerPoint</vt:lpstr>
      <vt:lpstr>Matemáticas</vt:lpstr>
      <vt:lpstr>Presentación de PowerPoint</vt:lpstr>
      <vt:lpstr>Presentación de PowerPoint</vt:lpstr>
      <vt:lpstr>Actividad interdisciplinaria de cierre del proyecto </vt:lpstr>
      <vt:lpstr>Presentación de PowerPoint</vt:lpstr>
      <vt:lpstr>Justificación de la actividad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Vermont</dc:title>
  <dc:creator>Jimena Sánchez</dc:creator>
  <cp:lastModifiedBy>ERICK JULIAN OSIRIS MARTINEZ CRUZ</cp:lastModifiedBy>
  <cp:revision>9</cp:revision>
  <dcterms:created xsi:type="dcterms:W3CDTF">2022-05-02T02:32:30Z</dcterms:created>
  <dcterms:modified xsi:type="dcterms:W3CDTF">2022-06-30T19:58:28Z</dcterms:modified>
</cp:coreProperties>
</file>