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92" r:id="rId25"/>
    <p:sldId id="276" r:id="rId26"/>
    <p:sldId id="277" r:id="rId27"/>
    <p:sldId id="278" r:id="rId28"/>
    <p:sldId id="279" r:id="rId29"/>
    <p:sldId id="290" r:id="rId30"/>
    <p:sldId id="280" r:id="rId31"/>
    <p:sldId id="281" r:id="rId32"/>
    <p:sldId id="283" r:id="rId33"/>
    <p:sldId id="284" r:id="rId34"/>
    <p:sldId id="293"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entury Gothic" panose="020B0604020202020204" charset="0"/>
      <p:regular r:id="rId41"/>
      <p:bold r:id="rId42"/>
      <p:italic r:id="rId43"/>
      <p:boldItalic r:id="rId44"/>
    </p:embeddedFont>
    <p:embeddedFont>
      <p:font typeface="Economica" panose="020B0604020202020204" charset="0"/>
      <p:regular r:id="rId45"/>
      <p:bold r:id="rId46"/>
      <p:italic r:id="rId47"/>
      <p:boldItalic r:id="rId48"/>
    </p:embeddedFont>
    <p:embeddedFont>
      <p:font typeface="Open Sans"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97B1D-143F-4BE8-9930-D3072A3F9CDB}" v="10" dt="2022-06-09T16:09:18.801"/>
    <p1510:client id="{8BB4ED24-32C6-4481-A7F1-D58F1F6BEA11}" v="79" dt="2022-06-09T16:13:45.717"/>
    <p1510:client id="{CB271810-8355-4D6C-AD52-E13C5DD53E74}" v="361" dt="2022-06-09T16:19:45.523"/>
  </p1510:revLst>
</p1510:revInfo>
</file>

<file path=ppt/tableStyles.xml><?xml version="1.0" encoding="utf-8"?>
<a:tblStyleLst xmlns:a="http://schemas.openxmlformats.org/drawingml/2006/main" def="{4091AA0E-D09E-440A-B9B5-A9FFCF741175}">
  <a:tblStyle styleId="{4091AA0E-D09E-440A-B9B5-A9FFCF7411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TOR MANUEL ARROYO HERNANDEZ" userId="05a7a606-dec1-474d-b69a-432e581582dc" providerId="ADAL" clId="{DBBC9AB1-E204-426F-ACFD-21A8DE08E757}"/>
    <pc:docChg chg="custSel modSld">
      <pc:chgData name="HECTOR MANUEL ARROYO HERNANDEZ" userId="05a7a606-dec1-474d-b69a-432e581582dc" providerId="ADAL" clId="{DBBC9AB1-E204-426F-ACFD-21A8DE08E757}" dt="2022-06-09T15:53:48.685" v="390" actId="20577"/>
      <pc:docMkLst>
        <pc:docMk/>
      </pc:docMkLst>
      <pc:sldChg chg="modSp mod">
        <pc:chgData name="HECTOR MANUEL ARROYO HERNANDEZ" userId="05a7a606-dec1-474d-b69a-432e581582dc" providerId="ADAL" clId="{DBBC9AB1-E204-426F-ACFD-21A8DE08E757}" dt="2022-06-09T14:28:24.361" v="2" actId="27636"/>
        <pc:sldMkLst>
          <pc:docMk/>
          <pc:sldMk cId="0" sldId="259"/>
        </pc:sldMkLst>
        <pc:spChg chg="mod">
          <ac:chgData name="HECTOR MANUEL ARROYO HERNANDEZ" userId="05a7a606-dec1-474d-b69a-432e581582dc" providerId="ADAL" clId="{DBBC9AB1-E204-426F-ACFD-21A8DE08E757}" dt="2022-06-09T14:28:24.361" v="2" actId="27636"/>
          <ac:spMkLst>
            <pc:docMk/>
            <pc:sldMk cId="0" sldId="259"/>
            <ac:spMk id="82" creationId="{00000000-0000-0000-0000-000000000000}"/>
          </ac:spMkLst>
        </pc:spChg>
      </pc:sldChg>
      <pc:sldChg chg="modSp mod">
        <pc:chgData name="HECTOR MANUEL ARROYO HERNANDEZ" userId="05a7a606-dec1-474d-b69a-432e581582dc" providerId="ADAL" clId="{DBBC9AB1-E204-426F-ACFD-21A8DE08E757}" dt="2022-06-09T14:28:24.524" v="3" actId="27636"/>
        <pc:sldMkLst>
          <pc:docMk/>
          <pc:sldMk cId="0" sldId="260"/>
        </pc:sldMkLst>
        <pc:spChg chg="mod">
          <ac:chgData name="HECTOR MANUEL ARROYO HERNANDEZ" userId="05a7a606-dec1-474d-b69a-432e581582dc" providerId="ADAL" clId="{DBBC9AB1-E204-426F-ACFD-21A8DE08E757}" dt="2022-06-09T14:28:24.524" v="3" actId="27636"/>
          <ac:spMkLst>
            <pc:docMk/>
            <pc:sldMk cId="0" sldId="260"/>
            <ac:spMk id="88" creationId="{00000000-0000-0000-0000-000000000000}"/>
          </ac:spMkLst>
        </pc:spChg>
      </pc:sldChg>
      <pc:sldChg chg="modSp mod">
        <pc:chgData name="HECTOR MANUEL ARROYO HERNANDEZ" userId="05a7a606-dec1-474d-b69a-432e581582dc" providerId="ADAL" clId="{DBBC9AB1-E204-426F-ACFD-21A8DE08E757}" dt="2022-06-09T14:28:24.575" v="4" actId="27636"/>
        <pc:sldMkLst>
          <pc:docMk/>
          <pc:sldMk cId="0" sldId="261"/>
        </pc:sldMkLst>
        <pc:spChg chg="mod">
          <ac:chgData name="HECTOR MANUEL ARROYO HERNANDEZ" userId="05a7a606-dec1-474d-b69a-432e581582dc" providerId="ADAL" clId="{DBBC9AB1-E204-426F-ACFD-21A8DE08E757}" dt="2022-06-09T14:28:24.575" v="4" actId="27636"/>
          <ac:spMkLst>
            <pc:docMk/>
            <pc:sldMk cId="0" sldId="261"/>
            <ac:spMk id="94" creationId="{00000000-0000-0000-0000-000000000000}"/>
          </ac:spMkLst>
        </pc:spChg>
      </pc:sldChg>
      <pc:sldChg chg="modSp mod">
        <pc:chgData name="HECTOR MANUEL ARROYO HERNANDEZ" userId="05a7a606-dec1-474d-b69a-432e581582dc" providerId="ADAL" clId="{DBBC9AB1-E204-426F-ACFD-21A8DE08E757}" dt="2022-06-09T14:28:24.728" v="5" actId="27636"/>
        <pc:sldMkLst>
          <pc:docMk/>
          <pc:sldMk cId="0" sldId="273"/>
        </pc:sldMkLst>
        <pc:spChg chg="mod">
          <ac:chgData name="HECTOR MANUEL ARROYO HERNANDEZ" userId="05a7a606-dec1-474d-b69a-432e581582dc" providerId="ADAL" clId="{DBBC9AB1-E204-426F-ACFD-21A8DE08E757}" dt="2022-06-09T14:28:24.728" v="5" actId="27636"/>
          <ac:spMkLst>
            <pc:docMk/>
            <pc:sldMk cId="0" sldId="273"/>
            <ac:spMk id="164" creationId="{00000000-0000-0000-0000-000000000000}"/>
          </ac:spMkLst>
        </pc:spChg>
      </pc:sldChg>
      <pc:sldChg chg="addSp modSp mod">
        <pc:chgData name="HECTOR MANUEL ARROYO HERNANDEZ" userId="05a7a606-dec1-474d-b69a-432e581582dc" providerId="ADAL" clId="{DBBC9AB1-E204-426F-ACFD-21A8DE08E757}" dt="2022-06-09T15:52:05.987" v="207" actId="20577"/>
        <pc:sldMkLst>
          <pc:docMk/>
          <pc:sldMk cId="0" sldId="275"/>
        </pc:sldMkLst>
        <pc:spChg chg="add mod">
          <ac:chgData name="HECTOR MANUEL ARROYO HERNANDEZ" userId="05a7a606-dec1-474d-b69a-432e581582dc" providerId="ADAL" clId="{DBBC9AB1-E204-426F-ACFD-21A8DE08E757}" dt="2022-06-09T15:52:05.987" v="207" actId="20577"/>
          <ac:spMkLst>
            <pc:docMk/>
            <pc:sldMk cId="0" sldId="275"/>
            <ac:spMk id="6" creationId="{5577FAC4-76F8-B21F-E9C6-0BE63A4C9021}"/>
          </ac:spMkLst>
        </pc:spChg>
      </pc:sldChg>
      <pc:sldChg chg="modSp mod">
        <pc:chgData name="HECTOR MANUEL ARROYO HERNANDEZ" userId="05a7a606-dec1-474d-b69a-432e581582dc" providerId="ADAL" clId="{DBBC9AB1-E204-426F-ACFD-21A8DE08E757}" dt="2022-06-09T15:53:48.685" v="390" actId="20577"/>
        <pc:sldMkLst>
          <pc:docMk/>
          <pc:sldMk cId="0" sldId="279"/>
        </pc:sldMkLst>
        <pc:graphicFrameChg chg="modGraphic">
          <ac:chgData name="HECTOR MANUEL ARROYO HERNANDEZ" userId="05a7a606-dec1-474d-b69a-432e581582dc" providerId="ADAL" clId="{DBBC9AB1-E204-426F-ACFD-21A8DE08E757}" dt="2022-06-09T15:53:48.685" v="390" actId="20577"/>
          <ac:graphicFrameMkLst>
            <pc:docMk/>
            <pc:sldMk cId="0" sldId="279"/>
            <ac:graphicFrameMk id="202" creationId="{00000000-0000-0000-0000-000000000000}"/>
          </ac:graphicFrameMkLst>
        </pc:graphicFrameChg>
      </pc:sldChg>
      <pc:sldChg chg="addSp modSp mod">
        <pc:chgData name="HECTOR MANUEL ARROYO HERNANDEZ" userId="05a7a606-dec1-474d-b69a-432e581582dc" providerId="ADAL" clId="{DBBC9AB1-E204-426F-ACFD-21A8DE08E757}" dt="2022-06-09T15:52:46.613" v="212" actId="1076"/>
        <pc:sldMkLst>
          <pc:docMk/>
          <pc:sldMk cId="49569221" sldId="292"/>
        </pc:sldMkLst>
        <pc:spChg chg="add mod">
          <ac:chgData name="HECTOR MANUEL ARROYO HERNANDEZ" userId="05a7a606-dec1-474d-b69a-432e581582dc" providerId="ADAL" clId="{DBBC9AB1-E204-426F-ACFD-21A8DE08E757}" dt="2022-06-09T15:52:46.613" v="212" actId="1076"/>
          <ac:spMkLst>
            <pc:docMk/>
            <pc:sldMk cId="49569221" sldId="292"/>
            <ac:spMk id="5" creationId="{51982806-08F0-E3D2-0560-FFDD5447D5CC}"/>
          </ac:spMkLst>
        </pc:spChg>
        <pc:picChg chg="mod">
          <ac:chgData name="HECTOR MANUEL ARROYO HERNANDEZ" userId="05a7a606-dec1-474d-b69a-432e581582dc" providerId="ADAL" clId="{DBBC9AB1-E204-426F-ACFD-21A8DE08E757}" dt="2022-06-09T14:28:08.499" v="0" actId="1076"/>
          <ac:picMkLst>
            <pc:docMk/>
            <pc:sldMk cId="49569221" sldId="292"/>
            <ac:picMk id="4" creationId="{01B65728-91BD-8032-A132-C970E3320B95}"/>
          </ac:picMkLst>
        </pc:picChg>
      </pc:sldChg>
    </pc:docChg>
  </pc:docChgLst>
  <pc:docChgLst>
    <pc:chgData name="MARTHA OLGA ALBARRAN MONTERO" userId="S::martha.albarran@ipeo365.educamos.com::13e43384-ac0b-40a6-9191-5d28d6597afd" providerId="AD" clId="Web-{0AF8CA2D-C915-45A4-A2CC-BE78B26285DD}"/>
    <pc:docChg chg="addSld modSld">
      <pc:chgData name="MARTHA OLGA ALBARRAN MONTERO" userId="S::martha.albarran@ipeo365.educamos.com::13e43384-ac0b-40a6-9191-5d28d6597afd" providerId="AD" clId="Web-{0AF8CA2D-C915-45A4-A2CC-BE78B26285DD}" dt="2022-05-30T11:21:22.341" v="15" actId="14100"/>
      <pc:docMkLst>
        <pc:docMk/>
      </pc:docMkLst>
      <pc:sldChg chg="addSp delSp modSp new">
        <pc:chgData name="MARTHA OLGA ALBARRAN MONTERO" userId="S::martha.albarran@ipeo365.educamos.com::13e43384-ac0b-40a6-9191-5d28d6597afd" providerId="AD" clId="Web-{0AF8CA2D-C915-45A4-A2CC-BE78B26285DD}" dt="2022-05-30T11:21:22.341" v="15" actId="14100"/>
        <pc:sldMkLst>
          <pc:docMk/>
          <pc:sldMk cId="49569221" sldId="292"/>
        </pc:sldMkLst>
        <pc:spChg chg="del">
          <ac:chgData name="MARTHA OLGA ALBARRAN MONTERO" userId="S::martha.albarran@ipeo365.educamos.com::13e43384-ac0b-40a6-9191-5d28d6597afd" providerId="AD" clId="Web-{0AF8CA2D-C915-45A4-A2CC-BE78B26285DD}" dt="2022-05-30T11:18:59.072" v="1"/>
          <ac:spMkLst>
            <pc:docMk/>
            <pc:sldMk cId="49569221" sldId="292"/>
            <ac:spMk id="2" creationId="{4E88143E-D37E-1B7C-19DB-820AF2DDB196}"/>
          </ac:spMkLst>
        </pc:spChg>
        <pc:spChg chg="mod">
          <ac:chgData name="MARTHA OLGA ALBARRAN MONTERO" userId="S::martha.albarran@ipeo365.educamos.com::13e43384-ac0b-40a6-9191-5d28d6597afd" providerId="AD" clId="Web-{0AF8CA2D-C915-45A4-A2CC-BE78B26285DD}" dt="2022-05-30T11:19:16.026" v="2" actId="14100"/>
          <ac:spMkLst>
            <pc:docMk/>
            <pc:sldMk cId="49569221" sldId="292"/>
            <ac:spMk id="3" creationId="{0AE020DC-6022-4AA0-E373-A39E42BF1982}"/>
          </ac:spMkLst>
        </pc:spChg>
        <pc:picChg chg="add mod modCrop">
          <ac:chgData name="MARTHA OLGA ALBARRAN MONTERO" userId="S::martha.albarran@ipeo365.educamos.com::13e43384-ac0b-40a6-9191-5d28d6597afd" providerId="AD" clId="Web-{0AF8CA2D-C915-45A4-A2CC-BE78B26285DD}" dt="2022-05-30T11:21:22.341" v="15" actId="14100"/>
          <ac:picMkLst>
            <pc:docMk/>
            <pc:sldMk cId="49569221" sldId="292"/>
            <ac:picMk id="4" creationId="{01B65728-91BD-8032-A132-C970E3320B95}"/>
          </ac:picMkLst>
        </pc:picChg>
      </pc:sldChg>
    </pc:docChg>
  </pc:docChgLst>
  <pc:docChgLst>
    <pc:chgData name="LUCIA JHARUMY CORTÉS  SAUCEDO" userId="S::lucia.cortes@ipeo365.educamos.com::c7c7519b-0496-4490-baaa-491c3df0bc95" providerId="AD" clId="Web-{970CAEB8-364B-41BD-A52C-354D766ABAAA}"/>
    <pc:docChg chg="addSld delSld modSld">
      <pc:chgData name="LUCIA JHARUMY CORTÉS  SAUCEDO" userId="S::lucia.cortes@ipeo365.educamos.com::c7c7519b-0496-4490-baaa-491c3df0bc95" providerId="AD" clId="Web-{970CAEB8-364B-41BD-A52C-354D766ABAAA}" dt="2022-05-18T19:25:43.661" v="1124" actId="1076"/>
      <pc:docMkLst>
        <pc:docMk/>
      </pc:docMkLst>
      <pc:sldChg chg="addSp delSp modSp">
        <pc:chgData name="LUCIA JHARUMY CORTÉS  SAUCEDO" userId="S::lucia.cortes@ipeo365.educamos.com::c7c7519b-0496-4490-baaa-491c3df0bc95" providerId="AD" clId="Web-{970CAEB8-364B-41BD-A52C-354D766ABAAA}" dt="2022-05-18T18:55:45.774" v="1110" actId="1076"/>
        <pc:sldMkLst>
          <pc:docMk/>
          <pc:sldMk cId="0" sldId="274"/>
        </pc:sldMkLst>
        <pc:picChg chg="add del mod modCrop">
          <ac:chgData name="LUCIA JHARUMY CORTÉS  SAUCEDO" userId="S::lucia.cortes@ipeo365.educamos.com::c7c7519b-0496-4490-baaa-491c3df0bc95" providerId="AD" clId="Web-{970CAEB8-364B-41BD-A52C-354D766ABAAA}" dt="2022-05-18T18:55:45.774" v="1110" actId="1076"/>
          <ac:picMkLst>
            <pc:docMk/>
            <pc:sldMk cId="0" sldId="274"/>
            <ac:picMk id="172" creationId="{00000000-0000-0000-0000-000000000000}"/>
          </ac:picMkLst>
        </pc:picChg>
      </pc:sldChg>
      <pc:sldChg chg="addSp modSp">
        <pc:chgData name="LUCIA JHARUMY CORTÉS  SAUCEDO" userId="S::lucia.cortes@ipeo365.educamos.com::c7c7519b-0496-4490-baaa-491c3df0bc95" providerId="AD" clId="Web-{970CAEB8-364B-41BD-A52C-354D766ABAAA}" dt="2022-05-18T18:19:53.926" v="133" actId="20577"/>
        <pc:sldMkLst>
          <pc:docMk/>
          <pc:sldMk cId="0" sldId="275"/>
        </pc:sldMkLst>
        <pc:spChg chg="add mod">
          <ac:chgData name="LUCIA JHARUMY CORTÉS  SAUCEDO" userId="S::lucia.cortes@ipeo365.educamos.com::c7c7519b-0496-4490-baaa-491c3df0bc95" providerId="AD" clId="Web-{970CAEB8-364B-41BD-A52C-354D766ABAAA}" dt="2022-05-18T18:19:53.926" v="133" actId="20577"/>
          <ac:spMkLst>
            <pc:docMk/>
            <pc:sldMk cId="0" sldId="275"/>
            <ac:spMk id="2" creationId="{8780ACFE-E7A5-7CDE-34FF-ED720748E246}"/>
          </ac:spMkLst>
        </pc:spChg>
      </pc:sldChg>
      <pc:sldChg chg="modSp">
        <pc:chgData name="LUCIA JHARUMY CORTÉS  SAUCEDO" userId="S::lucia.cortes@ipeo365.educamos.com::c7c7519b-0496-4490-baaa-491c3df0bc95" providerId="AD" clId="Web-{970CAEB8-364B-41BD-A52C-354D766ABAAA}" dt="2022-05-18T18:46:46.886" v="1103"/>
        <pc:sldMkLst>
          <pc:docMk/>
          <pc:sldMk cId="0" sldId="279"/>
        </pc:sldMkLst>
        <pc:graphicFrameChg chg="mod modGraphic">
          <ac:chgData name="LUCIA JHARUMY CORTÉS  SAUCEDO" userId="S::lucia.cortes@ipeo365.educamos.com::c7c7519b-0496-4490-baaa-491c3df0bc95" providerId="AD" clId="Web-{970CAEB8-364B-41BD-A52C-354D766ABAAA}" dt="2022-05-18T18:46:46.886" v="1103"/>
          <ac:graphicFrameMkLst>
            <pc:docMk/>
            <pc:sldMk cId="0" sldId="279"/>
            <ac:graphicFrameMk id="202" creationId="{00000000-0000-0000-0000-000000000000}"/>
          </ac:graphicFrameMkLst>
        </pc:graphicFrameChg>
      </pc:sldChg>
      <pc:sldChg chg="del">
        <pc:chgData name="LUCIA JHARUMY CORTÉS  SAUCEDO" userId="S::lucia.cortes@ipeo365.educamos.com::c7c7519b-0496-4490-baaa-491c3df0bc95" providerId="AD" clId="Web-{970CAEB8-364B-41BD-A52C-354D766ABAAA}" dt="2022-05-18T18:50:15.131" v="1105"/>
        <pc:sldMkLst>
          <pc:docMk/>
          <pc:sldMk cId="0" sldId="282"/>
        </pc:sldMkLst>
      </pc:sldChg>
      <pc:sldChg chg="addSp delSp modSp">
        <pc:chgData name="LUCIA JHARUMY CORTÉS  SAUCEDO" userId="S::lucia.cortes@ipeo365.educamos.com::c7c7519b-0496-4490-baaa-491c3df0bc95" providerId="AD" clId="Web-{970CAEB8-364B-41BD-A52C-354D766ABAAA}" dt="2022-05-18T19:25:43.661" v="1124" actId="1076"/>
        <pc:sldMkLst>
          <pc:docMk/>
          <pc:sldMk cId="0" sldId="284"/>
        </pc:sldMkLst>
        <pc:spChg chg="mod">
          <ac:chgData name="LUCIA JHARUMY CORTÉS  SAUCEDO" userId="S::lucia.cortes@ipeo365.educamos.com::c7c7519b-0496-4490-baaa-491c3df0bc95" providerId="AD" clId="Web-{970CAEB8-364B-41BD-A52C-354D766ABAAA}" dt="2022-05-18T19:25:43.661" v="1124" actId="1076"/>
          <ac:spMkLst>
            <pc:docMk/>
            <pc:sldMk cId="0" sldId="284"/>
            <ac:spMk id="230" creationId="{00000000-0000-0000-0000-000000000000}"/>
          </ac:spMkLst>
        </pc:spChg>
        <pc:spChg chg="del mod">
          <ac:chgData name="LUCIA JHARUMY CORTÉS  SAUCEDO" userId="S::lucia.cortes@ipeo365.educamos.com::c7c7519b-0496-4490-baaa-491c3df0bc95" providerId="AD" clId="Web-{970CAEB8-364B-41BD-A52C-354D766ABAAA}" dt="2022-05-18T19:25:23.489" v="1120"/>
          <ac:spMkLst>
            <pc:docMk/>
            <pc:sldMk cId="0" sldId="284"/>
            <ac:spMk id="231" creationId="{00000000-0000-0000-0000-000000000000}"/>
          </ac:spMkLst>
        </pc:spChg>
        <pc:picChg chg="add mod">
          <ac:chgData name="LUCIA JHARUMY CORTÉS  SAUCEDO" userId="S::lucia.cortes@ipeo365.educamos.com::c7c7519b-0496-4490-baaa-491c3df0bc95" providerId="AD" clId="Web-{970CAEB8-364B-41BD-A52C-354D766ABAAA}" dt="2022-05-18T19:25:37.005" v="1122" actId="1076"/>
          <ac:picMkLst>
            <pc:docMk/>
            <pc:sldMk cId="0" sldId="284"/>
            <ac:picMk id="2" creationId="{B1C98116-DD56-62A2-E18A-7F781BCF69D9}"/>
          </ac:picMkLst>
        </pc:picChg>
      </pc:sldChg>
      <pc:sldChg chg="addSp delSp modSp new">
        <pc:chgData name="LUCIA JHARUMY CORTÉS  SAUCEDO" userId="S::lucia.cortes@ipeo365.educamos.com::c7c7519b-0496-4490-baaa-491c3df0bc95" providerId="AD" clId="Web-{970CAEB8-364B-41BD-A52C-354D766ABAAA}" dt="2022-05-18T18:45:15.897" v="1097"/>
        <pc:sldMkLst>
          <pc:docMk/>
          <pc:sldMk cId="1463046034" sldId="290"/>
        </pc:sldMkLst>
        <pc:spChg chg="del">
          <ac:chgData name="LUCIA JHARUMY CORTÉS  SAUCEDO" userId="S::lucia.cortes@ipeo365.educamos.com::c7c7519b-0496-4490-baaa-491c3df0bc95" providerId="AD" clId="Web-{970CAEB8-364B-41BD-A52C-354D766ABAAA}" dt="2022-05-18T18:44:08.878" v="1077"/>
          <ac:spMkLst>
            <pc:docMk/>
            <pc:sldMk cId="1463046034" sldId="290"/>
            <ac:spMk id="2" creationId="{AE7863F6-79E3-D9E5-4335-386CBEB65C3F}"/>
          </ac:spMkLst>
        </pc:spChg>
        <pc:spChg chg="del mod">
          <ac:chgData name="LUCIA JHARUMY CORTÉS  SAUCEDO" userId="S::lucia.cortes@ipeo365.educamos.com::c7c7519b-0496-4490-baaa-491c3df0bc95" providerId="AD" clId="Web-{970CAEB8-364B-41BD-A52C-354D766ABAAA}" dt="2022-05-18T18:45:06.881" v="1095"/>
          <ac:spMkLst>
            <pc:docMk/>
            <pc:sldMk cId="1463046034" sldId="290"/>
            <ac:spMk id="3" creationId="{49782F74-36DD-375C-BEE6-61A7CC22A105}"/>
          </ac:spMkLst>
        </pc:spChg>
        <pc:graphicFrameChg chg="add mod modGraphic">
          <ac:chgData name="LUCIA JHARUMY CORTÉS  SAUCEDO" userId="S::lucia.cortes@ipeo365.educamos.com::c7c7519b-0496-4490-baaa-491c3df0bc95" providerId="AD" clId="Web-{970CAEB8-364B-41BD-A52C-354D766ABAAA}" dt="2022-05-18T18:45:15.897" v="1097"/>
          <ac:graphicFrameMkLst>
            <pc:docMk/>
            <pc:sldMk cId="1463046034" sldId="290"/>
            <ac:graphicFrameMk id="5" creationId="{3C39CF59-0F09-F9B6-DB7D-B16B8281426F}"/>
          </ac:graphicFrameMkLst>
        </pc:graphicFrameChg>
      </pc:sldChg>
      <pc:sldChg chg="new">
        <pc:chgData name="LUCIA JHARUMY CORTÉS  SAUCEDO" userId="S::lucia.cortes@ipeo365.educamos.com::c7c7519b-0496-4490-baaa-491c3df0bc95" providerId="AD" clId="Web-{970CAEB8-364B-41BD-A52C-354D766ABAAA}" dt="2022-05-18T18:50:05.897" v="1104"/>
        <pc:sldMkLst>
          <pc:docMk/>
          <pc:sldMk cId="1000503230" sldId="291"/>
        </pc:sldMkLst>
      </pc:sldChg>
    </pc:docChg>
  </pc:docChgLst>
  <pc:docChgLst>
    <pc:chgData name="MARTHA OLGA ALBARRAN MONTERO" userId="S::martha.albarran@ipeo365.educamos.com::13e43384-ac0b-40a6-9191-5d28d6597afd" providerId="AD" clId="Web-{8BB4ED24-32C6-4481-A7F1-D58F1F6BEA11}"/>
    <pc:docChg chg="addSld delSld modSld">
      <pc:chgData name="MARTHA OLGA ALBARRAN MONTERO" userId="S::martha.albarran@ipeo365.educamos.com::13e43384-ac0b-40a6-9191-5d28d6597afd" providerId="AD" clId="Web-{8BB4ED24-32C6-4481-A7F1-D58F1F6BEA11}" dt="2022-06-09T16:13:45.717" v="77" actId="20577"/>
      <pc:docMkLst>
        <pc:docMk/>
      </pc:docMkLst>
      <pc:sldChg chg="del">
        <pc:chgData name="MARTHA OLGA ALBARRAN MONTERO" userId="S::martha.albarran@ipeo365.educamos.com::13e43384-ac0b-40a6-9191-5d28d6597afd" providerId="AD" clId="Web-{8BB4ED24-32C6-4481-A7F1-D58F1F6BEA11}" dt="2022-06-09T16:12:23.666" v="4"/>
        <pc:sldMkLst>
          <pc:docMk/>
          <pc:sldMk cId="0" sldId="285"/>
        </pc:sldMkLst>
      </pc:sldChg>
      <pc:sldChg chg="del">
        <pc:chgData name="MARTHA OLGA ALBARRAN MONTERO" userId="S::martha.albarran@ipeo365.educamos.com::13e43384-ac0b-40a6-9191-5d28d6597afd" providerId="AD" clId="Web-{8BB4ED24-32C6-4481-A7F1-D58F1F6BEA11}" dt="2022-06-09T16:12:23.041" v="3"/>
        <pc:sldMkLst>
          <pc:docMk/>
          <pc:sldMk cId="0" sldId="286"/>
        </pc:sldMkLst>
      </pc:sldChg>
      <pc:sldChg chg="del">
        <pc:chgData name="MARTHA OLGA ALBARRAN MONTERO" userId="S::martha.albarran@ipeo365.educamos.com::13e43384-ac0b-40a6-9191-5d28d6597afd" providerId="AD" clId="Web-{8BB4ED24-32C6-4481-A7F1-D58F1F6BEA11}" dt="2022-06-09T16:12:22.666" v="2"/>
        <pc:sldMkLst>
          <pc:docMk/>
          <pc:sldMk cId="0" sldId="287"/>
        </pc:sldMkLst>
      </pc:sldChg>
      <pc:sldChg chg="del">
        <pc:chgData name="MARTHA OLGA ALBARRAN MONTERO" userId="S::martha.albarran@ipeo365.educamos.com::13e43384-ac0b-40a6-9191-5d28d6597afd" providerId="AD" clId="Web-{8BB4ED24-32C6-4481-A7F1-D58F1F6BEA11}" dt="2022-06-09T16:12:22.666" v="1"/>
        <pc:sldMkLst>
          <pc:docMk/>
          <pc:sldMk cId="0" sldId="288"/>
        </pc:sldMkLst>
      </pc:sldChg>
      <pc:sldChg chg="del">
        <pc:chgData name="MARTHA OLGA ALBARRAN MONTERO" userId="S::martha.albarran@ipeo365.educamos.com::13e43384-ac0b-40a6-9191-5d28d6597afd" providerId="AD" clId="Web-{8BB4ED24-32C6-4481-A7F1-D58F1F6BEA11}" dt="2022-06-09T16:12:20.619" v="0"/>
        <pc:sldMkLst>
          <pc:docMk/>
          <pc:sldMk cId="0" sldId="289"/>
        </pc:sldMkLst>
      </pc:sldChg>
      <pc:sldChg chg="del">
        <pc:chgData name="MARTHA OLGA ALBARRAN MONTERO" userId="S::martha.albarran@ipeo365.educamos.com::13e43384-ac0b-40a6-9191-5d28d6597afd" providerId="AD" clId="Web-{8BB4ED24-32C6-4481-A7F1-D58F1F6BEA11}" dt="2022-06-09T16:12:24.728" v="5"/>
        <pc:sldMkLst>
          <pc:docMk/>
          <pc:sldMk cId="1000503230" sldId="291"/>
        </pc:sldMkLst>
      </pc:sldChg>
      <pc:sldChg chg="modSp new">
        <pc:chgData name="MARTHA OLGA ALBARRAN MONTERO" userId="S::martha.albarran@ipeo365.educamos.com::13e43384-ac0b-40a6-9191-5d28d6597afd" providerId="AD" clId="Web-{8BB4ED24-32C6-4481-A7F1-D58F1F6BEA11}" dt="2022-06-09T16:13:45.717" v="77" actId="20577"/>
        <pc:sldMkLst>
          <pc:docMk/>
          <pc:sldMk cId="3211516252" sldId="293"/>
        </pc:sldMkLst>
        <pc:spChg chg="mod">
          <ac:chgData name="MARTHA OLGA ALBARRAN MONTERO" userId="S::martha.albarran@ipeo365.educamos.com::13e43384-ac0b-40a6-9191-5d28d6597afd" providerId="AD" clId="Web-{8BB4ED24-32C6-4481-A7F1-D58F1F6BEA11}" dt="2022-06-09T16:13:00.043" v="32" actId="20577"/>
          <ac:spMkLst>
            <pc:docMk/>
            <pc:sldMk cId="3211516252" sldId="293"/>
            <ac:spMk id="2" creationId="{74705C54-6254-486D-F9F1-BE21108013F3}"/>
          </ac:spMkLst>
        </pc:spChg>
        <pc:spChg chg="mod">
          <ac:chgData name="MARTHA OLGA ALBARRAN MONTERO" userId="S::martha.albarran@ipeo365.educamos.com::13e43384-ac0b-40a6-9191-5d28d6597afd" providerId="AD" clId="Web-{8BB4ED24-32C6-4481-A7F1-D58F1F6BEA11}" dt="2022-06-09T16:13:45.717" v="77" actId="20577"/>
          <ac:spMkLst>
            <pc:docMk/>
            <pc:sldMk cId="3211516252" sldId="293"/>
            <ac:spMk id="3" creationId="{7B0E9FBA-46B7-B176-602A-A6A735956474}"/>
          </ac:spMkLst>
        </pc:spChg>
      </pc:sldChg>
    </pc:docChg>
  </pc:docChgLst>
  <pc:docChgLst>
    <pc:chgData name="MARTHA OLGA ALBARRAN MONTERO" userId="S::martha.albarran@ipeo365.educamos.com::13e43384-ac0b-40a6-9191-5d28d6597afd" providerId="AD" clId="Web-{46197B1D-143F-4BE8-9930-D3072A3F9CDB}"/>
    <pc:docChg chg="modSld">
      <pc:chgData name="MARTHA OLGA ALBARRAN MONTERO" userId="S::martha.albarran@ipeo365.educamos.com::13e43384-ac0b-40a6-9191-5d28d6597afd" providerId="AD" clId="Web-{46197B1D-143F-4BE8-9930-D3072A3F9CDB}" dt="2022-06-09T16:09:18.801" v="9" actId="1076"/>
      <pc:docMkLst>
        <pc:docMk/>
      </pc:docMkLst>
      <pc:sldChg chg="addSp modSp">
        <pc:chgData name="MARTHA OLGA ALBARRAN MONTERO" userId="S::martha.albarran@ipeo365.educamos.com::13e43384-ac0b-40a6-9191-5d28d6597afd" providerId="AD" clId="Web-{46197B1D-143F-4BE8-9930-D3072A3F9CDB}" dt="2022-06-09T16:09:18.801" v="9" actId="1076"/>
        <pc:sldMkLst>
          <pc:docMk/>
          <pc:sldMk cId="49569221" sldId="292"/>
        </pc:sldMkLst>
        <pc:spChg chg="add mod">
          <ac:chgData name="MARTHA OLGA ALBARRAN MONTERO" userId="S::martha.albarran@ipeo365.educamos.com::13e43384-ac0b-40a6-9191-5d28d6597afd" providerId="AD" clId="Web-{46197B1D-143F-4BE8-9930-D3072A3F9CDB}" dt="2022-06-09T16:08:58.425" v="7" actId="14100"/>
          <ac:spMkLst>
            <pc:docMk/>
            <pc:sldMk cId="49569221" sldId="292"/>
            <ac:spMk id="2" creationId="{FB3675B7-567E-B1A0-AFE7-C492ABC58E0D}"/>
          </ac:spMkLst>
        </pc:spChg>
        <pc:spChg chg="mod">
          <ac:chgData name="MARTHA OLGA ALBARRAN MONTERO" userId="S::martha.albarran@ipeo365.educamos.com::13e43384-ac0b-40a6-9191-5d28d6597afd" providerId="AD" clId="Web-{46197B1D-143F-4BE8-9930-D3072A3F9CDB}" dt="2022-06-09T16:09:18.801" v="9" actId="1076"/>
          <ac:spMkLst>
            <pc:docMk/>
            <pc:sldMk cId="49569221" sldId="292"/>
            <ac:spMk id="5" creationId="{51982806-08F0-E3D2-0560-FFDD5447D5CC}"/>
          </ac:spMkLst>
        </pc:spChg>
      </pc:sldChg>
    </pc:docChg>
  </pc:docChgLst>
  <pc:docChgLst>
    <pc:chgData name="MARTHA OLGA ALBARRAN MONTERO" userId="S::martha.albarran@ipeo365.educamos.com::13e43384-ac0b-40a6-9191-5d28d6597afd" providerId="AD" clId="Web-{7C2F2CAC-3430-4E6A-BD17-7091C6F206DB}"/>
    <pc:docChg chg="modSld">
      <pc:chgData name="MARTHA OLGA ALBARRAN MONTERO" userId="S::martha.albarran@ipeo365.educamos.com::13e43384-ac0b-40a6-9191-5d28d6597afd" providerId="AD" clId="Web-{7C2F2CAC-3430-4E6A-BD17-7091C6F206DB}" dt="2022-05-25T13:29:59.541" v="23" actId="20577"/>
      <pc:docMkLst>
        <pc:docMk/>
      </pc:docMkLst>
      <pc:sldChg chg="modSp">
        <pc:chgData name="MARTHA OLGA ALBARRAN MONTERO" userId="S::martha.albarran@ipeo365.educamos.com::13e43384-ac0b-40a6-9191-5d28d6597afd" providerId="AD" clId="Web-{7C2F2CAC-3430-4E6A-BD17-7091C6F206DB}" dt="2022-05-25T13:29:59.541" v="23" actId="20577"/>
        <pc:sldMkLst>
          <pc:docMk/>
          <pc:sldMk cId="0" sldId="275"/>
        </pc:sldMkLst>
        <pc:spChg chg="mod">
          <ac:chgData name="MARTHA OLGA ALBARRAN MONTERO" userId="S::martha.albarran@ipeo365.educamos.com::13e43384-ac0b-40a6-9191-5d28d6597afd" providerId="AD" clId="Web-{7C2F2CAC-3430-4E6A-BD17-7091C6F206DB}" dt="2022-05-25T13:27:16.616" v="19" actId="1076"/>
          <ac:spMkLst>
            <pc:docMk/>
            <pc:sldMk cId="0" sldId="275"/>
            <ac:spMk id="2" creationId="{8780ACFE-E7A5-7CDE-34FF-ED720748E246}"/>
          </ac:spMkLst>
        </pc:spChg>
        <pc:spChg chg="mod">
          <ac:chgData name="MARTHA OLGA ALBARRAN MONTERO" userId="S::martha.albarran@ipeo365.educamos.com::13e43384-ac0b-40a6-9191-5d28d6597afd" providerId="AD" clId="Web-{7C2F2CAC-3430-4E6A-BD17-7091C6F206DB}" dt="2022-05-25T13:29:59.541" v="23" actId="20577"/>
          <ac:spMkLst>
            <pc:docMk/>
            <pc:sldMk cId="0" sldId="275"/>
            <ac:spMk id="178" creationId="{00000000-0000-0000-0000-000000000000}"/>
          </ac:spMkLst>
        </pc:spChg>
        <pc:spChg chg="mod">
          <ac:chgData name="MARTHA OLGA ALBARRAN MONTERO" userId="S::martha.albarran@ipeo365.educamos.com::13e43384-ac0b-40a6-9191-5d28d6597afd" providerId="AD" clId="Web-{7C2F2CAC-3430-4E6A-BD17-7091C6F206DB}" dt="2022-05-25T13:25:41.708" v="10" actId="1076"/>
          <ac:spMkLst>
            <pc:docMk/>
            <pc:sldMk cId="0" sldId="275"/>
            <ac:spMk id="179" creationId="{00000000-0000-0000-0000-000000000000}"/>
          </ac:spMkLst>
        </pc:spChg>
      </pc:sldChg>
    </pc:docChg>
  </pc:docChgLst>
  <pc:docChgLst>
    <pc:chgData name="MARTHA OLGA ALBARRAN MONTERO" userId="S::martha.albarran@ipeo365.educamos.com::13e43384-ac0b-40a6-9191-5d28d6597afd" providerId="AD" clId="Web-{CB271810-8355-4D6C-AD52-E13C5DD53E74}"/>
    <pc:docChg chg="modSld">
      <pc:chgData name="MARTHA OLGA ALBARRAN MONTERO" userId="S::martha.albarran@ipeo365.educamos.com::13e43384-ac0b-40a6-9191-5d28d6597afd" providerId="AD" clId="Web-{CB271810-8355-4D6C-AD52-E13C5DD53E74}" dt="2022-06-09T16:19:45.523" v="360" actId="20577"/>
      <pc:docMkLst>
        <pc:docMk/>
      </pc:docMkLst>
      <pc:sldChg chg="modSp">
        <pc:chgData name="MARTHA OLGA ALBARRAN MONTERO" userId="S::martha.albarran@ipeo365.educamos.com::13e43384-ac0b-40a6-9191-5d28d6597afd" providerId="AD" clId="Web-{CB271810-8355-4D6C-AD52-E13C5DD53E74}" dt="2022-06-09T16:19:45.523" v="360" actId="20577"/>
        <pc:sldMkLst>
          <pc:docMk/>
          <pc:sldMk cId="3211516252" sldId="293"/>
        </pc:sldMkLst>
        <pc:spChg chg="mod">
          <ac:chgData name="MARTHA OLGA ALBARRAN MONTERO" userId="S::martha.albarran@ipeo365.educamos.com::13e43384-ac0b-40a6-9191-5d28d6597afd" providerId="AD" clId="Web-{CB271810-8355-4D6C-AD52-E13C5DD53E74}" dt="2022-06-09T16:19:45.523" v="360" actId="20577"/>
          <ac:spMkLst>
            <pc:docMk/>
            <pc:sldMk cId="3211516252" sldId="293"/>
            <ac:spMk id="3" creationId="{7B0E9FBA-46B7-B176-602A-A6A7359564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8e90fdc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28e90fdc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9d812905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9d812905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8e90fdc8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8e90fdc8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8e90fdc8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8e90fdc8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9e27746f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9e27746f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8e90fdc8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8e90fdc8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9e27746f6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9e27746f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8e90fdc8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8e90fdc8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6e974f8e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26e974f8e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8e90fdc81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8e90fdc8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9e27746f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9e27746f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8e90fd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8e90fd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9d81290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9d81290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txBox="1">
            <a:spLocks noGrp="1"/>
          </p:cNvSpPr>
          <p:nvPr>
            <p:ph type="title" hasCustomPrompt="1"/>
          </p:nvPr>
        </p:nvSpPr>
        <p:spPr>
          <a:xfrm>
            <a:off x="311700" y="957125"/>
            <a:ext cx="8520600" cy="2128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8" name="Google Shape;18;p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2" name="Google Shape;22;p4"/>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3" name="Google Shape;23;p4"/>
          <p:cNvSpPr txBox="1">
            <a:spLocks noGrp="1"/>
          </p:cNvSpPr>
          <p:nvPr>
            <p:ph type="title"/>
          </p:nvPr>
        </p:nvSpPr>
        <p:spPr>
          <a:xfrm>
            <a:off x="773700" y="1806450"/>
            <a:ext cx="7596600" cy="153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8"/>
          <p:cNvSpPr txBox="1">
            <a:spLocks noGrp="1"/>
          </p:cNvSpPr>
          <p:nvPr>
            <p:ph type="title"/>
          </p:nvPr>
        </p:nvSpPr>
        <p:spPr>
          <a:xfrm>
            <a:off x="490250" y="450150"/>
            <a:ext cx="5878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3">
            <a:alphaModFix/>
          </a:blip>
          <a:srcRect/>
          <a:stretch/>
        </p:blipFill>
        <p:spPr>
          <a:xfrm>
            <a:off x="0" y="1761381"/>
            <a:ext cx="9144003" cy="16207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aphicFrame>
        <p:nvGraphicFramePr>
          <p:cNvPr id="117" name="Google Shape;117;p22"/>
          <p:cNvGraphicFramePr/>
          <p:nvPr/>
        </p:nvGraphicFramePr>
        <p:xfrm>
          <a:off x="952475" y="1357525"/>
          <a:ext cx="7239050" cy="3688050"/>
        </p:xfrm>
        <a:graphic>
          <a:graphicData uri="http://schemas.openxmlformats.org/drawingml/2006/table">
            <a:tbl>
              <a:tblPr>
                <a:noFill/>
                <a:tableStyleId>{4091AA0E-D09E-440A-B9B5-A9FFCF741175}</a:tableStyleId>
              </a:tblPr>
              <a:tblGrid>
                <a:gridCol w="974200">
                  <a:extLst>
                    <a:ext uri="{9D8B030D-6E8A-4147-A177-3AD203B41FA5}">
                      <a16:colId xmlns:a16="http://schemas.microsoft.com/office/drawing/2014/main" val="20000"/>
                    </a:ext>
                  </a:extLst>
                </a:gridCol>
                <a:gridCol w="1034150">
                  <a:extLst>
                    <a:ext uri="{9D8B030D-6E8A-4147-A177-3AD203B41FA5}">
                      <a16:colId xmlns:a16="http://schemas.microsoft.com/office/drawing/2014/main" val="20001"/>
                    </a:ext>
                  </a:extLst>
                </a:gridCol>
                <a:gridCol w="1034150">
                  <a:extLst>
                    <a:ext uri="{9D8B030D-6E8A-4147-A177-3AD203B41FA5}">
                      <a16:colId xmlns:a16="http://schemas.microsoft.com/office/drawing/2014/main" val="20002"/>
                    </a:ext>
                  </a:extLst>
                </a:gridCol>
                <a:gridCol w="1034150">
                  <a:extLst>
                    <a:ext uri="{9D8B030D-6E8A-4147-A177-3AD203B41FA5}">
                      <a16:colId xmlns:a16="http://schemas.microsoft.com/office/drawing/2014/main" val="20003"/>
                    </a:ext>
                  </a:extLst>
                </a:gridCol>
                <a:gridCol w="1034150">
                  <a:extLst>
                    <a:ext uri="{9D8B030D-6E8A-4147-A177-3AD203B41FA5}">
                      <a16:colId xmlns:a16="http://schemas.microsoft.com/office/drawing/2014/main" val="20004"/>
                    </a:ext>
                  </a:extLst>
                </a:gridCol>
                <a:gridCol w="1034150">
                  <a:extLst>
                    <a:ext uri="{9D8B030D-6E8A-4147-A177-3AD203B41FA5}">
                      <a16:colId xmlns:a16="http://schemas.microsoft.com/office/drawing/2014/main" val="20005"/>
                    </a:ext>
                  </a:extLst>
                </a:gridCol>
                <a:gridCol w="1094100">
                  <a:extLst>
                    <a:ext uri="{9D8B030D-6E8A-4147-A177-3AD203B41FA5}">
                      <a16:colId xmlns:a16="http://schemas.microsoft.com/office/drawing/2014/main" val="20006"/>
                    </a:ext>
                  </a:extLst>
                </a:gridCol>
              </a:tblGrid>
              <a:tr h="1313725">
                <a:tc>
                  <a:txBody>
                    <a:bodyPr/>
                    <a:lstStyle/>
                    <a:p>
                      <a:pPr marL="0" lvl="0" indent="0" algn="l" rtl="0">
                        <a:spcBef>
                          <a:spcPts val="0"/>
                        </a:spcBef>
                        <a:spcAft>
                          <a:spcPts val="0"/>
                        </a:spcAft>
                        <a:buClr>
                          <a:schemeClr val="dk1"/>
                        </a:buClr>
                        <a:buSzPts val="1100"/>
                        <a:buFont typeface="Arial"/>
                        <a:buNone/>
                      </a:pPr>
                      <a:r>
                        <a:rPr lang="es" sz="1000" b="1">
                          <a:solidFill>
                            <a:schemeClr val="dk1"/>
                          </a:solidFill>
                          <a:latin typeface="Century Gothic"/>
                          <a:ea typeface="Century Gothic"/>
                          <a:cs typeface="Century Gothic"/>
                          <a:sym typeface="Century Gothic"/>
                        </a:rPr>
                        <a:t>3.</a:t>
                      </a:r>
                      <a:r>
                        <a:rPr lang="es" sz="1000">
                          <a:solidFill>
                            <a:schemeClr val="dk1"/>
                          </a:solidFill>
                          <a:latin typeface="Century Gothic"/>
                          <a:ea typeface="Century Gothic"/>
                          <a:cs typeface="Century Gothic"/>
                          <a:sym typeface="Century Gothic"/>
                        </a:rPr>
                        <a:t> ¿Por qué es importante en la educación?</a:t>
                      </a:r>
                      <a:endParaRPr/>
                    </a:p>
                  </a:txBody>
                  <a:tcPr marL="91425" marR="91425" marT="91425" marB="91425"/>
                </a:tc>
                <a:tc>
                  <a:txBody>
                    <a:bodyPr/>
                    <a:lstStyle/>
                    <a:p>
                      <a:pPr marL="0" lvl="0" indent="0" algn="l" rtl="0">
                        <a:spcBef>
                          <a:spcPts val="0"/>
                        </a:spcBef>
                        <a:spcAft>
                          <a:spcPts val="0"/>
                        </a:spcAft>
                        <a:buNone/>
                      </a:pPr>
                      <a:r>
                        <a:rPr lang="es" sz="1000"/>
                        <a:t>Porque permite el desarrollo de procesos integradores y la apropiación de saberes por parte de los alumnos y favorece el desarrollo de sus competencias y prácticas sociales.</a:t>
                      </a:r>
                      <a:endParaRPr sz="1000"/>
                    </a:p>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r>
                        <a:rPr lang="es" sz="1000"/>
                        <a:t>Integra los contenidos de las asignaturas, sin que éstas pierdan su particularidad, colaborando así en la solución de problemas prácticos al analizar y resolver problemas que no pueden ser abordados por una sola disciplina.</a:t>
                      </a:r>
                      <a:endParaRPr sz="1000"/>
                    </a:p>
                    <a:p>
                      <a:pPr marL="0" lvl="0" indent="0" algn="l" rtl="0">
                        <a:spcBef>
                          <a:spcPts val="0"/>
                        </a:spcBef>
                        <a:spcAft>
                          <a:spcPts val="0"/>
                        </a:spcAft>
                        <a:buNone/>
                      </a:pPr>
                      <a:r>
                        <a:rPr lang="es" sz="1000"/>
                        <a:t>También transforma la práctica docente.</a:t>
                      </a:r>
                      <a:endParaRPr sz="1000"/>
                    </a:p>
                  </a:txBody>
                  <a:tcPr marL="91425" marR="91425" marT="91425" marB="91425"/>
                </a:tc>
                <a:tc>
                  <a:txBody>
                    <a:bodyPr/>
                    <a:lstStyle/>
                    <a:p>
                      <a:pPr marL="0" lvl="0" indent="0" algn="l" rtl="0">
                        <a:spcBef>
                          <a:spcPts val="0"/>
                        </a:spcBef>
                        <a:spcAft>
                          <a:spcPts val="0"/>
                        </a:spcAft>
                        <a:buNone/>
                      </a:pPr>
                      <a:r>
                        <a:rPr lang="es" sz="1000"/>
                        <a:t>Porque permite rescatar la confluencia de varias áreas del conocimiento para proponer soluciones a problemas concretos.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La especialización permite sanar el dañado tejido del conocimiento e influye en la visión del mundo de los estudiantes.</a:t>
                      </a:r>
                      <a:endParaRPr sz="10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 sz="1000">
                          <a:solidFill>
                            <a:schemeClr val="dk1"/>
                          </a:solidFill>
                        </a:rPr>
                        <a:t>*Mejora la experiencia de aprendizaje.</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s" sz="1000">
                          <a:solidFill>
                            <a:schemeClr val="dk1"/>
                          </a:solidFill>
                        </a:rPr>
                        <a:t>*Incrementa la capacidad analítica del alumno.</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s" sz="1000">
                          <a:solidFill>
                            <a:schemeClr val="dk1"/>
                          </a:solidFill>
                        </a:rPr>
                        <a:t>*Cambia la visión del mundo tanto del alumno como del docente.</a:t>
                      </a:r>
                      <a:endParaRPr sz="1000">
                        <a:solidFill>
                          <a:schemeClr val="dk1"/>
                        </a:solidFill>
                      </a:endParaRPr>
                    </a:p>
                  </a:txBody>
                  <a:tcPr marL="91425" marR="91425" marT="91425" marB="91425"/>
                </a:tc>
                <a:tc>
                  <a:txBody>
                    <a:bodyPr/>
                    <a:lstStyle/>
                    <a:p>
                      <a:pPr marL="0" lvl="0" indent="0" algn="l" rtl="0">
                        <a:spcBef>
                          <a:spcPts val="0"/>
                        </a:spcBef>
                        <a:spcAft>
                          <a:spcPts val="0"/>
                        </a:spcAft>
                        <a:buNone/>
                      </a:pPr>
                      <a:r>
                        <a:rPr lang="es" sz="1000"/>
                        <a:t>*Porque mejora la experiencia de aprendizaje, al rescatar varias áreas de conocimiento, para confluir en la construcción de nuevo conocimiento.</a:t>
                      </a:r>
                      <a:endParaRPr sz="1000"/>
                    </a:p>
                  </a:txBody>
                  <a:tcPr marL="91425" marR="91425" marT="91425" marB="91425"/>
                </a:tc>
                <a:tc>
                  <a:txBody>
                    <a:bodyPr/>
                    <a:lstStyle/>
                    <a:p>
                      <a:pPr marL="0" lvl="0" indent="0" algn="l" rtl="0">
                        <a:spcBef>
                          <a:spcPts val="0"/>
                        </a:spcBef>
                        <a:spcAft>
                          <a:spcPts val="0"/>
                        </a:spcAft>
                        <a:buNone/>
                      </a:pPr>
                      <a:r>
                        <a:rPr lang="es" sz="1000"/>
                        <a:t>*Porque integra los contenidos de dos o más asignaturas, para mejorar la experiencia de aprendizaje.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*Porque el conocimiento no es valioso por sí mismo, sino que la interdisciplinariedad permite al alumno mejorar su capacidad analílica y dar solución a problemas concretos.</a:t>
                      </a:r>
                      <a:endParaRPr sz="1000"/>
                    </a:p>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18" name="Google Shape;118;p22"/>
          <p:cNvGraphicFramePr/>
          <p:nvPr/>
        </p:nvGraphicFramePr>
        <p:xfrm>
          <a:off x="856550" y="271100"/>
          <a:ext cx="7334975" cy="889000"/>
        </p:xfrm>
        <a:graphic>
          <a:graphicData uri="http://schemas.openxmlformats.org/drawingml/2006/table">
            <a:tbl>
              <a:tblPr>
                <a:noFill/>
                <a:tableStyleId>{4091AA0E-D09E-440A-B9B5-A9FFCF741175}</a:tableStyleId>
              </a:tblPr>
              <a:tblGrid>
                <a:gridCol w="1034150">
                  <a:extLst>
                    <a:ext uri="{9D8B030D-6E8A-4147-A177-3AD203B41FA5}">
                      <a16:colId xmlns:a16="http://schemas.microsoft.com/office/drawing/2014/main" val="20000"/>
                    </a:ext>
                  </a:extLst>
                </a:gridCol>
                <a:gridCol w="1034150">
                  <a:extLst>
                    <a:ext uri="{9D8B030D-6E8A-4147-A177-3AD203B41FA5}">
                      <a16:colId xmlns:a16="http://schemas.microsoft.com/office/drawing/2014/main" val="20001"/>
                    </a:ext>
                  </a:extLst>
                </a:gridCol>
                <a:gridCol w="1034150">
                  <a:extLst>
                    <a:ext uri="{9D8B030D-6E8A-4147-A177-3AD203B41FA5}">
                      <a16:colId xmlns:a16="http://schemas.microsoft.com/office/drawing/2014/main" val="20002"/>
                    </a:ext>
                  </a:extLst>
                </a:gridCol>
                <a:gridCol w="1034150">
                  <a:extLst>
                    <a:ext uri="{9D8B030D-6E8A-4147-A177-3AD203B41FA5}">
                      <a16:colId xmlns:a16="http://schemas.microsoft.com/office/drawing/2014/main" val="20003"/>
                    </a:ext>
                  </a:extLst>
                </a:gridCol>
                <a:gridCol w="1034150">
                  <a:extLst>
                    <a:ext uri="{9D8B030D-6E8A-4147-A177-3AD203B41FA5}">
                      <a16:colId xmlns:a16="http://schemas.microsoft.com/office/drawing/2014/main" val="20004"/>
                    </a:ext>
                  </a:extLst>
                </a:gridCol>
                <a:gridCol w="1034150">
                  <a:extLst>
                    <a:ext uri="{9D8B030D-6E8A-4147-A177-3AD203B41FA5}">
                      <a16:colId xmlns:a16="http://schemas.microsoft.com/office/drawing/2014/main" val="20005"/>
                    </a:ext>
                  </a:extLst>
                </a:gridCol>
                <a:gridCol w="1130075">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Puntos a considerar</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sobre la Interdisciplinariedad</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Y. Lenoir</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Follari</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Mancilla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Grupo área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23"/>
          <p:cNvGraphicFramePr/>
          <p:nvPr/>
        </p:nvGraphicFramePr>
        <p:xfrm>
          <a:off x="376975" y="271075"/>
          <a:ext cx="8383950" cy="889000"/>
        </p:xfrm>
        <a:graphic>
          <a:graphicData uri="http://schemas.openxmlformats.org/drawingml/2006/table">
            <a:tbl>
              <a:tblPr>
                <a:noFill/>
                <a:tableStyleId>{4091AA0E-D09E-440A-B9B5-A9FFCF741175}</a:tableStyleId>
              </a:tblPr>
              <a:tblGrid>
                <a:gridCol w="1235375">
                  <a:extLst>
                    <a:ext uri="{9D8B030D-6E8A-4147-A177-3AD203B41FA5}">
                      <a16:colId xmlns:a16="http://schemas.microsoft.com/office/drawing/2014/main" val="20000"/>
                    </a:ext>
                  </a:extLst>
                </a:gridCol>
                <a:gridCol w="1121500">
                  <a:extLst>
                    <a:ext uri="{9D8B030D-6E8A-4147-A177-3AD203B41FA5}">
                      <a16:colId xmlns:a16="http://schemas.microsoft.com/office/drawing/2014/main" val="20001"/>
                    </a:ext>
                  </a:extLst>
                </a:gridCol>
                <a:gridCol w="1205425">
                  <a:extLst>
                    <a:ext uri="{9D8B030D-6E8A-4147-A177-3AD203B41FA5}">
                      <a16:colId xmlns:a16="http://schemas.microsoft.com/office/drawing/2014/main" val="20002"/>
                    </a:ext>
                  </a:extLst>
                </a:gridCol>
                <a:gridCol w="1205425">
                  <a:extLst>
                    <a:ext uri="{9D8B030D-6E8A-4147-A177-3AD203B41FA5}">
                      <a16:colId xmlns:a16="http://schemas.microsoft.com/office/drawing/2014/main" val="20003"/>
                    </a:ext>
                  </a:extLst>
                </a:gridCol>
                <a:gridCol w="1205425">
                  <a:extLst>
                    <a:ext uri="{9D8B030D-6E8A-4147-A177-3AD203B41FA5}">
                      <a16:colId xmlns:a16="http://schemas.microsoft.com/office/drawing/2014/main" val="20004"/>
                    </a:ext>
                  </a:extLst>
                </a:gridCol>
                <a:gridCol w="1205425">
                  <a:extLst>
                    <a:ext uri="{9D8B030D-6E8A-4147-A177-3AD203B41FA5}">
                      <a16:colId xmlns:a16="http://schemas.microsoft.com/office/drawing/2014/main" val="20005"/>
                    </a:ext>
                  </a:extLst>
                </a:gridCol>
                <a:gridCol w="1205375">
                  <a:extLst>
                    <a:ext uri="{9D8B030D-6E8A-4147-A177-3AD203B41FA5}">
                      <a16:colId xmlns:a16="http://schemas.microsoft.com/office/drawing/2014/main" val="20006"/>
                    </a:ext>
                  </a:extLst>
                </a:gridCol>
              </a:tblGrid>
              <a:tr h="584200">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Puntos a considerar</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sobre la Interdisciplinariedad</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Y. Lenoir</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Follari</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Mancilla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Grupo área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extLst>
                  <a:ext uri="{0D108BD9-81ED-4DB2-BD59-A6C34878D82A}">
                    <a16:rowId xmlns:a16="http://schemas.microsoft.com/office/drawing/2014/main" val="10000"/>
                  </a:ext>
                </a:extLst>
              </a:tr>
            </a:tbl>
          </a:graphicData>
        </a:graphic>
      </p:graphicFrame>
      <p:graphicFrame>
        <p:nvGraphicFramePr>
          <p:cNvPr id="124" name="Google Shape;124;p23"/>
          <p:cNvGraphicFramePr/>
          <p:nvPr/>
        </p:nvGraphicFramePr>
        <p:xfrm>
          <a:off x="349963" y="1176050"/>
          <a:ext cx="8437975" cy="4175700"/>
        </p:xfrm>
        <a:graphic>
          <a:graphicData uri="http://schemas.openxmlformats.org/drawingml/2006/table">
            <a:tbl>
              <a:tblPr>
                <a:noFill/>
                <a:tableStyleId>{4091AA0E-D09E-440A-B9B5-A9FFCF741175}</a:tableStyleId>
              </a:tblPr>
              <a:tblGrid>
                <a:gridCol w="1205425">
                  <a:extLst>
                    <a:ext uri="{9D8B030D-6E8A-4147-A177-3AD203B41FA5}">
                      <a16:colId xmlns:a16="http://schemas.microsoft.com/office/drawing/2014/main" val="20000"/>
                    </a:ext>
                  </a:extLst>
                </a:gridCol>
                <a:gridCol w="1205425">
                  <a:extLst>
                    <a:ext uri="{9D8B030D-6E8A-4147-A177-3AD203B41FA5}">
                      <a16:colId xmlns:a16="http://schemas.microsoft.com/office/drawing/2014/main" val="20001"/>
                    </a:ext>
                  </a:extLst>
                </a:gridCol>
                <a:gridCol w="1205425">
                  <a:extLst>
                    <a:ext uri="{9D8B030D-6E8A-4147-A177-3AD203B41FA5}">
                      <a16:colId xmlns:a16="http://schemas.microsoft.com/office/drawing/2014/main" val="20002"/>
                    </a:ext>
                  </a:extLst>
                </a:gridCol>
                <a:gridCol w="1205425">
                  <a:extLst>
                    <a:ext uri="{9D8B030D-6E8A-4147-A177-3AD203B41FA5}">
                      <a16:colId xmlns:a16="http://schemas.microsoft.com/office/drawing/2014/main" val="20003"/>
                    </a:ext>
                  </a:extLst>
                </a:gridCol>
                <a:gridCol w="1205425">
                  <a:extLst>
                    <a:ext uri="{9D8B030D-6E8A-4147-A177-3AD203B41FA5}">
                      <a16:colId xmlns:a16="http://schemas.microsoft.com/office/drawing/2014/main" val="20004"/>
                    </a:ext>
                  </a:extLst>
                </a:gridCol>
                <a:gridCol w="1205425">
                  <a:extLst>
                    <a:ext uri="{9D8B030D-6E8A-4147-A177-3AD203B41FA5}">
                      <a16:colId xmlns:a16="http://schemas.microsoft.com/office/drawing/2014/main" val="20005"/>
                    </a:ext>
                  </a:extLst>
                </a:gridCol>
                <a:gridCol w="1205425">
                  <a:extLst>
                    <a:ext uri="{9D8B030D-6E8A-4147-A177-3AD203B41FA5}">
                      <a16:colId xmlns:a16="http://schemas.microsoft.com/office/drawing/2014/main" val="20006"/>
                    </a:ext>
                  </a:extLst>
                </a:gridCol>
              </a:tblGrid>
              <a:tr h="1932800">
                <a:tc>
                  <a:txBody>
                    <a:bodyPr/>
                    <a:lstStyle/>
                    <a:p>
                      <a:pPr marL="0" lvl="0" indent="0" algn="l" rtl="0">
                        <a:spcBef>
                          <a:spcPts val="0"/>
                        </a:spcBef>
                        <a:spcAft>
                          <a:spcPts val="0"/>
                        </a:spcAft>
                        <a:buClr>
                          <a:schemeClr val="dk1"/>
                        </a:buClr>
                        <a:buSzPts val="1100"/>
                        <a:buFont typeface="Arial"/>
                        <a:buNone/>
                      </a:pPr>
                      <a:r>
                        <a:rPr lang="es" sz="1000" b="1">
                          <a:solidFill>
                            <a:schemeClr val="dk1"/>
                          </a:solidFill>
                          <a:latin typeface="Century Gothic"/>
                          <a:ea typeface="Century Gothic"/>
                          <a:cs typeface="Century Gothic"/>
                          <a:sym typeface="Century Gothic"/>
                        </a:rPr>
                        <a:t>4.</a:t>
                      </a:r>
                      <a:r>
                        <a:rPr lang="es" sz="1000">
                          <a:solidFill>
                            <a:schemeClr val="dk1"/>
                          </a:solidFill>
                          <a:latin typeface="Century Gothic"/>
                          <a:ea typeface="Century Gothic"/>
                          <a:cs typeface="Century Gothic"/>
                          <a:sym typeface="Century Gothic"/>
                        </a:rPr>
                        <a:t> ¿Cómo motivar  a los alumnos para el trabajo interdisciplinario?</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0" lvl="0" indent="0" algn="l" rtl="0">
                        <a:spcBef>
                          <a:spcPts val="0"/>
                        </a:spcBef>
                        <a:spcAft>
                          <a:spcPts val="0"/>
                        </a:spcAft>
                        <a:buNone/>
                      </a:pPr>
                      <a:r>
                        <a:rPr lang="es" sz="1000"/>
                        <a:t>*Proponiendo situaciones problemáticas a resolver.</a:t>
                      </a:r>
                      <a:endParaRPr sz="1000"/>
                    </a:p>
                    <a:p>
                      <a:pPr marL="0" lvl="0" indent="0" algn="l" rtl="0">
                        <a:spcBef>
                          <a:spcPts val="0"/>
                        </a:spcBef>
                        <a:spcAft>
                          <a:spcPts val="0"/>
                        </a:spcAft>
                        <a:buNone/>
                      </a:pPr>
                      <a:r>
                        <a:rPr lang="es" sz="1000"/>
                        <a:t>*Planteando propósitos claros, alcanzables y medibles.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*Pidiendo que propongan problemas a resolver.</a:t>
                      </a:r>
                      <a:endParaRPr sz="1000"/>
                    </a:p>
                    <a:p>
                      <a:pPr marL="0" lvl="0" indent="0" algn="l" rtl="0">
                        <a:spcBef>
                          <a:spcPts val="0"/>
                        </a:spcBef>
                        <a:spcAft>
                          <a:spcPts val="0"/>
                        </a:spcAft>
                        <a:buNone/>
                      </a:pPr>
                      <a:r>
                        <a:rPr lang="es" sz="1000"/>
                        <a:t>*Retomando sus conocimientos previos.</a:t>
                      </a:r>
                      <a:endParaRPr sz="1000"/>
                    </a:p>
                    <a:p>
                      <a:pPr marL="0" lvl="0" indent="0" algn="l" rtl="0">
                        <a:spcBef>
                          <a:spcPts val="0"/>
                        </a:spcBef>
                        <a:spcAft>
                          <a:spcPts val="0"/>
                        </a:spcAft>
                        <a:buNone/>
                      </a:pPr>
                      <a:r>
                        <a:rPr lang="es" sz="1000"/>
                        <a:t>*Animándolos a emplear la tecnología.</a:t>
                      </a:r>
                      <a:endParaRPr sz="1000"/>
                    </a:p>
                    <a:p>
                      <a:pPr marL="0" lvl="0" indent="0" algn="l" rtl="0">
                        <a:spcBef>
                          <a:spcPts val="0"/>
                        </a:spcBef>
                        <a:spcAft>
                          <a:spcPts val="0"/>
                        </a:spcAft>
                        <a:buNone/>
                      </a:pPr>
                      <a:r>
                        <a:rPr lang="es" sz="1000"/>
                        <a:t>*Apreciando sus aportaciones.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*Detectando problemas de la comunidad.</a:t>
                      </a:r>
                      <a:endParaRPr sz="1000"/>
                    </a:p>
                    <a:p>
                      <a:pPr marL="0" lvl="0" indent="0" algn="l" rtl="0">
                        <a:spcBef>
                          <a:spcPts val="0"/>
                        </a:spcBef>
                        <a:spcAft>
                          <a:spcPts val="0"/>
                        </a:spcAft>
                        <a:buNone/>
                      </a:pPr>
                      <a:r>
                        <a:rPr lang="es" sz="1000"/>
                        <a:t>*Formando equipos con diferentes cualidades e intereses.</a:t>
                      </a:r>
                      <a:endParaRPr sz="1000"/>
                    </a:p>
                    <a:p>
                      <a:pPr marL="0" lvl="0" indent="0" algn="l" rtl="0">
                        <a:spcBef>
                          <a:spcPts val="0"/>
                        </a:spcBef>
                        <a:spcAft>
                          <a:spcPts val="0"/>
                        </a:spcAft>
                        <a:buNone/>
                      </a:pPr>
                      <a:r>
                        <a:rPr lang="es" sz="1000"/>
                        <a:t>*Observando los diferentes aspectos de un problema. </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*Presentando como una oportunidad el cambiar o mejorar situaciones concretas que no les agradan.</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*Retomando sus opiniones y conocimientos previos.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*Planificando de tal manera nuestras actividades, que permitan a los alumnos ser más críticos y participativos.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solidFill>
                            <a:schemeClr val="dk1"/>
                          </a:solidFill>
                        </a:rPr>
                        <a:t>*Planificando de tal manera nuestras actividades, que permitan a los alumnos ser más críticos y participativos.</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s" sz="1000">
                          <a:solidFill>
                            <a:schemeClr val="dk1"/>
                          </a:solidFill>
                        </a:rPr>
                        <a:t>*Apreciando sus aportaciones.</a:t>
                      </a:r>
                      <a:endParaRPr sz="10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955800">
                <a:tc>
                  <a:txBody>
                    <a:bodyPr/>
                    <a:lstStyle/>
                    <a:p>
                      <a:pPr marL="0" lvl="0" indent="0" algn="l" rtl="0">
                        <a:spcBef>
                          <a:spcPts val="0"/>
                        </a:spcBef>
                        <a:spcAft>
                          <a:spcPts val="0"/>
                        </a:spcAft>
                        <a:buNone/>
                      </a:pPr>
                      <a:r>
                        <a:rPr lang="es" sz="1000" b="1">
                          <a:latin typeface="Century Gothic"/>
                          <a:ea typeface="Century Gothic"/>
                          <a:cs typeface="Century Gothic"/>
                          <a:sym typeface="Century Gothic"/>
                        </a:rPr>
                        <a:t>5.</a:t>
                      </a:r>
                      <a:r>
                        <a:rPr lang="es" sz="1000">
                          <a:latin typeface="Century Gothic"/>
                          <a:ea typeface="Century Gothic"/>
                          <a:cs typeface="Century Gothic"/>
                          <a:sym typeface="Century Gothic"/>
                        </a:rPr>
                        <a:t> ¿Cuáles son los prerrequisitos materiales, organizacionales y personales para la planeación del trabajo interdisciplinario?</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a:txBody>
                    <a:bodyPr/>
                    <a:lstStyle/>
                    <a:p>
                      <a:pPr marL="0" lvl="0" indent="0" algn="l" rtl="0">
                        <a:spcBef>
                          <a:spcPts val="0"/>
                        </a:spcBef>
                        <a:spcAft>
                          <a:spcPts val="0"/>
                        </a:spcAft>
                        <a:buNone/>
                      </a:pPr>
                      <a:r>
                        <a:rPr lang="es" sz="1000"/>
                        <a:t>*Adoptar el proyecto como una meta común.- Vincular la razón, la mano y el corazón.</a:t>
                      </a:r>
                      <a:endParaRPr sz="1000"/>
                    </a:p>
                    <a:p>
                      <a:pPr marL="0" lvl="0" indent="0" algn="l" rtl="0">
                        <a:spcBef>
                          <a:spcPts val="0"/>
                        </a:spcBef>
                        <a:spcAft>
                          <a:spcPts val="0"/>
                        </a:spcAft>
                        <a:buNone/>
                      </a:pPr>
                      <a:r>
                        <a:rPr lang="es" sz="1000"/>
                        <a:t>*Tener líderes que tengan ascendencia entre sus compañeros.</a:t>
                      </a:r>
                      <a:endParaRPr sz="1000"/>
                    </a:p>
                    <a:p>
                      <a:pPr marL="0" lvl="0" indent="0" algn="l" rtl="0">
                        <a:spcBef>
                          <a:spcPts val="0"/>
                        </a:spcBef>
                        <a:spcAft>
                          <a:spcPts val="0"/>
                        </a:spcAft>
                        <a:buNone/>
                      </a:pPr>
                      <a:r>
                        <a:rPr lang="es" sz="1000"/>
                        <a:t>*Integrantes que se comprometan.</a:t>
                      </a:r>
                      <a:endParaRPr sz="1000"/>
                    </a:p>
                  </a:txBody>
                  <a:tcPr marL="91425" marR="91425" marT="91425" marB="91425">
                    <a:lnL w="12700" cap="flat" cmpd="sng">
                      <a:solidFill>
                        <a:srgbClr val="F1592A"/>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*Coincidencia comunicativa entre profesores.</a:t>
                      </a:r>
                      <a:endParaRPr sz="1000"/>
                    </a:p>
                    <a:p>
                      <a:pPr marL="0" lvl="0" indent="0" algn="l" rtl="0">
                        <a:spcBef>
                          <a:spcPts val="0"/>
                        </a:spcBef>
                        <a:spcAft>
                          <a:spcPts val="0"/>
                        </a:spcAft>
                        <a:buNone/>
                      </a:pPr>
                      <a:r>
                        <a:rPr lang="es" sz="1000"/>
                        <a:t>*Facilidad para las reuniones.</a:t>
                      </a:r>
                      <a:endParaRPr sz="1000"/>
                    </a:p>
                    <a:p>
                      <a:pPr marL="0" lvl="0" indent="0" algn="l" rtl="0">
                        <a:spcBef>
                          <a:spcPts val="0"/>
                        </a:spcBef>
                        <a:spcAft>
                          <a:spcPts val="0"/>
                        </a:spcAft>
                        <a:buNone/>
                      </a:pPr>
                      <a:r>
                        <a:rPr lang="es" sz="1000"/>
                        <a:t>*No demasiada carga teórica.</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*Verdadero trabajo en equipo.</a:t>
                      </a:r>
                      <a:endParaRPr sz="1000"/>
                    </a:p>
                    <a:p>
                      <a:pPr marL="0" lvl="0" indent="0" algn="l" rtl="0">
                        <a:spcBef>
                          <a:spcPts val="0"/>
                        </a:spcBef>
                        <a:spcAft>
                          <a:spcPts val="0"/>
                        </a:spcAft>
                        <a:buNone/>
                      </a:pPr>
                      <a:r>
                        <a:rPr lang="es" sz="1000"/>
                        <a:t>*Actitud de aportar.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*Que los equipos sean organizados de común acuerdo.</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*Que cada equipo elija a su representante.</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*Disponibilidad al trabajo en equipo.</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*Que la institución proporcione tiempos pagados por semana al personal participante, como forma de incentivo.</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s" sz="1000">
                          <a:solidFill>
                            <a:schemeClr val="dk1"/>
                          </a:solidFill>
                        </a:rPr>
                        <a:t>*Que los equipos sean organizados de común acuerdo.</a:t>
                      </a:r>
                      <a:endParaRPr sz="1000">
                        <a:solidFill>
                          <a:schemeClr val="dk1"/>
                        </a:solidFill>
                      </a:endParaRPr>
                    </a:p>
                    <a:p>
                      <a:pPr marL="0" lvl="0" indent="0" algn="l" rtl="0">
                        <a:spcBef>
                          <a:spcPts val="0"/>
                        </a:spcBef>
                        <a:spcAft>
                          <a:spcPts val="0"/>
                        </a:spcAft>
                        <a:buNone/>
                      </a:pPr>
                      <a:r>
                        <a:rPr lang="es" sz="1000">
                          <a:solidFill>
                            <a:schemeClr val="dk1"/>
                          </a:solidFill>
                        </a:rPr>
                        <a:t>*Que cada equipo elija a su representante.</a:t>
                      </a:r>
                      <a:endParaRPr sz="1000">
                        <a:solidFill>
                          <a:schemeClr val="dk1"/>
                        </a:solidFill>
                      </a:endParaRPr>
                    </a:p>
                    <a:p>
                      <a:pPr marL="0" lvl="0" indent="0" algn="l" rtl="0">
                        <a:spcBef>
                          <a:spcPts val="0"/>
                        </a:spcBef>
                        <a:spcAft>
                          <a:spcPts val="0"/>
                        </a:spcAft>
                        <a:buClr>
                          <a:schemeClr val="dk1"/>
                        </a:buClr>
                        <a:buSzPts val="1100"/>
                        <a:buFont typeface="Arial"/>
                        <a:buNone/>
                      </a:pPr>
                      <a:r>
                        <a:rPr lang="es" sz="1000">
                          <a:solidFill>
                            <a:schemeClr val="dk1"/>
                          </a:solidFill>
                        </a:rPr>
                        <a:t>*Incentivos al personal participante.</a:t>
                      </a:r>
                      <a:endParaRPr sz="10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Google Shape;129;p24"/>
          <p:cNvGraphicFramePr/>
          <p:nvPr/>
        </p:nvGraphicFramePr>
        <p:xfrm>
          <a:off x="976825" y="1235400"/>
          <a:ext cx="7286650" cy="3535650"/>
        </p:xfrm>
        <a:graphic>
          <a:graphicData uri="http://schemas.openxmlformats.org/drawingml/2006/table">
            <a:tbl>
              <a:tblPr>
                <a:noFill/>
                <a:tableStyleId>{4091AA0E-D09E-440A-B9B5-A9FFCF741175}</a:tableStyleId>
              </a:tblPr>
              <a:tblGrid>
                <a:gridCol w="1088575">
                  <a:extLst>
                    <a:ext uri="{9D8B030D-6E8A-4147-A177-3AD203B41FA5}">
                      <a16:colId xmlns:a16="http://schemas.microsoft.com/office/drawing/2014/main" val="20000"/>
                    </a:ext>
                  </a:extLst>
                </a:gridCol>
                <a:gridCol w="993325">
                  <a:extLst>
                    <a:ext uri="{9D8B030D-6E8A-4147-A177-3AD203B41FA5}">
                      <a16:colId xmlns:a16="http://schemas.microsoft.com/office/drawing/2014/main" val="20001"/>
                    </a:ext>
                  </a:extLst>
                </a:gridCol>
                <a:gridCol w="1040950">
                  <a:extLst>
                    <a:ext uri="{9D8B030D-6E8A-4147-A177-3AD203B41FA5}">
                      <a16:colId xmlns:a16="http://schemas.microsoft.com/office/drawing/2014/main" val="20002"/>
                    </a:ext>
                  </a:extLst>
                </a:gridCol>
                <a:gridCol w="1040950">
                  <a:extLst>
                    <a:ext uri="{9D8B030D-6E8A-4147-A177-3AD203B41FA5}">
                      <a16:colId xmlns:a16="http://schemas.microsoft.com/office/drawing/2014/main" val="20003"/>
                    </a:ext>
                  </a:extLst>
                </a:gridCol>
                <a:gridCol w="1040950">
                  <a:extLst>
                    <a:ext uri="{9D8B030D-6E8A-4147-A177-3AD203B41FA5}">
                      <a16:colId xmlns:a16="http://schemas.microsoft.com/office/drawing/2014/main" val="20004"/>
                    </a:ext>
                  </a:extLst>
                </a:gridCol>
                <a:gridCol w="1040950">
                  <a:extLst>
                    <a:ext uri="{9D8B030D-6E8A-4147-A177-3AD203B41FA5}">
                      <a16:colId xmlns:a16="http://schemas.microsoft.com/office/drawing/2014/main" val="20005"/>
                    </a:ext>
                  </a:extLst>
                </a:gridCol>
                <a:gridCol w="1040950">
                  <a:extLst>
                    <a:ext uri="{9D8B030D-6E8A-4147-A177-3AD203B41FA5}">
                      <a16:colId xmlns:a16="http://schemas.microsoft.com/office/drawing/2014/main" val="20006"/>
                    </a:ext>
                  </a:extLst>
                </a:gridCol>
              </a:tblGrid>
              <a:tr h="2037400">
                <a:tc>
                  <a:txBody>
                    <a:bodyPr/>
                    <a:lstStyle/>
                    <a:p>
                      <a:pPr marL="0" lvl="0" indent="0" algn="l" rtl="0">
                        <a:spcBef>
                          <a:spcPts val="0"/>
                        </a:spcBef>
                        <a:spcAft>
                          <a:spcPts val="0"/>
                        </a:spcAft>
                        <a:buNone/>
                      </a:pPr>
                      <a:r>
                        <a:rPr lang="es" sz="1000" b="1">
                          <a:latin typeface="Century Gothic"/>
                          <a:ea typeface="Century Gothic"/>
                          <a:cs typeface="Century Gothic"/>
                          <a:sym typeface="Century Gothic"/>
                        </a:rPr>
                        <a:t>6.</a:t>
                      </a:r>
                      <a:r>
                        <a:rPr lang="es" sz="1000">
                          <a:latin typeface="Century Gothic"/>
                          <a:ea typeface="Century Gothic"/>
                          <a:cs typeface="Century Gothic"/>
                          <a:sym typeface="Century Gothic"/>
                        </a:rPr>
                        <a:t> ¿Qué papel juega la planeación en el trabajo interdisciplinario y qué características debe tener? </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a:txBody>
                    <a:bodyPr/>
                    <a:lstStyle/>
                    <a:p>
                      <a:pPr marL="0" lvl="0" indent="0" algn="l" rtl="0">
                        <a:spcBef>
                          <a:spcPts val="0"/>
                        </a:spcBef>
                        <a:spcAft>
                          <a:spcPts val="0"/>
                        </a:spcAft>
                        <a:buNone/>
                      </a:pPr>
                      <a:r>
                        <a:rPr lang="es" sz="1000"/>
                        <a:t>Es fundamental, pues implica el análisis curricular y el planteamiento de objetivos accesibles a los alumnos, rescatando sus saberes adquiridos, para desarrollar nuevos  procesos cognitivos integradores.</a:t>
                      </a:r>
                      <a:endParaRPr sz="1000"/>
                    </a:p>
                  </a:txBody>
                  <a:tcPr marL="91425" marR="91425" marT="91425" marB="91425">
                    <a:lnL w="12700" cap="flat" cmpd="sng">
                      <a:solidFill>
                        <a:srgbClr val="F1592A"/>
                      </a:solidFill>
                      <a:prstDash val="solid"/>
                      <a:round/>
                      <a:headEnd type="none" w="sm" len="sm"/>
                      <a:tailEnd type="none" w="sm" len="sm"/>
                    </a:lnL>
                  </a:tcPr>
                </a:tc>
                <a:tc>
                  <a:txBody>
                    <a:bodyPr/>
                    <a:lstStyle/>
                    <a:p>
                      <a:pPr marL="0" lvl="0" indent="0" algn="l" rtl="0">
                        <a:spcBef>
                          <a:spcPts val="0"/>
                        </a:spcBef>
                        <a:spcAft>
                          <a:spcPts val="0"/>
                        </a:spcAft>
                        <a:buNone/>
                      </a:pPr>
                      <a:r>
                        <a:rPr lang="es" sz="1000"/>
                        <a:t>Tiene mucha importancia, pues la planeación será un trabajo de integración de contenidos, construyendo un ambiente de trabajo en equipo, que presente contenidos interesantes a los estudiantes</a:t>
                      </a:r>
                      <a:endParaRPr sz="1000"/>
                    </a:p>
                  </a:txBody>
                  <a:tcPr marL="91425" marR="91425" marT="91425" marB="91425"/>
                </a:tc>
                <a:tc>
                  <a:txBody>
                    <a:bodyPr/>
                    <a:lstStyle/>
                    <a:p>
                      <a:pPr marL="0" lvl="0" indent="0" algn="l" rtl="0">
                        <a:spcBef>
                          <a:spcPts val="0"/>
                        </a:spcBef>
                        <a:spcAft>
                          <a:spcPts val="0"/>
                        </a:spcAft>
                        <a:buNone/>
                      </a:pPr>
                      <a:r>
                        <a:rPr lang="es" sz="1000"/>
                        <a:t>Es punto nodal, pues debe haber un cuidadoso diseño no sólo del currículo, sino de las actividades en clase, teniendo presente que un problema no tiene sólo una arista, sin que puede mirarse desde varias perspectivas.</a:t>
                      </a:r>
                      <a:endParaRPr sz="1000"/>
                    </a:p>
                  </a:txBody>
                  <a:tcPr marL="91425" marR="91425" marT="91425" marB="91425"/>
                </a:tc>
                <a:tc>
                  <a:txBody>
                    <a:bodyPr/>
                    <a:lstStyle/>
                    <a:p>
                      <a:pPr marL="0" lvl="0" indent="0" algn="l" rtl="0">
                        <a:spcBef>
                          <a:spcPts val="0"/>
                        </a:spcBef>
                        <a:spcAft>
                          <a:spcPts val="0"/>
                        </a:spcAft>
                        <a:buNone/>
                      </a:pPr>
                      <a:r>
                        <a:rPr lang="es" sz="1000"/>
                        <a:t>La planeación es sustancial, pues el docente tiene la oportunidad de mostrar a sus alumnos que pueden construir por sí mismos nuevo e interesante conocimiento, resolviendo problemas reales y concretos.</a:t>
                      </a:r>
                      <a:endParaRPr sz="1000"/>
                    </a:p>
                  </a:txBody>
                  <a:tcPr marL="91425" marR="91425" marT="91425" marB="91425"/>
                </a:tc>
                <a:tc>
                  <a:txBody>
                    <a:bodyPr/>
                    <a:lstStyle/>
                    <a:p>
                      <a:pPr marL="0" lvl="0" indent="0" algn="l" rtl="0">
                        <a:spcBef>
                          <a:spcPts val="0"/>
                        </a:spcBef>
                        <a:spcAft>
                          <a:spcPts val="0"/>
                        </a:spcAft>
                        <a:buNone/>
                      </a:pPr>
                      <a:r>
                        <a:rPr lang="es" sz="1000"/>
                        <a:t>Es fundamental que el docente presente contenidos interesantes y que -en quipo-, fomente el análisis y resolución de problemas concretos.</a:t>
                      </a:r>
                      <a:endParaRPr sz="1000"/>
                    </a:p>
                    <a:p>
                      <a:pPr marL="0" lvl="0" indent="0" algn="l" rtl="0">
                        <a:spcBef>
                          <a:spcPts val="0"/>
                        </a:spcBef>
                        <a:spcAft>
                          <a:spcPts val="0"/>
                        </a:spcAft>
                        <a:buNone/>
                      </a:pPr>
                      <a:r>
                        <a:rPr lang="es" sz="1000"/>
                        <a:t>-Plantear y delimitar problemas.</a:t>
                      </a:r>
                      <a:endParaRPr sz="1000"/>
                    </a:p>
                    <a:p>
                      <a:pPr marL="0" lvl="0" indent="0" algn="l" rtl="0">
                        <a:spcBef>
                          <a:spcPts val="0"/>
                        </a:spcBef>
                        <a:spcAft>
                          <a:spcPts val="0"/>
                        </a:spcAft>
                        <a:buNone/>
                      </a:pPr>
                      <a:r>
                        <a:rPr lang="es" sz="1000"/>
                        <a:t>-Especificar propósitos.</a:t>
                      </a:r>
                      <a:endParaRPr sz="1000"/>
                    </a:p>
                    <a:p>
                      <a:pPr marL="0" lvl="0" indent="0" algn="l" rtl="0">
                        <a:spcBef>
                          <a:spcPts val="0"/>
                        </a:spcBef>
                        <a:spcAft>
                          <a:spcPts val="0"/>
                        </a:spcAft>
                        <a:buNone/>
                      </a:pPr>
                      <a:r>
                        <a:rPr lang="es" sz="1000"/>
                        <a:t>-Aclarar tiempos.</a:t>
                      </a:r>
                      <a:endParaRPr sz="1000"/>
                    </a:p>
                    <a:p>
                      <a:pPr marL="0" lvl="0" indent="0" algn="l" rtl="0">
                        <a:spcBef>
                          <a:spcPts val="0"/>
                        </a:spcBef>
                        <a:spcAft>
                          <a:spcPts val="0"/>
                        </a:spcAft>
                        <a:buNone/>
                      </a:pPr>
                      <a:r>
                        <a:rPr lang="es" sz="1000"/>
                        <a:t>-Especificar forma de evaluación.</a:t>
                      </a:r>
                      <a:endParaRPr sz="1000"/>
                    </a:p>
                  </a:txBody>
                  <a:tcPr marL="91425" marR="91425" marT="91425" marB="91425"/>
                </a:tc>
                <a:tc>
                  <a:txBody>
                    <a:bodyPr/>
                    <a:lstStyle/>
                    <a:p>
                      <a:pPr marL="0" lvl="0" indent="0" algn="l" rtl="0">
                        <a:spcBef>
                          <a:spcPts val="0"/>
                        </a:spcBef>
                        <a:spcAft>
                          <a:spcPts val="0"/>
                        </a:spcAft>
                        <a:buNone/>
                      </a:pPr>
                      <a:r>
                        <a:rPr lang="es" sz="1000">
                          <a:solidFill>
                            <a:schemeClr val="dk1"/>
                          </a:solidFill>
                        </a:rPr>
                        <a:t>La planeación implica el análisis curricular y el planteamiento de objetivos accesibles a los alumnos, rescatando sus saberes adquiridos, que</a:t>
                      </a:r>
                      <a:endParaRPr sz="1000">
                        <a:solidFill>
                          <a:schemeClr val="dk1"/>
                        </a:solidFill>
                      </a:endParaRPr>
                    </a:p>
                    <a:p>
                      <a:pPr marL="0" lvl="0" indent="0" algn="l" rtl="0">
                        <a:spcBef>
                          <a:spcPts val="0"/>
                        </a:spcBef>
                        <a:spcAft>
                          <a:spcPts val="0"/>
                        </a:spcAft>
                        <a:buNone/>
                      </a:pPr>
                      <a:r>
                        <a:rPr lang="es" sz="1000">
                          <a:solidFill>
                            <a:schemeClr val="dk1"/>
                          </a:solidFill>
                        </a:rPr>
                        <a:t>debe ser:</a:t>
                      </a:r>
                      <a:endParaRPr sz="1000">
                        <a:solidFill>
                          <a:schemeClr val="dk1"/>
                        </a:solidFill>
                      </a:endParaRPr>
                    </a:p>
                    <a:p>
                      <a:pPr marL="0" lvl="0" indent="0" algn="l" rtl="0">
                        <a:spcBef>
                          <a:spcPts val="0"/>
                        </a:spcBef>
                        <a:spcAft>
                          <a:spcPts val="0"/>
                        </a:spcAft>
                        <a:buNone/>
                      </a:pPr>
                      <a:r>
                        <a:rPr lang="es" sz="1000">
                          <a:solidFill>
                            <a:schemeClr val="dk1"/>
                          </a:solidFill>
                        </a:rPr>
                        <a:t>-Oportunos</a:t>
                      </a:r>
                      <a:endParaRPr sz="1000">
                        <a:solidFill>
                          <a:schemeClr val="dk1"/>
                        </a:solidFill>
                      </a:endParaRPr>
                    </a:p>
                    <a:p>
                      <a:pPr marL="0" lvl="0" indent="0" algn="l" rtl="0">
                        <a:spcBef>
                          <a:spcPts val="0"/>
                        </a:spcBef>
                        <a:spcAft>
                          <a:spcPts val="0"/>
                        </a:spcAft>
                        <a:buNone/>
                      </a:pPr>
                      <a:r>
                        <a:rPr lang="es" sz="1000">
                          <a:solidFill>
                            <a:schemeClr val="dk1"/>
                          </a:solidFill>
                        </a:rPr>
                        <a:t>-Claros</a:t>
                      </a:r>
                      <a:endParaRPr sz="1000">
                        <a:solidFill>
                          <a:schemeClr val="dk1"/>
                        </a:solidFill>
                      </a:endParaRPr>
                    </a:p>
                    <a:p>
                      <a:pPr marL="0" lvl="0" indent="0" algn="l" rtl="0">
                        <a:spcBef>
                          <a:spcPts val="0"/>
                        </a:spcBef>
                        <a:spcAft>
                          <a:spcPts val="0"/>
                        </a:spcAft>
                        <a:buNone/>
                      </a:pPr>
                      <a:r>
                        <a:rPr lang="es" sz="1000">
                          <a:solidFill>
                            <a:schemeClr val="dk1"/>
                          </a:solidFill>
                        </a:rPr>
                        <a:t>-Alcanzables</a:t>
                      </a:r>
                      <a:endParaRPr sz="1000">
                        <a:solidFill>
                          <a:schemeClr val="dk1"/>
                        </a:solidFill>
                      </a:endParaRPr>
                    </a:p>
                    <a:p>
                      <a:pPr marL="0" lvl="0" indent="0" algn="l" rtl="0">
                        <a:spcBef>
                          <a:spcPts val="0"/>
                        </a:spcBef>
                        <a:spcAft>
                          <a:spcPts val="0"/>
                        </a:spcAft>
                        <a:buClr>
                          <a:schemeClr val="dk1"/>
                        </a:buClr>
                        <a:buSzPts val="1100"/>
                        <a:buFont typeface="Arial"/>
                        <a:buNone/>
                      </a:pPr>
                      <a:r>
                        <a:rPr lang="es" sz="1000">
                          <a:solidFill>
                            <a:schemeClr val="dk1"/>
                          </a:solidFill>
                        </a:rPr>
                        <a:t>-Medibles</a:t>
                      </a:r>
                      <a:endParaRPr sz="100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30" name="Google Shape;130;p24"/>
          <p:cNvGraphicFramePr/>
          <p:nvPr/>
        </p:nvGraphicFramePr>
        <p:xfrm>
          <a:off x="1000625" y="346400"/>
          <a:ext cx="7239050" cy="889000"/>
        </p:xfrm>
        <a:graphic>
          <a:graphicData uri="http://schemas.openxmlformats.org/drawingml/2006/table">
            <a:tbl>
              <a:tblPr>
                <a:noFill/>
                <a:tableStyleId>{4091AA0E-D09E-440A-B9B5-A9FFCF741175}</a:tableStyleId>
              </a:tblPr>
              <a:tblGrid>
                <a:gridCol w="1034150">
                  <a:extLst>
                    <a:ext uri="{9D8B030D-6E8A-4147-A177-3AD203B41FA5}">
                      <a16:colId xmlns:a16="http://schemas.microsoft.com/office/drawing/2014/main" val="20000"/>
                    </a:ext>
                  </a:extLst>
                </a:gridCol>
                <a:gridCol w="1034150">
                  <a:extLst>
                    <a:ext uri="{9D8B030D-6E8A-4147-A177-3AD203B41FA5}">
                      <a16:colId xmlns:a16="http://schemas.microsoft.com/office/drawing/2014/main" val="20001"/>
                    </a:ext>
                  </a:extLst>
                </a:gridCol>
                <a:gridCol w="1034150">
                  <a:extLst>
                    <a:ext uri="{9D8B030D-6E8A-4147-A177-3AD203B41FA5}">
                      <a16:colId xmlns:a16="http://schemas.microsoft.com/office/drawing/2014/main" val="20002"/>
                    </a:ext>
                  </a:extLst>
                </a:gridCol>
                <a:gridCol w="1034150">
                  <a:extLst>
                    <a:ext uri="{9D8B030D-6E8A-4147-A177-3AD203B41FA5}">
                      <a16:colId xmlns:a16="http://schemas.microsoft.com/office/drawing/2014/main" val="20003"/>
                    </a:ext>
                  </a:extLst>
                </a:gridCol>
                <a:gridCol w="1034150">
                  <a:extLst>
                    <a:ext uri="{9D8B030D-6E8A-4147-A177-3AD203B41FA5}">
                      <a16:colId xmlns:a16="http://schemas.microsoft.com/office/drawing/2014/main" val="20004"/>
                    </a:ext>
                  </a:extLst>
                </a:gridCol>
                <a:gridCol w="1034150">
                  <a:extLst>
                    <a:ext uri="{9D8B030D-6E8A-4147-A177-3AD203B41FA5}">
                      <a16:colId xmlns:a16="http://schemas.microsoft.com/office/drawing/2014/main" val="20005"/>
                    </a:ext>
                  </a:extLst>
                </a:gridCol>
                <a:gridCol w="1034150">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Puntos a considerar</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sobre la Interdisciplinariedad</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Y. Lenoir</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Follari</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Mancilla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Grupo área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315925"/>
            <a:ext cx="8520600" cy="76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s" sz="3190"/>
              <a:t>PUNTOS A CONSIDERAR SOBRE EL APRENDIZAJE COOPERATIVO</a:t>
            </a:r>
            <a:endParaRPr sz="3190"/>
          </a:p>
        </p:txBody>
      </p:sp>
      <p:graphicFrame>
        <p:nvGraphicFramePr>
          <p:cNvPr id="136" name="Google Shape;136;p25"/>
          <p:cNvGraphicFramePr/>
          <p:nvPr/>
        </p:nvGraphicFramePr>
        <p:xfrm>
          <a:off x="161975" y="1428750"/>
          <a:ext cx="7713825" cy="3149600"/>
        </p:xfrm>
        <a:graphic>
          <a:graphicData uri="http://schemas.openxmlformats.org/drawingml/2006/table">
            <a:tbl>
              <a:tblPr>
                <a:noFill/>
                <a:tableStyleId>{4091AA0E-D09E-440A-B9B5-A9FFCF741175}</a:tableStyleId>
              </a:tblPr>
              <a:tblGrid>
                <a:gridCol w="1101975">
                  <a:extLst>
                    <a:ext uri="{9D8B030D-6E8A-4147-A177-3AD203B41FA5}">
                      <a16:colId xmlns:a16="http://schemas.microsoft.com/office/drawing/2014/main" val="20000"/>
                    </a:ext>
                  </a:extLst>
                </a:gridCol>
                <a:gridCol w="1101975">
                  <a:extLst>
                    <a:ext uri="{9D8B030D-6E8A-4147-A177-3AD203B41FA5}">
                      <a16:colId xmlns:a16="http://schemas.microsoft.com/office/drawing/2014/main" val="20001"/>
                    </a:ext>
                  </a:extLst>
                </a:gridCol>
                <a:gridCol w="1101975">
                  <a:extLst>
                    <a:ext uri="{9D8B030D-6E8A-4147-A177-3AD203B41FA5}">
                      <a16:colId xmlns:a16="http://schemas.microsoft.com/office/drawing/2014/main" val="20002"/>
                    </a:ext>
                  </a:extLst>
                </a:gridCol>
                <a:gridCol w="1685375">
                  <a:extLst>
                    <a:ext uri="{9D8B030D-6E8A-4147-A177-3AD203B41FA5}">
                      <a16:colId xmlns:a16="http://schemas.microsoft.com/office/drawing/2014/main" val="20003"/>
                    </a:ext>
                  </a:extLst>
                </a:gridCol>
                <a:gridCol w="518575">
                  <a:extLst>
                    <a:ext uri="{9D8B030D-6E8A-4147-A177-3AD203B41FA5}">
                      <a16:colId xmlns:a16="http://schemas.microsoft.com/office/drawing/2014/main" val="20004"/>
                    </a:ext>
                  </a:extLst>
                </a:gridCol>
                <a:gridCol w="1101975">
                  <a:extLst>
                    <a:ext uri="{9D8B030D-6E8A-4147-A177-3AD203B41FA5}">
                      <a16:colId xmlns:a16="http://schemas.microsoft.com/office/drawing/2014/main" val="20005"/>
                    </a:ext>
                  </a:extLst>
                </a:gridCol>
                <a:gridCol w="1101975">
                  <a:extLst>
                    <a:ext uri="{9D8B030D-6E8A-4147-A177-3AD203B41FA5}">
                      <a16:colId xmlns:a16="http://schemas.microsoft.com/office/drawing/2014/main" val="20006"/>
                    </a:ext>
                  </a:extLst>
                </a:gridCol>
              </a:tblGrid>
              <a:tr h="584200">
                <a:tc>
                  <a:txBody>
                    <a:bodyPr/>
                    <a:lstStyle/>
                    <a:p>
                      <a:pPr marL="0" lvl="0" indent="0" algn="l" rtl="0">
                        <a:spcBef>
                          <a:spcPts val="0"/>
                        </a:spcBef>
                        <a:spcAft>
                          <a:spcPts val="0"/>
                        </a:spcAft>
                        <a:buNone/>
                      </a:pPr>
                      <a:endParaRPr/>
                    </a:p>
                  </a:txBody>
                  <a:tcPr marL="91425" marR="91425" marT="91425" marB="91425">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B w="12700" cap="flat" cmpd="sng">
                      <a:solidFill>
                        <a:srgbClr val="F1592A"/>
                      </a:solidFill>
                      <a:prstDash val="solid"/>
                      <a:round/>
                      <a:headEnd type="none" w="sm" len="sm"/>
                      <a:tailEnd type="none" w="sm" len="sm"/>
                    </a:lnB>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 F. Díaz Barriga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gridSpan="2">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 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hMerge="1">
                  <a:txBody>
                    <a:bodyPr/>
                    <a:lstStyle/>
                    <a:p>
                      <a:endParaRPr lang="es-ES"/>
                    </a:p>
                  </a:txBody>
                  <a:tcPr/>
                </a:tc>
                <a:tc gridSpan="3">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 Grupo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65400">
                <a:tc>
                  <a:txBody>
                    <a:bodyPr/>
                    <a:lstStyle/>
                    <a:p>
                      <a:pPr marL="0" lvl="0" indent="0" algn="l" rtl="0">
                        <a:spcBef>
                          <a:spcPts val="0"/>
                        </a:spcBef>
                        <a:spcAft>
                          <a:spcPts val="0"/>
                        </a:spcAft>
                        <a:buNone/>
                      </a:pPr>
                      <a:r>
                        <a:rPr lang="es" sz="1000" b="1">
                          <a:latin typeface="Century Gothic"/>
                          <a:ea typeface="Century Gothic"/>
                          <a:cs typeface="Century Gothic"/>
                          <a:sym typeface="Century Gothic"/>
                        </a:rPr>
                        <a:t>1.</a:t>
                      </a:r>
                      <a:r>
                        <a:rPr lang="es" sz="1000">
                          <a:latin typeface="Century Gothic"/>
                          <a:ea typeface="Century Gothic"/>
                          <a:cs typeface="Century Gothic"/>
                          <a:sym typeface="Century Gothic"/>
                        </a:rPr>
                        <a:t> ¿Qué es?</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a:txBody>
                    <a:bodyPr/>
                    <a:lstStyle/>
                    <a:p>
                      <a:pPr marL="0" lvl="0" indent="0" algn="just" rtl="0">
                        <a:spcBef>
                          <a:spcPts val="0"/>
                        </a:spcBef>
                        <a:spcAft>
                          <a:spcPts val="0"/>
                        </a:spcAft>
                        <a:buNone/>
                      </a:pPr>
                      <a:r>
                        <a:rPr lang="es" sz="1000">
                          <a:latin typeface="Calibri"/>
                          <a:ea typeface="Calibri"/>
                          <a:cs typeface="Calibri"/>
                          <a:sym typeface="Calibri"/>
                        </a:rPr>
                        <a:t>Empleo didáctico de grupos pequeños, en los que los alumnos trabajan juntos para maximizar su aprendizaje y el de los demás; por consiguiente, se asume que la interacción entre los estudiantes es  la vía idónea para la adquisición activa del conocimiento.</a:t>
                      </a:r>
                      <a:endParaRPr sz="1000">
                        <a:latin typeface="Calibri"/>
                        <a:ea typeface="Calibri"/>
                        <a:cs typeface="Calibri"/>
                        <a:sym typeface="Calibri"/>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gridSpan="2">
                  <a:txBody>
                    <a:bodyPr/>
                    <a:lstStyle/>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Es la forma de aprendizaje en la cual los estudiantes trabajan en conjunto y aprenden de la misma manera. </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En clase utilizó un sistema que utiliza principios de aprendizaje cooperativo llamado “Célula de trabajo en clase” en la cual los estudiantes cooperan para lograr los objetivos del curso. </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gridSpan="3">
                  <a:txBody>
                    <a:bodyPr/>
                    <a:lstStyle/>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Aprendizaje sustentado en el pensamiento y apoyo recíproco a través del trabajo de  grupos pequeños.</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p26"/>
          <p:cNvGraphicFramePr/>
          <p:nvPr/>
        </p:nvGraphicFramePr>
        <p:xfrm>
          <a:off x="276200" y="523850"/>
          <a:ext cx="8709700" cy="4341975"/>
        </p:xfrm>
        <a:graphic>
          <a:graphicData uri="http://schemas.openxmlformats.org/drawingml/2006/table">
            <a:tbl>
              <a:tblPr>
                <a:noFill/>
                <a:tableStyleId>{4091AA0E-D09E-440A-B9B5-A9FFCF741175}</a:tableStyleId>
              </a:tblPr>
              <a:tblGrid>
                <a:gridCol w="2177425">
                  <a:extLst>
                    <a:ext uri="{9D8B030D-6E8A-4147-A177-3AD203B41FA5}">
                      <a16:colId xmlns:a16="http://schemas.microsoft.com/office/drawing/2014/main" val="20000"/>
                    </a:ext>
                  </a:extLst>
                </a:gridCol>
                <a:gridCol w="2177425">
                  <a:extLst>
                    <a:ext uri="{9D8B030D-6E8A-4147-A177-3AD203B41FA5}">
                      <a16:colId xmlns:a16="http://schemas.microsoft.com/office/drawing/2014/main" val="20001"/>
                    </a:ext>
                  </a:extLst>
                </a:gridCol>
                <a:gridCol w="2177425">
                  <a:extLst>
                    <a:ext uri="{9D8B030D-6E8A-4147-A177-3AD203B41FA5}">
                      <a16:colId xmlns:a16="http://schemas.microsoft.com/office/drawing/2014/main" val="20002"/>
                    </a:ext>
                  </a:extLst>
                </a:gridCol>
                <a:gridCol w="2177425">
                  <a:extLst>
                    <a:ext uri="{9D8B030D-6E8A-4147-A177-3AD203B41FA5}">
                      <a16:colId xmlns:a16="http://schemas.microsoft.com/office/drawing/2014/main" val="20003"/>
                    </a:ext>
                  </a:extLst>
                </a:gridCol>
              </a:tblGrid>
              <a:tr h="1008425">
                <a:tc>
                  <a:txBody>
                    <a:bodyPr/>
                    <a:lstStyle/>
                    <a:p>
                      <a:pPr marL="0" lvl="0" indent="0" algn="ctr" rtl="0">
                        <a:spcBef>
                          <a:spcPts val="0"/>
                        </a:spcBef>
                        <a:spcAft>
                          <a:spcPts val="0"/>
                        </a:spcAft>
                        <a:buNone/>
                      </a:pP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 F. Díaz Barriga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 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 Grupo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extLst>
                  <a:ext uri="{0D108BD9-81ED-4DB2-BD59-A6C34878D82A}">
                    <a16:rowId xmlns:a16="http://schemas.microsoft.com/office/drawing/2014/main" val="10000"/>
                  </a:ext>
                </a:extLst>
              </a:tr>
              <a:tr h="3333550">
                <a:tc>
                  <a:txBody>
                    <a:bodyPr/>
                    <a:lstStyle/>
                    <a:p>
                      <a:pPr marL="0" lvl="0" indent="0" algn="l" rtl="0">
                        <a:spcBef>
                          <a:spcPts val="0"/>
                        </a:spcBef>
                        <a:spcAft>
                          <a:spcPts val="0"/>
                        </a:spcAft>
                        <a:buNone/>
                      </a:pPr>
                      <a:r>
                        <a:rPr lang="es" sz="1000" b="1">
                          <a:latin typeface="Calibri"/>
                          <a:ea typeface="Calibri"/>
                          <a:cs typeface="Calibri"/>
                          <a:sym typeface="Calibri"/>
                        </a:rPr>
                        <a:t>2.</a:t>
                      </a:r>
                      <a:r>
                        <a:rPr lang="es" sz="1000">
                          <a:latin typeface="Calibri"/>
                          <a:ea typeface="Calibri"/>
                          <a:cs typeface="Calibri"/>
                          <a:sym typeface="Calibri"/>
                        </a:rPr>
                        <a:t> ¿Cuáles son</a:t>
                      </a:r>
                      <a:endParaRPr sz="1000">
                        <a:latin typeface="Calibri"/>
                        <a:ea typeface="Calibri"/>
                        <a:cs typeface="Calibri"/>
                        <a:sym typeface="Calibri"/>
                      </a:endParaRPr>
                    </a:p>
                    <a:p>
                      <a:pPr marL="0" lvl="0" indent="0" algn="l" rtl="0">
                        <a:spcBef>
                          <a:spcPts val="0"/>
                        </a:spcBef>
                        <a:spcAft>
                          <a:spcPts val="0"/>
                        </a:spcAft>
                        <a:buNone/>
                      </a:pPr>
                      <a:r>
                        <a:rPr lang="es" sz="1000">
                          <a:latin typeface="Calibri"/>
                          <a:ea typeface="Calibri"/>
                          <a:cs typeface="Calibri"/>
                          <a:sym typeface="Calibri"/>
                        </a:rPr>
                        <a:t>    sus </a:t>
                      </a:r>
                      <a:endParaRPr sz="1000">
                        <a:latin typeface="Calibri"/>
                        <a:ea typeface="Calibri"/>
                        <a:cs typeface="Calibri"/>
                        <a:sym typeface="Calibri"/>
                      </a:endParaRPr>
                    </a:p>
                    <a:p>
                      <a:pPr marL="0" lvl="0" indent="0" algn="l" rtl="0">
                        <a:spcBef>
                          <a:spcPts val="0"/>
                        </a:spcBef>
                        <a:spcAft>
                          <a:spcPts val="0"/>
                        </a:spcAft>
                        <a:buNone/>
                      </a:pPr>
                      <a:r>
                        <a:rPr lang="es" sz="1000">
                          <a:latin typeface="Calibri"/>
                          <a:ea typeface="Calibri"/>
                          <a:cs typeface="Calibri"/>
                          <a:sym typeface="Calibri"/>
                        </a:rPr>
                        <a:t>    características?</a:t>
                      </a:r>
                      <a:endParaRPr sz="1000">
                        <a:latin typeface="Calibri"/>
                        <a:ea typeface="Calibri"/>
                        <a:cs typeface="Calibri"/>
                        <a:sym typeface="Calibri"/>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a:txBody>
                    <a:bodyPr/>
                    <a:lstStyle/>
                    <a:p>
                      <a:pPr marL="457200" lvl="0" indent="-292100" algn="l" rtl="0">
                        <a:spcBef>
                          <a:spcPts val="0"/>
                        </a:spcBef>
                        <a:spcAft>
                          <a:spcPts val="0"/>
                        </a:spcAft>
                        <a:buSzPts val="1000"/>
                        <a:buFont typeface="Calibri"/>
                        <a:buAutoNum type="arabicPeriod"/>
                      </a:pPr>
                      <a:r>
                        <a:rPr lang="es" sz="1000">
                          <a:latin typeface="Calibri"/>
                          <a:ea typeface="Calibri"/>
                          <a:cs typeface="Calibri"/>
                          <a:sym typeface="Calibri"/>
                        </a:rPr>
                        <a:t>Grupos de trabajo.</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s" sz="1000">
                          <a:latin typeface="Calibri"/>
                          <a:ea typeface="Calibri"/>
                          <a:cs typeface="Calibri"/>
                          <a:sym typeface="Calibri"/>
                        </a:rPr>
                        <a:t>Metas de los estudiantes son compartidas.</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Los estudiantes trabajan para maximizar su aprendizaje y el de los demás.</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s" sz="1000">
                          <a:latin typeface="Calibri"/>
                          <a:ea typeface="Calibri"/>
                          <a:cs typeface="Calibri"/>
                          <a:sym typeface="Calibri"/>
                        </a:rPr>
                        <a:t>El equipo trabaja hasta conseguir la meta.</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s" sz="1000">
                          <a:latin typeface="Calibri"/>
                          <a:ea typeface="Calibri"/>
                          <a:cs typeface="Calibri"/>
                          <a:sym typeface="Calibri"/>
                        </a:rPr>
                        <a:t>Compromiso de los estudiantes.</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s" sz="1000">
                          <a:latin typeface="Calibri"/>
                          <a:ea typeface="Calibri"/>
                          <a:cs typeface="Calibri"/>
                          <a:sym typeface="Calibri"/>
                        </a:rPr>
                        <a:t>Es importante la adquisición de valores y habilidades sociales (ayuda mutua, diálogo, empatía, tolerancia), el control de emociones e impulsos, el intercambio de puntos de vista.</a:t>
                      </a:r>
                      <a:endParaRPr sz="1000">
                        <a:latin typeface="Calibri"/>
                        <a:ea typeface="Calibri"/>
                        <a:cs typeface="Calibri"/>
                        <a:sym typeface="Calibri"/>
                      </a:endParaRPr>
                    </a:p>
                    <a:p>
                      <a:pPr marL="457200" lvl="0" indent="0" algn="l" rtl="0">
                        <a:spcBef>
                          <a:spcPts val="0"/>
                        </a:spcBef>
                        <a:spcAft>
                          <a:spcPts val="0"/>
                        </a:spcAft>
                        <a:buNone/>
                      </a:pPr>
                      <a:endParaRPr sz="1000">
                        <a:latin typeface="Calibri"/>
                        <a:ea typeface="Calibri"/>
                        <a:cs typeface="Calibri"/>
                        <a:sym typeface="Calibri"/>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Grupos pequeños equilibrados en cuanto al nivel de los estudiantes.</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Los estudiantes trabajan juntos para resolver las actividades.</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Debido a que el grupo se encuentra equilibrado, los estudiantes con mejor desempeño tratan de balancear en primera instancia a los de menor. </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Retroalimentación a nivel grupo de trabajo en primer nivel y con el docente en segundo nivel.</a:t>
                      </a:r>
                      <a:endParaRPr sz="1000">
                        <a:latin typeface="Calibri"/>
                        <a:ea typeface="Calibri"/>
                        <a:cs typeface="Calibri"/>
                        <a:sym typeface="Calibri"/>
                      </a:endParaRPr>
                    </a:p>
                    <a:p>
                      <a:pPr marL="457200" lvl="0" indent="-292100" algn="l" rtl="0">
                        <a:spcBef>
                          <a:spcPts val="0"/>
                        </a:spcBef>
                        <a:spcAft>
                          <a:spcPts val="0"/>
                        </a:spcAft>
                        <a:buSzPts val="1000"/>
                        <a:buFont typeface="Calibri"/>
                        <a:buAutoNum type="arabicPeriod"/>
                      </a:pPr>
                      <a:r>
                        <a:rPr lang="es" sz="1000">
                          <a:latin typeface="Calibri"/>
                          <a:ea typeface="Calibri"/>
                          <a:cs typeface="Calibri"/>
                          <a:sym typeface="Calibri"/>
                        </a:rPr>
                        <a:t>Responsabilidad grupal más que individual.</a:t>
                      </a:r>
                      <a:endParaRPr sz="1000">
                        <a:latin typeface="Calibri"/>
                        <a:ea typeface="Calibri"/>
                        <a:cs typeface="Calibri"/>
                        <a:sym typeface="Calibri"/>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Maximizar el aprendizaje de todos.</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Metas compartidas por los estudiantes.</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Se trabaja en conjunto para completar las tareas.</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Interdependencia positiva. </a:t>
                      </a:r>
                      <a:endParaRPr/>
                    </a:p>
                  </a:txBody>
                  <a:tcPr marL="91425" marR="91425" marT="91425" marB="91425">
                    <a:lnL w="12700" cap="flat" cmpd="sng">
                      <a:solidFill>
                        <a:srgbClr val="F1592A"/>
                      </a:solidFill>
                      <a:prstDash val="solid"/>
                      <a:round/>
                      <a:headEnd type="none" w="sm" len="sm"/>
                      <a:tailEnd type="none" w="sm" len="sm"/>
                    </a:lnL>
                    <a:lnT w="12700" cap="flat" cmpd="sng">
                      <a:solidFill>
                        <a:srgbClr val="F1592A"/>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146" name="Google Shape;146;p27"/>
          <p:cNvGraphicFramePr/>
          <p:nvPr/>
        </p:nvGraphicFramePr>
        <p:xfrm>
          <a:off x="628650" y="1219200"/>
          <a:ext cx="8229575" cy="2746375"/>
        </p:xfrm>
        <a:graphic>
          <a:graphicData uri="http://schemas.openxmlformats.org/drawingml/2006/table">
            <a:tbl>
              <a:tblPr>
                <a:noFill/>
                <a:tableStyleId>{4091AA0E-D09E-440A-B9B5-A9FFCF741175}</a:tableStyleId>
              </a:tblPr>
              <a:tblGrid>
                <a:gridCol w="1605550">
                  <a:extLst>
                    <a:ext uri="{9D8B030D-6E8A-4147-A177-3AD203B41FA5}">
                      <a16:colId xmlns:a16="http://schemas.microsoft.com/office/drawing/2014/main" val="20000"/>
                    </a:ext>
                  </a:extLst>
                </a:gridCol>
                <a:gridCol w="327000">
                  <a:extLst>
                    <a:ext uri="{9D8B030D-6E8A-4147-A177-3AD203B41FA5}">
                      <a16:colId xmlns:a16="http://schemas.microsoft.com/office/drawing/2014/main" val="20001"/>
                    </a:ext>
                  </a:extLst>
                </a:gridCol>
                <a:gridCol w="1281650">
                  <a:extLst>
                    <a:ext uri="{9D8B030D-6E8A-4147-A177-3AD203B41FA5}">
                      <a16:colId xmlns:a16="http://schemas.microsoft.com/office/drawing/2014/main" val="20002"/>
                    </a:ext>
                  </a:extLst>
                </a:gridCol>
                <a:gridCol w="327000">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1281650">
                  <a:extLst>
                    <a:ext uri="{9D8B030D-6E8A-4147-A177-3AD203B41FA5}">
                      <a16:colId xmlns:a16="http://schemas.microsoft.com/office/drawing/2014/main" val="20005"/>
                    </a:ext>
                  </a:extLst>
                </a:gridCol>
                <a:gridCol w="327000">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1471075">
                  <a:extLst>
                    <a:ext uri="{9D8B030D-6E8A-4147-A177-3AD203B41FA5}">
                      <a16:colId xmlns:a16="http://schemas.microsoft.com/office/drawing/2014/main" val="20008"/>
                    </a:ext>
                  </a:extLst>
                </a:gridCol>
              </a:tblGrid>
              <a:tr h="2746375">
                <a:tc>
                  <a:txBody>
                    <a:bodyPr/>
                    <a:lstStyle/>
                    <a:p>
                      <a:pPr marL="0" lvl="0" indent="0" algn="l" rtl="0">
                        <a:spcBef>
                          <a:spcPts val="0"/>
                        </a:spcBef>
                        <a:spcAft>
                          <a:spcPts val="0"/>
                        </a:spcAft>
                        <a:buNone/>
                      </a:pPr>
                      <a:r>
                        <a:rPr lang="es" sz="1000" b="1">
                          <a:latin typeface="Century Gothic"/>
                          <a:ea typeface="Century Gothic"/>
                          <a:cs typeface="Century Gothic"/>
                          <a:sym typeface="Century Gothic"/>
                        </a:rPr>
                        <a:t>3.</a:t>
                      </a:r>
                      <a:r>
                        <a:rPr lang="es" sz="1000">
                          <a:latin typeface="Century Gothic"/>
                          <a:ea typeface="Century Gothic"/>
                          <a:cs typeface="Century Gothic"/>
                          <a:sym typeface="Century Gothic"/>
                        </a:rPr>
                        <a:t> ¿ Cuáles son sus objetivos? </a:t>
                      </a:r>
                      <a:endParaRPr sz="1000">
                        <a:latin typeface="Century Gothic"/>
                        <a:ea typeface="Century Gothic"/>
                        <a:cs typeface="Century Gothic"/>
                        <a:sym typeface="Century Gothic"/>
                      </a:endParaRPr>
                    </a:p>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gridSpan="2">
                  <a:txBody>
                    <a:bodyPr/>
                    <a:lstStyle/>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Distribución equitativa del conocimiento.</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Interdependencia positiva.</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Interacción promocional cara a cara.</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Responsabilidad y valoración personal.</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Habilidades interdisciplinares.</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Procesamiento de grupo.</a:t>
                      </a:r>
                      <a:endParaRPr sz="1000">
                        <a:latin typeface="Century Gothic"/>
                        <a:ea typeface="Century Gothic"/>
                        <a:cs typeface="Century Gothic"/>
                        <a:sym typeface="Century Gothic"/>
                      </a:endParaRPr>
                    </a:p>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gridSpan="3">
                  <a:txBody>
                    <a:bodyPr/>
                    <a:lstStyle/>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Balance en el desempeño del estudiante.</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Mejora de las relaciones interpersonales del estudiante.</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Interacciones que benefician a todos los miembros de un equipo, en ocasiones los miembros con menor desempeño pueden hacer aportes valiosos que no se consideran por los demás.</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hMerge="1">
                  <a:txBody>
                    <a:bodyPr/>
                    <a:lstStyle/>
                    <a:p>
                      <a:endParaRPr lang="es-ES"/>
                    </a:p>
                  </a:txBody>
                  <a:tcPr/>
                </a:tc>
                <a:tc gridSpan="3">
                  <a:txBody>
                    <a:bodyPr/>
                    <a:lstStyle/>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Optimizar el conocimiento del estudiante.</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Trabajo de equipo.</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Asignación de tareas dependiendo del rol de cada equipo.</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bl>
          </a:graphicData>
        </a:graphic>
      </p:graphicFrame>
      <p:graphicFrame>
        <p:nvGraphicFramePr>
          <p:cNvPr id="147" name="Google Shape;147;p27"/>
          <p:cNvGraphicFramePr/>
          <p:nvPr/>
        </p:nvGraphicFramePr>
        <p:xfrm>
          <a:off x="628638" y="361950"/>
          <a:ext cx="8229600" cy="701010"/>
        </p:xfrm>
        <a:graphic>
          <a:graphicData uri="http://schemas.openxmlformats.org/drawingml/2006/table">
            <a:tbl>
              <a:tblPr>
                <a:noFill/>
                <a:tableStyleId>{4091AA0E-D09E-440A-B9B5-A9FFCF741175}</a:tableStyleId>
              </a:tblPr>
              <a:tblGrid>
                <a:gridCol w="1605600">
                  <a:extLst>
                    <a:ext uri="{9D8B030D-6E8A-4147-A177-3AD203B41FA5}">
                      <a16:colId xmlns:a16="http://schemas.microsoft.com/office/drawing/2014/main" val="20000"/>
                    </a:ext>
                  </a:extLst>
                </a:gridCol>
                <a:gridCol w="1608650">
                  <a:extLst>
                    <a:ext uri="{9D8B030D-6E8A-4147-A177-3AD203B41FA5}">
                      <a16:colId xmlns:a16="http://schemas.microsoft.com/office/drawing/2014/main" val="20001"/>
                    </a:ext>
                  </a:extLst>
                </a:gridCol>
                <a:gridCol w="2412975">
                  <a:extLst>
                    <a:ext uri="{9D8B030D-6E8A-4147-A177-3AD203B41FA5}">
                      <a16:colId xmlns:a16="http://schemas.microsoft.com/office/drawing/2014/main" val="20002"/>
                    </a:ext>
                  </a:extLst>
                </a:gridCol>
                <a:gridCol w="260237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1000" b="1">
                          <a:solidFill>
                            <a:schemeClr val="dk1"/>
                          </a:solidFill>
                          <a:latin typeface="Century Gothic"/>
                          <a:ea typeface="Century Gothic"/>
                          <a:cs typeface="Century Gothic"/>
                          <a:sym typeface="Century Gothic"/>
                        </a:rPr>
                        <a:t>Propuesta F. Díaz Barriga</a:t>
                      </a:r>
                      <a:endParaRPr sz="10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1000" b="1">
                          <a:solidFill>
                            <a:schemeClr val="dk1"/>
                          </a:solidFill>
                          <a:latin typeface="Century Gothic"/>
                          <a:ea typeface="Century Gothic"/>
                          <a:cs typeface="Century Gothic"/>
                          <a:sym typeface="Century Gothic"/>
                        </a:rPr>
                        <a:t>Propuesta Personal</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1000" b="1">
                          <a:solidFill>
                            <a:schemeClr val="dk1"/>
                          </a:solidFill>
                          <a:latin typeface="Century Gothic"/>
                          <a:ea typeface="Century Gothic"/>
                          <a:cs typeface="Century Gothic"/>
                          <a:sym typeface="Century Gothic"/>
                        </a:rPr>
                        <a:t>Propuesta Personal</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Google Shape;152;p28"/>
          <p:cNvGraphicFramePr/>
          <p:nvPr/>
        </p:nvGraphicFramePr>
        <p:xfrm>
          <a:off x="246300" y="495300"/>
          <a:ext cx="8683000" cy="548610"/>
        </p:xfrm>
        <a:graphic>
          <a:graphicData uri="http://schemas.openxmlformats.org/drawingml/2006/table">
            <a:tbl>
              <a:tblPr>
                <a:noFill/>
                <a:tableStyleId>{4091AA0E-D09E-440A-B9B5-A9FFCF741175}</a:tableStyleId>
              </a:tblPr>
              <a:tblGrid>
                <a:gridCol w="1358650">
                  <a:extLst>
                    <a:ext uri="{9D8B030D-6E8A-4147-A177-3AD203B41FA5}">
                      <a16:colId xmlns:a16="http://schemas.microsoft.com/office/drawing/2014/main" val="20000"/>
                    </a:ext>
                  </a:extLst>
                </a:gridCol>
                <a:gridCol w="3213700">
                  <a:extLst>
                    <a:ext uri="{9D8B030D-6E8A-4147-A177-3AD203B41FA5}">
                      <a16:colId xmlns:a16="http://schemas.microsoft.com/office/drawing/2014/main" val="20001"/>
                    </a:ext>
                  </a:extLst>
                </a:gridCol>
                <a:gridCol w="2054300">
                  <a:extLst>
                    <a:ext uri="{9D8B030D-6E8A-4147-A177-3AD203B41FA5}">
                      <a16:colId xmlns:a16="http://schemas.microsoft.com/office/drawing/2014/main" val="20002"/>
                    </a:ext>
                  </a:extLst>
                </a:gridCol>
                <a:gridCol w="20563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000" b="1">
                          <a:solidFill>
                            <a:schemeClr val="dk1"/>
                          </a:solidFill>
                          <a:latin typeface="Century Gothic"/>
                          <a:ea typeface="Century Gothic"/>
                          <a:cs typeface="Century Gothic"/>
                          <a:sym typeface="Century Gothic"/>
                        </a:rPr>
                        <a:t>Propuesta F. Díaz Barriga</a:t>
                      </a:r>
                      <a:endParaRPr sz="10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000" b="1">
                          <a:solidFill>
                            <a:schemeClr val="dk1"/>
                          </a:solidFill>
                          <a:latin typeface="Century Gothic"/>
                          <a:ea typeface="Century Gothic"/>
                          <a:cs typeface="Century Gothic"/>
                          <a:sym typeface="Century Gothic"/>
                        </a:rPr>
                        <a:t>Propuesta Personal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000" b="1">
                          <a:solidFill>
                            <a:schemeClr val="dk1"/>
                          </a:solidFill>
                          <a:latin typeface="Century Gothic"/>
                          <a:ea typeface="Century Gothic"/>
                          <a:cs typeface="Century Gothic"/>
                          <a:sym typeface="Century Gothic"/>
                        </a:rPr>
                        <a:t>Propuesta Personal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3" name="Google Shape;153;p28"/>
          <p:cNvGraphicFramePr/>
          <p:nvPr/>
        </p:nvGraphicFramePr>
        <p:xfrm>
          <a:off x="246300" y="1043900"/>
          <a:ext cx="8683000" cy="3896350"/>
        </p:xfrm>
        <a:graphic>
          <a:graphicData uri="http://schemas.openxmlformats.org/drawingml/2006/table">
            <a:tbl>
              <a:tblPr>
                <a:noFill/>
                <a:tableStyleId>{4091AA0E-D09E-440A-B9B5-A9FFCF741175}</a:tableStyleId>
              </a:tblPr>
              <a:tblGrid>
                <a:gridCol w="1358650">
                  <a:extLst>
                    <a:ext uri="{9D8B030D-6E8A-4147-A177-3AD203B41FA5}">
                      <a16:colId xmlns:a16="http://schemas.microsoft.com/office/drawing/2014/main" val="20000"/>
                    </a:ext>
                  </a:extLst>
                </a:gridCol>
                <a:gridCol w="3213700">
                  <a:extLst>
                    <a:ext uri="{9D8B030D-6E8A-4147-A177-3AD203B41FA5}">
                      <a16:colId xmlns:a16="http://schemas.microsoft.com/office/drawing/2014/main" val="20001"/>
                    </a:ext>
                  </a:extLst>
                </a:gridCol>
                <a:gridCol w="2054300">
                  <a:extLst>
                    <a:ext uri="{9D8B030D-6E8A-4147-A177-3AD203B41FA5}">
                      <a16:colId xmlns:a16="http://schemas.microsoft.com/office/drawing/2014/main" val="20002"/>
                    </a:ext>
                  </a:extLst>
                </a:gridCol>
                <a:gridCol w="2056350">
                  <a:extLst>
                    <a:ext uri="{9D8B030D-6E8A-4147-A177-3AD203B41FA5}">
                      <a16:colId xmlns:a16="http://schemas.microsoft.com/office/drawing/2014/main" val="20003"/>
                    </a:ext>
                  </a:extLst>
                </a:gridCol>
              </a:tblGrid>
              <a:tr h="3896350">
                <a:tc>
                  <a:txBody>
                    <a:bodyPr/>
                    <a:lstStyle/>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4. ¿Cuáles son las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     acciones de  </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     planeación y   acompañamiento </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    más importantes </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    del  profesor, en</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    este tipo de</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     trabajo?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R w="12700" cap="flat" cmpd="sng">
                      <a:solidFill>
                        <a:srgbClr val="F1592A"/>
                      </a:solidFill>
                      <a:prstDash val="solid"/>
                      <a:round/>
                      <a:headEnd type="none" w="sm" len="sm"/>
                      <a:tailEnd type="none" w="sm" len="sm"/>
                    </a:lnR>
                  </a:tcPr>
                </a:tc>
                <a:tc>
                  <a:txBody>
                    <a:bodyPr/>
                    <a:lstStyle/>
                    <a:p>
                      <a:pPr marL="0" lvl="0" indent="0" algn="just" rtl="0">
                        <a:spcBef>
                          <a:spcPts val="0"/>
                        </a:spcBef>
                        <a:spcAft>
                          <a:spcPts val="0"/>
                        </a:spcAft>
                        <a:buNone/>
                      </a:pPr>
                      <a:r>
                        <a:rPr lang="es" sz="1000">
                          <a:latin typeface="Calibri"/>
                          <a:ea typeface="Calibri"/>
                          <a:cs typeface="Calibri"/>
                          <a:sym typeface="Calibri"/>
                        </a:rPr>
                        <a:t>1. Especificar objetivos o propósitos de enseñanza-aprendizaje.</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2. Decidir el tamaño del grupo.</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3. Asignar estudiantes a los grupos.</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4. Acondicionar el aula.</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5. Planear los materiales de enseñanza para promover la interdependencia positiva.</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6. Asignar los roles para asegurar la interdependencia.</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7. Explicar la tarea académica.</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8. Estructurar la meta grupal de interdependencia positiva.</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9. Estructurar la valoración individual.</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10. Estructurar la cooperación intergrupo.</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11. Explicar los criterios del éxito.</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12. Especificar los comportamientos y habilidades deseadas.</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13. Monitorear, supervisár y modelar los aprendizajes y prácticas de los estudiantes</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14. Proporcionar asistencia y retroalimentación en relación con la tarea.</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15. Intervenir para enseñar habilidades de colaboración.</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16. Proporcionar un cierre a las actividades.</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17. Evaluar la calidad y cantidad del aprendizaje de los alumnos.</a:t>
                      </a:r>
                      <a:endParaRPr sz="1000">
                        <a:latin typeface="Calibri"/>
                        <a:ea typeface="Calibri"/>
                        <a:cs typeface="Calibri"/>
                        <a:sym typeface="Calibri"/>
                      </a:endParaRPr>
                    </a:p>
                    <a:p>
                      <a:pPr marL="0" lvl="0" indent="0" algn="just" rtl="0">
                        <a:spcBef>
                          <a:spcPts val="0"/>
                        </a:spcBef>
                        <a:spcAft>
                          <a:spcPts val="0"/>
                        </a:spcAft>
                        <a:buNone/>
                      </a:pPr>
                      <a:r>
                        <a:rPr lang="es" sz="1000">
                          <a:latin typeface="Calibri"/>
                          <a:ea typeface="Calibri"/>
                          <a:cs typeface="Calibri"/>
                          <a:sym typeface="Calibri"/>
                        </a:rPr>
                        <a:t>18. Valorar el buen funcionamiento del grupo.</a:t>
                      </a:r>
                      <a:endParaRPr sz="1000">
                        <a:latin typeface="Calibri"/>
                        <a:ea typeface="Calibri"/>
                        <a:cs typeface="Calibri"/>
                        <a:sym typeface="Calibri"/>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Diseño de las situaciones de enseñanza.</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Diseño del equipo de estudiantes y balanceado.</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Reglas claras de evaluación.</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Supervisión de avance.</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Retroalimentación. </a:t>
                      </a:r>
                      <a:endParaRPr sz="1000">
                        <a:latin typeface="Calibri"/>
                        <a:ea typeface="Calibri"/>
                        <a:cs typeface="Calibri"/>
                        <a:sym typeface="Calibri"/>
                      </a:endParaRPr>
                    </a:p>
                    <a:p>
                      <a:pPr marL="457200" lvl="0" indent="-292100" algn="just" rtl="0">
                        <a:spcBef>
                          <a:spcPts val="0"/>
                        </a:spcBef>
                        <a:spcAft>
                          <a:spcPts val="0"/>
                        </a:spcAft>
                        <a:buSzPts val="1000"/>
                        <a:buFont typeface="Calibri"/>
                        <a:buAutoNum type="arabicPeriod"/>
                      </a:pPr>
                      <a:r>
                        <a:rPr lang="es" sz="1000">
                          <a:latin typeface="Calibri"/>
                          <a:ea typeface="Calibri"/>
                          <a:cs typeface="Calibri"/>
                          <a:sym typeface="Calibri"/>
                        </a:rPr>
                        <a:t>Motivación.</a:t>
                      </a:r>
                      <a:endParaRPr sz="1000">
                        <a:latin typeface="Calibri"/>
                        <a:ea typeface="Calibri"/>
                        <a:cs typeface="Calibri"/>
                        <a:sym typeface="Calibri"/>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Plantear  objetivos y metas.</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Establecer plan de trabajo.</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Atender contingencias.</a:t>
                      </a:r>
                      <a:endParaRPr/>
                    </a:p>
                  </a:txBody>
                  <a:tcPr marL="91425" marR="91425" marT="91425" marB="91425">
                    <a:lnL w="12700" cap="flat" cmpd="sng">
                      <a:solidFill>
                        <a:srgbClr val="F1592A"/>
                      </a:solidFill>
                      <a:prstDash val="solid"/>
                      <a:round/>
                      <a:headEnd type="none" w="sm" len="sm"/>
                      <a:tailEnd type="none" w="sm" len="sm"/>
                    </a:lnL>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aphicFrame>
        <p:nvGraphicFramePr>
          <p:cNvPr id="158" name="Google Shape;158;p29"/>
          <p:cNvGraphicFramePr/>
          <p:nvPr/>
        </p:nvGraphicFramePr>
        <p:xfrm>
          <a:off x="1038275" y="1362075"/>
          <a:ext cx="7238925" cy="2954050"/>
        </p:xfrm>
        <a:graphic>
          <a:graphicData uri="http://schemas.openxmlformats.org/drawingml/2006/table">
            <a:tbl>
              <a:tblPr>
                <a:noFill/>
                <a:tableStyleId>{4091AA0E-D09E-440A-B9B5-A9FFCF741175}</a:tableStyleId>
              </a:tblPr>
              <a:tblGrid>
                <a:gridCol w="1281650">
                  <a:extLst>
                    <a:ext uri="{9D8B030D-6E8A-4147-A177-3AD203B41FA5}">
                      <a16:colId xmlns:a16="http://schemas.microsoft.com/office/drawing/2014/main" val="20000"/>
                    </a:ext>
                  </a:extLst>
                </a:gridCol>
                <a:gridCol w="327000">
                  <a:extLst>
                    <a:ext uri="{9D8B030D-6E8A-4147-A177-3AD203B41FA5}">
                      <a16:colId xmlns:a16="http://schemas.microsoft.com/office/drawing/2014/main" val="20001"/>
                    </a:ext>
                  </a:extLst>
                </a:gridCol>
                <a:gridCol w="823400">
                  <a:extLst>
                    <a:ext uri="{9D8B030D-6E8A-4147-A177-3AD203B41FA5}">
                      <a16:colId xmlns:a16="http://schemas.microsoft.com/office/drawing/2014/main" val="20002"/>
                    </a:ext>
                  </a:extLst>
                </a:gridCol>
                <a:gridCol w="785250">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2954050">
                <a:tc>
                  <a:txBody>
                    <a:bodyPr/>
                    <a:lstStyle/>
                    <a:p>
                      <a:pPr marL="0" lvl="0" indent="0" algn="l" rtl="0">
                        <a:spcBef>
                          <a:spcPts val="0"/>
                        </a:spcBef>
                        <a:spcAft>
                          <a:spcPts val="0"/>
                        </a:spcAft>
                        <a:buNone/>
                      </a:pPr>
                      <a:r>
                        <a:rPr lang="es" sz="1000">
                          <a:latin typeface="Century Gothic"/>
                          <a:ea typeface="Century Gothic"/>
                          <a:cs typeface="Century Gothic"/>
                          <a:sym typeface="Century Gothic"/>
                        </a:rPr>
                        <a:t>5. ¿De qué</a:t>
                      </a:r>
                      <a:endParaRPr sz="1000">
                        <a:latin typeface="Century Gothic"/>
                        <a:ea typeface="Century Gothic"/>
                        <a:cs typeface="Century Gothic"/>
                        <a:sym typeface="Century Gothic"/>
                      </a:endParaRPr>
                    </a:p>
                    <a:p>
                      <a:pPr marL="0" lvl="0" indent="0" algn="l" rtl="0">
                        <a:spcBef>
                          <a:spcPts val="0"/>
                        </a:spcBef>
                        <a:spcAft>
                          <a:spcPts val="0"/>
                        </a:spcAft>
                        <a:buNone/>
                      </a:pPr>
                      <a:r>
                        <a:rPr lang="es" sz="1000">
                          <a:latin typeface="Century Gothic"/>
                          <a:ea typeface="Century Gothic"/>
                          <a:cs typeface="Century Gothic"/>
                          <a:sym typeface="Century Gothic"/>
                        </a:rPr>
                        <a:t>    manera</a:t>
                      </a:r>
                      <a:endParaRPr sz="1000">
                        <a:latin typeface="Century Gothic"/>
                        <a:ea typeface="Century Gothic"/>
                        <a:cs typeface="Century Gothic"/>
                        <a:sym typeface="Century Gothic"/>
                      </a:endParaRPr>
                    </a:p>
                    <a:p>
                      <a:pPr marL="0" lvl="0" indent="0" algn="l" rtl="0">
                        <a:spcBef>
                          <a:spcPts val="0"/>
                        </a:spcBef>
                        <a:spcAft>
                          <a:spcPts val="0"/>
                        </a:spcAft>
                        <a:buNone/>
                      </a:pPr>
                      <a:r>
                        <a:rPr lang="es" sz="1000">
                          <a:latin typeface="Century Gothic"/>
                          <a:ea typeface="Century Gothic"/>
                          <a:cs typeface="Century Gothic"/>
                          <a:sym typeface="Century Gothic"/>
                        </a:rPr>
                        <a:t>    se  vinculan  el</a:t>
                      </a:r>
                      <a:endParaRPr sz="1000">
                        <a:latin typeface="Century Gothic"/>
                        <a:ea typeface="Century Gothic"/>
                        <a:cs typeface="Century Gothic"/>
                        <a:sym typeface="Century Gothic"/>
                      </a:endParaRPr>
                    </a:p>
                    <a:p>
                      <a:pPr marL="0" lvl="0" indent="0" algn="l" rtl="0">
                        <a:spcBef>
                          <a:spcPts val="0"/>
                        </a:spcBef>
                        <a:spcAft>
                          <a:spcPts val="0"/>
                        </a:spcAft>
                        <a:buNone/>
                      </a:pPr>
                      <a:r>
                        <a:rPr lang="es" sz="1000">
                          <a:latin typeface="Century Gothic"/>
                          <a:ea typeface="Century Gothic"/>
                          <a:cs typeface="Century Gothic"/>
                          <a:sym typeface="Century Gothic"/>
                        </a:rPr>
                        <a:t>    trabajo</a:t>
                      </a:r>
                      <a:endParaRPr sz="1000">
                        <a:latin typeface="Century Gothic"/>
                        <a:ea typeface="Century Gothic"/>
                        <a:cs typeface="Century Gothic"/>
                        <a:sym typeface="Century Gothic"/>
                      </a:endParaRPr>
                    </a:p>
                    <a:p>
                      <a:pPr marL="0" lvl="0" indent="0" algn="l" rtl="0">
                        <a:spcBef>
                          <a:spcPts val="0"/>
                        </a:spcBef>
                        <a:spcAft>
                          <a:spcPts val="0"/>
                        </a:spcAft>
                        <a:buNone/>
                      </a:pPr>
                      <a:r>
                        <a:rPr lang="es" sz="1000">
                          <a:latin typeface="Century Gothic"/>
                          <a:ea typeface="Century Gothic"/>
                          <a:cs typeface="Century Gothic"/>
                          <a:sym typeface="Century Gothic"/>
                        </a:rPr>
                        <a:t>    interdisciplinario </a:t>
                      </a:r>
                      <a:endParaRPr sz="1000">
                        <a:latin typeface="Century Gothic"/>
                        <a:ea typeface="Century Gothic"/>
                        <a:cs typeface="Century Gothic"/>
                        <a:sym typeface="Century Gothic"/>
                      </a:endParaRPr>
                    </a:p>
                    <a:p>
                      <a:pPr marL="0" lvl="0" indent="0" algn="l" rtl="0">
                        <a:spcBef>
                          <a:spcPts val="0"/>
                        </a:spcBef>
                        <a:spcAft>
                          <a:spcPts val="0"/>
                        </a:spcAft>
                        <a:buNone/>
                      </a:pPr>
                      <a:r>
                        <a:rPr lang="es" sz="1000">
                          <a:latin typeface="Century Gothic"/>
                          <a:ea typeface="Century Gothic"/>
                          <a:cs typeface="Century Gothic"/>
                          <a:sym typeface="Century Gothic"/>
                        </a:rPr>
                        <a:t>    y el aprendizaje</a:t>
                      </a:r>
                      <a:endParaRPr sz="1000">
                        <a:latin typeface="Century Gothic"/>
                        <a:ea typeface="Century Gothic"/>
                        <a:cs typeface="Century Gothic"/>
                        <a:sym typeface="Century Gothic"/>
                      </a:endParaRPr>
                    </a:p>
                    <a:p>
                      <a:pPr marL="0" lvl="0" indent="0" algn="l" rtl="0">
                        <a:spcBef>
                          <a:spcPts val="0"/>
                        </a:spcBef>
                        <a:spcAft>
                          <a:spcPts val="0"/>
                        </a:spcAft>
                        <a:buNone/>
                      </a:pPr>
                      <a:r>
                        <a:rPr lang="es" sz="1000">
                          <a:latin typeface="Century Gothic"/>
                          <a:ea typeface="Century Gothic"/>
                          <a:cs typeface="Century Gothic"/>
                          <a:sym typeface="Century Gothic"/>
                        </a:rPr>
                        <a:t>    cooperativo?</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gridSpan="2">
                  <a:txBody>
                    <a:bodyPr/>
                    <a:lstStyle/>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En ambos casos existen aportaciones y principios educativos de corte constructivista. </a:t>
                      </a:r>
                      <a:endParaRPr sz="10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Actividades o tareas altamente estructuradas por el docente, pero la responsabilidad</a:t>
                      </a:r>
                      <a:endParaRPr sz="10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y gestión del aprendizaje recae más bien en el estudiante y los pares.</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gridSpan="3">
                  <a:txBody>
                    <a:bodyPr/>
                    <a:lstStyle/>
                    <a:p>
                      <a:pPr marL="0" lvl="0" indent="0" algn="just" rtl="0">
                        <a:spcBef>
                          <a:spcPts val="0"/>
                        </a:spcBef>
                        <a:spcAft>
                          <a:spcPts val="0"/>
                        </a:spcAft>
                        <a:buClr>
                          <a:schemeClr val="dk1"/>
                        </a:buClr>
                        <a:buSzPts val="1100"/>
                        <a:buFont typeface="Arial"/>
                        <a:buNone/>
                      </a:pPr>
                      <a:r>
                        <a:rPr lang="es" sz="1000">
                          <a:solidFill>
                            <a:schemeClr val="dk1"/>
                          </a:solidFill>
                          <a:latin typeface="Calibri"/>
                          <a:ea typeface="Calibri"/>
                          <a:cs typeface="Calibri"/>
                          <a:sym typeface="Calibri"/>
                        </a:rPr>
                        <a:t>Debido que ambos tipos de trabajo buscan que el estudiante se haga partícipe de su propio conocimiento para transformar su entorno se vinculan estrechamente, debido a que no puede haber trabajo interdisciplinario sin cooperativo. </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hMerge="1">
                  <a:txBody>
                    <a:bodyPr/>
                    <a:lstStyle/>
                    <a:p>
                      <a:endParaRPr lang="es-ES"/>
                    </a:p>
                  </a:txBody>
                  <a:tcPr/>
                </a:tc>
                <a:tc gridSpan="3">
                  <a:txBody>
                    <a:bodyPr/>
                    <a:lstStyle/>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Establecen problemáticas que residen en el entorno de los estudiantes.</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Ambos se orientan hacia el aprendizaje significativo. </a:t>
                      </a:r>
                      <a:endParaRPr sz="1000">
                        <a:solidFill>
                          <a:schemeClr val="dk1"/>
                        </a:solidFill>
                        <a:latin typeface="Calibri"/>
                        <a:ea typeface="Calibri"/>
                        <a:cs typeface="Calibri"/>
                        <a:sym typeface="Calibri"/>
                      </a:endParaRPr>
                    </a:p>
                    <a:p>
                      <a:pPr marL="457200" lvl="0" indent="-292100" algn="just" rtl="0">
                        <a:spcBef>
                          <a:spcPts val="0"/>
                        </a:spcBef>
                        <a:spcAft>
                          <a:spcPts val="0"/>
                        </a:spcAft>
                        <a:buClr>
                          <a:schemeClr val="dk1"/>
                        </a:buClr>
                        <a:buSzPts val="1000"/>
                        <a:buFont typeface="Calibri"/>
                        <a:buAutoNum type="arabicPeriod"/>
                      </a:pPr>
                      <a:r>
                        <a:rPr lang="es" sz="1000">
                          <a:solidFill>
                            <a:schemeClr val="dk1"/>
                          </a:solidFill>
                          <a:latin typeface="Calibri"/>
                          <a:ea typeface="Calibri"/>
                          <a:cs typeface="Calibri"/>
                          <a:sym typeface="Calibri"/>
                        </a:rPr>
                        <a:t>El estudiante se apropia de su propio conocimiento. </a:t>
                      </a:r>
                      <a:endParaRPr sz="1000">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bl>
          </a:graphicData>
        </a:graphic>
      </p:graphicFrame>
      <p:graphicFrame>
        <p:nvGraphicFramePr>
          <p:cNvPr id="159" name="Google Shape;159;p29"/>
          <p:cNvGraphicFramePr/>
          <p:nvPr/>
        </p:nvGraphicFramePr>
        <p:xfrm>
          <a:off x="1038263" y="476250"/>
          <a:ext cx="7238925" cy="701010"/>
        </p:xfrm>
        <a:graphic>
          <a:graphicData uri="http://schemas.openxmlformats.org/drawingml/2006/table">
            <a:tbl>
              <a:tblPr>
                <a:noFill/>
                <a:tableStyleId>{4091AA0E-D09E-440A-B9B5-A9FFCF741175}</a:tableStyleId>
              </a:tblPr>
              <a:tblGrid>
                <a:gridCol w="1281650">
                  <a:extLst>
                    <a:ext uri="{9D8B030D-6E8A-4147-A177-3AD203B41FA5}">
                      <a16:colId xmlns:a16="http://schemas.microsoft.com/office/drawing/2014/main" val="20000"/>
                    </a:ext>
                  </a:extLst>
                </a:gridCol>
                <a:gridCol w="1131325">
                  <a:extLst>
                    <a:ext uri="{9D8B030D-6E8A-4147-A177-3AD203B41FA5}">
                      <a16:colId xmlns:a16="http://schemas.microsoft.com/office/drawing/2014/main" val="20001"/>
                    </a:ext>
                  </a:extLst>
                </a:gridCol>
                <a:gridCol w="2412975">
                  <a:extLst>
                    <a:ext uri="{9D8B030D-6E8A-4147-A177-3AD203B41FA5}">
                      <a16:colId xmlns:a16="http://schemas.microsoft.com/office/drawing/2014/main" val="20002"/>
                    </a:ext>
                  </a:extLst>
                </a:gridCol>
                <a:gridCol w="241297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000" b="1">
                          <a:solidFill>
                            <a:schemeClr val="dk1"/>
                          </a:solidFill>
                          <a:latin typeface="Century Gothic"/>
                          <a:ea typeface="Century Gothic"/>
                          <a:cs typeface="Century Gothic"/>
                          <a:sym typeface="Century Gothic"/>
                        </a:rPr>
                        <a:t>Propuesta F. Díaz Barriga</a:t>
                      </a:r>
                      <a:endParaRPr sz="10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000" b="1">
                          <a:solidFill>
                            <a:schemeClr val="dk1"/>
                          </a:solidFill>
                          <a:latin typeface="Century Gothic"/>
                          <a:ea typeface="Century Gothic"/>
                          <a:cs typeface="Century Gothic"/>
                          <a:sym typeface="Century Gothic"/>
                        </a:rPr>
                        <a:t>Propuesta Personal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000" b="1">
                          <a:solidFill>
                            <a:schemeClr val="dk1"/>
                          </a:solidFill>
                          <a:latin typeface="Century Gothic"/>
                          <a:ea typeface="Century Gothic"/>
                          <a:cs typeface="Century Gothic"/>
                          <a:sym typeface="Century Gothic"/>
                        </a:rPr>
                        <a:t>Propuesta Personal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p>
            <a:pPr marL="0" lvl="0" indent="0" algn="just" rtl="0">
              <a:lnSpc>
                <a:spcPct val="115000"/>
              </a:lnSpc>
              <a:spcBef>
                <a:spcPts val="0"/>
              </a:spcBef>
              <a:spcAft>
                <a:spcPts val="0"/>
              </a:spcAft>
              <a:buSzPts val="1800"/>
              <a:buNone/>
            </a:pPr>
            <a:endParaRPr sz="2000" b="1">
              <a:latin typeface="Arial"/>
              <a:ea typeface="Arial"/>
              <a:cs typeface="Arial"/>
              <a:sym typeface="Arial"/>
            </a:endParaRPr>
          </a:p>
          <a:p>
            <a:pPr marL="0" lvl="0" indent="0" algn="just" rtl="0">
              <a:lnSpc>
                <a:spcPct val="115000"/>
              </a:lnSpc>
              <a:spcBef>
                <a:spcPts val="0"/>
              </a:spcBef>
              <a:spcAft>
                <a:spcPts val="0"/>
              </a:spcAft>
              <a:buSzPts val="1800"/>
              <a:buNone/>
            </a:pPr>
            <a:r>
              <a:rPr lang="es" sz="2000" b="1">
                <a:latin typeface="Arial"/>
                <a:ea typeface="Arial"/>
                <a:cs typeface="Arial"/>
                <a:sym typeface="Arial"/>
              </a:rPr>
              <a:t>Interdisciplinariedad es la  relación recíproca de varias disciplinas que interactúan para resolver un problema de la vida cotidiana. Implica que los alumnos ponen en práctica sus aprendizajes en distintas asignaturas para lograr un objetivo concreto.</a:t>
            </a:r>
            <a:endParaRPr sz="2000" b="1">
              <a:latin typeface="Arial"/>
              <a:ea typeface="Arial"/>
              <a:cs typeface="Arial"/>
              <a:sym typeface="Arial"/>
            </a:endParaRPr>
          </a:p>
          <a:p>
            <a:pPr marL="0" lvl="0" indent="0" algn="just" rtl="0">
              <a:lnSpc>
                <a:spcPct val="115000"/>
              </a:lnSpc>
              <a:spcBef>
                <a:spcPts val="0"/>
              </a:spcBef>
              <a:spcAft>
                <a:spcPts val="0"/>
              </a:spcAft>
              <a:buSzPts val="1800"/>
              <a:buNone/>
            </a:pPr>
            <a:endParaRPr sz="2000" b="1">
              <a:latin typeface="Arial"/>
              <a:ea typeface="Arial"/>
              <a:cs typeface="Arial"/>
              <a:sym typeface="Arial"/>
            </a:endParaRPr>
          </a:p>
          <a:p>
            <a:pPr marL="0" lvl="0" indent="0" algn="just" rtl="0">
              <a:lnSpc>
                <a:spcPct val="115000"/>
              </a:lnSpc>
              <a:spcBef>
                <a:spcPts val="0"/>
              </a:spcBef>
              <a:spcAft>
                <a:spcPts val="0"/>
              </a:spcAft>
              <a:buSzPts val="1800"/>
              <a:buNone/>
            </a:pPr>
            <a:r>
              <a:rPr lang="es" sz="2000" b="1">
                <a:latin typeface="Arial"/>
                <a:ea typeface="Arial"/>
                <a:cs typeface="Arial"/>
                <a:sym typeface="Arial"/>
              </a:rPr>
              <a:t>Entonces, un trabajo interdisciplinario integra los enfoques de diversas áreas de conocimiento, con el fin de estudiar y resolver un problema complejo.</a:t>
            </a:r>
            <a:endParaRPr sz="2000" b="1">
              <a:latin typeface="Arial"/>
              <a:ea typeface="Arial"/>
              <a:cs typeface="Arial"/>
              <a:sym typeface="Arial"/>
            </a:endParaRPr>
          </a:p>
          <a:p>
            <a:pPr marL="0" lvl="0" indent="0" algn="just" rtl="0">
              <a:lnSpc>
                <a:spcPct val="115000"/>
              </a:lnSpc>
              <a:spcBef>
                <a:spcPts val="1200"/>
              </a:spcBef>
              <a:spcAft>
                <a:spcPts val="1200"/>
              </a:spcAft>
              <a:buSzPts val="1800"/>
              <a:buNone/>
            </a:pPr>
            <a:endParaRPr sz="2000" b="1">
              <a:latin typeface="Arial"/>
              <a:ea typeface="Arial"/>
              <a:cs typeface="Arial"/>
              <a:sym typeface="Arial"/>
            </a:endParaRPr>
          </a:p>
        </p:txBody>
      </p:sp>
      <p:sp>
        <p:nvSpPr>
          <p:cNvPr id="165" name="Google Shape;165;p30"/>
          <p:cNvSpPr txBox="1"/>
          <p:nvPr/>
        </p:nvSpPr>
        <p:spPr>
          <a:xfrm>
            <a:off x="676275" y="398150"/>
            <a:ext cx="7248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500" b="1">
                <a:latin typeface="Open Sans"/>
                <a:ea typeface="Open Sans"/>
                <a:cs typeface="Open Sans"/>
                <a:sym typeface="Open Sans"/>
              </a:rPr>
              <a:t>Propuesta del grupo heterogéneo sobre interdisciplinariedad</a:t>
            </a:r>
            <a:endParaRPr sz="2500" b="1">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Fotografías de RT # 1</a:t>
            </a:r>
            <a:endParaRPr>
              <a:latin typeface="Arial"/>
              <a:ea typeface="Arial"/>
              <a:cs typeface="Arial"/>
              <a:sym typeface="Arial"/>
            </a:endParaRPr>
          </a:p>
        </p:txBody>
      </p:sp>
      <p:pic>
        <p:nvPicPr>
          <p:cNvPr id="171" name="Google Shape;171;p31"/>
          <p:cNvPicPr preferRelativeResize="0"/>
          <p:nvPr/>
        </p:nvPicPr>
        <p:blipFill>
          <a:blip r:embed="rId3">
            <a:alphaModFix/>
          </a:blip>
          <a:stretch>
            <a:fillRect/>
          </a:stretch>
        </p:blipFill>
        <p:spPr>
          <a:xfrm>
            <a:off x="311700" y="1395050"/>
            <a:ext cx="3956300" cy="2967225"/>
          </a:xfrm>
          <a:prstGeom prst="rect">
            <a:avLst/>
          </a:prstGeom>
          <a:noFill/>
          <a:ln>
            <a:noFill/>
          </a:ln>
        </p:spPr>
      </p:pic>
      <p:pic>
        <p:nvPicPr>
          <p:cNvPr id="172" name="Google Shape;172;p31"/>
          <p:cNvPicPr preferRelativeResize="0"/>
          <p:nvPr/>
        </p:nvPicPr>
        <p:blipFill rotWithShape="1">
          <a:blip r:embed="rId4">
            <a:alphaModFix/>
          </a:blip>
          <a:srcRect r="15826"/>
          <a:stretch/>
        </p:blipFill>
        <p:spPr>
          <a:xfrm>
            <a:off x="4828266" y="1395346"/>
            <a:ext cx="3330179" cy="296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a:stretch/>
        </p:blipFill>
        <p:spPr>
          <a:xfrm>
            <a:off x="3282800" y="913750"/>
            <a:ext cx="2791050" cy="2773800"/>
          </a:xfrm>
          <a:prstGeom prst="rect">
            <a:avLst/>
          </a:prstGeom>
          <a:noFill/>
          <a:ln>
            <a:noFill/>
          </a:ln>
        </p:spPr>
      </p:pic>
      <p:sp>
        <p:nvSpPr>
          <p:cNvPr id="68" name="Google Shape;68;p14"/>
          <p:cNvSpPr txBox="1"/>
          <p:nvPr/>
        </p:nvSpPr>
        <p:spPr>
          <a:xfrm>
            <a:off x="345550" y="4784650"/>
            <a:ext cx="7549200" cy="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69" name="Google Shape;69;p14"/>
          <p:cNvSpPr txBox="1"/>
          <p:nvPr/>
        </p:nvSpPr>
        <p:spPr>
          <a:xfrm>
            <a:off x="2216250" y="159500"/>
            <a:ext cx="4711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 sz="2000" b="1" i="0" u="none" strike="noStrike" cap="none">
                <a:solidFill>
                  <a:srgbClr val="000000"/>
                </a:solidFill>
                <a:latin typeface="Arial"/>
                <a:ea typeface="Arial"/>
                <a:cs typeface="Arial"/>
                <a:sym typeface="Arial"/>
              </a:rPr>
              <a:t>Instituto     Progreso   y   Esperanza</a:t>
            </a:r>
            <a:endParaRPr sz="2000" b="1" i="0" u="none" strike="noStrike" cap="none">
              <a:solidFill>
                <a:srgbClr val="000000"/>
              </a:solidFill>
              <a:latin typeface="Arial"/>
              <a:ea typeface="Arial"/>
              <a:cs typeface="Arial"/>
              <a:sym typeface="Arial"/>
            </a:endParaRPr>
          </a:p>
        </p:txBody>
      </p:sp>
      <p:sp>
        <p:nvSpPr>
          <p:cNvPr id="70" name="Google Shape;70;p14"/>
          <p:cNvSpPr txBox="1"/>
          <p:nvPr/>
        </p:nvSpPr>
        <p:spPr>
          <a:xfrm>
            <a:off x="2671425" y="4731500"/>
            <a:ext cx="4080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Open Sans"/>
                <a:ea typeface="Open Sans"/>
                <a:cs typeface="Open Sans"/>
                <a:sym typeface="Open Sans"/>
              </a:rPr>
              <a:t>  </a:t>
            </a:r>
            <a:r>
              <a:rPr lang="es" sz="2000" b="1" i="0" u="none" strike="noStrike" cap="none">
                <a:solidFill>
                  <a:srgbClr val="000000"/>
                </a:solidFill>
                <a:latin typeface="Open Sans"/>
                <a:ea typeface="Open Sans"/>
                <a:cs typeface="Open Sans"/>
                <a:sym typeface="Open Sans"/>
              </a:rPr>
              <a:t>Equipo  3            Etapa 1</a:t>
            </a:r>
            <a:endParaRPr sz="20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Organizador gráfico del proyecto</a:t>
            </a:r>
            <a:endParaRPr>
              <a:latin typeface="Arial"/>
              <a:ea typeface="Arial"/>
              <a:cs typeface="Arial"/>
              <a:sym typeface="Arial"/>
            </a:endParaRPr>
          </a:p>
        </p:txBody>
      </p:sp>
      <p:sp>
        <p:nvSpPr>
          <p:cNvPr id="178" name="Google Shape;178;p32"/>
          <p:cNvSpPr txBox="1"/>
          <p:nvPr/>
        </p:nvSpPr>
        <p:spPr>
          <a:xfrm>
            <a:off x="6628900" y="1053288"/>
            <a:ext cx="20619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700" u="sng">
                <a:latin typeface="Open Sans"/>
                <a:ea typeface="Open Sans"/>
                <a:cs typeface="Open Sans"/>
                <a:sym typeface="Open Sans"/>
              </a:rPr>
              <a:t>Historia</a:t>
            </a:r>
            <a:endParaRPr lang="es" sz="700" u="sng">
              <a:latin typeface="Open Sans"/>
              <a:ea typeface="Open Sans"/>
              <a:cs typeface="Open Sans"/>
            </a:endParaRPr>
          </a:p>
          <a:p>
            <a:endParaRPr lang="es" sz="700" u="sng">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3.4 Transformaciones, tensiones y desafíos de los procesos urbanos.</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-Desarrollo Urbano</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-Tensiones sociales</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-Desafíos contemporáneos</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-Sociedad civil</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-Organización civil</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Derechos humanos</a:t>
            </a:r>
            <a:endParaRPr sz="700">
              <a:latin typeface="Open Sans"/>
              <a:ea typeface="Open Sans"/>
              <a:cs typeface="Open Sans"/>
              <a:sym typeface="Open Sans"/>
            </a:endParaRPr>
          </a:p>
        </p:txBody>
      </p:sp>
      <p:sp>
        <p:nvSpPr>
          <p:cNvPr id="179" name="Google Shape;179;p32"/>
          <p:cNvSpPr txBox="1"/>
          <p:nvPr/>
        </p:nvSpPr>
        <p:spPr>
          <a:xfrm>
            <a:off x="6630065" y="2633773"/>
            <a:ext cx="22383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700">
                <a:latin typeface="Open Sans"/>
                <a:ea typeface="Open Sans"/>
                <a:cs typeface="Open Sans"/>
                <a:sym typeface="Open Sans"/>
              </a:rPr>
              <a:t>Matemáticas IV​</a:t>
            </a:r>
            <a:endParaRPr lang="es-ES" sz="700">
              <a:latin typeface="Open Sans"/>
              <a:ea typeface="Open Sans"/>
              <a:cs typeface="Open Sans"/>
            </a:endParaRPr>
          </a:p>
          <a:p>
            <a:pPr marL="0" lvl="0" indent="0" algn="l" rtl="0">
              <a:spcBef>
                <a:spcPts val="0"/>
              </a:spcBef>
              <a:spcAft>
                <a:spcPts val="0"/>
              </a:spcAft>
              <a:buNone/>
            </a:pP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1.1 Conjunto de los números reales y sus subconjuntos.​</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-Números Reales​</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-Media​</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-Gráfica de Sectores​</a:t>
            </a:r>
            <a:endParaRPr sz="700">
              <a:latin typeface="Open Sans"/>
              <a:ea typeface="Open Sans"/>
              <a:cs typeface="Open Sans"/>
            </a:endParaRPr>
          </a:p>
          <a:p>
            <a:pPr marL="0" lvl="0" indent="0" algn="l" rtl="0">
              <a:spcBef>
                <a:spcPts val="0"/>
              </a:spcBef>
              <a:spcAft>
                <a:spcPts val="0"/>
              </a:spcAft>
              <a:buNone/>
            </a:pP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2.4 Traducción de ideas entre el lenguaje materno y el lenguaje algebraico.​</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-Abstracción​</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-Generalización y comunicación matemática​</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-Ecuación​</a:t>
            </a: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-Función</a:t>
            </a:r>
            <a:endParaRPr sz="700">
              <a:latin typeface="Open Sans"/>
              <a:ea typeface="Open Sans"/>
              <a:cs typeface="Open Sans"/>
              <a:sym typeface="Open Sans"/>
            </a:endParaRPr>
          </a:p>
        </p:txBody>
      </p:sp>
      <p:sp>
        <p:nvSpPr>
          <p:cNvPr id="2" name="CuadroTexto 1">
            <a:extLst>
              <a:ext uri="{FF2B5EF4-FFF2-40B4-BE49-F238E27FC236}">
                <a16:creationId xmlns:a16="http://schemas.microsoft.com/office/drawing/2014/main" id="{8780ACFE-E7A5-7CDE-34FF-ED720748E246}"/>
              </a:ext>
            </a:extLst>
          </p:cNvPr>
          <p:cNvSpPr txBox="1"/>
          <p:nvPr/>
        </p:nvSpPr>
        <p:spPr>
          <a:xfrm>
            <a:off x="457453" y="1009333"/>
            <a:ext cx="274319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 sz="800">
                <a:latin typeface="Open Sans"/>
              </a:rPr>
              <a:t>LE</a:t>
            </a:r>
            <a:r>
              <a:rPr lang="es" sz="700">
                <a:latin typeface="Open Sans"/>
              </a:rPr>
              <a:t>NGUA ESPAÑOLA</a:t>
            </a:r>
          </a:p>
          <a:p>
            <a:pPr algn="just"/>
            <a:endParaRPr lang="es" sz="700">
              <a:latin typeface="Open Sans"/>
            </a:endParaRPr>
          </a:p>
          <a:p>
            <a:pPr algn="just"/>
            <a:r>
              <a:rPr lang="es" sz="700">
                <a:latin typeface="Open Sans"/>
              </a:rPr>
              <a:t>3.2 Fases de la investigación documental.</a:t>
            </a:r>
          </a:p>
          <a:p>
            <a:pPr algn="just"/>
            <a:endParaRPr lang="es" sz="700">
              <a:latin typeface="Open Sans"/>
            </a:endParaRPr>
          </a:p>
          <a:p>
            <a:pPr algn="just"/>
            <a:r>
              <a:rPr lang="es" sz="700">
                <a:latin typeface="Open Sans"/>
              </a:rPr>
              <a:t>-Investigación documental</a:t>
            </a:r>
          </a:p>
          <a:p>
            <a:pPr algn="just"/>
            <a:r>
              <a:rPr lang="es" sz="700">
                <a:latin typeface="Open Sans"/>
              </a:rPr>
              <a:t>-Fuentes de información</a:t>
            </a:r>
          </a:p>
          <a:p>
            <a:pPr algn="just"/>
            <a:r>
              <a:rPr lang="es" sz="700">
                <a:latin typeface="Open Sans"/>
              </a:rPr>
              <a:t>-Monografía</a:t>
            </a:r>
          </a:p>
          <a:p>
            <a:pPr algn="just"/>
            <a:endParaRPr lang="es" sz="700">
              <a:latin typeface="Open Sans"/>
            </a:endParaRPr>
          </a:p>
          <a:p>
            <a:pPr algn="just"/>
            <a:r>
              <a:rPr lang="es" sz="700">
                <a:latin typeface="Open Sans"/>
              </a:rPr>
              <a:t>5.1 El texto icónico verbal</a:t>
            </a:r>
          </a:p>
          <a:p>
            <a:pPr algn="just"/>
            <a:endParaRPr lang="es" sz="700">
              <a:latin typeface="Open Sans"/>
            </a:endParaRPr>
          </a:p>
          <a:p>
            <a:pPr algn="just"/>
            <a:r>
              <a:rPr lang="es" sz="700">
                <a:latin typeface="Open Sans"/>
              </a:rPr>
              <a:t>-Infografía</a:t>
            </a:r>
          </a:p>
          <a:p>
            <a:pPr algn="just"/>
            <a:r>
              <a:rPr lang="es" sz="700">
                <a:latin typeface="Open Sans"/>
              </a:rPr>
              <a:t>-Código icónico</a:t>
            </a:r>
          </a:p>
          <a:p>
            <a:pPr algn="just"/>
            <a:r>
              <a:rPr lang="es" sz="700">
                <a:latin typeface="Open Sans"/>
              </a:rPr>
              <a:t>-Persuasión</a:t>
            </a:r>
          </a:p>
        </p:txBody>
      </p:sp>
      <p:sp>
        <p:nvSpPr>
          <p:cNvPr id="6" name="Google Shape;179;p32">
            <a:extLst>
              <a:ext uri="{FF2B5EF4-FFF2-40B4-BE49-F238E27FC236}">
                <a16:creationId xmlns:a16="http://schemas.microsoft.com/office/drawing/2014/main" id="{5577FAC4-76F8-B21F-E9C6-0BE63A4C9021}"/>
              </a:ext>
            </a:extLst>
          </p:cNvPr>
          <p:cNvSpPr txBox="1"/>
          <p:nvPr/>
        </p:nvSpPr>
        <p:spPr>
          <a:xfrm>
            <a:off x="457453" y="2903131"/>
            <a:ext cx="2238300" cy="9386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700">
                <a:latin typeface="Open Sans"/>
                <a:ea typeface="Open Sans"/>
                <a:cs typeface="Open Sans"/>
                <a:sym typeface="Open Sans"/>
              </a:rPr>
              <a:t>Proyectos de Emprendimiento​</a:t>
            </a:r>
            <a:endParaRPr lang="es-ES" sz="700">
              <a:latin typeface="Open Sans"/>
              <a:ea typeface="Open Sans"/>
              <a:cs typeface="Open Sans"/>
            </a:endParaRPr>
          </a:p>
          <a:p>
            <a:pPr marL="0" lvl="0" indent="0" algn="l" rtl="0">
              <a:spcBef>
                <a:spcPts val="0"/>
              </a:spcBef>
              <a:spcAft>
                <a:spcPts val="0"/>
              </a:spcAft>
              <a:buNone/>
            </a:pPr>
            <a:endParaRPr sz="700">
              <a:latin typeface="Open Sans"/>
              <a:ea typeface="Open Sans"/>
              <a:cs typeface="Open Sans"/>
            </a:endParaRPr>
          </a:p>
          <a:p>
            <a:pPr marL="0" lvl="0" indent="0" algn="l" rtl="0">
              <a:spcBef>
                <a:spcPts val="0"/>
              </a:spcBef>
              <a:spcAft>
                <a:spcPts val="0"/>
              </a:spcAft>
              <a:buNone/>
            </a:pPr>
            <a:r>
              <a:rPr lang="es" sz="700">
                <a:latin typeface="Open Sans"/>
                <a:ea typeface="Open Sans"/>
                <a:cs typeface="Open Sans"/>
                <a:sym typeface="Open Sans"/>
              </a:rPr>
              <a:t>Módulo 4: Hipotesis para la resolución de un problema. </a:t>
            </a:r>
          </a:p>
          <a:p>
            <a:pPr marL="0" lvl="0" indent="0" algn="l" rtl="0">
              <a:spcBef>
                <a:spcPts val="0"/>
              </a:spcBef>
              <a:spcAft>
                <a:spcPts val="0"/>
              </a:spcAft>
              <a:buNone/>
            </a:pPr>
            <a:endParaRPr lang="es" sz="700">
              <a:latin typeface="Open Sans"/>
              <a:ea typeface="Open Sans"/>
              <a:cs typeface="Open Sans"/>
              <a:sym typeface="Open Sans"/>
            </a:endParaRPr>
          </a:p>
          <a:p>
            <a:pPr marL="0" lvl="0" indent="0" algn="l" rtl="0">
              <a:spcBef>
                <a:spcPts val="0"/>
              </a:spcBef>
              <a:spcAft>
                <a:spcPts val="0"/>
              </a:spcAft>
              <a:buNone/>
            </a:pPr>
            <a:r>
              <a:rPr lang="es" sz="700">
                <a:latin typeface="Open Sans"/>
                <a:ea typeface="Open Sans"/>
                <a:cs typeface="Open Sans"/>
                <a:sym typeface="Open Sans"/>
              </a:rPr>
              <a:t>Módulo 5: Creacción de un protótipo (Método SCAMPER)</a:t>
            </a:r>
            <a:endParaRPr sz="700">
              <a:latin typeface="Open Sans"/>
              <a:ea typeface="Open Sans"/>
              <a:cs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AE020DC-6022-4AA0-E373-A39E42BF1982}"/>
              </a:ext>
            </a:extLst>
          </p:cNvPr>
          <p:cNvSpPr>
            <a:spLocks noGrp="1"/>
          </p:cNvSpPr>
          <p:nvPr>
            <p:ph type="body" idx="1"/>
          </p:nvPr>
        </p:nvSpPr>
        <p:spPr>
          <a:xfrm>
            <a:off x="311700" y="211622"/>
            <a:ext cx="8520600" cy="4367603"/>
          </a:xfrm>
        </p:spPr>
        <p:txBody>
          <a:bodyPr/>
          <a:lstStyle/>
          <a:p>
            <a:endParaRPr lang="es-ES"/>
          </a:p>
        </p:txBody>
      </p:sp>
      <p:pic>
        <p:nvPicPr>
          <p:cNvPr id="4" name="Imagen 4" descr="Interfaz de usuario gráfica, Diagrama&#10;&#10;Descripción generada automáticamente">
            <a:extLst>
              <a:ext uri="{FF2B5EF4-FFF2-40B4-BE49-F238E27FC236}">
                <a16:creationId xmlns:a16="http://schemas.microsoft.com/office/drawing/2014/main" id="{01B65728-91BD-8032-A132-C970E3320B95}"/>
              </a:ext>
            </a:extLst>
          </p:cNvPr>
          <p:cNvPicPr>
            <a:picLocks noChangeAspect="1"/>
          </p:cNvPicPr>
          <p:nvPr/>
        </p:nvPicPr>
        <p:blipFill rotWithShape="1">
          <a:blip r:embed="rId2"/>
          <a:srcRect l="1158" t="8247" r="8880" b="8247"/>
          <a:stretch/>
        </p:blipFill>
        <p:spPr>
          <a:xfrm>
            <a:off x="310553" y="183603"/>
            <a:ext cx="8523525" cy="4205648"/>
          </a:xfrm>
          <a:prstGeom prst="rect">
            <a:avLst/>
          </a:prstGeom>
        </p:spPr>
      </p:pic>
      <p:sp>
        <p:nvSpPr>
          <p:cNvPr id="5" name="Google Shape;179;p32">
            <a:extLst>
              <a:ext uri="{FF2B5EF4-FFF2-40B4-BE49-F238E27FC236}">
                <a16:creationId xmlns:a16="http://schemas.microsoft.com/office/drawing/2014/main" id="{51982806-08F0-E3D2-0560-FFDD5447D5CC}"/>
              </a:ext>
            </a:extLst>
          </p:cNvPr>
          <p:cNvSpPr txBox="1"/>
          <p:nvPr/>
        </p:nvSpPr>
        <p:spPr>
          <a:xfrm>
            <a:off x="3619063" y="3387334"/>
            <a:ext cx="2238300" cy="9386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700" b="1">
                <a:latin typeface="Times New Roman" panose="02020603050405020304" pitchFamily="18" charset="0"/>
                <a:ea typeface="Open Sans"/>
                <a:cs typeface="Times New Roman" panose="02020603050405020304" pitchFamily="18" charset="0"/>
                <a:sym typeface="Open Sans"/>
              </a:rPr>
              <a:t>Proyectos de Emprendimiento​</a:t>
            </a:r>
            <a:endParaRPr lang="es-ES" sz="700" b="1">
              <a:latin typeface="Times New Roman" panose="02020603050405020304" pitchFamily="18" charset="0"/>
              <a:ea typeface="Open Sans"/>
              <a:cs typeface="Times New Roman" panose="02020603050405020304" pitchFamily="18" charset="0"/>
            </a:endParaRPr>
          </a:p>
          <a:p>
            <a:pPr marL="0" lvl="0" indent="0" algn="l" rtl="0">
              <a:spcBef>
                <a:spcPts val="0"/>
              </a:spcBef>
              <a:spcAft>
                <a:spcPts val="0"/>
              </a:spcAft>
              <a:buNone/>
            </a:pPr>
            <a:endParaRPr sz="700" b="1">
              <a:latin typeface="Times New Roman" panose="02020603050405020304" pitchFamily="18" charset="0"/>
              <a:ea typeface="Open Sans"/>
              <a:cs typeface="Times New Roman" panose="02020603050405020304" pitchFamily="18" charset="0"/>
            </a:endParaRPr>
          </a:p>
          <a:p>
            <a:pPr marL="0" lvl="0" indent="0" algn="l" rtl="0">
              <a:spcBef>
                <a:spcPts val="0"/>
              </a:spcBef>
              <a:spcAft>
                <a:spcPts val="0"/>
              </a:spcAft>
              <a:buNone/>
            </a:pPr>
            <a:r>
              <a:rPr lang="es" sz="700" b="1">
                <a:latin typeface="Times New Roman" panose="02020603050405020304" pitchFamily="18" charset="0"/>
                <a:ea typeface="Open Sans"/>
                <a:cs typeface="Times New Roman" panose="02020603050405020304" pitchFamily="18" charset="0"/>
                <a:sym typeface="Open Sans"/>
              </a:rPr>
              <a:t>Módulo 4: Hipotesis para la resolución de un problema. </a:t>
            </a:r>
          </a:p>
          <a:p>
            <a:pPr marL="0" lvl="0" indent="0" algn="l" rtl="0">
              <a:spcBef>
                <a:spcPts val="0"/>
              </a:spcBef>
              <a:spcAft>
                <a:spcPts val="0"/>
              </a:spcAft>
              <a:buNone/>
            </a:pPr>
            <a:endParaRPr lang="es" sz="700" b="1">
              <a:latin typeface="Times New Roman" panose="02020603050405020304" pitchFamily="18" charset="0"/>
              <a:ea typeface="Open Sans"/>
              <a:cs typeface="Times New Roman" panose="02020603050405020304" pitchFamily="18" charset="0"/>
              <a:sym typeface="Open Sans"/>
            </a:endParaRPr>
          </a:p>
          <a:p>
            <a:pPr marL="0" lvl="0" indent="0" algn="l" rtl="0">
              <a:spcBef>
                <a:spcPts val="0"/>
              </a:spcBef>
              <a:spcAft>
                <a:spcPts val="0"/>
              </a:spcAft>
              <a:buNone/>
            </a:pPr>
            <a:r>
              <a:rPr lang="es" sz="700" b="1">
                <a:latin typeface="Times New Roman" panose="02020603050405020304" pitchFamily="18" charset="0"/>
                <a:ea typeface="Open Sans"/>
                <a:cs typeface="Times New Roman" panose="02020603050405020304" pitchFamily="18" charset="0"/>
                <a:sym typeface="Open Sans"/>
              </a:rPr>
              <a:t>Módulo 5: Creacción de un protótipo (Método SCAMPER)</a:t>
            </a:r>
            <a:endParaRPr sz="700" b="1">
              <a:latin typeface="Times New Roman" panose="02020603050405020304" pitchFamily="18" charset="0"/>
              <a:ea typeface="Open Sans"/>
              <a:cs typeface="Times New Roman" panose="02020603050405020304" pitchFamily="18" charset="0"/>
            </a:endParaRPr>
          </a:p>
        </p:txBody>
      </p:sp>
      <p:sp>
        <p:nvSpPr>
          <p:cNvPr id="2" name="Google Shape;177;p32">
            <a:extLst>
              <a:ext uri="{FF2B5EF4-FFF2-40B4-BE49-F238E27FC236}">
                <a16:creationId xmlns:a16="http://schemas.microsoft.com/office/drawing/2014/main" id="{FB3675B7-567E-B1A0-AFE7-C492ABC58E0D}"/>
              </a:ext>
            </a:extLst>
          </p:cNvPr>
          <p:cNvSpPr txBox="1">
            <a:spLocks noGrp="1"/>
          </p:cNvSpPr>
          <p:nvPr>
            <p:ph type="title"/>
          </p:nvPr>
        </p:nvSpPr>
        <p:spPr>
          <a:xfrm>
            <a:off x="2421853" y="271963"/>
            <a:ext cx="3936040" cy="54241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sz="2000">
                <a:latin typeface="Arial"/>
                <a:ea typeface="Arial"/>
                <a:cs typeface="Arial"/>
                <a:sym typeface="Arial"/>
              </a:rPr>
              <a:t>Organizador gráfico del proyecto</a:t>
            </a:r>
            <a:endParaRPr sz="2000">
              <a:latin typeface="Arial"/>
              <a:ea typeface="Arial"/>
              <a:cs typeface="Arial"/>
              <a:sym typeface="Arial"/>
            </a:endParaRPr>
          </a:p>
        </p:txBody>
      </p:sp>
    </p:spTree>
    <p:extLst>
      <p:ext uri="{BB962C8B-B14F-4D97-AF65-F5344CB8AC3E}">
        <p14:creationId xmlns:p14="http://schemas.microsoft.com/office/powerpoint/2010/main" val="4956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Justificación</a:t>
            </a:r>
            <a:endParaRPr>
              <a:latin typeface="Arial"/>
              <a:ea typeface="Arial"/>
              <a:cs typeface="Arial"/>
              <a:sym typeface="Arial"/>
            </a:endParaRPr>
          </a:p>
        </p:txBody>
      </p:sp>
      <p:sp>
        <p:nvSpPr>
          <p:cNvPr id="185" name="Google Shape;185;p3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p>
            <a:pPr marL="0" lvl="0" indent="0" algn="just" rtl="0">
              <a:lnSpc>
                <a:spcPct val="115000"/>
              </a:lnSpc>
              <a:spcBef>
                <a:spcPts val="0"/>
              </a:spcBef>
              <a:spcAft>
                <a:spcPts val="0"/>
              </a:spcAft>
              <a:buSzPts val="1800"/>
              <a:buNone/>
            </a:pPr>
            <a:r>
              <a:rPr lang="es" sz="2000" b="1">
                <a:latin typeface="Arial"/>
                <a:ea typeface="Arial"/>
                <a:cs typeface="Arial"/>
                <a:sym typeface="Arial"/>
              </a:rPr>
              <a:t>Gran parte de los alumnos del Instituto Progreso y Esperanza proviene de la alcaldía Iztapalapa y, entre sus condiciones de vida, se encuentra la deficiencia en el abasto de agua que vive esta demarcación, que afecta la dinámica de su vida cotidiana.</a:t>
            </a:r>
            <a:endParaRPr sz="2000" b="1">
              <a:latin typeface="Arial"/>
              <a:ea typeface="Arial"/>
              <a:cs typeface="Arial"/>
              <a:sym typeface="Arial"/>
            </a:endParaRPr>
          </a:p>
          <a:p>
            <a:pPr marL="0" lvl="0" indent="0" algn="just" rtl="0">
              <a:lnSpc>
                <a:spcPct val="115000"/>
              </a:lnSpc>
              <a:spcBef>
                <a:spcPts val="1200"/>
              </a:spcBef>
              <a:spcAft>
                <a:spcPts val="1200"/>
              </a:spcAft>
              <a:buSzPts val="1800"/>
              <a:buNone/>
            </a:pPr>
            <a:r>
              <a:rPr lang="es" sz="2000" b="1">
                <a:latin typeface="Arial"/>
                <a:ea typeface="Arial"/>
                <a:cs typeface="Arial"/>
                <a:sym typeface="Arial"/>
              </a:rPr>
              <a:t>Durante el presente ciclo escolar, 2021-2022, los estudiantes el grupo 4020 han sido especialmente receptivos a esta problemática, manifestando su interés pro encontrar soluciones que estén a su alcance.</a:t>
            </a:r>
            <a:endParaRPr sz="2000" b="1">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 sz="2000" b="1"/>
              <a:t>Es así que la necesidad e interés de los alumnos encuentra una excelente oportunidad de trabajo interdisciplinario a través de CONEXIONES DGIRE, como brújula  esencial para guiar el proyecto ¿Cómo rescatar el agua de lluvia para vivir mejor en la alcaldía Iztapalapa?</a:t>
            </a:r>
            <a:endParaRPr sz="20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Objetivo</a:t>
            </a:r>
            <a:endParaRPr>
              <a:latin typeface="Arial"/>
              <a:ea typeface="Arial"/>
              <a:cs typeface="Arial"/>
              <a:sym typeface="Arial"/>
            </a:endParaRPr>
          </a:p>
        </p:txBody>
      </p:sp>
      <p:sp>
        <p:nvSpPr>
          <p:cNvPr id="196" name="Google Shape;196;p35"/>
          <p:cNvSpPr txBox="1">
            <a:spLocks noGrp="1"/>
          </p:cNvSpPr>
          <p:nvPr>
            <p:ph type="body" idx="1"/>
          </p:nvPr>
        </p:nvSpPr>
        <p:spPr>
          <a:xfrm>
            <a:off x="404750" y="1209450"/>
            <a:ext cx="8520600" cy="3687900"/>
          </a:xfrm>
          <a:prstGeom prst="rect">
            <a:avLst/>
          </a:prstGeom>
          <a:noFill/>
          <a:ln>
            <a:noFill/>
          </a:ln>
        </p:spPr>
        <p:txBody>
          <a:bodyPr spcFirstLastPara="1" wrap="square" lIns="91425" tIns="91425" rIns="91425" bIns="91425" anchor="t" anchorCtr="0">
            <a:noAutofit/>
          </a:bodyPr>
          <a:lstStyle/>
          <a:p>
            <a:pPr marL="0" lvl="0" indent="0" algn="just" rtl="0">
              <a:lnSpc>
                <a:spcPct val="180000"/>
              </a:lnSpc>
              <a:spcBef>
                <a:spcPts val="0"/>
              </a:spcBef>
              <a:spcAft>
                <a:spcPts val="0"/>
              </a:spcAft>
              <a:buSzPts val="852"/>
              <a:buNone/>
            </a:pPr>
            <a:r>
              <a:rPr lang="es" sz="2000" b="1">
                <a:latin typeface="Arial"/>
                <a:ea typeface="Arial"/>
                <a:cs typeface="Arial"/>
                <a:sym typeface="Arial"/>
              </a:rPr>
              <a:t>Mejorar el abasto de agua en los hogares de los alumnos del grupo 4020, mediante un sistema de captación de agua de lluvia, diseñado y construido por ellos mismos, con materiales de bajo costo.</a:t>
            </a:r>
            <a:r>
              <a:rPr lang="es" sz="1950" b="1">
                <a:latin typeface="Arial"/>
                <a:ea typeface="Arial"/>
                <a:cs typeface="Arial"/>
                <a:sym typeface="Arial"/>
              </a:rPr>
              <a:t>  </a:t>
            </a:r>
            <a:endParaRPr sz="1950" b="1">
              <a:latin typeface="Arial"/>
              <a:ea typeface="Arial"/>
              <a:cs typeface="Arial"/>
              <a:sym typeface="Arial"/>
            </a:endParaRPr>
          </a:p>
          <a:p>
            <a:pPr marL="0" lvl="0" indent="0" algn="just" rtl="0">
              <a:lnSpc>
                <a:spcPct val="95000"/>
              </a:lnSpc>
              <a:spcBef>
                <a:spcPts val="1200"/>
              </a:spcBef>
              <a:spcAft>
                <a:spcPts val="1200"/>
              </a:spcAft>
              <a:buSzPts val="852"/>
              <a:buNone/>
            </a:pPr>
            <a:endParaRPr sz="1550" b="1">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Propósito de cada asignatura</a:t>
            </a:r>
            <a:endParaRPr>
              <a:latin typeface="Arial"/>
              <a:ea typeface="Arial"/>
              <a:cs typeface="Arial"/>
              <a:sym typeface="Arial"/>
            </a:endParaRPr>
          </a:p>
        </p:txBody>
      </p:sp>
      <p:graphicFrame>
        <p:nvGraphicFramePr>
          <p:cNvPr id="202" name="Google Shape;202;p36"/>
          <p:cNvGraphicFramePr/>
          <p:nvPr>
            <p:extLst>
              <p:ext uri="{D42A27DB-BD31-4B8C-83A1-F6EECF244321}">
                <p14:modId xmlns:p14="http://schemas.microsoft.com/office/powerpoint/2010/main" val="3920736951"/>
              </p:ext>
            </p:extLst>
          </p:nvPr>
        </p:nvGraphicFramePr>
        <p:xfrm>
          <a:off x="804850" y="1290660"/>
          <a:ext cx="7386650" cy="2072580"/>
        </p:xfrm>
        <a:graphic>
          <a:graphicData uri="http://schemas.openxmlformats.org/drawingml/2006/table">
            <a:tbl>
              <a:tblPr>
                <a:noFill/>
                <a:tableStyleId>{4091AA0E-D09E-440A-B9B5-A9FFCF741175}</a:tableStyleId>
              </a:tblPr>
              <a:tblGrid>
                <a:gridCol w="3693325">
                  <a:extLst>
                    <a:ext uri="{9D8B030D-6E8A-4147-A177-3AD203B41FA5}">
                      <a16:colId xmlns:a16="http://schemas.microsoft.com/office/drawing/2014/main" val="20000"/>
                    </a:ext>
                  </a:extLst>
                </a:gridCol>
                <a:gridCol w="3693325">
                  <a:extLst>
                    <a:ext uri="{9D8B030D-6E8A-4147-A177-3AD203B41FA5}">
                      <a16:colId xmlns:a16="http://schemas.microsoft.com/office/drawing/2014/main" val="20001"/>
                    </a:ext>
                  </a:extLst>
                </a:gridCol>
              </a:tblGrid>
              <a:tr h="855050">
                <a:tc>
                  <a:txBody>
                    <a:bodyPr/>
                    <a:lstStyle/>
                    <a:p>
                      <a:pPr marL="0" lvl="0" indent="0" algn="l" rtl="0">
                        <a:spcBef>
                          <a:spcPts val="0"/>
                        </a:spcBef>
                        <a:spcAft>
                          <a:spcPts val="0"/>
                        </a:spcAft>
                        <a:buNone/>
                      </a:pPr>
                      <a:r>
                        <a:rPr lang="es"/>
                        <a:t>Historia Universal</a:t>
                      </a:r>
                      <a:endParaRPr/>
                    </a:p>
                  </a:txBody>
                  <a:tcPr marL="91425" marR="91425" marT="91425" marB="91425"/>
                </a:tc>
                <a:tc>
                  <a:txBody>
                    <a:bodyPr/>
                    <a:lstStyle/>
                    <a:p>
                      <a:pPr marL="0" lvl="0" indent="0" algn="just" rtl="0">
                        <a:spcBef>
                          <a:spcPts val="0"/>
                        </a:spcBef>
                        <a:spcAft>
                          <a:spcPts val="0"/>
                        </a:spcAft>
                        <a:buNone/>
                      </a:pPr>
                      <a:r>
                        <a:rPr lang="es"/>
                        <a:t>El alumno explicará los retos que el abasto y manejo del agua han impuesto a los habitantes del Valle de México, durante el periodo prehispánico, colonial y el siglo XX.</a:t>
                      </a:r>
                      <a:endParaRPr/>
                    </a:p>
                  </a:txBody>
                  <a:tcPr marL="91425" marR="91425" marT="91425" marB="91425"/>
                </a:tc>
                <a:extLst>
                  <a:ext uri="{0D108BD9-81ED-4DB2-BD59-A6C34878D82A}">
                    <a16:rowId xmlns:a16="http://schemas.microsoft.com/office/drawing/2014/main" val="10000"/>
                  </a:ext>
                </a:extLst>
              </a:tr>
              <a:tr h="822250">
                <a:tc>
                  <a:txBody>
                    <a:bodyPr/>
                    <a:lstStyle/>
                    <a:p>
                      <a:pPr marL="0" lvl="0" indent="0" algn="l">
                        <a:spcBef>
                          <a:spcPts val="0"/>
                        </a:spcBef>
                        <a:spcAft>
                          <a:spcPts val="0"/>
                        </a:spcAft>
                        <a:buNone/>
                      </a:pPr>
                      <a:r>
                        <a:rPr lang="es" sz="1400" b="0" i="0" u="none" strike="noStrike" noProof="0">
                          <a:latin typeface="Arial"/>
                        </a:rPr>
                        <a:t>Proyectos de Emprendimiento</a:t>
                      </a:r>
                      <a:endParaRPr lang="es-ES"/>
                    </a:p>
                  </a:txBody>
                  <a:tcPr marL="91425" marR="91425" marT="91425" marB="91425"/>
                </a:tc>
                <a:tc>
                  <a:txBody>
                    <a:bodyPr/>
                    <a:lstStyle/>
                    <a:p>
                      <a:pPr marL="0" lvl="0" indent="0" algn="l" rtl="0">
                        <a:spcBef>
                          <a:spcPts val="0"/>
                        </a:spcBef>
                        <a:spcAft>
                          <a:spcPts val="0"/>
                        </a:spcAft>
                        <a:buNone/>
                      </a:pPr>
                      <a:r>
                        <a:rPr lang="es-ES"/>
                        <a:t>El alumno aplicará el método SCAMPER para realizar mejoras al sistema captador de agua para determinar la funcionalidad y viabilidad del mismo. </a:t>
                      </a: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207;p37">
            <a:extLst>
              <a:ext uri="{FF2B5EF4-FFF2-40B4-BE49-F238E27FC236}">
                <a16:creationId xmlns:a16="http://schemas.microsoft.com/office/drawing/2014/main" id="{3C39CF59-0F09-F9B6-DB7D-B16B8281426F}"/>
              </a:ext>
            </a:extLst>
          </p:cNvPr>
          <p:cNvGraphicFramePr/>
          <p:nvPr>
            <p:extLst>
              <p:ext uri="{D42A27DB-BD31-4B8C-83A1-F6EECF244321}">
                <p14:modId xmlns:p14="http://schemas.microsoft.com/office/powerpoint/2010/main" val="3572451507"/>
              </p:ext>
            </p:extLst>
          </p:nvPr>
        </p:nvGraphicFramePr>
        <p:xfrm>
          <a:off x="399142" y="417285"/>
          <a:ext cx="8236272" cy="3658680"/>
        </p:xfrm>
        <a:graphic>
          <a:graphicData uri="http://schemas.openxmlformats.org/drawingml/2006/table">
            <a:tbl>
              <a:tblPr>
                <a:noFill/>
                <a:tableStyleId>{4091AA0E-D09E-440A-B9B5-A9FFCF741175}</a:tableStyleId>
              </a:tblPr>
              <a:tblGrid>
                <a:gridCol w="4118136">
                  <a:extLst>
                    <a:ext uri="{9D8B030D-6E8A-4147-A177-3AD203B41FA5}">
                      <a16:colId xmlns:a16="http://schemas.microsoft.com/office/drawing/2014/main" val="20000"/>
                    </a:ext>
                  </a:extLst>
                </a:gridCol>
                <a:gridCol w="4118136">
                  <a:extLst>
                    <a:ext uri="{9D8B030D-6E8A-4147-A177-3AD203B41FA5}">
                      <a16:colId xmlns:a16="http://schemas.microsoft.com/office/drawing/2014/main" val="20001"/>
                    </a:ext>
                  </a:extLst>
                </a:gridCol>
              </a:tblGrid>
              <a:tr h="3658680">
                <a:tc>
                  <a:txBody>
                    <a:bodyPr/>
                    <a:lstStyle/>
                    <a:p>
                      <a:pPr marL="0" lvl="0" indent="0" algn="l">
                        <a:spcBef>
                          <a:spcPts val="0"/>
                        </a:spcBef>
                        <a:spcAft>
                          <a:spcPts val="0"/>
                        </a:spcAft>
                        <a:buNone/>
                      </a:pPr>
                      <a:r>
                        <a:rPr lang="es" sz="1400" b="0" i="0" u="none" strike="noStrike" noProof="0">
                          <a:latin typeface="Arial"/>
                        </a:rPr>
                        <a:t>Lengua Española</a:t>
                      </a:r>
                      <a:endParaRPr lang="es-ES"/>
                    </a:p>
                  </a:txBody>
                  <a:tcPr marL="91425" marR="91425" marT="91425" marB="91425"/>
                </a:tc>
                <a:tc>
                  <a:txBody>
                    <a:bodyPr/>
                    <a:lstStyle/>
                    <a:p>
                      <a:pPr marL="0" lvl="0" indent="0" algn="l">
                        <a:spcBef>
                          <a:spcPts val="0"/>
                        </a:spcBef>
                        <a:spcAft>
                          <a:spcPts val="0"/>
                        </a:spcAft>
                        <a:buNone/>
                      </a:pPr>
                      <a:r>
                        <a:rPr lang="es-ES" sz="1400" b="0" i="0" u="none" strike="noStrike" noProof="0">
                          <a:latin typeface="Arial"/>
                        </a:rPr>
                        <a:t>El alumno investigará en diferentes fuentes de información: impresas y digitales  las características de la cuenca de la Ciudad de México (bases de datos en internet),  cómo ésta se ha transformado respecto a su relación con el agua de lluvia (materiales audiovisuales) y cuáles son los problemas  a los que se enfrenta en la actualidad (publicaciones periódicas).</a:t>
                      </a:r>
                      <a:endParaRPr lang="en-US" sz="1400" b="0" i="0" u="none" strike="noStrike" noProof="0">
                        <a:latin typeface="Arial"/>
                      </a:endParaRPr>
                    </a:p>
                    <a:p>
                      <a:pPr marL="0" lvl="0" indent="0" algn="l">
                        <a:spcBef>
                          <a:spcPts val="0"/>
                        </a:spcBef>
                        <a:spcAft>
                          <a:spcPts val="0"/>
                        </a:spcAft>
                        <a:buNone/>
                      </a:pPr>
                      <a:endParaRPr lang="es-ES" sz="1400" b="0" i="0" u="none" strike="noStrike" noProof="0">
                        <a:latin typeface="Arial"/>
                      </a:endParaRPr>
                    </a:p>
                    <a:p>
                      <a:pPr marL="0" lvl="0" indent="0" algn="l">
                        <a:spcBef>
                          <a:spcPts val="0"/>
                        </a:spcBef>
                        <a:spcAft>
                          <a:spcPts val="0"/>
                        </a:spcAft>
                        <a:buNone/>
                      </a:pPr>
                      <a:r>
                        <a:rPr lang="es-ES" sz="1400" b="0" i="0" u="none" strike="noStrike" noProof="0">
                          <a:latin typeface="Arial"/>
                        </a:rPr>
                        <a:t>Por otra parte, realizará un texto icónico verbal en el que combinará el texto de la información recabada con imágenes que completen el significado de dicho texto. </a:t>
                      </a:r>
                      <a:endParaRPr lang="es"/>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6304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07" name="Google Shape;207;p37"/>
          <p:cNvGraphicFramePr/>
          <p:nvPr/>
        </p:nvGraphicFramePr>
        <p:xfrm>
          <a:off x="795350" y="416250"/>
          <a:ext cx="7396150" cy="4023330"/>
        </p:xfrm>
        <a:graphic>
          <a:graphicData uri="http://schemas.openxmlformats.org/drawingml/2006/table">
            <a:tbl>
              <a:tblPr>
                <a:noFill/>
                <a:tableStyleId>{4091AA0E-D09E-440A-B9B5-A9FFCF741175}</a:tableStyleId>
              </a:tblPr>
              <a:tblGrid>
                <a:gridCol w="3698075">
                  <a:extLst>
                    <a:ext uri="{9D8B030D-6E8A-4147-A177-3AD203B41FA5}">
                      <a16:colId xmlns:a16="http://schemas.microsoft.com/office/drawing/2014/main" val="20000"/>
                    </a:ext>
                  </a:extLst>
                </a:gridCol>
                <a:gridCol w="3698075">
                  <a:extLst>
                    <a:ext uri="{9D8B030D-6E8A-4147-A177-3AD203B41FA5}">
                      <a16:colId xmlns:a16="http://schemas.microsoft.com/office/drawing/2014/main" val="20001"/>
                    </a:ext>
                  </a:extLst>
                </a:gridCol>
              </a:tblGrid>
              <a:tr h="1268250">
                <a:tc>
                  <a:txBody>
                    <a:bodyPr/>
                    <a:lstStyle/>
                    <a:p>
                      <a:pPr marL="0" lvl="0" indent="0" algn="l" rtl="0">
                        <a:spcBef>
                          <a:spcPts val="0"/>
                        </a:spcBef>
                        <a:spcAft>
                          <a:spcPts val="0"/>
                        </a:spcAft>
                        <a:buNone/>
                      </a:pPr>
                      <a:r>
                        <a:rPr lang="es"/>
                        <a:t>Matemáticas</a:t>
                      </a:r>
                      <a:endParaRPr/>
                    </a:p>
                  </a:txBody>
                  <a:tcPr marL="91425" marR="91425" marT="91425" marB="91425"/>
                </a:tc>
                <a:tc>
                  <a:txBody>
                    <a:bodyPr/>
                    <a:lstStyle/>
                    <a:p>
                      <a:pPr marL="0" lvl="0" indent="0" algn="just" rtl="0">
                        <a:spcBef>
                          <a:spcPts val="0"/>
                        </a:spcBef>
                        <a:spcAft>
                          <a:spcPts val="0"/>
                        </a:spcAft>
                        <a:buNone/>
                      </a:pPr>
                      <a:r>
                        <a:rPr lang="es"/>
                        <a:t>El estudiante aplicará habilidades de razonamiento lógico, abstracción, generalización y comunicación matemática al estudiar la problemática del agua en la CDMX (particularmente en la zona de Iztapalapa, Xochimilco y Coyoacán).</a:t>
                      </a:r>
                      <a:endParaRPr/>
                    </a:p>
                    <a:p>
                      <a:pPr marL="0" lvl="0" indent="0" algn="just" rtl="0">
                        <a:spcBef>
                          <a:spcPts val="0"/>
                        </a:spcBef>
                        <a:spcAft>
                          <a:spcPts val="0"/>
                        </a:spcAft>
                        <a:buNone/>
                      </a:pPr>
                      <a:r>
                        <a:rPr lang="es"/>
                        <a:t>Propondrá y diseñará un mecanismo de solución al problema a través de modelos algebraicos que involucren operaciones con expresiones algebraicas.</a:t>
                      </a:r>
                      <a:endParaRPr/>
                    </a:p>
                    <a:p>
                      <a:pPr marL="0" lvl="0" indent="0" algn="just" rtl="0">
                        <a:spcBef>
                          <a:spcPts val="0"/>
                        </a:spcBef>
                        <a:spcAft>
                          <a:spcPts val="0"/>
                        </a:spcAft>
                        <a:buNone/>
                      </a:pPr>
                      <a:r>
                        <a:rPr lang="es"/>
                        <a:t>Analizará, representará y resolverá las operaciones algebraicas involucradas mediante procedimientos diversos, aplicando las propiedades pertinentes.</a:t>
                      </a:r>
                      <a:endParaRPr/>
                    </a:p>
                    <a:p>
                      <a:pPr marL="0" lvl="0" indent="0" algn="just" rtl="0">
                        <a:spcBef>
                          <a:spcPts val="0"/>
                        </a:spcBef>
                        <a:spcAft>
                          <a:spcPts val="0"/>
                        </a:spcAft>
                        <a:buNone/>
                      </a:pPr>
                      <a:r>
                        <a:rPr lang="es"/>
                        <a:t>Fundamentará el procedimiento algebraico seleccionado.</a:t>
                      </a:r>
                      <a:endParaRPr/>
                    </a:p>
                    <a:p>
                      <a:pPr marL="0" lvl="0" indent="0" algn="just" rtl="0">
                        <a:spcBef>
                          <a:spcPts val="0"/>
                        </a:spcBef>
                        <a:spcAft>
                          <a:spcPts val="0"/>
                        </a:spcAft>
                        <a:buNone/>
                      </a:pPr>
                      <a:r>
                        <a:rPr lang="es"/>
                        <a:t>Validará y representará sus resultados en el contexto de la situación analizada.</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aphicFrame>
        <p:nvGraphicFramePr>
          <p:cNvPr id="212" name="Google Shape;212;p38"/>
          <p:cNvGraphicFramePr/>
          <p:nvPr/>
        </p:nvGraphicFramePr>
        <p:xfrm>
          <a:off x="952500" y="843925"/>
          <a:ext cx="7239000" cy="2956530"/>
        </p:xfrm>
        <a:graphic>
          <a:graphicData uri="http://schemas.openxmlformats.org/drawingml/2006/table">
            <a:tbl>
              <a:tblPr>
                <a:noFill/>
                <a:tableStyleId>{4091AA0E-D09E-440A-B9B5-A9FFCF741175}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209800">
                <a:tc>
                  <a:txBody>
                    <a:bodyPr/>
                    <a:lstStyle/>
                    <a:p>
                      <a:pPr marL="0" lvl="0" indent="0" algn="l" rtl="0">
                        <a:spcBef>
                          <a:spcPts val="0"/>
                        </a:spcBef>
                        <a:spcAft>
                          <a:spcPts val="0"/>
                        </a:spcAft>
                        <a:buNone/>
                      </a:pPr>
                      <a:r>
                        <a:rPr lang="es"/>
                        <a:t>Geografía</a:t>
                      </a:r>
                      <a:endParaRPr/>
                    </a:p>
                  </a:txBody>
                  <a:tcPr marL="91425" marR="91425" marT="91425" marB="91425"/>
                </a:tc>
                <a:tc>
                  <a:txBody>
                    <a:bodyPr/>
                    <a:lstStyle/>
                    <a:p>
                      <a:pPr marL="0" lvl="0" indent="0" algn="just" rtl="0">
                        <a:spcBef>
                          <a:spcPts val="0"/>
                        </a:spcBef>
                        <a:spcAft>
                          <a:spcPts val="0"/>
                        </a:spcAft>
                        <a:buNone/>
                      </a:pPr>
                      <a:r>
                        <a:rPr lang="es"/>
                        <a:t>El alumno explicará de forma oral y escrita los procesos presentes en el espacio geográfico mediante la argumentación y elaboración de diversos tipos de textos, el uso de recursos digitales y la aplicación de métodos y herramientas de análisis espacial que le permitan valorar la utilidad de la geografía y asumirse como un ciudadano comprometido y solidario, con una actitud crítica, reflexiva y propositiva ante los problemas ambientales, socioeconómicos y políticos que se manifiestan a diferentes niveles.</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311700" y="315925"/>
            <a:ext cx="8520600" cy="1086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s">
                <a:latin typeface="Arial"/>
                <a:ea typeface="Arial"/>
                <a:cs typeface="Arial"/>
                <a:sym typeface="Arial"/>
              </a:rPr>
              <a:t>Contenidos temáticos que se trabajan en cada materia.</a:t>
            </a:r>
            <a:endParaRPr>
              <a:latin typeface="Arial"/>
              <a:ea typeface="Arial"/>
              <a:cs typeface="Arial"/>
              <a:sym typeface="Arial"/>
            </a:endParaRPr>
          </a:p>
        </p:txBody>
      </p:sp>
      <p:sp>
        <p:nvSpPr>
          <p:cNvPr id="224" name="Google Shape;224;p40"/>
          <p:cNvSpPr txBox="1">
            <a:spLocks noGrp="1"/>
          </p:cNvSpPr>
          <p:nvPr>
            <p:ph type="body" idx="1"/>
          </p:nvPr>
        </p:nvSpPr>
        <p:spPr>
          <a:xfrm>
            <a:off x="311700" y="1402825"/>
            <a:ext cx="8520600" cy="317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s" sz="2000" b="1">
                <a:latin typeface="Arial"/>
                <a:ea typeface="Arial"/>
                <a:cs typeface="Arial"/>
                <a:sym typeface="Arial"/>
              </a:rPr>
              <a:t>-</a:t>
            </a:r>
            <a:endParaRPr sz="2000" b="1">
              <a:latin typeface="Arial"/>
              <a:ea typeface="Arial"/>
              <a:cs typeface="Arial"/>
              <a:sym typeface="Arial"/>
            </a:endParaRPr>
          </a:p>
        </p:txBody>
      </p:sp>
      <p:graphicFrame>
        <p:nvGraphicFramePr>
          <p:cNvPr id="225" name="Google Shape;225;p40"/>
          <p:cNvGraphicFramePr/>
          <p:nvPr/>
        </p:nvGraphicFramePr>
        <p:xfrm>
          <a:off x="952500" y="1619250"/>
          <a:ext cx="7239000" cy="2362200"/>
        </p:xfrm>
        <a:graphic>
          <a:graphicData uri="http://schemas.openxmlformats.org/drawingml/2006/table">
            <a:tbl>
              <a:tblPr>
                <a:noFill/>
                <a:tableStyleId>{4091AA0E-D09E-440A-B9B5-A9FFCF741175}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s" sz="800" b="1"/>
                        <a:t>Historia Universal</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sz="800" b="1"/>
                        <a:t>Unidad 3.  Luchas por el poder político y sus repercusiones en el mundo contemporáneo.</a:t>
                      </a:r>
                      <a:endParaRPr sz="800" b="1"/>
                    </a:p>
                    <a:p>
                      <a:pPr marL="0" lvl="0" indent="0" algn="just" rtl="0">
                        <a:spcBef>
                          <a:spcPts val="0"/>
                        </a:spcBef>
                        <a:spcAft>
                          <a:spcPts val="0"/>
                        </a:spcAft>
                        <a:buNone/>
                      </a:pPr>
                      <a:r>
                        <a:rPr lang="es" sz="800" b="1"/>
                        <a:t>3.4 Transformaciones, tensiones y desafíos de los procesos urbanos.</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 sz="800" b="1"/>
                        <a:t>Proyectos de Emprendimiento</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sz="800" b="1"/>
                        <a:t>Módulo 5. Elaboración de prototipo de proyecto.</a:t>
                      </a:r>
                      <a:endParaRPr sz="800" b="1"/>
                    </a:p>
                    <a:p>
                      <a:pPr marL="0" lvl="0" indent="0" algn="just" rtl="0">
                        <a:spcBef>
                          <a:spcPts val="0"/>
                        </a:spcBef>
                        <a:spcAft>
                          <a:spcPts val="0"/>
                        </a:spcAft>
                        <a:buNone/>
                      </a:pPr>
                      <a:r>
                        <a:rPr lang="es" sz="800" b="1"/>
                        <a:t>5.1 Hipótesis </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 sz="800" b="1"/>
                        <a:t>Lengua Española</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sz="800" b="1"/>
                        <a:t>Unidad 1. La narración no literaria. </a:t>
                      </a:r>
                      <a:endParaRPr sz="800" b="1"/>
                    </a:p>
                    <a:p>
                      <a:pPr marL="0" lvl="0" indent="0" algn="just" rtl="0">
                        <a:spcBef>
                          <a:spcPts val="0"/>
                        </a:spcBef>
                        <a:spcAft>
                          <a:spcPts val="0"/>
                        </a:spcAft>
                        <a:buNone/>
                      </a:pPr>
                      <a:r>
                        <a:rPr lang="es" sz="800" b="1"/>
                        <a:t>Unidad 5 . El texto icónico verbal. </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 sz="800" b="1"/>
                        <a:t>Matemáticas</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sz="800" b="1"/>
                        <a:t>Unidad 4. Sistemas de ecuaciones para modelar condiciones simultáneas.</a:t>
                      </a:r>
                      <a:endParaRPr sz="800" b="1"/>
                    </a:p>
                    <a:p>
                      <a:pPr marL="0" lvl="0" indent="0" algn="just" rtl="0">
                        <a:spcBef>
                          <a:spcPts val="0"/>
                        </a:spcBef>
                        <a:spcAft>
                          <a:spcPts val="0"/>
                        </a:spcAft>
                        <a:buNone/>
                      </a:pPr>
                      <a:r>
                        <a:rPr lang="es" sz="800" b="1"/>
                        <a:t>4.1 Ecuaciones de primer grado.</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 sz="800" b="1"/>
                        <a:t>Geografía</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s" sz="800" b="1"/>
                        <a:t>Unidad 3. Disponibilidad de recursos naturales y sus procesos de formación.</a:t>
                      </a:r>
                      <a:endParaRPr sz="800" b="1"/>
                    </a:p>
                    <a:p>
                      <a:pPr marL="0" lvl="0" indent="0" algn="just" rtl="0">
                        <a:spcBef>
                          <a:spcPts val="0"/>
                        </a:spcBef>
                        <a:spcAft>
                          <a:spcPts val="0"/>
                        </a:spcAft>
                        <a:buNone/>
                      </a:pPr>
                      <a:r>
                        <a:rPr lang="es" sz="800" b="1"/>
                        <a:t>3.3 Interacción atmósfera-hidrósfera: Dinámica de la hidrósfera y su disponibilidad como recurso.</a:t>
                      </a:r>
                      <a:endParaRPr sz="8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Docentes participantes</a:t>
            </a:r>
            <a:endParaRPr>
              <a:latin typeface="Arial"/>
              <a:ea typeface="Arial"/>
              <a:cs typeface="Arial"/>
              <a:sym typeface="Arial"/>
            </a:endParaRPr>
          </a:p>
        </p:txBody>
      </p:sp>
      <p:sp>
        <p:nvSpPr>
          <p:cNvPr id="76" name="Google Shape;76;p15"/>
          <p:cNvSpPr txBox="1">
            <a:spLocks noGrp="1"/>
          </p:cNvSpPr>
          <p:nvPr>
            <p:ph type="body" idx="1"/>
          </p:nvPr>
        </p:nvSpPr>
        <p:spPr>
          <a:xfrm>
            <a:off x="311700" y="1225225"/>
            <a:ext cx="8520600" cy="37188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1200"/>
              </a:spcBef>
              <a:spcAft>
                <a:spcPts val="0"/>
              </a:spcAft>
              <a:buSzPts val="1800"/>
              <a:buNone/>
            </a:pPr>
            <a:r>
              <a:rPr lang="es" sz="2000" b="1"/>
              <a:t>Albarrán Montero Martha Olga               Historia Universal</a:t>
            </a:r>
            <a:endParaRPr sz="2000" b="1"/>
          </a:p>
          <a:p>
            <a:pPr marL="457200" lvl="0" indent="0" algn="l" rtl="0">
              <a:lnSpc>
                <a:spcPct val="115000"/>
              </a:lnSpc>
              <a:spcBef>
                <a:spcPts val="1200"/>
              </a:spcBef>
              <a:spcAft>
                <a:spcPts val="0"/>
              </a:spcAft>
              <a:buSzPts val="1800"/>
              <a:buNone/>
            </a:pPr>
            <a:r>
              <a:rPr lang="es" sz="2000" b="1"/>
              <a:t>Arroyo Hernández Héctor Manuel         Proyectos de </a:t>
            </a:r>
            <a:endParaRPr sz="2000" b="1"/>
          </a:p>
          <a:p>
            <a:pPr marL="457200" lvl="0" indent="0" algn="l" rtl="0">
              <a:lnSpc>
                <a:spcPct val="115000"/>
              </a:lnSpc>
              <a:spcBef>
                <a:spcPts val="1200"/>
              </a:spcBef>
              <a:spcAft>
                <a:spcPts val="0"/>
              </a:spcAft>
              <a:buSzPts val="1800"/>
              <a:buNone/>
            </a:pPr>
            <a:r>
              <a:rPr lang="es" sz="2000" b="1"/>
              <a:t>                                                                          Emprendimiento</a:t>
            </a:r>
            <a:endParaRPr sz="2000" b="1"/>
          </a:p>
          <a:p>
            <a:pPr marL="457200" lvl="0" indent="0" algn="l" rtl="0">
              <a:lnSpc>
                <a:spcPct val="115000"/>
              </a:lnSpc>
              <a:spcBef>
                <a:spcPts val="1200"/>
              </a:spcBef>
              <a:spcAft>
                <a:spcPts val="0"/>
              </a:spcAft>
              <a:buSzPts val="1800"/>
              <a:buNone/>
            </a:pPr>
            <a:r>
              <a:rPr lang="es" sz="2000" b="1"/>
              <a:t>Cortés Saucedo Lucía Jharumy                Lengua Española</a:t>
            </a:r>
            <a:endParaRPr sz="2000" b="1"/>
          </a:p>
          <a:p>
            <a:pPr marL="457200" lvl="0" indent="0" algn="l" rtl="0">
              <a:lnSpc>
                <a:spcPct val="115000"/>
              </a:lnSpc>
              <a:spcBef>
                <a:spcPts val="1200"/>
              </a:spcBef>
              <a:spcAft>
                <a:spcPts val="0"/>
              </a:spcAft>
              <a:buSzPts val="1800"/>
              <a:buNone/>
            </a:pPr>
            <a:r>
              <a:rPr lang="es" sz="2000" b="1"/>
              <a:t>Lemus Subias José Raúl                             Matemáticas</a:t>
            </a:r>
            <a:endParaRPr sz="2000" b="1"/>
          </a:p>
          <a:p>
            <a:pPr marL="457200" lvl="0" indent="0" algn="l" rtl="0">
              <a:lnSpc>
                <a:spcPct val="115000"/>
              </a:lnSpc>
              <a:spcBef>
                <a:spcPts val="1200"/>
              </a:spcBef>
              <a:spcAft>
                <a:spcPts val="0"/>
              </a:spcAft>
              <a:buSzPts val="1800"/>
              <a:buNone/>
            </a:pPr>
            <a:r>
              <a:rPr lang="es" sz="2000" b="1"/>
              <a:t>Mendoza Camacho Jesús Alejandro      Geografía</a:t>
            </a:r>
            <a:endParaRPr sz="20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Planeación general (cronograma)</a:t>
            </a:r>
            <a:endParaRPr>
              <a:latin typeface="Arial"/>
              <a:ea typeface="Arial"/>
              <a:cs typeface="Arial"/>
              <a:sym typeface="Arial"/>
            </a:endParaRPr>
          </a:p>
        </p:txBody>
      </p:sp>
      <p:pic>
        <p:nvPicPr>
          <p:cNvPr id="2" name="Imagen 2" descr="Tabla&#10;&#10;Descripción generada automáticamente">
            <a:extLst>
              <a:ext uri="{FF2B5EF4-FFF2-40B4-BE49-F238E27FC236}">
                <a16:creationId xmlns:a16="http://schemas.microsoft.com/office/drawing/2014/main" id="{B1C98116-DD56-62A2-E18A-7F781BCF69D9}"/>
              </a:ext>
            </a:extLst>
          </p:cNvPr>
          <p:cNvPicPr>
            <a:picLocks noChangeAspect="1"/>
          </p:cNvPicPr>
          <p:nvPr/>
        </p:nvPicPr>
        <p:blipFill>
          <a:blip r:embed="rId3"/>
          <a:stretch>
            <a:fillRect/>
          </a:stretch>
        </p:blipFill>
        <p:spPr>
          <a:xfrm>
            <a:off x="234043" y="1332107"/>
            <a:ext cx="8567057" cy="31777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05C54-6254-486D-F9F1-BE21108013F3}"/>
              </a:ext>
            </a:extLst>
          </p:cNvPr>
          <p:cNvSpPr>
            <a:spLocks noGrp="1"/>
          </p:cNvSpPr>
          <p:nvPr>
            <p:ph type="title"/>
          </p:nvPr>
        </p:nvSpPr>
        <p:spPr/>
        <p:txBody>
          <a:bodyPr/>
          <a:lstStyle/>
          <a:p>
            <a:r>
              <a:rPr lang="es-ES">
                <a:latin typeface="Arial"/>
              </a:rPr>
              <a:t>Preguntas</a:t>
            </a:r>
            <a:r>
              <a:rPr lang="es-ES"/>
              <a:t> </a:t>
            </a:r>
            <a:r>
              <a:rPr lang="es-ES">
                <a:latin typeface="Arial"/>
              </a:rPr>
              <a:t>generadoras</a:t>
            </a:r>
          </a:p>
        </p:txBody>
      </p:sp>
      <p:sp>
        <p:nvSpPr>
          <p:cNvPr id="3" name="Marcador de texto 2">
            <a:extLst>
              <a:ext uri="{FF2B5EF4-FFF2-40B4-BE49-F238E27FC236}">
                <a16:creationId xmlns:a16="http://schemas.microsoft.com/office/drawing/2014/main" id="{7B0E9FBA-46B7-B176-602A-A6A735956474}"/>
              </a:ext>
            </a:extLst>
          </p:cNvPr>
          <p:cNvSpPr>
            <a:spLocks noGrp="1"/>
          </p:cNvSpPr>
          <p:nvPr>
            <p:ph type="body" idx="1"/>
          </p:nvPr>
        </p:nvSpPr>
        <p:spPr/>
        <p:txBody>
          <a:bodyPr/>
          <a:lstStyle/>
          <a:p>
            <a:pPr marL="400050" indent="-285750"/>
            <a:r>
              <a:rPr lang="es-ES">
                <a:latin typeface="Arial"/>
                <a:cs typeface="Arial"/>
              </a:rPr>
              <a:t>1. ¿Cuáles son los problemas en cuanto al abasto de agua en la Ciudad de México actualmente?</a:t>
            </a:r>
            <a:endParaRPr lang="es-ES">
              <a:latin typeface="Arial"/>
            </a:endParaRPr>
          </a:p>
          <a:p>
            <a:pPr>
              <a:lnSpc>
                <a:spcPct val="114999"/>
              </a:lnSpc>
            </a:pPr>
            <a:r>
              <a:rPr lang="es-ES">
                <a:latin typeface="Arial"/>
              </a:rPr>
              <a:t>2.¿Cuáles son los principales problemas que presenta la alcaldía de Iztapalapa en cuanto al abasto de agua?</a:t>
            </a:r>
          </a:p>
          <a:p>
            <a:pPr>
              <a:lnSpc>
                <a:spcPct val="114999"/>
              </a:lnSpc>
            </a:pPr>
            <a:r>
              <a:rPr lang="es-ES">
                <a:latin typeface="Arial"/>
                <a:cs typeface="Arial"/>
              </a:rPr>
              <a:t>3. ¿Cómo mejorar el aprovechamiento del agua?</a:t>
            </a:r>
            <a:endParaRPr lang="es-ES">
              <a:latin typeface="Arial"/>
            </a:endParaRPr>
          </a:p>
          <a:p>
            <a:pPr>
              <a:lnSpc>
                <a:spcPct val="114999"/>
              </a:lnSpc>
            </a:pPr>
            <a:r>
              <a:rPr lang="es-ES">
                <a:latin typeface="Arial"/>
                <a:cs typeface="Arial"/>
              </a:rPr>
              <a:t>4. ¿Cómo construir un sistema de aprovechamiento del agua de lluvia?</a:t>
            </a:r>
          </a:p>
          <a:p>
            <a:pPr>
              <a:lnSpc>
                <a:spcPct val="114999"/>
              </a:lnSpc>
            </a:pPr>
            <a:r>
              <a:rPr lang="es-ES">
                <a:latin typeface="Arial"/>
                <a:cs typeface="Arial"/>
              </a:rPr>
              <a:t>5. ¿Qué materiales de bajo costo se pueden emplear? </a:t>
            </a:r>
          </a:p>
          <a:p>
            <a:pPr>
              <a:lnSpc>
                <a:spcPct val="114999"/>
              </a:lnSpc>
            </a:pPr>
            <a:r>
              <a:rPr lang="es-ES">
                <a:latin typeface="Arial"/>
                <a:cs typeface="Arial"/>
              </a:rPr>
              <a:t>6. ¿Se puede realizar mejoras al sistema de aprovechamiento de agua a partir de un prototipo?</a:t>
            </a:r>
          </a:p>
          <a:p>
            <a:pPr>
              <a:lnSpc>
                <a:spcPct val="114999"/>
              </a:lnSpc>
            </a:pPr>
            <a:endParaRPr lang="es-ES">
              <a:latin typeface="Arial"/>
            </a:endParaRPr>
          </a:p>
        </p:txBody>
      </p:sp>
    </p:spTree>
    <p:extLst>
      <p:ext uri="{BB962C8B-B14F-4D97-AF65-F5344CB8AC3E}">
        <p14:creationId xmlns:p14="http://schemas.microsoft.com/office/powerpoint/2010/main" val="321151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      </a:t>
            </a:r>
            <a:endParaRPr>
              <a:latin typeface="Arial"/>
              <a:ea typeface="Arial"/>
              <a:cs typeface="Arial"/>
              <a:sym typeface="Arial"/>
            </a:endParaRPr>
          </a:p>
        </p:txBody>
      </p:sp>
      <p:sp>
        <p:nvSpPr>
          <p:cNvPr id="82" name="Google Shape;82;p16"/>
          <p:cNvSpPr txBox="1">
            <a:spLocks noGrp="1"/>
          </p:cNvSpPr>
          <p:nvPr>
            <p:ph type="body" idx="1"/>
          </p:nvPr>
        </p:nvSpPr>
        <p:spPr>
          <a:xfrm>
            <a:off x="2677425" y="1079025"/>
            <a:ext cx="4260300" cy="3354000"/>
          </a:xfrm>
          <a:prstGeom prst="rect">
            <a:avLst/>
          </a:prstGeom>
          <a:noFill/>
          <a:ln>
            <a:noFill/>
          </a:ln>
        </p:spPr>
        <p:txBody>
          <a:bodyPr spcFirstLastPara="1" wrap="square" lIns="91425" tIns="91425" rIns="91425" bIns="91425" anchor="t" anchorCtr="0">
            <a:normAutofit lnSpcReduction="10000"/>
          </a:bodyPr>
          <a:lstStyle/>
          <a:p>
            <a:pPr marL="0" lvl="0" indent="0" algn="just" rtl="0">
              <a:lnSpc>
                <a:spcPct val="115000"/>
              </a:lnSpc>
              <a:spcBef>
                <a:spcPts val="0"/>
              </a:spcBef>
              <a:spcAft>
                <a:spcPts val="0"/>
              </a:spcAft>
              <a:buSzPts val="1800"/>
              <a:buNone/>
            </a:pPr>
            <a:r>
              <a:rPr lang="es" sz="2000" b="1">
                <a:latin typeface="Arial"/>
                <a:ea typeface="Arial"/>
                <a:cs typeface="Arial"/>
                <a:sym typeface="Arial"/>
              </a:rPr>
              <a:t>Ciclo escolar 2021 - 2022 </a:t>
            </a:r>
            <a:endParaRPr sz="2000" b="1">
              <a:latin typeface="Arial"/>
              <a:ea typeface="Arial"/>
              <a:cs typeface="Arial"/>
              <a:sym typeface="Arial"/>
            </a:endParaRPr>
          </a:p>
          <a:p>
            <a:pPr marL="0" lvl="0" indent="0" algn="just" rtl="0">
              <a:lnSpc>
                <a:spcPct val="115000"/>
              </a:lnSpc>
              <a:spcBef>
                <a:spcPts val="1200"/>
              </a:spcBef>
              <a:spcAft>
                <a:spcPts val="0"/>
              </a:spcAft>
              <a:buSzPts val="1800"/>
              <a:buNone/>
            </a:pPr>
            <a:r>
              <a:rPr lang="es" sz="2000" b="1">
                <a:latin typeface="Arial"/>
                <a:ea typeface="Arial"/>
                <a:cs typeface="Arial"/>
                <a:sym typeface="Arial"/>
              </a:rPr>
              <a:t>Inicio: 18 de marzo de 2021</a:t>
            </a:r>
            <a:endParaRPr sz="2000" b="1">
              <a:latin typeface="Arial"/>
              <a:ea typeface="Arial"/>
              <a:cs typeface="Arial"/>
              <a:sym typeface="Arial"/>
            </a:endParaRPr>
          </a:p>
          <a:p>
            <a:pPr marL="0" lvl="0" indent="0" algn="just" rtl="0">
              <a:lnSpc>
                <a:spcPct val="115000"/>
              </a:lnSpc>
              <a:spcBef>
                <a:spcPts val="1200"/>
              </a:spcBef>
              <a:spcAft>
                <a:spcPts val="0"/>
              </a:spcAft>
              <a:buSzPts val="1800"/>
              <a:buNone/>
            </a:pPr>
            <a:r>
              <a:rPr lang="es" sz="2000" b="1">
                <a:latin typeface="Arial"/>
                <a:ea typeface="Arial"/>
                <a:cs typeface="Arial"/>
                <a:sym typeface="Arial"/>
              </a:rPr>
              <a:t>Término: 4 de mayo de 2021</a:t>
            </a:r>
            <a:endParaRPr sz="2000" b="1">
              <a:latin typeface="Arial"/>
              <a:ea typeface="Arial"/>
              <a:cs typeface="Arial"/>
              <a:sym typeface="Arial"/>
            </a:endParaRPr>
          </a:p>
          <a:p>
            <a:pPr marL="0" lvl="0" indent="0" algn="just" rtl="0">
              <a:lnSpc>
                <a:spcPct val="115000"/>
              </a:lnSpc>
              <a:spcBef>
                <a:spcPts val="1200"/>
              </a:spcBef>
              <a:spcAft>
                <a:spcPts val="0"/>
              </a:spcAft>
              <a:buSzPts val="1800"/>
              <a:buNone/>
            </a:pPr>
            <a:r>
              <a:rPr lang="es" sz="2000" b="1">
                <a:latin typeface="Arial"/>
                <a:ea typeface="Arial"/>
                <a:cs typeface="Arial"/>
                <a:sym typeface="Arial"/>
              </a:rPr>
              <a:t>Dirigido a los alumnos de 4to de preparatoria.</a:t>
            </a:r>
            <a:endParaRPr sz="2000" b="1">
              <a:latin typeface="Arial"/>
              <a:ea typeface="Arial"/>
              <a:cs typeface="Arial"/>
              <a:sym typeface="Arial"/>
            </a:endParaRPr>
          </a:p>
          <a:p>
            <a:pPr marL="0" lvl="0" indent="0" algn="just" rtl="0">
              <a:lnSpc>
                <a:spcPct val="115000"/>
              </a:lnSpc>
              <a:spcBef>
                <a:spcPts val="1200"/>
              </a:spcBef>
              <a:spcAft>
                <a:spcPts val="0"/>
              </a:spcAft>
              <a:buSzPts val="1800"/>
              <a:buNone/>
            </a:pPr>
            <a:endParaRPr sz="2000" b="1">
              <a:latin typeface="Arial"/>
              <a:ea typeface="Arial"/>
              <a:cs typeface="Arial"/>
              <a:sym typeface="Arial"/>
            </a:endParaRPr>
          </a:p>
          <a:p>
            <a:pPr marL="0" lvl="0" indent="0" algn="just" rtl="0">
              <a:lnSpc>
                <a:spcPct val="115000"/>
              </a:lnSpc>
              <a:spcBef>
                <a:spcPts val="1200"/>
              </a:spcBef>
              <a:spcAft>
                <a:spcPts val="1200"/>
              </a:spcAft>
              <a:buSzPts val="1800"/>
              <a:buNone/>
            </a:pPr>
            <a:r>
              <a:rPr lang="es" sz="2000" b="1">
                <a:latin typeface="Arial"/>
                <a:ea typeface="Arial"/>
                <a:cs typeface="Arial"/>
                <a:sym typeface="Arial"/>
              </a:rPr>
              <a:t> </a:t>
            </a:r>
            <a:endParaRPr sz="2000" b="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Título del P. V. E. / Proyecto</a:t>
            </a:r>
            <a:endParaRPr>
              <a:latin typeface="Arial"/>
              <a:ea typeface="Arial"/>
              <a:cs typeface="Arial"/>
              <a:sym typeface="Arial"/>
            </a:endParaRPr>
          </a:p>
        </p:txBody>
      </p:sp>
      <p:sp>
        <p:nvSpPr>
          <p:cNvPr id="88" name="Google Shape;88;p17"/>
          <p:cNvSpPr txBox="1">
            <a:spLocks noGrp="1"/>
          </p:cNvSpPr>
          <p:nvPr>
            <p:ph type="body" idx="1"/>
          </p:nvPr>
        </p:nvSpPr>
        <p:spPr>
          <a:xfrm>
            <a:off x="1534450" y="2107800"/>
            <a:ext cx="6453300" cy="9279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1200"/>
              </a:spcAft>
              <a:buSzPct val="60000"/>
              <a:buNone/>
            </a:pPr>
            <a:r>
              <a:rPr lang="es" sz="3000" b="1" i="1"/>
              <a:t>¿Cómo rescatar el agua de lluvia para vivir mejor en la alcaldía Iztapalapa?</a:t>
            </a:r>
            <a:endParaRPr sz="3000" b="1"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                      Índice  (parte I)</a:t>
            </a:r>
            <a:endParaRPr>
              <a:latin typeface="Arial"/>
              <a:ea typeface="Arial"/>
              <a:cs typeface="Arial"/>
              <a:sym typeface="Arial"/>
            </a:endParaRPr>
          </a:p>
        </p:txBody>
      </p:sp>
      <p:sp>
        <p:nvSpPr>
          <p:cNvPr id="94" name="Google Shape;94;p18"/>
          <p:cNvSpPr txBox="1">
            <a:spLocks noGrp="1"/>
          </p:cNvSpPr>
          <p:nvPr>
            <p:ph type="body" idx="1"/>
          </p:nvPr>
        </p:nvSpPr>
        <p:spPr>
          <a:xfrm>
            <a:off x="311700" y="1010100"/>
            <a:ext cx="8520600" cy="39207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16129"/>
              <a:buNone/>
            </a:pPr>
            <a:r>
              <a:rPr lang="es" sz="2000" b="1"/>
              <a:t>    </a:t>
            </a:r>
            <a:endParaRPr sz="2000" b="1"/>
          </a:p>
          <a:p>
            <a:pPr marL="0" lvl="0" indent="0" algn="l" rtl="0">
              <a:lnSpc>
                <a:spcPct val="115000"/>
              </a:lnSpc>
              <a:spcBef>
                <a:spcPts val="1200"/>
              </a:spcBef>
              <a:spcAft>
                <a:spcPts val="0"/>
              </a:spcAft>
              <a:buSzPct val="116129"/>
              <a:buNone/>
            </a:pPr>
            <a:r>
              <a:rPr lang="es" sz="2000" b="1"/>
              <a:t>                                                                                                                                                                                                                                                                                                        </a:t>
            </a:r>
            <a:endParaRPr sz="2000" b="1"/>
          </a:p>
          <a:p>
            <a:pPr marL="0" lvl="0" indent="0" algn="l" rtl="0">
              <a:lnSpc>
                <a:spcPct val="115000"/>
              </a:lnSpc>
              <a:spcBef>
                <a:spcPts val="1200"/>
              </a:spcBef>
              <a:spcAft>
                <a:spcPts val="0"/>
              </a:spcAft>
              <a:buSzPct val="103409"/>
              <a:buNone/>
            </a:pPr>
            <a:r>
              <a:rPr lang="es" sz="2246" b="1">
                <a:latin typeface="Arial"/>
                <a:ea typeface="Arial"/>
                <a:cs typeface="Arial"/>
                <a:sym typeface="Arial"/>
              </a:rPr>
              <a:t>Interdisciplinariedad……………………………………………………………………..</a:t>
            </a:r>
            <a:endParaRPr sz="2246" b="1">
              <a:latin typeface="Arial"/>
              <a:ea typeface="Arial"/>
              <a:cs typeface="Arial"/>
              <a:sym typeface="Arial"/>
            </a:endParaRPr>
          </a:p>
          <a:p>
            <a:pPr marL="0" lvl="0" indent="0" algn="l" rtl="0">
              <a:lnSpc>
                <a:spcPct val="115000"/>
              </a:lnSpc>
              <a:spcBef>
                <a:spcPts val="1200"/>
              </a:spcBef>
              <a:spcAft>
                <a:spcPts val="0"/>
              </a:spcAft>
              <a:buSzPct val="103409"/>
              <a:buNone/>
            </a:pPr>
            <a:r>
              <a:rPr lang="es" sz="2246" b="1">
                <a:latin typeface="Arial"/>
                <a:ea typeface="Arial"/>
                <a:cs typeface="Arial"/>
                <a:sym typeface="Arial"/>
              </a:rPr>
              <a:t>Fotografías de la sesión número 1………………………………………………...</a:t>
            </a:r>
            <a:endParaRPr sz="2246" b="1">
              <a:latin typeface="Arial"/>
              <a:ea typeface="Arial"/>
              <a:cs typeface="Arial"/>
              <a:sym typeface="Arial"/>
            </a:endParaRPr>
          </a:p>
          <a:p>
            <a:pPr marL="0" lvl="0" indent="0" algn="l" rtl="0">
              <a:lnSpc>
                <a:spcPct val="115000"/>
              </a:lnSpc>
              <a:spcBef>
                <a:spcPts val="1200"/>
              </a:spcBef>
              <a:spcAft>
                <a:spcPts val="0"/>
              </a:spcAft>
              <a:buSzPct val="103409"/>
              <a:buNone/>
            </a:pPr>
            <a:r>
              <a:rPr lang="es" sz="2246" b="1">
                <a:latin typeface="Arial"/>
                <a:ea typeface="Arial"/>
                <a:cs typeface="Arial"/>
                <a:sym typeface="Arial"/>
              </a:rPr>
              <a:t>Organizador gráfico del proyecto………………………………………………….</a:t>
            </a:r>
            <a:endParaRPr sz="2246" b="1">
              <a:latin typeface="Arial"/>
              <a:ea typeface="Arial"/>
              <a:cs typeface="Arial"/>
              <a:sym typeface="Arial"/>
            </a:endParaRPr>
          </a:p>
          <a:p>
            <a:pPr marL="0" lvl="0" indent="0" algn="l" rtl="0">
              <a:lnSpc>
                <a:spcPct val="115000"/>
              </a:lnSpc>
              <a:spcBef>
                <a:spcPts val="1200"/>
              </a:spcBef>
              <a:spcAft>
                <a:spcPts val="0"/>
              </a:spcAft>
              <a:buSzPct val="103409"/>
              <a:buNone/>
            </a:pPr>
            <a:r>
              <a:rPr lang="es" sz="2246" b="1">
                <a:latin typeface="Arial"/>
                <a:ea typeface="Arial"/>
                <a:cs typeface="Arial"/>
                <a:sym typeface="Arial"/>
              </a:rPr>
              <a:t>Justificación ………………………………………………………………………………...</a:t>
            </a:r>
            <a:endParaRPr sz="2246" b="1">
              <a:latin typeface="Arial"/>
              <a:ea typeface="Arial"/>
              <a:cs typeface="Arial"/>
              <a:sym typeface="Arial"/>
            </a:endParaRPr>
          </a:p>
          <a:p>
            <a:pPr marL="0" lvl="0" indent="0" algn="l" rtl="0">
              <a:lnSpc>
                <a:spcPct val="115000"/>
              </a:lnSpc>
              <a:spcBef>
                <a:spcPts val="1200"/>
              </a:spcBef>
              <a:spcAft>
                <a:spcPts val="0"/>
              </a:spcAft>
              <a:buSzPct val="103409"/>
              <a:buNone/>
            </a:pPr>
            <a:r>
              <a:rPr lang="es" sz="2246" b="1">
                <a:latin typeface="Arial"/>
                <a:ea typeface="Arial"/>
                <a:cs typeface="Arial"/>
                <a:sym typeface="Arial"/>
              </a:rPr>
              <a:t>Objetivo general…………………………………………………………………………..</a:t>
            </a:r>
            <a:endParaRPr sz="2246" b="1">
              <a:latin typeface="Arial"/>
              <a:ea typeface="Arial"/>
              <a:cs typeface="Arial"/>
              <a:sym typeface="Arial"/>
            </a:endParaRPr>
          </a:p>
          <a:p>
            <a:pPr marL="0" lvl="0" indent="0" algn="l" rtl="0">
              <a:lnSpc>
                <a:spcPct val="115000"/>
              </a:lnSpc>
              <a:spcBef>
                <a:spcPts val="1200"/>
              </a:spcBef>
              <a:spcAft>
                <a:spcPts val="0"/>
              </a:spcAft>
              <a:buSzPct val="103409"/>
              <a:buNone/>
            </a:pPr>
            <a:r>
              <a:rPr lang="es" sz="2246" b="1">
                <a:latin typeface="Arial"/>
                <a:ea typeface="Arial"/>
                <a:cs typeface="Arial"/>
                <a:sym typeface="Arial"/>
              </a:rPr>
              <a:t>Propósitos de cada asignatura……………………………………………………..</a:t>
            </a:r>
            <a:endParaRPr sz="2246" b="1">
              <a:latin typeface="Arial"/>
              <a:ea typeface="Arial"/>
              <a:cs typeface="Arial"/>
              <a:sym typeface="Arial"/>
            </a:endParaRPr>
          </a:p>
          <a:p>
            <a:pPr marL="0" lvl="0" indent="0" algn="l" rtl="0">
              <a:lnSpc>
                <a:spcPct val="115000"/>
              </a:lnSpc>
              <a:spcBef>
                <a:spcPts val="1200"/>
              </a:spcBef>
              <a:spcAft>
                <a:spcPts val="1200"/>
              </a:spcAft>
              <a:buSzPct val="103409"/>
              <a:buNone/>
            </a:pPr>
            <a:r>
              <a:rPr lang="es" sz="2246" b="1">
                <a:latin typeface="Arial"/>
                <a:ea typeface="Arial"/>
                <a:cs typeface="Arial"/>
                <a:sym typeface="Arial"/>
              </a:rPr>
              <a:t>Preguntas generadoras………………………………………………………………..</a:t>
            </a:r>
            <a:endParaRPr sz="2246" b="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197400"/>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s">
                <a:latin typeface="Arial"/>
                <a:ea typeface="Arial"/>
                <a:cs typeface="Arial"/>
                <a:sym typeface="Arial"/>
              </a:rPr>
              <a:t>                       Índice (parte II)</a:t>
            </a:r>
            <a:endParaRPr>
              <a:latin typeface="Arial"/>
              <a:ea typeface="Arial"/>
              <a:cs typeface="Arial"/>
              <a:sym typeface="Arial"/>
            </a:endParaRPr>
          </a:p>
        </p:txBody>
      </p:sp>
      <p:sp>
        <p:nvSpPr>
          <p:cNvPr id="100" name="Google Shape;100;p19"/>
          <p:cNvSpPr txBox="1">
            <a:spLocks noGrp="1"/>
          </p:cNvSpPr>
          <p:nvPr>
            <p:ph type="body" idx="1"/>
          </p:nvPr>
        </p:nvSpPr>
        <p:spPr>
          <a:xfrm>
            <a:off x="202600" y="950750"/>
            <a:ext cx="8520600" cy="38091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Clr>
                <a:schemeClr val="dk1"/>
              </a:buClr>
              <a:buSzPts val="275"/>
              <a:buFont typeface="Arial"/>
              <a:buNone/>
            </a:pPr>
            <a:r>
              <a:rPr lang="es" sz="7233" b="1">
                <a:latin typeface="Arial"/>
                <a:ea typeface="Arial"/>
                <a:cs typeface="Arial"/>
                <a:sym typeface="Arial"/>
              </a:rPr>
              <a:t>Contenido. Temas que se trabajan en cada materia……………………..</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Planeación general…………………………………………………………….</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Planeación día a día (plan de clase)………………………………………..</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Seguimiento…………………………………………………………………….</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Evaluación………………………………………………………………………</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Autoevaluación…………………………………………………………………</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Reflexión de grupo…………………………………………………………….</a:t>
            </a:r>
            <a:endParaRPr sz="7233" b="1">
              <a:latin typeface="Arial"/>
              <a:ea typeface="Arial"/>
              <a:cs typeface="Arial"/>
              <a:sym typeface="Arial"/>
            </a:endParaRPr>
          </a:p>
          <a:p>
            <a:pPr marL="0" lvl="0" indent="0" algn="l" rtl="0">
              <a:lnSpc>
                <a:spcPct val="115000"/>
              </a:lnSpc>
              <a:spcBef>
                <a:spcPts val="1200"/>
              </a:spcBef>
              <a:spcAft>
                <a:spcPts val="0"/>
              </a:spcAft>
              <a:buSzPct val="99543"/>
              <a:buNone/>
            </a:pPr>
            <a:r>
              <a:rPr lang="es" sz="7233" b="1">
                <a:latin typeface="Arial"/>
                <a:ea typeface="Arial"/>
                <a:cs typeface="Arial"/>
                <a:sym typeface="Arial"/>
              </a:rPr>
              <a:t>Reflexión en reunión de zona (si sucede)..............................................</a:t>
            </a:r>
            <a:endParaRPr sz="7233" b="1">
              <a:latin typeface="Arial"/>
              <a:ea typeface="Arial"/>
              <a:cs typeface="Arial"/>
              <a:sym typeface="Arial"/>
            </a:endParaRPr>
          </a:p>
          <a:p>
            <a:pPr marL="0" lvl="0" indent="0" algn="l" rtl="0">
              <a:lnSpc>
                <a:spcPct val="115000"/>
              </a:lnSpc>
              <a:spcBef>
                <a:spcPts val="1200"/>
              </a:spcBef>
              <a:spcAft>
                <a:spcPts val="0"/>
              </a:spcAft>
              <a:buSzPct val="360000"/>
              <a:buNone/>
            </a:pPr>
            <a:endParaRPr sz="2000" b="1"/>
          </a:p>
          <a:p>
            <a:pPr marL="0" lvl="0" indent="0" algn="l" rtl="0">
              <a:lnSpc>
                <a:spcPct val="115000"/>
              </a:lnSpc>
              <a:spcBef>
                <a:spcPts val="1200"/>
              </a:spcBef>
              <a:spcAft>
                <a:spcPts val="0"/>
              </a:spcAft>
              <a:buSzPct val="360000"/>
              <a:buNone/>
            </a:pPr>
            <a:endParaRPr sz="2000" b="1"/>
          </a:p>
          <a:p>
            <a:pPr marL="0" lvl="0" indent="0" algn="l" rtl="0">
              <a:lnSpc>
                <a:spcPct val="115000"/>
              </a:lnSpc>
              <a:spcBef>
                <a:spcPts val="1200"/>
              </a:spcBef>
              <a:spcAft>
                <a:spcPts val="0"/>
              </a:spcAft>
              <a:buClr>
                <a:schemeClr val="dk1"/>
              </a:buClr>
              <a:buSzPct val="55000"/>
              <a:buFont typeface="Arial"/>
              <a:buNone/>
            </a:pPr>
            <a:endParaRPr sz="2000" b="1"/>
          </a:p>
          <a:p>
            <a:pPr marL="0" lvl="0" indent="0" algn="l" rtl="0">
              <a:lnSpc>
                <a:spcPct val="115000"/>
              </a:lnSpc>
              <a:spcBef>
                <a:spcPts val="1200"/>
              </a:spcBef>
              <a:spcAft>
                <a:spcPts val="0"/>
              </a:spcAft>
              <a:buClr>
                <a:schemeClr val="dk1"/>
              </a:buClr>
              <a:buSzPct val="55000"/>
              <a:buFont typeface="Arial"/>
              <a:buNone/>
            </a:pPr>
            <a:endParaRPr sz="2000" b="1"/>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4200"/>
              <a:buFont typeface="Arial"/>
              <a:buNone/>
            </a:pPr>
            <a:r>
              <a:rPr lang="es">
                <a:latin typeface="Arial"/>
                <a:ea typeface="Arial"/>
                <a:cs typeface="Arial"/>
                <a:sym typeface="Arial"/>
              </a:rPr>
              <a:t>Reunión de trabajo # 1 C.A.I.A.C.</a:t>
            </a:r>
            <a:endParaRPr/>
          </a:p>
        </p:txBody>
      </p:sp>
      <p:graphicFrame>
        <p:nvGraphicFramePr>
          <p:cNvPr id="106" name="Google Shape;106;p20"/>
          <p:cNvGraphicFramePr/>
          <p:nvPr/>
        </p:nvGraphicFramePr>
        <p:xfrm>
          <a:off x="311700" y="981550"/>
          <a:ext cx="8685025" cy="3906808"/>
        </p:xfrm>
        <a:graphic>
          <a:graphicData uri="http://schemas.openxmlformats.org/drawingml/2006/table">
            <a:tbl>
              <a:tblPr>
                <a:noFill/>
                <a:tableStyleId>{4091AA0E-D09E-440A-B9B5-A9FFCF741175}</a:tableStyleId>
              </a:tblPr>
              <a:tblGrid>
                <a:gridCol w="1879375">
                  <a:extLst>
                    <a:ext uri="{9D8B030D-6E8A-4147-A177-3AD203B41FA5}">
                      <a16:colId xmlns:a16="http://schemas.microsoft.com/office/drawing/2014/main" val="20000"/>
                    </a:ext>
                  </a:extLst>
                </a:gridCol>
                <a:gridCol w="1134275">
                  <a:extLst>
                    <a:ext uri="{9D8B030D-6E8A-4147-A177-3AD203B41FA5}">
                      <a16:colId xmlns:a16="http://schemas.microsoft.com/office/drawing/2014/main" val="20001"/>
                    </a:ext>
                  </a:extLst>
                </a:gridCol>
                <a:gridCol w="1134275">
                  <a:extLst>
                    <a:ext uri="{9D8B030D-6E8A-4147-A177-3AD203B41FA5}">
                      <a16:colId xmlns:a16="http://schemas.microsoft.com/office/drawing/2014/main" val="20002"/>
                    </a:ext>
                  </a:extLst>
                </a:gridCol>
                <a:gridCol w="1134275">
                  <a:extLst>
                    <a:ext uri="{9D8B030D-6E8A-4147-A177-3AD203B41FA5}">
                      <a16:colId xmlns:a16="http://schemas.microsoft.com/office/drawing/2014/main" val="20003"/>
                    </a:ext>
                  </a:extLst>
                </a:gridCol>
                <a:gridCol w="1134275">
                  <a:extLst>
                    <a:ext uri="{9D8B030D-6E8A-4147-A177-3AD203B41FA5}">
                      <a16:colId xmlns:a16="http://schemas.microsoft.com/office/drawing/2014/main" val="20004"/>
                    </a:ext>
                  </a:extLst>
                </a:gridCol>
                <a:gridCol w="1134275">
                  <a:extLst>
                    <a:ext uri="{9D8B030D-6E8A-4147-A177-3AD203B41FA5}">
                      <a16:colId xmlns:a16="http://schemas.microsoft.com/office/drawing/2014/main" val="20005"/>
                    </a:ext>
                  </a:extLst>
                </a:gridCol>
                <a:gridCol w="1134275">
                  <a:extLst>
                    <a:ext uri="{9D8B030D-6E8A-4147-A177-3AD203B41FA5}">
                      <a16:colId xmlns:a16="http://schemas.microsoft.com/office/drawing/2014/main" val="20006"/>
                    </a:ext>
                  </a:extLst>
                </a:gridCol>
              </a:tblGrid>
              <a:tr h="532875">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Puntos a considerar</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sobre la Interdisciplinariedad</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Y. Lenoir</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Follari</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Mancilla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Grupo área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extLst>
                  <a:ext uri="{0D108BD9-81ED-4DB2-BD59-A6C34878D82A}">
                    <a16:rowId xmlns:a16="http://schemas.microsoft.com/office/drawing/2014/main" val="10000"/>
                  </a:ext>
                </a:extLst>
              </a:tr>
              <a:tr h="3029475">
                <a:tc>
                  <a:txBody>
                    <a:bodyPr/>
                    <a:lstStyle/>
                    <a:p>
                      <a:pPr marL="0" lvl="0" indent="0" algn="l" rtl="0">
                        <a:spcBef>
                          <a:spcPts val="0"/>
                        </a:spcBef>
                        <a:spcAft>
                          <a:spcPts val="0"/>
                        </a:spcAft>
                        <a:buNone/>
                      </a:pPr>
                      <a:r>
                        <a:rPr lang="es" sz="1000" b="1">
                          <a:latin typeface="Century Gothic"/>
                          <a:ea typeface="Century Gothic"/>
                          <a:cs typeface="Century Gothic"/>
                          <a:sym typeface="Century Gothic"/>
                        </a:rPr>
                        <a:t>1.</a:t>
                      </a:r>
                      <a:r>
                        <a:rPr lang="es" sz="1000">
                          <a:latin typeface="Century Gothic"/>
                          <a:ea typeface="Century Gothic"/>
                          <a:cs typeface="Century Gothic"/>
                          <a:sym typeface="Century Gothic"/>
                        </a:rPr>
                        <a:t> ¿Qué es?</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a:txBody>
                    <a:bodyPr/>
                    <a:lstStyle/>
                    <a:p>
                      <a:pPr marL="0" lvl="0" indent="0" algn="l" rtl="0">
                        <a:spcBef>
                          <a:spcPts val="0"/>
                        </a:spcBef>
                        <a:spcAft>
                          <a:spcPts val="0"/>
                        </a:spcAft>
                        <a:buNone/>
                      </a:pPr>
                      <a:r>
                        <a:rPr lang="es" sz="1000"/>
                        <a:t>Es una expresión genérica que se refiere a los vínculos que pueden establecerse entre las disciplinas y el conjunto de sus interacciones</a:t>
                      </a:r>
                      <a:endParaRPr sz="1000"/>
                    </a:p>
                  </a:txBody>
                  <a:tcPr marL="91425" marR="91425" marT="91425" marB="91425">
                    <a:lnL w="12700" cap="flat" cmpd="sng">
                      <a:solidFill>
                        <a:srgbClr val="F1592A"/>
                      </a:solidFill>
                      <a:prstDash val="solid"/>
                      <a:round/>
                      <a:headEnd type="none" w="sm" len="sm"/>
                      <a:tailEnd type="none" w="sm" len="sm"/>
                    </a:lnL>
                    <a:lnT w="12700" cap="flat" cmpd="sng">
                      <a:solidFill>
                        <a:srgbClr val="F1592A"/>
                      </a:solidFill>
                      <a:prstDash val="solid"/>
                      <a:round/>
                      <a:headEnd type="none" w="sm" len="sm"/>
                      <a:tailEnd type="none" w="sm" len="sm"/>
                    </a:lnT>
                  </a:tcPr>
                </a:tc>
                <a:tc>
                  <a:txBody>
                    <a:bodyPr/>
                    <a:lstStyle/>
                    <a:p>
                      <a:pPr marL="0" lvl="0" indent="0" algn="l" rtl="0">
                        <a:spcBef>
                          <a:spcPts val="0"/>
                        </a:spcBef>
                        <a:spcAft>
                          <a:spcPts val="0"/>
                        </a:spcAft>
                        <a:buNone/>
                      </a:pPr>
                      <a:r>
                        <a:rPr lang="es" sz="1000"/>
                        <a:t>Integración de contenidos de dos o más disciplinas en torno a temas concretos y bien delimitados.</a:t>
                      </a:r>
                      <a:endParaRPr sz="1000"/>
                    </a:p>
                  </a:txBody>
                  <a:tcPr marL="91425" marR="91425" marT="91425" marB="91425">
                    <a:lnT w="12700" cap="flat" cmpd="sng">
                      <a:solidFill>
                        <a:srgbClr val="F1592A"/>
                      </a:solidFill>
                      <a:prstDash val="solid"/>
                      <a:round/>
                      <a:headEnd type="none" w="sm" len="sm"/>
                      <a:tailEnd type="none" w="sm" len="sm"/>
                    </a:lnT>
                  </a:tcPr>
                </a:tc>
                <a:tc>
                  <a:txBody>
                    <a:bodyPr/>
                    <a:lstStyle/>
                    <a:p>
                      <a:pPr marL="0" lvl="0" indent="0" algn="l" rtl="0">
                        <a:spcBef>
                          <a:spcPts val="0"/>
                        </a:spcBef>
                        <a:spcAft>
                          <a:spcPts val="0"/>
                        </a:spcAft>
                        <a:buNone/>
                      </a:pPr>
                      <a:r>
                        <a:rPr lang="es" sz="1000"/>
                        <a:t>Un área de conocimiento cuyo objeto de estudio es la identificación e interrelación de las características básicas comunes a distintos campos de estudio.</a:t>
                      </a:r>
                      <a:endParaRPr sz="1000"/>
                    </a:p>
                  </a:txBody>
                  <a:tcPr marL="91425" marR="91425" marT="91425" marB="91425">
                    <a:lnT w="12700" cap="flat" cmpd="sng">
                      <a:solidFill>
                        <a:srgbClr val="F1592A"/>
                      </a:solidFill>
                      <a:prstDash val="solid"/>
                      <a:round/>
                      <a:headEnd type="none" w="sm" len="sm"/>
                      <a:tailEnd type="none" w="sm" len="sm"/>
                    </a:lnT>
                  </a:tcPr>
                </a:tc>
                <a:tc>
                  <a:txBody>
                    <a:bodyPr/>
                    <a:lstStyle/>
                    <a:p>
                      <a:pPr marL="0" lvl="0" indent="0" algn="l" rtl="0">
                        <a:spcBef>
                          <a:spcPts val="0"/>
                        </a:spcBef>
                        <a:spcAft>
                          <a:spcPts val="0"/>
                        </a:spcAft>
                        <a:buNone/>
                      </a:pPr>
                      <a:r>
                        <a:rPr lang="es" sz="1000"/>
                        <a:t>Es la integración del conocimiento que aportan dos o más disciplinas para la solución de un problema de la vida cotidiana.</a:t>
                      </a:r>
                      <a:endParaRPr sz="1000"/>
                    </a:p>
                  </a:txBody>
                  <a:tcPr marL="91425" marR="91425" marT="91425" marB="91425">
                    <a:lnT w="12700" cap="flat" cmpd="sng">
                      <a:solidFill>
                        <a:srgbClr val="F1592A"/>
                      </a:solidFill>
                      <a:prstDash val="solid"/>
                      <a:round/>
                      <a:headEnd type="none" w="sm" len="sm"/>
                      <a:tailEnd type="none" w="sm" len="sm"/>
                    </a:lnT>
                  </a:tcPr>
                </a:tc>
                <a:tc>
                  <a:txBody>
                    <a:bodyPr/>
                    <a:lstStyle/>
                    <a:p>
                      <a:pPr marL="0" lvl="0" indent="0" algn="l" rtl="0">
                        <a:spcBef>
                          <a:spcPts val="0"/>
                        </a:spcBef>
                        <a:spcAft>
                          <a:spcPts val="0"/>
                        </a:spcAft>
                        <a:buNone/>
                      </a:pPr>
                      <a:r>
                        <a:rPr lang="es" sz="1000"/>
                        <a:t>Es la interacción de varios campos de conocimiento para analizar y resolver un problema complejo</a:t>
                      </a:r>
                      <a:endParaRPr sz="1000"/>
                    </a:p>
                  </a:txBody>
                  <a:tcPr marL="91425" marR="91425" marT="91425" marB="91425">
                    <a:lnT w="12700" cap="flat" cmpd="sng">
                      <a:solidFill>
                        <a:srgbClr val="F1592A"/>
                      </a:solidFill>
                      <a:prstDash val="solid"/>
                      <a:round/>
                      <a:headEnd type="none" w="sm" len="sm"/>
                      <a:tailEnd type="none" w="sm" len="sm"/>
                    </a:lnT>
                  </a:tcPr>
                </a:tc>
                <a:tc>
                  <a:txBody>
                    <a:bodyPr/>
                    <a:lstStyle/>
                    <a:p>
                      <a:pPr marL="0" lvl="0" indent="0" algn="just" rtl="0">
                        <a:lnSpc>
                          <a:spcPct val="115000"/>
                        </a:lnSpc>
                        <a:spcBef>
                          <a:spcPts val="0"/>
                        </a:spcBef>
                        <a:spcAft>
                          <a:spcPts val="0"/>
                        </a:spcAft>
                        <a:buClr>
                          <a:schemeClr val="dk1"/>
                        </a:buClr>
                        <a:buSzPts val="1800"/>
                        <a:buFont typeface="Arial"/>
                        <a:buNone/>
                      </a:pPr>
                      <a:r>
                        <a:rPr lang="es" sz="1000">
                          <a:solidFill>
                            <a:schemeClr val="dk1"/>
                          </a:solidFill>
                        </a:rPr>
                        <a:t>Relación recíproca de varias disciplinas que interactúan para resolver un problema de la vida cotidiana. Integra los enfoques de diversas áreas de conocimiento, con el fin de estudiar y resolver un problema complejo.</a:t>
                      </a:r>
                      <a:endParaRPr sz="100"/>
                    </a:p>
                  </a:txBody>
                  <a:tcPr marL="91425" marR="91425" marT="91425" marB="91425">
                    <a:lnT w="12700" cap="flat" cmpd="sng">
                      <a:solidFill>
                        <a:srgbClr val="F1592A"/>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21"/>
          <p:cNvGraphicFramePr/>
          <p:nvPr/>
        </p:nvGraphicFramePr>
        <p:xfrm>
          <a:off x="456888" y="1086350"/>
          <a:ext cx="8274200" cy="3992850"/>
        </p:xfrm>
        <a:graphic>
          <a:graphicData uri="http://schemas.openxmlformats.org/drawingml/2006/table">
            <a:tbl>
              <a:tblPr>
                <a:noFill/>
                <a:tableStyleId>{4091AA0E-D09E-440A-B9B5-A9FFCF741175}</a:tableStyleId>
              </a:tblPr>
              <a:tblGrid>
                <a:gridCol w="1610600">
                  <a:extLst>
                    <a:ext uri="{9D8B030D-6E8A-4147-A177-3AD203B41FA5}">
                      <a16:colId xmlns:a16="http://schemas.microsoft.com/office/drawing/2014/main" val="20000"/>
                    </a:ext>
                  </a:extLst>
                </a:gridCol>
                <a:gridCol w="1110600">
                  <a:extLst>
                    <a:ext uri="{9D8B030D-6E8A-4147-A177-3AD203B41FA5}">
                      <a16:colId xmlns:a16="http://schemas.microsoft.com/office/drawing/2014/main" val="20001"/>
                    </a:ext>
                  </a:extLst>
                </a:gridCol>
                <a:gridCol w="1110600">
                  <a:extLst>
                    <a:ext uri="{9D8B030D-6E8A-4147-A177-3AD203B41FA5}">
                      <a16:colId xmlns:a16="http://schemas.microsoft.com/office/drawing/2014/main" val="20002"/>
                    </a:ext>
                  </a:extLst>
                </a:gridCol>
                <a:gridCol w="1110600">
                  <a:extLst>
                    <a:ext uri="{9D8B030D-6E8A-4147-A177-3AD203B41FA5}">
                      <a16:colId xmlns:a16="http://schemas.microsoft.com/office/drawing/2014/main" val="20003"/>
                    </a:ext>
                  </a:extLst>
                </a:gridCol>
                <a:gridCol w="1110600">
                  <a:extLst>
                    <a:ext uri="{9D8B030D-6E8A-4147-A177-3AD203B41FA5}">
                      <a16:colId xmlns:a16="http://schemas.microsoft.com/office/drawing/2014/main" val="20004"/>
                    </a:ext>
                  </a:extLst>
                </a:gridCol>
                <a:gridCol w="1110600">
                  <a:extLst>
                    <a:ext uri="{9D8B030D-6E8A-4147-A177-3AD203B41FA5}">
                      <a16:colId xmlns:a16="http://schemas.microsoft.com/office/drawing/2014/main" val="20005"/>
                    </a:ext>
                  </a:extLst>
                </a:gridCol>
                <a:gridCol w="1110600">
                  <a:extLst>
                    <a:ext uri="{9D8B030D-6E8A-4147-A177-3AD203B41FA5}">
                      <a16:colId xmlns:a16="http://schemas.microsoft.com/office/drawing/2014/main" val="20006"/>
                    </a:ext>
                  </a:extLst>
                </a:gridCol>
              </a:tblGrid>
              <a:tr h="3535650">
                <a:tc>
                  <a:txBody>
                    <a:bodyPr/>
                    <a:lstStyle/>
                    <a:p>
                      <a:pPr marL="0" lvl="0" indent="0" algn="l" rtl="0">
                        <a:spcBef>
                          <a:spcPts val="0"/>
                        </a:spcBef>
                        <a:spcAft>
                          <a:spcPts val="0"/>
                        </a:spcAft>
                        <a:buNone/>
                      </a:pPr>
                      <a:r>
                        <a:rPr lang="es" sz="1000" b="1">
                          <a:latin typeface="Century Gothic"/>
                          <a:ea typeface="Century Gothic"/>
                          <a:cs typeface="Century Gothic"/>
                          <a:sym typeface="Century Gothic"/>
                        </a:rPr>
                        <a:t>2.</a:t>
                      </a:r>
                      <a:r>
                        <a:rPr lang="es" sz="1000">
                          <a:latin typeface="Century Gothic"/>
                          <a:ea typeface="Century Gothic"/>
                          <a:cs typeface="Century Gothic"/>
                          <a:sym typeface="Century Gothic"/>
                        </a:rPr>
                        <a:t> ¿Qué características tiene la?</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C6D9F1"/>
                    </a:solidFill>
                  </a:tcPr>
                </a:tc>
                <a:tc>
                  <a:txBody>
                    <a:bodyPr/>
                    <a:lstStyle/>
                    <a:p>
                      <a:pPr marL="0" lvl="0" indent="0" algn="l" rtl="0">
                        <a:spcBef>
                          <a:spcPts val="0"/>
                        </a:spcBef>
                        <a:spcAft>
                          <a:spcPts val="0"/>
                        </a:spcAft>
                        <a:buClr>
                          <a:schemeClr val="dk1"/>
                        </a:buClr>
                        <a:buSzPts val="1100"/>
                        <a:buFont typeface="Arial"/>
                        <a:buNone/>
                      </a:pPr>
                      <a:r>
                        <a:rPr lang="es" sz="1000">
                          <a:solidFill>
                            <a:schemeClr val="dk1"/>
                          </a:solidFill>
                        </a:rPr>
                        <a:t>*No existe sin disciplinas.</a:t>
                      </a:r>
                      <a:endParaRPr sz="1000">
                        <a:solidFill>
                          <a:schemeClr val="dk1"/>
                        </a:solidFill>
                      </a:endParaRPr>
                    </a:p>
                    <a:p>
                      <a:pPr marL="0" lvl="0" indent="0" algn="l" rtl="0">
                        <a:spcBef>
                          <a:spcPts val="0"/>
                        </a:spcBef>
                        <a:spcAft>
                          <a:spcPts val="0"/>
                        </a:spcAft>
                        <a:buClr>
                          <a:schemeClr val="dk1"/>
                        </a:buClr>
                        <a:buSzPts val="1100"/>
                        <a:buFont typeface="Arial"/>
                        <a:buNone/>
                      </a:pPr>
                      <a:r>
                        <a:rPr lang="es" sz="1000">
                          <a:solidFill>
                            <a:schemeClr val="dk1"/>
                          </a:solidFill>
                        </a:rPr>
                        <a:t>*Son disciplinas interactuando, no aisladas, abordando una problemática.</a:t>
                      </a:r>
                      <a:endParaRPr sz="1000">
                        <a:solidFill>
                          <a:schemeClr val="dk1"/>
                        </a:solidFill>
                      </a:endParaRPr>
                    </a:p>
                    <a:p>
                      <a:pPr marL="0" lvl="0" indent="0" algn="l" rtl="0">
                        <a:spcBef>
                          <a:spcPts val="0"/>
                        </a:spcBef>
                        <a:spcAft>
                          <a:spcPts val="0"/>
                        </a:spcAft>
                        <a:buNone/>
                      </a:pPr>
                      <a:r>
                        <a:rPr lang="es" sz="1000">
                          <a:solidFill>
                            <a:schemeClr val="dk1"/>
                          </a:solidFill>
                        </a:rPr>
                        <a:t>*Es un medio, no un fin.</a:t>
                      </a:r>
                      <a:endParaRPr sz="1000">
                        <a:solidFill>
                          <a:schemeClr val="dk1"/>
                        </a:solidFill>
                      </a:endParaRPr>
                    </a:p>
                    <a:p>
                      <a:pPr marL="0" lvl="0" indent="0" algn="l" rtl="0">
                        <a:spcBef>
                          <a:spcPts val="0"/>
                        </a:spcBef>
                        <a:spcAft>
                          <a:spcPts val="0"/>
                        </a:spcAft>
                        <a:buNone/>
                      </a:pPr>
                      <a:r>
                        <a:rPr lang="es" sz="1000"/>
                        <a:t>*Tiene un propósito claro, alcanzable y mesurable.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*Plantea interacción entre  saberes disciplinarios.</a:t>
                      </a:r>
                      <a:endParaRPr sz="1000"/>
                    </a:p>
                    <a:p>
                      <a:pPr marL="0" lvl="0" indent="0" algn="l" rtl="0">
                        <a:spcBef>
                          <a:spcPts val="0"/>
                        </a:spcBef>
                        <a:spcAft>
                          <a:spcPts val="0"/>
                        </a:spcAft>
                        <a:buNone/>
                      </a:pPr>
                      <a:r>
                        <a:rPr lang="es" sz="1000"/>
                        <a:t>*Busca convergencias.entre las disciplinas.</a:t>
                      </a:r>
                      <a:endParaRPr sz="1000"/>
                    </a:p>
                  </a:txBody>
                  <a:tcPr marL="91425" marR="91425" marT="91425" marB="91425">
                    <a:lnL w="12700" cap="flat" cmpd="sng">
                      <a:solidFill>
                        <a:srgbClr val="F1592A"/>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*Exige labor en equipo, aunque también admite el trabajo individual.</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*Es un requisito para el avance científico.</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*Evita que una sola disciplina esté en el centro del conocimiento.</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*Encuentra coincidencia entre diferentes disciplinas.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*Da lugar a nuevos campos de conocimiento.</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*Permite la solución a problemas desde diversas áreas de conocimiento.</a:t>
                      </a:r>
                      <a:endParaRPr sz="1000"/>
                    </a:p>
                    <a:p>
                      <a:pPr marL="0" lvl="0" indent="0" algn="l" rtl="0">
                        <a:spcBef>
                          <a:spcPts val="0"/>
                        </a:spcBef>
                        <a:spcAft>
                          <a:spcPts val="0"/>
                        </a:spcAft>
                        <a:buNone/>
                      </a:pP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*Requiere de varias disciplinas con objetivos concretos en cuanto a la solución de problemas de la vida cotidiana.</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*Es trabajo en equipo.</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*Destaca la interacción entre disciplinas.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*Genera conocimientos útiles.</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*Mejora la comprensión y solución de un problema concreto, desde varias disciplinas.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*Requiere compromiso y asertividad.</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000"/>
                        <a:t>*Requiere que varias disciplinas interactúen para analizar y solucionar un problema concreto, con el compromiso y asertividad de equipo.</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s" sz="1000"/>
                        <a:t>*Evita que un solo campo de conocimiento sea el protagonista en el proceso de generar nuevo conocimiento.</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2" name="Google Shape;112;p21"/>
          <p:cNvGraphicFramePr/>
          <p:nvPr/>
        </p:nvGraphicFramePr>
        <p:xfrm>
          <a:off x="486875" y="405625"/>
          <a:ext cx="8214225" cy="584200"/>
        </p:xfrm>
        <a:graphic>
          <a:graphicData uri="http://schemas.openxmlformats.org/drawingml/2006/table">
            <a:tbl>
              <a:tblPr>
                <a:noFill/>
                <a:tableStyleId>{4091AA0E-D09E-440A-B9B5-A9FFCF741175}</a:tableStyleId>
              </a:tblPr>
              <a:tblGrid>
                <a:gridCol w="1598925">
                  <a:extLst>
                    <a:ext uri="{9D8B030D-6E8A-4147-A177-3AD203B41FA5}">
                      <a16:colId xmlns:a16="http://schemas.microsoft.com/office/drawing/2014/main" val="20000"/>
                    </a:ext>
                  </a:extLst>
                </a:gridCol>
                <a:gridCol w="1102550">
                  <a:extLst>
                    <a:ext uri="{9D8B030D-6E8A-4147-A177-3AD203B41FA5}">
                      <a16:colId xmlns:a16="http://schemas.microsoft.com/office/drawing/2014/main" val="20001"/>
                    </a:ext>
                  </a:extLst>
                </a:gridCol>
                <a:gridCol w="1102550">
                  <a:extLst>
                    <a:ext uri="{9D8B030D-6E8A-4147-A177-3AD203B41FA5}">
                      <a16:colId xmlns:a16="http://schemas.microsoft.com/office/drawing/2014/main" val="20002"/>
                    </a:ext>
                  </a:extLst>
                </a:gridCol>
                <a:gridCol w="1102550">
                  <a:extLst>
                    <a:ext uri="{9D8B030D-6E8A-4147-A177-3AD203B41FA5}">
                      <a16:colId xmlns:a16="http://schemas.microsoft.com/office/drawing/2014/main" val="20003"/>
                    </a:ext>
                  </a:extLst>
                </a:gridCol>
                <a:gridCol w="1102550">
                  <a:extLst>
                    <a:ext uri="{9D8B030D-6E8A-4147-A177-3AD203B41FA5}">
                      <a16:colId xmlns:a16="http://schemas.microsoft.com/office/drawing/2014/main" val="20004"/>
                    </a:ext>
                  </a:extLst>
                </a:gridCol>
                <a:gridCol w="1102550">
                  <a:extLst>
                    <a:ext uri="{9D8B030D-6E8A-4147-A177-3AD203B41FA5}">
                      <a16:colId xmlns:a16="http://schemas.microsoft.com/office/drawing/2014/main" val="20005"/>
                    </a:ext>
                  </a:extLst>
                </a:gridCol>
                <a:gridCol w="1102550">
                  <a:extLst>
                    <a:ext uri="{9D8B030D-6E8A-4147-A177-3AD203B41FA5}">
                      <a16:colId xmlns:a16="http://schemas.microsoft.com/office/drawing/2014/main" val="20006"/>
                    </a:ext>
                  </a:extLst>
                </a:gridCol>
              </a:tblGrid>
              <a:tr h="584200">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Puntos a considerar</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sobre la Interdisciplinariedad</a:t>
                      </a: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Y. Lenoir</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Follari</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R. Mancilla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personal</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Grupo área</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tc>
                  <a:txBody>
                    <a:bodyPr/>
                    <a:lstStyle/>
                    <a:p>
                      <a:pPr marL="0" lvl="0" indent="0" algn="ctr" rtl="0">
                        <a:spcBef>
                          <a:spcPts val="0"/>
                        </a:spcBef>
                        <a:spcAft>
                          <a:spcPts val="0"/>
                        </a:spcAft>
                        <a:buNone/>
                      </a:pPr>
                      <a:r>
                        <a:rPr lang="es" sz="1000" b="1">
                          <a:latin typeface="Century Gothic"/>
                          <a:ea typeface="Century Gothic"/>
                          <a:cs typeface="Century Gothic"/>
                          <a:sym typeface="Century Gothic"/>
                        </a:rPr>
                        <a:t>Propuesta</a:t>
                      </a:r>
                      <a:endParaRPr sz="1000" b="1">
                        <a:latin typeface="Century Gothic"/>
                        <a:ea typeface="Century Gothic"/>
                        <a:cs typeface="Century Gothic"/>
                        <a:sym typeface="Century Gothic"/>
                      </a:endParaRPr>
                    </a:p>
                    <a:p>
                      <a:pPr marL="0" lvl="0" indent="0" algn="ctr" rtl="0">
                        <a:spcBef>
                          <a:spcPts val="0"/>
                        </a:spcBef>
                        <a:spcAft>
                          <a:spcPts val="0"/>
                        </a:spcAft>
                        <a:buNone/>
                      </a:pPr>
                      <a:r>
                        <a:rPr lang="es" sz="1000" b="1">
                          <a:latin typeface="Century Gothic"/>
                          <a:ea typeface="Century Gothic"/>
                          <a:cs typeface="Century Gothic"/>
                          <a:sym typeface="Century Gothic"/>
                        </a:rPr>
                        <a:t>G. Heterogéneo</a:t>
                      </a:r>
                      <a:endParaRPr sz="1000" b="1">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sm" len="sm"/>
                      <a:tailEnd type="none" w="sm" len="sm"/>
                    </a:lnL>
                    <a:lnR w="12700" cap="flat" cmpd="sng">
                      <a:solidFill>
                        <a:srgbClr val="F1592A"/>
                      </a:solidFill>
                      <a:prstDash val="solid"/>
                      <a:round/>
                      <a:headEnd type="none" w="sm" len="sm"/>
                      <a:tailEnd type="none" w="sm" len="sm"/>
                    </a:lnR>
                    <a:lnT w="12700" cap="flat" cmpd="sng">
                      <a:solidFill>
                        <a:srgbClr val="F1592A"/>
                      </a:solidFill>
                      <a:prstDash val="solid"/>
                      <a:round/>
                      <a:headEnd type="none" w="sm" len="sm"/>
                      <a:tailEnd type="none" w="sm" len="sm"/>
                    </a:lnT>
                    <a:lnB w="12700" cap="flat" cmpd="sng">
                      <a:solidFill>
                        <a:srgbClr val="F1592A"/>
                      </a:solidFill>
                      <a:prstDash val="solid"/>
                      <a:round/>
                      <a:headEnd type="none" w="sm" len="sm"/>
                      <a:tailEnd type="none" w="sm" len="sm"/>
                    </a:lnB>
                    <a:solidFill>
                      <a:srgbClr val="DBEEF3"/>
                    </a:solid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3C170CC6CC2144BB3631570FDD344A5" ma:contentTypeVersion="6" ma:contentTypeDescription="Crear nuevo documento." ma:contentTypeScope="" ma:versionID="d660b61f0f92e0fd8ae76e4d34e0f064">
  <xsd:schema xmlns:xsd="http://www.w3.org/2001/XMLSchema" xmlns:xs="http://www.w3.org/2001/XMLSchema" xmlns:p="http://schemas.microsoft.com/office/2006/metadata/properties" xmlns:ns2="96dcfc19-8fc8-4243-a386-d2afc2434069" targetNamespace="http://schemas.microsoft.com/office/2006/metadata/properties" ma:root="true" ma:fieldsID="e3ec67fc2960f842e50d13b15bb7fd2b" ns2:_="">
    <xsd:import namespace="96dcfc19-8fc8-4243-a386-d2afc24340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cfc19-8fc8-4243-a386-d2afc2434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B3EEBC-FB16-422D-A957-587FF48B44DE}">
  <ds:schemaRefs>
    <ds:schemaRef ds:uri="96dcfc19-8fc8-4243-a386-d2afc24340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7610DB-3FBC-4C8D-936B-6D0F26A39CFD}">
  <ds:schemaRefs>
    <ds:schemaRef ds:uri="http://schemas.microsoft.com/sharepoint/v3/contenttype/forms"/>
  </ds:schemaRefs>
</ds:datastoreItem>
</file>

<file path=customXml/itemProps3.xml><?xml version="1.0" encoding="utf-8"?>
<ds:datastoreItem xmlns:ds="http://schemas.openxmlformats.org/officeDocument/2006/customXml" ds:itemID="{59D47B14-44A4-4E7C-9A3A-60AC91670098}">
  <ds:schemaRefs>
    <ds:schemaRef ds:uri="96dcfc19-8fc8-4243-a386-d2afc24340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31</Slides>
  <Notes>28</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Luxe</vt:lpstr>
      <vt:lpstr>PowerPoint Presentation</vt:lpstr>
      <vt:lpstr>PowerPoint Presentation</vt:lpstr>
      <vt:lpstr>Docentes participantes</vt:lpstr>
      <vt:lpstr>      </vt:lpstr>
      <vt:lpstr>Título del P. V. E. / Proyecto</vt:lpstr>
      <vt:lpstr>                      Índice  (parte I)</vt:lpstr>
      <vt:lpstr>                       Índice (parte II)</vt:lpstr>
      <vt:lpstr>Reunión de trabajo # 1 C.A.I.A.C.</vt:lpstr>
      <vt:lpstr>PowerPoint Presentation</vt:lpstr>
      <vt:lpstr>PowerPoint Presentation</vt:lpstr>
      <vt:lpstr>PowerPoint Presentation</vt:lpstr>
      <vt:lpstr>PowerPoint Presentation</vt:lpstr>
      <vt:lpstr>PUNTOS A CONSIDERAR SOBRE EL APRENDIZAJE COOPERATIVO</vt:lpstr>
      <vt:lpstr>PowerPoint Presentation</vt:lpstr>
      <vt:lpstr>PowerPoint Presentation</vt:lpstr>
      <vt:lpstr>PowerPoint Presentation</vt:lpstr>
      <vt:lpstr>PowerPoint Presentation</vt:lpstr>
      <vt:lpstr>PowerPoint Presentation</vt:lpstr>
      <vt:lpstr>Fotografías de RT # 1</vt:lpstr>
      <vt:lpstr>Organizador gráfico del proyecto</vt:lpstr>
      <vt:lpstr>Organizador gráfico del proyecto</vt:lpstr>
      <vt:lpstr>Justificación</vt:lpstr>
      <vt:lpstr>PowerPoint Presentation</vt:lpstr>
      <vt:lpstr>Objetivo</vt:lpstr>
      <vt:lpstr>Propósito de cada asignatura</vt:lpstr>
      <vt:lpstr>PowerPoint Presentation</vt:lpstr>
      <vt:lpstr>PowerPoint Presentation</vt:lpstr>
      <vt:lpstr>PowerPoint Presentation</vt:lpstr>
      <vt:lpstr>Contenidos temáticos que se trabajan en cada materia.</vt:lpstr>
      <vt:lpstr>Planeación general (cronograma)</vt:lpstr>
      <vt:lpstr>Preguntas generadoras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revision>1</cp:revision>
  <dcterms:modified xsi:type="dcterms:W3CDTF">2022-06-09T16:20:28Z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0x01010083C170CC6CC2144BB3631570FDD344A5</vt:lpwstr>
  </property>
</Properties>
</file>